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14"/>
  </p:notesMasterIdLst>
  <p:handoutMasterIdLst>
    <p:handoutMasterId r:id="rId15"/>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91" autoAdjust="0"/>
  </p:normalViewPr>
  <p:slideViewPr>
    <p:cSldViewPr snapToGrid="0">
      <p:cViewPr varScale="1">
        <p:scale>
          <a:sx n="68" d="100"/>
          <a:sy n="68" d="100"/>
        </p:scale>
        <p:origin x="816" y="72"/>
      </p:cViewPr>
      <p:guideLst>
        <p:guide orient="horz" pos="2160"/>
        <p:guide pos="3840"/>
      </p:guideLst>
    </p:cSldViewPr>
  </p:slideViewPr>
  <p:notesTextViewPr>
    <p:cViewPr>
      <p:scale>
        <a:sx n="1" d="1"/>
        <a:sy n="1" d="1"/>
      </p:scale>
      <p:origin x="0" y="0"/>
    </p:cViewPr>
  </p:notesTextViewPr>
  <p:notesViewPr>
    <p:cSldViewPr snapToGrid="0">
      <p:cViewPr varScale="1">
        <p:scale>
          <a:sx n="55" d="100"/>
          <a:sy n="55" d="100"/>
        </p:scale>
        <p:origin x="2880"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handoutMaster" Target="handoutMasters/handout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11AF4F9-E493-4B46-B1AC-2E779E68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898070B6-8FC9-4858-913B-46466954B14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CF9975E-D328-4973-9490-DE5A03F49890}" type="datetimeFigureOut">
              <a:rPr lang="en-US" smtClean="0"/>
              <a:t>1/4/2023</a:t>
            </a:fld>
            <a:endParaRPr lang="en-US"/>
          </a:p>
        </p:txBody>
      </p:sp>
      <p:sp>
        <p:nvSpPr>
          <p:cNvPr id="4" name="Footer Placeholder 3">
            <a:extLst>
              <a:ext uri="{FF2B5EF4-FFF2-40B4-BE49-F238E27FC236}">
                <a16:creationId xmlns:a16="http://schemas.microsoft.com/office/drawing/2014/main" id="{DF5824AC-6929-4143-88E3-16E4754C8B3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88BD4B8-7667-4703-B32C-1452234CB6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51B075D-996F-4AB4-864B-B3BB8CA74410}" type="slidenum">
              <a:rPr lang="en-US" smtClean="0"/>
              <a:t>‹#›</a:t>
            </a:fld>
            <a:endParaRPr lang="en-US"/>
          </a:p>
        </p:txBody>
      </p:sp>
    </p:spTree>
    <p:extLst>
      <p:ext uri="{BB962C8B-B14F-4D97-AF65-F5344CB8AC3E}">
        <p14:creationId xmlns:p14="http://schemas.microsoft.com/office/powerpoint/2010/main" val="381734795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856093-B430-4314-A21D-9094BA4676F1}" type="datetimeFigureOut">
              <a:rPr lang="en-US" smtClean="0"/>
              <a:t>1/4/2023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4CA191-6729-4009-9EF1-9B26D1354D1A}" type="slidenum">
              <a:rPr lang="en-US" smtClean="0"/>
              <a:t>‹#›</a:t>
            </a:fld>
            <a:endParaRPr lang="en-US"/>
          </a:p>
        </p:txBody>
      </p:sp>
    </p:spTree>
    <p:extLst>
      <p:ext uri="{BB962C8B-B14F-4D97-AF65-F5344CB8AC3E}">
        <p14:creationId xmlns:p14="http://schemas.microsoft.com/office/powerpoint/2010/main" val="426823858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1CC94-6861-48B7-A67B-6E6E14FF957A}" type="datetime1">
              <a:rPr lang="en-US" smtClean="0"/>
              <a:t>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2918729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79ECF51-DCBB-4587-A7CD-E57580B8F7B4}" type="datetime1">
              <a:rPr lang="en-US" smtClean="0"/>
              <a:t>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2222311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71ADC6-73A6-4144-8153-264D1CAB1959}" type="datetime1">
              <a:rPr lang="en-US" smtClean="0"/>
              <a:t>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2100275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560F253-333A-4107-8CF5-AE8A79BB7393}" type="datetime1">
              <a:rPr lang="en-US" smtClean="0"/>
              <a:t>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500402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EAA99D-818A-4B1C-9311-D83ED7783F68}" type="datetime1">
              <a:rPr lang="en-US" smtClean="0"/>
              <a:t>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1641710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4D79F71-29EB-4C94-80C2-E218ED93AAC6}" type="datetime1">
              <a:rPr lang="en-US" smtClean="0"/>
              <a:t>1/4/2023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2962490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7336C5D-B41F-4AA2-9BBD-EE471E5F405A}" type="datetime1">
              <a:rPr lang="en-US" smtClean="0"/>
              <a:t>1/4/2023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1208202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A9C287B-00AE-4195-9163-143B52BE6CC4}" type="datetime1">
              <a:rPr lang="en-US" smtClean="0"/>
              <a:t>1/4/2023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942861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53A7F2-E283-4B9A-86E9-3DF904E48DE5}" type="datetime1">
              <a:rPr lang="en-US" smtClean="0"/>
              <a:t>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1112744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048755-3B7F-40AB-9769-885BF649642E}" type="datetime1">
              <a:rPr lang="en-US" smtClean="0"/>
              <a:t>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17718976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4048755-3B7F-40AB-9769-885BF649642E}" type="datetime1">
              <a:rPr lang="en-US" smtClean="0"/>
              <a:t>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39839201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4048755-3B7F-40AB-9769-885BF649642E}" type="datetime1">
              <a:rPr lang="en-US" smtClean="0"/>
              <a:t>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9028F5-4629-404D-8C07-7139A152081F}"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63040640"/>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048755-3B7F-40AB-9769-885BF649642E}" type="datetime1">
              <a:rPr lang="en-US" smtClean="0"/>
              <a:t>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266127266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4048755-3B7F-40AB-9769-885BF649642E}" type="datetime1">
              <a:rPr lang="en-US" smtClean="0"/>
              <a:t>1/4/2023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310165540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4048755-3B7F-40AB-9769-885BF649642E}" type="datetime1">
              <a:rPr lang="en-US" smtClean="0"/>
              <a:t>1/4/2023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2352542676"/>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B1DD30-2AA6-4D5B-B8D2-F0E9CE465E7B}" type="datetime1">
              <a:rPr lang="en-US" smtClean="0"/>
              <a:t>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1353078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47CD5F-A902-48F8-8824-8715E1DDD375}" type="datetime1">
              <a:rPr lang="en-US" smtClean="0"/>
              <a:t>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9028F5-4629-404D-8C07-7139A152081F}" type="slidenum">
              <a:rPr lang="en-US" smtClean="0"/>
              <a:t>‹#›</a:t>
            </a:fld>
            <a:endParaRPr lang="en-US"/>
          </a:p>
        </p:txBody>
      </p:sp>
    </p:spTree>
    <p:extLst>
      <p:ext uri="{BB962C8B-B14F-4D97-AF65-F5344CB8AC3E}">
        <p14:creationId xmlns:p14="http://schemas.microsoft.com/office/powerpoint/2010/main" val="3499847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4048755-3B7F-40AB-9769-885BF649642E}" type="datetime1">
              <a:rPr lang="en-US" smtClean="0"/>
              <a:t>1/4/2023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09028F5-4629-404D-8C07-7139A152081F}" type="slidenum">
              <a:rPr lang="en-US" smtClean="0"/>
              <a:t>‹#›</a:t>
            </a:fld>
            <a:endParaRPr lang="en-US"/>
          </a:p>
        </p:txBody>
      </p:sp>
    </p:spTree>
    <p:extLst>
      <p:ext uri="{BB962C8B-B14F-4D97-AF65-F5344CB8AC3E}">
        <p14:creationId xmlns:p14="http://schemas.microsoft.com/office/powerpoint/2010/main" val="1256045601"/>
      </p:ext>
    </p:extLst>
  </p:cSld>
  <p:clrMap bg1="dk1" tx1="lt1" bg2="dk2" tx2="lt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2196/mhealth.3918" TargetMode="External" /><Relationship Id="rId2" Type="http://schemas.openxmlformats.org/officeDocument/2006/relationships/hyperlink" Target="https://www.hindawi.com/journals/ijta/2020/8830200/?utm_source=google" TargetMode="External" /><Relationship Id="rId1" Type="http://schemas.openxmlformats.org/officeDocument/2006/relationships/slideLayout" Target="../slideLayouts/slideLayout2.xml" /><Relationship Id="rId5" Type="http://schemas.openxmlformats.org/officeDocument/2006/relationships/hyperlink" Target="https://tateeda.com/blog/healthcare-technology-trends" TargetMode="External" /><Relationship Id="rId4" Type="http://schemas.openxmlformats.org/officeDocument/2006/relationships/hyperlink" Target="https://mhealth.jmir.org/2015/2/e64/"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71254-334C-4C2F-A055-CE60AB37BA80}"/>
              </a:ext>
            </a:extLst>
          </p:cNvPr>
          <p:cNvSpPr>
            <a:spLocks noGrp="1"/>
          </p:cNvSpPr>
          <p:nvPr>
            <p:ph type="ctrTitle"/>
          </p:nvPr>
        </p:nvSpPr>
        <p:spPr>
          <a:xfrm>
            <a:off x="1775791" y="462376"/>
            <a:ext cx="9144000" cy="1137824"/>
          </a:xfrm>
        </p:spPr>
        <p:txBody>
          <a:bodyPr>
            <a:normAutofit fontScale="90000"/>
          </a:bodyPr>
          <a:lstStyle/>
          <a:p>
            <a:r>
              <a:rPr lang="en-US" sz="3500" b="1" dirty="0"/>
              <a:t>TITLE: THE USE OF TECHNOLOGY IN MODERN HEALTHCARE WORKPLACE (HOSPITAL)</a:t>
            </a:r>
          </a:p>
        </p:txBody>
      </p:sp>
      <p:sp>
        <p:nvSpPr>
          <p:cNvPr id="3" name="Subtitle 2">
            <a:extLst>
              <a:ext uri="{FF2B5EF4-FFF2-40B4-BE49-F238E27FC236}">
                <a16:creationId xmlns:a16="http://schemas.microsoft.com/office/drawing/2014/main" id="{D7559329-E177-4ACD-8E71-369D4251861C}"/>
              </a:ext>
            </a:extLst>
          </p:cNvPr>
          <p:cNvSpPr>
            <a:spLocks noGrp="1"/>
          </p:cNvSpPr>
          <p:nvPr>
            <p:ph type="subTitle" idx="1"/>
          </p:nvPr>
        </p:nvSpPr>
        <p:spPr>
          <a:xfrm>
            <a:off x="2813538" y="2305698"/>
            <a:ext cx="7047914" cy="3335447"/>
          </a:xfrm>
        </p:spPr>
        <p:txBody>
          <a:bodyPr/>
          <a:lstStyle/>
          <a:p>
            <a:r>
              <a:rPr lang="en-US" sz="3000" b="1" dirty="0"/>
              <a:t>Student Name:  </a:t>
            </a:r>
            <a:r>
              <a:rPr lang="en-US" sz="3000" b="1" dirty="0" err="1"/>
              <a:t>Bidemi</a:t>
            </a:r>
            <a:r>
              <a:rPr lang="en-US" sz="3000" b="1" dirty="0"/>
              <a:t> Afolabi</a:t>
            </a:r>
          </a:p>
          <a:p>
            <a:r>
              <a:rPr lang="en-US" sz="3000" b="1" dirty="0"/>
              <a:t>Student ID: 2213385</a:t>
            </a:r>
          </a:p>
          <a:p>
            <a:r>
              <a:rPr lang="en-US" sz="3000" b="1" dirty="0"/>
              <a:t>Module: Digital Skills and Research Methods </a:t>
            </a:r>
          </a:p>
          <a:p>
            <a:r>
              <a:rPr lang="en-US" sz="3000" b="1" dirty="0"/>
              <a:t>Module Code: LCH 4002_LON</a:t>
            </a:r>
          </a:p>
          <a:p>
            <a:endParaRPr lang="en-US" dirty="0"/>
          </a:p>
          <a:p>
            <a:endParaRPr lang="en-US" dirty="0"/>
          </a:p>
        </p:txBody>
      </p:sp>
      <p:sp>
        <p:nvSpPr>
          <p:cNvPr id="4" name="Slide Number Placeholder 3">
            <a:extLst>
              <a:ext uri="{FF2B5EF4-FFF2-40B4-BE49-F238E27FC236}">
                <a16:creationId xmlns:a16="http://schemas.microsoft.com/office/drawing/2014/main" id="{57D98AF4-B0BA-42BC-8391-DEE56B36866C}"/>
              </a:ext>
            </a:extLst>
          </p:cNvPr>
          <p:cNvSpPr>
            <a:spLocks noGrp="1"/>
          </p:cNvSpPr>
          <p:nvPr>
            <p:ph type="sldNum" sz="quarter" idx="12"/>
          </p:nvPr>
        </p:nvSpPr>
        <p:spPr/>
        <p:txBody>
          <a:bodyPr/>
          <a:lstStyle/>
          <a:p>
            <a:fld id="{D09028F5-4629-404D-8C07-7139A152081F}" type="slidenum">
              <a:rPr lang="en-US" smtClean="0"/>
              <a:t>1</a:t>
            </a:fld>
            <a:endParaRPr lang="en-US"/>
          </a:p>
        </p:txBody>
      </p:sp>
    </p:spTree>
    <p:extLst>
      <p:ext uri="{BB962C8B-B14F-4D97-AF65-F5344CB8AC3E}">
        <p14:creationId xmlns:p14="http://schemas.microsoft.com/office/powerpoint/2010/main" val="4228562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22E16-ED92-43D3-B032-08B8AADE567F}"/>
              </a:ext>
            </a:extLst>
          </p:cNvPr>
          <p:cNvSpPr>
            <a:spLocks noGrp="1"/>
          </p:cNvSpPr>
          <p:nvPr>
            <p:ph type="title"/>
          </p:nvPr>
        </p:nvSpPr>
        <p:spPr>
          <a:xfrm>
            <a:off x="437323" y="484396"/>
            <a:ext cx="1577009" cy="562527"/>
          </a:xfrm>
        </p:spPr>
        <p:txBody>
          <a:bodyPr>
            <a:normAutofit fontScale="90000"/>
          </a:bodyPr>
          <a:lstStyle/>
          <a:p>
            <a:r>
              <a:rPr lang="en-US" sz="3000" b="1" dirty="0"/>
              <a:t>Abstract</a:t>
            </a:r>
          </a:p>
        </p:txBody>
      </p:sp>
      <p:sp>
        <p:nvSpPr>
          <p:cNvPr id="3" name="Content Placeholder 2">
            <a:extLst>
              <a:ext uri="{FF2B5EF4-FFF2-40B4-BE49-F238E27FC236}">
                <a16:creationId xmlns:a16="http://schemas.microsoft.com/office/drawing/2014/main" id="{4232008F-B151-4B4E-9D24-7D3F90A09CD5}"/>
              </a:ext>
            </a:extLst>
          </p:cNvPr>
          <p:cNvSpPr>
            <a:spLocks noGrp="1"/>
          </p:cNvSpPr>
          <p:nvPr>
            <p:ph idx="1"/>
          </p:nvPr>
        </p:nvSpPr>
        <p:spPr>
          <a:xfrm>
            <a:off x="331305" y="1253331"/>
            <a:ext cx="11022496" cy="4351338"/>
          </a:xfrm>
        </p:spPr>
        <p:txBody>
          <a:bodyPr anchor="ctr">
            <a:normAutofit lnSpcReduction="10000"/>
          </a:bodyPr>
          <a:lstStyle/>
          <a:p>
            <a:pPr marL="0" indent="0">
              <a:lnSpc>
                <a:spcPct val="150000"/>
              </a:lnSpc>
              <a:buNone/>
            </a:pPr>
            <a:r>
              <a:rPr lang="en-US" sz="2500" dirty="0"/>
              <a:t>This report is aimed at understanding and knowing the use of technology in modern healthcare workplaces using the Hospital as a case study. Secondary research was carried out. The results showed that there have been visible improvements in hospital operations, with the help of technology. It is recommended that more technological improvements should be made in the hospital and other healthcare workplaces for significant effectiveness and future medical breakthrough.  </a:t>
            </a:r>
          </a:p>
        </p:txBody>
      </p:sp>
      <p:sp>
        <p:nvSpPr>
          <p:cNvPr id="4" name="Slide Number Placeholder 3">
            <a:extLst>
              <a:ext uri="{FF2B5EF4-FFF2-40B4-BE49-F238E27FC236}">
                <a16:creationId xmlns:a16="http://schemas.microsoft.com/office/drawing/2014/main" id="{27940EA1-03F9-4418-8DC4-3D420750A480}"/>
              </a:ext>
            </a:extLst>
          </p:cNvPr>
          <p:cNvSpPr>
            <a:spLocks noGrp="1"/>
          </p:cNvSpPr>
          <p:nvPr>
            <p:ph type="sldNum" sz="quarter" idx="12"/>
          </p:nvPr>
        </p:nvSpPr>
        <p:spPr/>
        <p:txBody>
          <a:bodyPr/>
          <a:lstStyle/>
          <a:p>
            <a:fld id="{D09028F5-4629-404D-8C07-7139A152081F}" type="slidenum">
              <a:rPr lang="en-US" smtClean="0"/>
              <a:t>2</a:t>
            </a:fld>
            <a:endParaRPr lang="en-US"/>
          </a:p>
        </p:txBody>
      </p:sp>
    </p:spTree>
    <p:extLst>
      <p:ext uri="{BB962C8B-B14F-4D97-AF65-F5344CB8AC3E}">
        <p14:creationId xmlns:p14="http://schemas.microsoft.com/office/powerpoint/2010/main" val="2561337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4F10F-64E2-4144-A56A-C1568F904740}"/>
              </a:ext>
            </a:extLst>
          </p:cNvPr>
          <p:cNvSpPr>
            <a:spLocks noGrp="1"/>
          </p:cNvSpPr>
          <p:nvPr>
            <p:ph type="title"/>
          </p:nvPr>
        </p:nvSpPr>
        <p:spPr>
          <a:xfrm>
            <a:off x="728870" y="166346"/>
            <a:ext cx="8786191" cy="920336"/>
          </a:xfrm>
        </p:spPr>
        <p:txBody>
          <a:bodyPr>
            <a:normAutofit/>
          </a:bodyPr>
          <a:lstStyle/>
          <a:p>
            <a:pPr algn="ctr"/>
            <a:r>
              <a:rPr lang="en-US" sz="3000" b="1" dirty="0"/>
              <a:t>TABLE OF CONTENTS </a:t>
            </a:r>
          </a:p>
        </p:txBody>
      </p:sp>
      <p:sp>
        <p:nvSpPr>
          <p:cNvPr id="3" name="Content Placeholder 2">
            <a:extLst>
              <a:ext uri="{FF2B5EF4-FFF2-40B4-BE49-F238E27FC236}">
                <a16:creationId xmlns:a16="http://schemas.microsoft.com/office/drawing/2014/main" id="{A44EEA54-0E9F-49E8-9A10-2AC89BDC55CB}"/>
              </a:ext>
            </a:extLst>
          </p:cNvPr>
          <p:cNvSpPr>
            <a:spLocks noGrp="1"/>
          </p:cNvSpPr>
          <p:nvPr>
            <p:ph idx="1"/>
          </p:nvPr>
        </p:nvSpPr>
        <p:spPr>
          <a:xfrm>
            <a:off x="530086" y="1285462"/>
            <a:ext cx="11383617" cy="5572538"/>
          </a:xfrm>
        </p:spPr>
        <p:txBody>
          <a:bodyPr>
            <a:normAutofit fontScale="92500" lnSpcReduction="10000"/>
          </a:bodyPr>
          <a:lstStyle/>
          <a:p>
            <a:pPr marL="0" indent="0" algn="just">
              <a:buNone/>
            </a:pPr>
            <a:r>
              <a:rPr lang="en-US" sz="2500" dirty="0"/>
              <a:t>        Abstract                                                                                           2</a:t>
            </a:r>
          </a:p>
          <a:p>
            <a:pPr marL="457200" indent="-457200" algn="just">
              <a:buFont typeface="+mj-lt"/>
              <a:buAutoNum type="arabicPeriod"/>
            </a:pPr>
            <a:r>
              <a:rPr lang="en-US" sz="2500" dirty="0"/>
              <a:t>  Introduction                                                                                   4</a:t>
            </a:r>
          </a:p>
          <a:p>
            <a:pPr marL="457200" indent="-457200" algn="just">
              <a:buFont typeface="+mj-lt"/>
              <a:buAutoNum type="arabicPeriod"/>
            </a:pPr>
            <a:r>
              <a:rPr lang="en-US" sz="2500" dirty="0"/>
              <a:t>  Methods                                                                                          5</a:t>
            </a:r>
          </a:p>
          <a:p>
            <a:pPr marL="457200" indent="-457200" algn="just">
              <a:buFont typeface="+mj-lt"/>
              <a:buAutoNum type="arabicPeriod"/>
            </a:pPr>
            <a:r>
              <a:rPr lang="en-US" sz="2500" dirty="0"/>
              <a:t>  Results                                                                                             6</a:t>
            </a:r>
          </a:p>
          <a:p>
            <a:pPr marL="514350" indent="-514350" algn="just">
              <a:buFont typeface="+mj-lt"/>
              <a:buAutoNum type="romanLcPeriod"/>
            </a:pPr>
            <a:r>
              <a:rPr lang="en-US" sz="2500" dirty="0"/>
              <a:t> Artificial Intelligence (AI)                                             </a:t>
            </a:r>
          </a:p>
          <a:p>
            <a:pPr marL="514350" indent="-514350" algn="just">
              <a:buFont typeface="+mj-lt"/>
              <a:buAutoNum type="romanLcPeriod"/>
            </a:pPr>
            <a:r>
              <a:rPr lang="en-US" sz="2500" dirty="0"/>
              <a:t> Big Data                                                                            </a:t>
            </a:r>
          </a:p>
          <a:p>
            <a:pPr marL="514350" indent="-514350" algn="just">
              <a:buFont typeface="+mj-lt"/>
              <a:buAutoNum type="romanLcPeriod"/>
            </a:pPr>
            <a:r>
              <a:rPr lang="en-US" sz="2500" dirty="0"/>
              <a:t> Blockchain Technology for Healthcare                      </a:t>
            </a:r>
          </a:p>
          <a:p>
            <a:pPr marL="514350" indent="-514350" algn="just">
              <a:buFont typeface="+mj-lt"/>
              <a:buAutoNum type="romanLcPeriod"/>
            </a:pPr>
            <a:r>
              <a:rPr lang="en-US" sz="2500" dirty="0"/>
              <a:t> The Internet of medical things (</a:t>
            </a:r>
            <a:r>
              <a:rPr lang="en-US" sz="2500" dirty="0" err="1"/>
              <a:t>IoMT</a:t>
            </a:r>
            <a:r>
              <a:rPr lang="en-US" sz="2500" dirty="0"/>
              <a:t>)                        </a:t>
            </a:r>
          </a:p>
          <a:p>
            <a:pPr marL="514350" indent="-514350" algn="just">
              <a:buFont typeface="+mj-lt"/>
              <a:buAutoNum type="romanLcPeriod"/>
            </a:pPr>
            <a:r>
              <a:rPr lang="en-US" sz="2500" dirty="0"/>
              <a:t> Neural Chips                                                                    </a:t>
            </a:r>
          </a:p>
          <a:p>
            <a:pPr marL="457200" indent="-457200" algn="just">
              <a:buFont typeface="+mj-lt"/>
              <a:buAutoNum type="arabicPeriod" startAt="4"/>
            </a:pPr>
            <a:r>
              <a:rPr lang="en-US" sz="2500" dirty="0"/>
              <a:t>  Discussion                                                                                       10</a:t>
            </a:r>
          </a:p>
          <a:p>
            <a:pPr marL="457200" indent="-457200" algn="just">
              <a:buFont typeface="+mj-lt"/>
              <a:buAutoNum type="arabicPeriod" startAt="5"/>
            </a:pPr>
            <a:r>
              <a:rPr lang="en-US" sz="2500" dirty="0"/>
              <a:t>  Conclusion                                                                                      11</a:t>
            </a:r>
          </a:p>
          <a:p>
            <a:pPr marL="457200" indent="-457200" algn="just">
              <a:buFont typeface="+mj-lt"/>
              <a:buAutoNum type="arabicPeriod" startAt="5"/>
            </a:pPr>
            <a:r>
              <a:rPr lang="en-US" sz="2500" dirty="0"/>
              <a:t>  References                                                                                      12</a:t>
            </a:r>
          </a:p>
          <a:p>
            <a:pPr marL="457200" indent="-457200" algn="just">
              <a:buFont typeface="+mj-lt"/>
              <a:buAutoNum type="arabicPeriod" startAt="5"/>
            </a:pPr>
            <a:endParaRPr lang="en-US" sz="2500" dirty="0"/>
          </a:p>
        </p:txBody>
      </p:sp>
      <p:sp>
        <p:nvSpPr>
          <p:cNvPr id="4" name="Slide Number Placeholder 3">
            <a:extLst>
              <a:ext uri="{FF2B5EF4-FFF2-40B4-BE49-F238E27FC236}">
                <a16:creationId xmlns:a16="http://schemas.microsoft.com/office/drawing/2014/main" id="{1D6AA4E8-46AA-4AEA-AE24-006C89E8987E}"/>
              </a:ext>
            </a:extLst>
          </p:cNvPr>
          <p:cNvSpPr>
            <a:spLocks noGrp="1"/>
          </p:cNvSpPr>
          <p:nvPr>
            <p:ph type="sldNum" sz="quarter" idx="12"/>
          </p:nvPr>
        </p:nvSpPr>
        <p:spPr/>
        <p:txBody>
          <a:bodyPr/>
          <a:lstStyle/>
          <a:p>
            <a:fld id="{D09028F5-4629-404D-8C07-7139A152081F}" type="slidenum">
              <a:rPr lang="en-US" smtClean="0"/>
              <a:t>3</a:t>
            </a:fld>
            <a:endParaRPr lang="en-US"/>
          </a:p>
        </p:txBody>
      </p:sp>
    </p:spTree>
    <p:extLst>
      <p:ext uri="{BB962C8B-B14F-4D97-AF65-F5344CB8AC3E}">
        <p14:creationId xmlns:p14="http://schemas.microsoft.com/office/powerpoint/2010/main" val="573860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A81532F-3FF1-49DC-9544-D3D8D54A4582}"/>
              </a:ext>
            </a:extLst>
          </p:cNvPr>
          <p:cNvSpPr>
            <a:spLocks noGrp="1"/>
          </p:cNvSpPr>
          <p:nvPr>
            <p:ph type="title"/>
          </p:nvPr>
        </p:nvSpPr>
        <p:spPr>
          <a:xfrm>
            <a:off x="559905" y="126587"/>
            <a:ext cx="3892825" cy="1325563"/>
          </a:xfrm>
        </p:spPr>
        <p:txBody>
          <a:bodyPr>
            <a:normAutofit/>
          </a:bodyPr>
          <a:lstStyle/>
          <a:p>
            <a:pPr marL="742950" indent="-742950">
              <a:buFont typeface="+mj-lt"/>
              <a:buAutoNum type="arabicPeriod"/>
            </a:pPr>
            <a:r>
              <a:rPr lang="en-US" sz="3000" b="1" dirty="0"/>
              <a:t>Introduction</a:t>
            </a:r>
          </a:p>
        </p:txBody>
      </p:sp>
      <p:sp>
        <p:nvSpPr>
          <p:cNvPr id="5" name="Content Placeholder 4">
            <a:extLst>
              <a:ext uri="{FF2B5EF4-FFF2-40B4-BE49-F238E27FC236}">
                <a16:creationId xmlns:a16="http://schemas.microsoft.com/office/drawing/2014/main" id="{945A1F2B-C261-4737-8FEA-093F5893DDFC}"/>
              </a:ext>
            </a:extLst>
          </p:cNvPr>
          <p:cNvSpPr>
            <a:spLocks noGrp="1"/>
          </p:cNvSpPr>
          <p:nvPr>
            <p:ph idx="1"/>
          </p:nvPr>
        </p:nvSpPr>
        <p:spPr>
          <a:xfrm>
            <a:off x="503583" y="1219200"/>
            <a:ext cx="10850217" cy="4560200"/>
          </a:xfrm>
        </p:spPr>
        <p:txBody>
          <a:bodyPr anchor="ctr">
            <a:normAutofit fontScale="85000" lnSpcReduction="20000"/>
          </a:bodyPr>
          <a:lstStyle/>
          <a:p>
            <a:pPr marL="0" indent="0">
              <a:lnSpc>
                <a:spcPct val="110000"/>
              </a:lnSpc>
              <a:buNone/>
            </a:pPr>
            <a:r>
              <a:rPr lang="en-US" sz="2700" dirty="0"/>
              <a:t>There has been a massive wave of breakthroughs in the healthcare space over time, due to the introduction and subsequent improvements of Information and Communication Technology (ICT). Research by MIT (2020) on </a:t>
            </a:r>
            <a:r>
              <a:rPr lang="en-US" sz="2700" i="1" dirty="0"/>
              <a:t>The Impact of new technology on the healthcare workforce</a:t>
            </a:r>
            <a:r>
              <a:rPr lang="en-US" sz="2700" dirty="0"/>
              <a:t> stated that “Dramatic improvements in information technology have the potential to transform healthcare delivery”. While the statement focuses on the healthcare workforce, it is important to state that significant improvements have happened in the workplace also. The rapid growth in technology has improved the effectiveness and efficiency of hospital and healthcare activities, by creating simple ways to carry out surgeries and solving problems of medical science. </a:t>
            </a:r>
          </a:p>
          <a:p>
            <a:pPr marL="0" indent="0">
              <a:lnSpc>
                <a:spcPct val="110000"/>
              </a:lnSpc>
              <a:buNone/>
            </a:pPr>
            <a:r>
              <a:rPr lang="en-US" sz="2700" dirty="0"/>
              <a:t>For </a:t>
            </a:r>
            <a:r>
              <a:rPr lang="en-GB" sz="2700" dirty="0"/>
              <a:t>this report's purpose, secondary data from similar research and articles have been collected</a:t>
            </a:r>
            <a:r>
              <a:rPr lang="en-US" sz="2700" dirty="0"/>
              <a:t> with necessary references and citations</a:t>
            </a:r>
            <a:r>
              <a:rPr lang="en-US" sz="2500" dirty="0"/>
              <a:t>. </a:t>
            </a:r>
          </a:p>
        </p:txBody>
      </p:sp>
      <p:sp>
        <p:nvSpPr>
          <p:cNvPr id="6" name="Slide Number Placeholder 5">
            <a:extLst>
              <a:ext uri="{FF2B5EF4-FFF2-40B4-BE49-F238E27FC236}">
                <a16:creationId xmlns:a16="http://schemas.microsoft.com/office/drawing/2014/main" id="{194EC620-E34C-455C-AAF6-34EF441E4E84}"/>
              </a:ext>
            </a:extLst>
          </p:cNvPr>
          <p:cNvSpPr>
            <a:spLocks noGrp="1"/>
          </p:cNvSpPr>
          <p:nvPr>
            <p:ph type="sldNum" sz="quarter" idx="12"/>
          </p:nvPr>
        </p:nvSpPr>
        <p:spPr/>
        <p:txBody>
          <a:bodyPr/>
          <a:lstStyle/>
          <a:p>
            <a:fld id="{D09028F5-4629-404D-8C07-7139A152081F}" type="slidenum">
              <a:rPr lang="en-US" smtClean="0"/>
              <a:t>4</a:t>
            </a:fld>
            <a:endParaRPr lang="en-US"/>
          </a:p>
        </p:txBody>
      </p:sp>
    </p:spTree>
    <p:extLst>
      <p:ext uri="{BB962C8B-B14F-4D97-AF65-F5344CB8AC3E}">
        <p14:creationId xmlns:p14="http://schemas.microsoft.com/office/powerpoint/2010/main" val="611355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A81532F-3FF1-49DC-9544-D3D8D54A4582}"/>
              </a:ext>
            </a:extLst>
          </p:cNvPr>
          <p:cNvSpPr>
            <a:spLocks noGrp="1"/>
          </p:cNvSpPr>
          <p:nvPr>
            <p:ph type="title"/>
          </p:nvPr>
        </p:nvSpPr>
        <p:spPr>
          <a:xfrm>
            <a:off x="599662" y="145773"/>
            <a:ext cx="3451834" cy="985835"/>
          </a:xfrm>
        </p:spPr>
        <p:txBody>
          <a:bodyPr>
            <a:normAutofit/>
          </a:bodyPr>
          <a:lstStyle/>
          <a:p>
            <a:pPr marL="742950" indent="-742950">
              <a:buFont typeface="+mj-lt"/>
              <a:buAutoNum type="arabicPeriod" startAt="2"/>
            </a:pPr>
            <a:r>
              <a:rPr lang="en-US" sz="3000" b="1" dirty="0"/>
              <a:t>Methods</a:t>
            </a:r>
          </a:p>
        </p:txBody>
      </p:sp>
      <p:sp>
        <p:nvSpPr>
          <p:cNvPr id="5" name="Content Placeholder 4">
            <a:extLst>
              <a:ext uri="{FF2B5EF4-FFF2-40B4-BE49-F238E27FC236}">
                <a16:creationId xmlns:a16="http://schemas.microsoft.com/office/drawing/2014/main" id="{945A1F2B-C261-4737-8FEA-093F5893DDFC}"/>
              </a:ext>
            </a:extLst>
          </p:cNvPr>
          <p:cNvSpPr>
            <a:spLocks noGrp="1"/>
          </p:cNvSpPr>
          <p:nvPr>
            <p:ph idx="1"/>
          </p:nvPr>
        </p:nvSpPr>
        <p:spPr>
          <a:xfrm>
            <a:off x="714603" y="1012874"/>
            <a:ext cx="10850217" cy="4614203"/>
          </a:xfrm>
        </p:spPr>
        <p:txBody>
          <a:bodyPr anchor="ctr">
            <a:normAutofit fontScale="92500" lnSpcReduction="20000"/>
          </a:bodyPr>
          <a:lstStyle/>
          <a:p>
            <a:pPr marL="0" indent="0">
              <a:lnSpc>
                <a:spcPct val="200000"/>
              </a:lnSpc>
              <a:buNone/>
            </a:pPr>
            <a:r>
              <a:rPr lang="en-US" sz="2500" dirty="0"/>
              <a:t>This report is made of a collection of secondary data from similar researches that have been conducted. The data used for this report were obtained from journals, the internet and healthcare articles. No personal research was carried out, neither was any interview or survey done. Most of the search was carried using Google search engine. The research is restricted to only available data from verifiable sources and have been summarized for quick reading and understanding.  </a:t>
            </a:r>
          </a:p>
        </p:txBody>
      </p:sp>
      <p:sp>
        <p:nvSpPr>
          <p:cNvPr id="2" name="Slide Number Placeholder 1">
            <a:extLst>
              <a:ext uri="{FF2B5EF4-FFF2-40B4-BE49-F238E27FC236}">
                <a16:creationId xmlns:a16="http://schemas.microsoft.com/office/drawing/2014/main" id="{56519C3D-1F25-4924-9EB9-A4C9D2FCE3AC}"/>
              </a:ext>
            </a:extLst>
          </p:cNvPr>
          <p:cNvSpPr>
            <a:spLocks noGrp="1"/>
          </p:cNvSpPr>
          <p:nvPr>
            <p:ph type="sldNum" sz="quarter" idx="12"/>
          </p:nvPr>
        </p:nvSpPr>
        <p:spPr/>
        <p:txBody>
          <a:bodyPr/>
          <a:lstStyle/>
          <a:p>
            <a:fld id="{D09028F5-4629-404D-8C07-7139A152081F}" type="slidenum">
              <a:rPr lang="en-US" smtClean="0"/>
              <a:t>5</a:t>
            </a:fld>
            <a:endParaRPr lang="en-US"/>
          </a:p>
        </p:txBody>
      </p:sp>
    </p:spTree>
    <p:extLst>
      <p:ext uri="{BB962C8B-B14F-4D97-AF65-F5344CB8AC3E}">
        <p14:creationId xmlns:p14="http://schemas.microsoft.com/office/powerpoint/2010/main" val="2590631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F9FA2-33B0-4C36-9FFE-9910171D482C}"/>
              </a:ext>
            </a:extLst>
          </p:cNvPr>
          <p:cNvSpPr>
            <a:spLocks noGrp="1"/>
          </p:cNvSpPr>
          <p:nvPr>
            <p:ph type="title"/>
          </p:nvPr>
        </p:nvSpPr>
        <p:spPr>
          <a:xfrm>
            <a:off x="472439" y="252581"/>
            <a:ext cx="10515600" cy="1325563"/>
          </a:xfrm>
        </p:spPr>
        <p:txBody>
          <a:bodyPr>
            <a:normAutofit/>
          </a:bodyPr>
          <a:lstStyle/>
          <a:p>
            <a:pPr marL="742950" indent="-742950">
              <a:buFont typeface="+mj-lt"/>
              <a:buAutoNum type="arabicPeriod" startAt="3"/>
            </a:pPr>
            <a:r>
              <a:rPr lang="en-US" sz="3000" b="1" dirty="0"/>
              <a:t>Results (Different Technologies used in modern healthcare workplace)</a:t>
            </a:r>
          </a:p>
        </p:txBody>
      </p:sp>
      <p:sp>
        <p:nvSpPr>
          <p:cNvPr id="3" name="Content Placeholder 2">
            <a:extLst>
              <a:ext uri="{FF2B5EF4-FFF2-40B4-BE49-F238E27FC236}">
                <a16:creationId xmlns:a16="http://schemas.microsoft.com/office/drawing/2014/main" id="{7C2DC25A-9B54-4E66-86F1-622263EE4067}"/>
              </a:ext>
            </a:extLst>
          </p:cNvPr>
          <p:cNvSpPr>
            <a:spLocks noGrp="1"/>
          </p:cNvSpPr>
          <p:nvPr>
            <p:ph idx="1"/>
          </p:nvPr>
        </p:nvSpPr>
        <p:spPr>
          <a:xfrm>
            <a:off x="472439" y="1572401"/>
            <a:ext cx="11247122" cy="4237558"/>
          </a:xfrm>
        </p:spPr>
        <p:txBody>
          <a:bodyPr>
            <a:normAutofit fontScale="77500" lnSpcReduction="20000"/>
          </a:bodyPr>
          <a:lstStyle/>
          <a:p>
            <a:pPr marL="0" indent="0">
              <a:lnSpc>
                <a:spcPct val="150000"/>
              </a:lnSpc>
              <a:buNone/>
            </a:pPr>
            <a:r>
              <a:rPr lang="en-US" sz="2700" dirty="0"/>
              <a:t>There are different technologies used in the modern hospital, below are a few that have been properly highlighted and explained.</a:t>
            </a:r>
          </a:p>
          <a:p>
            <a:pPr marL="571500" indent="-571500">
              <a:lnSpc>
                <a:spcPct val="150000"/>
              </a:lnSpc>
              <a:buFont typeface="+mj-lt"/>
              <a:buAutoNum type="romanUcPeriod"/>
            </a:pPr>
            <a:r>
              <a:rPr lang="en-US" b="1" u="sng" dirty="0"/>
              <a:t>Artificial Intelligence ()AI</a:t>
            </a:r>
            <a:r>
              <a:rPr lang="en-US" dirty="0"/>
              <a:t>: </a:t>
            </a:r>
            <a:r>
              <a:rPr lang="en-US" sz="2700" dirty="0"/>
              <a:t>The term “artificial intelligence” (AI) has been associated with mimicking human intelligence or cognitive functions by computers. AI offers almost an endless range of possibilities of application in healthcare, including the diagnosis and treatment of a number of diseases. The most important areas of AI application in the hospital are health monitoring, managing patient data, drug development, imaging, and medical statistics. </a:t>
            </a:r>
          </a:p>
          <a:p>
            <a:pPr marL="457200" indent="-457200">
              <a:lnSpc>
                <a:spcPct val="150000"/>
              </a:lnSpc>
              <a:buFont typeface="+mj-lt"/>
              <a:buAutoNum type="arabicPeriod"/>
            </a:pPr>
            <a:endParaRPr lang="en-US" sz="2500" dirty="0"/>
          </a:p>
        </p:txBody>
      </p:sp>
      <p:sp>
        <p:nvSpPr>
          <p:cNvPr id="4" name="Slide Number Placeholder 3">
            <a:extLst>
              <a:ext uri="{FF2B5EF4-FFF2-40B4-BE49-F238E27FC236}">
                <a16:creationId xmlns:a16="http://schemas.microsoft.com/office/drawing/2014/main" id="{A023A23B-2B65-4A20-93BA-4E3DE04D67BE}"/>
              </a:ext>
            </a:extLst>
          </p:cNvPr>
          <p:cNvSpPr>
            <a:spLocks noGrp="1"/>
          </p:cNvSpPr>
          <p:nvPr>
            <p:ph type="sldNum" sz="quarter" idx="12"/>
          </p:nvPr>
        </p:nvSpPr>
        <p:spPr/>
        <p:txBody>
          <a:bodyPr/>
          <a:lstStyle/>
          <a:p>
            <a:fld id="{D09028F5-4629-404D-8C07-7139A152081F}" type="slidenum">
              <a:rPr lang="en-US" smtClean="0"/>
              <a:t>6</a:t>
            </a:fld>
            <a:endParaRPr lang="en-US"/>
          </a:p>
        </p:txBody>
      </p:sp>
    </p:spTree>
    <p:extLst>
      <p:ext uri="{BB962C8B-B14F-4D97-AF65-F5344CB8AC3E}">
        <p14:creationId xmlns:p14="http://schemas.microsoft.com/office/powerpoint/2010/main" val="2207246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B03D822-011E-4E99-9DEA-520567D7D0FD}"/>
              </a:ext>
            </a:extLst>
          </p:cNvPr>
          <p:cNvSpPr>
            <a:spLocks noGrp="1"/>
          </p:cNvSpPr>
          <p:nvPr>
            <p:ph idx="1"/>
          </p:nvPr>
        </p:nvSpPr>
        <p:spPr>
          <a:xfrm>
            <a:off x="838200" y="520505"/>
            <a:ext cx="10515600" cy="5656458"/>
          </a:xfrm>
        </p:spPr>
        <p:txBody>
          <a:bodyPr>
            <a:normAutofit lnSpcReduction="10000"/>
          </a:bodyPr>
          <a:lstStyle/>
          <a:p>
            <a:pPr marL="571500" indent="-571500">
              <a:lnSpc>
                <a:spcPct val="150000"/>
              </a:lnSpc>
              <a:buFont typeface="+mj-lt"/>
              <a:buAutoNum type="romanUcPeriod" startAt="2"/>
            </a:pPr>
            <a:r>
              <a:rPr lang="en-US" b="1" u="sng" dirty="0"/>
              <a:t>Big Data</a:t>
            </a:r>
            <a:r>
              <a:rPr lang="en-US" b="1" dirty="0"/>
              <a:t>: </a:t>
            </a:r>
            <a:r>
              <a:rPr lang="en-US" sz="2500" dirty="0"/>
              <a:t>Big data is high-volume or high-variety information assets, that enable enhanced insight, decision-making, and process automation. In recent times, big data has been used to improve and optimize management analysis and forecasting in healthcare. For example, Electronic Health Records (EHR) can help store, sort, and speed up the processing of patients in hospitals. Moreover, the application of big data systems in the management of medical practice has the potential to improve the quality, and efficiency of service, lower the cost of care, and the number of medical errors.</a:t>
            </a:r>
            <a:endParaRPr lang="en-US" b="1" u="sng" dirty="0"/>
          </a:p>
        </p:txBody>
      </p:sp>
      <p:sp>
        <p:nvSpPr>
          <p:cNvPr id="4" name="Slide Number Placeholder 3">
            <a:extLst>
              <a:ext uri="{FF2B5EF4-FFF2-40B4-BE49-F238E27FC236}">
                <a16:creationId xmlns:a16="http://schemas.microsoft.com/office/drawing/2014/main" id="{DE7AFC49-6FB4-4A14-BDEC-050043C0B57B}"/>
              </a:ext>
            </a:extLst>
          </p:cNvPr>
          <p:cNvSpPr>
            <a:spLocks noGrp="1"/>
          </p:cNvSpPr>
          <p:nvPr>
            <p:ph type="sldNum" sz="quarter" idx="12"/>
          </p:nvPr>
        </p:nvSpPr>
        <p:spPr/>
        <p:txBody>
          <a:bodyPr/>
          <a:lstStyle/>
          <a:p>
            <a:fld id="{D09028F5-4629-404D-8C07-7139A152081F}" type="slidenum">
              <a:rPr lang="en-US" smtClean="0"/>
              <a:t>7</a:t>
            </a:fld>
            <a:endParaRPr lang="en-US"/>
          </a:p>
        </p:txBody>
      </p:sp>
    </p:spTree>
    <p:extLst>
      <p:ext uri="{BB962C8B-B14F-4D97-AF65-F5344CB8AC3E}">
        <p14:creationId xmlns:p14="http://schemas.microsoft.com/office/powerpoint/2010/main" val="3899419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ACC4B2-D325-4023-BEFF-6CC5E7374B0A}"/>
              </a:ext>
            </a:extLst>
          </p:cNvPr>
          <p:cNvSpPr>
            <a:spLocks noGrp="1"/>
          </p:cNvSpPr>
          <p:nvPr>
            <p:ph idx="1"/>
          </p:nvPr>
        </p:nvSpPr>
        <p:spPr>
          <a:xfrm>
            <a:off x="838200" y="534572"/>
            <a:ext cx="10515600" cy="5642391"/>
          </a:xfrm>
        </p:spPr>
        <p:txBody>
          <a:bodyPr/>
          <a:lstStyle/>
          <a:p>
            <a:pPr marL="571500" indent="-571500">
              <a:lnSpc>
                <a:spcPct val="150000"/>
              </a:lnSpc>
              <a:buFont typeface="+mj-lt"/>
              <a:buAutoNum type="romanUcPeriod" startAt="3"/>
            </a:pPr>
            <a:r>
              <a:rPr lang="en-US" b="1" u="sng" dirty="0"/>
              <a:t>Blockchain Technology for Healthcare</a:t>
            </a:r>
            <a:r>
              <a:rPr lang="en-US" dirty="0"/>
              <a:t>: </a:t>
            </a:r>
            <a:r>
              <a:rPr lang="en-US" sz="2500" dirty="0"/>
              <a:t>Block-chain technology is based on a peer-to-peer platform that provides an opportunity to securely store information on thousands of servers. According to IBM, 70% of healthcare leaders predict that the blockchain’s greatest influence in healthcare will be to improve clinical trial management, regulatory compliance, and decentralized structure of sharing electronic medical records. The global market for healthcare blockchain technology is expected to exceed $500 million by 2022.</a:t>
            </a:r>
          </a:p>
        </p:txBody>
      </p:sp>
      <p:sp>
        <p:nvSpPr>
          <p:cNvPr id="4" name="Slide Number Placeholder 3">
            <a:extLst>
              <a:ext uri="{FF2B5EF4-FFF2-40B4-BE49-F238E27FC236}">
                <a16:creationId xmlns:a16="http://schemas.microsoft.com/office/drawing/2014/main" id="{F7EE7C98-C5BE-4CD7-A489-0D264C7FFA07}"/>
              </a:ext>
            </a:extLst>
          </p:cNvPr>
          <p:cNvSpPr>
            <a:spLocks noGrp="1"/>
          </p:cNvSpPr>
          <p:nvPr>
            <p:ph type="sldNum" sz="quarter" idx="12"/>
          </p:nvPr>
        </p:nvSpPr>
        <p:spPr/>
        <p:txBody>
          <a:bodyPr/>
          <a:lstStyle/>
          <a:p>
            <a:fld id="{D09028F5-4629-404D-8C07-7139A152081F}" type="slidenum">
              <a:rPr lang="en-US" smtClean="0"/>
              <a:t>8</a:t>
            </a:fld>
            <a:endParaRPr lang="en-US"/>
          </a:p>
        </p:txBody>
      </p:sp>
    </p:spTree>
    <p:extLst>
      <p:ext uri="{BB962C8B-B14F-4D97-AF65-F5344CB8AC3E}">
        <p14:creationId xmlns:p14="http://schemas.microsoft.com/office/powerpoint/2010/main" val="1108470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615617-9193-4657-8CA8-8EB2080DF930}"/>
              </a:ext>
            </a:extLst>
          </p:cNvPr>
          <p:cNvSpPr>
            <a:spLocks noGrp="1"/>
          </p:cNvSpPr>
          <p:nvPr>
            <p:ph idx="1"/>
          </p:nvPr>
        </p:nvSpPr>
        <p:spPr>
          <a:xfrm>
            <a:off x="838200" y="337625"/>
            <a:ext cx="10515600" cy="5839338"/>
          </a:xfrm>
        </p:spPr>
        <p:txBody>
          <a:bodyPr>
            <a:normAutofit fontScale="92500"/>
          </a:bodyPr>
          <a:lstStyle/>
          <a:p>
            <a:pPr marL="571500" indent="-571500">
              <a:lnSpc>
                <a:spcPct val="150000"/>
              </a:lnSpc>
              <a:buFont typeface="+mj-lt"/>
              <a:buAutoNum type="romanUcPeriod" startAt="4"/>
            </a:pPr>
            <a:r>
              <a:rPr lang="en-US" b="1" u="sng" dirty="0"/>
              <a:t>The Internet of Medical Things (</a:t>
            </a:r>
            <a:r>
              <a:rPr lang="en-US" b="1" u="sng" dirty="0" err="1"/>
              <a:t>IoMT</a:t>
            </a:r>
            <a:r>
              <a:rPr lang="en-US" b="1" u="sng" dirty="0"/>
              <a:t>)</a:t>
            </a:r>
            <a:r>
              <a:rPr lang="en-US" b="1" dirty="0"/>
              <a:t>: </a:t>
            </a:r>
            <a:r>
              <a:rPr lang="en-US" sz="2500" dirty="0"/>
              <a:t> This compromises a network of smart devices and mobile phone apps that track and avoid serious events in the course of chronic illness, linking a doctor and patient for better monitoring and management of such conditions.</a:t>
            </a:r>
          </a:p>
          <a:p>
            <a:pPr marL="571500" indent="-571500">
              <a:lnSpc>
                <a:spcPct val="150000"/>
              </a:lnSpc>
              <a:buFont typeface="+mj-lt"/>
              <a:buAutoNum type="romanUcPeriod" startAt="4"/>
            </a:pPr>
            <a:r>
              <a:rPr lang="en-US" b="1" u="sng" dirty="0"/>
              <a:t>Neural Chips: </a:t>
            </a:r>
            <a:r>
              <a:rPr lang="en-US" sz="2500" dirty="0"/>
              <a:t>Tech companies are vying to bring out microelectrodes that can be implanted safely into the brain to restore some degree of safety into the brain to restore some degree of functionality to people who have lost sight, and voluntary muscle activity.</a:t>
            </a:r>
            <a:endParaRPr lang="en-US" b="1" u="sng" dirty="0"/>
          </a:p>
          <a:p>
            <a:pPr marL="0" indent="0">
              <a:lnSpc>
                <a:spcPct val="150000"/>
              </a:lnSpc>
              <a:buNone/>
            </a:pPr>
            <a:r>
              <a:rPr lang="en-US" sz="2500" dirty="0"/>
              <a:t> </a:t>
            </a:r>
          </a:p>
        </p:txBody>
      </p:sp>
      <p:sp>
        <p:nvSpPr>
          <p:cNvPr id="4" name="Slide Number Placeholder 3">
            <a:extLst>
              <a:ext uri="{FF2B5EF4-FFF2-40B4-BE49-F238E27FC236}">
                <a16:creationId xmlns:a16="http://schemas.microsoft.com/office/drawing/2014/main" id="{7DE48032-03CB-445A-8C76-CFDEB9C41B60}"/>
              </a:ext>
            </a:extLst>
          </p:cNvPr>
          <p:cNvSpPr>
            <a:spLocks noGrp="1"/>
          </p:cNvSpPr>
          <p:nvPr>
            <p:ph type="sldNum" sz="quarter" idx="12"/>
          </p:nvPr>
        </p:nvSpPr>
        <p:spPr/>
        <p:txBody>
          <a:bodyPr/>
          <a:lstStyle/>
          <a:p>
            <a:fld id="{D09028F5-4629-404D-8C07-7139A152081F}" type="slidenum">
              <a:rPr lang="en-US" smtClean="0"/>
              <a:t>9</a:t>
            </a:fld>
            <a:endParaRPr lang="en-US"/>
          </a:p>
        </p:txBody>
      </p:sp>
    </p:spTree>
    <p:extLst>
      <p:ext uri="{BB962C8B-B14F-4D97-AF65-F5344CB8AC3E}">
        <p14:creationId xmlns:p14="http://schemas.microsoft.com/office/powerpoint/2010/main" val="4115988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A35080-12D1-409C-BEEC-99661A2A5DF5}"/>
              </a:ext>
            </a:extLst>
          </p:cNvPr>
          <p:cNvSpPr>
            <a:spLocks noGrp="1"/>
          </p:cNvSpPr>
          <p:nvPr>
            <p:ph idx="1"/>
          </p:nvPr>
        </p:nvSpPr>
        <p:spPr>
          <a:xfrm>
            <a:off x="838200" y="351692"/>
            <a:ext cx="10515600" cy="5825271"/>
          </a:xfrm>
        </p:spPr>
        <p:txBody>
          <a:bodyPr>
            <a:normAutofit/>
          </a:bodyPr>
          <a:lstStyle/>
          <a:p>
            <a:pPr marL="514350" indent="-514350">
              <a:buFont typeface="+mj-lt"/>
              <a:buAutoNum type="arabicPeriod" startAt="4"/>
            </a:pPr>
            <a:r>
              <a:rPr lang="en-US" sz="3000" b="1" dirty="0"/>
              <a:t>Discussion. </a:t>
            </a:r>
          </a:p>
          <a:p>
            <a:pPr marL="0" indent="0">
              <a:lnSpc>
                <a:spcPct val="150000"/>
              </a:lnSpc>
              <a:buNone/>
            </a:pPr>
            <a:r>
              <a:rPr lang="en-US" sz="2500" b="1" dirty="0"/>
              <a:t>  </a:t>
            </a:r>
            <a:r>
              <a:rPr lang="en-US" sz="2500" dirty="0"/>
              <a:t>The role of technology in the growth and development of healthcare cannot be overstated, although it has its perks, like cost, maintenance, and availability. It is imperative to state that the advantages of technology in healthcare overshadow the shortcomings. The hospital has improved in methods and application of technology that it is almost impossible to remove one from the other. This is also evident in other healthcare workplaces, the entire field has greatly advanced because of the continuous improvement in technology</a:t>
            </a:r>
            <a:r>
              <a:rPr lang="en-US" sz="2500" b="1" dirty="0"/>
              <a:t>   </a:t>
            </a:r>
          </a:p>
        </p:txBody>
      </p:sp>
      <p:sp>
        <p:nvSpPr>
          <p:cNvPr id="4" name="Slide Number Placeholder 3">
            <a:extLst>
              <a:ext uri="{FF2B5EF4-FFF2-40B4-BE49-F238E27FC236}">
                <a16:creationId xmlns:a16="http://schemas.microsoft.com/office/drawing/2014/main" id="{0DF3243F-ED23-482D-BBBD-D7EACF93D7D0}"/>
              </a:ext>
            </a:extLst>
          </p:cNvPr>
          <p:cNvSpPr>
            <a:spLocks noGrp="1"/>
          </p:cNvSpPr>
          <p:nvPr>
            <p:ph type="sldNum" sz="quarter" idx="12"/>
          </p:nvPr>
        </p:nvSpPr>
        <p:spPr/>
        <p:txBody>
          <a:bodyPr/>
          <a:lstStyle/>
          <a:p>
            <a:fld id="{D09028F5-4629-404D-8C07-7139A152081F}" type="slidenum">
              <a:rPr lang="en-US" smtClean="0"/>
              <a:t>10</a:t>
            </a:fld>
            <a:endParaRPr lang="en-US"/>
          </a:p>
        </p:txBody>
      </p:sp>
    </p:spTree>
    <p:extLst>
      <p:ext uri="{BB962C8B-B14F-4D97-AF65-F5344CB8AC3E}">
        <p14:creationId xmlns:p14="http://schemas.microsoft.com/office/powerpoint/2010/main" val="1878763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ECCAC7-82DD-460C-B6D9-BE8F7B23BA52}"/>
              </a:ext>
            </a:extLst>
          </p:cNvPr>
          <p:cNvSpPr>
            <a:spLocks noGrp="1"/>
          </p:cNvSpPr>
          <p:nvPr>
            <p:ph idx="1"/>
          </p:nvPr>
        </p:nvSpPr>
        <p:spPr>
          <a:xfrm>
            <a:off x="838200" y="295422"/>
            <a:ext cx="10515600" cy="5881541"/>
          </a:xfrm>
        </p:spPr>
        <p:txBody>
          <a:bodyPr>
            <a:normAutofit/>
          </a:bodyPr>
          <a:lstStyle/>
          <a:p>
            <a:pPr marL="514350" indent="-514350">
              <a:buFont typeface="+mj-lt"/>
              <a:buAutoNum type="arabicPeriod" startAt="5"/>
            </a:pPr>
            <a:r>
              <a:rPr lang="en-US" sz="3000" b="1" dirty="0"/>
              <a:t>Conclusion.</a:t>
            </a:r>
          </a:p>
          <a:p>
            <a:pPr marL="0" indent="0">
              <a:lnSpc>
                <a:spcPct val="150000"/>
              </a:lnSpc>
              <a:buNone/>
            </a:pPr>
            <a:r>
              <a:rPr lang="en-US" sz="3000" b="1" dirty="0"/>
              <a:t>   </a:t>
            </a:r>
            <a:r>
              <a:rPr lang="en-US" sz="2500" dirty="0"/>
              <a:t>For medical technology, standards and regulations are needed to ensure safety, protect the public and guarantee the products are fit for purpose. It is also important to realize that the real aim of technology has always been to improve the standard of whatever it is applied to including healthcare. It is obvious that newer and better technological breakthroughs will happen over time, so it needs to be vigilantly supervised via a regulatory framework so that patients can continue to benefit and be the center of healthcare.</a:t>
            </a:r>
            <a:endParaRPr lang="en-US" sz="3000" b="1" dirty="0"/>
          </a:p>
        </p:txBody>
      </p:sp>
      <p:sp>
        <p:nvSpPr>
          <p:cNvPr id="4" name="Slide Number Placeholder 3">
            <a:extLst>
              <a:ext uri="{FF2B5EF4-FFF2-40B4-BE49-F238E27FC236}">
                <a16:creationId xmlns:a16="http://schemas.microsoft.com/office/drawing/2014/main" id="{8ABA6102-A9C6-4081-9D14-F6F270EFADEE}"/>
              </a:ext>
            </a:extLst>
          </p:cNvPr>
          <p:cNvSpPr>
            <a:spLocks noGrp="1"/>
          </p:cNvSpPr>
          <p:nvPr>
            <p:ph type="sldNum" sz="quarter" idx="12"/>
          </p:nvPr>
        </p:nvSpPr>
        <p:spPr/>
        <p:txBody>
          <a:bodyPr/>
          <a:lstStyle/>
          <a:p>
            <a:fld id="{D09028F5-4629-404D-8C07-7139A152081F}" type="slidenum">
              <a:rPr lang="en-US" smtClean="0"/>
              <a:t>11</a:t>
            </a:fld>
            <a:endParaRPr lang="en-US"/>
          </a:p>
        </p:txBody>
      </p:sp>
    </p:spTree>
    <p:extLst>
      <p:ext uri="{BB962C8B-B14F-4D97-AF65-F5344CB8AC3E}">
        <p14:creationId xmlns:p14="http://schemas.microsoft.com/office/powerpoint/2010/main" val="2911862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9BB6F66F-AB7C-4F62-914E-1E03422D1418}"/>
              </a:ext>
            </a:extLst>
          </p:cNvPr>
          <p:cNvSpPr>
            <a:spLocks noGrp="1" noChangeArrowheads="1"/>
          </p:cNvSpPr>
          <p:nvPr>
            <p:ph idx="1"/>
          </p:nvPr>
        </p:nvSpPr>
        <p:spPr bwMode="auto">
          <a:xfrm>
            <a:off x="689310" y="2305885"/>
            <a:ext cx="10515599" cy="201593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pPr>
            <a:r>
              <a:rPr kumimoji="0" lang="en-US" altLang="en-US" sz="2500" b="0" i="0" u="none" strike="noStrike" cap="none" normalizeH="0" baseline="0" dirty="0" err="1">
                <a:ln>
                  <a:noFill/>
                </a:ln>
                <a:solidFill>
                  <a:srgbClr val="222222"/>
                </a:solidFill>
                <a:effectLst/>
                <a:latin typeface="+mn-lt"/>
                <a:cs typeface="Arial" panose="020B0604020202020204" pitchFamily="34" charset="0"/>
              </a:rPr>
              <a:t>Senbekov</a:t>
            </a:r>
            <a:r>
              <a:rPr kumimoji="0" lang="en-US" altLang="en-US" sz="2500" b="0" i="0" u="none" strike="noStrike" cap="none" normalizeH="0" baseline="0" dirty="0">
                <a:ln>
                  <a:noFill/>
                </a:ln>
                <a:solidFill>
                  <a:srgbClr val="222222"/>
                </a:solidFill>
                <a:effectLst/>
                <a:latin typeface="+mn-lt"/>
                <a:cs typeface="Arial" panose="020B0604020202020204" pitchFamily="34" charset="0"/>
              </a:rPr>
              <a:t>, M. </a:t>
            </a:r>
            <a:r>
              <a:rPr kumimoji="0" lang="en-US" altLang="en-US" sz="2500" b="0" i="1" u="none" strike="noStrike" cap="none" normalizeH="0" baseline="0" dirty="0">
                <a:ln>
                  <a:noFill/>
                </a:ln>
                <a:solidFill>
                  <a:srgbClr val="222222"/>
                </a:solidFill>
                <a:effectLst/>
                <a:latin typeface="+mn-lt"/>
                <a:cs typeface="Arial" panose="020B0604020202020204" pitchFamily="34" charset="0"/>
              </a:rPr>
              <a:t>et al.</a:t>
            </a:r>
            <a:r>
              <a:rPr kumimoji="0" lang="en-US" altLang="en-US" sz="2500" b="0" i="0" u="none" strike="noStrike" cap="none" normalizeH="0" baseline="0" dirty="0">
                <a:ln>
                  <a:noFill/>
                </a:ln>
                <a:solidFill>
                  <a:srgbClr val="222222"/>
                </a:solidFill>
                <a:effectLst/>
                <a:latin typeface="+mn-lt"/>
                <a:cs typeface="Arial" panose="020B0604020202020204" pitchFamily="34" charset="0"/>
              </a:rPr>
              <a:t> (2020) </a:t>
            </a:r>
            <a:r>
              <a:rPr kumimoji="0" lang="en-US" altLang="en-US" sz="2500" b="0" i="1" u="none" strike="noStrike" cap="none" normalizeH="0" baseline="0" dirty="0">
                <a:ln>
                  <a:noFill/>
                </a:ln>
                <a:solidFill>
                  <a:srgbClr val="222222"/>
                </a:solidFill>
                <a:effectLst/>
                <a:latin typeface="+mn-lt"/>
                <a:cs typeface="Arial" panose="020B0604020202020204" pitchFamily="34" charset="0"/>
              </a:rPr>
              <a:t>The recent progress and applications of digital technologies in Healthcare: A Review</a:t>
            </a:r>
            <a:r>
              <a:rPr kumimoji="0" lang="en-US" altLang="en-US" sz="2500" b="0" i="0" u="none" strike="noStrike" cap="none" normalizeH="0" baseline="0" dirty="0">
                <a:ln>
                  <a:noFill/>
                </a:ln>
                <a:solidFill>
                  <a:srgbClr val="222222"/>
                </a:solidFill>
                <a:effectLst/>
                <a:latin typeface="+mn-lt"/>
                <a:cs typeface="Arial" panose="020B0604020202020204" pitchFamily="34" charset="0"/>
              </a:rPr>
              <a:t>, </a:t>
            </a:r>
            <a:r>
              <a:rPr kumimoji="0" lang="en-US" altLang="en-US" sz="2500" b="0" i="1" u="none" strike="noStrike" cap="none" normalizeH="0" baseline="0" dirty="0">
                <a:ln>
                  <a:noFill/>
                </a:ln>
                <a:solidFill>
                  <a:srgbClr val="222222"/>
                </a:solidFill>
                <a:effectLst/>
                <a:latin typeface="+mn-lt"/>
                <a:cs typeface="Arial" panose="020B0604020202020204" pitchFamily="34" charset="0"/>
              </a:rPr>
              <a:t>International Journal of Telemedicine and Applications</a:t>
            </a:r>
            <a:r>
              <a:rPr kumimoji="0" lang="en-US" altLang="en-US" sz="2500" b="0" i="0" u="none" strike="noStrike" cap="none" normalizeH="0" baseline="0" dirty="0">
                <a:ln>
                  <a:noFill/>
                </a:ln>
                <a:solidFill>
                  <a:srgbClr val="222222"/>
                </a:solidFill>
                <a:effectLst/>
                <a:latin typeface="+mn-lt"/>
                <a:cs typeface="Arial" panose="020B0604020202020204" pitchFamily="34" charset="0"/>
              </a:rPr>
              <a:t>. </a:t>
            </a:r>
            <a:r>
              <a:rPr kumimoji="0" lang="en-US" altLang="en-US" sz="2500" b="0" i="0" u="none" strike="noStrike" cap="none" normalizeH="0" baseline="0" dirty="0" err="1">
                <a:ln>
                  <a:noFill/>
                </a:ln>
                <a:solidFill>
                  <a:srgbClr val="222222"/>
                </a:solidFill>
                <a:effectLst/>
                <a:latin typeface="+mn-lt"/>
                <a:cs typeface="Arial" panose="020B0604020202020204" pitchFamily="34" charset="0"/>
              </a:rPr>
              <a:t>Hindawi</a:t>
            </a:r>
            <a:r>
              <a:rPr kumimoji="0" lang="en-US" altLang="en-US" sz="2500" b="0" i="0" u="none" strike="noStrike" cap="none" normalizeH="0" baseline="0" dirty="0">
                <a:ln>
                  <a:noFill/>
                </a:ln>
                <a:solidFill>
                  <a:srgbClr val="222222"/>
                </a:solidFill>
                <a:effectLst/>
                <a:latin typeface="+mn-lt"/>
                <a:cs typeface="Arial" panose="020B0604020202020204" pitchFamily="34" charset="0"/>
              </a:rPr>
              <a:t>. Available at: </a:t>
            </a:r>
            <a:r>
              <a:rPr kumimoji="0" lang="en-US" altLang="en-US" sz="2500" b="0" i="0" u="none" strike="noStrike" cap="none" normalizeH="0" baseline="0" dirty="0">
                <a:ln>
                  <a:noFill/>
                </a:ln>
                <a:solidFill>
                  <a:srgbClr val="1155CC"/>
                </a:solidFill>
                <a:effectLst/>
                <a:latin typeface="+mn-lt"/>
                <a:cs typeface="Arial" panose="020B0604020202020204" pitchFamily="34" charset="0"/>
                <a:hlinkClick r:id="rId2"/>
              </a:rPr>
              <a:t>https://www.hindawi.com/journals/ijta/2020/8830200/?utm_source=google</a:t>
            </a:r>
            <a:r>
              <a:rPr kumimoji="0" lang="en-US" altLang="en-US" sz="2500" b="0" i="0" u="none" strike="noStrike" cap="none" normalizeH="0" baseline="0" dirty="0">
                <a:ln>
                  <a:noFill/>
                </a:ln>
                <a:solidFill>
                  <a:srgbClr val="222222"/>
                </a:solidFill>
                <a:effectLst/>
                <a:latin typeface="+mn-lt"/>
                <a:cs typeface="Arial" panose="020B0604020202020204" pitchFamily="34" charset="0"/>
              </a:rPr>
              <a:t> (Accessed: December 7, 2022).</a:t>
            </a:r>
            <a:r>
              <a:rPr kumimoji="0" lang="en-US" altLang="en-US" sz="2500" b="0" i="0" u="none" strike="noStrike" cap="none" normalizeH="0" baseline="0" dirty="0">
                <a:ln>
                  <a:noFill/>
                </a:ln>
                <a:solidFill>
                  <a:schemeClr val="tx1"/>
                </a:solidFill>
                <a:effectLst/>
                <a:latin typeface="+mn-lt"/>
              </a:rPr>
              <a:t> </a:t>
            </a:r>
          </a:p>
        </p:txBody>
      </p:sp>
      <p:sp>
        <p:nvSpPr>
          <p:cNvPr id="4" name="Slide Number Placeholder 3">
            <a:extLst>
              <a:ext uri="{FF2B5EF4-FFF2-40B4-BE49-F238E27FC236}">
                <a16:creationId xmlns:a16="http://schemas.microsoft.com/office/drawing/2014/main" id="{F417C810-C1EB-49DC-8C98-B31F1FF99FCA}"/>
              </a:ext>
            </a:extLst>
          </p:cNvPr>
          <p:cNvSpPr>
            <a:spLocks noGrp="1"/>
          </p:cNvSpPr>
          <p:nvPr>
            <p:ph type="sldNum" sz="quarter" idx="12"/>
          </p:nvPr>
        </p:nvSpPr>
        <p:spPr/>
        <p:txBody>
          <a:bodyPr/>
          <a:lstStyle/>
          <a:p>
            <a:fld id="{D09028F5-4629-404D-8C07-7139A152081F}" type="slidenum">
              <a:rPr lang="en-US" smtClean="0"/>
              <a:t>12</a:t>
            </a:fld>
            <a:endParaRPr lang="en-US"/>
          </a:p>
        </p:txBody>
      </p:sp>
      <p:sp>
        <p:nvSpPr>
          <p:cNvPr id="7" name="Rectangle 3">
            <a:extLst>
              <a:ext uri="{FF2B5EF4-FFF2-40B4-BE49-F238E27FC236}">
                <a16:creationId xmlns:a16="http://schemas.microsoft.com/office/drawing/2014/main" id="{29EF6E5F-5174-4C8E-B6D8-37944BDC4BB4}"/>
              </a:ext>
            </a:extLst>
          </p:cNvPr>
          <p:cNvSpPr>
            <a:spLocks noChangeArrowheads="1"/>
          </p:cNvSpPr>
          <p:nvPr/>
        </p:nvSpPr>
        <p:spPr bwMode="auto">
          <a:xfrm rot="10800000" flipV="1">
            <a:off x="815919" y="4712023"/>
            <a:ext cx="9129938" cy="163121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500" b="0" i="0" u="none" strike="noStrike" cap="none" normalizeH="0" baseline="0" dirty="0">
                <a:ln>
                  <a:noFill/>
                </a:ln>
                <a:solidFill>
                  <a:srgbClr val="222222"/>
                </a:solidFill>
                <a:effectLst/>
                <a:latin typeface="+mn-lt"/>
                <a:cs typeface="Arial" panose="020B0604020202020204" pitchFamily="34" charset="0"/>
              </a:rPr>
              <a:t>Vincent, C. J. et al. (2015). Can Standards and Regulations Keep Up With Health Technology? </a:t>
            </a:r>
            <a:r>
              <a:rPr kumimoji="0" lang="en-US" altLang="en-US" sz="2500" b="0" i="1" u="none" strike="noStrike" cap="none" normalizeH="0" baseline="0" dirty="0">
                <a:ln>
                  <a:noFill/>
                </a:ln>
                <a:solidFill>
                  <a:srgbClr val="222222"/>
                </a:solidFill>
                <a:effectLst/>
                <a:latin typeface="+mn-lt"/>
                <a:cs typeface="Arial" panose="020B0604020202020204" pitchFamily="34" charset="0"/>
              </a:rPr>
              <a:t>JMIR mHealth and </a:t>
            </a:r>
            <a:r>
              <a:rPr kumimoji="0" lang="en-US" altLang="en-US" sz="2500" b="0" i="1" u="none" strike="noStrike" cap="none" normalizeH="0" baseline="0" dirty="0" err="1">
                <a:ln>
                  <a:noFill/>
                </a:ln>
                <a:solidFill>
                  <a:srgbClr val="222222"/>
                </a:solidFill>
                <a:effectLst/>
                <a:latin typeface="+mn-lt"/>
                <a:cs typeface="Arial" panose="020B0604020202020204" pitchFamily="34" charset="0"/>
              </a:rPr>
              <a:t>uHealth</a:t>
            </a:r>
            <a:r>
              <a:rPr kumimoji="0" lang="en-US" altLang="en-US" sz="2500" b="0" i="0" u="none" strike="noStrike" cap="none" normalizeH="0" baseline="0" dirty="0">
                <a:ln>
                  <a:noFill/>
                </a:ln>
                <a:solidFill>
                  <a:srgbClr val="222222"/>
                </a:solidFill>
                <a:effectLst/>
                <a:latin typeface="+mn-lt"/>
                <a:cs typeface="Arial" panose="020B0604020202020204" pitchFamily="34" charset="0"/>
              </a:rPr>
              <a:t>. </a:t>
            </a:r>
            <a:r>
              <a:rPr kumimoji="0" lang="en-US" altLang="en-US" sz="2500" b="0" i="0" u="none" strike="noStrike" cap="none" normalizeH="0" baseline="0" dirty="0">
                <a:ln>
                  <a:noFill/>
                </a:ln>
                <a:solidFill>
                  <a:srgbClr val="1155CC"/>
                </a:solidFill>
                <a:effectLst/>
                <a:latin typeface="+mn-lt"/>
                <a:cs typeface="Arial" panose="020B0604020202020204" pitchFamily="34" charset="0"/>
                <a:hlinkClick r:id="rId3"/>
              </a:rPr>
              <a:t>https://doi.org/10.2196/mhealth.3918</a:t>
            </a:r>
            <a:r>
              <a:rPr kumimoji="0" lang="en-US" altLang="en-US" sz="2500" b="0" i="0" u="none" strike="noStrike" cap="none" normalizeH="0" baseline="0" dirty="0">
                <a:ln>
                  <a:noFill/>
                </a:ln>
                <a:solidFill>
                  <a:srgbClr val="222222"/>
                </a:solidFill>
                <a:effectLst/>
                <a:latin typeface="+mn-lt"/>
                <a:cs typeface="Arial" panose="020B0604020202020204" pitchFamily="34" charset="0"/>
              </a:rPr>
              <a:t>. </a:t>
            </a:r>
            <a:r>
              <a:rPr kumimoji="0" lang="en-US" altLang="en-US" sz="2500" b="0" i="0" u="none" strike="noStrike" cap="none" normalizeH="0" baseline="0" dirty="0">
                <a:ln>
                  <a:noFill/>
                </a:ln>
                <a:solidFill>
                  <a:srgbClr val="1155CC"/>
                </a:solidFill>
                <a:effectLst/>
                <a:latin typeface="+mn-lt"/>
                <a:cs typeface="Arial" panose="020B0604020202020204" pitchFamily="34" charset="0"/>
                <a:hlinkClick r:id="rId4"/>
              </a:rPr>
              <a:t>https://mhealth.jmir.org/2015/2/e64/</a:t>
            </a:r>
            <a:r>
              <a:rPr kumimoji="0" lang="en-US" altLang="en-US" sz="2500" b="0" i="0" u="none" strike="noStrike" cap="none" normalizeH="0" baseline="0" dirty="0">
                <a:ln>
                  <a:noFill/>
                </a:ln>
                <a:solidFill>
                  <a:srgbClr val="222222"/>
                </a:solidFill>
                <a:effectLst/>
                <a:latin typeface="+mn-lt"/>
                <a:cs typeface="Arial" panose="020B0604020202020204" pitchFamily="34" charset="0"/>
              </a:rPr>
              <a:t> (Accessed: December 9, 2022)</a:t>
            </a:r>
            <a:r>
              <a:rPr lang="en-US" altLang="en-US" sz="2500" dirty="0">
                <a:latin typeface="+mn-lt"/>
                <a:cs typeface="Arial" panose="020B0604020202020204" pitchFamily="34" charset="0"/>
              </a:rPr>
              <a:t>.</a:t>
            </a:r>
            <a:endParaRPr kumimoji="0" lang="en-US" altLang="en-US" sz="2500" b="0" i="0" u="none" strike="noStrike" cap="none" normalizeH="0" baseline="0" dirty="0">
              <a:ln>
                <a:noFill/>
              </a:ln>
              <a:solidFill>
                <a:schemeClr val="tx1"/>
              </a:solidFill>
              <a:effectLst/>
              <a:latin typeface="+mn-lt"/>
            </a:endParaRPr>
          </a:p>
        </p:txBody>
      </p:sp>
      <p:sp>
        <p:nvSpPr>
          <p:cNvPr id="8" name="TextBox 7">
            <a:extLst>
              <a:ext uri="{FF2B5EF4-FFF2-40B4-BE49-F238E27FC236}">
                <a16:creationId xmlns:a16="http://schemas.microsoft.com/office/drawing/2014/main" id="{EC2D38C0-46FC-4A67-8753-7CC71C91BE25}"/>
              </a:ext>
            </a:extLst>
          </p:cNvPr>
          <p:cNvSpPr txBox="1"/>
          <p:nvPr/>
        </p:nvSpPr>
        <p:spPr>
          <a:xfrm>
            <a:off x="520499" y="136259"/>
            <a:ext cx="2385333" cy="553998"/>
          </a:xfrm>
          <a:prstGeom prst="rect">
            <a:avLst/>
          </a:prstGeom>
          <a:noFill/>
        </p:spPr>
        <p:txBody>
          <a:bodyPr wrap="none" rtlCol="0">
            <a:spAutoFit/>
          </a:bodyPr>
          <a:lstStyle/>
          <a:p>
            <a:pPr marL="342900" indent="-342900">
              <a:buFont typeface="+mj-lt"/>
              <a:buAutoNum type="arabicPeriod" startAt="6"/>
            </a:pPr>
            <a:r>
              <a:rPr lang="en-US" sz="3000" b="1" dirty="0"/>
              <a:t>References.</a:t>
            </a:r>
          </a:p>
        </p:txBody>
      </p:sp>
      <p:sp>
        <p:nvSpPr>
          <p:cNvPr id="2" name="TextBox 1">
            <a:extLst>
              <a:ext uri="{FF2B5EF4-FFF2-40B4-BE49-F238E27FC236}">
                <a16:creationId xmlns:a16="http://schemas.microsoft.com/office/drawing/2014/main" id="{21CB1C88-6C54-43FF-94AB-80705ACAB125}"/>
              </a:ext>
            </a:extLst>
          </p:cNvPr>
          <p:cNvSpPr txBox="1"/>
          <p:nvPr/>
        </p:nvSpPr>
        <p:spPr>
          <a:xfrm>
            <a:off x="689310" y="955691"/>
            <a:ext cx="9945865" cy="1246495"/>
          </a:xfrm>
          <a:prstGeom prst="rect">
            <a:avLst/>
          </a:prstGeom>
          <a:noFill/>
        </p:spPr>
        <p:txBody>
          <a:bodyPr wrap="square" rtlCol="0">
            <a:spAutoFit/>
          </a:bodyPr>
          <a:lstStyle/>
          <a:p>
            <a:pPr marL="342900" indent="-342900">
              <a:buFont typeface="Arial" panose="020B0604020202020204" pitchFamily="34" charset="0"/>
              <a:buChar char="•"/>
            </a:pPr>
            <a:r>
              <a:rPr lang="en-US" altLang="en-US" sz="2500" dirty="0" err="1">
                <a:solidFill>
                  <a:srgbClr val="222222"/>
                </a:solidFill>
                <a:cs typeface="Arial" panose="020B0604020202020204" pitchFamily="34" charset="0"/>
              </a:rPr>
              <a:t>Khristich</a:t>
            </a:r>
            <a:r>
              <a:rPr lang="en-US" altLang="en-US" sz="2500" dirty="0">
                <a:solidFill>
                  <a:srgbClr val="222222"/>
                </a:solidFill>
                <a:cs typeface="Arial" panose="020B0604020202020204" pitchFamily="34" charset="0"/>
              </a:rPr>
              <a:t>, S. (2021). 17 Major Healthcare Technology Trends of 2022. </a:t>
            </a:r>
            <a:r>
              <a:rPr lang="en-US" altLang="en-US" sz="2500" dirty="0">
                <a:solidFill>
                  <a:srgbClr val="1155CC"/>
                </a:solidFill>
                <a:cs typeface="Arial" panose="020B0604020202020204" pitchFamily="34" charset="0"/>
                <a:hlinkClick r:id="rId5"/>
              </a:rPr>
              <a:t>https://tateeda.com/blog/healthcare-technology-trends</a:t>
            </a:r>
            <a:r>
              <a:rPr lang="en-US" altLang="en-US" sz="2500" dirty="0">
                <a:solidFill>
                  <a:srgbClr val="222222"/>
                </a:solidFill>
                <a:cs typeface="Arial" panose="020B0604020202020204" pitchFamily="34" charset="0"/>
              </a:rPr>
              <a:t>. (Accessed: December 9, 2022).</a:t>
            </a:r>
            <a:endParaRPr lang="en-US" sz="2500" dirty="0">
              <a:cs typeface="Arial" panose="020B0604020202020204" pitchFamily="34" charset="0"/>
            </a:endParaRPr>
          </a:p>
        </p:txBody>
      </p:sp>
    </p:spTree>
    <p:extLst>
      <p:ext uri="{BB962C8B-B14F-4D97-AF65-F5344CB8AC3E}">
        <p14:creationId xmlns:p14="http://schemas.microsoft.com/office/powerpoint/2010/main" val="16728646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11889</TotalTime>
  <Words>1017</Words>
  <Application>Microsoft Office PowerPoint</Application>
  <PresentationFormat>Widescreen</PresentationFormat>
  <Paragraphs>53</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TITLE: THE USE OF TECHNOLOGY IN MODERN HEALTHCARE WORKPLACE (HOSPITAL)</vt:lpstr>
      <vt:lpstr>Abstract</vt:lpstr>
      <vt:lpstr>TABLE OF CONTENTS </vt:lpstr>
      <vt:lpstr>Introduction</vt:lpstr>
      <vt:lpstr>Methods</vt:lpstr>
      <vt:lpstr>Results (Different Technologies used in modern healthcare workplace)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USE OF TECHNOLOGY IN MODERN HEALTHCARE WORKPLACE (HOSPITAL)</dc:title>
  <dc:creator>Mayowa</dc:creator>
  <cp:lastModifiedBy>HONOR Folarin</cp:lastModifiedBy>
  <cp:revision>39</cp:revision>
  <dcterms:created xsi:type="dcterms:W3CDTF">2022-12-11T07:00:06Z</dcterms:created>
  <dcterms:modified xsi:type="dcterms:W3CDTF">2023-01-04T17:45:44Z</dcterms:modified>
</cp:coreProperties>
</file>