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279" r:id="rId4"/>
    <p:sldId id="298" r:id="rId5"/>
    <p:sldId id="280" r:id="rId6"/>
    <p:sldId id="297" r:id="rId7"/>
    <p:sldId id="283" r:id="rId8"/>
    <p:sldId id="284" r:id="rId9"/>
    <p:sldId id="299" r:id="rId10"/>
    <p:sldId id="281" r:id="rId11"/>
    <p:sldId id="282" r:id="rId12"/>
    <p:sldId id="285" r:id="rId13"/>
    <p:sldId id="286" r:id="rId14"/>
    <p:sldId id="287" r:id="rId15"/>
    <p:sldId id="288" r:id="rId16"/>
    <p:sldId id="289" r:id="rId17"/>
    <p:sldId id="300" r:id="rId18"/>
    <p:sldId id="301" r:id="rId19"/>
    <p:sldId id="294" r:id="rId20"/>
    <p:sldId id="296"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916" autoAdjust="0"/>
    <p:restoredTop sz="91978" autoAdjust="0"/>
  </p:normalViewPr>
  <p:slideViewPr>
    <p:cSldViewPr>
      <p:cViewPr varScale="1">
        <p:scale>
          <a:sx n="101" d="100"/>
          <a:sy n="101" d="100"/>
        </p:scale>
        <p:origin x="1600"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provides an overview of the theories of leadership. However, we won’t see all of them in this module. We will cover the basic theories of leadership, and these are the first two.</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3</a:t>
            </a:fld>
            <a:endParaRPr lang="en-GB" altLang="en-US"/>
          </a:p>
        </p:txBody>
      </p:sp>
    </p:spTree>
    <p:extLst>
      <p:ext uri="{BB962C8B-B14F-4D97-AF65-F5344CB8AC3E}">
        <p14:creationId xmlns:p14="http://schemas.microsoft.com/office/powerpoint/2010/main" val="1799754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Examples of technical skills include programming, accounting, engineering, healthcare procedures, manufacturing processes, etc.</a:t>
            </a:r>
          </a:p>
          <a:p>
            <a:endParaRPr lang="en-GB"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13</a:t>
            </a:fld>
            <a:endParaRPr lang="en-GB" altLang="en-US"/>
          </a:p>
        </p:txBody>
      </p:sp>
    </p:spTree>
    <p:extLst>
      <p:ext uri="{BB962C8B-B14F-4D97-AF65-F5344CB8AC3E}">
        <p14:creationId xmlns:p14="http://schemas.microsoft.com/office/powerpoint/2010/main" val="3842092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Leaders with strong human skills are adept at communication, empathy, conflict resolution, team building, and collaboration.</a:t>
            </a:r>
          </a:p>
          <a:p>
            <a:endParaRPr lang="en-GB"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1433777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Conceptual skills are critical for senior executives, top-level managers, and organizational leaders who set direction, allocate resources, and shape the overall strategic direction of the company.</a:t>
            </a:r>
          </a:p>
          <a:p>
            <a:endParaRPr lang="en-GB"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518937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agree?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36994392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14/11/2024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14/11/2024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14/11/2024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14/11/2024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14/11/2024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14/11/2024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14/11/2024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14/11/2024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14/11/2024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14/11/2024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14/11/2024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14/11/2024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Leadership Characteristics,</a:t>
            </a:r>
            <a:br>
              <a:rPr lang="en-GB" altLang="en-US" b="1" dirty="0"/>
            </a:br>
            <a:r>
              <a:rPr lang="en-GB" altLang="en-US" b="1" dirty="0"/>
              <a:t>Traits and Skills</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6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800" dirty="0"/>
              <a:t>Theories of leadership</a:t>
            </a:r>
          </a:p>
          <a:p>
            <a:r>
              <a:rPr lang="en-US" sz="2800" dirty="0"/>
              <a:t>Theories based on traits and skills</a:t>
            </a:r>
          </a:p>
          <a:p>
            <a:r>
              <a:rPr lang="en-US" sz="2800" dirty="0"/>
              <a:t>Traits</a:t>
            </a:r>
          </a:p>
          <a:p>
            <a:pPr lvl="1"/>
            <a:r>
              <a:rPr lang="en-US" sz="2400" dirty="0"/>
              <a:t>Traits examples</a:t>
            </a:r>
          </a:p>
          <a:p>
            <a:pPr lvl="1"/>
            <a:r>
              <a:rPr lang="en-US" sz="2400" dirty="0"/>
              <a:t>Traits theory: The Great Man Theory</a:t>
            </a:r>
          </a:p>
          <a:p>
            <a:r>
              <a:rPr lang="en-US" sz="2800" dirty="0"/>
              <a:t>Skills</a:t>
            </a:r>
          </a:p>
          <a:p>
            <a:pPr lvl="1"/>
            <a:r>
              <a:rPr lang="en-US" sz="2400" dirty="0"/>
              <a:t>Skills examples</a:t>
            </a:r>
          </a:p>
          <a:p>
            <a:pPr lvl="1"/>
            <a:r>
              <a:rPr lang="en-US" sz="2400" dirty="0"/>
              <a:t>Skills theory: Katz’s Three Skill Approach</a:t>
            </a:r>
          </a:p>
          <a:p>
            <a:pPr lvl="1"/>
            <a:endParaRPr lang="en-US" dirty="0"/>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9C2D4-0C71-8628-B86B-3E8481A791A4}"/>
              </a:ext>
            </a:extLst>
          </p:cNvPr>
          <p:cNvSpPr>
            <a:spLocks noGrp="1"/>
          </p:cNvSpPr>
          <p:nvPr>
            <p:ph type="title"/>
          </p:nvPr>
        </p:nvSpPr>
        <p:spPr/>
        <p:txBody>
          <a:bodyPr/>
          <a:lstStyle/>
          <a:p>
            <a:r>
              <a:rPr lang="en-GB" sz="3600" b="1" dirty="0"/>
              <a:t>Theories of Leadership</a:t>
            </a:r>
          </a:p>
        </p:txBody>
      </p:sp>
      <p:sp>
        <p:nvSpPr>
          <p:cNvPr id="3" name="Content Placeholder 2">
            <a:extLst>
              <a:ext uri="{FF2B5EF4-FFF2-40B4-BE49-F238E27FC236}">
                <a16:creationId xmlns:a16="http://schemas.microsoft.com/office/drawing/2014/main" id="{3AB46AEE-4D28-9D4D-9577-749D7D03A6BA}"/>
              </a:ext>
            </a:extLst>
          </p:cNvPr>
          <p:cNvSpPr>
            <a:spLocks noGrp="1"/>
          </p:cNvSpPr>
          <p:nvPr>
            <p:ph idx="1"/>
          </p:nvPr>
        </p:nvSpPr>
        <p:spPr/>
        <p:txBody>
          <a:bodyPr/>
          <a:lstStyle/>
          <a:p>
            <a:r>
              <a:rPr lang="en-GB" sz="2400" dirty="0"/>
              <a:t>Theories based on traits and/or skills</a:t>
            </a:r>
          </a:p>
          <a:p>
            <a:r>
              <a:rPr lang="en-GB" sz="2400" dirty="0"/>
              <a:t>Theories based on behaviour or style</a:t>
            </a:r>
          </a:p>
          <a:p>
            <a:r>
              <a:rPr lang="en-GB" sz="2400" dirty="0"/>
              <a:t>Theories based on situational and contingency model</a:t>
            </a:r>
          </a:p>
          <a:p>
            <a:r>
              <a:rPr lang="en-GB" sz="2400" dirty="0"/>
              <a:t>Transformational versus transactional theories</a:t>
            </a:r>
          </a:p>
          <a:p>
            <a:r>
              <a:rPr lang="en-GB" sz="2400" dirty="0"/>
              <a:t>Charismatic and ethical leadership</a:t>
            </a:r>
          </a:p>
          <a:p>
            <a:r>
              <a:rPr lang="en-GB" sz="2400" dirty="0"/>
              <a:t>Shared or distributed leadership</a:t>
            </a:r>
          </a:p>
        </p:txBody>
      </p:sp>
      <p:sp>
        <p:nvSpPr>
          <p:cNvPr id="4" name="Date Placeholder 3">
            <a:extLst>
              <a:ext uri="{FF2B5EF4-FFF2-40B4-BE49-F238E27FC236}">
                <a16:creationId xmlns:a16="http://schemas.microsoft.com/office/drawing/2014/main" id="{748F5672-8BCE-F054-BE69-328C914D8C95}"/>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DCD1C017-EE3D-2DAF-8F07-52E4FF8A3475}"/>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3410589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1B7CC-F8E3-80C7-CD8C-04C137832F9C}"/>
              </a:ext>
            </a:extLst>
          </p:cNvPr>
          <p:cNvSpPr>
            <a:spLocks noGrp="1"/>
          </p:cNvSpPr>
          <p:nvPr>
            <p:ph type="title"/>
          </p:nvPr>
        </p:nvSpPr>
        <p:spPr>
          <a:xfrm>
            <a:off x="457200" y="274638"/>
            <a:ext cx="8229600" cy="1143000"/>
          </a:xfrm>
        </p:spPr>
        <p:txBody>
          <a:bodyPr wrap="square" anchor="ctr">
            <a:normAutofit/>
          </a:bodyPr>
          <a:lstStyle/>
          <a:p>
            <a:r>
              <a:rPr lang="en-GB" sz="3600" b="1" dirty="0"/>
              <a:t>Traits and skills</a:t>
            </a:r>
          </a:p>
        </p:txBody>
      </p:sp>
      <p:sp>
        <p:nvSpPr>
          <p:cNvPr id="3" name="Content Placeholder 2">
            <a:extLst>
              <a:ext uri="{FF2B5EF4-FFF2-40B4-BE49-F238E27FC236}">
                <a16:creationId xmlns:a16="http://schemas.microsoft.com/office/drawing/2014/main" id="{258A5E66-E25E-5BE5-6C39-85CCCECF1CEB}"/>
              </a:ext>
            </a:extLst>
          </p:cNvPr>
          <p:cNvSpPr>
            <a:spLocks noGrp="1"/>
          </p:cNvSpPr>
          <p:nvPr>
            <p:ph sz="half" idx="1"/>
          </p:nvPr>
        </p:nvSpPr>
        <p:spPr>
          <a:xfrm>
            <a:off x="457200" y="1600201"/>
            <a:ext cx="4038600" cy="3989040"/>
          </a:xfrm>
        </p:spPr>
        <p:txBody>
          <a:bodyPr wrap="square" anchor="t">
            <a:normAutofit/>
          </a:bodyPr>
          <a:lstStyle/>
          <a:p>
            <a:r>
              <a:rPr lang="en-GB" b="0" i="0" u="none" strike="noStrike">
                <a:effectLst/>
              </a:rPr>
              <a:t>Traits and skills are both essential aspects of a person's capabilities.</a:t>
            </a:r>
            <a:endParaRPr lang="en-GB" dirty="0"/>
          </a:p>
        </p:txBody>
      </p:sp>
      <p:pic>
        <p:nvPicPr>
          <p:cNvPr id="1026" name="Picture 2" descr="Product Designer Skills &amp; Traits | Not Only — But Also">
            <a:extLst>
              <a:ext uri="{FF2B5EF4-FFF2-40B4-BE49-F238E27FC236}">
                <a16:creationId xmlns:a16="http://schemas.microsoft.com/office/drawing/2014/main" id="{B30F82FD-352C-975C-E32D-2E7E6D8AC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32040" y="3212976"/>
            <a:ext cx="4038600" cy="2261616"/>
          </a:xfrm>
          <a:prstGeom prst="rect">
            <a:avLst/>
          </a:prstGeom>
          <a:solidFill>
            <a:srgbClr val="FFFFFF"/>
          </a:solidFill>
        </p:spPr>
      </p:pic>
      <p:sp>
        <p:nvSpPr>
          <p:cNvPr id="4" name="Date Placeholder 3">
            <a:extLst>
              <a:ext uri="{FF2B5EF4-FFF2-40B4-BE49-F238E27FC236}">
                <a16:creationId xmlns:a16="http://schemas.microsoft.com/office/drawing/2014/main" id="{8F72CA4D-72E2-CA66-C7A3-2157FC2C8E1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14/11/2024</a:t>
            </a:fld>
            <a:endParaRPr lang="en-GB" altLang="en-US" sz="900"/>
          </a:p>
        </p:txBody>
      </p:sp>
      <p:sp>
        <p:nvSpPr>
          <p:cNvPr id="5" name="Slide Number Placeholder 4">
            <a:extLst>
              <a:ext uri="{FF2B5EF4-FFF2-40B4-BE49-F238E27FC236}">
                <a16:creationId xmlns:a16="http://schemas.microsoft.com/office/drawing/2014/main" id="{B4B882BF-FD44-66D4-CD88-E084857202B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2894903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9D6FE-9CBC-ED83-917C-275246D3F4C1}"/>
              </a:ext>
            </a:extLst>
          </p:cNvPr>
          <p:cNvSpPr>
            <a:spLocks noGrp="1"/>
          </p:cNvSpPr>
          <p:nvPr>
            <p:ph type="title"/>
          </p:nvPr>
        </p:nvSpPr>
        <p:spPr/>
        <p:txBody>
          <a:bodyPr/>
          <a:lstStyle/>
          <a:p>
            <a:r>
              <a:rPr lang="en-GB" sz="3600" b="1" dirty="0"/>
              <a:t>Traits </a:t>
            </a:r>
          </a:p>
        </p:txBody>
      </p:sp>
      <p:sp>
        <p:nvSpPr>
          <p:cNvPr id="3" name="Content Placeholder 2">
            <a:extLst>
              <a:ext uri="{FF2B5EF4-FFF2-40B4-BE49-F238E27FC236}">
                <a16:creationId xmlns:a16="http://schemas.microsoft.com/office/drawing/2014/main" id="{F8CDF2B5-656C-515B-D538-07104DFCE97D}"/>
              </a:ext>
            </a:extLst>
          </p:cNvPr>
          <p:cNvSpPr>
            <a:spLocks noGrp="1"/>
          </p:cNvSpPr>
          <p:nvPr>
            <p:ph idx="1"/>
          </p:nvPr>
        </p:nvSpPr>
        <p:spPr/>
        <p:txBody>
          <a:bodyPr/>
          <a:lstStyle/>
          <a:p>
            <a:r>
              <a:rPr lang="en-GB" sz="2400" dirty="0"/>
              <a:t>Traits are inherent characteristics or qualities that shape an individual's behaviour, attitudes, and reactions to various situations.</a:t>
            </a:r>
          </a:p>
          <a:p>
            <a:r>
              <a:rPr lang="en-GB" sz="2400" dirty="0"/>
              <a:t>They are often considered relatively stable over time and across different contexts.</a:t>
            </a:r>
          </a:p>
          <a:p>
            <a:r>
              <a:rPr lang="en-GB" sz="2400" dirty="0"/>
              <a:t>Traits are more about who you are rather than what you can do.</a:t>
            </a:r>
          </a:p>
          <a:p>
            <a:endParaRPr lang="en-GB" dirty="0"/>
          </a:p>
        </p:txBody>
      </p:sp>
      <p:sp>
        <p:nvSpPr>
          <p:cNvPr id="4" name="Date Placeholder 3">
            <a:extLst>
              <a:ext uri="{FF2B5EF4-FFF2-40B4-BE49-F238E27FC236}">
                <a16:creationId xmlns:a16="http://schemas.microsoft.com/office/drawing/2014/main" id="{9FBBB057-A1A4-DB01-C5DE-4A617583D910}"/>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1B7BD943-A28A-91D6-B3EC-524EA38626C1}"/>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486859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343E-2D52-08EB-30DC-C52AC4914373}"/>
              </a:ext>
            </a:extLst>
          </p:cNvPr>
          <p:cNvSpPr>
            <a:spLocks noGrp="1"/>
          </p:cNvSpPr>
          <p:nvPr>
            <p:ph type="title"/>
          </p:nvPr>
        </p:nvSpPr>
        <p:spPr>
          <a:xfrm>
            <a:off x="457200" y="274638"/>
            <a:ext cx="8229600" cy="1143000"/>
          </a:xfrm>
        </p:spPr>
        <p:txBody>
          <a:bodyPr wrap="square" anchor="ctr">
            <a:normAutofit/>
          </a:bodyPr>
          <a:lstStyle/>
          <a:p>
            <a:r>
              <a:rPr lang="en-GB" sz="3600" b="1" dirty="0"/>
              <a:t>Traits Examples</a:t>
            </a:r>
          </a:p>
        </p:txBody>
      </p:sp>
      <p:sp>
        <p:nvSpPr>
          <p:cNvPr id="3" name="Content Placeholder 2">
            <a:extLst>
              <a:ext uri="{FF2B5EF4-FFF2-40B4-BE49-F238E27FC236}">
                <a16:creationId xmlns:a16="http://schemas.microsoft.com/office/drawing/2014/main" id="{2AEA170C-CC4E-3E2D-E97A-C26490A45C8D}"/>
              </a:ext>
            </a:extLst>
          </p:cNvPr>
          <p:cNvSpPr>
            <a:spLocks noGrp="1"/>
          </p:cNvSpPr>
          <p:nvPr>
            <p:ph sz="half" idx="1"/>
          </p:nvPr>
        </p:nvSpPr>
        <p:spPr>
          <a:xfrm>
            <a:off x="457200" y="1600201"/>
            <a:ext cx="4038600" cy="3989040"/>
          </a:xfrm>
        </p:spPr>
        <p:txBody>
          <a:bodyPr wrap="square" anchor="t">
            <a:normAutofit/>
          </a:bodyPr>
          <a:lstStyle/>
          <a:p>
            <a:r>
              <a:rPr lang="en-GB" sz="2400" dirty="0"/>
              <a:t>Honesty</a:t>
            </a:r>
          </a:p>
          <a:p>
            <a:r>
              <a:rPr lang="en-GB" sz="2400" dirty="0"/>
              <a:t>Creativity </a:t>
            </a:r>
          </a:p>
          <a:p>
            <a:r>
              <a:rPr lang="en-GB" sz="2400" dirty="0"/>
              <a:t>Resilience</a:t>
            </a:r>
          </a:p>
          <a:p>
            <a:r>
              <a:rPr lang="en-GB" sz="2400" dirty="0"/>
              <a:t>Empathy </a:t>
            </a:r>
          </a:p>
          <a:p>
            <a:r>
              <a:rPr lang="en-GB" sz="2400" dirty="0"/>
              <a:t>Adaptability</a:t>
            </a:r>
          </a:p>
          <a:p>
            <a:r>
              <a:rPr lang="en-GB" sz="2400" dirty="0"/>
              <a:t>Decisiveness</a:t>
            </a:r>
          </a:p>
          <a:p>
            <a:endParaRPr lang="en-GB" dirty="0"/>
          </a:p>
        </p:txBody>
      </p:sp>
      <p:pic>
        <p:nvPicPr>
          <p:cNvPr id="7" name="Picture 6" descr="A group of people with different expressions&#10;&#10;Description automatically generated">
            <a:extLst>
              <a:ext uri="{FF2B5EF4-FFF2-40B4-BE49-F238E27FC236}">
                <a16:creationId xmlns:a16="http://schemas.microsoft.com/office/drawing/2014/main" id="{0449D054-5F2B-237A-7251-869CE38220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504300"/>
            <a:ext cx="4038600" cy="2180842"/>
          </a:xfrm>
          <a:prstGeom prst="rect">
            <a:avLst/>
          </a:prstGeom>
          <a:noFill/>
        </p:spPr>
      </p:pic>
      <p:sp>
        <p:nvSpPr>
          <p:cNvPr id="4" name="Date Placeholder 3">
            <a:extLst>
              <a:ext uri="{FF2B5EF4-FFF2-40B4-BE49-F238E27FC236}">
                <a16:creationId xmlns:a16="http://schemas.microsoft.com/office/drawing/2014/main" id="{822EB2BD-B774-7E11-8D7E-7E2ACB14AA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14/11/2024</a:t>
            </a:fld>
            <a:endParaRPr lang="en-GB" altLang="en-US" sz="900"/>
          </a:p>
        </p:txBody>
      </p:sp>
      <p:sp>
        <p:nvSpPr>
          <p:cNvPr id="5" name="Slide Number Placeholder 4">
            <a:extLst>
              <a:ext uri="{FF2B5EF4-FFF2-40B4-BE49-F238E27FC236}">
                <a16:creationId xmlns:a16="http://schemas.microsoft.com/office/drawing/2014/main" id="{2C2AEC86-AE4B-9D5F-2517-DCC238C0266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6015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CC317-66B0-D9B9-2636-5B2B678CCD56}"/>
              </a:ext>
            </a:extLst>
          </p:cNvPr>
          <p:cNvSpPr>
            <a:spLocks noGrp="1"/>
          </p:cNvSpPr>
          <p:nvPr>
            <p:ph type="title"/>
          </p:nvPr>
        </p:nvSpPr>
        <p:spPr/>
        <p:txBody>
          <a:bodyPr/>
          <a:lstStyle/>
          <a:p>
            <a:r>
              <a:rPr lang="en-GB" sz="3600" b="1" dirty="0"/>
              <a:t>Traits Theory:</a:t>
            </a:r>
            <a:br>
              <a:rPr lang="en-GB" sz="3600" b="1" dirty="0"/>
            </a:br>
            <a:r>
              <a:rPr lang="en-GB" sz="3600" b="1" dirty="0"/>
              <a:t>The Great Man Theory </a:t>
            </a:r>
            <a:r>
              <a:rPr lang="en-GB" sz="2400" dirty="0"/>
              <a:t>(1 of 3)</a:t>
            </a:r>
            <a:endParaRPr lang="en-GB" sz="3600" dirty="0"/>
          </a:p>
        </p:txBody>
      </p:sp>
      <p:sp>
        <p:nvSpPr>
          <p:cNvPr id="3" name="Content Placeholder 2">
            <a:extLst>
              <a:ext uri="{FF2B5EF4-FFF2-40B4-BE49-F238E27FC236}">
                <a16:creationId xmlns:a16="http://schemas.microsoft.com/office/drawing/2014/main" id="{C189663D-FD46-7FBF-9F7C-C1A29DDEEA86}"/>
              </a:ext>
            </a:extLst>
          </p:cNvPr>
          <p:cNvSpPr>
            <a:spLocks noGrp="1"/>
          </p:cNvSpPr>
          <p:nvPr>
            <p:ph idx="1"/>
          </p:nvPr>
        </p:nvSpPr>
        <p:spPr/>
        <p:txBody>
          <a:bodyPr/>
          <a:lstStyle/>
          <a:p>
            <a:r>
              <a:rPr lang="en-GB" sz="2400" dirty="0"/>
              <a:t>The Great Man theory is a concept in leadership studies that suggests that leaders are born with innate qualities and characteristics that make them exceptional and capable of influencing others. </a:t>
            </a:r>
          </a:p>
          <a:p>
            <a:r>
              <a:rPr lang="en-GB" sz="2400" dirty="0"/>
              <a:t>This theory emerged in the 19th century and was popularised by historian Thomas Carlyle.</a:t>
            </a:r>
          </a:p>
        </p:txBody>
      </p:sp>
      <p:sp>
        <p:nvSpPr>
          <p:cNvPr id="4" name="Date Placeholder 3">
            <a:extLst>
              <a:ext uri="{FF2B5EF4-FFF2-40B4-BE49-F238E27FC236}">
                <a16:creationId xmlns:a16="http://schemas.microsoft.com/office/drawing/2014/main" id="{3DC1A453-4CAF-1DC6-13C9-8B342101DEBF}"/>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17B32507-FAF1-2E65-FAED-365DBC8C1185}"/>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65983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A2646-1B92-86C4-E9C4-3EAFF61EEF2B}"/>
              </a:ext>
            </a:extLst>
          </p:cNvPr>
          <p:cNvSpPr>
            <a:spLocks noGrp="1"/>
          </p:cNvSpPr>
          <p:nvPr>
            <p:ph type="title"/>
          </p:nvPr>
        </p:nvSpPr>
        <p:spPr/>
        <p:txBody>
          <a:bodyPr/>
          <a:lstStyle/>
          <a:p>
            <a:r>
              <a:rPr lang="en-GB" sz="3600" b="1" dirty="0"/>
              <a:t>Traits Theory:</a:t>
            </a:r>
            <a:br>
              <a:rPr lang="en-GB" sz="3600" b="1" dirty="0"/>
            </a:br>
            <a:r>
              <a:rPr lang="en-GB" sz="3600" b="1" dirty="0"/>
              <a:t>The Great Man Theory </a:t>
            </a:r>
            <a:r>
              <a:rPr lang="en-GB" sz="2400" dirty="0"/>
              <a:t>(2 of 3)</a:t>
            </a:r>
            <a:endParaRPr lang="en-GB" sz="3600" dirty="0"/>
          </a:p>
        </p:txBody>
      </p:sp>
      <p:sp>
        <p:nvSpPr>
          <p:cNvPr id="3" name="Content Placeholder 2">
            <a:extLst>
              <a:ext uri="{FF2B5EF4-FFF2-40B4-BE49-F238E27FC236}">
                <a16:creationId xmlns:a16="http://schemas.microsoft.com/office/drawing/2014/main" id="{59AB84FB-5A79-2EE4-72B2-0AD365D73B50}"/>
              </a:ext>
            </a:extLst>
          </p:cNvPr>
          <p:cNvSpPr>
            <a:spLocks noGrp="1"/>
          </p:cNvSpPr>
          <p:nvPr>
            <p:ph idx="1"/>
          </p:nvPr>
        </p:nvSpPr>
        <p:spPr/>
        <p:txBody>
          <a:bodyPr/>
          <a:lstStyle/>
          <a:p>
            <a:r>
              <a:rPr lang="en-GB" sz="2400" b="1" dirty="0"/>
              <a:t>Innate Leadership Qualities: </a:t>
            </a:r>
            <a:r>
              <a:rPr lang="en-GB" sz="2400" dirty="0"/>
              <a:t>certain individuals possess inherent traits such as intelligence, charisma, courage, and decisiveness that set them apart from others and predispose them to leadership roles.</a:t>
            </a:r>
          </a:p>
          <a:p>
            <a:r>
              <a:rPr lang="en-GB" sz="2400" b="1" dirty="0"/>
              <a:t>Historical Perspective: </a:t>
            </a:r>
            <a:r>
              <a:rPr lang="en-GB" sz="2400" dirty="0"/>
              <a:t>the theory often cite historical examples of influential leaders, such as political figures, and military commanders, to support their argument that leadership is primarily a product of individual characteristics rather than external factors.</a:t>
            </a:r>
          </a:p>
          <a:p>
            <a:endParaRPr lang="en-GB" dirty="0"/>
          </a:p>
        </p:txBody>
      </p:sp>
      <p:sp>
        <p:nvSpPr>
          <p:cNvPr id="4" name="Date Placeholder 3">
            <a:extLst>
              <a:ext uri="{FF2B5EF4-FFF2-40B4-BE49-F238E27FC236}">
                <a16:creationId xmlns:a16="http://schemas.microsoft.com/office/drawing/2014/main" id="{4FD5CE6C-1D81-5922-55F5-076B6D73925E}"/>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B92AAA1B-E716-956C-6BDB-5EBFB6FDBE3C}"/>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373750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7B4F-4C38-968B-2A64-DEDA7997F373}"/>
              </a:ext>
            </a:extLst>
          </p:cNvPr>
          <p:cNvSpPr>
            <a:spLocks noGrp="1"/>
          </p:cNvSpPr>
          <p:nvPr>
            <p:ph type="title"/>
          </p:nvPr>
        </p:nvSpPr>
        <p:spPr/>
        <p:txBody>
          <a:bodyPr/>
          <a:lstStyle/>
          <a:p>
            <a:r>
              <a:rPr lang="en-GB" sz="3600" b="1" dirty="0"/>
              <a:t>Traits Theory:</a:t>
            </a:r>
            <a:br>
              <a:rPr lang="en-GB" sz="3600" b="1" dirty="0"/>
            </a:br>
            <a:r>
              <a:rPr lang="en-GB" sz="3600" b="1" dirty="0"/>
              <a:t>The Great Man Theory </a:t>
            </a:r>
            <a:r>
              <a:rPr lang="en-GB" sz="2400" dirty="0"/>
              <a:t>(3 of 3)</a:t>
            </a:r>
            <a:endParaRPr lang="en-GB" sz="3600" dirty="0"/>
          </a:p>
        </p:txBody>
      </p:sp>
      <p:sp>
        <p:nvSpPr>
          <p:cNvPr id="3" name="Content Placeholder 2">
            <a:extLst>
              <a:ext uri="{FF2B5EF4-FFF2-40B4-BE49-F238E27FC236}">
                <a16:creationId xmlns:a16="http://schemas.microsoft.com/office/drawing/2014/main" id="{85D5DA23-C746-1B57-4B6A-3EDE3B9DAB35}"/>
              </a:ext>
            </a:extLst>
          </p:cNvPr>
          <p:cNvSpPr>
            <a:spLocks noGrp="1"/>
          </p:cNvSpPr>
          <p:nvPr>
            <p:ph idx="1"/>
          </p:nvPr>
        </p:nvSpPr>
        <p:spPr/>
        <p:txBody>
          <a:bodyPr/>
          <a:lstStyle/>
          <a:p>
            <a:r>
              <a:rPr lang="en-GB" sz="2400" b="1" dirty="0"/>
              <a:t>Impact on Events: </a:t>
            </a:r>
            <a:r>
              <a:rPr lang="en-GB" sz="2400" dirty="0"/>
              <a:t>The theory suggests that these exceptional leaders have a significant impact on shaping the course of history and events through their vision, actions, and decisions. They are seen as catalysts for change and progress.</a:t>
            </a:r>
          </a:p>
          <a:p>
            <a:endParaRPr lang="en-GB" dirty="0"/>
          </a:p>
        </p:txBody>
      </p:sp>
      <p:sp>
        <p:nvSpPr>
          <p:cNvPr id="4" name="Date Placeholder 3">
            <a:extLst>
              <a:ext uri="{FF2B5EF4-FFF2-40B4-BE49-F238E27FC236}">
                <a16:creationId xmlns:a16="http://schemas.microsoft.com/office/drawing/2014/main" id="{B152B7C1-9E06-4E49-2E2F-3A05F435EA73}"/>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C736A32C-DCC4-5051-334F-327BDE80AB19}"/>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827447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CB342-DB70-8520-B855-D39DDCD62F5E}"/>
              </a:ext>
            </a:extLst>
          </p:cNvPr>
          <p:cNvSpPr>
            <a:spLocks noGrp="1"/>
          </p:cNvSpPr>
          <p:nvPr>
            <p:ph type="title"/>
          </p:nvPr>
        </p:nvSpPr>
        <p:spPr/>
        <p:txBody>
          <a:bodyPr/>
          <a:lstStyle/>
          <a:p>
            <a:r>
              <a:rPr lang="en-GB" sz="3600" b="1" dirty="0"/>
              <a:t>Skills</a:t>
            </a:r>
          </a:p>
        </p:txBody>
      </p:sp>
      <p:sp>
        <p:nvSpPr>
          <p:cNvPr id="3" name="Content Placeholder 2">
            <a:extLst>
              <a:ext uri="{FF2B5EF4-FFF2-40B4-BE49-F238E27FC236}">
                <a16:creationId xmlns:a16="http://schemas.microsoft.com/office/drawing/2014/main" id="{6DBF4443-A6EF-2902-4A3E-500B5C776CCD}"/>
              </a:ext>
            </a:extLst>
          </p:cNvPr>
          <p:cNvSpPr>
            <a:spLocks noGrp="1"/>
          </p:cNvSpPr>
          <p:nvPr>
            <p:ph idx="1"/>
          </p:nvPr>
        </p:nvSpPr>
        <p:spPr/>
        <p:txBody>
          <a:bodyPr/>
          <a:lstStyle/>
          <a:p>
            <a:pPr algn="l">
              <a:buFont typeface="Arial" panose="020B0604020202020204" pitchFamily="34" charset="0"/>
              <a:buChar char="•"/>
            </a:pPr>
            <a:r>
              <a:rPr lang="en-GB" sz="2400" b="0" i="0" u="none" strike="noStrike" dirty="0">
                <a:solidFill>
                  <a:srgbClr val="0D0D0D"/>
                </a:solidFill>
                <a:effectLst/>
              </a:rPr>
              <a:t>Skills are learned abilities acquired through training, practice, and experience.</a:t>
            </a:r>
          </a:p>
          <a:p>
            <a:pPr algn="l">
              <a:buFont typeface="Arial" panose="020B0604020202020204" pitchFamily="34" charset="0"/>
              <a:buChar char="•"/>
            </a:pPr>
            <a:r>
              <a:rPr lang="en-GB" sz="2400" b="0" i="0" u="none" strike="noStrike" dirty="0">
                <a:solidFill>
                  <a:srgbClr val="0D0D0D"/>
                </a:solidFill>
                <a:effectLst/>
              </a:rPr>
              <a:t>They are specific and can be developed and improved over time with deliberate effort.</a:t>
            </a:r>
          </a:p>
          <a:p>
            <a:pPr algn="l">
              <a:buFont typeface="Arial" panose="020B0604020202020204" pitchFamily="34" charset="0"/>
              <a:buChar char="•"/>
            </a:pPr>
            <a:r>
              <a:rPr lang="en-GB" sz="2400" b="0" i="0" u="none" strike="noStrike" dirty="0">
                <a:solidFill>
                  <a:srgbClr val="0D0D0D"/>
                </a:solidFill>
                <a:effectLst/>
              </a:rPr>
              <a:t>Skills are practical and often measurable in terms of proficiency or mastery.</a:t>
            </a:r>
          </a:p>
          <a:p>
            <a:pPr algn="l">
              <a:buFont typeface="Arial" panose="020B0604020202020204" pitchFamily="34" charset="0"/>
              <a:buChar char="•"/>
            </a:pPr>
            <a:r>
              <a:rPr lang="en-GB" sz="2400" b="0" i="0" u="none" strike="noStrike" dirty="0">
                <a:solidFill>
                  <a:srgbClr val="0D0D0D"/>
                </a:solidFill>
                <a:effectLst/>
              </a:rPr>
              <a:t>Skills are more about what you can do or accomplish.</a:t>
            </a:r>
          </a:p>
          <a:p>
            <a:endParaRPr lang="en-GB" dirty="0"/>
          </a:p>
        </p:txBody>
      </p:sp>
      <p:sp>
        <p:nvSpPr>
          <p:cNvPr id="4" name="Date Placeholder 3">
            <a:extLst>
              <a:ext uri="{FF2B5EF4-FFF2-40B4-BE49-F238E27FC236}">
                <a16:creationId xmlns:a16="http://schemas.microsoft.com/office/drawing/2014/main" id="{C4ACFF9C-626D-0B25-3867-CBF73613B4B2}"/>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92285DF2-2E27-46E7-4DD7-4F682FE41281}"/>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290228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B5B09-6FAF-8EB2-1272-3B34CE50D3FA}"/>
              </a:ext>
            </a:extLst>
          </p:cNvPr>
          <p:cNvSpPr>
            <a:spLocks noGrp="1"/>
          </p:cNvSpPr>
          <p:nvPr>
            <p:ph type="title"/>
          </p:nvPr>
        </p:nvSpPr>
        <p:spPr>
          <a:xfrm>
            <a:off x="457200" y="274638"/>
            <a:ext cx="8229600" cy="1143000"/>
          </a:xfrm>
        </p:spPr>
        <p:txBody>
          <a:bodyPr wrap="square" anchor="ctr">
            <a:normAutofit/>
          </a:bodyPr>
          <a:lstStyle/>
          <a:p>
            <a:r>
              <a:rPr lang="en-GB" sz="3600" b="1" dirty="0"/>
              <a:t>Skills Examples</a:t>
            </a:r>
          </a:p>
        </p:txBody>
      </p:sp>
      <p:sp>
        <p:nvSpPr>
          <p:cNvPr id="3" name="Content Placeholder 2">
            <a:extLst>
              <a:ext uri="{FF2B5EF4-FFF2-40B4-BE49-F238E27FC236}">
                <a16:creationId xmlns:a16="http://schemas.microsoft.com/office/drawing/2014/main" id="{A4E7E967-62AA-C781-AA20-BFA7D4A77B56}"/>
              </a:ext>
            </a:extLst>
          </p:cNvPr>
          <p:cNvSpPr>
            <a:spLocks noGrp="1"/>
          </p:cNvSpPr>
          <p:nvPr>
            <p:ph sz="half" idx="1"/>
          </p:nvPr>
        </p:nvSpPr>
        <p:spPr>
          <a:xfrm>
            <a:off x="457200" y="1600201"/>
            <a:ext cx="4038600" cy="3989040"/>
          </a:xfrm>
        </p:spPr>
        <p:txBody>
          <a:bodyPr wrap="square" anchor="t">
            <a:normAutofit/>
          </a:bodyPr>
          <a:lstStyle/>
          <a:p>
            <a:r>
              <a:rPr lang="en-GB" sz="2400" b="0" i="0" u="none" strike="noStrike" dirty="0">
                <a:effectLst/>
              </a:rPr>
              <a:t>Communication</a:t>
            </a:r>
          </a:p>
          <a:p>
            <a:r>
              <a:rPr lang="en-GB" sz="2400" dirty="0"/>
              <a:t>Problem-solving</a:t>
            </a:r>
          </a:p>
          <a:p>
            <a:r>
              <a:rPr lang="en-GB" sz="2400" b="0" i="0" u="none" strike="noStrike" dirty="0">
                <a:effectLst/>
              </a:rPr>
              <a:t>Decision-making</a:t>
            </a:r>
          </a:p>
          <a:p>
            <a:r>
              <a:rPr lang="en-GB" sz="2400" dirty="0"/>
              <a:t>Strategic thinking</a:t>
            </a:r>
          </a:p>
          <a:p>
            <a:r>
              <a:rPr lang="en-GB" sz="2400" b="0" i="0" u="none" strike="noStrike" dirty="0">
                <a:effectLst/>
              </a:rPr>
              <a:t>Conflict resolution</a:t>
            </a:r>
          </a:p>
          <a:p>
            <a:r>
              <a:rPr lang="en-GB" sz="2400" dirty="0"/>
              <a:t>Team building</a:t>
            </a:r>
            <a:endParaRPr lang="en-GB" sz="2400" b="0" i="0" u="none" strike="noStrike" dirty="0">
              <a:effectLst/>
            </a:endParaRPr>
          </a:p>
          <a:p>
            <a:endParaRPr lang="en-GB" dirty="0"/>
          </a:p>
        </p:txBody>
      </p:sp>
      <p:pic>
        <p:nvPicPr>
          <p:cNvPr id="7" name="Picture 6" descr="A group of people with different symbols&#10;&#10;Description automatically generated">
            <a:extLst>
              <a:ext uri="{FF2B5EF4-FFF2-40B4-BE49-F238E27FC236}">
                <a16:creationId xmlns:a16="http://schemas.microsoft.com/office/drawing/2014/main" id="{42D14DE8-1E30-647D-300B-CEEFC603BD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463913"/>
            <a:ext cx="4038600" cy="2261615"/>
          </a:xfrm>
          <a:prstGeom prst="rect">
            <a:avLst/>
          </a:prstGeom>
          <a:noFill/>
        </p:spPr>
      </p:pic>
      <p:sp>
        <p:nvSpPr>
          <p:cNvPr id="4" name="Date Placeholder 3">
            <a:extLst>
              <a:ext uri="{FF2B5EF4-FFF2-40B4-BE49-F238E27FC236}">
                <a16:creationId xmlns:a16="http://schemas.microsoft.com/office/drawing/2014/main" id="{37CFED99-BC5A-8C8E-BA95-32B58797C4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14/11/2024</a:t>
            </a:fld>
            <a:endParaRPr lang="en-GB" altLang="en-US" sz="900"/>
          </a:p>
        </p:txBody>
      </p:sp>
      <p:sp>
        <p:nvSpPr>
          <p:cNvPr id="5" name="Slide Number Placeholder 4">
            <a:extLst>
              <a:ext uri="{FF2B5EF4-FFF2-40B4-BE49-F238E27FC236}">
                <a16:creationId xmlns:a16="http://schemas.microsoft.com/office/drawing/2014/main" id="{1F8C4D3E-A048-27BE-9AFB-2E399880AF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897930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A9974-28E6-19A1-9791-2F5434781D29}"/>
              </a:ext>
            </a:extLst>
          </p:cNvPr>
          <p:cNvSpPr>
            <a:spLocks noGrp="1"/>
          </p:cNvSpPr>
          <p:nvPr>
            <p:ph type="title"/>
          </p:nvPr>
        </p:nvSpPr>
        <p:spPr/>
        <p:txBody>
          <a:bodyPr/>
          <a:lstStyle/>
          <a:p>
            <a:r>
              <a:rPr lang="en-GB" sz="3600" b="1" dirty="0"/>
              <a:t>Skills Theory:</a:t>
            </a:r>
            <a:br>
              <a:rPr lang="en-GB" sz="3600" b="1" dirty="0"/>
            </a:br>
            <a:r>
              <a:rPr lang="en-GB" sz="3600" b="1" dirty="0"/>
              <a:t>Katz's Three-Skill Approach</a:t>
            </a:r>
          </a:p>
        </p:txBody>
      </p:sp>
      <p:sp>
        <p:nvSpPr>
          <p:cNvPr id="3" name="Content Placeholder 2">
            <a:extLst>
              <a:ext uri="{FF2B5EF4-FFF2-40B4-BE49-F238E27FC236}">
                <a16:creationId xmlns:a16="http://schemas.microsoft.com/office/drawing/2014/main" id="{7224E6D3-20F0-33D0-25A0-B3BC3203F3BB}"/>
              </a:ext>
            </a:extLst>
          </p:cNvPr>
          <p:cNvSpPr>
            <a:spLocks noGrp="1"/>
          </p:cNvSpPr>
          <p:nvPr>
            <p:ph idx="1"/>
          </p:nvPr>
        </p:nvSpPr>
        <p:spPr/>
        <p:txBody>
          <a:bodyPr/>
          <a:lstStyle/>
          <a:p>
            <a:r>
              <a:rPr lang="en-GB" sz="2400" dirty="0"/>
              <a:t>"Katz's Three-Skill Approach" to leadership is a model developed by Robert Katz in the 1950s. Katz proposed that effective leadership involves three essential skills: technical, human, and conceptual.</a:t>
            </a:r>
          </a:p>
          <a:p>
            <a:r>
              <a:rPr lang="en-GB" sz="2400" b="1" dirty="0"/>
              <a:t>Technical skills</a:t>
            </a:r>
          </a:p>
          <a:p>
            <a:r>
              <a:rPr lang="en-GB" sz="2400" b="1" dirty="0"/>
              <a:t>Human skills</a:t>
            </a:r>
          </a:p>
          <a:p>
            <a:r>
              <a:rPr lang="en-GB" sz="2400" b="1" dirty="0"/>
              <a:t>Conceptual skills</a:t>
            </a:r>
          </a:p>
        </p:txBody>
      </p:sp>
      <p:sp>
        <p:nvSpPr>
          <p:cNvPr id="4" name="Date Placeholder 3">
            <a:extLst>
              <a:ext uri="{FF2B5EF4-FFF2-40B4-BE49-F238E27FC236}">
                <a16:creationId xmlns:a16="http://schemas.microsoft.com/office/drawing/2014/main" id="{7D4C221E-7D51-BE5C-B905-E0F8AAA52FF8}"/>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6065969F-612E-83E5-4ED3-327051128A9B}"/>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566715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7F2A-47B7-34B9-31E4-5DD4D73E599F}"/>
              </a:ext>
            </a:extLst>
          </p:cNvPr>
          <p:cNvSpPr>
            <a:spLocks noGrp="1"/>
          </p:cNvSpPr>
          <p:nvPr>
            <p:ph type="title"/>
          </p:nvPr>
        </p:nvSpPr>
        <p:spPr/>
        <p:txBody>
          <a:bodyPr/>
          <a:lstStyle/>
          <a:p>
            <a:r>
              <a:rPr lang="en-GB" sz="3600" b="1" dirty="0"/>
              <a:t>Technical Skills</a:t>
            </a:r>
          </a:p>
        </p:txBody>
      </p:sp>
      <p:sp>
        <p:nvSpPr>
          <p:cNvPr id="3" name="Content Placeholder 2">
            <a:extLst>
              <a:ext uri="{FF2B5EF4-FFF2-40B4-BE49-F238E27FC236}">
                <a16:creationId xmlns:a16="http://schemas.microsoft.com/office/drawing/2014/main" id="{28E54212-F545-DEFC-819D-005739A8E35E}"/>
              </a:ext>
            </a:extLst>
          </p:cNvPr>
          <p:cNvSpPr>
            <a:spLocks noGrp="1"/>
          </p:cNvSpPr>
          <p:nvPr>
            <p:ph idx="1"/>
          </p:nvPr>
        </p:nvSpPr>
        <p:spPr/>
        <p:txBody>
          <a:bodyPr/>
          <a:lstStyle/>
          <a:p>
            <a:r>
              <a:rPr lang="en-GB" sz="2400" dirty="0"/>
              <a:t>Technical skills refer to the knowledge and proficiency in a specific area or field.</a:t>
            </a:r>
          </a:p>
          <a:p>
            <a:r>
              <a:rPr lang="en-GB" sz="2400" dirty="0"/>
              <a:t>For leaders, technical skills involve understanding the tools, techniques, and procedures necessary to perform specific tasks or functions within their organisation.</a:t>
            </a:r>
          </a:p>
          <a:p>
            <a:r>
              <a:rPr lang="en-GB" sz="2400" dirty="0"/>
              <a:t>Technical skills are particularly important for front-line supervisors and managers who oversee the day-to-day operations of a team or department.</a:t>
            </a:r>
          </a:p>
          <a:p>
            <a:endParaRPr lang="en-GB" dirty="0"/>
          </a:p>
        </p:txBody>
      </p:sp>
      <p:sp>
        <p:nvSpPr>
          <p:cNvPr id="4" name="Date Placeholder 3">
            <a:extLst>
              <a:ext uri="{FF2B5EF4-FFF2-40B4-BE49-F238E27FC236}">
                <a16:creationId xmlns:a16="http://schemas.microsoft.com/office/drawing/2014/main" id="{70605B8E-E626-BB1A-DAD7-3206F9450E29}"/>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38045B0D-43F0-04D5-32F6-90052921E07A}"/>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4247527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05348-192B-74DB-ABE1-B70C39411D9C}"/>
              </a:ext>
            </a:extLst>
          </p:cNvPr>
          <p:cNvSpPr>
            <a:spLocks noGrp="1"/>
          </p:cNvSpPr>
          <p:nvPr>
            <p:ph type="title"/>
          </p:nvPr>
        </p:nvSpPr>
        <p:spPr/>
        <p:txBody>
          <a:bodyPr/>
          <a:lstStyle/>
          <a:p>
            <a:r>
              <a:rPr lang="en-GB" sz="3600" b="1" dirty="0"/>
              <a:t>Human Skills</a:t>
            </a:r>
          </a:p>
        </p:txBody>
      </p:sp>
      <p:sp>
        <p:nvSpPr>
          <p:cNvPr id="3" name="Content Placeholder 2">
            <a:extLst>
              <a:ext uri="{FF2B5EF4-FFF2-40B4-BE49-F238E27FC236}">
                <a16:creationId xmlns:a16="http://schemas.microsoft.com/office/drawing/2014/main" id="{D6DE6E73-B9FB-A52B-07F7-4D6ABFD5C153}"/>
              </a:ext>
            </a:extLst>
          </p:cNvPr>
          <p:cNvSpPr>
            <a:spLocks noGrp="1"/>
          </p:cNvSpPr>
          <p:nvPr>
            <p:ph idx="1"/>
          </p:nvPr>
        </p:nvSpPr>
        <p:spPr/>
        <p:txBody>
          <a:bodyPr/>
          <a:lstStyle/>
          <a:p>
            <a:r>
              <a:rPr lang="en-GB" sz="2400" dirty="0"/>
              <a:t>Human skills, also known as interpersonal involve the ability to work effectively with others and understand their perspectives, emotions, and motivations.</a:t>
            </a:r>
          </a:p>
          <a:p>
            <a:r>
              <a:rPr lang="en-GB" sz="2400" dirty="0"/>
              <a:t>These skills are essential for building positive relationships, fostering teamwork, and creating a supportive work environment.</a:t>
            </a:r>
          </a:p>
          <a:p>
            <a:r>
              <a:rPr lang="en-GB" sz="2400" dirty="0"/>
              <a:t>Human skills become increasingly important as leaders advance to higher levels within an organisation and need to interact with diverse stakeholders, including employees, peers, customers, and partners.</a:t>
            </a:r>
          </a:p>
          <a:p>
            <a:endParaRPr lang="en-GB" dirty="0"/>
          </a:p>
        </p:txBody>
      </p:sp>
      <p:sp>
        <p:nvSpPr>
          <p:cNvPr id="4" name="Date Placeholder 3">
            <a:extLst>
              <a:ext uri="{FF2B5EF4-FFF2-40B4-BE49-F238E27FC236}">
                <a16:creationId xmlns:a16="http://schemas.microsoft.com/office/drawing/2014/main" id="{D97A3FA9-EDE3-3F95-6B0A-CE8B142B79B1}"/>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DFF31812-96FC-5A61-326C-45C4A83B9F40}"/>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616107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D2358-E3BE-0A46-E080-8C344FECC586}"/>
              </a:ext>
            </a:extLst>
          </p:cNvPr>
          <p:cNvSpPr>
            <a:spLocks noGrp="1"/>
          </p:cNvSpPr>
          <p:nvPr>
            <p:ph type="title"/>
          </p:nvPr>
        </p:nvSpPr>
        <p:spPr/>
        <p:txBody>
          <a:bodyPr/>
          <a:lstStyle/>
          <a:p>
            <a:r>
              <a:rPr lang="en-GB" sz="3600" b="1" dirty="0"/>
              <a:t>Conceptual skills</a:t>
            </a:r>
          </a:p>
        </p:txBody>
      </p:sp>
      <p:sp>
        <p:nvSpPr>
          <p:cNvPr id="3" name="Content Placeholder 2">
            <a:extLst>
              <a:ext uri="{FF2B5EF4-FFF2-40B4-BE49-F238E27FC236}">
                <a16:creationId xmlns:a16="http://schemas.microsoft.com/office/drawing/2014/main" id="{9166CD67-ADDF-1ED6-C1A1-4C6BC4AEFA0D}"/>
              </a:ext>
            </a:extLst>
          </p:cNvPr>
          <p:cNvSpPr>
            <a:spLocks noGrp="1"/>
          </p:cNvSpPr>
          <p:nvPr>
            <p:ph idx="1"/>
          </p:nvPr>
        </p:nvSpPr>
        <p:spPr/>
        <p:txBody>
          <a:bodyPr/>
          <a:lstStyle/>
          <a:p>
            <a:r>
              <a:rPr lang="en-GB" sz="2400" dirty="0"/>
              <a:t>Conceptual skills involve the ability to think strategically, analyse complex situations, and make decisions that align with the organisation's goals and objectives.</a:t>
            </a:r>
          </a:p>
          <a:p>
            <a:r>
              <a:rPr lang="en-GB" sz="2400" dirty="0"/>
              <a:t>Leaders with strong conceptual skills have a big-picture perspective and can understand how various parts of the organisation interrelate.</a:t>
            </a:r>
          </a:p>
          <a:p>
            <a:r>
              <a:rPr lang="en-GB" sz="2400" dirty="0"/>
              <a:t>They can anticipate future trends, identify opportunities and threats, and develop innovative strategies to address challenges and achieve long-term success.</a:t>
            </a:r>
          </a:p>
          <a:p>
            <a:endParaRPr lang="en-GB" dirty="0"/>
          </a:p>
        </p:txBody>
      </p:sp>
      <p:sp>
        <p:nvSpPr>
          <p:cNvPr id="4" name="Date Placeholder 3">
            <a:extLst>
              <a:ext uri="{FF2B5EF4-FFF2-40B4-BE49-F238E27FC236}">
                <a16:creationId xmlns:a16="http://schemas.microsoft.com/office/drawing/2014/main" id="{458F9EDF-3CA2-89F4-1566-55AD7B1970BB}"/>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09DAE4D5-DF00-C6DB-5DB0-0E6F59531686}"/>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041045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3B53A969-5B3F-4B4D-4D36-861B434B79AE}"/>
              </a:ext>
            </a:extLst>
          </p:cNvPr>
          <p:cNvSpPr>
            <a:spLocks noGrp="1"/>
          </p:cNvSpPr>
          <p:nvPr>
            <p:ph type="title"/>
          </p:nvPr>
        </p:nvSpPr>
        <p:spPr>
          <a:xfrm>
            <a:off x="457200" y="274638"/>
            <a:ext cx="8229600" cy="1143000"/>
          </a:xfrm>
        </p:spPr>
        <p:txBody>
          <a:bodyPr/>
          <a:lstStyle/>
          <a:p>
            <a:r>
              <a:rPr lang="en-GB" sz="3600" b="1" dirty="0"/>
              <a:t>Skills Theory:</a:t>
            </a:r>
            <a:br>
              <a:rPr lang="en-GB" sz="3600" b="1" dirty="0"/>
            </a:br>
            <a:r>
              <a:rPr lang="en-GB" sz="3600" b="1" dirty="0"/>
              <a:t>Katz's Three-Skill Approach</a:t>
            </a:r>
            <a:endParaRPr lang="en-US" sz="3600" b="1" dirty="0"/>
          </a:p>
        </p:txBody>
      </p:sp>
      <p:pic>
        <p:nvPicPr>
          <p:cNvPr id="9" name="Content Placeholder 6" descr="A group of rectangular objects with text&#10;&#10;Description automatically generated">
            <a:extLst>
              <a:ext uri="{FF2B5EF4-FFF2-40B4-BE49-F238E27FC236}">
                <a16:creationId xmlns:a16="http://schemas.microsoft.com/office/drawing/2014/main" id="{516D92C8-E0B6-A248-9629-6DB4AA3BBB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988840"/>
            <a:ext cx="8363272" cy="3024336"/>
          </a:xfrm>
          <a:noFill/>
        </p:spPr>
      </p:pic>
      <p:sp>
        <p:nvSpPr>
          <p:cNvPr id="4" name="Date Placeholder 3">
            <a:extLst>
              <a:ext uri="{FF2B5EF4-FFF2-40B4-BE49-F238E27FC236}">
                <a16:creationId xmlns:a16="http://schemas.microsoft.com/office/drawing/2014/main" id="{8FCD99D6-2116-2319-B191-FC7F336423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14/11/2024</a:t>
            </a:fld>
            <a:endParaRPr lang="en-GB" altLang="en-US" sz="900"/>
          </a:p>
        </p:txBody>
      </p:sp>
      <p:sp>
        <p:nvSpPr>
          <p:cNvPr id="5" name="Slide Number Placeholder 4">
            <a:extLst>
              <a:ext uri="{FF2B5EF4-FFF2-40B4-BE49-F238E27FC236}">
                <a16:creationId xmlns:a16="http://schemas.microsoft.com/office/drawing/2014/main" id="{34222BBC-9C54-6966-0D0B-21EB6D78467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2452251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6A74-DA6E-8F50-15C7-0E583C51B67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Skills Theory:</a:t>
            </a:r>
            <a:br>
              <a:rPr lang="en-GB" sz="3700" b="1"/>
            </a:br>
            <a:r>
              <a:rPr lang="en-GB" sz="3700" b="1"/>
              <a:t>Katz's Three-Skill Approach</a:t>
            </a:r>
            <a:endParaRPr lang="en-GB" sz="3700"/>
          </a:p>
        </p:txBody>
      </p:sp>
      <p:pic>
        <p:nvPicPr>
          <p:cNvPr id="6" name="Content Placeholder 6" descr="A group of rectangular objects with text&#10;&#10;Description automatically generated">
            <a:extLst>
              <a:ext uri="{FF2B5EF4-FFF2-40B4-BE49-F238E27FC236}">
                <a16:creationId xmlns:a16="http://schemas.microsoft.com/office/drawing/2014/main" id="{7CE46331-A3A3-94FA-F2A1-0C510CD1E7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57200" y="2963690"/>
            <a:ext cx="4038600" cy="12620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E78FCBB5-8034-7013-F98D-018FFE188C3F}"/>
              </a:ext>
            </a:extLst>
          </p:cNvPr>
          <p:cNvSpPr>
            <a:spLocks noGrp="1"/>
          </p:cNvSpPr>
          <p:nvPr>
            <p:ph sz="half" idx="2"/>
          </p:nvPr>
        </p:nvSpPr>
        <p:spPr>
          <a:xfrm>
            <a:off x="4648200" y="1600201"/>
            <a:ext cx="4038600" cy="3989040"/>
          </a:xfrm>
        </p:spPr>
        <p:txBody>
          <a:bodyPr wrap="square" anchor="t">
            <a:normAutofit/>
          </a:bodyPr>
          <a:lstStyle/>
          <a:p>
            <a:r>
              <a:rPr lang="en-GB" dirty="0"/>
              <a:t>Top managers need more conceptual skills and less technical skills, while lower-level managers needs more technical skills and less conceptual skills.</a:t>
            </a:r>
          </a:p>
          <a:p>
            <a:endParaRPr lang="en-GB" dirty="0"/>
          </a:p>
        </p:txBody>
      </p:sp>
      <p:sp>
        <p:nvSpPr>
          <p:cNvPr id="4" name="Date Placeholder 3">
            <a:extLst>
              <a:ext uri="{FF2B5EF4-FFF2-40B4-BE49-F238E27FC236}">
                <a16:creationId xmlns:a16="http://schemas.microsoft.com/office/drawing/2014/main" id="{A7D73002-27AA-E892-E429-7C3C08C5CCC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14/11/2024</a:t>
            </a:fld>
            <a:endParaRPr lang="en-GB" altLang="en-US" sz="900"/>
          </a:p>
        </p:txBody>
      </p:sp>
      <p:sp>
        <p:nvSpPr>
          <p:cNvPr id="5" name="Slide Number Placeholder 4">
            <a:extLst>
              <a:ext uri="{FF2B5EF4-FFF2-40B4-BE49-F238E27FC236}">
                <a16:creationId xmlns:a16="http://schemas.microsoft.com/office/drawing/2014/main" id="{A7D113E0-8D07-2476-F3F0-BC2D5A9C7B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2423989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D86E8-92D4-2702-109C-5DB3C6FE5CFA}"/>
              </a:ext>
            </a:extLst>
          </p:cNvPr>
          <p:cNvSpPr>
            <a:spLocks noGrp="1"/>
          </p:cNvSpPr>
          <p:nvPr>
            <p:ph type="title"/>
          </p:nvPr>
        </p:nvSpPr>
        <p:spPr/>
        <p:txBody>
          <a:bodyPr/>
          <a:lstStyle/>
          <a:p>
            <a:r>
              <a:rPr lang="en-GB" sz="3600" b="1" dirty="0"/>
              <a:t>Activity 1</a:t>
            </a:r>
            <a:endParaRPr lang="en-GB" sz="3600" dirty="0"/>
          </a:p>
        </p:txBody>
      </p:sp>
      <p:sp>
        <p:nvSpPr>
          <p:cNvPr id="3" name="Content Placeholder 2">
            <a:extLst>
              <a:ext uri="{FF2B5EF4-FFF2-40B4-BE49-F238E27FC236}">
                <a16:creationId xmlns:a16="http://schemas.microsoft.com/office/drawing/2014/main" id="{9BF6C1FC-4732-3EE9-E942-4F8EE7C085CB}"/>
              </a:ext>
            </a:extLst>
          </p:cNvPr>
          <p:cNvSpPr>
            <a:spLocks noGrp="1"/>
          </p:cNvSpPr>
          <p:nvPr>
            <p:ph idx="1"/>
          </p:nvPr>
        </p:nvSpPr>
        <p:spPr/>
        <p:txBody>
          <a:bodyPr/>
          <a:lstStyle/>
          <a:p>
            <a:r>
              <a:rPr lang="en-GB" b="0" i="0" u="none" strike="noStrike" dirty="0">
                <a:solidFill>
                  <a:srgbClr val="000000"/>
                </a:solidFill>
                <a:effectLst/>
                <a:latin typeface="-webkit-standard"/>
              </a:rPr>
              <a:t>Complete the skills and competencies test available in Week 6, and then write a reflection analysing your skills and competencies.</a:t>
            </a:r>
            <a:endParaRPr lang="en-GB" dirty="0"/>
          </a:p>
        </p:txBody>
      </p:sp>
      <p:sp>
        <p:nvSpPr>
          <p:cNvPr id="4" name="Date Placeholder 3">
            <a:extLst>
              <a:ext uri="{FF2B5EF4-FFF2-40B4-BE49-F238E27FC236}">
                <a16:creationId xmlns:a16="http://schemas.microsoft.com/office/drawing/2014/main" id="{5B60B14E-B599-DBBE-94FD-3881EA9D1351}"/>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171B8303-2FCF-E970-18D6-34C4AE6D775E}"/>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25550216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DC5B8-31F7-7169-1F77-BF98CC78D3DB}"/>
              </a:ext>
            </a:extLst>
          </p:cNvPr>
          <p:cNvSpPr>
            <a:spLocks noGrp="1"/>
          </p:cNvSpPr>
          <p:nvPr>
            <p:ph type="title"/>
          </p:nvPr>
        </p:nvSpPr>
        <p:spPr/>
        <p:txBody>
          <a:bodyPr/>
          <a:lstStyle/>
          <a:p>
            <a:r>
              <a:rPr lang="en-GB" sz="3600" b="1" dirty="0"/>
              <a:t>Activity 2</a:t>
            </a:r>
          </a:p>
        </p:txBody>
      </p:sp>
      <p:sp>
        <p:nvSpPr>
          <p:cNvPr id="3" name="Content Placeholder 2">
            <a:extLst>
              <a:ext uri="{FF2B5EF4-FFF2-40B4-BE49-F238E27FC236}">
                <a16:creationId xmlns:a16="http://schemas.microsoft.com/office/drawing/2014/main" id="{1CF46B55-FEEF-ACC6-3AA0-93283CD4BED5}"/>
              </a:ext>
            </a:extLst>
          </p:cNvPr>
          <p:cNvSpPr>
            <a:spLocks noGrp="1"/>
          </p:cNvSpPr>
          <p:nvPr>
            <p:ph idx="1"/>
          </p:nvPr>
        </p:nvSpPr>
        <p:spPr/>
        <p:txBody>
          <a:bodyPr/>
          <a:lstStyle/>
          <a:p>
            <a:r>
              <a:rPr lang="en-GB" sz="2400" dirty="0"/>
              <a:t>What do you believe to be the characteristics of an effective leader?</a:t>
            </a:r>
          </a:p>
          <a:p>
            <a:r>
              <a:rPr lang="en-GB" sz="2400" dirty="0"/>
              <a:t>Compare your list with those of fellow students.</a:t>
            </a:r>
          </a:p>
          <a:p>
            <a:r>
              <a:rPr lang="en-GB" sz="2400" dirty="0"/>
              <a:t>What similarities and differences can you find in your perception of a leader? </a:t>
            </a:r>
          </a:p>
        </p:txBody>
      </p:sp>
      <p:sp>
        <p:nvSpPr>
          <p:cNvPr id="4" name="Date Placeholder 3">
            <a:extLst>
              <a:ext uri="{FF2B5EF4-FFF2-40B4-BE49-F238E27FC236}">
                <a16:creationId xmlns:a16="http://schemas.microsoft.com/office/drawing/2014/main" id="{574E8762-CE07-1C45-00E1-2672CD567C29}"/>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48ACAD39-B559-2C4E-5DEC-03E3BCD316F1}"/>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9064670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A4AB3-1493-CD48-588F-57A1D7D249F7}"/>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4E570757-3D72-60FA-5357-90B289158DCD}"/>
              </a:ext>
            </a:extLst>
          </p:cNvPr>
          <p:cNvSpPr>
            <a:spLocks noGrp="1"/>
          </p:cNvSpPr>
          <p:nvPr>
            <p:ph idx="1"/>
          </p:nvPr>
        </p:nvSpPr>
        <p:spPr/>
        <p:txBody>
          <a:bodyPr/>
          <a:lstStyle/>
          <a:p>
            <a:r>
              <a:rPr lang="en-GB" sz="2400" dirty="0"/>
              <a:t>Needle, D. Burns, J. (2019) Business in context: an introduction to business and its environment. Seventh edition. Andover: Cengage Learning.</a:t>
            </a:r>
          </a:p>
          <a:p>
            <a:r>
              <a:rPr lang="en-GB" sz="2400" dirty="0"/>
              <a:t>Robbins, S.P., Coulter, M.K. and Randel, A. (2021) Management. Global edition. Harlow, England: Pearson Education.</a:t>
            </a:r>
          </a:p>
          <a:p>
            <a:endParaRPr lang="en-GB" dirty="0"/>
          </a:p>
        </p:txBody>
      </p:sp>
      <p:sp>
        <p:nvSpPr>
          <p:cNvPr id="4" name="Date Placeholder 3">
            <a:extLst>
              <a:ext uri="{FF2B5EF4-FFF2-40B4-BE49-F238E27FC236}">
                <a16:creationId xmlns:a16="http://schemas.microsoft.com/office/drawing/2014/main" id="{AA25F610-6291-72B7-811B-3D45DFCCBD61}"/>
              </a:ext>
            </a:extLst>
          </p:cNvPr>
          <p:cNvSpPr>
            <a:spLocks noGrp="1"/>
          </p:cNvSpPr>
          <p:nvPr>
            <p:ph type="dt" sz="half" idx="10"/>
          </p:nvPr>
        </p:nvSpPr>
        <p:spPr/>
        <p:txBody>
          <a:bodyPr/>
          <a:lstStyle/>
          <a:p>
            <a:pPr>
              <a:defRPr/>
            </a:pPr>
            <a:fld id="{130ADD5E-52E0-0D44-B721-F95AB1FBEECE}" type="datetime1">
              <a:rPr lang="en-GB" altLang="en-US" smtClean="0"/>
              <a:pPr>
                <a:defRPr/>
              </a:pPr>
              <a:t>14/11/2024</a:t>
            </a:fld>
            <a:endParaRPr lang="en-GB" altLang="en-US"/>
          </a:p>
        </p:txBody>
      </p:sp>
      <p:sp>
        <p:nvSpPr>
          <p:cNvPr id="5" name="Slide Number Placeholder 4">
            <a:extLst>
              <a:ext uri="{FF2B5EF4-FFF2-40B4-BE49-F238E27FC236}">
                <a16:creationId xmlns:a16="http://schemas.microsoft.com/office/drawing/2014/main" id="{DBD02064-BA36-0296-B660-1BEF89B3E976}"/>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4366787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3648</TotalTime>
  <Words>1011</Words>
  <Application>Microsoft Macintosh PowerPoint</Application>
  <PresentationFormat>On-screen Show (4:3)</PresentationFormat>
  <Paragraphs>128</Paragraphs>
  <Slides>20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-webkit-standard</vt:lpstr>
      <vt:lpstr>Arial</vt:lpstr>
      <vt:lpstr>Myriad Pro</vt:lpstr>
      <vt:lpstr>Verdana</vt:lpstr>
      <vt:lpstr>20140311PresentationUWTSDTemplate</vt:lpstr>
      <vt:lpstr>   Leadership Characteristics, Traits and Skills       LCBB4015         Week 6 – Session 2 </vt:lpstr>
      <vt:lpstr>Objectives of the session</vt:lpstr>
      <vt:lpstr>Theories of Leadership</vt:lpstr>
      <vt:lpstr>Traits and skills</vt:lpstr>
      <vt:lpstr>Traits </vt:lpstr>
      <vt:lpstr>Traits Examples</vt:lpstr>
      <vt:lpstr>Traits Theory: The Great Man Theory (1 of 3)</vt:lpstr>
      <vt:lpstr>Traits Theory: The Great Man Theory (2 of 3)</vt:lpstr>
      <vt:lpstr>Traits Theory: The Great Man Theory (3 of 3)</vt:lpstr>
      <vt:lpstr>Skills</vt:lpstr>
      <vt:lpstr>Skills Examples</vt:lpstr>
      <vt:lpstr>Skills Theory: Katz's Three-Skill Approach</vt:lpstr>
      <vt:lpstr>Technical Skills</vt:lpstr>
      <vt:lpstr>Human Skills</vt:lpstr>
      <vt:lpstr>Conceptual skills</vt:lpstr>
      <vt:lpstr>Skills Theory: Katz's Three-Skill Approach</vt:lpstr>
      <vt:lpstr>Skills Theory: Katz's Three-Skill Approach</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152</cp:revision>
  <cp:lastPrinted>2018-07-02T15:32:24Z</cp:lastPrinted>
  <dcterms:created xsi:type="dcterms:W3CDTF">2002-10-07T19:43:58Z</dcterms:created>
  <dcterms:modified xsi:type="dcterms:W3CDTF">2024-11-14T10:25:16Z</dcterms:modified>
</cp:coreProperties>
</file>