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8" r:id="rId6"/>
    <p:sldId id="257" r:id="rId7"/>
    <p:sldId id="270" r:id="rId8"/>
    <p:sldId id="272" r:id="rId9"/>
    <p:sldId id="259" r:id="rId10"/>
    <p:sldId id="260" r:id="rId11"/>
    <p:sldId id="273" r:id="rId12"/>
    <p:sldId id="265" r:id="rId13"/>
    <p:sldId id="266" r:id="rId14"/>
    <p:sldId id="264"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12" autoAdjust="0"/>
    <p:restoredTop sz="73937"/>
  </p:normalViewPr>
  <p:slideViewPr>
    <p:cSldViewPr snapToGrid="0">
      <p:cViewPr varScale="1">
        <p:scale>
          <a:sx n="61" d="100"/>
          <a:sy n="61" d="100"/>
        </p:scale>
        <p:origin x="1771"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7FA4D-724C-2741-A9CB-2A6D224AC941}" type="datetimeFigureOut">
              <a:rPr lang="en-US" smtClean="0"/>
              <a:t>4/5/2023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AD80C-85E6-4541-9706-A83F42F8A550}" type="slidenum">
              <a:rPr lang="en-US" smtClean="0"/>
              <a:t>‹#›</a:t>
            </a:fld>
            <a:endParaRPr lang="en-US"/>
          </a:p>
        </p:txBody>
      </p:sp>
    </p:spTree>
    <p:extLst>
      <p:ext uri="{BB962C8B-B14F-4D97-AF65-F5344CB8AC3E}">
        <p14:creationId xmlns:p14="http://schemas.microsoft.com/office/powerpoint/2010/main" val="1141889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1</a:t>
            </a:fld>
            <a:endParaRPr lang="en-US"/>
          </a:p>
        </p:txBody>
      </p:sp>
    </p:spTree>
    <p:extLst>
      <p:ext uri="{BB962C8B-B14F-4D97-AF65-F5344CB8AC3E}">
        <p14:creationId xmlns:p14="http://schemas.microsoft.com/office/powerpoint/2010/main" val="16472045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2</a:t>
            </a:fld>
            <a:endParaRPr lang="en-US"/>
          </a:p>
        </p:txBody>
      </p:sp>
    </p:spTree>
    <p:extLst>
      <p:ext uri="{BB962C8B-B14F-4D97-AF65-F5344CB8AC3E}">
        <p14:creationId xmlns:p14="http://schemas.microsoft.com/office/powerpoint/2010/main" val="1488297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latin typeface="Arial" panose="020B0604020202020204" pitchFamily="34" charset="0"/>
                <a:ea typeface="+mn-ea"/>
                <a:cs typeface="Arial" panose="020B0604020202020204" pitchFamily="34" charset="0"/>
              </a:rPr>
              <a:t>The study of human growth and changes across the lifespan, including physical, cognitive, social, intellectual, perceptual, personality, and emotional development, is the focus of developmental psychology. Understanding how people learn, develop, and adapt requires a thorough understanding of developmental psychology. Humans go through several developmental phases during the course of their lifetimes. Developmental psychologists research how people change, adapt, and grow during different phases of life. They carry out studies that aim to help people realise their full potential, such as ones that look at how children and adults learn differently. College and university-based developmental psychologists frequently concentrate on either research or teaching. Those who work in more practical settings, such as hospitals or clinics, contribute to the assessment, evaluation, and treatment of people with developmental impairments. Moreover, developmental psychologists may work in mental health facilities, homeless shelters, hospitals, and assisted living facilities for the elderly.</a:t>
            </a:r>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3</a:t>
            </a:fld>
            <a:endParaRPr lang="en-US"/>
          </a:p>
        </p:txBody>
      </p:sp>
    </p:spTree>
    <p:extLst>
      <p:ext uri="{BB962C8B-B14F-4D97-AF65-F5344CB8AC3E}">
        <p14:creationId xmlns:p14="http://schemas.microsoft.com/office/powerpoint/2010/main" val="38124423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Jean Piaget`s theory of cognitive development, children`s intelligence evolves with age.</a:t>
            </a:r>
          </a:p>
          <a:p>
            <a:r>
              <a:rPr lang="en-US" dirty="0"/>
              <a:t>A kid's cognitive growth involves more than just knowledge acquisition; the youngster also needs to create or develop a mental model of the world.</a:t>
            </a:r>
          </a:p>
          <a:p>
            <a:r>
              <a:rPr lang="en-US" dirty="0"/>
              <a:t>And also according to Piaget's theories, children at this age continue to mature and acquire abstract cognition while also becoming less egocentric.</a:t>
            </a:r>
          </a:p>
        </p:txBody>
      </p:sp>
      <p:sp>
        <p:nvSpPr>
          <p:cNvPr id="4" name="Slide Number Placeholder 3"/>
          <p:cNvSpPr>
            <a:spLocks noGrp="1"/>
          </p:cNvSpPr>
          <p:nvPr>
            <p:ph type="sldNum" sz="quarter" idx="5"/>
          </p:nvPr>
        </p:nvSpPr>
        <p:spPr/>
        <p:txBody>
          <a:bodyPr/>
          <a:lstStyle/>
          <a:p>
            <a:fld id="{17B42521-1574-8748-AA3B-73BC82380AEE}" type="slidenum">
              <a:rPr lang="en-US" smtClean="0"/>
              <a:t>4</a:t>
            </a:fld>
            <a:endParaRPr lang="en-US"/>
          </a:p>
        </p:txBody>
      </p:sp>
    </p:spTree>
    <p:extLst>
      <p:ext uri="{BB962C8B-B14F-4D97-AF65-F5344CB8AC3E}">
        <p14:creationId xmlns:p14="http://schemas.microsoft.com/office/powerpoint/2010/main" val="1290122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33333"/>
                </a:solidFill>
                <a:effectLst/>
                <a:latin typeface="Roboto" panose="020F0502020204030204" pitchFamily="34" charset="0"/>
              </a:rPr>
              <a:t>Reversibility</a:t>
            </a:r>
            <a:r>
              <a:rPr lang="en-GB" b="0" i="0" u="none" strike="noStrike" dirty="0">
                <a:solidFill>
                  <a:srgbClr val="333333"/>
                </a:solidFill>
                <a:effectLst/>
                <a:latin typeface="Roboto" panose="02000000000000000000" pitchFamily="2" charset="0"/>
              </a:rPr>
              <a:t> and </a:t>
            </a:r>
            <a:r>
              <a:rPr lang="en-GB" b="1" i="0" u="none" strike="noStrike" dirty="0">
                <a:solidFill>
                  <a:srgbClr val="37AC8E"/>
                </a:solidFill>
                <a:effectLst/>
                <a:latin typeface="Roboto" panose="02000000000000000000" pitchFamily="2" charset="0"/>
              </a:rPr>
              <a:t>preservation:</a:t>
            </a:r>
            <a:br>
              <a:rPr lang="en-GB" b="0" i="0" u="none" strike="noStrike" dirty="0">
                <a:solidFill>
                  <a:srgbClr val="333333"/>
                </a:solidFill>
                <a:effectLst/>
                <a:latin typeface="Roboto" panose="02000000000000000000" pitchFamily="2" charset="0"/>
              </a:rPr>
            </a:br>
            <a:r>
              <a:rPr lang="en-GB" b="0" i="0" u="none" strike="noStrike" dirty="0">
                <a:solidFill>
                  <a:srgbClr val="333333"/>
                </a:solidFill>
                <a:effectLst/>
                <a:latin typeface="Roboto" panose="02000000000000000000" pitchFamily="2" charset="0"/>
              </a:rPr>
              <a:t>Reversibility is the concept that </a:t>
            </a:r>
            <a:r>
              <a:rPr lang="en-GB" b="1" i="0" u="none" strike="noStrike" dirty="0">
                <a:solidFill>
                  <a:srgbClr val="37AC8E"/>
                </a:solidFill>
                <a:effectLst/>
                <a:latin typeface="Roboto" panose="02000000000000000000" pitchFamily="2" charset="0"/>
              </a:rPr>
              <a:t>the</a:t>
            </a:r>
            <a:r>
              <a:rPr lang="en-GB" b="0" i="0" u="none" strike="noStrike" dirty="0">
                <a:solidFill>
                  <a:srgbClr val="333333"/>
                </a:solidFill>
                <a:effectLst/>
                <a:latin typeface="Roboto" panose="02000000000000000000" pitchFamily="2" charset="0"/>
              </a:rPr>
              <a:t> shape, size, or </a:t>
            </a:r>
            <a:r>
              <a:rPr lang="en-GB" b="1" i="0" u="none" strike="noStrike" dirty="0">
                <a:solidFill>
                  <a:srgbClr val="37AC8E"/>
                </a:solidFill>
                <a:effectLst/>
                <a:latin typeface="Roboto" panose="02000000000000000000" pitchFamily="2" charset="0"/>
              </a:rPr>
              <a:t>appearance</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of</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an</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object</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can</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change,</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but</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remain</a:t>
            </a:r>
            <a:r>
              <a:rPr lang="en-GB" b="0" i="0" u="none" strike="noStrike" dirty="0">
                <a:solidFill>
                  <a:srgbClr val="333333"/>
                </a:solidFill>
                <a:effectLst/>
                <a:latin typeface="Roboto" panose="02000000000000000000" pitchFamily="2" charset="0"/>
              </a:rPr>
              <a:t> essentially the same.</a:t>
            </a:r>
            <a:br>
              <a:rPr lang="en-GB" b="0" i="0" u="none" strike="noStrike" dirty="0">
                <a:solidFill>
                  <a:srgbClr val="333333"/>
                </a:solidFill>
                <a:effectLst/>
                <a:latin typeface="Roboto" panose="02000000000000000000" pitchFamily="2" charset="0"/>
              </a:rPr>
            </a:br>
            <a:r>
              <a:rPr lang="en-GB" b="0" i="0" u="none" strike="noStrike" dirty="0">
                <a:solidFill>
                  <a:srgbClr val="333333"/>
                </a:solidFill>
                <a:effectLst/>
                <a:latin typeface="Roboto" panose="02000000000000000000" pitchFamily="2" charset="0"/>
              </a:rPr>
              <a:t>Classification:</a:t>
            </a:r>
            <a:br>
              <a:rPr lang="en-GB" b="0" i="0" u="none" strike="noStrike" dirty="0">
                <a:solidFill>
                  <a:srgbClr val="333333"/>
                </a:solidFill>
                <a:effectLst/>
                <a:latin typeface="Roboto" panose="02000000000000000000" pitchFamily="2" charset="0"/>
              </a:rPr>
            </a:br>
            <a:r>
              <a:rPr lang="en-GB" b="1" i="0" u="none" strike="noStrike" dirty="0">
                <a:solidFill>
                  <a:srgbClr val="37AC8E"/>
                </a:solidFill>
                <a:effectLst/>
                <a:latin typeface="Roboto" panose="02000000000000000000" pitchFamily="2" charset="0"/>
              </a:rPr>
              <a:t>In</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this</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way,</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children</a:t>
            </a:r>
            <a:r>
              <a:rPr lang="en-GB" b="0" i="0" u="none" strike="noStrike" dirty="0">
                <a:solidFill>
                  <a:srgbClr val="333333"/>
                </a:solidFill>
                <a:effectLst/>
                <a:latin typeface="Roboto" panose="02000000000000000000" pitchFamily="2" charset="0"/>
              </a:rPr>
              <a:t> can </a:t>
            </a:r>
            <a:r>
              <a:rPr lang="en-GB" b="1" i="0" u="none" strike="noStrike" dirty="0">
                <a:solidFill>
                  <a:srgbClr val="37AC8E"/>
                </a:solidFill>
                <a:effectLst/>
                <a:latin typeface="Roboto" panose="02000000000000000000" pitchFamily="2" charset="0"/>
              </a:rPr>
              <a:t>divide</a:t>
            </a:r>
            <a:r>
              <a:rPr lang="en-GB" b="0" i="0" u="none" strike="noStrike" dirty="0">
                <a:solidFill>
                  <a:srgbClr val="333333"/>
                </a:solidFill>
                <a:effectLst/>
                <a:latin typeface="Roboto" panose="02000000000000000000" pitchFamily="2" charset="0"/>
              </a:rPr>
              <a:t> objects into groups and </a:t>
            </a:r>
            <a:r>
              <a:rPr lang="en-GB" b="1" i="0" u="none" strike="noStrike" dirty="0">
                <a:solidFill>
                  <a:srgbClr val="37AC8E"/>
                </a:solidFill>
                <a:effectLst/>
                <a:latin typeface="Roboto" panose="02000000000000000000" pitchFamily="2" charset="0"/>
              </a:rPr>
              <a:t>subgroups.</a:t>
            </a:r>
            <a:br>
              <a:rPr lang="en-GB" b="0" i="0" u="none" strike="noStrike" dirty="0">
                <a:solidFill>
                  <a:srgbClr val="333333"/>
                </a:solidFill>
                <a:effectLst/>
                <a:latin typeface="Roboto" panose="02000000000000000000" pitchFamily="2" charset="0"/>
              </a:rPr>
            </a:br>
            <a:r>
              <a:rPr lang="en-GB" b="1" i="0" u="none" strike="noStrike" dirty="0">
                <a:solidFill>
                  <a:srgbClr val="37AC8E"/>
                </a:solidFill>
                <a:effectLst/>
                <a:latin typeface="Roboto" panose="02000000000000000000" pitchFamily="2" charset="0"/>
              </a:rPr>
              <a:t>serial</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number:</a:t>
            </a:r>
            <a:br>
              <a:rPr lang="en-GB" b="0" i="0" u="none" strike="noStrike" dirty="0">
                <a:solidFill>
                  <a:srgbClr val="333333"/>
                </a:solidFill>
                <a:effectLst/>
                <a:latin typeface="Roboto" panose="02000000000000000000" pitchFamily="2" charset="0"/>
              </a:rPr>
            </a:br>
            <a:r>
              <a:rPr lang="en-GB" b="1" i="0" u="none" strike="noStrike" dirty="0" err="1">
                <a:solidFill>
                  <a:srgbClr val="37AC8E"/>
                </a:solidFill>
                <a:effectLst/>
                <a:latin typeface="Roboto" panose="02000000000000000000" pitchFamily="2" charset="0"/>
              </a:rPr>
              <a:t>Ceriation</a:t>
            </a:r>
            <a:r>
              <a:rPr lang="en-GB" b="0" i="0" u="none" strike="noStrike" dirty="0">
                <a:solidFill>
                  <a:srgbClr val="333333"/>
                </a:solidFill>
                <a:effectLst/>
                <a:latin typeface="Roboto" panose="02000000000000000000" pitchFamily="2" charset="0"/>
              </a:rPr>
              <a:t> is a child's </a:t>
            </a:r>
            <a:r>
              <a:rPr lang="en-GB" b="1" i="0" u="none" strike="noStrike" dirty="0">
                <a:solidFill>
                  <a:srgbClr val="37AC8E"/>
                </a:solidFill>
                <a:effectLst/>
                <a:latin typeface="Roboto" panose="02000000000000000000" pitchFamily="2" charset="0"/>
              </a:rPr>
              <a:t>ability</a:t>
            </a:r>
            <a:r>
              <a:rPr lang="en-GB" b="0" i="0" u="none" strike="noStrike" dirty="0">
                <a:solidFill>
                  <a:srgbClr val="333333"/>
                </a:solidFill>
                <a:effectLst/>
                <a:latin typeface="Roboto" panose="02000000000000000000" pitchFamily="2" charset="0"/>
              </a:rPr>
              <a:t> to classify </a:t>
            </a:r>
            <a:r>
              <a:rPr lang="en-GB" b="1" i="0" u="none" strike="noStrike" dirty="0">
                <a:solidFill>
                  <a:srgbClr val="37AC8E"/>
                </a:solidFill>
                <a:effectLst/>
                <a:latin typeface="Roboto" panose="02000000000000000000" pitchFamily="2" charset="0"/>
              </a:rPr>
              <a:t>objects</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based</a:t>
            </a:r>
            <a:r>
              <a:rPr lang="en-GB" b="0" i="0" u="none" strike="noStrike" dirty="0">
                <a:solidFill>
                  <a:srgbClr val="333333"/>
                </a:solidFill>
                <a:effectLst/>
                <a:latin typeface="Roboto" panose="02000000000000000000" pitchFamily="2" charset="0"/>
              </a:rPr>
              <a:t> </a:t>
            </a:r>
            <a:r>
              <a:rPr lang="en-GB" b="1" i="0" u="none" strike="noStrike" dirty="0">
                <a:solidFill>
                  <a:srgbClr val="37AC8E"/>
                </a:solidFill>
                <a:effectLst/>
                <a:latin typeface="Roboto" panose="02000000000000000000" pitchFamily="2" charset="0"/>
              </a:rPr>
              <a:t>on</a:t>
            </a:r>
            <a:r>
              <a:rPr lang="en-GB" b="0" i="0" u="none" strike="noStrike" dirty="0">
                <a:solidFill>
                  <a:srgbClr val="333333"/>
                </a:solidFill>
                <a:effectLst/>
                <a:latin typeface="Roboto" panose="02000000000000000000" pitchFamily="2" charset="0"/>
              </a:rPr>
              <a:t> size, weight, or </a:t>
            </a:r>
            <a:r>
              <a:rPr lang="en-GB" b="1" i="0" u="none" strike="noStrike" dirty="0">
                <a:solidFill>
                  <a:srgbClr val="37AC8E"/>
                </a:solidFill>
                <a:effectLst/>
                <a:latin typeface="Roboto" panose="02000000000000000000" pitchFamily="2" charset="0"/>
              </a:rPr>
              <a:t>importance.</a:t>
            </a:r>
            <a:r>
              <a:rPr lang="en-GB" b="0" i="0" u="none" strike="noStrike" dirty="0">
                <a:solidFill>
                  <a:srgbClr val="333333"/>
                </a:solidFill>
                <a:effectLst/>
                <a:latin typeface="Roboto" panose="02000000000000000000" pitchFamily="2" charset="0"/>
              </a:rPr>
              <a:t> </a:t>
            </a:r>
            <a:endParaRPr lang="en-US" dirty="0"/>
          </a:p>
        </p:txBody>
      </p:sp>
      <p:sp>
        <p:nvSpPr>
          <p:cNvPr id="4" name="Slide Number Placeholder 3"/>
          <p:cNvSpPr>
            <a:spLocks noGrp="1"/>
          </p:cNvSpPr>
          <p:nvPr>
            <p:ph type="sldNum" sz="quarter" idx="5"/>
          </p:nvPr>
        </p:nvSpPr>
        <p:spPr/>
        <p:txBody>
          <a:bodyPr/>
          <a:lstStyle/>
          <a:p>
            <a:fld id="{17B42521-1574-8748-AA3B-73BC82380AEE}" type="slidenum">
              <a:rPr lang="en-US" smtClean="0"/>
              <a:t>5</a:t>
            </a:fld>
            <a:endParaRPr lang="en-US"/>
          </a:p>
        </p:txBody>
      </p:sp>
    </p:spTree>
    <p:extLst>
      <p:ext uri="{BB962C8B-B14F-4D97-AF65-F5344CB8AC3E}">
        <p14:creationId xmlns:p14="http://schemas.microsoft.com/office/powerpoint/2010/main" val="6012666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effectLst/>
                <a:latin typeface="Arial" panose="020B0604020202020204" pitchFamily="34" charset="0"/>
                <a:ea typeface="Times New Roman" panose="02020603050405020304" pitchFamily="18" charset="0"/>
                <a:cs typeface="Arial" panose="020B0604020202020204" pitchFamily="34" charset="0"/>
              </a:rPr>
              <a:t>According to Jean Piaget's theory of cognitive development, learning occurs in four stages for children. His idea focuses on understanding the nature of intelligence as well as how children gain knowledge. Piaget thought that kids actively participate in their own education.</a:t>
            </a:r>
            <a:r>
              <a:rPr lang="en-GB" sz="1200" baseline="30000" dirty="0">
                <a:latin typeface="Arial" panose="020B0604020202020204" pitchFamily="34" charset="0"/>
                <a:ea typeface="Times New Roman" panose="02020603050405020304" pitchFamily="18" charset="0"/>
                <a:cs typeface="Arial" panose="020B0604020202020204" pitchFamily="34" charset="0"/>
              </a:rPr>
              <a:t> </a:t>
            </a:r>
            <a:r>
              <a:rPr lang="en-GB" sz="1200" dirty="0">
                <a:effectLst/>
                <a:latin typeface="Arial" panose="020B0604020202020204" pitchFamily="34" charset="0"/>
                <a:ea typeface="Times New Roman" panose="02020603050405020304" pitchFamily="18" charset="0"/>
                <a:cs typeface="Arial" panose="020B0604020202020204" pitchFamily="34" charset="0"/>
              </a:rPr>
              <a:t>Piaget's stages are:</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fontAlgn="base"/>
            <a:r>
              <a:rPr lang="en-GB" sz="1200" b="1" dirty="0">
                <a:effectLst/>
                <a:latin typeface="Arial" panose="020B0604020202020204" pitchFamily="34" charset="0"/>
                <a:ea typeface="Times New Roman" panose="02020603050405020304" pitchFamily="18" charset="0"/>
                <a:cs typeface="Arial" panose="020B0604020202020204" pitchFamily="34" charset="0"/>
              </a:rPr>
              <a:t>Birth to 2 Years: </a:t>
            </a:r>
            <a:r>
              <a:rPr lang="en-GB" sz="1200" dirty="0">
                <a:effectLst/>
                <a:latin typeface="Arial" panose="020B0604020202020204" pitchFamily="34" charset="0"/>
                <a:ea typeface="Calibri" panose="020F0502020204030204" pitchFamily="34" charset="0"/>
                <a:cs typeface="Arial" panose="020B0604020202020204" pitchFamily="34" charset="0"/>
              </a:rPr>
              <a:t>Learn about the world through your motions and feelings, Discover the world by doing simple things like looking and listening. Recognize that things exist even when they are invisible, Understand that they are separate from the people and things around them and that their behaviour may have an impact on those things.</a:t>
            </a:r>
          </a:p>
          <a:p>
            <a:pPr fontAlgn="base"/>
            <a:r>
              <a:rPr lang="en-GB" sz="1200" b="1" dirty="0">
                <a:effectLst/>
                <a:latin typeface="Arial" panose="020B0604020202020204" pitchFamily="34" charset="0"/>
                <a:ea typeface="Times New Roman" panose="02020603050405020304" pitchFamily="18" charset="0"/>
                <a:cs typeface="Arial" panose="020B0604020202020204" pitchFamily="34" charset="0"/>
              </a:rPr>
              <a:t>2 to 7 Years</a:t>
            </a:r>
            <a:r>
              <a:rPr lang="en-GB" sz="1200" b="1" dirty="0">
                <a:latin typeface="Arial" panose="020B0604020202020204" pitchFamily="34" charset="0"/>
                <a:ea typeface="Times New Roman" panose="02020603050405020304" pitchFamily="18" charset="0"/>
                <a:cs typeface="Arial" panose="020B0604020202020204" pitchFamily="34" charset="0"/>
              </a:rPr>
              <a:t>: </a:t>
            </a:r>
            <a:r>
              <a:rPr lang="en-GB" sz="1200" b="0" dirty="0">
                <a:effectLst/>
                <a:latin typeface="Arial" panose="020B0604020202020204" pitchFamily="34" charset="0"/>
                <a:ea typeface="Times New Roman" panose="02020603050405020304" pitchFamily="18" charset="0"/>
                <a:cs typeface="Arial" panose="020B0604020202020204" pitchFamily="34" charset="0"/>
              </a:rPr>
              <a:t>Star</a:t>
            </a:r>
            <a:r>
              <a:rPr lang="en-GB" sz="1200" dirty="0">
                <a:effectLst/>
                <a:latin typeface="Arial" panose="020B0604020202020204" pitchFamily="34" charset="0"/>
                <a:ea typeface="Times New Roman" panose="02020603050405020304" pitchFamily="18" charset="0"/>
                <a:cs typeface="Arial" panose="020B0604020202020204" pitchFamily="34" charset="0"/>
              </a:rPr>
              <a:t>t thinking symbolically, learn to portray objects with words and pictures, tend to be egocentric, find it difficult to see things from others' perspectives, and I'm getting better at thinking and speaking, but I still have a tendency to think in very specific terms.</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fontAlgn="base"/>
            <a:r>
              <a:rPr lang="en-GB" sz="1200" b="1" dirty="0">
                <a:effectLst/>
                <a:latin typeface="Arial" panose="020B0604020202020204" pitchFamily="34" charset="0"/>
                <a:ea typeface="Times New Roman" panose="02020603050405020304" pitchFamily="18" charset="0"/>
                <a:cs typeface="Arial" panose="020B0604020202020204" pitchFamily="34" charset="0"/>
              </a:rPr>
              <a:t>Age 12 and Up</a:t>
            </a:r>
            <a:r>
              <a:rPr lang="en-GB" sz="1200" b="1" dirty="0">
                <a:latin typeface="Arial" panose="020B0604020202020204" pitchFamily="34" charset="0"/>
                <a:ea typeface="Times New Roman" panose="02020603050405020304" pitchFamily="18" charset="0"/>
                <a:cs typeface="Arial" panose="020B0604020202020204" pitchFamily="34" charset="0"/>
              </a:rPr>
              <a:t>: </a:t>
            </a:r>
            <a:r>
              <a:rPr lang="en-GB" sz="1200" b="0" dirty="0">
                <a:effectLst/>
                <a:latin typeface="Arial" panose="020B0604020202020204" pitchFamily="34" charset="0"/>
                <a:ea typeface="Times New Roman" panose="02020603050405020304" pitchFamily="18" charset="0"/>
                <a:cs typeface="Arial" panose="020B0604020202020204" pitchFamily="34" charset="0"/>
              </a:rPr>
              <a:t>Star</a:t>
            </a:r>
            <a:r>
              <a:rPr lang="en-GB" sz="1200" dirty="0">
                <a:effectLst/>
                <a:latin typeface="Arial" panose="020B0604020202020204" pitchFamily="34" charset="0"/>
                <a:ea typeface="Times New Roman" panose="02020603050405020304" pitchFamily="18" charset="0"/>
                <a:cs typeface="Arial" panose="020B0604020202020204" pitchFamily="34" charset="0"/>
              </a:rPr>
              <a:t>ts to reason about potential issues in an abstract manner, more frequently considers moral, philosophical, ethical, social, and political questions that call for theoretical and abstract thinking begins to utilise deductive reasoning, or reasoning from a basic principle to specific knowledge</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6</a:t>
            </a:fld>
            <a:endParaRPr lang="en-US"/>
          </a:p>
        </p:txBody>
      </p:sp>
    </p:spTree>
    <p:extLst>
      <p:ext uri="{BB962C8B-B14F-4D97-AF65-F5344CB8AC3E}">
        <p14:creationId xmlns:p14="http://schemas.microsoft.com/office/powerpoint/2010/main" val="808592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Thinking still tends to be very concrete, but children become much more logical and sophisticated in their thinking during this stage of development.</a:t>
            </a:r>
          </a:p>
          <a:p>
            <a:r>
              <a:rPr lang="en-US" dirty="0"/>
              <a:t>While this is an important stage in and of itself, it also serves as an important transition between earlier stages of development and the coming stage where kids will learn how to think more abstractly and hypothetically.</a:t>
            </a:r>
          </a:p>
          <a:p>
            <a:r>
              <a:rPr lang="en-US" dirty="0"/>
              <a:t>Important things that happen in the concrete operational stage include a great understanding of logic, reversibility, and conservation. Children also become less egocentric during this stage</a:t>
            </a:r>
          </a:p>
        </p:txBody>
      </p:sp>
      <p:sp>
        <p:nvSpPr>
          <p:cNvPr id="4" name="Slide Number Placeholder 3"/>
          <p:cNvSpPr>
            <a:spLocks noGrp="1"/>
          </p:cNvSpPr>
          <p:nvPr>
            <p:ph type="sldNum" sz="quarter" idx="5"/>
          </p:nvPr>
        </p:nvSpPr>
        <p:spPr/>
        <p:txBody>
          <a:bodyPr/>
          <a:lstStyle/>
          <a:p>
            <a:fld id="{0FBAD80C-85E6-4541-9706-A83F42F8A550}" type="slidenum">
              <a:rPr lang="en-US" smtClean="0"/>
              <a:t>7</a:t>
            </a:fld>
            <a:endParaRPr lang="en-US"/>
          </a:p>
        </p:txBody>
      </p:sp>
    </p:spTree>
    <p:extLst>
      <p:ext uri="{BB962C8B-B14F-4D97-AF65-F5344CB8AC3E}">
        <p14:creationId xmlns:p14="http://schemas.microsoft.com/office/powerpoint/2010/main" val="406139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typical appearance of youngsters at the start of middle childhood is one that is slimmer and more athletic. Up until both sexes experience puberty, the process by which young children develop sexually into teenagers and adults, girls and boys still retain comparable bodily shapes and dimensions. After puberty, secondary sexual traits such as females' breasts and curves and men' deeper voices and broad shoulders make it much simpler to tell females from males.</a:t>
            </a:r>
          </a:p>
          <a:p>
            <a:r>
              <a:rPr lang="en-GB" dirty="0"/>
              <a:t>Brain Throughout middle childhood, the nervous system and brain continue to grow. The maturation of the central nervous system allows for the development of more sophisticated behavioural and cognitive capacities.</a:t>
            </a:r>
          </a:p>
          <a:p>
            <a:r>
              <a:rPr lang="en-GB" dirty="0"/>
              <a:t>Motor skills are </a:t>
            </a:r>
            <a:r>
              <a:rPr lang="en-GB" dirty="0" err="1"/>
              <a:t>behavioral</a:t>
            </a:r>
            <a:r>
              <a:rPr lang="en-GB" dirty="0"/>
              <a:t> abilities or capacities. Gross motor skills involve the use of large bodily movements, and fine motor skills involve the use of small bodily movements. Both gross and fine motor skills continue to refine during middle childhood.</a:t>
            </a:r>
          </a:p>
          <a:p>
            <a:endParaRPr lang="en-GB" dirty="0"/>
          </a:p>
          <a:p>
            <a:r>
              <a:rPr lang="en-GB" dirty="0"/>
              <a:t>Children love to run, jump, leap, throw, catch, climb, and balance. Children play baseball, ride bikes, roller skate, take karate lessons, take ballet lessons, and participate in gymnastics. As school‐age children grow physically, they become faster, stronger, and better coordinated. Consequently, during middle childhood, children become more adept at gross motor activities.</a:t>
            </a:r>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8</a:t>
            </a:fld>
            <a:endParaRPr lang="en-US"/>
          </a:p>
        </p:txBody>
      </p:sp>
    </p:spTree>
    <p:extLst>
      <p:ext uri="{BB962C8B-B14F-4D97-AF65-F5344CB8AC3E}">
        <p14:creationId xmlns:p14="http://schemas.microsoft.com/office/powerpoint/2010/main" val="5296821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Children become familiar with the basics of logical reasoning in the concrete operational stage and demonstrate skills of reversibility and other conservation skills.  </a:t>
            </a:r>
          </a:p>
          <a:p>
            <a:r>
              <a:rPr lang="en-GB" sz="1200" dirty="0"/>
              <a:t>Children develop the skills of transitivity, reproducibility, seriation, conservation (number, area, volume, orientation), and reversibility.</a:t>
            </a:r>
          </a:p>
          <a:p>
            <a:r>
              <a:rPr lang="en-GB" sz="1200" dirty="0"/>
              <a:t>Children are not often capable of thinking logically or hypothetically, despite the fact that they can solve issues rationally.</a:t>
            </a:r>
          </a:p>
          <a:p>
            <a:r>
              <a:rPr lang="en-GB" sz="1200" dirty="0"/>
              <a:t> Also children is old enough to use their logic and to use physical elements .</a:t>
            </a:r>
            <a:endParaRPr lang="en-US" dirty="0"/>
          </a:p>
        </p:txBody>
      </p:sp>
      <p:sp>
        <p:nvSpPr>
          <p:cNvPr id="4" name="Slide Number Placeholder 3"/>
          <p:cNvSpPr>
            <a:spLocks noGrp="1"/>
          </p:cNvSpPr>
          <p:nvPr>
            <p:ph type="sldNum" sz="quarter" idx="5"/>
          </p:nvPr>
        </p:nvSpPr>
        <p:spPr/>
        <p:txBody>
          <a:bodyPr/>
          <a:lstStyle/>
          <a:p>
            <a:fld id="{0FB6E510-EB88-D049-89A9-CE14429DC1F5}" type="slidenum">
              <a:rPr lang="en-US" smtClean="0"/>
              <a:t>9</a:t>
            </a:fld>
            <a:endParaRPr lang="en-US"/>
          </a:p>
        </p:txBody>
      </p:sp>
    </p:spTree>
    <p:extLst>
      <p:ext uri="{BB962C8B-B14F-4D97-AF65-F5344CB8AC3E}">
        <p14:creationId xmlns:p14="http://schemas.microsoft.com/office/powerpoint/2010/main" val="1866220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Piaget made a significant contribution to our comprehension of cognitive development. The work of Piaget had and still does have a significant influence on psychology. His greatest contribution has been to inspire us to look about children differently and to consider how they think. Piaget was aware, as a scientist, that his work would not serve as the culmination of research. Despite the fact that their investigations made them doubt many of Piaget's specific conclusions and even some of his observations, his followers nonetheless profited from his work and insights. We must take into account some of the most significant objections to Piaget's theory in order to provide you with a more thorough understanding of his position in the field of developmental psychology.</a:t>
            </a:r>
          </a:p>
          <a:p>
            <a:pPr algn="just"/>
            <a:r>
              <a:rPr lang="en-US" dirty="0"/>
              <a:t>One of these directly challenges his claim that maturational processes account for the majority of changes in baby cognition. Piaget claimed that internal maturities processes, rather than environmental contexts or events, control the order of progression of cognitive development, despite the fact that he observed that developmental processes are the product of children's adaptations to their environment. This assumption is in conflict with the evidence of environmental influences on kids' success in Piagetian tasks. It follows that the evidence that specific experiences, training, or other contextual influences can affect performance in Piagetian tasks challenges his theory. A second criticism arises from the fact that many developmental theorists contest Piaget's core tenet, according to which cognitive growth takes place along the domains of the task, the tasks themselves, and the contexts in a predetermined sequence of brief, abrupt, and discontinuous efforts (spurts) Regarding developmental discontinuity, several theorists contend that cognitive growth happens continuously as opposed to in discrete developmental stages. Additionally, the body of research challenges the notion that children exhibit performance levels consistent with their developmental stage across task domains, tasks, and contexts within a given stage of development. Presently, it appears that a variety of factors, including the child's physical and social surroundings, his prior experience with the task and its materials, and even the experimenter's presentation of the same, might result in a noticeable disparity in cognitive development. Finally, theories and studies have challenged Piaget's explanation for why some Piagetian activities are challenging for young children. According to Piaget, who believed that children's difficulties with some cognitive activities were due to limitations in their capacity for thinking, the development of deductive and inductive reasoning was highlighted in his theory. Several kinds of restrictions may affect children's performance on Piagetian tasks, according to various theorists, at least in part. Infant motor coordination, working memory capacity, memory techniques, or verbal comprehension of questions are some of these limits. Fourthly, several theorists have questioned the veracity of their calculations of the ages at which individuals exhibit mastery of Piagetian tasks. Piaget himself stressed the need of paying attention to the progression of developments rather than the assumed ages at which they took place. Generally speaking, the trend aimed to show that kids can achieve things earlier than he imagined they could. On the other end of the scale, in many situations neither adults nor adolescents exhibit formal operative thinking. Then, rather than thinking logically, they appear to think associatively. In order to acknowledge that the stage of formal operations can be more the result of a person's competence, which is domain-specific and based on experience, than of the maturities processes of cognitive development, Piaget updated his own theory in 1972. Last but not least, the diversity in the ages at which different cognitive skills are learned demonstrates that the majority of us have a broad range of performance, so what we may be optimally able to achieve frequently differs from what we really do, a lot of the time. It's possible that our typical environment of cognitive performance is not a real reflection of our actual capabilities, and vice versa. By characterizing Piaget's theory as primarily a theory of competence—a theory of what people of different ages are maximally capable of doing—one can detect these obvious conflicts. Some theorists prefer to view cognitive growth as a result of a theory of performance, which is a theory of the activities that individuals of different ages naturally engage in on a daily basis</a:t>
            </a:r>
            <a:endParaRPr lang="en-GB" dirty="0"/>
          </a:p>
        </p:txBody>
      </p:sp>
      <p:sp>
        <p:nvSpPr>
          <p:cNvPr id="4" name="Slide Number Placeholder 3"/>
          <p:cNvSpPr>
            <a:spLocks noGrp="1"/>
          </p:cNvSpPr>
          <p:nvPr>
            <p:ph type="sldNum" sz="quarter" idx="5"/>
          </p:nvPr>
        </p:nvSpPr>
        <p:spPr/>
        <p:txBody>
          <a:bodyPr/>
          <a:lstStyle/>
          <a:p>
            <a:fld id="{0FBAD80C-85E6-4541-9706-A83F42F8A550}" type="slidenum">
              <a:rPr lang="en-US" smtClean="0"/>
              <a:t>10</a:t>
            </a:fld>
            <a:endParaRPr lang="en-US"/>
          </a:p>
        </p:txBody>
      </p:sp>
    </p:spTree>
    <p:extLst>
      <p:ext uri="{BB962C8B-B14F-4D97-AF65-F5344CB8AC3E}">
        <p14:creationId xmlns:p14="http://schemas.microsoft.com/office/powerpoint/2010/main" val="1874684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11</a:t>
            </a:fld>
            <a:endParaRPr lang="en-US"/>
          </a:p>
        </p:txBody>
      </p:sp>
    </p:spTree>
    <p:extLst>
      <p:ext uri="{BB962C8B-B14F-4D97-AF65-F5344CB8AC3E}">
        <p14:creationId xmlns:p14="http://schemas.microsoft.com/office/powerpoint/2010/main" val="2247283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BAD80C-85E6-4541-9706-A83F42F8A550}" type="slidenum">
              <a:rPr lang="en-US" smtClean="0"/>
              <a:t>12</a:t>
            </a:fld>
            <a:endParaRPr lang="en-US"/>
          </a:p>
        </p:txBody>
      </p:sp>
    </p:spTree>
    <p:extLst>
      <p:ext uri="{BB962C8B-B14F-4D97-AF65-F5344CB8AC3E}">
        <p14:creationId xmlns:p14="http://schemas.microsoft.com/office/powerpoint/2010/main" val="23756897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7CFB-100A-24F8-4C17-A0C853D71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382271-EC3D-B8E4-F37B-48D617B305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B56792-D94F-AC9D-6011-7E1CAC40D389}"/>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F8153F3A-D0CC-91BF-7778-0ADC8FDD68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A6600-A5D3-1D6D-CEC0-74C60B2FF821}"/>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4199531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14AAD-6DB4-CAD3-6246-1BA0455FFC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277708-760A-3D78-C63B-9F0CF5E5CA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0E7C43-0986-EFA4-5199-CB5D02843FB1}"/>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1BEEB8A2-F041-20BB-1A73-8CF26C0B86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B79D0F-0948-1BD9-914F-21CF45D7B8E4}"/>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4273673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A68ED-9902-5BE3-49D1-AE55A9AC6E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5EE3C0-D82C-76F7-A84A-1F6CE2A449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048EA2-5C92-ECB6-E569-803834269C2A}"/>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4B7D36AD-7728-B0EE-0260-4BF707B01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AFF18D-4F21-7F81-2FA6-76A9FE187C73}"/>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44301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70D52-B43C-1710-82DE-B5F62FAD6B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17D578-34B3-4A49-432C-6AAA70A854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541F21-78BD-BBF0-E762-4BBDFAA285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813F6E-C67F-B461-0455-5390F51B9F84}"/>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6" name="Footer Placeholder 5">
            <a:extLst>
              <a:ext uri="{FF2B5EF4-FFF2-40B4-BE49-F238E27FC236}">
                <a16:creationId xmlns:a16="http://schemas.microsoft.com/office/drawing/2014/main" id="{35993208-2591-E5D5-67D8-F1DA5724E6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688782-93F3-40C3-115B-3C8A62964A48}"/>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2953480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2B303-05DE-A891-F0DF-C03B778D6C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9B3FC-80F3-77F3-736E-5832E331EB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22D67D-982C-6BB3-25A8-5D5E7FAFC9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DA95A2-742E-2E90-5744-B70473C61B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8F08DD-A553-2728-8F8D-5E7FDB60DD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FD2AE7-25C5-192C-4B60-28A0B18A1EE8}"/>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8" name="Footer Placeholder 7">
            <a:extLst>
              <a:ext uri="{FF2B5EF4-FFF2-40B4-BE49-F238E27FC236}">
                <a16:creationId xmlns:a16="http://schemas.microsoft.com/office/drawing/2014/main" id="{A9669A41-104A-321F-1AD1-2A7E6E6A9C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447D77-1066-2493-76D4-A87F6BA98D1F}"/>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952362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49AC3-370B-3758-0D85-B202F95856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BDAC9B-ABD1-5B60-6DEB-62D343EA50EC}"/>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4" name="Footer Placeholder 3">
            <a:extLst>
              <a:ext uri="{FF2B5EF4-FFF2-40B4-BE49-F238E27FC236}">
                <a16:creationId xmlns:a16="http://schemas.microsoft.com/office/drawing/2014/main" id="{BF3F2E9A-FB25-838A-42B9-4800AAEFF6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3E2C234-8871-A773-A822-5C87FB23959D}"/>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172253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F4571-4378-EB56-70EA-C0C8A3D1F99F}"/>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3" name="Footer Placeholder 2">
            <a:extLst>
              <a:ext uri="{FF2B5EF4-FFF2-40B4-BE49-F238E27FC236}">
                <a16:creationId xmlns:a16="http://schemas.microsoft.com/office/drawing/2014/main" id="{8A8D653A-9E74-4299-3725-DD94AC1E36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C62103-5BFB-211E-6EAC-0C19AA9003BF}"/>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860429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40BAB-6353-6661-0DC2-53172FB648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51135F-6F8A-AC26-F569-1E88909635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7C4147-EF8F-B456-9F15-3F76F7123F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563927-7083-AD19-26C7-A66DEA591913}"/>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6" name="Footer Placeholder 5">
            <a:extLst>
              <a:ext uri="{FF2B5EF4-FFF2-40B4-BE49-F238E27FC236}">
                <a16:creationId xmlns:a16="http://schemas.microsoft.com/office/drawing/2014/main" id="{E8D4C18C-D11E-B5D0-49B3-25ABB0DF64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27136A-6D8A-36E2-1FF5-80E2ECF53D0D}"/>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4138221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E9CCA-F324-6FB5-95D1-8545482B23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419A47-7BDE-9F24-CB05-831DB59E34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A89670-37F8-D0E7-9376-7E4B50D387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E2459C-F41E-ACF2-C490-F223753B3AA1}"/>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6" name="Footer Placeholder 5">
            <a:extLst>
              <a:ext uri="{FF2B5EF4-FFF2-40B4-BE49-F238E27FC236}">
                <a16:creationId xmlns:a16="http://schemas.microsoft.com/office/drawing/2014/main" id="{21536E70-7BCB-C3F7-87A7-C27D98F41F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C82B5D-2F22-09E6-BF85-F2377C93A655}"/>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224331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B184-4AB2-B9F8-9E29-DC35F70579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C0F174-45A5-CDC4-306F-677FD895FF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F90241-EC6C-033F-D8E2-43FC0711DDF6}"/>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A6D4A150-9FD4-0901-81C2-3820621F3B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BE334-AD31-4FCA-5216-A49E66575264}"/>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124626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AD9E00-D722-A1C4-D137-8BFF8EC6D2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DF4A74-FEF2-584C-290B-0C0F47D6A70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600A63-E799-4769-5EC2-C7D0F58DB693}"/>
              </a:ext>
            </a:extLst>
          </p:cNvPr>
          <p:cNvSpPr>
            <a:spLocks noGrp="1"/>
          </p:cNvSpPr>
          <p:nvPr>
            <p:ph type="dt" sz="half" idx="10"/>
          </p:nvPr>
        </p:nvSpPr>
        <p:spPr/>
        <p:txBody>
          <a:body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8064382E-0B77-9121-DC7B-544D184653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4901CB-E964-B917-8FE3-F08DB3113A29}"/>
              </a:ext>
            </a:extLst>
          </p:cNvPr>
          <p:cNvSpPr>
            <a:spLocks noGrp="1"/>
          </p:cNvSpPr>
          <p:nvPr>
            <p:ph type="sldNum" sz="quarter" idx="12"/>
          </p:nvPr>
        </p:nvSpPr>
        <p:spPr/>
        <p:txBody>
          <a:bodyPr/>
          <a:lstStyle/>
          <a:p>
            <a:fld id="{E126D2F9-53E5-46E1-B909-D450CF2D616C}" type="slidenum">
              <a:rPr lang="en-GB" smtClean="0"/>
              <a:t>‹#›</a:t>
            </a:fld>
            <a:endParaRPr lang="en-GB"/>
          </a:p>
        </p:txBody>
      </p:sp>
    </p:spTree>
    <p:extLst>
      <p:ext uri="{BB962C8B-B14F-4D97-AF65-F5344CB8AC3E}">
        <p14:creationId xmlns:p14="http://schemas.microsoft.com/office/powerpoint/2010/main" val="3867800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489F4D-C1E9-9F43-8D5D-E18248A0F3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AAA5BC-261C-5DEC-EE8D-D194A37E40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031261-368F-165D-EED2-9DAB9D735F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3C382B-D06A-4912-8EA4-AD1D6C4A496D}" type="datetimeFigureOut">
              <a:rPr lang="en-GB" smtClean="0"/>
              <a:t>05/04/2023</a:t>
            </a:fld>
            <a:endParaRPr lang="en-GB"/>
          </a:p>
        </p:txBody>
      </p:sp>
      <p:sp>
        <p:nvSpPr>
          <p:cNvPr id="5" name="Footer Placeholder 4">
            <a:extLst>
              <a:ext uri="{FF2B5EF4-FFF2-40B4-BE49-F238E27FC236}">
                <a16:creationId xmlns:a16="http://schemas.microsoft.com/office/drawing/2014/main" id="{6330CF16-FD01-2448-DE35-37F04206F4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6F85DD-6C75-D396-E83C-2D631AC0254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26D2F9-53E5-46E1-B909-D450CF2D616C}" type="slidenum">
              <a:rPr lang="en-GB" smtClean="0"/>
              <a:t>‹#›</a:t>
            </a:fld>
            <a:endParaRPr lang="en-GB"/>
          </a:p>
        </p:txBody>
      </p:sp>
    </p:spTree>
    <p:extLst>
      <p:ext uri="{BB962C8B-B14F-4D97-AF65-F5344CB8AC3E}">
        <p14:creationId xmlns:p14="http://schemas.microsoft.com/office/powerpoint/2010/main" val="23822597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medicalnewstoday.com/articles/325030" TargetMode="External"/><Relationship Id="rId3" Type="http://schemas.openxmlformats.org/officeDocument/2006/relationships/hyperlink" Target="https://www.verywellmind.com/piagets-stages-of-cognitive-development-2795457" TargetMode="External"/><Relationship Id="rId7" Type="http://schemas.openxmlformats.org/officeDocument/2006/relationships/hyperlink" Target="https://www.medicalnewstoday.co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simplypsychology.org/piaget.html" TargetMode="External"/><Relationship Id="rId5" Type="http://schemas.openxmlformats.org/officeDocument/2006/relationships/hyperlink" Target="https://simplypsychology.org/concrete-operational.html" TargetMode="External"/><Relationship Id="rId4" Type="http://schemas.openxmlformats.org/officeDocument/2006/relationships/hyperlink" Target="https://www.apa.org/education-career/guide/subfields/developmental"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verywellmind.com/piagets-stages-of-cognitive-development-2795457" TargetMode="External"/><Relationship Id="rId7" Type="http://schemas.openxmlformats.org/officeDocument/2006/relationships/hyperlink" Target="https://educationsummary.com/lesson/strengths-and-weaknesses-of-piagets-theory/?utm_content=cmp-tru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babyknowledge.co.uk/1-1-2-month-old-baby-sleep-schedule/" TargetMode="External"/><Relationship Id="rId5" Type="http://schemas.openxmlformats.org/officeDocument/2006/relationships/hyperlink" Target="https://www.verywellmind.com/support-and-criticism-of-piagets-stage-theory-2795460" TargetMode="External"/><Relationship Id="rId4" Type="http://schemas.openxmlformats.org/officeDocument/2006/relationships/hyperlink" Target="https://www.apa.org/education-career/guide/subfields/development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59C6F201-9216-493E-A634-E73ECB502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A016FFE-53C3-75A1-D050-C3ED8D20DC11}"/>
              </a:ext>
            </a:extLst>
          </p:cNvPr>
          <p:cNvPicPr>
            <a:picLocks noChangeAspect="1"/>
          </p:cNvPicPr>
          <p:nvPr/>
        </p:nvPicPr>
        <p:blipFill rotWithShape="1">
          <a:blip r:embed="rId3"/>
          <a:srcRect t="8385" b="5408"/>
          <a:stretch/>
        </p:blipFill>
        <p:spPr>
          <a:xfrm>
            <a:off x="0" y="10"/>
            <a:ext cx="12191980" cy="6857990"/>
          </a:xfrm>
          <a:prstGeom prst="rect">
            <a:avLst/>
          </a:prstGeom>
        </p:spPr>
      </p:pic>
      <p:sp>
        <p:nvSpPr>
          <p:cNvPr id="11" name="Rectangle: Rounded Corners 10">
            <a:extLst>
              <a:ext uri="{FF2B5EF4-FFF2-40B4-BE49-F238E27FC236}">
                <a16:creationId xmlns:a16="http://schemas.microsoft.com/office/drawing/2014/main" id="{1D3A3C7D-3C2F-4809-9061-F9D2F44EC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3859952" cy="5215839"/>
          </a:xfrm>
          <a:prstGeom prst="roundRect">
            <a:avLst>
              <a:gd name="adj" fmla="val 2654"/>
            </a:avLst>
          </a:prstGeom>
          <a:solidFill>
            <a:schemeClr val="bg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Arc 12">
            <a:extLst>
              <a:ext uri="{FF2B5EF4-FFF2-40B4-BE49-F238E27FC236}">
                <a16:creationId xmlns:a16="http://schemas.microsoft.com/office/drawing/2014/main" id="{EB794C42-3DFD-4AE5-92A3-B8F3C8721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22960" y="830591"/>
            <a:ext cx="2987899" cy="2987899"/>
          </a:xfrm>
          <a:prstGeom prst="arc">
            <a:avLst>
              <a:gd name="adj1" fmla="val 16200000"/>
              <a:gd name="adj2" fmla="val 114657"/>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663ADC1-1EDA-2F4A-4D50-0120E26E2CB2}"/>
              </a:ext>
            </a:extLst>
          </p:cNvPr>
          <p:cNvSpPr>
            <a:spLocks noGrp="1"/>
          </p:cNvSpPr>
          <p:nvPr>
            <p:ph type="subTitle" idx="1"/>
          </p:nvPr>
        </p:nvSpPr>
        <p:spPr>
          <a:xfrm>
            <a:off x="798576" y="1285875"/>
            <a:ext cx="3511296" cy="4383405"/>
          </a:xfrm>
        </p:spPr>
        <p:txBody>
          <a:bodyPr>
            <a:normAutofit/>
          </a:bodyPr>
          <a:lstStyle/>
          <a:p>
            <a:endParaRPr lang="en-GB" sz="18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Psychology in Health and Social Care (LCHS4006_LON)</a:t>
            </a:r>
          </a:p>
          <a:p>
            <a:r>
              <a:rPr lang="en-GB" sz="2000" b="1" dirty="0">
                <a:latin typeface="Arial" panose="020B0604020202020204" pitchFamily="34" charset="0"/>
                <a:cs typeface="Arial" panose="020B0604020202020204" pitchFamily="34" charset="0"/>
              </a:rPr>
              <a:t>Assessment 1 </a:t>
            </a:r>
          </a:p>
          <a:p>
            <a:pPr algn="l"/>
            <a:r>
              <a:rPr lang="en-GB" sz="2000" b="1" dirty="0">
                <a:latin typeface="Arial" panose="020B0604020202020204" pitchFamily="34" charset="0"/>
                <a:cs typeface="Arial" panose="020B0604020202020204" pitchFamily="34" charset="0"/>
              </a:rPr>
              <a:t>Group Members</a:t>
            </a:r>
          </a:p>
          <a:p>
            <a:pPr algn="l"/>
            <a:r>
              <a:rPr lang="en-GB" sz="2000" b="1" dirty="0">
                <a:latin typeface="Arial" panose="020B0604020202020204" pitchFamily="34" charset="0"/>
                <a:cs typeface="Arial" panose="020B0604020202020204" pitchFamily="34" charset="0"/>
              </a:rPr>
              <a:t>- Giovanni Leto (2130450)</a:t>
            </a:r>
          </a:p>
          <a:p>
            <a:pPr algn="l"/>
            <a:r>
              <a:rPr lang="en-GB" sz="2000" b="1" dirty="0">
                <a:latin typeface="Arial" panose="020B0604020202020204" pitchFamily="34" charset="0"/>
                <a:cs typeface="Arial" panose="020B0604020202020204" pitchFamily="34" charset="0"/>
              </a:rPr>
              <a:t>- Kristiana </a:t>
            </a:r>
            <a:r>
              <a:rPr lang="en-GB" sz="2000" b="1" dirty="0" err="1">
                <a:latin typeface="Arial" panose="020B0604020202020204" pitchFamily="34" charset="0"/>
                <a:cs typeface="Arial" panose="020B0604020202020204" pitchFamily="34" charset="0"/>
              </a:rPr>
              <a:t>Mitrai</a:t>
            </a:r>
            <a:r>
              <a:rPr lang="en-GB" sz="2000" b="1" dirty="0">
                <a:latin typeface="Arial" panose="020B0604020202020204" pitchFamily="34" charset="0"/>
                <a:cs typeface="Arial" panose="020B0604020202020204" pitchFamily="34" charset="0"/>
              </a:rPr>
              <a:t> (2130455)</a:t>
            </a:r>
          </a:p>
          <a:p>
            <a:pPr algn="l"/>
            <a:r>
              <a:rPr lang="en-GB" sz="2000" b="1" dirty="0">
                <a:latin typeface="Arial" panose="020B0604020202020204" pitchFamily="34" charset="0"/>
                <a:cs typeface="Arial" panose="020B0604020202020204" pitchFamily="34" charset="0"/>
              </a:rPr>
              <a:t>-Julia Silva (2130195)</a:t>
            </a:r>
          </a:p>
          <a:p>
            <a:pPr algn="l"/>
            <a:r>
              <a:rPr lang="en-GB" sz="2000" b="1" dirty="0">
                <a:latin typeface="Arial" panose="020B0604020202020204" pitchFamily="34" charset="0"/>
                <a:cs typeface="Arial" panose="020B0604020202020204" pitchFamily="34" charset="0"/>
              </a:rPr>
              <a:t>- Fatime </a:t>
            </a:r>
            <a:r>
              <a:rPr lang="en-GB" sz="2000" b="1" dirty="0" err="1">
                <a:latin typeface="Arial" panose="020B0604020202020204" pitchFamily="34" charset="0"/>
                <a:cs typeface="Arial" panose="020B0604020202020204" pitchFamily="34" charset="0"/>
              </a:rPr>
              <a:t>Mallkuqi</a:t>
            </a:r>
            <a:r>
              <a:rPr lang="en-GB" sz="2000" b="1" dirty="0">
                <a:latin typeface="Arial" panose="020B0604020202020204" pitchFamily="34" charset="0"/>
                <a:cs typeface="Arial" panose="020B0604020202020204" pitchFamily="34" charset="0"/>
              </a:rPr>
              <a:t> (2124258)</a:t>
            </a:r>
          </a:p>
          <a:p>
            <a:pPr algn="l"/>
            <a:r>
              <a:rPr lang="en-GB" sz="2000" b="1" dirty="0">
                <a:latin typeface="Arial" panose="020B0604020202020204" pitchFamily="34" charset="0"/>
                <a:cs typeface="Arial" panose="020B0604020202020204" pitchFamily="34" charset="0"/>
              </a:rPr>
              <a:t>- Xhuljana </a:t>
            </a:r>
            <a:r>
              <a:rPr lang="en-GB" sz="2000" b="1" dirty="0" err="1">
                <a:latin typeface="Arial" panose="020B0604020202020204" pitchFamily="34" charset="0"/>
                <a:cs typeface="Arial" panose="020B0604020202020204" pitchFamily="34" charset="0"/>
              </a:rPr>
              <a:t>Nikolli</a:t>
            </a:r>
            <a:r>
              <a:rPr lang="en-GB" sz="2000" b="1" dirty="0">
                <a:latin typeface="Arial" panose="020B0604020202020204" pitchFamily="34" charset="0"/>
                <a:cs typeface="Arial" panose="020B0604020202020204" pitchFamily="34" charset="0"/>
              </a:rPr>
              <a:t> (2130451)</a:t>
            </a:r>
          </a:p>
          <a:p>
            <a:endParaRPr lang="en-GB" sz="800" b="1" dirty="0"/>
          </a:p>
          <a:p>
            <a:endParaRPr lang="en-GB" sz="800" b="1" dirty="0"/>
          </a:p>
          <a:p>
            <a:endParaRPr lang="en-GB" sz="800" dirty="0"/>
          </a:p>
          <a:p>
            <a:endParaRPr lang="en-GB" sz="800" dirty="0"/>
          </a:p>
        </p:txBody>
      </p:sp>
    </p:spTree>
    <p:extLst>
      <p:ext uri="{BB962C8B-B14F-4D97-AF65-F5344CB8AC3E}">
        <p14:creationId xmlns:p14="http://schemas.microsoft.com/office/powerpoint/2010/main" val="3983725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1BC74-F13B-861A-3447-FD1DA56C1E32}"/>
              </a:ext>
            </a:extLst>
          </p:cNvPr>
          <p:cNvSpPr>
            <a:spLocks noGrp="1"/>
          </p:cNvSpPr>
          <p:nvPr>
            <p:ph type="title"/>
          </p:nvPr>
        </p:nvSpPr>
        <p:spPr>
          <a:xfrm>
            <a:off x="1075767" y="1188637"/>
            <a:ext cx="2988234" cy="4480726"/>
          </a:xfrm>
        </p:spPr>
        <p:txBody>
          <a:bodyPr>
            <a:normAutofit/>
          </a:bodyPr>
          <a:lstStyle/>
          <a:p>
            <a:pPr algn="r"/>
            <a:r>
              <a:rPr lang="en-GB" sz="5100" b="1" dirty="0">
                <a:latin typeface="Arial" panose="020B0604020202020204" pitchFamily="34" charset="0"/>
                <a:cs typeface="Arial" panose="020B0604020202020204" pitchFamily="34" charset="0"/>
              </a:rPr>
              <a:t>Table of contents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1C5087-B9FF-9A63-15AE-E1AE83B4D490}"/>
              </a:ext>
            </a:extLst>
          </p:cNvPr>
          <p:cNvSpPr>
            <a:spLocks noGrp="1"/>
          </p:cNvSpPr>
          <p:nvPr>
            <p:ph idx="1"/>
          </p:nvPr>
        </p:nvSpPr>
        <p:spPr>
          <a:xfrm>
            <a:off x="5255259" y="728403"/>
            <a:ext cx="5519831" cy="5807863"/>
          </a:xfrm>
        </p:spPr>
        <p:txBody>
          <a:bodyPr anchor="ctr">
            <a:normAutofit/>
          </a:bodyPr>
          <a:lstStyle/>
          <a:p>
            <a:r>
              <a:rPr lang="en-GB" sz="2200" b="1" dirty="0">
                <a:latin typeface="Arial" panose="020B0604020202020204" pitchFamily="34" charset="0"/>
                <a:cs typeface="Arial" panose="020B0604020202020204" pitchFamily="34" charset="0"/>
              </a:rPr>
              <a:t>Definition of developmental psychology</a:t>
            </a:r>
          </a:p>
          <a:p>
            <a:r>
              <a:rPr lang="en-US" sz="2200" b="1" i="1" dirty="0">
                <a:latin typeface="Arial" panose="020B0604020202020204" pitchFamily="34" charset="0"/>
                <a:cs typeface="Arial" panose="020B0604020202020204" pitchFamily="34" charset="0"/>
              </a:rPr>
              <a:t>Piaget’s theory</a:t>
            </a:r>
            <a:endParaRPr lang="en-GB" sz="2200" b="1"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Human lifespan development/stages </a:t>
            </a:r>
          </a:p>
          <a:p>
            <a:r>
              <a:rPr lang="en-GB" sz="2200" b="1" dirty="0" err="1">
                <a:effectLst/>
                <a:latin typeface="Arial" panose="020B0604020202020204" pitchFamily="34" charset="0"/>
                <a:cs typeface="Arial" panose="020B0604020202020204" pitchFamily="34" charset="0"/>
              </a:rPr>
              <a:t>Piage</a:t>
            </a:r>
            <a:r>
              <a:rPr lang="en-GB" sz="2200" b="1" dirty="0">
                <a:effectLst/>
                <a:latin typeface="Arial" panose="020B0604020202020204" pitchFamily="34" charset="0"/>
                <a:cs typeface="Arial" panose="020B0604020202020204" pitchFamily="34" charset="0"/>
              </a:rPr>
              <a:t> Theory for the stage 7-11</a:t>
            </a:r>
            <a:endParaRPr lang="en-GB" sz="2200" b="1" dirty="0">
              <a:latin typeface="Arial" panose="020B0604020202020204" pitchFamily="34" charset="0"/>
              <a:cs typeface="Arial" panose="020B0604020202020204" pitchFamily="34" charset="0"/>
            </a:endParaRPr>
          </a:p>
          <a:p>
            <a:r>
              <a:rPr lang="en-US" sz="2200" b="1" dirty="0">
                <a:latin typeface="Arial" panose="020B0604020202020204" pitchFamily="34" charset="0"/>
                <a:cs typeface="Arial" panose="020B0604020202020204" pitchFamily="34" charset="0"/>
              </a:rPr>
              <a:t>The importance of the concrete operational stage</a:t>
            </a:r>
          </a:p>
          <a:p>
            <a:r>
              <a:rPr lang="en-GB" sz="2200" b="1" dirty="0">
                <a:latin typeface="Arial" panose="020B0604020202020204" pitchFamily="34" charset="0"/>
                <a:cs typeface="Arial" panose="020B0604020202020204" pitchFamily="34" charset="0"/>
              </a:rPr>
              <a:t>Critically evaluate the identified lifespan psychological theory</a:t>
            </a:r>
          </a:p>
          <a:p>
            <a:endParaRPr lang="en-GB" sz="2200" dirty="0"/>
          </a:p>
        </p:txBody>
      </p:sp>
    </p:spTree>
    <p:extLst>
      <p:ext uri="{BB962C8B-B14F-4D97-AF65-F5344CB8AC3E}">
        <p14:creationId xmlns:p14="http://schemas.microsoft.com/office/powerpoint/2010/main" val="675871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DBC0B-95F0-F181-BAAC-BAD16DC337FD}"/>
              </a:ext>
            </a:extLst>
          </p:cNvPr>
          <p:cNvSpPr>
            <a:spLocks noGrp="1"/>
          </p:cNvSpPr>
          <p:nvPr>
            <p:ph type="title"/>
          </p:nvPr>
        </p:nvSpPr>
        <p:spPr>
          <a:xfrm>
            <a:off x="841248" y="334644"/>
            <a:ext cx="10509504" cy="1076914"/>
          </a:xfrm>
        </p:spPr>
        <p:txBody>
          <a:bodyPr anchor="ctr">
            <a:normAutofit/>
          </a:bodyPr>
          <a:lstStyle/>
          <a:p>
            <a:r>
              <a:rPr lang="en-GB" sz="4000" dirty="0">
                <a:latin typeface="Arial" panose="020B0604020202020204" pitchFamily="34" charset="0"/>
                <a:cs typeface="Arial" panose="020B0604020202020204" pitchFamily="34" charset="0"/>
              </a:rPr>
              <a:t>Definition of developmental psychology </a:t>
            </a:r>
          </a:p>
        </p:txBody>
      </p:sp>
      <p:sp>
        <p:nvSpPr>
          <p:cNvPr id="15" name="Rectangle 14">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0FBC295-27E9-0ECF-AA01-12F9E63EADA6}"/>
              </a:ext>
            </a:extLst>
          </p:cNvPr>
          <p:cNvSpPr>
            <a:spLocks noGrp="1"/>
          </p:cNvSpPr>
          <p:nvPr>
            <p:ph idx="1"/>
          </p:nvPr>
        </p:nvSpPr>
        <p:spPr>
          <a:xfrm>
            <a:off x="5689310" y="1947034"/>
            <a:ext cx="5658394" cy="3749678"/>
          </a:xfrm>
        </p:spPr>
        <p:txBody>
          <a:bodyPr>
            <a:normAutofit lnSpcReduction="10000"/>
          </a:bodyPr>
          <a:lstStyle/>
          <a:p>
            <a:pPr marL="166878" indent="-166878" defTabSz="667512">
              <a:spcBef>
                <a:spcPts val="730"/>
              </a:spcBef>
            </a:pPr>
            <a:r>
              <a:rPr lang="en-GB" sz="2000" kern="1200" dirty="0">
                <a:solidFill>
                  <a:schemeClr val="tx1"/>
                </a:solidFill>
                <a:latin typeface="Arial" panose="020B0604020202020204" pitchFamily="34" charset="0"/>
                <a:cs typeface="Arial" panose="020B0604020202020204" pitchFamily="34" charset="0"/>
              </a:rPr>
              <a:t>Developmental psychologists study how people change throughout their lifespan, with a particular emphasis on how people develop physically, mentally, socially, intellectually, and emotionally </a:t>
            </a:r>
          </a:p>
          <a:p>
            <a:pPr marL="166878" indent="-166878" defTabSz="667512">
              <a:spcBef>
                <a:spcPts val="730"/>
              </a:spcBef>
            </a:pPr>
            <a:r>
              <a:rPr lang="en-GB" sz="2000" kern="1200" dirty="0">
                <a:solidFill>
                  <a:schemeClr val="tx1"/>
                </a:solidFill>
                <a:latin typeface="Arial" panose="020B0604020202020204" pitchFamily="34" charset="0"/>
                <a:cs typeface="Arial" panose="020B0604020202020204" pitchFamily="34" charset="0"/>
              </a:rPr>
              <a:t>Look at how individuals change, develop, and grow throughout different periods of life.</a:t>
            </a:r>
          </a:p>
          <a:p>
            <a:pPr marL="166878" indent="-166878" defTabSz="667512">
              <a:spcBef>
                <a:spcPts val="730"/>
              </a:spcBef>
            </a:pPr>
            <a:r>
              <a:rPr lang="en-GB" sz="2000" kern="1200" dirty="0">
                <a:solidFill>
                  <a:schemeClr val="tx1"/>
                </a:solidFill>
                <a:latin typeface="Arial" panose="020B0604020202020204" pitchFamily="34" charset="0"/>
                <a:cs typeface="Arial" panose="020B0604020202020204" pitchFamily="34" charset="0"/>
              </a:rPr>
              <a:t>Developmental psychologists working in colleges and universities </a:t>
            </a:r>
          </a:p>
          <a:p>
            <a:pPr marL="166878" indent="-166878" defTabSz="667512">
              <a:spcBef>
                <a:spcPts val="730"/>
              </a:spcBef>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Those who work in more practical settings, such as hospitals or clinics, assist in the assessment, evaluation, and treatment of people with developmental disabilities.</a:t>
            </a:r>
            <a:r>
              <a:rPr lang="en-GB" sz="2044" kern="1200" dirty="0">
                <a:solidFill>
                  <a:schemeClr val="tx1"/>
                </a:solidFill>
                <a:latin typeface="+mn-lt"/>
                <a:ea typeface="+mn-ea"/>
                <a:cs typeface="+mn-cs"/>
              </a:rPr>
              <a:t> </a:t>
            </a:r>
          </a:p>
          <a:p>
            <a:endParaRPr lang="en-GB" dirty="0"/>
          </a:p>
        </p:txBody>
      </p:sp>
      <p:pic>
        <p:nvPicPr>
          <p:cNvPr id="7" name="Picture 6" descr="A group of children sitting around a table&#10;&#10;Description automatically generated with medium confidence">
            <a:extLst>
              <a:ext uri="{FF2B5EF4-FFF2-40B4-BE49-F238E27FC236}">
                <a16:creationId xmlns:a16="http://schemas.microsoft.com/office/drawing/2014/main" id="{5A1127CE-608F-13C6-6FF6-09BD2E07F436}"/>
              </a:ext>
            </a:extLst>
          </p:cNvPr>
          <p:cNvPicPr>
            <a:picLocks noChangeAspect="1"/>
          </p:cNvPicPr>
          <p:nvPr/>
        </p:nvPicPr>
        <p:blipFill>
          <a:blip r:embed="rId3"/>
          <a:stretch>
            <a:fillRect/>
          </a:stretch>
        </p:blipFill>
        <p:spPr>
          <a:xfrm>
            <a:off x="468883" y="1737360"/>
            <a:ext cx="5220427" cy="3959352"/>
          </a:xfrm>
          <a:prstGeom prst="rect">
            <a:avLst/>
          </a:prstGeom>
        </p:spPr>
      </p:pic>
      <p:sp>
        <p:nvSpPr>
          <p:cNvPr id="8" name="TextBox 7">
            <a:extLst>
              <a:ext uri="{FF2B5EF4-FFF2-40B4-BE49-F238E27FC236}">
                <a16:creationId xmlns:a16="http://schemas.microsoft.com/office/drawing/2014/main" id="{9A099DD5-BD29-906E-5D86-E66FDCAA521D}"/>
              </a:ext>
            </a:extLst>
          </p:cNvPr>
          <p:cNvSpPr txBox="1"/>
          <p:nvPr/>
        </p:nvSpPr>
        <p:spPr>
          <a:xfrm>
            <a:off x="2223146" y="5772894"/>
            <a:ext cx="1711899" cy="249620"/>
          </a:xfrm>
          <a:prstGeom prst="rect">
            <a:avLst/>
          </a:prstGeom>
          <a:noFill/>
        </p:spPr>
        <p:txBody>
          <a:bodyPr wrap="square" rtlCol="0">
            <a:spAutoFit/>
          </a:bodyPr>
          <a:lstStyle/>
          <a:p>
            <a:pPr defTabSz="667512">
              <a:spcAft>
                <a:spcPts val="600"/>
              </a:spcAft>
            </a:pPr>
            <a:r>
              <a:rPr lang="en-US" sz="1022" kern="1200" dirty="0">
                <a:solidFill>
                  <a:schemeClr val="tx1"/>
                </a:solidFill>
                <a:latin typeface="Arial" panose="020B0604020202020204" pitchFamily="34" charset="0"/>
                <a:ea typeface="+mn-ea"/>
                <a:cs typeface="Arial" panose="020B0604020202020204" pitchFamily="34" charset="0"/>
              </a:rPr>
              <a:t>(Good therapy, 2016)</a:t>
            </a:r>
            <a:endParaRPr lang="en-US"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3BD306E-D3EA-BBE5-0FD7-AE16B5ADF5B4}"/>
              </a:ext>
            </a:extLst>
          </p:cNvPr>
          <p:cNvSpPr txBox="1"/>
          <p:nvPr/>
        </p:nvSpPr>
        <p:spPr>
          <a:xfrm>
            <a:off x="6368292" y="6533370"/>
            <a:ext cx="5940793" cy="307777"/>
          </a:xfrm>
          <a:prstGeom prst="rect">
            <a:avLst/>
          </a:prstGeom>
          <a:noFill/>
        </p:spPr>
        <p:txBody>
          <a:bodyPr wrap="none" rtlCol="0">
            <a:spAutoFit/>
          </a:bodyPr>
          <a:lstStyle/>
          <a:p>
            <a:r>
              <a:rPr lang="en-GB" sz="1400" b="0" i="1" u="none" strike="noStrike" dirty="0">
                <a:solidFill>
                  <a:srgbClr val="2C3E50"/>
                </a:solidFill>
                <a:effectLst/>
                <a:latin typeface="Arial" panose="020B0604020202020204" pitchFamily="34" charset="0"/>
                <a:cs typeface="Arial" panose="020B0604020202020204" pitchFamily="34" charset="0"/>
              </a:rPr>
              <a:t>(Developmental Psychology Studies Humans Across the Lifespan, 2014)</a:t>
            </a:r>
            <a:endParaRPr lang="en-US"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BBF863B-92BF-FF18-5D78-EC76858C2F19}"/>
              </a:ext>
            </a:extLst>
          </p:cNvPr>
          <p:cNvSpPr txBox="1"/>
          <p:nvPr/>
        </p:nvSpPr>
        <p:spPr>
          <a:xfrm>
            <a:off x="0" y="181486"/>
            <a:ext cx="2834430" cy="369332"/>
          </a:xfrm>
          <a:prstGeom prst="rect">
            <a:avLst/>
          </a:prstGeom>
          <a:noFill/>
        </p:spPr>
        <p:txBody>
          <a:bodyPr wrap="none" rtlCol="0">
            <a:spAutoFit/>
          </a:bodyPr>
          <a:lstStyle/>
          <a:p>
            <a:r>
              <a:rPr lang="en-US" b="1" dirty="0">
                <a:latin typeface="Arial" panose="020B0604020202020204" pitchFamily="34" charset="0"/>
                <a:cs typeface="Arial" panose="020B0604020202020204" pitchFamily="34" charset="0"/>
              </a:rPr>
              <a:t>Giovanni Leto (2130450</a:t>
            </a:r>
            <a:r>
              <a:rPr lang="en-US" b="1" dirty="0"/>
              <a:t>)</a:t>
            </a:r>
          </a:p>
        </p:txBody>
      </p:sp>
    </p:spTree>
    <p:extLst>
      <p:ext uri="{BB962C8B-B14F-4D97-AF65-F5344CB8AC3E}">
        <p14:creationId xmlns:p14="http://schemas.microsoft.com/office/powerpoint/2010/main" val="3934561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272E8919-1138-51E8-60AE-0AD1B8AFA278}"/>
              </a:ext>
            </a:extLst>
          </p:cNvPr>
          <p:cNvPicPr>
            <a:picLocks noChangeAspect="1"/>
          </p:cNvPicPr>
          <p:nvPr/>
        </p:nvPicPr>
        <p:blipFill>
          <a:blip r:embed="rId3"/>
          <a:stretch>
            <a:fillRect/>
          </a:stretch>
        </p:blipFill>
        <p:spPr>
          <a:xfrm>
            <a:off x="7069760" y="3989548"/>
            <a:ext cx="5122239" cy="2868453"/>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27"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C17A68-7A41-E68E-B2F8-02A8E3494716}"/>
              </a:ext>
            </a:extLst>
          </p:cNvPr>
          <p:cNvSpPr>
            <a:spLocks noGrp="1"/>
          </p:cNvSpPr>
          <p:nvPr>
            <p:ph type="ctrTitle"/>
          </p:nvPr>
        </p:nvSpPr>
        <p:spPr>
          <a:xfrm>
            <a:off x="838200" y="365125"/>
            <a:ext cx="10515599" cy="1325563"/>
          </a:xfrm>
        </p:spPr>
        <p:txBody>
          <a:bodyPr vert="horz" lIns="91440" tIns="45720" rIns="91440" bIns="45720" rtlCol="0" anchor="ctr">
            <a:normAutofit/>
          </a:bodyPr>
          <a:lstStyle/>
          <a:p>
            <a:pPr algn="l"/>
            <a:r>
              <a:rPr lang="en-US" sz="4400" b="1" i="1" u="sng" kern="1200">
                <a:solidFill>
                  <a:schemeClr val="tx1"/>
                </a:solidFill>
                <a:latin typeface="+mj-lt"/>
                <a:ea typeface="+mj-ea"/>
                <a:cs typeface="+mj-cs"/>
              </a:rPr>
              <a:t>Piaget’s theory</a:t>
            </a:r>
          </a:p>
        </p:txBody>
      </p:sp>
      <p:sp>
        <p:nvSpPr>
          <p:cNvPr id="3" name="Subtitle 2">
            <a:extLst>
              <a:ext uri="{FF2B5EF4-FFF2-40B4-BE49-F238E27FC236}">
                <a16:creationId xmlns:a16="http://schemas.microsoft.com/office/drawing/2014/main" id="{C05AAEE8-16CF-6F09-25EE-F660D8950A7D}"/>
              </a:ext>
            </a:extLst>
          </p:cNvPr>
          <p:cNvSpPr>
            <a:spLocks noGrp="1"/>
          </p:cNvSpPr>
          <p:nvPr>
            <p:ph type="subTitle" idx="1"/>
          </p:nvPr>
        </p:nvSpPr>
        <p:spPr>
          <a:xfrm>
            <a:off x="838200" y="1825625"/>
            <a:ext cx="5393361" cy="4351338"/>
          </a:xfrm>
        </p:spPr>
        <p:txBody>
          <a:bodyPr vert="horz" lIns="91440" tIns="45720" rIns="91440" bIns="45720" rtlCol="0">
            <a:normAutofit/>
          </a:bodyPr>
          <a:lstStyle/>
          <a:p>
            <a:pPr indent="-228600" algn="l">
              <a:buFont typeface="Arial" panose="020B0604020202020204" pitchFamily="34" charset="0"/>
              <a:buChar char="•"/>
            </a:pPr>
            <a:r>
              <a:rPr lang="en-US" sz="1700" i="1" u="sng"/>
              <a:t>Piaget theory:</a:t>
            </a:r>
            <a:r>
              <a:rPr lang="en-US" sz="1700"/>
              <a:t> According to Jean Piaget's theory of cognitive development, children's intelligence evolves with age. A kid's cognitive growth involves more than just knowledge acquisition; the youngster also needs to create or develop a mental model of the world. </a:t>
            </a:r>
          </a:p>
          <a:p>
            <a:pPr indent="-228600" algn="l">
              <a:buFont typeface="Arial" panose="020B0604020202020204" pitchFamily="34" charset="0"/>
              <a:buChar char="•"/>
            </a:pPr>
            <a:r>
              <a:rPr lang="en-US" sz="1700"/>
              <a:t>Children go through a number of phases as they develop cognitively as a result of the interaction between natural abilities (nature) and external events (nurture).   </a:t>
            </a:r>
          </a:p>
          <a:p>
            <a:pPr indent="-228600" algn="l">
              <a:buFont typeface="Arial" panose="020B0604020202020204" pitchFamily="34" charset="0"/>
              <a:buChar char="•"/>
            </a:pPr>
            <a:r>
              <a:rPr lang="en-US" sz="1700"/>
              <a:t>And also according to Piaget's theories, children at this age continue to mature and acquire abstract cognition while also becoming less egocentric. Kids may now comprehend that not all events have a direct bearing on them and that other people may have differing opinions. </a:t>
            </a:r>
          </a:p>
          <a:p>
            <a:pPr indent="-228600" algn="l">
              <a:buFont typeface="Arial" panose="020B0604020202020204" pitchFamily="34" charset="0"/>
              <a:buChar char="•"/>
            </a:pPr>
            <a:r>
              <a:rPr lang="en-US" sz="1700"/>
              <a:t>Youngsters also learn how to relate physical objects to logical, tangible laws. For abstract concepts, they are still unable to accomplish the same.</a:t>
            </a:r>
          </a:p>
        </p:txBody>
      </p:sp>
      <p:sp>
        <p:nvSpPr>
          <p:cNvPr id="28"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TextBox 19">
            <a:extLst>
              <a:ext uri="{FF2B5EF4-FFF2-40B4-BE49-F238E27FC236}">
                <a16:creationId xmlns:a16="http://schemas.microsoft.com/office/drawing/2014/main" id="{02F7A71B-BBB4-2040-8875-380E15E011DB}"/>
              </a:ext>
            </a:extLst>
          </p:cNvPr>
          <p:cNvSpPr txBox="1"/>
          <p:nvPr/>
        </p:nvSpPr>
        <p:spPr>
          <a:xfrm>
            <a:off x="9114464" y="83247"/>
            <a:ext cx="3321293" cy="369332"/>
          </a:xfrm>
          <a:prstGeom prst="rect">
            <a:avLst/>
          </a:prstGeom>
          <a:noFill/>
        </p:spPr>
        <p:txBody>
          <a:bodyPr wrap="square">
            <a:spAutoFit/>
          </a:bodyPr>
          <a:lstStyle/>
          <a:p>
            <a:pPr algn="l"/>
            <a:r>
              <a:rPr lang="en-GB" sz="1800" b="1" dirty="0">
                <a:latin typeface="Arial" panose="020B0604020202020204" pitchFamily="34" charset="0"/>
                <a:cs typeface="Arial" panose="020B0604020202020204" pitchFamily="34" charset="0"/>
              </a:rPr>
              <a:t>Xhuljana </a:t>
            </a:r>
            <a:r>
              <a:rPr lang="en-GB" sz="1800" b="1" dirty="0" err="1">
                <a:latin typeface="Arial" panose="020B0604020202020204" pitchFamily="34" charset="0"/>
                <a:cs typeface="Arial" panose="020B0604020202020204" pitchFamily="34" charset="0"/>
              </a:rPr>
              <a:t>Nikolli</a:t>
            </a:r>
            <a:r>
              <a:rPr lang="en-GB" sz="1800" b="1" dirty="0">
                <a:latin typeface="Arial" panose="020B0604020202020204" pitchFamily="34" charset="0"/>
                <a:cs typeface="Arial" panose="020B0604020202020204" pitchFamily="34" charset="0"/>
              </a:rPr>
              <a:t> (2130451)</a:t>
            </a:r>
          </a:p>
        </p:txBody>
      </p:sp>
    </p:spTree>
    <p:extLst>
      <p:ext uri="{BB962C8B-B14F-4D97-AF65-F5344CB8AC3E}">
        <p14:creationId xmlns:p14="http://schemas.microsoft.com/office/powerpoint/2010/main" val="1852445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9185-D0C2-1D4A-8410-EE0911F2FB1F}"/>
              </a:ext>
            </a:extLst>
          </p:cNvPr>
          <p:cNvSpPr>
            <a:spLocks noGrp="1"/>
          </p:cNvSpPr>
          <p:nvPr>
            <p:ph type="title"/>
          </p:nvPr>
        </p:nvSpPr>
        <p:spPr/>
        <p:txBody>
          <a:bodyPr>
            <a:normAutofit fontScale="90000"/>
          </a:bodyPr>
          <a:lstStyle/>
          <a:p>
            <a:r>
              <a:rPr lang="en-US" sz="3100" b="1" i="1" u="sng" dirty="0">
                <a:latin typeface="Arial" panose="020B0604020202020204" pitchFamily="34" charset="0"/>
                <a:cs typeface="Arial" panose="020B0604020202020204" pitchFamily="34" charset="0"/>
              </a:rPr>
              <a:t>Three components are the focal points of the concrete operating phase, dependable source </a:t>
            </a:r>
            <a:br>
              <a:rPr lang="en-US" dirty="0"/>
            </a:br>
            <a:endParaRPr lang="en-US" dirty="0"/>
          </a:p>
        </p:txBody>
      </p:sp>
      <p:sp>
        <p:nvSpPr>
          <p:cNvPr id="3" name="Content Placeholder 2">
            <a:extLst>
              <a:ext uri="{FF2B5EF4-FFF2-40B4-BE49-F238E27FC236}">
                <a16:creationId xmlns:a16="http://schemas.microsoft.com/office/drawing/2014/main" id="{A1A2A356-5D89-9F35-CFC1-04694B5AC4B3}"/>
              </a:ext>
            </a:extLst>
          </p:cNvPr>
          <p:cNvSpPr>
            <a:spLocks noGrp="1"/>
          </p:cNvSpPr>
          <p:nvPr>
            <p:ph idx="1"/>
          </p:nvPr>
        </p:nvSpPr>
        <p:spPr/>
        <p:txBody>
          <a:bodyPr>
            <a:normAutofit fontScale="92500" lnSpcReduction="20000"/>
          </a:bodyPr>
          <a:lstStyle/>
          <a:p>
            <a:pPr marL="0" indent="0">
              <a:buNone/>
            </a:pPr>
            <a:endParaRPr lang="en-US" dirty="0"/>
          </a:p>
          <a:p>
            <a:r>
              <a:rPr lang="en-US" sz="3000" u="sng" dirty="0">
                <a:latin typeface="Arial" panose="020B0604020202020204" pitchFamily="34" charset="0"/>
                <a:cs typeface="Arial" panose="020B0604020202020204" pitchFamily="34" charset="0"/>
              </a:rPr>
              <a:t>Reversibility and conservation</a:t>
            </a:r>
            <a:r>
              <a:rPr lang="en-US" sz="3000" dirty="0">
                <a:latin typeface="Arial" panose="020B0604020202020204" pitchFamily="34" charset="0"/>
                <a:cs typeface="Arial" panose="020B0604020202020204" pitchFamily="34" charset="0"/>
              </a:rPr>
              <a:t>: Reversibility is the concept that while items may change in shape, size, or appearance, they essentially stay the same. Reversibility refers to the ability of some altered entities to revert to their former condition while not other entities. </a:t>
            </a:r>
          </a:p>
          <a:p>
            <a:r>
              <a:rPr lang="en-US" sz="3000" u="sng" dirty="0">
                <a:latin typeface="Arial" panose="020B0604020202020204" pitchFamily="34" charset="0"/>
                <a:cs typeface="Arial" panose="020B0604020202020204" pitchFamily="34" charset="0"/>
              </a:rPr>
              <a:t>Classification</a:t>
            </a:r>
            <a:r>
              <a:rPr lang="en-US" sz="3000" dirty="0">
                <a:latin typeface="Arial" panose="020B0604020202020204" pitchFamily="34" charset="0"/>
                <a:cs typeface="Arial" panose="020B0604020202020204" pitchFamily="34" charset="0"/>
              </a:rPr>
              <a:t>: Children can classify objects into groups and subgroups in this way. They might </a:t>
            </a:r>
            <a:r>
              <a:rPr lang="en-US" sz="3000" dirty="0" err="1">
                <a:latin typeface="Arial" panose="020B0604020202020204" pitchFamily="34" charset="0"/>
                <a:cs typeface="Arial" panose="020B0604020202020204" pitchFamily="34" charset="0"/>
              </a:rPr>
              <a:t>categorise</a:t>
            </a:r>
            <a:r>
              <a:rPr lang="en-US" sz="3000" dirty="0">
                <a:latin typeface="Arial" panose="020B0604020202020204" pitchFamily="34" charset="0"/>
                <a:cs typeface="Arial" panose="020B0604020202020204" pitchFamily="34" charset="0"/>
              </a:rPr>
              <a:t> items according to similarities in </a:t>
            </a:r>
            <a:r>
              <a:rPr lang="en-US" sz="3000" dirty="0" err="1">
                <a:latin typeface="Arial" panose="020B0604020202020204" pitchFamily="34" charset="0"/>
                <a:cs typeface="Arial" panose="020B0604020202020204" pitchFamily="34" charset="0"/>
              </a:rPr>
              <a:t>colour</a:t>
            </a:r>
            <a:r>
              <a:rPr lang="en-US" sz="3000" dirty="0">
                <a:latin typeface="Arial" panose="020B0604020202020204" pitchFamily="34" charset="0"/>
                <a:cs typeface="Arial" panose="020B0604020202020204" pitchFamily="34" charset="0"/>
              </a:rPr>
              <a:t>, form, or other attributes. </a:t>
            </a:r>
          </a:p>
          <a:p>
            <a:r>
              <a:rPr lang="en-US" sz="3000" u="sng" dirty="0">
                <a:latin typeface="Arial" panose="020B0604020202020204" pitchFamily="34" charset="0"/>
                <a:cs typeface="Arial" panose="020B0604020202020204" pitchFamily="34" charset="0"/>
              </a:rPr>
              <a:t>Seriation</a:t>
            </a:r>
            <a:r>
              <a:rPr lang="en-US" sz="3000" dirty="0">
                <a:latin typeface="Arial" panose="020B0604020202020204" pitchFamily="34" charset="0"/>
                <a:cs typeface="Arial" panose="020B0604020202020204" pitchFamily="34" charset="0"/>
              </a:rPr>
              <a:t>: Seriation is a child's capacity to classify items according to their size, weight, or significance. As kids need this knowledge for </a:t>
            </a:r>
            <a:r>
              <a:rPr lang="en-US" sz="3000" dirty="0" err="1">
                <a:latin typeface="Arial" panose="020B0604020202020204" pitchFamily="34" charset="0"/>
                <a:cs typeface="Arial" panose="020B0604020202020204" pitchFamily="34" charset="0"/>
              </a:rPr>
              <a:t>maths</a:t>
            </a:r>
            <a:r>
              <a:rPr lang="en-US" sz="3000" dirty="0">
                <a:latin typeface="Arial" panose="020B0604020202020204" pitchFamily="34" charset="0"/>
                <a:cs typeface="Arial" panose="020B0604020202020204" pitchFamily="34" charset="0"/>
              </a:rPr>
              <a:t> and science classes, it is crucial to understand the notion.</a:t>
            </a:r>
          </a:p>
        </p:txBody>
      </p:sp>
      <p:sp>
        <p:nvSpPr>
          <p:cNvPr id="5" name="TextBox 4">
            <a:extLst>
              <a:ext uri="{FF2B5EF4-FFF2-40B4-BE49-F238E27FC236}">
                <a16:creationId xmlns:a16="http://schemas.microsoft.com/office/drawing/2014/main" id="{E7D75BED-BA39-39A2-968D-3723C5CA3BEA}"/>
              </a:ext>
            </a:extLst>
          </p:cNvPr>
          <p:cNvSpPr txBox="1"/>
          <p:nvPr/>
        </p:nvSpPr>
        <p:spPr>
          <a:xfrm>
            <a:off x="9202695" y="45522"/>
            <a:ext cx="3685402" cy="369332"/>
          </a:xfrm>
          <a:prstGeom prst="rect">
            <a:avLst/>
          </a:prstGeom>
          <a:noFill/>
        </p:spPr>
        <p:txBody>
          <a:bodyPr wrap="square">
            <a:spAutoFit/>
          </a:bodyPr>
          <a:lstStyle/>
          <a:p>
            <a:pPr algn="l"/>
            <a:r>
              <a:rPr lang="en-GB" sz="1800" b="1" dirty="0">
                <a:latin typeface="Arial" panose="020B0604020202020204" pitchFamily="34" charset="0"/>
                <a:cs typeface="Arial" panose="020B0604020202020204" pitchFamily="34" charset="0"/>
              </a:rPr>
              <a:t>Xhuljana </a:t>
            </a:r>
            <a:r>
              <a:rPr lang="en-GB" sz="1800" b="1" dirty="0" err="1">
                <a:latin typeface="Arial" panose="020B0604020202020204" pitchFamily="34" charset="0"/>
                <a:cs typeface="Arial" panose="020B0604020202020204" pitchFamily="34" charset="0"/>
              </a:rPr>
              <a:t>Nikolli</a:t>
            </a:r>
            <a:r>
              <a:rPr lang="en-GB" sz="1800" b="1" dirty="0">
                <a:latin typeface="Arial" panose="020B0604020202020204" pitchFamily="34" charset="0"/>
                <a:cs typeface="Arial" panose="020B0604020202020204" pitchFamily="34" charset="0"/>
              </a:rPr>
              <a:t> (2130451)</a:t>
            </a:r>
          </a:p>
        </p:txBody>
      </p:sp>
    </p:spTree>
    <p:extLst>
      <p:ext uri="{BB962C8B-B14F-4D97-AF65-F5344CB8AC3E}">
        <p14:creationId xmlns:p14="http://schemas.microsoft.com/office/powerpoint/2010/main" val="147070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167A752-CA53-CEF2-4FEB-5FA0B7D2000C}"/>
              </a:ext>
            </a:extLst>
          </p:cNvPr>
          <p:cNvSpPr>
            <a:spLocks noGrp="1"/>
          </p:cNvSpPr>
          <p:nvPr>
            <p:ph type="title"/>
          </p:nvPr>
        </p:nvSpPr>
        <p:spPr>
          <a:xfrm>
            <a:off x="5425033" y="247633"/>
            <a:ext cx="5458838" cy="1325563"/>
          </a:xfrm>
        </p:spPr>
        <p:txBody>
          <a:bodyPr>
            <a:normAutofit/>
          </a:bodyPr>
          <a:lstStyle/>
          <a:p>
            <a:r>
              <a:rPr lang="en-GB" sz="4100" b="1" dirty="0">
                <a:latin typeface="Arial" panose="020B0604020202020204" pitchFamily="34" charset="0"/>
                <a:cs typeface="Arial" panose="020B0604020202020204" pitchFamily="34" charset="0"/>
              </a:rPr>
              <a:t>Human lifespan development/stages </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Graphical user interface&#10;&#10;Description automatically generated">
            <a:extLst>
              <a:ext uri="{FF2B5EF4-FFF2-40B4-BE49-F238E27FC236}">
                <a16:creationId xmlns:a16="http://schemas.microsoft.com/office/drawing/2014/main" id="{F2983CD5-7895-07C3-420B-05E7FC8B4DEB}"/>
              </a:ext>
            </a:extLst>
          </p:cNvPr>
          <p:cNvPicPr>
            <a:picLocks noChangeAspect="1"/>
          </p:cNvPicPr>
          <p:nvPr/>
        </p:nvPicPr>
        <p:blipFill>
          <a:blip r:embed="rId3"/>
          <a:stretch>
            <a:fillRect/>
          </a:stretch>
        </p:blipFill>
        <p:spPr>
          <a:xfrm>
            <a:off x="272319" y="1414463"/>
            <a:ext cx="5017204" cy="44027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92D33D5-FD3A-3BCF-D2E8-82E25369822B}"/>
              </a:ext>
            </a:extLst>
          </p:cNvPr>
          <p:cNvSpPr>
            <a:spLocks noGrp="1"/>
          </p:cNvSpPr>
          <p:nvPr>
            <p:ph idx="1"/>
          </p:nvPr>
        </p:nvSpPr>
        <p:spPr>
          <a:xfrm>
            <a:off x="5425033" y="1624667"/>
            <a:ext cx="6671110" cy="5122122"/>
          </a:xfrm>
        </p:spPr>
        <p:txBody>
          <a:bodyPr>
            <a:normAutofit/>
          </a:bodyPr>
          <a:lstStyle/>
          <a:p>
            <a:pPr marL="0" indent="0" fontAlgn="base">
              <a:buNone/>
            </a:pPr>
            <a:r>
              <a:rPr lang="en-GB" sz="1600" b="1" dirty="0">
                <a:effectLst/>
                <a:latin typeface="Arial" panose="020B0604020202020204" pitchFamily="34" charset="0"/>
                <a:ea typeface="Times New Roman" panose="02020603050405020304" pitchFamily="18" charset="0"/>
                <a:cs typeface="Arial" panose="020B0604020202020204" pitchFamily="34" charset="0"/>
              </a:rPr>
              <a:t>Birth to 2 Years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Know the world through movements and sensations</a:t>
            </a: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Learn about the world by doing simple things like looking and listening.</a:t>
            </a: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Discover that things exist even when they can't be seen.</a:t>
            </a:r>
          </a:p>
          <a:p>
            <a:pPr marL="342900" lvl="0" indent="-342900" fontAlgn="base">
              <a:buSzPts val="1000"/>
              <a:buFont typeface="Symbol" pitchFamily="2" charset="2"/>
              <a:buChar char=""/>
              <a:tabLst>
                <a:tab pos="457200" algn="l"/>
              </a:tabLst>
            </a:pPr>
            <a:r>
              <a:rPr lang="en-GB" sz="1600" b="1" dirty="0">
                <a:effectLst/>
                <a:latin typeface="Arial" panose="020B0604020202020204" pitchFamily="34" charset="0"/>
                <a:ea typeface="Times New Roman" panose="02020603050405020304" pitchFamily="18" charset="0"/>
                <a:cs typeface="Arial" panose="020B0604020202020204" pitchFamily="34" charset="0"/>
              </a:rPr>
              <a:t>2 to 7 Years</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fontAlgn="base">
              <a:buSzPts val="1000"/>
              <a:buFont typeface="Symbol" pitchFamily="2" charset="2"/>
              <a:buChar char=""/>
              <a:tabLst>
                <a:tab pos="457200" algn="l"/>
              </a:tabLst>
            </a:pPr>
            <a:r>
              <a:rPr lang="en-GB" sz="1600" dirty="0">
                <a:latin typeface="Arial" panose="020B0604020202020204" pitchFamily="34" charset="0"/>
                <a:ea typeface="Times New Roman" panose="02020603050405020304" pitchFamily="18" charset="0"/>
                <a:cs typeface="Arial" panose="020B0604020202020204" pitchFamily="34" charset="0"/>
              </a:rPr>
              <a:t>T</a:t>
            </a:r>
            <a:r>
              <a:rPr lang="en-GB" sz="1600" dirty="0">
                <a:effectLst/>
                <a:latin typeface="Arial" panose="020B0604020202020204" pitchFamily="34" charset="0"/>
                <a:ea typeface="Times New Roman" panose="02020603050405020304" pitchFamily="18" charset="0"/>
                <a:cs typeface="Arial" panose="020B0604020202020204" pitchFamily="34" charset="0"/>
              </a:rPr>
              <a:t>o be egocentric and struggle to see things from the perspective of others</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Getting better with language and thinking, but still tend to think in very concrete terms</a:t>
            </a:r>
          </a:p>
          <a:p>
            <a:pPr marL="0" indent="0" fontAlgn="base">
              <a:buNone/>
            </a:pPr>
            <a:r>
              <a:rPr lang="en-GB" sz="1600" b="1" dirty="0">
                <a:effectLst/>
                <a:latin typeface="Arial" panose="020B0604020202020204" pitchFamily="34" charset="0"/>
                <a:ea typeface="Times New Roman" panose="02020603050405020304" pitchFamily="18" charset="0"/>
                <a:cs typeface="Arial" panose="020B0604020202020204" pitchFamily="34" charset="0"/>
              </a:rPr>
              <a:t>Age 12 and Up</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fontAlgn="base">
              <a:buSzPts val="1000"/>
              <a:buFont typeface="Symbol" pitchFamily="2" charset="2"/>
              <a:buChar char=""/>
              <a:tabLst>
                <a:tab pos="457200" algn="l"/>
              </a:tabLst>
            </a:pPr>
            <a:r>
              <a:rPr lang="en-GB" sz="1600" dirty="0">
                <a:latin typeface="Arial" panose="020B0604020202020204" pitchFamily="34" charset="0"/>
                <a:ea typeface="Times New Roman" panose="02020603050405020304" pitchFamily="18" charset="0"/>
                <a:cs typeface="Arial" panose="020B0604020202020204" pitchFamily="34" charset="0"/>
              </a:rPr>
              <a:t>Give </a:t>
            </a:r>
            <a:r>
              <a:rPr lang="en-GB" sz="1600" dirty="0">
                <a:effectLst/>
                <a:latin typeface="Arial" panose="020B0604020202020204" pitchFamily="34" charset="0"/>
                <a:ea typeface="Times New Roman" panose="02020603050405020304" pitchFamily="18" charset="0"/>
                <a:cs typeface="Arial" panose="020B0604020202020204" pitchFamily="34" charset="0"/>
              </a:rPr>
              <a:t>reason about hypothetical problems</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Begins to think more about moral</a:t>
            </a:r>
            <a:r>
              <a:rPr lang="en-GB" sz="1600" dirty="0">
                <a:latin typeface="Arial" panose="020B0604020202020204" pitchFamily="34" charset="0"/>
                <a:ea typeface="Times New Roman" panose="02020603050405020304" pitchFamily="18" charset="0"/>
                <a:cs typeface="Arial" panose="020B0604020202020204" pitchFamily="34" charset="0"/>
              </a:rPr>
              <a:t> and </a:t>
            </a:r>
            <a:r>
              <a:rPr lang="en-GB" sz="1600" dirty="0">
                <a:effectLst/>
                <a:latin typeface="Arial" panose="020B0604020202020204" pitchFamily="34" charset="0"/>
                <a:ea typeface="Times New Roman" panose="02020603050405020304" pitchFamily="18" charset="0"/>
                <a:cs typeface="Arial" panose="020B0604020202020204" pitchFamily="34" charset="0"/>
              </a:rPr>
              <a:t>ethical.</a:t>
            </a:r>
          </a:p>
          <a:p>
            <a:pPr marL="342900" lvl="0" indent="-342900" fontAlgn="base">
              <a:buSzPts val="1000"/>
              <a:buFont typeface="Symbol" pitchFamily="2" charset="2"/>
              <a:buChar char=""/>
              <a:tabLst>
                <a:tab pos="457200" algn="l"/>
              </a:tabLst>
            </a:pPr>
            <a:r>
              <a:rPr lang="en-GB" sz="1600" dirty="0">
                <a:effectLst/>
                <a:latin typeface="Arial" panose="020B0604020202020204" pitchFamily="34" charset="0"/>
                <a:ea typeface="Times New Roman" panose="02020603050405020304" pitchFamily="18" charset="0"/>
                <a:cs typeface="Arial" panose="020B0604020202020204" pitchFamily="34" charset="0"/>
              </a:rPr>
              <a:t>Begins to use deductive logic, or reasoning from a general principle to specific information</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0" lvl="0" indent="0" fontAlgn="base">
              <a:buSzPts val="1000"/>
              <a:buNone/>
              <a:tabLst>
                <a:tab pos="457200" algn="l"/>
              </a:tabLs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fontAlgn="base">
              <a:buSzPts val="1000"/>
              <a:buFont typeface="Symbol" pitchFamily="2" charset="2"/>
              <a:buChar char=""/>
              <a:tabLst>
                <a:tab pos="457200" algn="l"/>
              </a:tabLs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900" dirty="0"/>
          </a:p>
          <a:p>
            <a:pPr marL="0" indent="0">
              <a:buNone/>
            </a:pPr>
            <a:endParaRPr lang="en-GB" sz="900" dirty="0"/>
          </a:p>
        </p:txBody>
      </p:sp>
      <p:sp>
        <p:nvSpPr>
          <p:cNvPr id="8" name="TextBox 7">
            <a:extLst>
              <a:ext uri="{FF2B5EF4-FFF2-40B4-BE49-F238E27FC236}">
                <a16:creationId xmlns:a16="http://schemas.microsoft.com/office/drawing/2014/main" id="{30CD4A60-FAC6-B761-A020-47F31C74D758}"/>
              </a:ext>
            </a:extLst>
          </p:cNvPr>
          <p:cNvSpPr txBox="1"/>
          <p:nvPr/>
        </p:nvSpPr>
        <p:spPr>
          <a:xfrm>
            <a:off x="10125297" y="6510129"/>
            <a:ext cx="2943225" cy="338554"/>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Verywell</a:t>
            </a:r>
            <a:r>
              <a:rPr lang="en-US" sz="1600" dirty="0">
                <a:latin typeface="Arial" panose="020B0604020202020204" pitchFamily="34" charset="0"/>
                <a:cs typeface="Arial" panose="020B0604020202020204" pitchFamily="34" charset="0"/>
              </a:rPr>
              <a:t> Mind, 2022)</a:t>
            </a:r>
          </a:p>
        </p:txBody>
      </p:sp>
      <p:sp>
        <p:nvSpPr>
          <p:cNvPr id="10" name="TextBox 9">
            <a:extLst>
              <a:ext uri="{FF2B5EF4-FFF2-40B4-BE49-F238E27FC236}">
                <a16:creationId xmlns:a16="http://schemas.microsoft.com/office/drawing/2014/main" id="{FD456C3C-1B69-C822-F8B2-66DAF8CB0595}"/>
              </a:ext>
            </a:extLst>
          </p:cNvPr>
          <p:cNvSpPr txBox="1"/>
          <p:nvPr/>
        </p:nvSpPr>
        <p:spPr>
          <a:xfrm>
            <a:off x="1944911" y="5778091"/>
            <a:ext cx="1906035" cy="307777"/>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a:t>
            </a:r>
            <a:r>
              <a:rPr lang="en-US" sz="1400" dirty="0" err="1">
                <a:latin typeface="Arial" panose="020B0604020202020204" pitchFamily="34" charset="0"/>
                <a:cs typeface="Arial" panose="020B0604020202020204" pitchFamily="34" charset="0"/>
              </a:rPr>
              <a:t>Verywell</a:t>
            </a:r>
            <a:r>
              <a:rPr lang="en-US" sz="1400" dirty="0">
                <a:latin typeface="Arial" panose="020B0604020202020204" pitchFamily="34" charset="0"/>
                <a:cs typeface="Arial" panose="020B0604020202020204" pitchFamily="34" charset="0"/>
              </a:rPr>
              <a:t> Mind, 2022)</a:t>
            </a:r>
          </a:p>
        </p:txBody>
      </p:sp>
      <p:sp>
        <p:nvSpPr>
          <p:cNvPr id="23" name="TextBox 22">
            <a:extLst>
              <a:ext uri="{FF2B5EF4-FFF2-40B4-BE49-F238E27FC236}">
                <a16:creationId xmlns:a16="http://schemas.microsoft.com/office/drawing/2014/main" id="{DDF0C5CC-8BD5-9DA7-7CC5-778AFBE16BB2}"/>
              </a:ext>
            </a:extLst>
          </p:cNvPr>
          <p:cNvSpPr txBox="1"/>
          <p:nvPr/>
        </p:nvSpPr>
        <p:spPr>
          <a:xfrm>
            <a:off x="0" y="80926"/>
            <a:ext cx="3115264"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Giovanni Leto (2130450)</a:t>
            </a:r>
          </a:p>
        </p:txBody>
      </p:sp>
    </p:spTree>
    <p:extLst>
      <p:ext uri="{BB962C8B-B14F-4D97-AF65-F5344CB8AC3E}">
        <p14:creationId xmlns:p14="http://schemas.microsoft.com/office/powerpoint/2010/main" val="2226691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8DA638-7E4F-17E1-E37C-BDB9E1BE5703}"/>
              </a:ext>
            </a:extLst>
          </p:cNvPr>
          <p:cNvSpPr>
            <a:spLocks noGrp="1"/>
          </p:cNvSpPr>
          <p:nvPr>
            <p:ph type="title"/>
          </p:nvPr>
        </p:nvSpPr>
        <p:spPr>
          <a:xfrm>
            <a:off x="640080" y="325369"/>
            <a:ext cx="4368602" cy="1956841"/>
          </a:xfrm>
        </p:spPr>
        <p:txBody>
          <a:bodyPr anchor="b">
            <a:normAutofit/>
          </a:bodyPr>
          <a:lstStyle/>
          <a:p>
            <a:r>
              <a:rPr lang="en-GB" sz="4200" b="0" dirty="0">
                <a:effectLst/>
                <a:latin typeface="Calibri" panose="020F0502020204030204" pitchFamily="34" charset="0"/>
              </a:rPr>
              <a:t>PIAGE THEORY FOR THE STAGES 7-11 </a:t>
            </a:r>
            <a:br>
              <a:rPr lang="en-GB" sz="4200" dirty="0">
                <a:effectLst/>
              </a:rPr>
            </a:br>
            <a:endParaRPr lang="en-GB" sz="4200" dirty="0"/>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72D6026D-1849-02C5-11C7-BF8369AF6499}"/>
              </a:ext>
            </a:extLst>
          </p:cNvPr>
          <p:cNvSpPr>
            <a:spLocks noGrp="1"/>
          </p:cNvSpPr>
          <p:nvPr>
            <p:ph idx="1"/>
          </p:nvPr>
        </p:nvSpPr>
        <p:spPr>
          <a:xfrm>
            <a:off x="640080" y="2872899"/>
            <a:ext cx="4243589" cy="3320668"/>
          </a:xfrm>
        </p:spPr>
        <p:txBody>
          <a:bodyPr>
            <a:normAutofit/>
          </a:bodyPr>
          <a:lstStyle/>
          <a:p>
            <a:r>
              <a:rPr lang="en-GB" sz="2200">
                <a:effectLst/>
                <a:latin typeface="ArialMT"/>
              </a:rPr>
              <a:t>• </a:t>
            </a:r>
            <a:r>
              <a:rPr lang="en-GB" sz="2200">
                <a:effectLst/>
                <a:latin typeface="Calibri" panose="020F0502020204030204" pitchFamily="34" charset="0"/>
              </a:rPr>
              <a:t>The concrete operational stage is the third stage</a:t>
            </a:r>
            <a:br>
              <a:rPr lang="en-GB" sz="2200">
                <a:effectLst/>
                <a:latin typeface="Calibri" panose="020F0502020204030204" pitchFamily="34" charset="0"/>
              </a:rPr>
            </a:br>
            <a:r>
              <a:rPr lang="en-GB" sz="2200">
                <a:effectLst/>
                <a:latin typeface="Calibri" panose="020F0502020204030204" pitchFamily="34" charset="0"/>
              </a:rPr>
              <a:t>in Piaget’s theory of cognitive development. This period spans the time of middle childhood—it begins around age 7 and continues until approximately age 11—and is characterized by the development of logical thought. </a:t>
            </a:r>
            <a:endParaRPr lang="en-GB" sz="2200">
              <a:effectLst/>
            </a:endParaRPr>
          </a:p>
          <a:p>
            <a:r>
              <a:rPr lang="en-GB" sz="2200">
                <a:effectLst/>
                <a:latin typeface="ArialMT"/>
              </a:rPr>
              <a:t>• </a:t>
            </a:r>
            <a:r>
              <a:rPr lang="en-GB" sz="2200">
                <a:effectLst/>
                <a:latin typeface="Calibri" panose="020F0502020204030204" pitchFamily="34" charset="0"/>
              </a:rPr>
              <a:t>(verywellmind,2022) </a:t>
            </a:r>
            <a:endParaRPr lang="en-GB" sz="2200">
              <a:effectLst/>
            </a:endParaRPr>
          </a:p>
          <a:p>
            <a:endParaRPr lang="en-US" sz="2200"/>
          </a:p>
        </p:txBody>
      </p:sp>
      <p:pic>
        <p:nvPicPr>
          <p:cNvPr id="2050" name="Picture 2" descr="page5image49815472">
            <a:extLst>
              <a:ext uri="{FF2B5EF4-FFF2-40B4-BE49-F238E27FC236}">
                <a16:creationId xmlns:a16="http://schemas.microsoft.com/office/drawing/2014/main" id="{4CD5CCE2-AC0E-989D-22B5-E77E1AA1363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80" r="10430"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0831DBB-9273-71A8-0152-9693A1BC957F}"/>
              </a:ext>
            </a:extLst>
          </p:cNvPr>
          <p:cNvSpPr txBox="1"/>
          <p:nvPr/>
        </p:nvSpPr>
        <p:spPr>
          <a:xfrm>
            <a:off x="0" y="57752"/>
            <a:ext cx="3228202" cy="369332"/>
          </a:xfrm>
          <a:prstGeom prst="rect">
            <a:avLst/>
          </a:prstGeom>
          <a:noFill/>
        </p:spPr>
        <p:txBody>
          <a:bodyPr wrap="square">
            <a:spAutoFit/>
          </a:bodyPr>
          <a:lstStyle/>
          <a:p>
            <a:pPr algn="l"/>
            <a:r>
              <a:rPr lang="en-GB" sz="1800" b="1" dirty="0">
                <a:latin typeface="Arial" panose="020B0604020202020204" pitchFamily="34" charset="0"/>
                <a:cs typeface="Arial" panose="020B0604020202020204" pitchFamily="34" charset="0"/>
              </a:rPr>
              <a:t>Kristiana </a:t>
            </a:r>
            <a:r>
              <a:rPr lang="en-GB" sz="1800" b="1" dirty="0" err="1">
                <a:latin typeface="Arial" panose="020B0604020202020204" pitchFamily="34" charset="0"/>
                <a:cs typeface="Arial" panose="020B0604020202020204" pitchFamily="34" charset="0"/>
              </a:rPr>
              <a:t>Mitrai</a:t>
            </a:r>
            <a:r>
              <a:rPr lang="en-GB" sz="1800" b="1" dirty="0">
                <a:latin typeface="Arial" panose="020B0604020202020204" pitchFamily="34" charset="0"/>
                <a:cs typeface="Arial" panose="020B0604020202020204" pitchFamily="34" charset="0"/>
              </a:rPr>
              <a:t> (2130455)</a:t>
            </a:r>
          </a:p>
        </p:txBody>
      </p:sp>
    </p:spTree>
    <p:extLst>
      <p:ext uri="{BB962C8B-B14F-4D97-AF65-F5344CB8AC3E}">
        <p14:creationId xmlns:p14="http://schemas.microsoft.com/office/powerpoint/2010/main" val="253189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5FC1D-A9BA-5104-4DEA-DBB113DB1830}"/>
              </a:ext>
            </a:extLst>
          </p:cNvPr>
          <p:cNvSpPr>
            <a:spLocks noGrp="1"/>
          </p:cNvSpPr>
          <p:nvPr>
            <p:ph type="title"/>
          </p:nvPr>
        </p:nvSpPr>
        <p:spPr>
          <a:xfrm>
            <a:off x="6513788" y="365125"/>
            <a:ext cx="4840010" cy="1807305"/>
          </a:xfrm>
        </p:spPr>
        <p:txBody>
          <a:bodyPr>
            <a:normAutofit/>
          </a:bodyPr>
          <a:lstStyle/>
          <a:p>
            <a:r>
              <a:rPr lang="en-GB" sz="4100" b="0" dirty="0">
                <a:effectLst/>
                <a:latin typeface="Calibri" panose="020F0502020204030204" pitchFamily="34" charset="0"/>
              </a:rPr>
              <a:t>PIAGE THEORY FOR THE STAGES 7-11 </a:t>
            </a:r>
            <a:br>
              <a:rPr lang="en-GB" sz="4100" dirty="0">
                <a:effectLst/>
              </a:rPr>
            </a:br>
            <a:endParaRPr lang="en-US" sz="4100" dirty="0"/>
          </a:p>
        </p:txBody>
      </p:sp>
      <p:pic>
        <p:nvPicPr>
          <p:cNvPr id="5" name="Picture 4" descr="Circle of black chairs">
            <a:extLst>
              <a:ext uri="{FF2B5EF4-FFF2-40B4-BE49-F238E27FC236}">
                <a16:creationId xmlns:a16="http://schemas.microsoft.com/office/drawing/2014/main" id="{D2530825-A62F-72BE-D30F-31430CFEC12B}"/>
              </a:ext>
            </a:extLst>
          </p:cNvPr>
          <p:cNvPicPr>
            <a:picLocks noChangeAspect="1"/>
          </p:cNvPicPr>
          <p:nvPr/>
        </p:nvPicPr>
        <p:blipFill rotWithShape="1">
          <a:blip r:embed="rId3"/>
          <a:srcRect l="13256" r="2765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6BF1627-C406-FF8F-6B3D-4FDE7A413ABF}"/>
              </a:ext>
            </a:extLst>
          </p:cNvPr>
          <p:cNvSpPr>
            <a:spLocks noGrp="1"/>
          </p:cNvSpPr>
          <p:nvPr>
            <p:ph idx="1"/>
          </p:nvPr>
        </p:nvSpPr>
        <p:spPr>
          <a:xfrm>
            <a:off x="6513788" y="2333297"/>
            <a:ext cx="4840010" cy="3843666"/>
          </a:xfrm>
        </p:spPr>
        <p:txBody>
          <a:bodyPr>
            <a:normAutofit/>
          </a:bodyPr>
          <a:lstStyle/>
          <a:p>
            <a:r>
              <a:rPr lang="en-GB" sz="2000" dirty="0">
                <a:effectLst/>
                <a:latin typeface="Calibri" panose="020F0502020204030204" pitchFamily="34" charset="0"/>
              </a:rPr>
              <a:t>Significant traits and developmental modifications during this stage: </a:t>
            </a:r>
            <a:endParaRPr lang="en-GB" sz="2000" dirty="0">
              <a:effectLst/>
            </a:endParaRPr>
          </a:p>
          <a:p>
            <a:r>
              <a:rPr lang="en-GB" sz="2000" dirty="0">
                <a:effectLst/>
                <a:latin typeface="Calibri" panose="020F0502020204030204" pitchFamily="34" charset="0"/>
              </a:rPr>
              <a:t>Start reasoning logically about actual events Start to grasp the idea of conservation, such as the fact that the volume of liquid in a short, wide cup is the same as that in a tall, thin glass. </a:t>
            </a:r>
            <a:endParaRPr lang="en-GB" sz="2000" dirty="0">
              <a:effectLst/>
            </a:endParaRPr>
          </a:p>
          <a:p>
            <a:r>
              <a:rPr lang="en-GB" sz="2000" dirty="0">
                <a:effectLst/>
                <a:latin typeface="Calibri" panose="020F0502020204030204" pitchFamily="34" charset="0"/>
              </a:rPr>
              <a:t>But still very concrete, thinking becomes more logical and structured. </a:t>
            </a:r>
            <a:endParaRPr lang="en-GB" sz="2000" dirty="0">
              <a:effectLst/>
            </a:endParaRPr>
          </a:p>
          <a:p>
            <a:r>
              <a:rPr lang="en-GB" sz="2000" dirty="0">
                <a:effectLst/>
                <a:latin typeface="Calibri" panose="020F0502020204030204" pitchFamily="34" charset="0"/>
              </a:rPr>
              <a:t>Start applying inductive thinking, which involves extrapolating from concrete data to a broader principle.  (Cliff Notes 2023)</a:t>
            </a:r>
            <a:endParaRPr lang="en-GB" sz="2000" dirty="0">
              <a:effectLst/>
            </a:endParaRPr>
          </a:p>
          <a:p>
            <a:endParaRPr lang="en-US" sz="2000" dirty="0"/>
          </a:p>
        </p:txBody>
      </p:sp>
      <p:sp>
        <p:nvSpPr>
          <p:cNvPr id="7" name="TextBox 6">
            <a:extLst>
              <a:ext uri="{FF2B5EF4-FFF2-40B4-BE49-F238E27FC236}">
                <a16:creationId xmlns:a16="http://schemas.microsoft.com/office/drawing/2014/main" id="{DAC00D2E-E359-2B6D-E5E4-9E88EBF0E0B7}"/>
              </a:ext>
            </a:extLst>
          </p:cNvPr>
          <p:cNvSpPr txBox="1"/>
          <p:nvPr/>
        </p:nvSpPr>
        <p:spPr>
          <a:xfrm>
            <a:off x="8831992" y="100026"/>
            <a:ext cx="6098058" cy="369332"/>
          </a:xfrm>
          <a:prstGeom prst="rect">
            <a:avLst/>
          </a:prstGeom>
          <a:noFill/>
        </p:spPr>
        <p:txBody>
          <a:bodyPr wrap="square">
            <a:spAutoFit/>
          </a:bodyPr>
          <a:lstStyle/>
          <a:p>
            <a:pPr algn="l"/>
            <a:r>
              <a:rPr lang="en-GB" sz="1800" b="1" dirty="0">
                <a:latin typeface="Arial" panose="020B0604020202020204" pitchFamily="34" charset="0"/>
                <a:cs typeface="Arial" panose="020B0604020202020204" pitchFamily="34" charset="0"/>
              </a:rPr>
              <a:t>Kristiana </a:t>
            </a:r>
            <a:r>
              <a:rPr lang="en-GB" sz="1800" b="1" dirty="0" err="1">
                <a:latin typeface="Arial" panose="020B0604020202020204" pitchFamily="34" charset="0"/>
                <a:cs typeface="Arial" panose="020B0604020202020204" pitchFamily="34" charset="0"/>
              </a:rPr>
              <a:t>Mitrai</a:t>
            </a:r>
            <a:r>
              <a:rPr lang="en-GB" sz="1800" b="1" dirty="0">
                <a:latin typeface="Arial" panose="020B0604020202020204" pitchFamily="34" charset="0"/>
                <a:cs typeface="Arial" panose="020B0604020202020204" pitchFamily="34" charset="0"/>
              </a:rPr>
              <a:t> (2130455)</a:t>
            </a:r>
          </a:p>
        </p:txBody>
      </p:sp>
    </p:spTree>
    <p:extLst>
      <p:ext uri="{BB962C8B-B14F-4D97-AF65-F5344CB8AC3E}">
        <p14:creationId xmlns:p14="http://schemas.microsoft.com/office/powerpoint/2010/main" val="3789617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24EF9-5900-9510-C27D-D102DF59D300}"/>
              </a:ext>
            </a:extLst>
          </p:cNvPr>
          <p:cNvSpPr>
            <a:spLocks noGrp="1"/>
          </p:cNvSpPr>
          <p:nvPr>
            <p:ph type="ctrTitle"/>
          </p:nvPr>
        </p:nvSpPr>
        <p:spPr>
          <a:xfrm>
            <a:off x="1137033" y="670559"/>
            <a:ext cx="4683321" cy="2148841"/>
          </a:xfrm>
        </p:spPr>
        <p:txBody>
          <a:bodyPr vert="horz" lIns="91440" tIns="45720" rIns="91440" bIns="45720" rtlCol="0" anchor="t">
            <a:normAutofit/>
          </a:bodyPr>
          <a:lstStyle/>
          <a:p>
            <a:pPr algn="l"/>
            <a:r>
              <a:rPr lang="en-US" sz="3100" b="1" dirty="0"/>
              <a:t>The importance of the concrete operational stage.</a:t>
            </a:r>
            <a:br>
              <a:rPr lang="en-US" sz="3100" b="1" dirty="0"/>
            </a:br>
            <a:br>
              <a:rPr lang="en-US" sz="3100" b="1" dirty="0"/>
            </a:br>
            <a:endParaRPr lang="en-US" sz="3100" b="1" dirty="0"/>
          </a:p>
        </p:txBody>
      </p:sp>
      <p:pic>
        <p:nvPicPr>
          <p:cNvPr id="33" name="Picture 32" descr="A group of children raising their hands&#10;&#10;Description automatically generated with medium confidence">
            <a:extLst>
              <a:ext uri="{FF2B5EF4-FFF2-40B4-BE49-F238E27FC236}">
                <a16:creationId xmlns:a16="http://schemas.microsoft.com/office/drawing/2014/main" id="{D48CEF06-DA2A-ED0D-3228-BBCC0B0FA916}"/>
              </a:ext>
            </a:extLst>
          </p:cNvPr>
          <p:cNvPicPr>
            <a:picLocks noChangeAspect="1"/>
          </p:cNvPicPr>
          <p:nvPr/>
        </p:nvPicPr>
        <p:blipFill rotWithShape="1">
          <a:blip r:embed="rId3"/>
          <a:srcRect r="3453"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Subtitle 2">
            <a:extLst>
              <a:ext uri="{FF2B5EF4-FFF2-40B4-BE49-F238E27FC236}">
                <a16:creationId xmlns:a16="http://schemas.microsoft.com/office/drawing/2014/main" id="{338155E0-B46C-7837-B124-3C4327FC1553}"/>
              </a:ext>
            </a:extLst>
          </p:cNvPr>
          <p:cNvSpPr>
            <a:spLocks noGrp="1"/>
          </p:cNvSpPr>
          <p:nvPr>
            <p:ph type="subTitle" idx="1"/>
          </p:nvPr>
        </p:nvSpPr>
        <p:spPr>
          <a:xfrm>
            <a:off x="6797004" y="670559"/>
            <a:ext cx="4555782" cy="5445076"/>
          </a:xfrm>
        </p:spPr>
        <p:txBody>
          <a:bodyPr vert="horz" lIns="91440" tIns="45720" rIns="91440" bIns="45720" rtlCol="0" anchor="t">
            <a:normAutofit/>
          </a:bodyPr>
          <a:lstStyle/>
          <a:p>
            <a:pPr indent="-228600" algn="l">
              <a:buFont typeface="Arial" panose="020B0604020202020204" pitchFamily="34" charset="0"/>
              <a:buChar char="•"/>
            </a:pPr>
            <a:endParaRPr lang="en-US" sz="1700"/>
          </a:p>
          <a:p>
            <a:pPr indent="-228600" algn="l">
              <a:buFont typeface="Arial" panose="020B0604020202020204" pitchFamily="34" charset="0"/>
              <a:buChar char="•"/>
            </a:pPr>
            <a:r>
              <a:rPr lang="en-US" sz="1700"/>
              <a:t>According to Piaget's theory of cognitive development, the third stage is the concrete operational stage. The development of systematic and logical thinking develops during this seven to eleven-year-old age range.</a:t>
            </a:r>
          </a:p>
          <a:p>
            <a:pPr indent="-228600" algn="l">
              <a:buFont typeface="Arial" panose="020B0604020202020204" pitchFamily="34" charset="0"/>
              <a:buChar char="•"/>
            </a:pPr>
            <a:endParaRPr lang="en-US" sz="1700"/>
          </a:p>
          <a:p>
            <a:pPr marL="285750" indent="-228600" algn="l">
              <a:buFont typeface="Arial" panose="020B0604020202020204" pitchFamily="34" charset="0"/>
              <a:buChar char="•"/>
            </a:pPr>
            <a:r>
              <a:rPr lang="en-US" sz="1700"/>
              <a:t>Children become familiar with the basic conservation skills.</a:t>
            </a:r>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r>
              <a:rPr lang="en-US" sz="1700"/>
              <a:t>Children develop the skills.</a:t>
            </a:r>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r>
              <a:rPr lang="en-US" sz="1700"/>
              <a:t>What capabilities children have.</a:t>
            </a:r>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r>
              <a:rPr lang="en-US" sz="1700"/>
              <a:t>A child is old enough to use logic, they can only use it to reason about physical elements.</a:t>
            </a:r>
          </a:p>
          <a:p>
            <a:pPr indent="-228600" algn="l">
              <a:buFont typeface="Arial" panose="020B0604020202020204" pitchFamily="34" charset="0"/>
              <a:buChar char="•"/>
            </a:pPr>
            <a:endParaRPr lang="en-US" sz="1700" b="1" u="sng"/>
          </a:p>
          <a:p>
            <a:pPr indent="-228600" algn="l">
              <a:buFont typeface="Arial" panose="020B0604020202020204" pitchFamily="34" charset="0"/>
              <a:buChar char="•"/>
            </a:pPr>
            <a:endParaRPr lang="en-US" sz="1700" b="0" i="0" u="none" strike="noStrike">
              <a:effectLst/>
            </a:endParaRPr>
          </a:p>
          <a:p>
            <a:pPr indent="-228600" algn="l">
              <a:buFont typeface="Arial" panose="020B0604020202020204" pitchFamily="34" charset="0"/>
              <a:buChar char="•"/>
            </a:pPr>
            <a:endParaRPr lang="en-US" sz="1700"/>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endParaRPr lang="en-US" sz="1700"/>
          </a:p>
          <a:p>
            <a:pPr marL="285750" indent="-228600" algn="l">
              <a:buFont typeface="Arial" panose="020B0604020202020204" pitchFamily="34" charset="0"/>
              <a:buChar char="•"/>
            </a:pPr>
            <a:endParaRPr lang="en-US" sz="1700"/>
          </a:p>
        </p:txBody>
      </p:sp>
      <p:sp>
        <p:nvSpPr>
          <p:cNvPr id="4" name="TextBox 3">
            <a:extLst>
              <a:ext uri="{FF2B5EF4-FFF2-40B4-BE49-F238E27FC236}">
                <a16:creationId xmlns:a16="http://schemas.microsoft.com/office/drawing/2014/main" id="{E4244D94-DF4B-52A0-C5CF-25F9B17D0E7E}"/>
              </a:ext>
            </a:extLst>
          </p:cNvPr>
          <p:cNvSpPr txBox="1"/>
          <p:nvPr/>
        </p:nvSpPr>
        <p:spPr>
          <a:xfrm>
            <a:off x="9154898" y="116561"/>
            <a:ext cx="3031599" cy="369332"/>
          </a:xfrm>
          <a:prstGeom prst="rect">
            <a:avLst/>
          </a:prstGeom>
          <a:noFill/>
        </p:spPr>
        <p:txBody>
          <a:bodyPr wrap="none" rtlCol="0">
            <a:spAutoFit/>
          </a:bodyPr>
          <a:lstStyle/>
          <a:p>
            <a:pPr algn="l"/>
            <a:r>
              <a:rPr lang="en-GB" sz="1800" b="1" dirty="0">
                <a:latin typeface="Arial" panose="020B0604020202020204" pitchFamily="34" charset="0"/>
                <a:cs typeface="Arial" panose="020B0604020202020204" pitchFamily="34" charset="0"/>
              </a:rPr>
              <a:t>Fatime </a:t>
            </a:r>
            <a:r>
              <a:rPr lang="en-GB" sz="1800" b="1" dirty="0" err="1">
                <a:latin typeface="Arial" panose="020B0604020202020204" pitchFamily="34" charset="0"/>
                <a:cs typeface="Arial" panose="020B0604020202020204" pitchFamily="34" charset="0"/>
              </a:rPr>
              <a:t>Mallkuqi</a:t>
            </a:r>
            <a:r>
              <a:rPr lang="en-GB" sz="1800" b="1" dirty="0">
                <a:latin typeface="Arial" panose="020B0604020202020204" pitchFamily="34" charset="0"/>
                <a:cs typeface="Arial" panose="020B0604020202020204" pitchFamily="34" charset="0"/>
              </a:rPr>
              <a:t> (2124258)</a:t>
            </a:r>
          </a:p>
        </p:txBody>
      </p:sp>
    </p:spTree>
    <p:extLst>
      <p:ext uri="{BB962C8B-B14F-4D97-AF65-F5344CB8AC3E}">
        <p14:creationId xmlns:p14="http://schemas.microsoft.com/office/powerpoint/2010/main" val="1133706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66FB-BCB7-A6DE-DC4C-556EC8D0EBC3}"/>
              </a:ext>
            </a:extLst>
          </p:cNvPr>
          <p:cNvSpPr>
            <a:spLocks noGrp="1"/>
          </p:cNvSpPr>
          <p:nvPr>
            <p:ph type="title"/>
          </p:nvPr>
        </p:nvSpPr>
        <p:spPr/>
        <p:txBody>
          <a:bodyPr/>
          <a:lstStyle/>
          <a:p>
            <a:r>
              <a:rPr lang="en-GB" dirty="0"/>
              <a:t>Critically evaluate the identified lifespan psychological theory</a:t>
            </a:r>
          </a:p>
        </p:txBody>
      </p:sp>
      <p:sp>
        <p:nvSpPr>
          <p:cNvPr id="3" name="Content Placeholder 2">
            <a:extLst>
              <a:ext uri="{FF2B5EF4-FFF2-40B4-BE49-F238E27FC236}">
                <a16:creationId xmlns:a16="http://schemas.microsoft.com/office/drawing/2014/main" id="{40EA528C-4C89-803D-BE96-CA132CD8A1E5}"/>
              </a:ext>
            </a:extLst>
          </p:cNvPr>
          <p:cNvSpPr>
            <a:spLocks noGrp="1"/>
          </p:cNvSpPr>
          <p:nvPr>
            <p:ph idx="1"/>
          </p:nvPr>
        </p:nvSpPr>
        <p:spPr>
          <a:xfrm>
            <a:off x="3793782" y="1825625"/>
            <a:ext cx="7560018" cy="4351338"/>
          </a:xfrm>
        </p:spPr>
        <p:txBody>
          <a:bodyPr/>
          <a:lstStyle/>
          <a:p>
            <a:endParaRPr lang="en-GB" dirty="0"/>
          </a:p>
          <a:p>
            <a:pPr marL="0" indent="0">
              <a:buNone/>
            </a:pPr>
            <a:endParaRPr lang="en-GB" dirty="0">
              <a:solidFill>
                <a:srgbClr val="FF0000"/>
              </a:solidFill>
            </a:endParaRPr>
          </a:p>
        </p:txBody>
      </p:sp>
      <p:pic>
        <p:nvPicPr>
          <p:cNvPr id="4" name="Picture 3">
            <a:extLst>
              <a:ext uri="{FF2B5EF4-FFF2-40B4-BE49-F238E27FC236}">
                <a16:creationId xmlns:a16="http://schemas.microsoft.com/office/drawing/2014/main" id="{177B6445-E91D-348C-EB3C-120655F1735C}"/>
              </a:ext>
            </a:extLst>
          </p:cNvPr>
          <p:cNvPicPr>
            <a:picLocks noChangeAspect="1"/>
          </p:cNvPicPr>
          <p:nvPr/>
        </p:nvPicPr>
        <p:blipFill>
          <a:blip r:embed="rId3"/>
          <a:stretch>
            <a:fillRect/>
          </a:stretch>
        </p:blipFill>
        <p:spPr>
          <a:xfrm>
            <a:off x="0" y="1690688"/>
            <a:ext cx="4114800" cy="5167312"/>
          </a:xfrm>
          <a:prstGeom prst="rect">
            <a:avLst/>
          </a:prstGeom>
        </p:spPr>
      </p:pic>
      <p:sp>
        <p:nvSpPr>
          <p:cNvPr id="6" name="TextBox 5">
            <a:extLst>
              <a:ext uri="{FF2B5EF4-FFF2-40B4-BE49-F238E27FC236}">
                <a16:creationId xmlns:a16="http://schemas.microsoft.com/office/drawing/2014/main" id="{1F2E2426-BA29-291D-97FB-4BC1C82109AA}"/>
              </a:ext>
            </a:extLst>
          </p:cNvPr>
          <p:cNvSpPr txBox="1"/>
          <p:nvPr/>
        </p:nvSpPr>
        <p:spPr>
          <a:xfrm>
            <a:off x="4160926" y="1690688"/>
            <a:ext cx="8031074" cy="3970318"/>
          </a:xfrm>
          <a:prstGeom prst="rect">
            <a:avLst/>
          </a:prstGeom>
          <a:noFill/>
        </p:spPr>
        <p:txBody>
          <a:bodyPr wrap="square">
            <a:spAutoFit/>
          </a:bodyPr>
          <a:lstStyle/>
          <a:p>
            <a:pPr algn="just"/>
            <a:r>
              <a:rPr lang="en-US" sz="2800" dirty="0">
                <a:latin typeface="+mj-lt"/>
              </a:rPr>
              <a:t>1)His theory is not supported by science.</a:t>
            </a:r>
          </a:p>
          <a:p>
            <a:pPr algn="just"/>
            <a:r>
              <a:rPr lang="en-US" sz="2800" dirty="0">
                <a:latin typeface="+mj-lt"/>
              </a:rPr>
              <a:t>2)He conducted the research using his own kids.</a:t>
            </a:r>
          </a:p>
          <a:p>
            <a:pPr algn="just"/>
            <a:r>
              <a:rPr lang="en-US" sz="2800" dirty="0">
                <a:latin typeface="+mj-lt"/>
              </a:rPr>
              <a:t>3)The subjects weren't examined over the course of their entire lives.</a:t>
            </a:r>
          </a:p>
          <a:p>
            <a:pPr algn="just"/>
            <a:r>
              <a:rPr lang="en-US" sz="2800" dirty="0">
                <a:latin typeface="+mj-lt"/>
              </a:rPr>
              <a:t>4)He might have thought a kid couldn't do it.</a:t>
            </a:r>
          </a:p>
          <a:p>
            <a:pPr algn="just"/>
            <a:r>
              <a:rPr lang="en-US" sz="2800" dirty="0">
                <a:latin typeface="+mj-lt"/>
              </a:rPr>
              <a:t>5)His viewpoint does not distinguish between performance and competency.</a:t>
            </a:r>
          </a:p>
          <a:p>
            <a:pPr algn="just"/>
            <a:r>
              <a:rPr lang="en-US" sz="2800" dirty="0">
                <a:latin typeface="+mj-lt"/>
              </a:rPr>
              <a:t>6)The role of emotion and motivation is not taken into consideration by theory.</a:t>
            </a:r>
            <a:endParaRPr lang="en-GB" sz="2800" dirty="0">
              <a:latin typeface="+mj-lt"/>
            </a:endParaRPr>
          </a:p>
        </p:txBody>
      </p:sp>
      <p:sp>
        <p:nvSpPr>
          <p:cNvPr id="7" name="TextBox 6">
            <a:extLst>
              <a:ext uri="{FF2B5EF4-FFF2-40B4-BE49-F238E27FC236}">
                <a16:creationId xmlns:a16="http://schemas.microsoft.com/office/drawing/2014/main" id="{F770B1E8-BBA4-9FB2-7E06-4C14F1697824}"/>
              </a:ext>
            </a:extLst>
          </p:cNvPr>
          <p:cNvSpPr txBox="1"/>
          <p:nvPr/>
        </p:nvSpPr>
        <p:spPr>
          <a:xfrm>
            <a:off x="9619220" y="45522"/>
            <a:ext cx="3469159" cy="369332"/>
          </a:xfrm>
          <a:prstGeom prst="rect">
            <a:avLst/>
          </a:prstGeom>
          <a:noFill/>
        </p:spPr>
        <p:txBody>
          <a:bodyPr wrap="square">
            <a:spAutoFit/>
          </a:bodyPr>
          <a:lstStyle/>
          <a:p>
            <a:pPr algn="l"/>
            <a:r>
              <a:rPr lang="en-GB" sz="1800" b="1" dirty="0">
                <a:latin typeface="Arial" panose="020B0604020202020204" pitchFamily="34" charset="0"/>
                <a:cs typeface="Arial" panose="020B0604020202020204" pitchFamily="34" charset="0"/>
              </a:rPr>
              <a:t>Julia Silva (2130195)</a:t>
            </a:r>
          </a:p>
        </p:txBody>
      </p:sp>
    </p:spTree>
    <p:extLst>
      <p:ext uri="{BB962C8B-B14F-4D97-AF65-F5344CB8AC3E}">
        <p14:creationId xmlns:p14="http://schemas.microsoft.com/office/powerpoint/2010/main" val="12530033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006451-BD9F-43DD-94FE-3EA29C800FE2}"/>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 list </a:t>
            </a:r>
          </a:p>
        </p:txBody>
      </p:sp>
      <p:sp>
        <p:nvSpPr>
          <p:cNvPr id="3" name="Content Placeholder 2">
            <a:extLst>
              <a:ext uri="{FF2B5EF4-FFF2-40B4-BE49-F238E27FC236}">
                <a16:creationId xmlns:a16="http://schemas.microsoft.com/office/drawing/2014/main" id="{6CBF9063-3733-F833-3920-B99923700155}"/>
              </a:ext>
            </a:extLst>
          </p:cNvPr>
          <p:cNvSpPr>
            <a:spLocks noGrp="1"/>
          </p:cNvSpPr>
          <p:nvPr>
            <p:ph idx="1"/>
          </p:nvPr>
        </p:nvSpPr>
        <p:spPr>
          <a:xfrm>
            <a:off x="5313406" y="0"/>
            <a:ext cx="6900152" cy="6857999"/>
          </a:xfrm>
        </p:spPr>
        <p:txBody>
          <a:bodyPr anchor="ctr">
            <a:normAutofit/>
          </a:bodyPr>
          <a:lstStyle/>
          <a:p>
            <a:r>
              <a:rPr lang="en-GB" sz="1200" b="0" i="0" u="none" strike="noStrike" dirty="0">
                <a:solidFill>
                  <a:schemeClr val="tx2"/>
                </a:solidFill>
                <a:effectLst/>
                <a:latin typeface="Arial" panose="020B0604020202020204" pitchFamily="34" charset="0"/>
                <a:cs typeface="Arial" panose="020B0604020202020204" pitchFamily="34" charset="0"/>
              </a:rPr>
              <a:t>Cherry, K. (2022) </a:t>
            </a:r>
            <a:r>
              <a:rPr lang="en-GB" sz="1200" b="0" i="1" u="none" strike="noStrike" dirty="0">
                <a:solidFill>
                  <a:schemeClr val="tx2"/>
                </a:solidFill>
                <a:effectLst/>
                <a:latin typeface="Arial" panose="020B0604020202020204" pitchFamily="34" charset="0"/>
                <a:cs typeface="Arial" panose="020B0604020202020204" pitchFamily="34" charset="0"/>
              </a:rPr>
              <a:t>The 4 Stages of Cognitive Development</a:t>
            </a:r>
            <a:r>
              <a:rPr lang="en-GB" sz="1200" b="0" i="0" u="none" strike="noStrike" dirty="0">
                <a:solidFill>
                  <a:schemeClr val="tx2"/>
                </a:solidFill>
                <a:effectLst/>
                <a:latin typeface="Arial" panose="020B0604020202020204" pitchFamily="34" charset="0"/>
                <a:cs typeface="Arial" panose="020B0604020202020204" pitchFamily="34" charset="0"/>
              </a:rPr>
              <a:t>. [online] </a:t>
            </a:r>
            <a:r>
              <a:rPr lang="en-GB" sz="1200" b="0" i="0" u="none" strike="noStrike" dirty="0" err="1">
                <a:solidFill>
                  <a:schemeClr val="tx2"/>
                </a:solidFill>
                <a:effectLst/>
                <a:latin typeface="Arial" panose="020B0604020202020204" pitchFamily="34" charset="0"/>
                <a:cs typeface="Arial" panose="020B0604020202020204" pitchFamily="34" charset="0"/>
              </a:rPr>
              <a:t>Verywell</a:t>
            </a:r>
            <a:r>
              <a:rPr lang="en-GB" sz="1200" b="0" i="0" u="none" strike="noStrike" dirty="0">
                <a:solidFill>
                  <a:schemeClr val="tx2"/>
                </a:solidFill>
                <a:effectLst/>
                <a:latin typeface="Arial" panose="020B0604020202020204" pitchFamily="34" charset="0"/>
                <a:cs typeface="Arial" panose="020B0604020202020204" pitchFamily="34" charset="0"/>
              </a:rPr>
              <a:t> Mind. Available at: </a:t>
            </a:r>
            <a:r>
              <a:rPr lang="en-GB" sz="1200" b="0" i="0" u="none" strike="noStrike" dirty="0">
                <a:solidFill>
                  <a:schemeClr val="tx2"/>
                </a:solidFill>
                <a:effectLst/>
                <a:latin typeface="Arial" panose="020B0604020202020204" pitchFamily="34" charset="0"/>
                <a:cs typeface="Arial" panose="020B0604020202020204" pitchFamily="34" charset="0"/>
                <a:hlinkClick r:id="rId3"/>
              </a:rPr>
              <a:t>https://www.verywellmind.com/piagets-stages-of-cognitive-development-2795457</a:t>
            </a:r>
            <a:r>
              <a:rPr lang="en-GB" sz="1200" b="0" i="0" u="none" strike="noStrike" dirty="0">
                <a:solidFill>
                  <a:schemeClr val="tx2"/>
                </a:solidFill>
                <a:effectLst/>
                <a:latin typeface="Arial" panose="020B0604020202020204" pitchFamily="34" charset="0"/>
                <a:cs typeface="Arial" panose="020B0604020202020204" pitchFamily="34" charset="0"/>
              </a:rPr>
              <a:t> (Acces</a:t>
            </a:r>
            <a:r>
              <a:rPr lang="en-GB" sz="1200" dirty="0">
                <a:solidFill>
                  <a:schemeClr val="tx2"/>
                </a:solidFill>
                <a:latin typeface="Arial" panose="020B0604020202020204" pitchFamily="34" charset="0"/>
                <a:cs typeface="Arial" panose="020B0604020202020204" pitchFamily="34" charset="0"/>
              </a:rPr>
              <a:t>s date 17 March 2023) (GIOVANNI) </a:t>
            </a:r>
            <a:endParaRPr lang="en-GB" sz="1200" b="0" i="0" u="none" strike="noStrike" dirty="0">
              <a:solidFill>
                <a:schemeClr val="tx2"/>
              </a:solidFill>
              <a:effectLst/>
              <a:latin typeface="Arial" panose="020B0604020202020204" pitchFamily="34" charset="0"/>
              <a:cs typeface="Arial" panose="020B0604020202020204" pitchFamily="34" charset="0"/>
            </a:endParaRPr>
          </a:p>
          <a:p>
            <a:r>
              <a:rPr lang="en-GB" sz="1200" b="0" i="0" u="none" strike="noStrike" dirty="0">
                <a:solidFill>
                  <a:schemeClr val="tx2"/>
                </a:solidFill>
                <a:effectLst/>
                <a:latin typeface="Arial" panose="020B0604020202020204" pitchFamily="34" charset="0"/>
                <a:cs typeface="Arial" panose="020B0604020202020204" pitchFamily="34" charset="0"/>
              </a:rPr>
              <a:t>‌American Psychological Association (2014) </a:t>
            </a:r>
            <a:r>
              <a:rPr lang="en-GB" sz="1200" b="0" i="1" u="none" strike="noStrike" dirty="0">
                <a:solidFill>
                  <a:schemeClr val="tx2"/>
                </a:solidFill>
                <a:effectLst/>
                <a:latin typeface="Arial" panose="020B0604020202020204" pitchFamily="34" charset="0"/>
                <a:cs typeface="Arial" panose="020B0604020202020204" pitchFamily="34" charset="0"/>
              </a:rPr>
              <a:t>Developmental Psychology Studies Humans Across the Lifespan</a:t>
            </a:r>
            <a:r>
              <a:rPr lang="en-GB" sz="1200" b="0" i="0" u="none" strike="noStrike" dirty="0">
                <a:solidFill>
                  <a:schemeClr val="tx2"/>
                </a:solidFill>
                <a:effectLst/>
                <a:latin typeface="Arial" panose="020B0604020202020204" pitchFamily="34" charset="0"/>
                <a:cs typeface="Arial" panose="020B0604020202020204" pitchFamily="34" charset="0"/>
              </a:rPr>
              <a:t>. [online] </a:t>
            </a:r>
            <a:r>
              <a:rPr lang="en-GB" sz="1200" b="0" i="0" u="none" strike="noStrike" dirty="0" err="1">
                <a:solidFill>
                  <a:schemeClr val="tx2"/>
                </a:solidFill>
                <a:effectLst/>
                <a:latin typeface="Arial" panose="020B0604020202020204" pitchFamily="34" charset="0"/>
                <a:cs typeface="Arial" panose="020B0604020202020204" pitchFamily="34" charset="0"/>
              </a:rPr>
              <a:t>Apa.org</a:t>
            </a:r>
            <a:r>
              <a:rPr lang="en-GB" sz="1200" b="0" i="0" u="none" strike="noStrike" dirty="0">
                <a:solidFill>
                  <a:schemeClr val="tx2"/>
                </a:solidFill>
                <a:effectLst/>
                <a:latin typeface="Arial" panose="020B0604020202020204" pitchFamily="34" charset="0"/>
                <a:cs typeface="Arial" panose="020B0604020202020204" pitchFamily="34" charset="0"/>
              </a:rPr>
              <a:t>. Available at: </a:t>
            </a:r>
            <a:r>
              <a:rPr lang="en-GB" sz="1200" b="0" i="0" u="none" strike="noStrike" dirty="0">
                <a:solidFill>
                  <a:schemeClr val="tx2"/>
                </a:solidFill>
                <a:effectLst/>
                <a:latin typeface="Arial" panose="020B0604020202020204" pitchFamily="34" charset="0"/>
                <a:cs typeface="Arial" panose="020B0604020202020204" pitchFamily="34" charset="0"/>
                <a:hlinkClick r:id="rId4"/>
              </a:rPr>
              <a:t>https://www.apa.org/education-career/guide/subfields/developmental</a:t>
            </a:r>
            <a:r>
              <a:rPr lang="en-GB" sz="1200" b="0" i="0" u="none" strike="noStrike" dirty="0">
                <a:solidFill>
                  <a:schemeClr val="tx2"/>
                </a:solidFill>
                <a:effectLst/>
                <a:latin typeface="Arial" panose="020B0604020202020204" pitchFamily="34" charset="0"/>
                <a:cs typeface="Arial" panose="020B0604020202020204" pitchFamily="34" charset="0"/>
              </a:rPr>
              <a:t> (Access date 19 March 2023) (GIOVANNI)</a:t>
            </a:r>
          </a:p>
          <a:p>
            <a:r>
              <a:rPr lang="en-GB" sz="1200" b="0" i="0" u="none" strike="noStrike" dirty="0">
                <a:solidFill>
                  <a:schemeClr val="tx2"/>
                </a:solidFill>
                <a:effectLst/>
                <a:latin typeface="Arial" panose="020B0604020202020204" pitchFamily="34" charset="0"/>
                <a:cs typeface="Arial" panose="020B0604020202020204" pitchFamily="34" charset="0"/>
              </a:rPr>
              <a:t>‌Mcleod, S. (2023). </a:t>
            </a:r>
            <a:r>
              <a:rPr lang="en-GB" sz="1200" b="0" i="1" u="none" strike="noStrike" dirty="0">
                <a:solidFill>
                  <a:schemeClr val="tx2"/>
                </a:solidFill>
                <a:effectLst/>
                <a:latin typeface="Arial" panose="020B0604020202020204" pitchFamily="34" charset="0"/>
                <a:cs typeface="Arial" panose="020B0604020202020204" pitchFamily="34" charset="0"/>
              </a:rPr>
              <a:t>Concrete Operational Stage (Conservation) | Simply Psychology</a:t>
            </a:r>
            <a:r>
              <a:rPr lang="en-GB" sz="1200" b="0" i="0" u="none" strike="noStrike" dirty="0">
                <a:solidFill>
                  <a:schemeClr val="tx2"/>
                </a:solidFill>
                <a:effectLst/>
                <a:latin typeface="Arial" panose="020B0604020202020204" pitchFamily="34" charset="0"/>
                <a:cs typeface="Arial" panose="020B0604020202020204" pitchFamily="34" charset="0"/>
              </a:rPr>
              <a:t>. [online] </a:t>
            </a:r>
            <a:r>
              <a:rPr lang="en-GB" sz="1200" b="0" i="0" u="none" strike="noStrike" dirty="0" err="1">
                <a:solidFill>
                  <a:schemeClr val="tx2"/>
                </a:solidFill>
                <a:effectLst/>
                <a:latin typeface="Arial" panose="020B0604020202020204" pitchFamily="34" charset="0"/>
                <a:cs typeface="Arial" panose="020B0604020202020204" pitchFamily="34" charset="0"/>
              </a:rPr>
              <a:t>www.simplypsychology.org</a:t>
            </a:r>
            <a:r>
              <a:rPr lang="en-GB" sz="1200" b="0" i="0" u="none" strike="noStrike" dirty="0">
                <a:solidFill>
                  <a:schemeClr val="tx2"/>
                </a:solidFill>
                <a:effectLst/>
                <a:latin typeface="Arial" panose="020B0604020202020204" pitchFamily="34" charset="0"/>
                <a:cs typeface="Arial" panose="020B0604020202020204" pitchFamily="34" charset="0"/>
              </a:rPr>
              <a:t>. Available at: </a:t>
            </a:r>
            <a:r>
              <a:rPr lang="en-GB" sz="1200" b="0" i="0" u="none" strike="noStrike" dirty="0">
                <a:solidFill>
                  <a:schemeClr val="tx2"/>
                </a:solidFill>
                <a:effectLst/>
                <a:latin typeface="Arial" panose="020B0604020202020204" pitchFamily="34" charset="0"/>
                <a:cs typeface="Arial" panose="020B0604020202020204" pitchFamily="34" charset="0"/>
                <a:hlinkClick r:id="rId5"/>
              </a:rPr>
              <a:t>https://simplypsychology.org/concrete-operational.html</a:t>
            </a:r>
            <a:r>
              <a:rPr lang="en-GB" sz="1200" dirty="0">
                <a:solidFill>
                  <a:schemeClr val="tx2"/>
                </a:solidFill>
                <a:latin typeface="Arial" panose="020B0604020202020204" pitchFamily="34" charset="0"/>
                <a:cs typeface="Arial" panose="020B0604020202020204" pitchFamily="34" charset="0"/>
              </a:rPr>
              <a:t> (Access date 28 march 2023) Fatime </a:t>
            </a:r>
            <a:r>
              <a:rPr lang="en-GB" sz="1200" dirty="0" err="1">
                <a:solidFill>
                  <a:schemeClr val="tx2"/>
                </a:solidFill>
                <a:latin typeface="Arial" panose="020B0604020202020204" pitchFamily="34" charset="0"/>
                <a:cs typeface="Arial" panose="020B0604020202020204" pitchFamily="34" charset="0"/>
              </a:rPr>
              <a:t>Mallkuqi</a:t>
            </a:r>
            <a:r>
              <a:rPr lang="en-GB" sz="1200" dirty="0">
                <a:solidFill>
                  <a:schemeClr val="tx2"/>
                </a:solidFill>
                <a:latin typeface="Arial" panose="020B0604020202020204" pitchFamily="34" charset="0"/>
                <a:cs typeface="Arial" panose="020B0604020202020204" pitchFamily="34" charset="0"/>
              </a:rPr>
              <a:t>. </a:t>
            </a:r>
          </a:p>
          <a:p>
            <a:r>
              <a:rPr lang="en-US" sz="1200" dirty="0">
                <a:solidFill>
                  <a:schemeClr val="tx2"/>
                </a:solidFill>
                <a:latin typeface="Arial" panose="020B0604020202020204" pitchFamily="34" charset="0"/>
                <a:cs typeface="Arial" panose="020B0604020202020204" pitchFamily="34" charset="0"/>
              </a:rPr>
              <a:t>Simply Psychology, (2023), Simply Scholar, Ltd.</a:t>
            </a:r>
            <a:r>
              <a:rPr lang="en-GB" sz="1200" dirty="0">
                <a:solidFill>
                  <a:schemeClr val="tx2"/>
                </a:solidFill>
                <a:latin typeface="Arial" panose="020B0604020202020204" pitchFamily="34" charset="0"/>
                <a:cs typeface="Arial" panose="020B0604020202020204" pitchFamily="34" charset="0"/>
              </a:rPr>
              <a:t> </a:t>
            </a:r>
            <a:r>
              <a:rPr lang="en-US" sz="1200" dirty="0">
                <a:solidFill>
                  <a:schemeClr val="tx2"/>
                </a:solidFill>
                <a:latin typeface="Arial" panose="020B0604020202020204" pitchFamily="34" charset="0"/>
                <a:cs typeface="Arial" panose="020B0604020202020204" pitchFamily="34" charset="0"/>
              </a:rPr>
              <a:t>Home page available at: </a:t>
            </a:r>
            <a:r>
              <a:rPr lang="en-US" sz="1200" dirty="0">
                <a:solidFill>
                  <a:schemeClr val="tx2"/>
                </a:solidFill>
                <a:latin typeface="Arial" panose="020B0604020202020204" pitchFamily="34" charset="0"/>
                <a:cs typeface="Arial" panose="020B0604020202020204" pitchFamily="34" charset="0"/>
                <a:hlinkClick r:id="rId6"/>
              </a:rPr>
              <a:t>https://simplypsychology.org/piaget.html</a:t>
            </a:r>
            <a:r>
              <a:rPr lang="en-US" sz="1200" dirty="0">
                <a:solidFill>
                  <a:schemeClr val="tx2"/>
                </a:solidFill>
                <a:latin typeface="Arial" panose="020B0604020202020204" pitchFamily="34" charset="0"/>
                <a:cs typeface="Arial" panose="020B0604020202020204" pitchFamily="34" charset="0"/>
              </a:rPr>
              <a:t> (Accessed: 2</a:t>
            </a:r>
            <a:r>
              <a:rPr lang="en-US" sz="1200" baseline="30000" dirty="0">
                <a:solidFill>
                  <a:schemeClr val="tx2"/>
                </a:solidFill>
                <a:latin typeface="Arial" panose="020B0604020202020204" pitchFamily="34" charset="0"/>
                <a:cs typeface="Arial" panose="020B0604020202020204" pitchFamily="34" charset="0"/>
              </a:rPr>
              <a:t>nd</a:t>
            </a:r>
            <a:r>
              <a:rPr lang="en-US" sz="1200" dirty="0">
                <a:solidFill>
                  <a:schemeClr val="tx2"/>
                </a:solidFill>
                <a:latin typeface="Arial" panose="020B0604020202020204" pitchFamily="34" charset="0"/>
                <a:cs typeface="Arial" panose="020B0604020202020204" pitchFamily="34" charset="0"/>
              </a:rPr>
              <a:t> April 2023)</a:t>
            </a:r>
          </a:p>
          <a:p>
            <a:r>
              <a:rPr lang="en-US" sz="1200" dirty="0">
                <a:solidFill>
                  <a:schemeClr val="tx2"/>
                </a:solidFill>
                <a:latin typeface="Arial" panose="020B0604020202020204" pitchFamily="34" charset="0"/>
                <a:cs typeface="Arial" panose="020B0604020202020204" pitchFamily="34" charset="0"/>
              </a:rPr>
              <a:t>Medical News Today, (2023), Healthline Media UK, Ltd, Brighton, UK. Home page available at: </a:t>
            </a:r>
            <a:r>
              <a:rPr lang="en-US" sz="1200" u="sng" dirty="0">
                <a:solidFill>
                  <a:schemeClr val="tx2"/>
                </a:solidFill>
                <a:latin typeface="Arial" panose="020B0604020202020204" pitchFamily="34" charset="0"/>
                <a:cs typeface="Arial" panose="020B0604020202020204" pitchFamily="34" charset="0"/>
                <a:hlinkClick r:id="rId7"/>
              </a:rPr>
              <a:t> </a:t>
            </a:r>
            <a:r>
              <a:rPr lang="en-US" sz="1200" dirty="0">
                <a:solidFill>
                  <a:schemeClr val="tx2"/>
                </a:solidFill>
                <a:latin typeface="Arial" panose="020B0604020202020204" pitchFamily="34" charset="0"/>
                <a:cs typeface="Arial" panose="020B0604020202020204" pitchFamily="34" charset="0"/>
                <a:hlinkClick r:id="rId7"/>
              </a:rPr>
              <a:t>https://www.medicalnewstoday.com/</a:t>
            </a:r>
            <a:r>
              <a:rPr lang="en-US" sz="1200" dirty="0">
                <a:solidFill>
                  <a:schemeClr val="tx2"/>
                </a:solidFill>
                <a:latin typeface="Arial" panose="020B0604020202020204" pitchFamily="34" charset="0"/>
                <a:cs typeface="Arial" panose="020B0604020202020204" pitchFamily="34" charset="0"/>
              </a:rPr>
              <a:t> (Accessed: 2</a:t>
            </a:r>
            <a:r>
              <a:rPr lang="en-US" sz="1200" baseline="30000" dirty="0">
                <a:solidFill>
                  <a:schemeClr val="tx2"/>
                </a:solidFill>
                <a:latin typeface="Arial" panose="020B0604020202020204" pitchFamily="34" charset="0"/>
                <a:cs typeface="Arial" panose="020B0604020202020204" pitchFamily="34" charset="0"/>
              </a:rPr>
              <a:t>nd </a:t>
            </a:r>
            <a:r>
              <a:rPr lang="en-US" sz="1200" dirty="0">
                <a:solidFill>
                  <a:schemeClr val="tx2"/>
                </a:solidFill>
                <a:latin typeface="Arial" panose="020B0604020202020204" pitchFamily="34" charset="0"/>
                <a:cs typeface="Arial" panose="020B0604020202020204" pitchFamily="34" charset="0"/>
              </a:rPr>
              <a:t> April 2023)</a:t>
            </a:r>
          </a:p>
          <a:p>
            <a:pPr>
              <a:buFont typeface="Arial" panose="020B0604020202020204" pitchFamily="34" charset="0"/>
              <a:buChar char="•"/>
            </a:pPr>
            <a:r>
              <a:rPr lang="en-GB" sz="1200" dirty="0">
                <a:solidFill>
                  <a:srgbClr val="2B3D4F"/>
                </a:solidFill>
                <a:effectLst/>
                <a:latin typeface="Arial" panose="020B0604020202020204" pitchFamily="34" charset="0"/>
                <a:cs typeface="Arial" panose="020B0604020202020204" pitchFamily="34" charset="0"/>
              </a:rPr>
              <a:t>McLeod, S. (2023). </a:t>
            </a:r>
            <a:r>
              <a:rPr lang="en-GB" sz="1200" i="1" dirty="0">
                <a:solidFill>
                  <a:srgbClr val="2B3D4F"/>
                </a:solidFill>
                <a:effectLst/>
                <a:latin typeface="Arial" panose="020B0604020202020204" pitchFamily="34" charset="0"/>
                <a:cs typeface="Arial" panose="020B0604020202020204" pitchFamily="34" charset="0"/>
              </a:rPr>
              <a:t>Jean Piaget’s Theory of Cognitive Development | Simply Psychology</a:t>
            </a:r>
            <a:r>
              <a:rPr lang="en-GB" sz="1200" dirty="0">
                <a:solidFill>
                  <a:srgbClr val="2B3D4F"/>
                </a:solidFill>
                <a:effectLst/>
                <a:latin typeface="Arial" panose="020B0604020202020204" pitchFamily="34" charset="0"/>
                <a:cs typeface="Arial" panose="020B0604020202020204" pitchFamily="34" charset="0"/>
              </a:rPr>
              <a:t>. [online] </a:t>
            </a:r>
            <a:r>
              <a:rPr lang="en-GB" sz="1200" dirty="0" err="1">
                <a:solidFill>
                  <a:srgbClr val="2B3D4F"/>
                </a:solidFill>
                <a:effectLst/>
                <a:latin typeface="Arial" panose="020B0604020202020204" pitchFamily="34" charset="0"/>
                <a:cs typeface="Arial" panose="020B0604020202020204" pitchFamily="34" charset="0"/>
              </a:rPr>
              <a:t>www.simplypsychology.org</a:t>
            </a:r>
            <a:r>
              <a:rPr lang="en-GB" sz="1200" dirty="0">
                <a:solidFill>
                  <a:srgbClr val="2B3D4F"/>
                </a:solidFill>
                <a:effectLst/>
                <a:latin typeface="Arial" panose="020B0604020202020204" pitchFamily="34" charset="0"/>
                <a:cs typeface="Arial" panose="020B0604020202020204" pitchFamily="34" charset="0"/>
              </a:rPr>
              <a:t>. Available at: </a:t>
            </a:r>
            <a:r>
              <a:rPr lang="en-GB" sz="1200" dirty="0">
                <a:solidFill>
                  <a:srgbClr val="0260BF"/>
                </a:solidFill>
                <a:effectLst/>
                <a:latin typeface="Arial" panose="020B0604020202020204" pitchFamily="34" charset="0"/>
                <a:cs typeface="Arial" panose="020B0604020202020204" pitchFamily="34" charset="0"/>
              </a:rPr>
              <a:t>https://</a:t>
            </a:r>
            <a:r>
              <a:rPr lang="en-GB" sz="1200" dirty="0" err="1">
                <a:solidFill>
                  <a:srgbClr val="0260BF"/>
                </a:solidFill>
                <a:effectLst/>
                <a:latin typeface="Arial" panose="020B0604020202020204" pitchFamily="34" charset="0"/>
                <a:cs typeface="Arial" panose="020B0604020202020204" pitchFamily="34" charset="0"/>
              </a:rPr>
              <a:t>simplypsychology.org</a:t>
            </a:r>
            <a:r>
              <a:rPr lang="en-GB" sz="1200" dirty="0">
                <a:solidFill>
                  <a:srgbClr val="0260BF"/>
                </a:solidFill>
                <a:effectLst/>
                <a:latin typeface="Arial" panose="020B0604020202020204" pitchFamily="34" charset="0"/>
                <a:cs typeface="Arial" panose="020B0604020202020204" pitchFamily="34" charset="0"/>
              </a:rPr>
              <a:t>/</a:t>
            </a:r>
            <a:r>
              <a:rPr lang="en-GB" sz="1200" dirty="0" err="1">
                <a:solidFill>
                  <a:srgbClr val="0260BF"/>
                </a:solidFill>
                <a:effectLst/>
                <a:latin typeface="Arial" panose="020B0604020202020204" pitchFamily="34" charset="0"/>
                <a:cs typeface="Arial" panose="020B0604020202020204" pitchFamily="34" charset="0"/>
              </a:rPr>
              <a:t>piaget.html</a:t>
            </a:r>
            <a:r>
              <a:rPr lang="en-GB" sz="1200" dirty="0">
                <a:solidFill>
                  <a:srgbClr val="2B3D4F"/>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 at 20 march 2023)KRISTIANA </a:t>
            </a:r>
          </a:p>
          <a:p>
            <a:pPr>
              <a:buFont typeface="Arial" panose="020B0604020202020204" pitchFamily="34" charset="0"/>
              <a:buChar char="•"/>
            </a:pP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Kandola, A. (2019). </a:t>
            </a:r>
            <a:r>
              <a:rPr kumimoji="0" lang="en-US" altLang="en-US" sz="1200" b="0" i="1" u="none" strike="noStrike" cap="none" normalizeH="0" baseline="0" dirty="0">
                <a:ln>
                  <a:noFill/>
                </a:ln>
                <a:solidFill>
                  <a:srgbClr val="2B3D4F"/>
                </a:solidFill>
                <a:effectLst/>
                <a:latin typeface="Arial" panose="020B0604020202020204" pitchFamily="34" charset="0"/>
                <a:cs typeface="Arial" panose="020B0604020202020204" pitchFamily="34" charset="0"/>
              </a:rPr>
              <a:t>Piaget’s 4 Stages of development: What Do They mean? </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[online] </a:t>
            </a:r>
            <a:r>
              <a:rPr kumimoji="0" lang="en-US" altLang="en-US" sz="1200" b="0" i="0" u="none" strike="noStrike" cap="none" normalizeH="0" baseline="0" dirty="0" err="1">
                <a:ln>
                  <a:noFill/>
                </a:ln>
                <a:solidFill>
                  <a:srgbClr val="2B3D4F"/>
                </a:solidFill>
                <a:effectLst/>
                <a:latin typeface="Arial" panose="020B0604020202020204" pitchFamily="34" charset="0"/>
                <a:cs typeface="Arial" panose="020B0604020202020204" pitchFamily="34" charset="0"/>
              </a:rPr>
              <a:t>www.medicalnewstoday.com</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rgbClr val="0260BF"/>
                </a:solidFill>
                <a:effectLst/>
                <a:latin typeface="Arial" panose="020B0604020202020204" pitchFamily="34" charset="0"/>
                <a:cs typeface="Arial" panose="020B0604020202020204" pitchFamily="34" charset="0"/>
                <a:hlinkClick r:id="rId8"/>
              </a:rPr>
              <a:t>https://www.medicalnewstoday.com/articles/325030</a:t>
            </a:r>
            <a:r>
              <a:rPr lang="en-US" altLang="en-US" sz="1200" dirty="0">
                <a:solidFill>
                  <a:srgbClr val="2B3D4F"/>
                </a:solidFill>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(Access at 21 march 2023) KRISTIANA</a:t>
            </a:r>
            <a:endParaRPr lang="en-US" altLang="en-US" sz="1200" dirty="0">
              <a:solidFill>
                <a:srgbClr val="2B3D4F"/>
              </a:solidFill>
              <a:latin typeface="Arial" panose="020B0604020202020204" pitchFamily="34" charset="0"/>
              <a:cs typeface="Arial" panose="020B0604020202020204" pitchFamily="34" charset="0"/>
            </a:endParaRPr>
          </a:p>
          <a:p>
            <a:pPr>
              <a:buFont typeface="Arial" panose="020B0604020202020204" pitchFamily="34" charset="0"/>
              <a:buChar char="•"/>
            </a:pP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Cherry, K. (2022). </a:t>
            </a:r>
            <a:r>
              <a:rPr kumimoji="0" lang="en-US" altLang="en-US" sz="1200" b="0" i="1" u="none" strike="noStrike" cap="none" normalizeH="0" baseline="0" dirty="0">
                <a:ln>
                  <a:noFill/>
                </a:ln>
                <a:solidFill>
                  <a:srgbClr val="2B3D4F"/>
                </a:solidFill>
                <a:effectLst/>
                <a:latin typeface="Arial" panose="020B0604020202020204" pitchFamily="34" charset="0"/>
                <a:cs typeface="Arial" panose="020B0604020202020204" pitchFamily="34" charset="0"/>
              </a:rPr>
              <a:t>The 4 Stages of Cognitive Development</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 [online] </a:t>
            </a:r>
            <a:r>
              <a:rPr kumimoji="0" lang="en-US" altLang="en-US" sz="1200" b="0" i="0" u="none" strike="noStrike" cap="none" normalizeH="0" baseline="0" dirty="0" err="1">
                <a:ln>
                  <a:noFill/>
                </a:ln>
                <a:solidFill>
                  <a:srgbClr val="2B3D4F"/>
                </a:solidFill>
                <a:effectLst/>
                <a:latin typeface="Arial" panose="020B0604020202020204" pitchFamily="34" charset="0"/>
                <a:cs typeface="Arial" panose="020B0604020202020204" pitchFamily="34" charset="0"/>
              </a:rPr>
              <a:t>Verywell</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 Mind. Available at: </a:t>
            </a:r>
            <a:r>
              <a:rPr kumimoji="0" lang="en-US" altLang="en-US" sz="1200" b="0" i="0" u="none" strike="noStrike" cap="none" normalizeH="0" baseline="0" dirty="0">
                <a:ln>
                  <a:noFill/>
                </a:ln>
                <a:solidFill>
                  <a:srgbClr val="0260BF"/>
                </a:solidFill>
                <a:effectLst/>
                <a:latin typeface="Arial" panose="020B0604020202020204" pitchFamily="34" charset="0"/>
                <a:cs typeface="Arial" panose="020B0604020202020204" pitchFamily="34" charset="0"/>
                <a:hlinkClick r:id="rId3"/>
              </a:rPr>
              <a:t>https://www.verywellmind.com/piagets-stages-of-cognitive-development-2795457</a:t>
            </a:r>
            <a:r>
              <a:rPr lang="en-US" altLang="en-US" sz="1200" dirty="0">
                <a:solidFill>
                  <a:srgbClr val="2B3D4F"/>
                </a:solidFill>
                <a:latin typeface="Arial" panose="020B0604020202020204" pitchFamily="34" charset="0"/>
                <a:cs typeface="Arial" panose="020B0604020202020204" pitchFamily="34" charset="0"/>
              </a:rPr>
              <a:t> </a:t>
            </a:r>
            <a:r>
              <a:rPr kumimoji="0" lang="en-US" altLang="en-US" sz="1200" b="0" i="0" u="none" strike="noStrike" cap="none" normalizeH="0" baseline="0" dirty="0">
                <a:ln>
                  <a:noFill/>
                </a:ln>
                <a:solidFill>
                  <a:srgbClr val="2B3D4F"/>
                </a:solidFill>
                <a:effectLst/>
                <a:latin typeface="Arial" panose="020B0604020202020204" pitchFamily="34" charset="0"/>
                <a:cs typeface="Arial" panose="020B0604020202020204" pitchFamily="34" charset="0"/>
              </a:rPr>
              <a:t>(Access at 21 march 2023) KRISTIANA </a:t>
            </a: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buFont typeface="Arial" panose="020B0604020202020204" pitchFamily="34" charset="0"/>
              <a:buChar char="•"/>
            </a:pPr>
            <a:endParaRPr lang="en-GB" sz="1200" dirty="0">
              <a:effectLst/>
              <a:latin typeface="ArialMT"/>
            </a:endParaRPr>
          </a:p>
          <a:p>
            <a:pPr marL="0" indent="0">
              <a:buNone/>
            </a:pPr>
            <a:endParaRPr lang="en-GB" sz="1400" b="0" i="0" u="none" strike="noStrike" dirty="0">
              <a:solidFill>
                <a:schemeClr val="tx2"/>
              </a:solidFill>
              <a:effectLst/>
              <a:latin typeface="Calibri" panose="020F0502020204030204" pitchFamily="34" charset="0"/>
            </a:endParaRPr>
          </a:p>
          <a:p>
            <a:endParaRPr lang="en-GB" sz="1400" b="0" i="0" u="none" strike="noStrike" dirty="0">
              <a:solidFill>
                <a:schemeClr val="tx2"/>
              </a:solidFill>
              <a:effectLst/>
              <a:latin typeface="Calibri" panose="020F0502020204030204" pitchFamily="34" charset="0"/>
            </a:endParaRPr>
          </a:p>
          <a:p>
            <a:endParaRPr lang="en-GB" sz="1400" dirty="0">
              <a:solidFill>
                <a:schemeClr val="tx2"/>
              </a:solidFill>
            </a:endParaRPr>
          </a:p>
        </p:txBody>
      </p:sp>
    </p:spTree>
    <p:extLst>
      <p:ext uri="{BB962C8B-B14F-4D97-AF65-F5344CB8AC3E}">
        <p14:creationId xmlns:p14="http://schemas.microsoft.com/office/powerpoint/2010/main" val="2211492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006451-BD9F-43DD-94FE-3EA29C800FE2}"/>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Reference list </a:t>
            </a:r>
          </a:p>
        </p:txBody>
      </p:sp>
      <p:sp>
        <p:nvSpPr>
          <p:cNvPr id="3" name="Content Placeholder 2">
            <a:extLst>
              <a:ext uri="{FF2B5EF4-FFF2-40B4-BE49-F238E27FC236}">
                <a16:creationId xmlns:a16="http://schemas.microsoft.com/office/drawing/2014/main" id="{6CBF9063-3733-F833-3920-B99923700155}"/>
              </a:ext>
            </a:extLst>
          </p:cNvPr>
          <p:cNvSpPr>
            <a:spLocks noGrp="1"/>
          </p:cNvSpPr>
          <p:nvPr>
            <p:ph idx="1"/>
          </p:nvPr>
        </p:nvSpPr>
        <p:spPr>
          <a:xfrm>
            <a:off x="6172200" y="804672"/>
            <a:ext cx="5221224" cy="5230368"/>
          </a:xfrm>
        </p:spPr>
        <p:txBody>
          <a:bodyPr anchor="ctr">
            <a:normAutofit/>
          </a:bodyPr>
          <a:lstStyle/>
          <a:p>
            <a:r>
              <a:rPr lang="en-GB" sz="1400" b="0" i="0" u="none" strike="noStrike">
                <a:solidFill>
                  <a:schemeClr val="tx2"/>
                </a:solidFill>
                <a:effectLst/>
                <a:latin typeface="Calibri" panose="020F0502020204030204" pitchFamily="34" charset="0"/>
              </a:rPr>
              <a:t>Cherry, K. (2022). </a:t>
            </a:r>
            <a:r>
              <a:rPr lang="en-GB" sz="1400" b="0" i="1" u="none" strike="noStrike">
                <a:solidFill>
                  <a:schemeClr val="tx2"/>
                </a:solidFill>
                <a:effectLst/>
                <a:latin typeface="Calibri" panose="020F0502020204030204" pitchFamily="34" charset="0"/>
              </a:rPr>
              <a:t>The 4 Stages of Cognitive Development</a:t>
            </a:r>
            <a:r>
              <a:rPr lang="en-GB" sz="1400" b="0" i="0" u="none" strike="noStrike">
                <a:solidFill>
                  <a:schemeClr val="tx2"/>
                </a:solidFill>
                <a:effectLst/>
                <a:latin typeface="Calibri" panose="020F0502020204030204" pitchFamily="34" charset="0"/>
              </a:rPr>
              <a:t>. [online] Verywell Mind. Available at: </a:t>
            </a:r>
            <a:r>
              <a:rPr lang="en-GB" sz="1400" b="0" i="0" u="none" strike="noStrike">
                <a:solidFill>
                  <a:schemeClr val="tx2"/>
                </a:solidFill>
                <a:effectLst/>
                <a:latin typeface="Calibri" panose="020F0502020204030204" pitchFamily="34" charset="0"/>
                <a:hlinkClick r:id="rId3"/>
              </a:rPr>
              <a:t>https://www.verywellmind.com/piagets-stages-of-cognitive-development-2795457</a:t>
            </a:r>
            <a:r>
              <a:rPr lang="en-GB" sz="1400" b="0" i="0" u="none" strike="noStrike">
                <a:solidFill>
                  <a:schemeClr val="tx2"/>
                </a:solidFill>
                <a:effectLst/>
                <a:latin typeface="Calibri" panose="020F0502020204030204" pitchFamily="34" charset="0"/>
              </a:rPr>
              <a:t> (Acces</a:t>
            </a:r>
            <a:r>
              <a:rPr lang="en-GB" sz="1400">
                <a:solidFill>
                  <a:schemeClr val="tx2"/>
                </a:solidFill>
                <a:latin typeface="Calibri" panose="020F0502020204030204" pitchFamily="34" charset="0"/>
              </a:rPr>
              <a:t>s date 17 march 2022) (GIOVANNI) </a:t>
            </a:r>
            <a:endParaRPr lang="en-GB" sz="1400" b="0" i="0" u="none" strike="noStrike">
              <a:solidFill>
                <a:schemeClr val="tx2"/>
              </a:solidFill>
              <a:effectLst/>
              <a:latin typeface="Calibri" panose="020F0502020204030204" pitchFamily="34" charset="0"/>
            </a:endParaRPr>
          </a:p>
          <a:p>
            <a:r>
              <a:rPr lang="en-GB" sz="1400" b="0" i="0" u="none" strike="noStrike">
                <a:solidFill>
                  <a:schemeClr val="tx2"/>
                </a:solidFill>
                <a:effectLst/>
                <a:latin typeface="Calibri" panose="020F0502020204030204" pitchFamily="34" charset="0"/>
              </a:rPr>
              <a:t>‌American Psychological Association (2014). </a:t>
            </a:r>
            <a:r>
              <a:rPr lang="en-GB" sz="1400" b="0" i="1" u="none" strike="noStrike">
                <a:solidFill>
                  <a:schemeClr val="tx2"/>
                </a:solidFill>
                <a:effectLst/>
                <a:latin typeface="Calibri" panose="020F0502020204030204" pitchFamily="34" charset="0"/>
              </a:rPr>
              <a:t>Developmental Psychology Studies Humans Across the Lifespan</a:t>
            </a:r>
            <a:r>
              <a:rPr lang="en-GB" sz="1400" b="0" i="0" u="none" strike="noStrike">
                <a:solidFill>
                  <a:schemeClr val="tx2"/>
                </a:solidFill>
                <a:effectLst/>
                <a:latin typeface="Calibri" panose="020F0502020204030204" pitchFamily="34" charset="0"/>
              </a:rPr>
              <a:t>. [online] Apa.org. Available at: </a:t>
            </a:r>
            <a:r>
              <a:rPr lang="en-GB" sz="1400" b="0" i="0" u="none" strike="noStrike">
                <a:solidFill>
                  <a:schemeClr val="tx2"/>
                </a:solidFill>
                <a:effectLst/>
                <a:latin typeface="Calibri" panose="020F0502020204030204" pitchFamily="34" charset="0"/>
                <a:hlinkClick r:id="rId4"/>
              </a:rPr>
              <a:t>https://www.apa.org/education-career/guide/subfields/developmental</a:t>
            </a:r>
            <a:r>
              <a:rPr lang="en-GB" sz="1400" b="0" i="0" u="none" strike="noStrike">
                <a:solidFill>
                  <a:schemeClr val="tx2"/>
                </a:solidFill>
                <a:effectLst/>
                <a:latin typeface="Calibri" panose="020F0502020204030204" pitchFamily="34" charset="0"/>
              </a:rPr>
              <a:t> (Access date 19 march 2023) (GIOVANNI)</a:t>
            </a:r>
          </a:p>
          <a:p>
            <a:r>
              <a:rPr lang="en-GB" sz="1400" b="0" i="0" u="none" strike="noStrike">
                <a:solidFill>
                  <a:schemeClr val="tx2"/>
                </a:solidFill>
                <a:effectLst/>
                <a:latin typeface="Calibri" panose="020F0502020204030204" pitchFamily="34" charset="0"/>
              </a:rPr>
              <a:t>‌</a:t>
            </a:r>
            <a:r>
              <a:rPr lang="en-US" sz="1400" b="0" i="0" u="none" strike="noStrike">
                <a:solidFill>
                  <a:schemeClr val="tx2"/>
                </a:solidFill>
                <a:effectLst/>
                <a:latin typeface="Calibri" panose="020F0502020204030204" pitchFamily="34" charset="0"/>
              </a:rPr>
              <a:t>Cherry, K. (2019). Support and Criticism of Piaget’s Stage Theory. [online] Verywell Mind. Available at: </a:t>
            </a:r>
            <a:r>
              <a:rPr lang="en-US" sz="1400" b="0" i="0" u="none" strike="noStrike">
                <a:solidFill>
                  <a:schemeClr val="tx2"/>
                </a:solidFill>
                <a:effectLst/>
                <a:latin typeface="Calibri" panose="020F0502020204030204" pitchFamily="34" charset="0"/>
                <a:hlinkClick r:id="rId5"/>
              </a:rPr>
              <a:t>https://www.verywellmind.com/support-and-criticism-of-piagets-stage-theory-2795460</a:t>
            </a:r>
            <a:r>
              <a:rPr lang="en-US" sz="1400" b="0" i="0" u="none" strike="noStrike">
                <a:solidFill>
                  <a:schemeClr val="tx2"/>
                </a:solidFill>
                <a:effectLst/>
                <a:latin typeface="Calibri" panose="020F0502020204030204" pitchFamily="34" charset="0"/>
              </a:rPr>
              <a:t>.</a:t>
            </a:r>
          </a:p>
          <a:p>
            <a:r>
              <a:rPr lang="en-US" sz="1400">
                <a:solidFill>
                  <a:schemeClr val="tx2"/>
                </a:solidFill>
                <a:latin typeface="Calibri" panose="020F0502020204030204" pitchFamily="34" charset="0"/>
              </a:rPr>
              <a:t>( Access date 20 March2023) ( Julia Silva)</a:t>
            </a:r>
          </a:p>
          <a:p>
            <a:r>
              <a:rPr lang="en-GB" sz="1400" b="0" i="0" u="none" strike="noStrike">
                <a:solidFill>
                  <a:schemeClr val="tx2"/>
                </a:solidFill>
                <a:effectLst/>
                <a:latin typeface="Calibri" panose="020F0502020204030204" pitchFamily="34" charset="0"/>
                <a:hlinkClick r:id="rId6"/>
              </a:rPr>
              <a:t>https://babyknowledge.co.uk/1-1-2-month-old-baby-sleep-schedule/</a:t>
            </a:r>
            <a:endParaRPr lang="en-GB" sz="1400" b="0" i="0" u="none" strike="noStrike">
              <a:solidFill>
                <a:schemeClr val="tx2"/>
              </a:solidFill>
              <a:effectLst/>
              <a:latin typeface="Calibri" panose="020F0502020204030204" pitchFamily="34" charset="0"/>
            </a:endParaRPr>
          </a:p>
          <a:p>
            <a:r>
              <a:rPr lang="en-GB" sz="1400">
                <a:solidFill>
                  <a:schemeClr val="tx2"/>
                </a:solidFill>
                <a:latin typeface="Calibri" panose="020F0502020204030204" pitchFamily="34" charset="0"/>
              </a:rPr>
              <a:t>( Access date 20 march 2023) (Julia Silva)</a:t>
            </a:r>
          </a:p>
          <a:p>
            <a:r>
              <a:rPr lang="en-GB" sz="1400">
                <a:solidFill>
                  <a:schemeClr val="tx2"/>
                </a:solidFill>
                <a:latin typeface="Calibri" panose="020F0502020204030204" pitchFamily="34" charset="0"/>
                <a:hlinkClick r:id="rId7"/>
              </a:rPr>
              <a:t>https://educationsummary.com/lesson/strengths-and-weaknesses-of-piagets-theory/?utm_content=cmp-true</a:t>
            </a:r>
            <a:endParaRPr lang="en-GB" sz="1400">
              <a:solidFill>
                <a:schemeClr val="tx2"/>
              </a:solidFill>
              <a:latin typeface="Calibri" panose="020F0502020204030204" pitchFamily="34" charset="0"/>
            </a:endParaRPr>
          </a:p>
          <a:p>
            <a:r>
              <a:rPr lang="en-GB" sz="1400">
                <a:solidFill>
                  <a:schemeClr val="tx2"/>
                </a:solidFill>
                <a:latin typeface="Calibri" panose="020F0502020204030204" pitchFamily="34" charset="0"/>
              </a:rPr>
              <a:t>(</a:t>
            </a:r>
            <a:r>
              <a:rPr lang="en-US" sz="1400">
                <a:solidFill>
                  <a:schemeClr val="tx2"/>
                </a:solidFill>
                <a:latin typeface="Calibri" panose="020F0502020204030204" pitchFamily="34" charset="0"/>
              </a:rPr>
              <a:t>( Access date 20 march 2023) (Julia Silva)</a:t>
            </a:r>
          </a:p>
          <a:p>
            <a:endParaRPr lang="en-GB" sz="1400">
              <a:solidFill>
                <a:schemeClr val="tx2"/>
              </a:solidFill>
              <a:latin typeface="Calibri" panose="020F0502020204030204" pitchFamily="34" charset="0"/>
            </a:endParaRPr>
          </a:p>
          <a:p>
            <a:endParaRPr lang="en-GB" sz="1400">
              <a:solidFill>
                <a:schemeClr val="tx2"/>
              </a:solidFill>
              <a:latin typeface="Calibri" panose="020F0502020204030204" pitchFamily="34" charset="0"/>
            </a:endParaRPr>
          </a:p>
          <a:p>
            <a:endParaRPr lang="en-GB" sz="1400" b="0" i="0" u="none" strike="noStrike">
              <a:solidFill>
                <a:schemeClr val="tx2"/>
              </a:solidFill>
              <a:effectLst/>
              <a:latin typeface="Calibri" panose="020F0502020204030204" pitchFamily="34" charset="0"/>
            </a:endParaRPr>
          </a:p>
          <a:p>
            <a:endParaRPr lang="en-GB" sz="1400">
              <a:solidFill>
                <a:schemeClr val="tx2"/>
              </a:solidFill>
            </a:endParaRPr>
          </a:p>
        </p:txBody>
      </p:sp>
    </p:spTree>
    <p:extLst>
      <p:ext uri="{BB962C8B-B14F-4D97-AF65-F5344CB8AC3E}">
        <p14:creationId xmlns:p14="http://schemas.microsoft.com/office/powerpoint/2010/main" val="1396255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DED8250749D1E4C9ACB0D7EE238932F" ma:contentTypeVersion="7" ma:contentTypeDescription="Create a new document." ma:contentTypeScope="" ma:versionID="549f593512e105492f9182a5de9c48e1">
  <xsd:schema xmlns:xsd="http://www.w3.org/2001/XMLSchema" xmlns:xs="http://www.w3.org/2001/XMLSchema" xmlns:p="http://schemas.microsoft.com/office/2006/metadata/properties" xmlns:ns3="84afd9e4-4f67-4839-ba6f-a8afd8eada7a" xmlns:ns4="9f1bb159-e902-4415-8523-ea8d0fe7d6c2" targetNamespace="http://schemas.microsoft.com/office/2006/metadata/properties" ma:root="true" ma:fieldsID="8426014b50fd866132c150a3c0e3169e" ns3:_="" ns4:_="">
    <xsd:import namespace="84afd9e4-4f67-4839-ba6f-a8afd8eada7a"/>
    <xsd:import namespace="9f1bb159-e902-4415-8523-ea8d0fe7d6c2"/>
    <xsd:element name="properties">
      <xsd:complexType>
        <xsd:sequence>
          <xsd:element name="documentManagement">
            <xsd:complexType>
              <xsd:all>
                <xsd:element ref="ns3:MediaServiceMetadata" minOccurs="0"/>
                <xsd:element ref="ns3:MediaServiceFastMetadata" minOccurs="0"/>
                <xsd:element ref="ns3:_activity"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4afd9e4-4f67-4839-ba6f-a8afd8eada7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0" nillable="true" ma:displayName="_activity" ma:hidden="true" ma:internalName="_activity">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f1bb159-e902-4415-8523-ea8d0fe7d6c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4afd9e4-4f67-4839-ba6f-a8afd8eada7a" xsi:nil="true"/>
  </documentManagement>
</p:properties>
</file>

<file path=customXml/itemProps1.xml><?xml version="1.0" encoding="utf-8"?>
<ds:datastoreItem xmlns:ds="http://schemas.openxmlformats.org/officeDocument/2006/customXml" ds:itemID="{ED56A41D-8AE7-43EE-9BA2-C4D016C60A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4afd9e4-4f67-4839-ba6f-a8afd8eada7a"/>
    <ds:schemaRef ds:uri="9f1bb159-e902-4415-8523-ea8d0fe7d6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CFD8F8-9A5A-44D7-80E2-FBCE409E9830}">
  <ds:schemaRefs>
    <ds:schemaRef ds:uri="http://schemas.microsoft.com/sharepoint/v3/contenttype/forms"/>
  </ds:schemaRefs>
</ds:datastoreItem>
</file>

<file path=customXml/itemProps3.xml><?xml version="1.0" encoding="utf-8"?>
<ds:datastoreItem xmlns:ds="http://schemas.openxmlformats.org/officeDocument/2006/customXml" ds:itemID="{14AA479B-0404-4AD9-B6D2-3A36ABC79B34}">
  <ds:schemaRefs>
    <ds:schemaRef ds:uri="9f1bb159-e902-4415-8523-ea8d0fe7d6c2"/>
    <ds:schemaRef ds:uri="84afd9e4-4f67-4839-ba6f-a8afd8eada7a"/>
    <ds:schemaRef ds:uri="http://schemas.microsoft.com/office/2006/documentManagement/types"/>
    <ds:schemaRef ds:uri="http://schemas.microsoft.com/office/infopath/2007/PartnerControls"/>
    <ds:schemaRef ds:uri="http://www.w3.org/XML/1998/namespace"/>
    <ds:schemaRef ds:uri="http://schemas.microsoft.com/office/2006/metadata/properties"/>
    <ds:schemaRef ds:uri="http://purl.org/dc/elements/1.1/"/>
    <ds:schemaRef ds:uri="http://purl.org/dc/dcmityp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3197</Words>
  <Application>Microsoft Office PowerPoint</Application>
  <PresentationFormat>Widescreen</PresentationFormat>
  <Paragraphs>147</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ArialMT</vt:lpstr>
      <vt:lpstr>Calibri</vt:lpstr>
      <vt:lpstr>Calibri Light</vt:lpstr>
      <vt:lpstr>Roboto</vt:lpstr>
      <vt:lpstr>Symbol</vt:lpstr>
      <vt:lpstr>Office Theme</vt:lpstr>
      <vt:lpstr>PowerPoint Presentation</vt:lpstr>
      <vt:lpstr>Table of contents </vt:lpstr>
      <vt:lpstr>Definition of developmental psychology </vt:lpstr>
      <vt:lpstr>Piaget’s theory</vt:lpstr>
      <vt:lpstr>Three components are the focal points of the concrete operating phase, dependable source  </vt:lpstr>
      <vt:lpstr>Human lifespan development/stages </vt:lpstr>
      <vt:lpstr>PIAGE THEORY FOR THE STAGES 7-11  </vt:lpstr>
      <vt:lpstr>PIAGE THEORY FOR THE STAGES 7-11  </vt:lpstr>
      <vt:lpstr>The importance of the concrete operational stage.  </vt:lpstr>
      <vt:lpstr>Critically evaluate the identified lifespan psychological theory</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Kristiana Mitrai</cp:lastModifiedBy>
  <cp:revision>12</cp:revision>
  <dcterms:created xsi:type="dcterms:W3CDTF">2023-02-23T12:22:56Z</dcterms:created>
  <dcterms:modified xsi:type="dcterms:W3CDTF">2023-04-05T11:12:10Z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0x010100EDED8250749D1E4C9ACB0D7EE238932F</vt:lpwstr>
  </property>
</Properties>
</file>