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4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5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6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  <p:sldMasterId id="2147483696" r:id="rId5"/>
    <p:sldMasterId id="2147483705" r:id="rId6"/>
    <p:sldMasterId id="2147483714" r:id="rId7"/>
    <p:sldMasterId id="2147483718" r:id="rId8"/>
    <p:sldMasterId id="2147483722" r:id="rId9"/>
    <p:sldMasterId id="2147483727" r:id="rId10"/>
  </p:sldMasterIdLst>
  <p:notesMasterIdLst>
    <p:notesMasterId r:id="rId33"/>
  </p:notesMasterIdLst>
  <p:sldIdLst>
    <p:sldId id="256" r:id="rId11"/>
    <p:sldId id="378" r:id="rId12"/>
    <p:sldId id="448" r:id="rId13"/>
    <p:sldId id="276" r:id="rId14"/>
    <p:sldId id="286" r:id="rId15"/>
    <p:sldId id="457" r:id="rId16"/>
    <p:sldId id="459" r:id="rId17"/>
    <p:sldId id="274" r:id="rId18"/>
    <p:sldId id="275" r:id="rId19"/>
    <p:sldId id="277" r:id="rId20"/>
    <p:sldId id="273" r:id="rId21"/>
    <p:sldId id="278" r:id="rId22"/>
    <p:sldId id="284" r:id="rId23"/>
    <p:sldId id="461" r:id="rId24"/>
    <p:sldId id="460" r:id="rId25"/>
    <p:sldId id="287" r:id="rId26"/>
    <p:sldId id="288" r:id="rId27"/>
    <p:sldId id="280" r:id="rId28"/>
    <p:sldId id="283" r:id="rId29"/>
    <p:sldId id="377" r:id="rId30"/>
    <p:sldId id="458" r:id="rId31"/>
    <p:sldId id="456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660033"/>
    <a:srgbClr val="FF3300"/>
    <a:srgbClr val="FF0066"/>
    <a:srgbClr val="FF00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1C943F-1222-415A-9857-42AF32F35A53}" v="1" dt="2026-05-11T12:18:14.7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572" autoAdjust="0"/>
  </p:normalViewPr>
  <p:slideViewPr>
    <p:cSldViewPr>
      <p:cViewPr varScale="1">
        <p:scale>
          <a:sx n="48" d="100"/>
          <a:sy n="48" d="100"/>
        </p:scale>
        <p:origin x="1932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microsoft.com/office/2015/10/relationships/revisionInfo" Target="revisionInfo.xml"/><Relationship Id="rId21" Type="http://schemas.openxmlformats.org/officeDocument/2006/relationships/slide" Target="slides/slide11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C534DB3A-EA26-4F43-8EF1-246B3972595E}"/>
    <pc:docChg chg="custSel delSld modSld">
      <pc:chgData name="Paul Tinkler" userId="bcebf29c-73c2-433d-80d2-6bad896374bf" providerId="ADAL" clId="{C534DB3A-EA26-4F43-8EF1-246B3972595E}" dt="2026-05-11T12:18:28.212" v="199" actId="47"/>
      <pc:docMkLst>
        <pc:docMk/>
      </pc:docMkLst>
      <pc:sldChg chg="delSp mod">
        <pc:chgData name="Paul Tinkler" userId="bcebf29c-73c2-433d-80d2-6bad896374bf" providerId="ADAL" clId="{C534DB3A-EA26-4F43-8EF1-246B3972595E}" dt="2026-05-11T11:59:26.457" v="2" actId="478"/>
        <pc:sldMkLst>
          <pc:docMk/>
          <pc:sldMk cId="963288869" sldId="275"/>
        </pc:sldMkLst>
        <pc:picChg chg="del">
          <ac:chgData name="Paul Tinkler" userId="bcebf29c-73c2-433d-80d2-6bad896374bf" providerId="ADAL" clId="{C534DB3A-EA26-4F43-8EF1-246B3972595E}" dt="2026-05-11T11:59:26.457" v="2" actId="478"/>
          <ac:picMkLst>
            <pc:docMk/>
            <pc:sldMk cId="963288869" sldId="275"/>
            <ac:picMk id="10" creationId="{D3340249-2D42-4720-BCB0-E216E4F6AD49}"/>
          </ac:picMkLst>
        </pc:picChg>
      </pc:sldChg>
      <pc:sldChg chg="delSp mod">
        <pc:chgData name="Paul Tinkler" userId="bcebf29c-73c2-433d-80d2-6bad896374bf" providerId="ADAL" clId="{C534DB3A-EA26-4F43-8EF1-246B3972595E}" dt="2026-05-11T11:59:16.709" v="1" actId="478"/>
        <pc:sldMkLst>
          <pc:docMk/>
          <pc:sldMk cId="2968689791" sldId="276"/>
        </pc:sldMkLst>
        <pc:picChg chg="del">
          <ac:chgData name="Paul Tinkler" userId="bcebf29c-73c2-433d-80d2-6bad896374bf" providerId="ADAL" clId="{C534DB3A-EA26-4F43-8EF1-246B3972595E}" dt="2026-05-11T11:59:16.709" v="1" actId="478"/>
          <ac:picMkLst>
            <pc:docMk/>
            <pc:sldMk cId="2968689791" sldId="276"/>
            <ac:picMk id="8" creationId="{79EF402E-BEC7-4B47-996B-CB568A73B526}"/>
          </ac:picMkLst>
        </pc:picChg>
      </pc:sldChg>
      <pc:sldChg chg="modSp del mod">
        <pc:chgData name="Paul Tinkler" userId="bcebf29c-73c2-433d-80d2-6bad896374bf" providerId="ADAL" clId="{C534DB3A-EA26-4F43-8EF1-246B3972595E}" dt="2026-05-11T12:17:46.696" v="192" actId="47"/>
        <pc:sldMkLst>
          <pc:docMk/>
          <pc:sldMk cId="1399755491" sldId="279"/>
        </pc:sldMkLst>
        <pc:spChg chg="mod">
          <ac:chgData name="Paul Tinkler" userId="bcebf29c-73c2-433d-80d2-6bad896374bf" providerId="ADAL" clId="{C534DB3A-EA26-4F43-8EF1-246B3972595E}" dt="2026-05-11T12:03:46.744" v="7" actId="14100"/>
          <ac:spMkLst>
            <pc:docMk/>
            <pc:sldMk cId="1399755491" sldId="279"/>
            <ac:spMk id="2" creationId="{0C830522-7109-4C3A-A42E-65662994A71E}"/>
          </ac:spMkLst>
        </pc:spChg>
        <pc:picChg chg="mod">
          <ac:chgData name="Paul Tinkler" userId="bcebf29c-73c2-433d-80d2-6bad896374bf" providerId="ADAL" clId="{C534DB3A-EA26-4F43-8EF1-246B3972595E}" dt="2026-05-11T12:03:48.969" v="8" actId="1076"/>
          <ac:picMkLst>
            <pc:docMk/>
            <pc:sldMk cId="1399755491" sldId="279"/>
            <ac:picMk id="6" creationId="{B71DD0C6-246E-4C04-951E-DE74886CF325}"/>
          </ac:picMkLst>
        </pc:picChg>
      </pc:sldChg>
      <pc:sldChg chg="del">
        <pc:chgData name="Paul Tinkler" userId="bcebf29c-73c2-433d-80d2-6bad896374bf" providerId="ADAL" clId="{C534DB3A-EA26-4F43-8EF1-246B3972595E}" dt="2026-05-11T12:18:28.212" v="199" actId="47"/>
        <pc:sldMkLst>
          <pc:docMk/>
          <pc:sldMk cId="2958003565" sldId="282"/>
        </pc:sldMkLst>
      </pc:sldChg>
      <pc:sldChg chg="modSp mod">
        <pc:chgData name="Paul Tinkler" userId="bcebf29c-73c2-433d-80d2-6bad896374bf" providerId="ADAL" clId="{C534DB3A-EA26-4F43-8EF1-246B3972595E}" dt="2026-05-11T12:18:20.635" v="198" actId="5793"/>
        <pc:sldMkLst>
          <pc:docMk/>
          <pc:sldMk cId="140448814" sldId="283"/>
        </pc:sldMkLst>
        <pc:spChg chg="mod">
          <ac:chgData name="Paul Tinkler" userId="bcebf29c-73c2-433d-80d2-6bad896374bf" providerId="ADAL" clId="{C534DB3A-EA26-4F43-8EF1-246B3972595E}" dt="2026-05-11T12:18:20.635" v="198" actId="5793"/>
          <ac:spMkLst>
            <pc:docMk/>
            <pc:sldMk cId="140448814" sldId="283"/>
            <ac:spMk id="3" creationId="{955A8740-9726-4488-8653-3FFC3371CCE6}"/>
          </ac:spMkLst>
        </pc:spChg>
      </pc:sldChg>
      <pc:sldChg chg="del">
        <pc:chgData name="Paul Tinkler" userId="bcebf29c-73c2-433d-80d2-6bad896374bf" providerId="ADAL" clId="{C534DB3A-EA26-4F43-8EF1-246B3972595E}" dt="2026-05-11T12:01:32.991" v="6" actId="47"/>
        <pc:sldMkLst>
          <pc:docMk/>
          <pc:sldMk cId="54743669" sldId="285"/>
        </pc:sldMkLst>
      </pc:sldChg>
      <pc:sldChg chg="delSp mod">
        <pc:chgData name="Paul Tinkler" userId="bcebf29c-73c2-433d-80d2-6bad896374bf" providerId="ADAL" clId="{C534DB3A-EA26-4F43-8EF1-246B3972595E}" dt="2026-05-11T11:59:44.547" v="4" actId="478"/>
        <pc:sldMkLst>
          <pc:docMk/>
          <pc:sldMk cId="3559576170" sldId="287"/>
        </pc:sldMkLst>
        <pc:picChg chg="del">
          <ac:chgData name="Paul Tinkler" userId="bcebf29c-73c2-433d-80d2-6bad896374bf" providerId="ADAL" clId="{C534DB3A-EA26-4F43-8EF1-246B3972595E}" dt="2026-05-11T11:59:41.423" v="3" actId="478"/>
          <ac:picMkLst>
            <pc:docMk/>
            <pc:sldMk cId="3559576170" sldId="287"/>
            <ac:picMk id="6" creationId="{3318FD4C-AFFA-4A84-8A2A-7F1771A8591A}"/>
          </ac:picMkLst>
        </pc:picChg>
        <pc:picChg chg="del">
          <ac:chgData name="Paul Tinkler" userId="bcebf29c-73c2-433d-80d2-6bad896374bf" providerId="ADAL" clId="{C534DB3A-EA26-4F43-8EF1-246B3972595E}" dt="2026-05-11T11:59:44.547" v="4" actId="478"/>
          <ac:picMkLst>
            <pc:docMk/>
            <pc:sldMk cId="3559576170" sldId="287"/>
            <ac:picMk id="12" creationId="{F02913D7-380E-4172-8267-C9F8037BF47B}"/>
          </ac:picMkLst>
        </pc:picChg>
      </pc:sldChg>
      <pc:sldChg chg="delSp mod">
        <pc:chgData name="Paul Tinkler" userId="bcebf29c-73c2-433d-80d2-6bad896374bf" providerId="ADAL" clId="{C534DB3A-EA26-4F43-8EF1-246B3972595E}" dt="2026-05-11T11:59:49.328" v="5" actId="478"/>
        <pc:sldMkLst>
          <pc:docMk/>
          <pc:sldMk cId="3084050803" sldId="288"/>
        </pc:sldMkLst>
        <pc:picChg chg="del">
          <ac:chgData name="Paul Tinkler" userId="bcebf29c-73c2-433d-80d2-6bad896374bf" providerId="ADAL" clId="{C534DB3A-EA26-4F43-8EF1-246B3972595E}" dt="2026-05-11T11:59:49.328" v="5" actId="478"/>
          <ac:picMkLst>
            <pc:docMk/>
            <pc:sldMk cId="3084050803" sldId="288"/>
            <ac:picMk id="65" creationId="{134F9A27-2479-4D3D-A409-B3487710D300}"/>
          </ac:picMkLst>
        </pc:picChg>
      </pc:sldChg>
      <pc:sldChg chg="del">
        <pc:chgData name="Paul Tinkler" userId="bcebf29c-73c2-433d-80d2-6bad896374bf" providerId="ADAL" clId="{C534DB3A-EA26-4F43-8EF1-246B3972595E}" dt="2026-05-11T11:59:03.841" v="0" actId="47"/>
        <pc:sldMkLst>
          <pc:docMk/>
          <pc:sldMk cId="2258712408" sldId="45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97E91-9ACA-49B4-A1B1-B4642D5CCFDC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CB15D-7834-4590-98D7-9EFFC39372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dfs.semanticscholar.org/1f6d/b0ec17573220b4de7b10c70c145602d2e3e3.pd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Lead a discussion on how any of the other theories, concepts, techniques, such as Emotional Intelligence, Mindfulness, and Transactional Analysis, that we have looked at relate to these ideas above.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8DD16C-8749-4B49-BB7F-04918DFBF04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171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‘blend’ of these can be particularly effective……’the learning cycle’ may be a possible interpretation of why this is…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6502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Putra, F., et al. (2018)  5E – Learning cycle strategy: Increasing conceptual understanding and learning motivation in </a:t>
            </a:r>
            <a:r>
              <a:rPr lang="en-GB" sz="1200" dirty="0" err="1"/>
              <a:t>Jurnal</a:t>
            </a:r>
            <a:r>
              <a:rPr lang="en-GB" sz="1200" dirty="0"/>
              <a:t> </a:t>
            </a:r>
            <a:r>
              <a:rPr lang="en-GB" sz="1200" dirty="0" err="1"/>
              <a:t>Ilmiah</a:t>
            </a:r>
            <a:r>
              <a:rPr lang="en-GB" sz="1200" dirty="0"/>
              <a:t> Pendidikan </a:t>
            </a:r>
            <a:r>
              <a:rPr lang="en-GB" sz="1200" dirty="0" err="1"/>
              <a:t>Fisika</a:t>
            </a:r>
            <a:r>
              <a:rPr lang="en-GB" sz="1200" dirty="0"/>
              <a:t> Al-</a:t>
            </a:r>
            <a:r>
              <a:rPr lang="en-GB" sz="1200" dirty="0" err="1"/>
              <a:t>BiRuNI</a:t>
            </a:r>
            <a:r>
              <a:rPr lang="en-GB" sz="1200" dirty="0"/>
              <a:t> 07 (2) 171-181   Url: </a:t>
            </a:r>
            <a:r>
              <a:rPr lang="en-GB" sz="1200" dirty="0">
                <a:hlinkClick r:id="rId3"/>
              </a:rPr>
              <a:t>https://pdfs.semanticscholar.org/1f6d/b0ec17573220b4de7b10c70c145602d2e3e3.pdf</a:t>
            </a:r>
            <a:r>
              <a:rPr lang="en-GB" sz="1200" dirty="0"/>
              <a:t>.  Accessed on: 18</a:t>
            </a:r>
            <a:r>
              <a:rPr lang="en-GB" sz="1200" baseline="30000" dirty="0"/>
              <a:t>th</a:t>
            </a:r>
            <a:r>
              <a:rPr lang="en-GB" sz="1200" dirty="0"/>
              <a:t> February 2022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5E model originally devised by </a:t>
            </a:r>
            <a:r>
              <a:rPr lang="en-GB" b="0" i="0" dirty="0">
                <a:solidFill>
                  <a:srgbClr val="111111"/>
                </a:solidFill>
                <a:effectLst/>
                <a:latin typeface="Helvetica Neue"/>
              </a:rPr>
              <a:t>Bybee and Landes, circa. 1990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1656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5E’s of inquiry-based learning.  </a:t>
            </a:r>
            <a:r>
              <a:rPr lang="en-GB" i="1" dirty="0"/>
              <a:t>Journal of the American association of </a:t>
            </a:r>
            <a:r>
              <a:rPr lang="en-GB" i="1"/>
              <a:t>school librarians </a:t>
            </a:r>
            <a:r>
              <a:rPr lang="en-GB" i="0"/>
              <a:t>URL: https://knowledgequest.aasl.org/the-5-es-of-inquiry-based-learning/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676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81535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2886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372AF6E-24CD-4B90-B7F2-E8D7DD0D03A5}" type="datetime1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4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154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11/05/2026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28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377DA89-ED9D-44AA-BD95-5E705631C41D}" type="datetime1">
              <a:rPr lang="en-GB" smtClean="0"/>
              <a:t>11/05/2026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676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E7ED35E-E954-40DD-895D-4405D05DBA4F}" type="datetime1">
              <a:rPr lang="en-GB" smtClean="0"/>
              <a:t>11/05/2026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911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0CFE0FFB-BDF0-436A-8C43-6EE298C9F366}" type="datetime1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475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975A1BC-F4F6-4BE5-864D-24856EC73ECB}" type="datetime1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697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B753635-C00D-4B19-8E9B-244CE9048CF1}" type="datetime1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445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D895083-90FD-4C2E-B5BA-0DD43CCF8CB7}" type="datetime1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0475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432364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987268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8902118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6972270"/>
      </p:ext>
    </p:extLst>
  </p:cSld>
  <p:clrMapOvr>
    <a:masterClrMapping/>
  </p:clrMapOvr>
  <p:hf sldNum="0"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7169464"/>
      </p:ext>
    </p:extLst>
  </p:cSld>
  <p:clrMapOvr>
    <a:masterClrMapping/>
  </p:clrMapOvr>
  <p:hf sldNum="0"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29422119"/>
      </p:ext>
    </p:extLst>
  </p:cSld>
  <p:clrMapOvr>
    <a:masterClrMapping/>
  </p:clrMapOvr>
  <p:hf sldNum="0"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640102"/>
      </p:ext>
    </p:extLst>
  </p:cSld>
  <p:clrMapOvr>
    <a:masterClrMapping/>
  </p:clrMapOvr>
  <p:hf sldNum="0" hd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124050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133890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73457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93530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93258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769277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89493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99404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7858031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32419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76617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00711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2327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11/05/2026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77079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91640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377DA89-ED9D-44AA-BD95-5E705631C41D}" type="datetime1">
              <a:rPr lang="en-GB" smtClean="0"/>
              <a:t>11/05/2026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71698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012766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04445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0925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35957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54457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05758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767513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5143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71476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09644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46881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75202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78553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955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480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15.xml"/><Relationship Id="rId9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10" Type="http://schemas.openxmlformats.org/officeDocument/2006/relationships/image" Target="../media/image8.png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theme" Target="../theme/theme4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Relationship Id="rId9" Type="http://schemas.openxmlformats.org/officeDocument/2006/relationships/image" Target="../media/image1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20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41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37881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954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</p:sldLayoutIdLst>
  <p:hf sldNum="0"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105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673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36" r:id="rId4"/>
    <p:sldLayoutId id="2147483737" r:id="rId5"/>
    <p:sldLayoutId id="2147483738" r:id="rId6"/>
    <p:sldLayoutId id="2147483739" r:id="rId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9209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992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6690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-commons-images.com/handwriting/a/agenda.html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1.xml"/><Relationship Id="rId5" Type="http://schemas.openxmlformats.org/officeDocument/2006/relationships/hyperlink" Target="http://jonathonhutchinson.com.au/2019-internet-research-overview/" TargetMode="External"/><Relationship Id="rId4" Type="http://schemas.openxmlformats.org/officeDocument/2006/relationships/image" Target="../media/image3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2.png"/><Relationship Id="rId7" Type="http://schemas.openxmlformats.org/officeDocument/2006/relationships/hyperlink" Target="http://2012books.lardbucket.org/books/beginning-management-of-human-resources/s12-03-training-delivery-methods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34.jpeg"/><Relationship Id="rId5" Type="http://schemas.openxmlformats.org/officeDocument/2006/relationships/hyperlink" Target="http://commons.wikimedia.org/wiki/File:Flickr_-_Official_U.S._Navy_Imagery_-_A_nurse_examines_a_newborn_baby..jpg" TargetMode="External"/><Relationship Id="rId4" Type="http://schemas.openxmlformats.org/officeDocument/2006/relationships/image" Target="../media/image33.jpeg"/><Relationship Id="rId9" Type="http://schemas.openxmlformats.org/officeDocument/2006/relationships/hyperlink" Target="https://cute-pictures.blogspot.com/2012/06/free-stock-photos-career-education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nversation.com/do-we-need-emotional-intelligence-tests-for-teachers-12805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usiness-idea-planning-statistics-660097/" TargetMode="External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3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gif"/><Relationship Id="rId1" Type="http://schemas.openxmlformats.org/officeDocument/2006/relationships/slideLayout" Target="../slideLayouts/slideLayout3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1.xml"/><Relationship Id="rId6" Type="http://schemas.openxmlformats.org/officeDocument/2006/relationships/hyperlink" Target="https://people-equation.com/ideas-for-how-to-implement-stay-interviews-at-your-company/stay-interviews-two-people-talking/" TargetMode="External"/><Relationship Id="rId5" Type="http://schemas.openxmlformats.org/officeDocument/2006/relationships/image" Target="../media/image46.jpg"/><Relationship Id="rId4" Type="http://schemas.openxmlformats.org/officeDocument/2006/relationships/hyperlink" Target="http://www.careers.lon.ac.uk/blog/library/index.php/page/29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3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pdfs.semanticscholar.org/1f6d/b0ec17573220b4de7b10c70c145602d2e3e3.pdf" TargetMode="External"/><Relationship Id="rId1" Type="http://schemas.openxmlformats.org/officeDocument/2006/relationships/slideLayout" Target="../slideLayouts/slideLayout3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1012" y="1484784"/>
            <a:ext cx="3068960" cy="2387600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BMSK6009 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Emotional Intelligence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4365104"/>
            <a:ext cx="4067944" cy="763066"/>
          </a:xfrm>
        </p:spPr>
        <p:txBody>
          <a:bodyPr/>
          <a:lstStyle/>
          <a:p>
            <a:r>
              <a:rPr lang="en-GB" sz="4000" dirty="0">
                <a:solidFill>
                  <a:schemeClr val="bg1"/>
                </a:solidFill>
                <a:latin typeface="+mj-lt"/>
              </a:rPr>
              <a:t>Session 8</a:t>
            </a:r>
          </a:p>
        </p:txBody>
      </p:sp>
    </p:spTree>
    <p:extLst>
      <p:ext uri="{BB962C8B-B14F-4D97-AF65-F5344CB8AC3E}">
        <p14:creationId xmlns:p14="http://schemas.microsoft.com/office/powerpoint/2010/main" val="3169044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4546848" cy="4608512"/>
          </a:xfrm>
        </p:spPr>
        <p:txBody>
          <a:bodyPr>
            <a:normAutofit/>
          </a:bodyPr>
          <a:lstStyle/>
          <a:p>
            <a:r>
              <a:rPr lang="en-GB" dirty="0"/>
              <a:t>Generic Assessment Criteria</a:t>
            </a:r>
          </a:p>
          <a:p>
            <a:r>
              <a:rPr lang="en-GB" dirty="0"/>
              <a:t>The Assignment</a:t>
            </a:r>
          </a:p>
          <a:p>
            <a:r>
              <a:rPr lang="en-GB" dirty="0"/>
              <a:t>Some key concepts</a:t>
            </a:r>
          </a:p>
          <a:p>
            <a:r>
              <a:rPr lang="en-GB" dirty="0"/>
              <a:t>70:20:10</a:t>
            </a:r>
          </a:p>
          <a:p>
            <a:r>
              <a:rPr lang="en-GB" dirty="0"/>
              <a:t>Psychological dimensions of EQ</a:t>
            </a:r>
          </a:p>
          <a:p>
            <a:r>
              <a:rPr lang="en-GB" dirty="0"/>
              <a:t>Relationships</a:t>
            </a:r>
          </a:p>
          <a:p>
            <a:r>
              <a:rPr lang="en-GB" dirty="0"/>
              <a:t>Workforce development</a:t>
            </a:r>
          </a:p>
          <a:p>
            <a:r>
              <a:rPr lang="en-GB" dirty="0"/>
              <a:t>Business performance</a:t>
            </a:r>
          </a:p>
          <a:p>
            <a:r>
              <a:rPr lang="en-GB" dirty="0"/>
              <a:t>Bibliography</a:t>
            </a:r>
          </a:p>
          <a:p>
            <a:r>
              <a:rPr lang="en-GB" dirty="0"/>
              <a:t>Research &amp; report</a:t>
            </a:r>
          </a:p>
        </p:txBody>
      </p:sp>
      <p:pic>
        <p:nvPicPr>
          <p:cNvPr id="5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71F9EB84-63C3-4032-BE3D-AC59BF44756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96136" y="0"/>
            <a:ext cx="3347864" cy="2231909"/>
          </a:xfrm>
          <a:prstGeom prst="rect">
            <a:avLst/>
          </a:prstGeom>
        </p:spPr>
      </p:pic>
      <p:pic>
        <p:nvPicPr>
          <p:cNvPr id="9" name="Picture 8" descr="A picture containing text, table, indoor, computer&#10;&#10;Description automatically generated">
            <a:extLst>
              <a:ext uri="{FF2B5EF4-FFF2-40B4-BE49-F238E27FC236}">
                <a16:creationId xmlns:a16="http://schemas.microsoft.com/office/drawing/2014/main" id="{EB31DB09-B0CB-4FB1-A5B1-471CEBC8985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176162" y="3510137"/>
            <a:ext cx="3967838" cy="2231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0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689D4-0240-5B42-B292-ED52582EA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Task Assessment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DE32A9-3463-4946-9075-4913B3582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1046" y="1292414"/>
            <a:ext cx="4040188" cy="639762"/>
          </a:xfrm>
        </p:spPr>
        <p:txBody>
          <a:bodyPr>
            <a:normAutofit/>
          </a:bodyPr>
          <a:lstStyle/>
          <a:p>
            <a:r>
              <a:rPr lang="en-GB" dirty="0"/>
              <a:t>TASK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772F59-619A-9141-8586-ECDD50C154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520" y="1932177"/>
            <a:ext cx="4245868" cy="365706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rgbClr val="0000CC"/>
                </a:solidFill>
              </a:rPr>
              <a:t>Critically evaluate theories of emotional intelligence and their relevance to workforce development and business performance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rgbClr val="0000CC"/>
                </a:solidFill>
              </a:rPr>
              <a:t>Use theories of emotional intelligence and mindfulness to review the effect of emotions on your own workplace performance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67F932-2727-544D-9FD5-B75A811B95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31179" y="1270461"/>
            <a:ext cx="4041775" cy="639762"/>
          </a:xfrm>
        </p:spPr>
        <p:txBody>
          <a:bodyPr>
            <a:normAutofit/>
          </a:bodyPr>
          <a:lstStyle/>
          <a:p>
            <a:r>
              <a:rPr lang="en-GB" dirty="0"/>
              <a:t>Common Assessment Criteria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6CC05F-5CDF-9743-8EC8-85F6AD2891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6409" y="1932177"/>
            <a:ext cx="4540087" cy="365706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Engagement with Literature Skills.      (30)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Knowledge and Understanding Skills (25)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Cognitive and Intellectual Skills          (25)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Practical Application Skills (10)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Transferable Skills for Life and Professional Practice (10)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947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EB2CB-9217-4209-A30D-85FDB9368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7727"/>
            <a:ext cx="5220072" cy="1143000"/>
          </a:xfrm>
        </p:spPr>
        <p:txBody>
          <a:bodyPr/>
          <a:lstStyle/>
          <a:p>
            <a:r>
              <a:rPr lang="en-GB" dirty="0"/>
              <a:t>Some 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11BAA-240C-4114-9438-2C89CE1939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816225"/>
            <a:ext cx="4038600" cy="377301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Working relationships</a:t>
            </a:r>
          </a:p>
          <a:p>
            <a:r>
              <a:rPr lang="en-GB" dirty="0">
                <a:solidFill>
                  <a:srgbClr val="002060"/>
                </a:solidFill>
              </a:rPr>
              <a:t>Trust</a:t>
            </a:r>
          </a:p>
          <a:p>
            <a:r>
              <a:rPr lang="en-GB" dirty="0">
                <a:solidFill>
                  <a:srgbClr val="002060"/>
                </a:solidFill>
              </a:rPr>
              <a:t>Cooperation</a:t>
            </a:r>
          </a:p>
          <a:p>
            <a:r>
              <a:rPr lang="en-GB" dirty="0">
                <a:solidFill>
                  <a:srgbClr val="002060"/>
                </a:solidFill>
              </a:rPr>
              <a:t>Collaboration</a:t>
            </a:r>
          </a:p>
          <a:p>
            <a:r>
              <a:rPr lang="en-GB" dirty="0">
                <a:solidFill>
                  <a:srgbClr val="002060"/>
                </a:solidFill>
              </a:rPr>
              <a:t>Communication</a:t>
            </a:r>
          </a:p>
          <a:p>
            <a:r>
              <a:rPr lang="en-GB" dirty="0">
                <a:solidFill>
                  <a:srgbClr val="002060"/>
                </a:solidFill>
              </a:rPr>
              <a:t>Open flow of ideas</a:t>
            </a:r>
          </a:p>
          <a:p>
            <a:r>
              <a:rPr lang="en-GB" dirty="0">
                <a:solidFill>
                  <a:srgbClr val="002060"/>
                </a:solidFill>
              </a:rPr>
              <a:t>Respect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2C3AD9-307C-4EEB-A410-2D7F1D776C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86649" y="1816226"/>
            <a:ext cx="4739480" cy="377301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Positive work environment</a:t>
            </a:r>
          </a:p>
          <a:p>
            <a:r>
              <a:rPr lang="en-GB" dirty="0">
                <a:solidFill>
                  <a:srgbClr val="002060"/>
                </a:solidFill>
              </a:rPr>
              <a:t>Feedback</a:t>
            </a:r>
          </a:p>
          <a:p>
            <a:r>
              <a:rPr lang="en-GB" dirty="0">
                <a:solidFill>
                  <a:srgbClr val="002060"/>
                </a:solidFill>
              </a:rPr>
              <a:t>Personal development</a:t>
            </a:r>
          </a:p>
          <a:p>
            <a:r>
              <a:rPr lang="en-GB" dirty="0">
                <a:solidFill>
                  <a:srgbClr val="002060"/>
                </a:solidFill>
              </a:rPr>
              <a:t>Mutual support</a:t>
            </a:r>
          </a:p>
          <a:p>
            <a:r>
              <a:rPr lang="en-GB" dirty="0">
                <a:solidFill>
                  <a:srgbClr val="002060"/>
                </a:solidFill>
              </a:rPr>
              <a:t>Problem solving</a:t>
            </a:r>
          </a:p>
          <a:p>
            <a:r>
              <a:rPr lang="en-GB" dirty="0">
                <a:solidFill>
                  <a:srgbClr val="002060"/>
                </a:solidFill>
              </a:rPr>
              <a:t>Continuous improvement</a:t>
            </a:r>
          </a:p>
          <a:p>
            <a:r>
              <a:rPr lang="en-GB" dirty="0">
                <a:solidFill>
                  <a:srgbClr val="002060"/>
                </a:solidFill>
              </a:rPr>
              <a:t>70:20:10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AAD6E9-F87F-4B01-A2FA-A841F8E9195E}"/>
              </a:ext>
            </a:extLst>
          </p:cNvPr>
          <p:cNvSpPr txBox="1"/>
          <p:nvPr/>
        </p:nvSpPr>
        <p:spPr>
          <a:xfrm rot="19353587">
            <a:off x="2233819" y="2430987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00CC"/>
                </a:solidFill>
              </a:rPr>
              <a:t>Discussion</a:t>
            </a:r>
          </a:p>
        </p:txBody>
      </p:sp>
    </p:spTree>
    <p:extLst>
      <p:ext uri="{BB962C8B-B14F-4D97-AF65-F5344CB8AC3E}">
        <p14:creationId xmlns:p14="http://schemas.microsoft.com/office/powerpoint/2010/main" val="2968689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90C38-0E01-4A53-8C88-84E9A999E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FF"/>
                </a:solidFill>
              </a:rPr>
              <a:t>70:20:10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11EF9F-7EDA-4E59-9134-E06C2464F1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9397" y="1700808"/>
            <a:ext cx="3825205" cy="3685599"/>
          </a:xfrm>
          <a:prstGeom prst="rect">
            <a:avLst/>
          </a:prstGeom>
        </p:spPr>
      </p:pic>
      <p:pic>
        <p:nvPicPr>
          <p:cNvPr id="6" name="Picture 5" descr="A picture containing indoor, person, wall&#10;&#10;Description generated with very high confidence">
            <a:extLst>
              <a:ext uri="{FF2B5EF4-FFF2-40B4-BE49-F238E27FC236}">
                <a16:creationId xmlns:a16="http://schemas.microsoft.com/office/drawing/2014/main" id="{CAF5106A-93F2-42DD-9B4E-2A1304C6D63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79691" y="877188"/>
            <a:ext cx="2479706" cy="1785027"/>
          </a:xfrm>
          <a:prstGeom prst="rect">
            <a:avLst/>
          </a:prstGeom>
        </p:spPr>
      </p:pic>
      <p:pic>
        <p:nvPicPr>
          <p:cNvPr id="9" name="Picture 8" descr="A person sitting on a couch&#10;&#10;Description generated with high confidence">
            <a:extLst>
              <a:ext uri="{FF2B5EF4-FFF2-40B4-BE49-F238E27FC236}">
                <a16:creationId xmlns:a16="http://schemas.microsoft.com/office/drawing/2014/main" id="{0F79D56C-D294-4C2C-9C9C-EE9407AFD7C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440141" y="1673709"/>
            <a:ext cx="2677887" cy="1785027"/>
          </a:xfrm>
          <a:prstGeom prst="rect">
            <a:avLst/>
          </a:prstGeom>
        </p:spPr>
      </p:pic>
      <p:pic>
        <p:nvPicPr>
          <p:cNvPr id="12" name="Picture 11" descr="A group of people in a room&#10;&#10;Description generated with very high confidence">
            <a:extLst>
              <a:ext uri="{FF2B5EF4-FFF2-40B4-BE49-F238E27FC236}">
                <a16:creationId xmlns:a16="http://schemas.microsoft.com/office/drawing/2014/main" id="{1487D38E-DB01-4FA4-8307-BCCB010B13D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74242" y="3717031"/>
            <a:ext cx="2515066" cy="166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896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9B012-7B79-458E-B932-2F655E440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32657"/>
            <a:ext cx="7886700" cy="864096"/>
          </a:xfrm>
        </p:spPr>
        <p:txBody>
          <a:bodyPr/>
          <a:lstStyle/>
          <a:p>
            <a:pPr algn="ctr"/>
            <a:r>
              <a:rPr lang="en-GB" dirty="0"/>
              <a:t>The Learning Cycle – 5E Model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9BA124-2945-49C2-8116-04E4B649F2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760" y="1412776"/>
            <a:ext cx="4530755" cy="31689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5AC2C8C-BE83-4601-A206-ED3B2E4AA7B0}"/>
              </a:ext>
            </a:extLst>
          </p:cNvPr>
          <p:cNvSpPr txBox="1"/>
          <p:nvPr/>
        </p:nvSpPr>
        <p:spPr>
          <a:xfrm>
            <a:off x="3347864" y="4820427"/>
            <a:ext cx="33426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Putra, F. et al (2018) p. 174</a:t>
            </a:r>
          </a:p>
        </p:txBody>
      </p:sp>
    </p:spTree>
    <p:extLst>
      <p:ext uri="{BB962C8B-B14F-4D97-AF65-F5344CB8AC3E}">
        <p14:creationId xmlns:p14="http://schemas.microsoft.com/office/powerpoint/2010/main" val="17671879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E89FF-E7ED-42CD-823E-85D2FD5CA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5"/>
            <a:ext cx="7886700" cy="844203"/>
          </a:xfrm>
        </p:spPr>
        <p:txBody>
          <a:bodyPr/>
          <a:lstStyle/>
          <a:p>
            <a:pPr algn="ctr"/>
            <a:r>
              <a:rPr lang="en-GB" dirty="0"/>
              <a:t>Developed further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1B255C-5C42-462B-A7AB-63D6909BA8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3205" y="836712"/>
            <a:ext cx="5277587" cy="43344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7C624C0-06AA-4F23-BBEE-6CBAB00CD98B}"/>
              </a:ext>
            </a:extLst>
          </p:cNvPr>
          <p:cNvSpPr txBox="1"/>
          <p:nvPr/>
        </p:nvSpPr>
        <p:spPr>
          <a:xfrm>
            <a:off x="5148064" y="5301208"/>
            <a:ext cx="2268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Northern, S. (2019)</a:t>
            </a:r>
          </a:p>
        </p:txBody>
      </p:sp>
    </p:spTree>
    <p:extLst>
      <p:ext uri="{BB962C8B-B14F-4D97-AF65-F5344CB8AC3E}">
        <p14:creationId xmlns:p14="http://schemas.microsoft.com/office/powerpoint/2010/main" val="709261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EDFC8-1077-47F3-9B78-767158C5F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Dimensions of EQ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BA7558D-C1FC-4B4F-9F5E-C95EF5C74848}"/>
              </a:ext>
            </a:extLst>
          </p:cNvPr>
          <p:cNvGraphicFramePr>
            <a:graphicFrameLocks noGrp="1"/>
          </p:cNvGraphicFramePr>
          <p:nvPr/>
        </p:nvGraphicFramePr>
        <p:xfrm>
          <a:off x="2123728" y="1691640"/>
          <a:ext cx="6720408" cy="29681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0136">
                  <a:extLst>
                    <a:ext uri="{9D8B030D-6E8A-4147-A177-3AD203B41FA5}">
                      <a16:colId xmlns:a16="http://schemas.microsoft.com/office/drawing/2014/main" val="3146753736"/>
                    </a:ext>
                  </a:extLst>
                </a:gridCol>
                <a:gridCol w="2240136">
                  <a:extLst>
                    <a:ext uri="{9D8B030D-6E8A-4147-A177-3AD203B41FA5}">
                      <a16:colId xmlns:a16="http://schemas.microsoft.com/office/drawing/2014/main" val="2852329237"/>
                    </a:ext>
                  </a:extLst>
                </a:gridCol>
                <a:gridCol w="2240136">
                  <a:extLst>
                    <a:ext uri="{9D8B030D-6E8A-4147-A177-3AD203B41FA5}">
                      <a16:colId xmlns:a16="http://schemas.microsoft.com/office/drawing/2014/main" val="1269449802"/>
                    </a:ext>
                  </a:extLst>
                </a:gridCol>
              </a:tblGrid>
              <a:tr h="593621">
                <a:tc>
                  <a:txBody>
                    <a:bodyPr/>
                    <a:lstStyle/>
                    <a:p>
                      <a:r>
                        <a:rPr lang="en-GB" dirty="0"/>
                        <a:t>Emotional competency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Emotional maturity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Emotional sensitivity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7405172"/>
                  </a:ext>
                </a:extLst>
              </a:tr>
              <a:tr h="59362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660066"/>
                          </a:solidFill>
                        </a:rPr>
                        <a:t>Tackling emotional upset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FF"/>
                          </a:solidFill>
                        </a:rPr>
                        <a:t>Developing others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FF"/>
                          </a:solidFill>
                        </a:rPr>
                        <a:t>Self-awareness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2350553"/>
                  </a:ext>
                </a:extLst>
              </a:tr>
              <a:tr h="59362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660066"/>
                          </a:solidFill>
                        </a:rPr>
                        <a:t>High self-esteem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FF"/>
                          </a:solidFill>
                        </a:rPr>
                        <a:t>Delaying gratification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FF"/>
                          </a:solidFill>
                        </a:rPr>
                        <a:t>Know the threshold of emotions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9675030"/>
                  </a:ext>
                </a:extLst>
              </a:tr>
              <a:tr h="59362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660066"/>
                          </a:solidFill>
                        </a:rPr>
                        <a:t>Handling egoism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FF"/>
                          </a:solidFill>
                        </a:rPr>
                        <a:t>Adaptability and flexibility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FF"/>
                          </a:solidFill>
                        </a:rPr>
                        <a:t>Empathy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5905240"/>
                  </a:ext>
                </a:extLst>
              </a:tr>
              <a:tr h="59362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660066"/>
                          </a:solidFill>
                        </a:rPr>
                        <a:t>Improving interpersonal relations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FF"/>
                          </a:solidFill>
                        </a:rPr>
                        <a:t>Countering inferiority complex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FF"/>
                          </a:solidFill>
                        </a:rPr>
                        <a:t>Infectiousness of emotions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983882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8372A60-906A-4F08-A491-218C758CB8B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927" y="3933056"/>
            <a:ext cx="1922537" cy="1748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711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5B5C6-DE61-471F-868A-2B31E2059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Major Relationship Management Challenges</a:t>
            </a:r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4B2656CE-84C3-4EAB-A24C-124C26C8806D}"/>
              </a:ext>
            </a:extLst>
          </p:cNvPr>
          <p:cNvSpPr/>
          <p:nvPr/>
        </p:nvSpPr>
        <p:spPr>
          <a:xfrm>
            <a:off x="1295636" y="1520788"/>
            <a:ext cx="6552728" cy="38164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581D04B-76E6-4E24-9305-A5088292BC03}"/>
              </a:ext>
            </a:extLst>
          </p:cNvPr>
          <p:cNvSpPr/>
          <p:nvPr/>
        </p:nvSpPr>
        <p:spPr>
          <a:xfrm>
            <a:off x="2825806" y="3140968"/>
            <a:ext cx="3492388" cy="158417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00CC"/>
                </a:solidFill>
              </a:rPr>
              <a:t>All work is done through relationships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1E4C1EA-7F63-4BE1-9DE6-CDDE59CC0595}"/>
              </a:ext>
            </a:extLst>
          </p:cNvPr>
          <p:cNvSpPr/>
          <p:nvPr/>
        </p:nvSpPr>
        <p:spPr>
          <a:xfrm>
            <a:off x="3869922" y="1417638"/>
            <a:ext cx="1404156" cy="1111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Self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2BE6740-3978-4A10-8CA3-3D630230E291}"/>
              </a:ext>
            </a:extLst>
          </p:cNvPr>
          <p:cNvSpPr/>
          <p:nvPr/>
        </p:nvSpPr>
        <p:spPr>
          <a:xfrm>
            <a:off x="827584" y="4221088"/>
            <a:ext cx="1774540" cy="13992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Interpersonal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8EA4FC5-4B0B-46E0-BD85-39FC394081EB}"/>
              </a:ext>
            </a:extLst>
          </p:cNvPr>
          <p:cNvSpPr/>
          <p:nvPr/>
        </p:nvSpPr>
        <p:spPr>
          <a:xfrm>
            <a:off x="6541876" y="4221088"/>
            <a:ext cx="1774540" cy="13992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Social</a:t>
            </a:r>
          </a:p>
        </p:txBody>
      </p:sp>
    </p:spTree>
    <p:extLst>
      <p:ext uri="{BB962C8B-B14F-4D97-AF65-F5344CB8AC3E}">
        <p14:creationId xmlns:p14="http://schemas.microsoft.com/office/powerpoint/2010/main" val="963288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4BAEE-FEC2-4311-AAEF-7C7680BD1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Major Elements in Human Relations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74E81FA-A6B0-44F6-B6FF-FB9361E635E4}"/>
              </a:ext>
            </a:extLst>
          </p:cNvPr>
          <p:cNvSpPr/>
          <p:nvPr/>
        </p:nvSpPr>
        <p:spPr>
          <a:xfrm>
            <a:off x="2411760" y="1411987"/>
            <a:ext cx="4608512" cy="40324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D4F900-2E8E-4849-835B-0E638B4A2961}"/>
              </a:ext>
            </a:extLst>
          </p:cNvPr>
          <p:cNvSpPr txBox="1"/>
          <p:nvPr/>
        </p:nvSpPr>
        <p:spPr>
          <a:xfrm>
            <a:off x="3816571" y="1343120"/>
            <a:ext cx="179889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Communication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66C538-5A36-478A-A36C-E6E80263F0BC}"/>
              </a:ext>
            </a:extLst>
          </p:cNvPr>
          <p:cNvSpPr txBox="1"/>
          <p:nvPr/>
        </p:nvSpPr>
        <p:spPr>
          <a:xfrm>
            <a:off x="1385958" y="2370321"/>
            <a:ext cx="203953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Conflict resolution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6AD887-7371-4E3D-8508-F5DA9B3036BD}"/>
              </a:ext>
            </a:extLst>
          </p:cNvPr>
          <p:cNvSpPr txBox="1"/>
          <p:nvPr/>
        </p:nvSpPr>
        <p:spPr>
          <a:xfrm>
            <a:off x="6064758" y="2375821"/>
            <a:ext cx="169328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Self-awareness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C8B56B-D23D-4416-98B2-2770E32102A0}"/>
              </a:ext>
            </a:extLst>
          </p:cNvPr>
          <p:cNvSpPr txBox="1"/>
          <p:nvPr/>
        </p:nvSpPr>
        <p:spPr>
          <a:xfrm>
            <a:off x="6324891" y="3518618"/>
            <a:ext cx="179087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Self-acceptance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3BC477-BADA-484A-BDDC-721FAD5281BF}"/>
              </a:ext>
            </a:extLst>
          </p:cNvPr>
          <p:cNvSpPr txBox="1"/>
          <p:nvPr/>
        </p:nvSpPr>
        <p:spPr>
          <a:xfrm>
            <a:off x="5928488" y="4666915"/>
            <a:ext cx="128336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Motivation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941A60-D8FB-4B3D-96CD-E5E2FEEF35FD}"/>
              </a:ext>
            </a:extLst>
          </p:cNvPr>
          <p:cNvSpPr txBox="1"/>
          <p:nvPr/>
        </p:nvSpPr>
        <p:spPr>
          <a:xfrm>
            <a:off x="2754345" y="4666915"/>
            <a:ext cx="67114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Trust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9E9C5D-61B8-436C-B5AB-5752A5027759}"/>
              </a:ext>
            </a:extLst>
          </p:cNvPr>
          <p:cNvSpPr txBox="1"/>
          <p:nvPr/>
        </p:nvSpPr>
        <p:spPr>
          <a:xfrm>
            <a:off x="1385958" y="3518618"/>
            <a:ext cx="166282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Self-disclosure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97CCE49-28C8-44D0-B540-AB391084A35C}"/>
              </a:ext>
            </a:extLst>
          </p:cNvPr>
          <p:cNvSpPr/>
          <p:nvPr/>
        </p:nvSpPr>
        <p:spPr>
          <a:xfrm>
            <a:off x="3616217" y="2370321"/>
            <a:ext cx="2141242" cy="2078217"/>
          </a:xfrm>
          <a:prstGeom prst="ellipse">
            <a:avLst/>
          </a:prstGeom>
          <a:gradFill>
            <a:gsLst>
              <a:gs pos="3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660066"/>
                </a:solidFill>
              </a:rPr>
              <a:t>Effective</a:t>
            </a:r>
          </a:p>
          <a:p>
            <a:pPr algn="ctr"/>
            <a:r>
              <a:rPr lang="en-GB" b="1" dirty="0">
                <a:solidFill>
                  <a:srgbClr val="660066"/>
                </a:solidFill>
              </a:rPr>
              <a:t>Human Relations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AD38E19-1812-4B08-8F29-E4ACE89D6682}"/>
              </a:ext>
            </a:extLst>
          </p:cNvPr>
          <p:cNvCxnSpPr>
            <a:cxnSpLocks/>
            <a:stCxn id="6" idx="3"/>
          </p:cNvCxnSpPr>
          <p:nvPr/>
        </p:nvCxnSpPr>
        <p:spPr>
          <a:xfrm>
            <a:off x="3425491" y="2554987"/>
            <a:ext cx="714461" cy="58106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9F10D46-F803-47BF-AC4B-96EB2B7874E8}"/>
              </a:ext>
            </a:extLst>
          </p:cNvPr>
          <p:cNvCxnSpPr>
            <a:cxnSpLocks/>
          </p:cNvCxnSpPr>
          <p:nvPr/>
        </p:nvCxnSpPr>
        <p:spPr>
          <a:xfrm flipV="1">
            <a:off x="3089918" y="3428211"/>
            <a:ext cx="1050034" cy="2641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E3B7A0C-6B00-42E7-93F3-93D178A1A4C6}"/>
              </a:ext>
            </a:extLst>
          </p:cNvPr>
          <p:cNvCxnSpPr/>
          <p:nvPr/>
        </p:nvCxnSpPr>
        <p:spPr>
          <a:xfrm flipV="1">
            <a:off x="3424636" y="3915017"/>
            <a:ext cx="715316" cy="75189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6D82DF7-425B-4218-988C-950E25FE7B30}"/>
              </a:ext>
            </a:extLst>
          </p:cNvPr>
          <p:cNvCxnSpPr/>
          <p:nvPr/>
        </p:nvCxnSpPr>
        <p:spPr>
          <a:xfrm flipH="1" flipV="1">
            <a:off x="5190718" y="3915017"/>
            <a:ext cx="737770" cy="75189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EC73F54-1A37-4BB1-AF2D-7B9F0C06FECE}"/>
              </a:ext>
            </a:extLst>
          </p:cNvPr>
          <p:cNvCxnSpPr/>
          <p:nvPr/>
        </p:nvCxnSpPr>
        <p:spPr>
          <a:xfrm flipH="1" flipV="1">
            <a:off x="5152828" y="3428211"/>
            <a:ext cx="1130930" cy="27507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61CA996-C497-4AE0-9525-65E79A7B6935}"/>
              </a:ext>
            </a:extLst>
          </p:cNvPr>
          <p:cNvCxnSpPr/>
          <p:nvPr/>
        </p:nvCxnSpPr>
        <p:spPr>
          <a:xfrm>
            <a:off x="4716016" y="1712452"/>
            <a:ext cx="0" cy="113306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FA98296-F9E1-4BF6-A4DB-D80EB3352C34}"/>
              </a:ext>
            </a:extLst>
          </p:cNvPr>
          <p:cNvCxnSpPr/>
          <p:nvPr/>
        </p:nvCxnSpPr>
        <p:spPr>
          <a:xfrm flipH="1">
            <a:off x="5190718" y="2554987"/>
            <a:ext cx="874040" cy="58106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3304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C3BA8-9AF3-40EF-A856-513BFE1A6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Key Concepts – </a:t>
            </a:r>
            <a:r>
              <a:rPr lang="en-GB" b="1" i="1" dirty="0">
                <a:solidFill>
                  <a:srgbClr val="FF0000"/>
                </a:solidFill>
              </a:rPr>
              <a:t>Organisational Performance!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D863F7A-C5BA-4C6C-88AC-BBF328EDE2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4000" y="1400175"/>
            <a:ext cx="6096000" cy="4057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6228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5FFDA-32C0-4885-B9F6-0CC76B789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97767"/>
            <a:ext cx="8712968" cy="1143000"/>
          </a:xfrm>
        </p:spPr>
        <p:txBody>
          <a:bodyPr>
            <a:normAutofit/>
          </a:bodyPr>
          <a:lstStyle/>
          <a:p>
            <a:r>
              <a:rPr lang="en-GB" dirty="0"/>
              <a:t>Workforce Development &amp; Business Performance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BFA1DAF-9A5F-45C7-8C4C-E165896D19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303705"/>
            <a:ext cx="8028892" cy="4250590"/>
          </a:xfrm>
        </p:spPr>
      </p:pic>
    </p:spTree>
    <p:extLst>
      <p:ext uri="{BB962C8B-B14F-4D97-AF65-F5344CB8AC3E}">
        <p14:creationId xmlns:p14="http://schemas.microsoft.com/office/powerpoint/2010/main" val="11179580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46A4C-2F36-4FDC-8A4D-905B3D82C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EFQM - Fundamental Concepts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492F6F-A218-45E1-810E-C77DF8891C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787" y="1552575"/>
            <a:ext cx="7210425" cy="375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280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D3023-4E4D-5897-A765-DFA03C42E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135973"/>
            <a:ext cx="8611385" cy="1325563"/>
          </a:xfrm>
        </p:spPr>
        <p:txBody>
          <a:bodyPr/>
          <a:lstStyle/>
          <a:p>
            <a:r>
              <a:rPr lang="en-GB" dirty="0"/>
              <a:t>EFQM Model 2025 – Based Upon 3 Questions...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32B7CB8-3626-61CC-818F-578C0A99CE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9572" y="1243071"/>
            <a:ext cx="7704856" cy="4371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527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FF7B3-D81D-CA00-22AB-CBBB85903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8256"/>
            <a:ext cx="7886700" cy="662782"/>
          </a:xfrm>
        </p:spPr>
        <p:txBody>
          <a:bodyPr/>
          <a:lstStyle/>
          <a:p>
            <a:pPr algn="ctr"/>
            <a:r>
              <a:rPr lang="en-GB" b="1" dirty="0"/>
              <a:t>Revised EFQM Model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790385-AEDB-05AF-0947-12CA437BB0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76113" y="658320"/>
            <a:ext cx="5391773" cy="4956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5247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2DC8B18-EF96-4752-81EE-B8C9DB5EDD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68237" y="260648"/>
            <a:ext cx="4007525" cy="5327923"/>
          </a:xfrm>
          <a:prstGeom prst="rect">
            <a:avLst/>
          </a:prstGeom>
        </p:spPr>
      </p:pic>
      <p:pic>
        <p:nvPicPr>
          <p:cNvPr id="9" name="Picture 8" descr="A person sitting at a table in front of a window&#10;&#10;Description generated with high confidence">
            <a:extLst>
              <a:ext uri="{FF2B5EF4-FFF2-40B4-BE49-F238E27FC236}">
                <a16:creationId xmlns:a16="http://schemas.microsoft.com/office/drawing/2014/main" id="{9A34CD71-7C64-411A-AB7F-14F966364C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835103"/>
            <a:ext cx="2761714" cy="1844825"/>
          </a:xfrm>
          <a:prstGeom prst="rect">
            <a:avLst/>
          </a:prstGeom>
        </p:spPr>
      </p:pic>
      <p:pic>
        <p:nvPicPr>
          <p:cNvPr id="15" name="Picture 14" descr="A picture containing person, man, indoor&#10;&#10;Description generated with very high confidence">
            <a:extLst>
              <a:ext uri="{FF2B5EF4-FFF2-40B4-BE49-F238E27FC236}">
                <a16:creationId xmlns:a16="http://schemas.microsoft.com/office/drawing/2014/main" id="{2C917D45-9350-414D-AA2D-3CDC7785DA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384830" y="0"/>
            <a:ext cx="2759170" cy="1840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5761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B5124-5467-4C11-9320-6B1180941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1903"/>
            <a:ext cx="7628465" cy="752985"/>
          </a:xfrm>
        </p:spPr>
        <p:txBody>
          <a:bodyPr>
            <a:normAutofit/>
          </a:bodyPr>
          <a:lstStyle/>
          <a:p>
            <a:r>
              <a:rPr lang="en-GB" sz="3600" dirty="0"/>
              <a:t>Another view: Vision to Performance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337B876-BE32-4863-9596-1170E950F9BC}"/>
              </a:ext>
            </a:extLst>
          </p:cNvPr>
          <p:cNvSpPr/>
          <p:nvPr/>
        </p:nvSpPr>
        <p:spPr>
          <a:xfrm>
            <a:off x="3563888" y="1196752"/>
            <a:ext cx="1440160" cy="715218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Vision and Mission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87FED1B-500A-4D46-84AB-802A881EC997}"/>
              </a:ext>
            </a:extLst>
          </p:cNvPr>
          <p:cNvSpPr/>
          <p:nvPr/>
        </p:nvSpPr>
        <p:spPr>
          <a:xfrm>
            <a:off x="5918447" y="3934396"/>
            <a:ext cx="1497653" cy="715218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Personal and Organisational Assessment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69F457F-B7CE-4E3E-B63C-AAB62DC18BDE}"/>
              </a:ext>
            </a:extLst>
          </p:cNvPr>
          <p:cNvSpPr/>
          <p:nvPr/>
        </p:nvSpPr>
        <p:spPr>
          <a:xfrm>
            <a:off x="1327448" y="4136083"/>
            <a:ext cx="1440160" cy="715218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Execution and Actions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067CF71-4CD8-477A-A6EC-E9A8310530A3}"/>
              </a:ext>
            </a:extLst>
          </p:cNvPr>
          <p:cNvSpPr/>
          <p:nvPr/>
        </p:nvSpPr>
        <p:spPr>
          <a:xfrm>
            <a:off x="1327448" y="2521570"/>
            <a:ext cx="1440160" cy="715218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Strategies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9917745-C4CA-4B0C-AD70-DE29C6F848E5}"/>
              </a:ext>
            </a:extLst>
          </p:cNvPr>
          <p:cNvSpPr/>
          <p:nvPr/>
        </p:nvSpPr>
        <p:spPr>
          <a:xfrm>
            <a:off x="1327448" y="1535874"/>
            <a:ext cx="1440160" cy="715218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Objectives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76D0713-2BF8-4371-9509-9E5185E5B762}"/>
              </a:ext>
            </a:extLst>
          </p:cNvPr>
          <p:cNvSpPr/>
          <p:nvPr/>
        </p:nvSpPr>
        <p:spPr>
          <a:xfrm>
            <a:off x="5918448" y="1535874"/>
            <a:ext cx="1440160" cy="715218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Culture, Values and Expectations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06F7BF1-43A4-49AC-BDA4-A2E61F3333AE}"/>
              </a:ext>
            </a:extLst>
          </p:cNvPr>
          <p:cNvSpPr/>
          <p:nvPr/>
        </p:nvSpPr>
        <p:spPr>
          <a:xfrm>
            <a:off x="5918448" y="2521570"/>
            <a:ext cx="1440160" cy="715218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Competencies and Behaviours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706D4C0-B0D7-422F-AFFC-66A0426387E5}"/>
              </a:ext>
            </a:extLst>
          </p:cNvPr>
          <p:cNvSpPr/>
          <p:nvPr/>
        </p:nvSpPr>
        <p:spPr>
          <a:xfrm>
            <a:off x="3528617" y="3420865"/>
            <a:ext cx="1440160" cy="715218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/>
              <a:t>Personal Development Plan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860562E-4728-4907-BF2E-0EF75A228AC1}"/>
              </a:ext>
            </a:extLst>
          </p:cNvPr>
          <p:cNvSpPr/>
          <p:nvPr/>
        </p:nvSpPr>
        <p:spPr>
          <a:xfrm>
            <a:off x="3528617" y="4677769"/>
            <a:ext cx="1440160" cy="715218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Organisational Performance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2EAA38D-9E3F-4B17-B2E7-1B7868D107DC}"/>
              </a:ext>
            </a:extLst>
          </p:cNvPr>
          <p:cNvCxnSpPr>
            <a:stCxn id="4" idx="3"/>
            <a:endCxn id="9" idx="1"/>
          </p:cNvCxnSpPr>
          <p:nvPr/>
        </p:nvCxnSpPr>
        <p:spPr>
          <a:xfrm>
            <a:off x="5004048" y="1554361"/>
            <a:ext cx="914400" cy="339122"/>
          </a:xfrm>
          <a:prstGeom prst="straightConnector1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1F70322-B8FA-43CE-A87C-D5016703BD3C}"/>
              </a:ext>
            </a:extLst>
          </p:cNvPr>
          <p:cNvCxnSpPr>
            <a:stCxn id="4" idx="1"/>
            <a:endCxn id="8" idx="3"/>
          </p:cNvCxnSpPr>
          <p:nvPr/>
        </p:nvCxnSpPr>
        <p:spPr>
          <a:xfrm flipH="1">
            <a:off x="2767608" y="1554361"/>
            <a:ext cx="796280" cy="3391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57DCFF4-8804-4D5D-8696-F76C969B2600}"/>
              </a:ext>
            </a:extLst>
          </p:cNvPr>
          <p:cNvCxnSpPr>
            <a:stCxn id="8" idx="2"/>
            <a:endCxn id="7" idx="0"/>
          </p:cNvCxnSpPr>
          <p:nvPr/>
        </p:nvCxnSpPr>
        <p:spPr>
          <a:xfrm>
            <a:off x="2047528" y="2251092"/>
            <a:ext cx="0" cy="2704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777D76F-4864-4FFC-B615-19F59AACB82A}"/>
              </a:ext>
            </a:extLst>
          </p:cNvPr>
          <p:cNvCxnSpPr>
            <a:stCxn id="7" idx="2"/>
            <a:endCxn id="6" idx="0"/>
          </p:cNvCxnSpPr>
          <p:nvPr/>
        </p:nvCxnSpPr>
        <p:spPr>
          <a:xfrm>
            <a:off x="2047528" y="3236788"/>
            <a:ext cx="0" cy="8992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275CE78-80A1-4059-93EE-30DFB19FEF78}"/>
              </a:ext>
            </a:extLst>
          </p:cNvPr>
          <p:cNvCxnSpPr>
            <a:stCxn id="7" idx="3"/>
            <a:endCxn id="11" idx="1"/>
          </p:cNvCxnSpPr>
          <p:nvPr/>
        </p:nvCxnSpPr>
        <p:spPr>
          <a:xfrm>
            <a:off x="2767608" y="2879179"/>
            <a:ext cx="761009" cy="8992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7CC5B1C4-6746-4AC7-8FD0-3F4C53823441}"/>
              </a:ext>
            </a:extLst>
          </p:cNvPr>
          <p:cNvCxnSpPr>
            <a:stCxn id="9" idx="2"/>
            <a:endCxn id="10" idx="0"/>
          </p:cNvCxnSpPr>
          <p:nvPr/>
        </p:nvCxnSpPr>
        <p:spPr>
          <a:xfrm>
            <a:off x="6638528" y="2251092"/>
            <a:ext cx="0" cy="2704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E6B2FDF-EA38-491B-AC28-D34749EC8706}"/>
              </a:ext>
            </a:extLst>
          </p:cNvPr>
          <p:cNvCxnSpPr>
            <a:stCxn id="10" idx="1"/>
            <a:endCxn id="11" idx="3"/>
          </p:cNvCxnSpPr>
          <p:nvPr/>
        </p:nvCxnSpPr>
        <p:spPr>
          <a:xfrm flipH="1">
            <a:off x="4968777" y="2879179"/>
            <a:ext cx="949671" cy="8992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BF05598-A746-4492-9761-194982128EE9}"/>
              </a:ext>
            </a:extLst>
          </p:cNvPr>
          <p:cNvCxnSpPr>
            <a:cxnSpLocks/>
            <a:stCxn id="10" idx="2"/>
            <a:endCxn id="5" idx="0"/>
          </p:cNvCxnSpPr>
          <p:nvPr/>
        </p:nvCxnSpPr>
        <p:spPr>
          <a:xfrm>
            <a:off x="6638528" y="3236788"/>
            <a:ext cx="28746" cy="6976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0A1EE913-AA18-471D-AAC9-9271F1A2FD52}"/>
              </a:ext>
            </a:extLst>
          </p:cNvPr>
          <p:cNvCxnSpPr>
            <a:stCxn id="11" idx="2"/>
            <a:endCxn id="12" idx="0"/>
          </p:cNvCxnSpPr>
          <p:nvPr/>
        </p:nvCxnSpPr>
        <p:spPr>
          <a:xfrm>
            <a:off x="4248697" y="4136083"/>
            <a:ext cx="0" cy="541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9B576D52-62BD-4C80-80CB-8890F5A88D8A}"/>
              </a:ext>
            </a:extLst>
          </p:cNvPr>
          <p:cNvCxnSpPr>
            <a:stCxn id="6" idx="3"/>
            <a:endCxn id="11" idx="1"/>
          </p:cNvCxnSpPr>
          <p:nvPr/>
        </p:nvCxnSpPr>
        <p:spPr>
          <a:xfrm flipV="1">
            <a:off x="2767608" y="3778474"/>
            <a:ext cx="761009" cy="7152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424FA4CF-3E70-42D0-A89D-2CAA3B693613}"/>
              </a:ext>
            </a:extLst>
          </p:cNvPr>
          <p:cNvCxnSpPr>
            <a:stCxn id="6" idx="3"/>
            <a:endCxn id="12" idx="1"/>
          </p:cNvCxnSpPr>
          <p:nvPr/>
        </p:nvCxnSpPr>
        <p:spPr>
          <a:xfrm>
            <a:off x="2767608" y="4493692"/>
            <a:ext cx="761009" cy="541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5576BA7-D69C-46EB-9DFC-1CC9AC266649}"/>
              </a:ext>
            </a:extLst>
          </p:cNvPr>
          <p:cNvCxnSpPr>
            <a:cxnSpLocks/>
            <a:stCxn id="5" idx="1"/>
            <a:endCxn id="11" idx="3"/>
          </p:cNvCxnSpPr>
          <p:nvPr/>
        </p:nvCxnSpPr>
        <p:spPr>
          <a:xfrm flipH="1" flipV="1">
            <a:off x="4968777" y="3778474"/>
            <a:ext cx="949670" cy="5135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C1111A29-1BE2-4D65-BD73-E4EE504584DC}"/>
              </a:ext>
            </a:extLst>
          </p:cNvPr>
          <p:cNvCxnSpPr>
            <a:cxnSpLocks/>
            <a:stCxn id="5" idx="1"/>
          </p:cNvCxnSpPr>
          <p:nvPr/>
        </p:nvCxnSpPr>
        <p:spPr>
          <a:xfrm flipH="1">
            <a:off x="5004049" y="4292005"/>
            <a:ext cx="914398" cy="7433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3005A745-9440-48E3-9F4D-7D09D7C774A7}"/>
              </a:ext>
            </a:extLst>
          </p:cNvPr>
          <p:cNvCxnSpPr>
            <a:stCxn id="7" idx="3"/>
            <a:endCxn id="10" idx="1"/>
          </p:cNvCxnSpPr>
          <p:nvPr/>
        </p:nvCxnSpPr>
        <p:spPr>
          <a:xfrm>
            <a:off x="2767608" y="2879179"/>
            <a:ext cx="3150840" cy="0"/>
          </a:xfrm>
          <a:prstGeom prst="straightConnector1">
            <a:avLst/>
          </a:prstGeom>
          <a:ln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79A33732-8BFF-4DE3-8F42-054EC0F321D2}"/>
              </a:ext>
            </a:extLst>
          </p:cNvPr>
          <p:cNvSpPr txBox="1"/>
          <p:nvPr/>
        </p:nvSpPr>
        <p:spPr>
          <a:xfrm>
            <a:off x="1392541" y="1111537"/>
            <a:ext cx="1309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Operations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E7A9E43-24C4-4514-BF7E-0DF15F1948CD}"/>
              </a:ext>
            </a:extLst>
          </p:cNvPr>
          <p:cNvSpPr txBox="1"/>
          <p:nvPr/>
        </p:nvSpPr>
        <p:spPr>
          <a:xfrm>
            <a:off x="5865421" y="1119170"/>
            <a:ext cx="1550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Development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7B9472D-E1AC-4249-B454-5EA294D6FBC2}"/>
              </a:ext>
            </a:extLst>
          </p:cNvPr>
          <p:cNvSpPr txBox="1"/>
          <p:nvPr/>
        </p:nvSpPr>
        <p:spPr>
          <a:xfrm>
            <a:off x="5891376" y="5151392"/>
            <a:ext cx="2877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Knight, J., et al (2018), p.31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AE987F4A-DE75-4F43-9D91-EF685CC6712F}"/>
              </a:ext>
            </a:extLst>
          </p:cNvPr>
          <p:cNvSpPr txBox="1"/>
          <p:nvPr/>
        </p:nvSpPr>
        <p:spPr>
          <a:xfrm>
            <a:off x="83711" y="5156705"/>
            <a:ext cx="24240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Vision to Performance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E8B684D7-D9F8-4DBA-AEAA-E19D26284349}"/>
              </a:ext>
            </a:extLst>
          </p:cNvPr>
          <p:cNvSpPr txBox="1"/>
          <p:nvPr/>
        </p:nvSpPr>
        <p:spPr>
          <a:xfrm>
            <a:off x="3288054" y="3011523"/>
            <a:ext cx="19625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>
                <a:solidFill>
                  <a:srgbClr val="0000FF"/>
                </a:solidFill>
              </a:rPr>
              <a:t>Cognitive and Emotional</a:t>
            </a:r>
          </a:p>
        </p:txBody>
      </p:sp>
    </p:spTree>
    <p:extLst>
      <p:ext uri="{BB962C8B-B14F-4D97-AF65-F5344CB8AC3E}">
        <p14:creationId xmlns:p14="http://schemas.microsoft.com/office/powerpoint/2010/main" val="3084050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47" grpId="0"/>
      <p:bldP spid="48" grpId="0"/>
      <p:bldP spid="5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4410C-5C13-445E-81D1-FB4BD1470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365" y="49059"/>
            <a:ext cx="8229600" cy="726807"/>
          </a:xfrm>
        </p:spPr>
        <p:txBody>
          <a:bodyPr/>
          <a:lstStyle/>
          <a:p>
            <a:pPr algn="ctr"/>
            <a:r>
              <a:rPr lang="en-GB" dirty="0"/>
              <a:t>Developing Others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C67AFC-36E1-4E9D-96B2-A74AED633E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836712"/>
            <a:ext cx="9144000" cy="446449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7226B57-DDAA-4F41-BDBF-A3485D7F96F9}"/>
              </a:ext>
            </a:extLst>
          </p:cNvPr>
          <p:cNvSpPr txBox="1"/>
          <p:nvPr/>
        </p:nvSpPr>
        <p:spPr>
          <a:xfrm>
            <a:off x="1741924" y="5422899"/>
            <a:ext cx="69620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0000FF"/>
                </a:solidFill>
              </a:rPr>
              <a:t>Unknown. (2010) Emotional Intelligence. Coventry, UK: MTD Training &amp; </a:t>
            </a:r>
            <a:r>
              <a:rPr lang="en-GB" sz="1200" dirty="0" err="1">
                <a:solidFill>
                  <a:srgbClr val="0000FF"/>
                </a:solidFill>
              </a:rPr>
              <a:t>Ventus</a:t>
            </a:r>
            <a:r>
              <a:rPr lang="en-GB" sz="1200" dirty="0">
                <a:solidFill>
                  <a:srgbClr val="0000FF"/>
                </a:solidFill>
              </a:rPr>
              <a:t> Publishing </a:t>
            </a:r>
            <a:r>
              <a:rPr lang="en-GB" sz="1200" dirty="0" err="1">
                <a:solidFill>
                  <a:srgbClr val="0000FF"/>
                </a:solidFill>
              </a:rPr>
              <a:t>ApS</a:t>
            </a:r>
            <a:r>
              <a:rPr lang="en-GB" sz="1200" dirty="0">
                <a:solidFill>
                  <a:srgbClr val="0000FF"/>
                </a:solidFill>
              </a:rPr>
              <a:t>. </a:t>
            </a:r>
            <a:r>
              <a:rPr lang="en-GB" sz="1200" i="1" dirty="0">
                <a:solidFill>
                  <a:srgbClr val="0000FF"/>
                </a:solidFill>
              </a:rPr>
              <a:t>P.54 </a:t>
            </a:r>
          </a:p>
        </p:txBody>
      </p:sp>
    </p:spTree>
    <p:extLst>
      <p:ext uri="{BB962C8B-B14F-4D97-AF65-F5344CB8AC3E}">
        <p14:creationId xmlns:p14="http://schemas.microsoft.com/office/powerpoint/2010/main" val="37559420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D91E6-8B60-41AF-B508-5FCA2CDB6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A8740-9726-4488-8653-3FFC3371C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4035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Please visit the Resources area in BMSK6009 on Moodle.  </a:t>
            </a:r>
          </a:p>
          <a:p>
            <a:pPr marL="0" indent="0">
              <a:buNone/>
            </a:pPr>
            <a:r>
              <a:rPr lang="en-GB" dirty="0"/>
              <a:t>Look at ‘Emotional Intelligence – Harvard.mp4 and what you believe are the: -</a:t>
            </a:r>
          </a:p>
          <a:p>
            <a:r>
              <a:rPr lang="en-GB" dirty="0">
                <a:solidFill>
                  <a:srgbClr val="0000CC"/>
                </a:solidFill>
              </a:rPr>
              <a:t>Key messages</a:t>
            </a:r>
          </a:p>
          <a:p>
            <a:r>
              <a:rPr lang="en-GB" dirty="0">
                <a:solidFill>
                  <a:srgbClr val="0000CC"/>
                </a:solidFill>
              </a:rPr>
              <a:t>Points of contention</a:t>
            </a:r>
          </a:p>
          <a:p>
            <a:r>
              <a:rPr lang="en-GB" dirty="0">
                <a:solidFill>
                  <a:srgbClr val="0000CC"/>
                </a:solidFill>
              </a:rPr>
              <a:t>Implications for leaders/managers….and employees</a:t>
            </a:r>
          </a:p>
          <a:p>
            <a:endParaRPr lang="en-GB" dirty="0">
              <a:solidFill>
                <a:srgbClr val="0000CC"/>
              </a:solidFill>
            </a:endParaRPr>
          </a:p>
          <a:p>
            <a:pPr marL="0" indent="0">
              <a:buNone/>
            </a:pPr>
            <a:r>
              <a:rPr lang="en-GB" dirty="0"/>
              <a:t>What were the key learning points you identified from the video?</a:t>
            </a:r>
          </a:p>
          <a:p>
            <a:endParaRPr lang="en-GB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488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tonight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352B7-4FA1-471B-BF2A-80CA8D774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482" y="129043"/>
            <a:ext cx="7886700" cy="779678"/>
          </a:xfrm>
        </p:spPr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63C20-C1B2-420D-B735-05BB6E804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4745"/>
            <a:ext cx="9036496" cy="4464496"/>
          </a:xfrm>
        </p:spPr>
        <p:txBody>
          <a:bodyPr/>
          <a:lstStyle/>
          <a:p>
            <a:r>
              <a:rPr lang="en-GB" sz="2000" dirty="0"/>
              <a:t>Putra, F., et al. (2018)  5E – Learning cycle strategy: Increasing conceptual understanding and learning motivation in </a:t>
            </a:r>
            <a:r>
              <a:rPr lang="en-GB" sz="2000" i="1" dirty="0" err="1"/>
              <a:t>Jurnal</a:t>
            </a:r>
            <a:r>
              <a:rPr lang="en-GB" sz="2000" i="1" dirty="0"/>
              <a:t> </a:t>
            </a:r>
            <a:r>
              <a:rPr lang="en-GB" sz="2000" i="1" dirty="0" err="1"/>
              <a:t>Ilmiah</a:t>
            </a:r>
            <a:r>
              <a:rPr lang="en-GB" sz="2000" i="1" dirty="0"/>
              <a:t> Pendidikan </a:t>
            </a:r>
            <a:r>
              <a:rPr lang="en-GB" sz="2000" i="1" dirty="0" err="1"/>
              <a:t>Fisika</a:t>
            </a:r>
            <a:r>
              <a:rPr lang="en-GB" sz="2000" i="1" dirty="0"/>
              <a:t> </a:t>
            </a:r>
            <a:r>
              <a:rPr lang="en-GB" sz="2000" dirty="0"/>
              <a:t>Al-</a:t>
            </a:r>
            <a:r>
              <a:rPr lang="en-GB" sz="2000" dirty="0" err="1"/>
              <a:t>BiRuNI</a:t>
            </a:r>
            <a:r>
              <a:rPr lang="en-GB" sz="2000" dirty="0"/>
              <a:t> 07 (2) 171-181   </a:t>
            </a:r>
            <a:r>
              <a:rPr lang="en-GB" sz="2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2000" dirty="0"/>
              <a:t>DOI: 10.24042/jipfalbiruni.v7i2.2898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572951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BEEFE-9BD8-4876-8EFB-49A9148B8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Chapter 16 and Chapter 17 of the Student Yearbook, Final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90DA1-F934-4493-97DC-A4B3586AC8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FF00FF"/>
                </a:solidFill>
              </a:rPr>
              <a:t>In the opinion of the author, why is emotional intelligence (E.I.) so important?</a:t>
            </a:r>
          </a:p>
          <a:p>
            <a:pPr lvl="1"/>
            <a:r>
              <a:rPr lang="en-GB" b="1" dirty="0">
                <a:solidFill>
                  <a:srgbClr val="FF00FF"/>
                </a:solidFill>
              </a:rPr>
              <a:t>Provide examples to underpin your conclusions</a:t>
            </a:r>
          </a:p>
          <a:p>
            <a:pPr marL="457200" lvl="1" indent="0">
              <a:buNone/>
            </a:pPr>
            <a:endParaRPr lang="en-GB" dirty="0">
              <a:solidFill>
                <a:srgbClr val="0000CC"/>
              </a:solidFill>
            </a:endParaRPr>
          </a:p>
          <a:p>
            <a:pPr marL="57150" indent="0">
              <a:buNone/>
            </a:pPr>
            <a:r>
              <a:rPr lang="en-GB" dirty="0">
                <a:solidFill>
                  <a:srgbClr val="0000FF"/>
                </a:solidFill>
              </a:rPr>
              <a:t>Team exercise – </a:t>
            </a:r>
            <a:r>
              <a:rPr lang="en-GB" i="1" dirty="0">
                <a:solidFill>
                  <a:srgbClr val="0000FF"/>
                </a:solidFill>
              </a:rPr>
              <a:t>in next session.</a:t>
            </a:r>
          </a:p>
        </p:txBody>
      </p:sp>
    </p:spTree>
    <p:extLst>
      <p:ext uri="{BB962C8B-B14F-4D97-AF65-F5344CB8AC3E}">
        <p14:creationId xmlns:p14="http://schemas.microsoft.com/office/powerpoint/2010/main" val="38620599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" id="{A2252541-C108-43CA-B53D-693B3DC5A1AD}" vid="{DFF6F1B2-2D13-4EE2-ADDC-75D7B8EB10D6}"/>
    </a:ext>
  </a:extLst>
</a:theme>
</file>

<file path=ppt/theme/theme2.xml><?xml version="1.0" encoding="utf-8"?>
<a:theme xmlns:a="http://schemas.openxmlformats.org/drawingml/2006/main" name="UWTSD 202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24" id="{B68D5239-D552-48ED-B7E6-16AE6B461942}" vid="{0FA391F6-8034-4FCA-A6C2-1BA6C71FBF74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EC19A70-49D2-4B48-A37F-22A5AF9D44D6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f90edf9b-0f74-455c-b63c-928a27ec8b1c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D7EE1FF-9B9F-45B9-89CA-7C4AF9B170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87331A4-C63F-4E4E-A563-96CEABD9479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</Template>
  <TotalTime>33192</TotalTime>
  <Words>674</Words>
  <Application>Microsoft Office PowerPoint</Application>
  <PresentationFormat>On-screen Show (4:3)</PresentationFormat>
  <Paragraphs>128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Arial</vt:lpstr>
      <vt:lpstr>Calibri</vt:lpstr>
      <vt:lpstr>Calibri Light</vt:lpstr>
      <vt:lpstr>Helvetica Neue</vt:lpstr>
      <vt:lpstr>UWTSD 200</vt:lpstr>
      <vt:lpstr>UWTSD 2024</vt:lpstr>
      <vt:lpstr>UWTSD Text 1</vt:lpstr>
      <vt:lpstr>UWTSD Text 2</vt:lpstr>
      <vt:lpstr>UWTSD Text 3</vt:lpstr>
      <vt:lpstr>UWTSD Text 4</vt:lpstr>
      <vt:lpstr>UWTSD Logo Variations place image in Background</vt:lpstr>
      <vt:lpstr>BMSK6009   Emotional Intelligence</vt:lpstr>
      <vt:lpstr>Agenda</vt:lpstr>
      <vt:lpstr>Module Task Assessment</vt:lpstr>
      <vt:lpstr>Some Key Concepts</vt:lpstr>
      <vt:lpstr>70:20:10</vt:lpstr>
      <vt:lpstr>The Learning Cycle – 5E Model</vt:lpstr>
      <vt:lpstr>Developed further</vt:lpstr>
      <vt:lpstr>Psychological Dimensions of EQ</vt:lpstr>
      <vt:lpstr>Major Relationship Management Challenges</vt:lpstr>
      <vt:lpstr>Major Elements in Human Relations</vt:lpstr>
      <vt:lpstr>Key Concepts – Organisational Performance!</vt:lpstr>
      <vt:lpstr>Workforce Development &amp; Business Performance </vt:lpstr>
      <vt:lpstr>EFQM - Fundamental Concepts</vt:lpstr>
      <vt:lpstr>EFQM Model 2025 – Based Upon 3 Questions...</vt:lpstr>
      <vt:lpstr>Revised EFQM Model</vt:lpstr>
      <vt:lpstr>PowerPoint Presentation</vt:lpstr>
      <vt:lpstr>Another view: Vision to Performance</vt:lpstr>
      <vt:lpstr>Developing Others</vt:lpstr>
      <vt:lpstr>Video Exercise</vt:lpstr>
      <vt:lpstr>Summary</vt:lpstr>
      <vt:lpstr>References</vt:lpstr>
      <vt:lpstr>Chapter 16 and Chapter 17 of the Student Yearbook, Final Year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core principles of coaching</dc:title>
  <dc:creator>Andrew Maund</dc:creator>
  <cp:lastModifiedBy>Paul Tinkler</cp:lastModifiedBy>
  <cp:revision>36</cp:revision>
  <dcterms:created xsi:type="dcterms:W3CDTF">2015-03-03T13:29:53Z</dcterms:created>
  <dcterms:modified xsi:type="dcterms:W3CDTF">2026-05-11T12:18:29Z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