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sldIdLst>
    <p:sldId id="256" r:id="rId2"/>
    <p:sldId id="257" r:id="rId3"/>
    <p:sldId id="259" r:id="rId4"/>
    <p:sldId id="265" r:id="rId5"/>
    <p:sldId id="266" r:id="rId6"/>
    <p:sldId id="260" r:id="rId7"/>
    <p:sldId id="262" r:id="rId8"/>
    <p:sldId id="264" r:id="rId9"/>
    <p:sldId id="258" r:id="rId10"/>
    <p:sldId id="261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59300" autoAdjust="0"/>
  </p:normalViewPr>
  <p:slideViewPr>
    <p:cSldViewPr snapToGrid="0">
      <p:cViewPr>
        <p:scale>
          <a:sx n="51" d="100"/>
          <a:sy n="51" d="100"/>
        </p:scale>
        <p:origin x="1500" y="-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A167A6-1945-49F2-9917-EFB19DABDD7F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F0BC7-A982-424B-8E09-260634269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784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0BC7-A982-424B-8E09-26063426939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2361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1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0BC7-A982-424B-8E09-2606342693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422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1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0BC7-A982-424B-8E09-26063426939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980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0BC7-A982-424B-8E09-26063426939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1822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0BC7-A982-424B-8E09-26063426939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2458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0BC7-A982-424B-8E09-2606342693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2966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0BC7-A982-424B-8E09-2606342693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0384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0BC7-A982-424B-8E09-2606342693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726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708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653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444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298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530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241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993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07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247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05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26400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2836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01050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4814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99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657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BB8F0-DBDF-4E1B-8995-82704AF51720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747848C-48D2-4510-AE3F-96F1B546D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318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types-of-british-nationality/british-citizenship" TargetMode="External"/><Relationship Id="rId7" Type="http://schemas.openxmlformats.org/officeDocument/2006/relationships/hyperlink" Target="https://theconversation.com/job-recruiters-discriminate-against-muslims-and-it-doesnt-end-at-the-interview-stage-113884" TargetMode="External"/><Relationship Id="rId2" Type="http://schemas.openxmlformats.org/officeDocument/2006/relationships/hyperlink" Target="https://www.theguardian.com/society/2017/sep/07/islamophobia-holding-back-uk-muslims-in-workplace-study-find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uk-33715473" TargetMode="External"/><Relationship Id="rId5" Type="http://schemas.openxmlformats.org/officeDocument/2006/relationships/hyperlink" Target="file:///F:\hard%20to%20reach\muslim\eployment%20oppurtunities%20for%20muslims%20in%20the%20uk.pdf" TargetMode="External"/><Relationship Id="rId4" Type="http://schemas.openxmlformats.org/officeDocument/2006/relationships/hyperlink" Target="https://www.gov.uk/government/news/young-muslims-in-the-uk-face-enormous-social-mobility-barrier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igrationobservatory.ox.ac.uk/resources/briefings/migrants-in-the-uk-an-overview/" TargetMode="External"/><Relationship Id="rId2" Type="http://schemas.openxmlformats.org/officeDocument/2006/relationships/hyperlink" Target="https://www.ces.uc.pt/projectos/tolerace/media/Working%20paper%205/The%20Media%20and%20Muslims%20in%20the%20UK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ns.gov.uk/peoplepopulationandcommunity/populationandmigration/internationalmigration/bulletins/ukpopulationbycountryofbirthandnationality/july2017tojune2018" TargetMode="External"/><Relationship Id="rId4" Type="http://schemas.openxmlformats.org/officeDocument/2006/relationships/hyperlink" Target="file:///F:\hard%20to%20reach\muslim\intergration%20for%20muslims.pdf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file:///F:\hard%20to%20reach\muslim\eployment%20oppurtunities%20for%20muslims%20in%20the%20uk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1DFED-A396-49D8-A5F9-4291C3E544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5375" y="3881642"/>
            <a:ext cx="7766936" cy="1646302"/>
          </a:xfrm>
        </p:spPr>
        <p:txBody>
          <a:bodyPr/>
          <a:lstStyle/>
          <a:p>
            <a:r>
              <a:rPr lang="en-GB" dirty="0"/>
              <a:t>For a non-UK national group describe why some UK Nationals might not accept their inclusion in UK Society.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CAEA83-AA1A-4491-A12C-5EAFBFEFAE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1984" y="6132851"/>
            <a:ext cx="7766936" cy="1096899"/>
          </a:xfrm>
        </p:spPr>
        <p:txBody>
          <a:bodyPr/>
          <a:lstStyle/>
          <a:p>
            <a:r>
              <a:rPr lang="en-GB" dirty="0"/>
              <a:t>1801507</a:t>
            </a:r>
          </a:p>
          <a:p>
            <a:r>
              <a:rPr lang="en-GB" dirty="0"/>
              <a:t>SJSS4001</a:t>
            </a:r>
          </a:p>
        </p:txBody>
      </p:sp>
    </p:spTree>
    <p:extLst>
      <p:ext uri="{BB962C8B-B14F-4D97-AF65-F5344CB8AC3E}">
        <p14:creationId xmlns:p14="http://schemas.microsoft.com/office/powerpoint/2010/main" val="4014938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967AA-E302-4B47-AEEA-F2122408C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/>
              <a:t>What is a non-UK national?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C5200-B7EB-45F8-A8DE-AAF723903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752" y="1488613"/>
            <a:ext cx="8596668" cy="3880773"/>
          </a:xfrm>
        </p:spPr>
        <p:txBody>
          <a:bodyPr/>
          <a:lstStyle/>
          <a:p>
            <a:r>
              <a:rPr lang="en-GB" sz="2000" dirty="0"/>
              <a:t>Since 2004, the Non-UK population has nearly doubled</a:t>
            </a:r>
          </a:p>
          <a:p>
            <a:endParaRPr lang="en-GB" sz="2000" dirty="0"/>
          </a:p>
          <a:p>
            <a:r>
              <a:rPr lang="en-GB" sz="2000" dirty="0"/>
              <a:t>A non-UK national being anyone who was not born in the UK but now lives there </a:t>
            </a:r>
          </a:p>
          <a:p>
            <a:endParaRPr lang="en-GB" sz="2000" dirty="0"/>
          </a:p>
          <a:p>
            <a:r>
              <a:rPr lang="en-GB" sz="2000" dirty="0"/>
              <a:t>With London having the largest population of NON-UK nationals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2CFC10-0B03-4A08-8A33-90083297F5E7}"/>
              </a:ext>
            </a:extLst>
          </p:cNvPr>
          <p:cNvSpPr txBox="1"/>
          <p:nvPr/>
        </p:nvSpPr>
        <p:spPr>
          <a:xfrm>
            <a:off x="4384964" y="5934670"/>
            <a:ext cx="48890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(GOV. UK, N/D. The Office for National Statistics, 2018 (A). The Migrant Observatory, 2018)</a:t>
            </a:r>
          </a:p>
        </p:txBody>
      </p:sp>
    </p:spTree>
    <p:extLst>
      <p:ext uri="{BB962C8B-B14F-4D97-AF65-F5344CB8AC3E}">
        <p14:creationId xmlns:p14="http://schemas.microsoft.com/office/powerpoint/2010/main" val="3312695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BC9B3-71BB-41C0-A492-5934BB384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52" y="156238"/>
            <a:ext cx="8596668" cy="1320800"/>
          </a:xfrm>
        </p:spPr>
        <p:txBody>
          <a:bodyPr/>
          <a:lstStyle/>
          <a:p>
            <a:r>
              <a:rPr lang="en-GB" dirty="0"/>
              <a:t>Muslims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4C2CA-46AC-4D7A-A21B-559A3FBF85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352" y="1641044"/>
            <a:ext cx="8596668" cy="3880773"/>
          </a:xfrm>
        </p:spPr>
        <p:txBody>
          <a:bodyPr>
            <a:normAutofit/>
          </a:bodyPr>
          <a:lstStyle/>
          <a:p>
            <a:r>
              <a:rPr lang="en-GB" sz="2400" dirty="0"/>
              <a:t>3 and a half million Muslims are currently living in the UK</a:t>
            </a:r>
          </a:p>
          <a:p>
            <a:endParaRPr lang="en-GB" sz="2400" dirty="0"/>
          </a:p>
          <a:p>
            <a:r>
              <a:rPr lang="en-GB" sz="2400" dirty="0"/>
              <a:t>The first large group of Muslims arrived in the UK around 300 years ago</a:t>
            </a:r>
          </a:p>
          <a:p>
            <a:endParaRPr lang="en-GB" sz="2400" dirty="0"/>
          </a:p>
          <a:p>
            <a:r>
              <a:rPr lang="en-GB" sz="2400" dirty="0"/>
              <a:t>A great deal of Muslims in the UK originate from countries such as India, Somalia, Pakistan, Bangladesh and Iraq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C058A2-8A76-4612-BA13-38461320E349}"/>
              </a:ext>
            </a:extLst>
          </p:cNvPr>
          <p:cNvSpPr txBox="1"/>
          <p:nvPr/>
        </p:nvSpPr>
        <p:spPr>
          <a:xfrm>
            <a:off x="3678381" y="6488668"/>
            <a:ext cx="6142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(Office for National Statistics, 2018 (B). Iqbal, 2016)</a:t>
            </a:r>
          </a:p>
        </p:txBody>
      </p:sp>
    </p:spTree>
    <p:extLst>
      <p:ext uri="{BB962C8B-B14F-4D97-AF65-F5344CB8AC3E}">
        <p14:creationId xmlns:p14="http://schemas.microsoft.com/office/powerpoint/2010/main" val="3071737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CEF15-86C2-4D0B-9DA8-A13227082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/>
              <a:t>The British media’s perception of Muslims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D46C7-43BB-4EF8-B2B3-BD742A455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483" y="2066219"/>
            <a:ext cx="9590891" cy="4145450"/>
          </a:xfrm>
        </p:spPr>
        <p:txBody>
          <a:bodyPr>
            <a:normAutofit/>
          </a:bodyPr>
          <a:lstStyle/>
          <a:p>
            <a:r>
              <a:rPr lang="en-GB" sz="2400" dirty="0"/>
              <a:t>Much of the British population admit to any knowledge they have about the Islamic religion, coming from what they have seen or read in the media</a:t>
            </a:r>
          </a:p>
          <a:p>
            <a:endParaRPr lang="en-GB" sz="2400" dirty="0"/>
          </a:p>
          <a:p>
            <a:r>
              <a:rPr lang="en-GB" sz="2400" dirty="0"/>
              <a:t>Portrayal of Muslims being: negative, racialised, criminal and Islamophobic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8C3260-891B-477D-9351-D712CE4561C3}"/>
              </a:ext>
            </a:extLst>
          </p:cNvPr>
          <p:cNvSpPr txBox="1"/>
          <p:nvPr/>
        </p:nvSpPr>
        <p:spPr>
          <a:xfrm>
            <a:off x="4565121" y="6211669"/>
            <a:ext cx="5516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(The Muslim Council of Britain, 2018. Sian </a:t>
            </a:r>
            <a:r>
              <a:rPr lang="en-GB" i="1" dirty="0"/>
              <a:t>et al, 2012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59281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E3F68E3-3581-49AC-9C12-C98A8C42E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Ideas for change..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11D2C2C-5A5A-4FDA-BEF1-D0AEB4716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68219"/>
            <a:ext cx="8596312" cy="3881437"/>
          </a:xfrm>
        </p:spPr>
        <p:txBody>
          <a:bodyPr>
            <a:normAutofit/>
          </a:bodyPr>
          <a:lstStyle/>
          <a:p>
            <a:r>
              <a:rPr lang="en-GB" sz="2800" dirty="0"/>
              <a:t>A better diversity of ethnic backgrounds within the media, allowing opportunity for variable opinions </a:t>
            </a:r>
          </a:p>
          <a:p>
            <a:endParaRPr lang="en-GB" sz="2800" dirty="0"/>
          </a:p>
          <a:p>
            <a:r>
              <a:rPr lang="en-GB" sz="2800" dirty="0"/>
              <a:t>Regulation of discriminatory articles and hate-filled authors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5666FB-09EF-4E78-8A43-DB976D017C2F}"/>
              </a:ext>
            </a:extLst>
          </p:cNvPr>
          <p:cNvSpPr txBox="1"/>
          <p:nvPr/>
        </p:nvSpPr>
        <p:spPr>
          <a:xfrm>
            <a:off x="6096000" y="6423609"/>
            <a:ext cx="4501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(The Muslim Council of Britain, 2018)</a:t>
            </a:r>
          </a:p>
        </p:txBody>
      </p:sp>
    </p:spTree>
    <p:extLst>
      <p:ext uri="{BB962C8B-B14F-4D97-AF65-F5344CB8AC3E}">
        <p14:creationId xmlns:p14="http://schemas.microsoft.com/office/powerpoint/2010/main" val="2616186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F0B3C-DFE7-4C79-999D-DCDD17E3A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571" y="156238"/>
            <a:ext cx="8596668" cy="1320800"/>
          </a:xfrm>
        </p:spPr>
        <p:txBody>
          <a:bodyPr/>
          <a:lstStyle/>
          <a:p>
            <a:r>
              <a:rPr lang="en-GB" dirty="0"/>
              <a:t>Deprivation and 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2CF98-6B73-4732-A63F-87F5ADB49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571" y="1158406"/>
            <a:ext cx="8596668" cy="4991638"/>
          </a:xfrm>
        </p:spPr>
        <p:txBody>
          <a:bodyPr>
            <a:normAutofit/>
          </a:bodyPr>
          <a:lstStyle/>
          <a:p>
            <a:r>
              <a:rPr lang="en-GB" sz="2000" dirty="0"/>
              <a:t>Muslims are more likely to be poorer than British citizens, who are more likely to live in derived areas.</a:t>
            </a:r>
          </a:p>
          <a:p>
            <a:endParaRPr lang="en-GB" sz="2000" dirty="0"/>
          </a:p>
          <a:p>
            <a:r>
              <a:rPr lang="en-GB" sz="2000" dirty="0"/>
              <a:t>Muslims must work 10 times as hard to get ahead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Muslims are victims of biased and discriminatory recruitment processes </a:t>
            </a:r>
          </a:p>
          <a:p>
            <a:endParaRPr lang="en-GB" sz="2000" dirty="0"/>
          </a:p>
          <a:p>
            <a:r>
              <a:rPr lang="en-GB" sz="2000" dirty="0"/>
              <a:t>Muslims are also victims of harassment, bullying and stereotyping within the workplace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39FD70-A16A-44B5-B7AA-AD13862E0F56}"/>
              </a:ext>
            </a:extLst>
          </p:cNvPr>
          <p:cNvSpPr txBox="1"/>
          <p:nvPr/>
        </p:nvSpPr>
        <p:spPr>
          <a:xfrm>
            <a:off x="5221706" y="6150044"/>
            <a:ext cx="4219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Iqubal</a:t>
            </a:r>
            <a:r>
              <a:rPr lang="en-GB" dirty="0"/>
              <a:t>, 2018, Astana, 2017, </a:t>
            </a:r>
            <a:r>
              <a:rPr lang="en-GB" dirty="0" err="1"/>
              <a:t>Leckcivivilize</a:t>
            </a:r>
            <a:r>
              <a:rPr lang="en-GB" dirty="0"/>
              <a:t>, 2019. GOV.UK, 2017)</a:t>
            </a:r>
          </a:p>
        </p:txBody>
      </p:sp>
    </p:spTree>
    <p:extLst>
      <p:ext uri="{BB962C8B-B14F-4D97-AF65-F5344CB8AC3E}">
        <p14:creationId xmlns:p14="http://schemas.microsoft.com/office/powerpoint/2010/main" val="1046498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49AE4F3-87E2-4FD8-8CEF-336C51BAB7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489" t="11889" r="33371" b="8869"/>
          <a:stretch/>
        </p:blipFill>
        <p:spPr>
          <a:xfrm>
            <a:off x="212650" y="178685"/>
            <a:ext cx="4784651" cy="6432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442AAA-D3C2-4688-A103-08FDA4C9BE7B}"/>
              </a:ext>
            </a:extLst>
          </p:cNvPr>
          <p:cNvSpPr txBox="1"/>
          <p:nvPr/>
        </p:nvSpPr>
        <p:spPr>
          <a:xfrm>
            <a:off x="5231219" y="178685"/>
            <a:ext cx="2445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(image one)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B66BBE-291D-4423-92AA-E92546905FF9}"/>
              </a:ext>
            </a:extLst>
          </p:cNvPr>
          <p:cNvSpPr txBox="1"/>
          <p:nvPr/>
        </p:nvSpPr>
        <p:spPr>
          <a:xfrm>
            <a:off x="6549656" y="6188149"/>
            <a:ext cx="3763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(Houses of commons, 2017)</a:t>
            </a:r>
          </a:p>
        </p:txBody>
      </p:sp>
    </p:spTree>
    <p:extLst>
      <p:ext uri="{BB962C8B-B14F-4D97-AF65-F5344CB8AC3E}">
        <p14:creationId xmlns:p14="http://schemas.microsoft.com/office/powerpoint/2010/main" val="3150903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9CD27-5444-4702-A2E5-939DE36AE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8572" y="2150327"/>
            <a:ext cx="9737905" cy="2557346"/>
          </a:xfrm>
        </p:spPr>
        <p:txBody>
          <a:bodyPr>
            <a:normAutofit/>
          </a:bodyPr>
          <a:lstStyle/>
          <a:p>
            <a:r>
              <a:rPr lang="en-GB" sz="8800" dirty="0"/>
              <a:t>Conclusion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101576-3C62-460C-9388-1204D282867E}"/>
              </a:ext>
            </a:extLst>
          </p:cNvPr>
          <p:cNvSpPr txBox="1"/>
          <p:nvPr/>
        </p:nvSpPr>
        <p:spPr>
          <a:xfrm>
            <a:off x="3657601" y="6021659"/>
            <a:ext cx="5218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(the Muslim Council, 2018)</a:t>
            </a:r>
          </a:p>
        </p:txBody>
      </p:sp>
    </p:spTree>
    <p:extLst>
      <p:ext uri="{BB962C8B-B14F-4D97-AF65-F5344CB8AC3E}">
        <p14:creationId xmlns:p14="http://schemas.microsoft.com/office/powerpoint/2010/main" val="606179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9BE61-C38B-42E9-ACE3-9BA971BE7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709"/>
            <a:ext cx="8596668" cy="1320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BB00A-4313-4BA9-B152-F456E615D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8109"/>
            <a:ext cx="8596668" cy="614218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Asthana, A (2017) ‘Islamophobia holding back UK Muslims in workplace, study finds’ </a:t>
            </a:r>
            <a:r>
              <a:rPr lang="en-GB" i="1" dirty="0"/>
              <a:t>The Guardian </a:t>
            </a:r>
            <a:r>
              <a:rPr lang="en-GB" dirty="0"/>
              <a:t>7</a:t>
            </a:r>
            <a:r>
              <a:rPr lang="en-GB" baseline="30000" dirty="0"/>
              <a:t>th</a:t>
            </a:r>
            <a:r>
              <a:rPr lang="en-GB" dirty="0"/>
              <a:t> September. Accessed at: </a:t>
            </a:r>
            <a:r>
              <a:rPr lang="en-GB" dirty="0">
                <a:hlinkClick r:id="rId2"/>
              </a:rPr>
              <a:t>https://www.theguardian.com/society/2017/sep/07/islamophobia-holding-back-uk-muslims-in-workplace-study-finds</a:t>
            </a:r>
            <a:r>
              <a:rPr lang="en-GB" dirty="0"/>
              <a:t> (Accessed on: 07/05/2019)</a:t>
            </a:r>
          </a:p>
          <a:p>
            <a:r>
              <a:rPr lang="en-GB" dirty="0"/>
              <a:t>GOV.UK (N/D) </a:t>
            </a:r>
            <a:r>
              <a:rPr lang="en-GB" i="1" dirty="0"/>
              <a:t>Types of British Nationality. </a:t>
            </a:r>
            <a:r>
              <a:rPr lang="en-GB" dirty="0"/>
              <a:t>Accessed at: </a:t>
            </a:r>
            <a:r>
              <a:rPr lang="en-GB" dirty="0">
                <a:hlinkClick r:id="rId3"/>
              </a:rPr>
              <a:t>https://www.gov.uk/types-of-british-nationality/british-citizenship</a:t>
            </a:r>
            <a:r>
              <a:rPr lang="en-GB" dirty="0"/>
              <a:t> (accessed on: 07/05/2019)</a:t>
            </a:r>
          </a:p>
          <a:p>
            <a:r>
              <a:rPr lang="en-GB" dirty="0"/>
              <a:t>GOV.UK (2017) Young Muslims in the UK face enormous social mobility barriers. Accessed at: </a:t>
            </a:r>
            <a:r>
              <a:rPr lang="en-GB" dirty="0">
                <a:hlinkClick r:id="rId4"/>
              </a:rPr>
              <a:t>https://www.gov.uk/government/news/young-muslims-in-the-uk-face-enormous-social-mobility-barriers</a:t>
            </a:r>
            <a:r>
              <a:rPr lang="en-GB" dirty="0"/>
              <a:t> (Accessed on: 09/05/2019)</a:t>
            </a:r>
          </a:p>
          <a:p>
            <a:r>
              <a:rPr lang="en-GB" dirty="0"/>
              <a:t>Houses of commons (2017) Employment opportunities for Muslims in the UK. Accessed at: </a:t>
            </a:r>
            <a:r>
              <a:rPr lang="en-GB" dirty="0">
                <a:hlinkClick r:id="rId5" action="ppaction://hlinkfile"/>
              </a:rPr>
              <a:t>file:///F:/hard%20to%20reach/muslim/eployment%20oppurtunities%20for%20muslims%20in%20the%20uk.pdf</a:t>
            </a:r>
            <a:r>
              <a:rPr lang="en-GB" dirty="0"/>
              <a:t> (Accessed on: 09/05/2019)</a:t>
            </a:r>
          </a:p>
          <a:p>
            <a:r>
              <a:rPr lang="en-GB" dirty="0"/>
              <a:t>Iqbal, J (2016) ‘The diverse origins of Britain's Muslims’ </a:t>
            </a:r>
            <a:r>
              <a:rPr lang="en-GB" i="1" dirty="0"/>
              <a:t>BBC News </a:t>
            </a:r>
            <a:r>
              <a:rPr lang="en-GB" dirty="0"/>
              <a:t>18</a:t>
            </a:r>
            <a:r>
              <a:rPr lang="en-GB" baseline="30000" dirty="0"/>
              <a:t>th</a:t>
            </a:r>
            <a:r>
              <a:rPr lang="en-GB" dirty="0"/>
              <a:t> January Accessed at: </a:t>
            </a:r>
            <a:r>
              <a:rPr lang="en-GB" dirty="0">
                <a:hlinkClick r:id="rId6"/>
              </a:rPr>
              <a:t>https://www.bbc.co.uk/news/uk-33715473</a:t>
            </a:r>
            <a:r>
              <a:rPr lang="en-GB" dirty="0"/>
              <a:t> (Accessed on:07/05/2019)</a:t>
            </a:r>
          </a:p>
          <a:p>
            <a:r>
              <a:rPr lang="en-GB" dirty="0" err="1"/>
              <a:t>Leckcivilize</a:t>
            </a:r>
            <a:r>
              <a:rPr lang="en-GB" dirty="0"/>
              <a:t>, A (2019) ‘Job recruiters discriminate against Muslims, and it doesn’t end at the interview stage’ </a:t>
            </a:r>
            <a:r>
              <a:rPr lang="en-GB" i="1" dirty="0"/>
              <a:t>The Conversation. </a:t>
            </a:r>
            <a:r>
              <a:rPr lang="en-GB" dirty="0"/>
              <a:t>April 16</a:t>
            </a:r>
            <a:r>
              <a:rPr lang="en-GB" baseline="30000" dirty="0"/>
              <a:t>th</a:t>
            </a:r>
            <a:r>
              <a:rPr lang="en-GB" dirty="0"/>
              <a:t> Accessed at: </a:t>
            </a:r>
            <a:r>
              <a:rPr lang="en-GB" dirty="0">
                <a:hlinkClick r:id="rId7"/>
              </a:rPr>
              <a:t>https://theconversation.com/job-recruiters-discriminate-against-muslims-and-it-doesnt-end-at-the-interview-stage-113884</a:t>
            </a:r>
            <a:r>
              <a:rPr lang="en-GB" dirty="0"/>
              <a:t> (Accessed on: 09/05/2019)</a:t>
            </a:r>
          </a:p>
        </p:txBody>
      </p:sp>
    </p:spTree>
    <p:extLst>
      <p:ext uri="{BB962C8B-B14F-4D97-AF65-F5344CB8AC3E}">
        <p14:creationId xmlns:p14="http://schemas.microsoft.com/office/powerpoint/2010/main" val="3879655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65454-EE41-4700-80CE-B0B7965F3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C358B-10E2-4CB3-82DE-080B3586A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889" y="660400"/>
            <a:ext cx="8596668" cy="6008029"/>
          </a:xfrm>
        </p:spPr>
        <p:txBody>
          <a:bodyPr>
            <a:normAutofit/>
          </a:bodyPr>
          <a:lstStyle/>
          <a:p>
            <a:r>
              <a:rPr lang="en-GB" dirty="0"/>
              <a:t>Sian, K. Law, I. Sayyid, S (2012)The media and Muslims in the UK. Accessed at: </a:t>
            </a:r>
            <a:r>
              <a:rPr lang="en-GB" dirty="0">
                <a:hlinkClick r:id="rId2"/>
              </a:rPr>
              <a:t>https://www.ces.uc.pt/projectos/tolerace/media/Working%20paper%205/The%20Media%20and%20Muslims%20in%20the%20UK.pdf</a:t>
            </a:r>
            <a:r>
              <a:rPr lang="en-GB" dirty="0"/>
              <a:t> (09/05/2019)</a:t>
            </a:r>
          </a:p>
          <a:p>
            <a:r>
              <a:rPr lang="en-GB" dirty="0"/>
              <a:t>The Migrant Observatory (2018) </a:t>
            </a:r>
            <a:r>
              <a:rPr lang="en-GB" i="1" dirty="0"/>
              <a:t>Migrants in the UK: An Overview </a:t>
            </a:r>
            <a:r>
              <a:rPr lang="en-GB" dirty="0"/>
              <a:t>Accessed at: </a:t>
            </a:r>
            <a:r>
              <a:rPr lang="en-GB" dirty="0">
                <a:hlinkClick r:id="rId3"/>
              </a:rPr>
              <a:t>https://migrationobservatory.ox.ac.uk/resources/briefings/migrants-in-the-uk-an-overview/</a:t>
            </a:r>
            <a:r>
              <a:rPr lang="en-GB" dirty="0"/>
              <a:t> (Accessed on: 07/05/2019)</a:t>
            </a:r>
          </a:p>
          <a:p>
            <a:r>
              <a:rPr lang="en-GB" dirty="0"/>
              <a:t>The Muslim Council of Britain (2018) Our Shared British Future. Muslims and Integration in the UK. Accessed at: </a:t>
            </a:r>
            <a:r>
              <a:rPr lang="en-GB" dirty="0">
                <a:hlinkClick r:id="rId4" action="ppaction://hlinkfile"/>
              </a:rPr>
              <a:t>file:///F:/hard%20to%20reach/muslim/intergration%20for%20muslims.pdf</a:t>
            </a:r>
            <a:r>
              <a:rPr lang="en-GB" dirty="0"/>
              <a:t> (Accessed on: 09/05/2019)</a:t>
            </a:r>
          </a:p>
          <a:p>
            <a:r>
              <a:rPr lang="en-GB" dirty="0"/>
              <a:t>The Office for National Statistics (2018) </a:t>
            </a:r>
            <a:r>
              <a:rPr lang="en-GB" i="1" dirty="0"/>
              <a:t>Population of the UK by country of birth and nationality: July 2017 to June 2018 </a:t>
            </a:r>
            <a:r>
              <a:rPr lang="en-GB" dirty="0"/>
              <a:t>Accessed at: </a:t>
            </a:r>
            <a:r>
              <a:rPr lang="en-GB" dirty="0">
                <a:hlinkClick r:id="rId5"/>
              </a:rPr>
              <a:t>https://www.ons.gov.uk/peoplepopulationandcommunity/populationandmigration/internationalmigration/bulletins/ukpopulationbycountryofbirthandnationality/july2017tojune2018</a:t>
            </a:r>
            <a:r>
              <a:rPr lang="en-GB" dirty="0"/>
              <a:t> (Accessed on: 07/05/2019)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706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6AAE6-3156-4F4F-893A-35CAB5707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/>
              <a:t>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74670-20B6-45D0-97EF-E195729C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237" y="660400"/>
            <a:ext cx="8596668" cy="3880773"/>
          </a:xfrm>
        </p:spPr>
        <p:txBody>
          <a:bodyPr/>
          <a:lstStyle/>
          <a:p>
            <a:r>
              <a:rPr lang="en-GB" dirty="0"/>
              <a:t>Image one: </a:t>
            </a:r>
            <a:r>
              <a:rPr lang="en-GB" dirty="0">
                <a:hlinkClick r:id="rId2" action="ppaction://hlinkfile"/>
              </a:rPr>
              <a:t>file:///F:/hard%20to%20reach/muslim/eployment%20oppurtunities%20for%20muslims%20in%20the%20uk.pdf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9983194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679</TotalTime>
  <Words>838</Words>
  <Application>Microsoft Office PowerPoint</Application>
  <PresentationFormat>Widescreen</PresentationFormat>
  <Paragraphs>66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For a non-UK national group describe why some UK Nationals might not accept their inclusion in UK Society.</vt:lpstr>
      <vt:lpstr>What is a non-UK national?</vt:lpstr>
      <vt:lpstr>Muslims</vt:lpstr>
      <vt:lpstr>The British media’s perception of Muslims</vt:lpstr>
      <vt:lpstr>Ideas for change..</vt:lpstr>
      <vt:lpstr>Deprivation and Employment</vt:lpstr>
      <vt:lpstr>PowerPoint Presentation</vt:lpstr>
      <vt:lpstr>Conclusion </vt:lpstr>
      <vt:lpstr>References</vt:lpstr>
      <vt:lpstr>References</vt:lpstr>
      <vt:lpstr>Images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 a non-UK national group describe why some UK Nationals might not accept their inclusion in UK Society.</dc:title>
  <dc:creator>lois brunton</dc:creator>
  <cp:lastModifiedBy>lois brunton</cp:lastModifiedBy>
  <cp:revision>44</cp:revision>
  <dcterms:created xsi:type="dcterms:W3CDTF">2019-05-07T10:23:48Z</dcterms:created>
  <dcterms:modified xsi:type="dcterms:W3CDTF">2019-05-09T17:38:32Z</dcterms:modified>
</cp:coreProperties>
</file>