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5"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9471E9-6423-3DD4-9ABB-2889F4715527}" v="65" dt="2025-05-12T17:37:48.879"/>
    <p1510:client id="{7F6CC19C-5829-D873-9CB1-2DC7BE25B794}" v="206" dt="2025-05-11T14:37:38.0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965A7A7B-B71A-428D-833F-0F3507A6DB13}" type="datetimeFigureOut">
              <a:rPr lang="en-US" dirty="0"/>
              <a:t>5/12/2025</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A65A5C87-DF58-40C8-B092-1DE63DB4547E}" type="slidenum">
              <a:rPr lang="en-US" dirty="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176945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5CF65307-640F-4AE7-B0BE-50C709AD86C5}" type="datetimeFigureOut">
              <a:rPr lang="en-US" dirty="0"/>
              <a:t>5/12/2025</a:t>
            </a:fld>
            <a:endParaRPr lang="en-US" dirty="0"/>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9199517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5/12/2025</a:t>
            </a:fld>
            <a:endParaRPr lang="en-US" dirty="0"/>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8307233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202278E8-5F4B-47D5-A617-8CCDF75D6A33}" type="datetimeFigureOut">
              <a:rPr lang="en-US" dirty="0"/>
              <a:t>5/12/2025</a:t>
            </a:fld>
            <a:endParaRPr lang="en-US" dirty="0"/>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4275939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16AAFA52-7A21-407F-8339-40DF182D7460}" type="datetimeFigureOut">
              <a:rPr lang="en-US" dirty="0"/>
              <a:t>5/12/2025</a:t>
            </a:fld>
            <a:endParaRPr lang="en-US" dirty="0"/>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0488958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5/12/2025</a:t>
            </a:fld>
            <a:endParaRPr lang="en-US" dirty="0"/>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5034599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5/12/2025</a:t>
            </a:fld>
            <a:endParaRPr lang="en-US" dirty="0"/>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6155401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6E6483A1-31A8-47A2-AB0A-53A7803D5EBF}" type="datetimeFigureOut">
              <a:rPr lang="en-US" dirty="0"/>
              <a:t>5/12/2025</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40556731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4965192" y="1161288"/>
            <a:ext cx="6729984" cy="4645152"/>
          </a:xfrm>
        </p:spPr>
        <p:txBody>
          <a:bodyPr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6D8810B9-2C7C-4CAF-99E2-617AE20BA331}" type="datetimeFigureOut">
              <a:rPr lang="en-US" dirty="0"/>
              <a:t>5/12/2025</a:t>
            </a:fld>
            <a:endParaRPr lang="en-US" dirty="0"/>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4942629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5/12/2025</a:t>
            </a:fld>
            <a:endParaRPr lang="en-US" dirty="0"/>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7540783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5/12/2025</a:t>
            </a:fld>
            <a:endParaRPr lang="en-US" dirty="0"/>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5757255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E93E0A-5177-400C-87C9-C93AF466EC49}" type="datetimeFigureOut">
              <a:rPr lang="en-US" dirty="0"/>
              <a:t>5/12/2025</a:t>
            </a:fld>
            <a:endParaRPr lang="en-US" dirty="0"/>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917615-2DB4-4DAA-9DE3-B2B689A846E0}" type="slidenum">
              <a:rPr lang="en-US" dirty="0"/>
              <a:t>‹#›</a:t>
            </a:fld>
            <a:endParaRPr lang="en-US" dirty="0"/>
          </a:p>
        </p:txBody>
      </p:sp>
    </p:spTree>
    <p:extLst>
      <p:ext uri="{BB962C8B-B14F-4D97-AF65-F5344CB8AC3E}">
        <p14:creationId xmlns:p14="http://schemas.microsoft.com/office/powerpoint/2010/main" val="2861800307"/>
      </p:ext>
    </p:extLst>
  </p:cSld>
  <p:clrMap bg1="lt1" tx1="dk1" bg2="lt2" tx2="dk2" accent1="accent1" accent2="accent2" accent3="accent3" accent4="accent4" accent5="accent5" accent6="accent6" hlink="hlink" folHlink="folHlink"/>
  <p:sldLayoutIdLst>
    <p:sldLayoutId id="2147483776" r:id="rId1"/>
    <p:sldLayoutId id="2147483777" r:id="rId2"/>
    <p:sldLayoutId id="2147483778" r:id="rId3"/>
    <p:sldLayoutId id="2147483779" r:id="rId4"/>
    <p:sldLayoutId id="2147483780" r:id="rId5"/>
    <p:sldLayoutId id="2147483781" r:id="rId6"/>
    <p:sldLayoutId id="2147483782" r:id="rId7"/>
    <p:sldLayoutId id="2147483783" r:id="rId8"/>
    <p:sldLayoutId id="2147483784" r:id="rId9"/>
    <p:sldLayoutId id="2147483785" r:id="rId10"/>
    <p:sldLayoutId id="2147483786"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bstract red with black stripe pattern background">
            <a:extLst>
              <a:ext uri="{FF2B5EF4-FFF2-40B4-BE49-F238E27FC236}">
                <a16:creationId xmlns:a16="http://schemas.microsoft.com/office/drawing/2014/main" id="{F3AF8DE7-368E-D6CF-0951-5096CB014BD4}"/>
              </a:ext>
            </a:extLst>
          </p:cNvPr>
          <p:cNvPicPr>
            <a:picLocks noChangeAspect="1"/>
          </p:cNvPicPr>
          <p:nvPr/>
        </p:nvPicPr>
        <p:blipFill>
          <a:blip r:embed="rId2">
            <a:alphaModFix amt="40000"/>
          </a:blip>
          <a:srcRect t="23927" r="-1" b="14582"/>
          <a:stretch/>
        </p:blipFill>
        <p:spPr>
          <a:xfrm>
            <a:off x="20" y="10307"/>
            <a:ext cx="12281608" cy="6847693"/>
          </a:xfrm>
          <a:prstGeom prst="rect">
            <a:avLst/>
          </a:prstGeom>
        </p:spPr>
      </p:pic>
      <p:sp>
        <p:nvSpPr>
          <p:cNvPr id="2" name="Title 1">
            <a:extLst>
              <a:ext uri="{FF2B5EF4-FFF2-40B4-BE49-F238E27FC236}">
                <a16:creationId xmlns:a16="http://schemas.microsoft.com/office/drawing/2014/main" id="{239B3F33-9938-0BF3-6DA8-CB67C4DEB432}"/>
              </a:ext>
            </a:extLst>
          </p:cNvPr>
          <p:cNvSpPr>
            <a:spLocks noGrp="1"/>
          </p:cNvSpPr>
          <p:nvPr>
            <p:ph type="ctrTitle"/>
          </p:nvPr>
        </p:nvSpPr>
        <p:spPr>
          <a:xfrm>
            <a:off x="5877" y="145560"/>
            <a:ext cx="6962622" cy="2767282"/>
          </a:xfrm>
        </p:spPr>
        <p:txBody>
          <a:bodyPr anchor="t">
            <a:normAutofit/>
          </a:bodyPr>
          <a:lstStyle/>
          <a:p>
            <a:r>
              <a:rPr lang="en-GB" sz="2000">
                <a:solidFill>
                  <a:srgbClr val="FFFFFF"/>
                </a:solidFill>
              </a:rPr>
              <a:t>Understanding and supporting  ADHD in the early years.</a:t>
            </a:r>
          </a:p>
        </p:txBody>
      </p:sp>
      <p:sp>
        <p:nvSpPr>
          <p:cNvPr id="3" name="Subtitle 2">
            <a:extLst>
              <a:ext uri="{FF2B5EF4-FFF2-40B4-BE49-F238E27FC236}">
                <a16:creationId xmlns:a16="http://schemas.microsoft.com/office/drawing/2014/main" id="{D58E4823-245B-E7B0-8F4C-2E4739E6AB31}"/>
              </a:ext>
            </a:extLst>
          </p:cNvPr>
          <p:cNvSpPr>
            <a:spLocks noGrp="1"/>
          </p:cNvSpPr>
          <p:nvPr>
            <p:ph type="subTitle" idx="1"/>
          </p:nvPr>
        </p:nvSpPr>
        <p:spPr>
          <a:xfrm>
            <a:off x="8771104" y="15096"/>
            <a:ext cx="3420896" cy="477300"/>
          </a:xfrm>
        </p:spPr>
        <p:txBody>
          <a:bodyPr anchor="b">
            <a:normAutofit fontScale="77500" lnSpcReduction="20000"/>
          </a:bodyPr>
          <a:lstStyle/>
          <a:p>
            <a:pPr algn="r"/>
            <a:r>
              <a:rPr lang="en-GB" sz="1800">
                <a:solidFill>
                  <a:srgbClr val="FFFFFF"/>
                </a:solidFill>
              </a:rPr>
              <a:t>Amy Willaims 2307162    1000 </a:t>
            </a:r>
            <a:r>
              <a:rPr lang="en-GB" sz="1800" dirty="0">
                <a:solidFill>
                  <a:srgbClr val="FFFFFF"/>
                </a:solidFill>
              </a:rPr>
              <a:t>words.</a:t>
            </a:r>
          </a:p>
        </p:txBody>
      </p:sp>
      <p:sp>
        <p:nvSpPr>
          <p:cNvPr id="6" name="TextBox 5">
            <a:extLst>
              <a:ext uri="{FF2B5EF4-FFF2-40B4-BE49-F238E27FC236}">
                <a16:creationId xmlns:a16="http://schemas.microsoft.com/office/drawing/2014/main" id="{F1F22BD9-AC94-BA2B-4024-C729370974FA}"/>
              </a:ext>
            </a:extLst>
          </p:cNvPr>
          <p:cNvSpPr txBox="1"/>
          <p:nvPr/>
        </p:nvSpPr>
        <p:spPr>
          <a:xfrm>
            <a:off x="5876" y="579575"/>
            <a:ext cx="7086683" cy="1904843"/>
          </a:xfrm>
          <a:prstGeom prst="rect">
            <a:avLst/>
          </a:prstGeom>
          <a:noFill/>
        </p:spPr>
        <p:txBody>
          <a:bodyPr wrap="square" lIns="91440" tIns="45720" rIns="91440" bIns="45720" rtlCol="0" anchor="t">
            <a:spAutoFit/>
          </a:bodyPr>
          <a:lstStyle/>
          <a:p>
            <a:pPr algn="l" rtl="0" fontAlgn="base">
              <a:lnSpc>
                <a:spcPts val="1083"/>
              </a:lnSpc>
              <a:buNone/>
            </a:pPr>
            <a:r>
              <a:rPr lang="en-GB" sz="1800" b="0" i="0" dirty="0">
                <a:effectLst/>
                <a:latin typeface="Calisto MT"/>
              </a:rPr>
              <a:t> </a:t>
            </a:r>
            <a:r>
              <a:rPr lang="en-GB" sz="800" b="0" i="0" dirty="0">
                <a:effectLst/>
                <a:latin typeface="Calisto MT"/>
              </a:rPr>
              <a:t>Introduction Attention Deficit Hyperactivity Disorder (ADHD) is a neurodevelopmental disorder that affects children and adolescents. It is characterised by persistent, pervasive, and often debilitating patterns of inattention, hyperactivity, and impulsivity. ADHD is one of the most common reasons for mental health referrals to doctors, paediatricians, neurologists, and child psychiatrists. Young Minds(</a:t>
            </a:r>
            <a:r>
              <a:rPr lang="en-GB" sz="800" b="0" i="0" dirty="0" err="1">
                <a:effectLst/>
                <a:latin typeface="Calisto MT"/>
              </a:rPr>
              <a:t>n,d</a:t>
            </a:r>
            <a:r>
              <a:rPr lang="en-GB" sz="800" b="0" i="0" dirty="0">
                <a:effectLst/>
                <a:latin typeface="Calisto MT"/>
              </a:rPr>
              <a:t>).</a:t>
            </a:r>
            <a:r>
              <a:rPr lang="en-US" sz="800" b="0" i="0" dirty="0">
                <a:effectLst/>
                <a:latin typeface="Calisto MT"/>
              </a:rPr>
              <a:t> ​</a:t>
            </a:r>
          </a:p>
          <a:p>
            <a:pPr algn="l" rtl="0" fontAlgn="base">
              <a:lnSpc>
                <a:spcPts val="1083"/>
              </a:lnSpc>
              <a:buNone/>
            </a:pPr>
            <a:r>
              <a:rPr lang="en-GB" sz="800" b="0" i="0" dirty="0">
                <a:effectLst/>
                <a:latin typeface="Calisto MT"/>
              </a:rPr>
              <a:t>Although it was once believed that ADHD symptoms faded in childhood, research now shows that symptoms often persist through adolescence and into adulthood. However, how the symptoms appear can change over time. Children with ADHD are more likely to experience educational underachievement, social isolation, and behavioural difficulties during their school years, and these issues can continue into later life. Therefore, early identification and support are important. Döpfner et.al (2014).</a:t>
            </a:r>
            <a:r>
              <a:rPr lang="en-US" sz="800" b="0" i="0" dirty="0">
                <a:effectLst/>
                <a:latin typeface="Calisto MT"/>
              </a:rPr>
              <a:t> ​</a:t>
            </a:r>
          </a:p>
          <a:p>
            <a:pPr algn="l" rtl="0" fontAlgn="base">
              <a:lnSpc>
                <a:spcPts val="1083"/>
              </a:lnSpc>
              <a:buNone/>
            </a:pPr>
            <a:r>
              <a:rPr lang="en-GB" sz="800" b="0" i="0" dirty="0">
                <a:effectLst/>
                <a:latin typeface="Calisto MT"/>
              </a:rPr>
              <a:t>The prevalence of Adhd is around 3- 5% of children worldwide, American Psychiatric Association, (</a:t>
            </a:r>
            <a:r>
              <a:rPr lang="en-GB" sz="800" dirty="0">
                <a:latin typeface="Calisto MT"/>
              </a:rPr>
              <a:t>2019</a:t>
            </a:r>
            <a:r>
              <a:rPr lang="en-GB" sz="800" b="0" i="0" dirty="0">
                <a:effectLst/>
                <a:latin typeface="Calisto MT"/>
              </a:rPr>
              <a:t>). In early childhood, it can be difficult to distinguish between typical high activity levels and signs of ADHD. However, children with ADHD display behaviours that are more extreme, constant, and inappropriate for their developmental stage.</a:t>
            </a:r>
            <a:r>
              <a:rPr lang="en-US" sz="800" b="0" i="0" dirty="0">
                <a:effectLst/>
                <a:latin typeface="Calisto MT"/>
              </a:rPr>
              <a:t> ​</a:t>
            </a:r>
          </a:p>
          <a:p>
            <a:pPr algn="l" rtl="0" fontAlgn="base">
              <a:lnSpc>
                <a:spcPts val="1083"/>
              </a:lnSpc>
            </a:pPr>
            <a:r>
              <a:rPr lang="en-GB" sz="800" b="0" i="0" dirty="0">
                <a:effectLst/>
                <a:latin typeface="Calisto MT"/>
              </a:rPr>
              <a:t>The causes of ADHD are thought to be genetic, neurological, and environmental. However, not all active or inattentive children meet the criteria for ADHD. Some experts argue that there is a risk of over diagnosing young children, as normal behaviour can sometimes be mistaken for disorder (NICE, </a:t>
            </a:r>
            <a:r>
              <a:rPr lang="en-GB" sz="800" dirty="0">
                <a:latin typeface="Calisto MT"/>
              </a:rPr>
              <a:t>2018</a:t>
            </a:r>
            <a:r>
              <a:rPr lang="en-GB" sz="800" b="0" i="0" dirty="0">
                <a:effectLst/>
                <a:latin typeface="Calisto MT"/>
              </a:rPr>
              <a:t>). However, failing to recognise true ADHD early enough can lead to poor outcomes, making careful assessment essential. Alder, Spencer and Wilens (2015).</a:t>
            </a:r>
            <a:r>
              <a:rPr lang="en-US" sz="800" b="0" i="0" dirty="0">
                <a:effectLst/>
                <a:latin typeface="Calisto MT"/>
              </a:rPr>
              <a:t> </a:t>
            </a:r>
          </a:p>
        </p:txBody>
      </p:sp>
      <p:sp>
        <p:nvSpPr>
          <p:cNvPr id="8" name="TextBox 7">
            <a:extLst>
              <a:ext uri="{FF2B5EF4-FFF2-40B4-BE49-F238E27FC236}">
                <a16:creationId xmlns:a16="http://schemas.microsoft.com/office/drawing/2014/main" id="{75B8A1E2-39FF-DFDF-BD17-90FA018C3519}"/>
              </a:ext>
            </a:extLst>
          </p:cNvPr>
          <p:cNvSpPr txBox="1"/>
          <p:nvPr/>
        </p:nvSpPr>
        <p:spPr>
          <a:xfrm>
            <a:off x="5181" y="2487743"/>
            <a:ext cx="6174658" cy="707886"/>
          </a:xfrm>
          <a:prstGeom prst="rect">
            <a:avLst/>
          </a:prstGeom>
          <a:noFill/>
        </p:spPr>
        <p:txBody>
          <a:bodyPr wrap="square">
            <a:spAutoFit/>
          </a:bodyPr>
          <a:lstStyle/>
          <a:p>
            <a:r>
              <a:rPr lang="en-GB" sz="800" b="0" i="0">
                <a:effectLst/>
                <a:latin typeface="Calisto MT" panose="02040603050505030304" pitchFamily="18" charset="0"/>
              </a:rPr>
              <a:t>As stated by the ADHD foundation (2024)ADHD is typically associated with three main traits: hyperactivity, inattention, and impulsivity. A child does not need to show all three traits to receive a diagnosis. In the early years, it is common for children to display behaviours like those seen in ADHD, as part of typical development. However, when a child has ADHD, these behaviours tend to be more intense, occur more often, and have a greater impact than in their peers. The differences are noticeable in both the frequency and the severity of the traits compared to other children of the same age. </a:t>
            </a:r>
            <a:endParaRPr lang="en-GB" sz="800"/>
          </a:p>
        </p:txBody>
      </p:sp>
      <p:sp>
        <p:nvSpPr>
          <p:cNvPr id="10" name="TextBox 9">
            <a:extLst>
              <a:ext uri="{FF2B5EF4-FFF2-40B4-BE49-F238E27FC236}">
                <a16:creationId xmlns:a16="http://schemas.microsoft.com/office/drawing/2014/main" id="{B4744488-067F-FA31-1E84-D090BFFB8A4C}"/>
              </a:ext>
            </a:extLst>
          </p:cNvPr>
          <p:cNvSpPr txBox="1"/>
          <p:nvPr/>
        </p:nvSpPr>
        <p:spPr>
          <a:xfrm>
            <a:off x="6970612" y="944792"/>
            <a:ext cx="2425908" cy="1485022"/>
          </a:xfrm>
          <a:prstGeom prst="rect">
            <a:avLst/>
          </a:prstGeom>
          <a:noFill/>
        </p:spPr>
        <p:txBody>
          <a:bodyPr wrap="square" lIns="91440" tIns="45720" rIns="91440" bIns="45720" rtlCol="0" anchor="t">
            <a:spAutoFit/>
          </a:bodyPr>
          <a:lstStyle/>
          <a:p>
            <a:r>
              <a:rPr lang="en-GB" sz="1050" b="0" i="0" dirty="0">
                <a:effectLst/>
                <a:latin typeface="Calisto MT"/>
              </a:rPr>
              <a:t>Barrier 1: </a:t>
            </a:r>
            <a:r>
              <a:rPr lang="en-GB" sz="800" b="0" i="0" dirty="0">
                <a:effectLst/>
                <a:latin typeface="Calisto MT"/>
              </a:rPr>
              <a:t>Developmental Variability​</a:t>
            </a:r>
            <a:br>
              <a:rPr lang="en-GB" sz="800" b="0" i="0" dirty="0">
                <a:effectLst/>
                <a:latin typeface="Calisto MT" panose="02040603050505030304" pitchFamily="18" charset="0"/>
              </a:rPr>
            </a:br>
            <a:r>
              <a:rPr lang="en-GB" sz="800" b="0" i="0" dirty="0">
                <a:effectLst/>
                <a:latin typeface="Calisto MT"/>
              </a:rPr>
              <a:t>In early years, children develop at different rates. High activity, impulsiveness, and short attention spans are normal parts of early development. However, in ADHD, these behaviours are much more intense and interfere with daily functioning. This overlap makes it challenging to distinguish between normal developmental behaviour and ADHD. As a result, some children may not be diagnosed until much later, missing out on early support. Baweja, Soutullo and waxmonsky(2011).</a:t>
            </a:r>
            <a:endParaRPr lang="en-GB" sz="800" dirty="0">
              <a:latin typeface="Calisto MT"/>
            </a:endParaRPr>
          </a:p>
        </p:txBody>
      </p:sp>
      <p:sp>
        <p:nvSpPr>
          <p:cNvPr id="12" name="TextBox 11">
            <a:extLst>
              <a:ext uri="{FF2B5EF4-FFF2-40B4-BE49-F238E27FC236}">
                <a16:creationId xmlns:a16="http://schemas.microsoft.com/office/drawing/2014/main" id="{D9EEA40D-A129-6820-617C-1E58FA857470}"/>
              </a:ext>
            </a:extLst>
          </p:cNvPr>
          <p:cNvSpPr txBox="1"/>
          <p:nvPr/>
        </p:nvSpPr>
        <p:spPr>
          <a:xfrm>
            <a:off x="6982299" y="582531"/>
            <a:ext cx="5199517" cy="369332"/>
          </a:xfrm>
          <a:prstGeom prst="rect">
            <a:avLst/>
          </a:prstGeom>
          <a:noFill/>
        </p:spPr>
        <p:txBody>
          <a:bodyPr wrap="square" rtlCol="0">
            <a:spAutoFit/>
          </a:bodyPr>
          <a:lstStyle/>
          <a:p>
            <a:r>
              <a:rPr lang="en-GB"/>
              <a:t>Barriers.</a:t>
            </a:r>
          </a:p>
        </p:txBody>
      </p:sp>
      <p:sp>
        <p:nvSpPr>
          <p:cNvPr id="14" name="TextBox 13">
            <a:extLst>
              <a:ext uri="{FF2B5EF4-FFF2-40B4-BE49-F238E27FC236}">
                <a16:creationId xmlns:a16="http://schemas.microsoft.com/office/drawing/2014/main" id="{52CF8424-D937-3449-EF21-4D8597FE532D}"/>
              </a:ext>
            </a:extLst>
          </p:cNvPr>
          <p:cNvSpPr txBox="1"/>
          <p:nvPr/>
        </p:nvSpPr>
        <p:spPr>
          <a:xfrm>
            <a:off x="9450477" y="826196"/>
            <a:ext cx="2736007" cy="2462213"/>
          </a:xfrm>
          <a:prstGeom prst="rect">
            <a:avLst/>
          </a:prstGeom>
          <a:noFill/>
        </p:spPr>
        <p:txBody>
          <a:bodyPr wrap="square" lIns="91440" tIns="45720" rIns="91440" bIns="45720" rtlCol="0" anchor="t">
            <a:spAutoFit/>
          </a:bodyPr>
          <a:lstStyle/>
          <a:p>
            <a:r>
              <a:rPr lang="en-GB" sz="1000" b="0" i="0" dirty="0">
                <a:effectLst/>
                <a:latin typeface="Calisto MT"/>
              </a:rPr>
              <a:t>Barrier 2: </a:t>
            </a:r>
            <a:r>
              <a:rPr lang="en-GB" sz="800" b="0" i="0" dirty="0">
                <a:effectLst/>
                <a:latin typeface="Calisto MT"/>
              </a:rPr>
              <a:t>Stigma and Fear of Labelling​</a:t>
            </a:r>
            <a:br>
              <a:rPr lang="en-GB" sz="800" b="0" i="0" dirty="0">
                <a:effectLst/>
                <a:latin typeface="Calisto MT" panose="02040603050505030304" pitchFamily="18" charset="0"/>
              </a:rPr>
            </a:br>
            <a:r>
              <a:rPr lang="en-GB" sz="800" b="0" i="0" dirty="0">
                <a:effectLst/>
                <a:latin typeface="Calisto MT"/>
              </a:rPr>
              <a:t>Some parents and carers worry that a diagnosis will lead to their child being stigmatised or treated differently. This fear can cause families to delay seeking professional advice. However, without proper identification, children with ADHD may not receive the help they need, leading to greater difficulties in education and social relationships, therefore as shared </a:t>
            </a:r>
            <a:r>
              <a:rPr lang="en-GB" sz="800" dirty="0">
                <a:latin typeface="Calisto MT"/>
              </a:rPr>
              <a:t>Dupaul, Weyandt and Janusis,(2011)  </a:t>
            </a:r>
            <a:r>
              <a:rPr lang="en-GB" sz="800" b="0" i="0" dirty="0">
                <a:effectLst/>
                <a:latin typeface="Calisto MT"/>
              </a:rPr>
              <a:t>SENCOs emphasised that building strong, trusting relationships with families is essential to developing a holistic approach to support. For many parents, early years settings are their first experience of education for their child. As a result, SENCOs recognised the need to build these relationships gradually, often by gently sharing information about the child’s development over time. Key workers play a central role in this process. Home visits were also highlighted as valuable, both for relationship building and for supporting the early identification of special educational needs (SEN).​</a:t>
            </a:r>
            <a:endParaRPr lang="en-GB" sz="800" dirty="0">
              <a:latin typeface="Calisto MT"/>
            </a:endParaRPr>
          </a:p>
        </p:txBody>
      </p:sp>
      <p:sp>
        <p:nvSpPr>
          <p:cNvPr id="16" name="TextBox 15">
            <a:extLst>
              <a:ext uri="{FF2B5EF4-FFF2-40B4-BE49-F238E27FC236}">
                <a16:creationId xmlns:a16="http://schemas.microsoft.com/office/drawing/2014/main" id="{49EA2A92-4741-7764-2BC2-E0F96E6C31A0}"/>
              </a:ext>
            </a:extLst>
          </p:cNvPr>
          <p:cNvSpPr txBox="1"/>
          <p:nvPr/>
        </p:nvSpPr>
        <p:spPr>
          <a:xfrm>
            <a:off x="-3028" y="4003450"/>
            <a:ext cx="6190905" cy="2079287"/>
          </a:xfrm>
          <a:prstGeom prst="rect">
            <a:avLst/>
          </a:prstGeom>
          <a:noFill/>
        </p:spPr>
        <p:txBody>
          <a:bodyPr wrap="square" lIns="91440" tIns="45720" rIns="91440" bIns="45720" rtlCol="0" anchor="t">
            <a:spAutoFit/>
          </a:bodyPr>
          <a:lstStyle/>
          <a:p>
            <a:pPr algn="l" rtl="0" fontAlgn="base">
              <a:lnSpc>
                <a:spcPts val="900"/>
              </a:lnSpc>
              <a:buNone/>
            </a:pPr>
            <a:r>
              <a:rPr lang="en-US" sz="800" b="0" i="0" dirty="0">
                <a:effectLst/>
                <a:latin typeface="Calisto MT"/>
              </a:rPr>
              <a:t>How ADHD is Diagnosed and Identified​</a:t>
            </a:r>
          </a:p>
          <a:p>
            <a:pPr algn="l" rtl="0" fontAlgn="base">
              <a:lnSpc>
                <a:spcPts val="900"/>
              </a:lnSpc>
              <a:buNone/>
            </a:pPr>
            <a:r>
              <a:rPr lang="en-US" sz="800" b="0" i="0" dirty="0">
                <a:effectLst/>
                <a:latin typeface="Calisto MT"/>
              </a:rPr>
              <a:t>ADHD is diagnosed clinically, using behavioral assessments and reports from multiple sources such as parents, teachers, and caregivers. Tools like the DSM-5 and the Conners Early Childhood Rating Scales are often used. However, there is no single test for ADHD.​</a:t>
            </a:r>
          </a:p>
          <a:p>
            <a:pPr algn="l" rtl="0" fontAlgn="base">
              <a:lnSpc>
                <a:spcPts val="900"/>
              </a:lnSpc>
              <a:buNone/>
            </a:pPr>
            <a:r>
              <a:rPr lang="en-US" sz="800" b="0" i="0" dirty="0">
                <a:effectLst/>
                <a:latin typeface="Calisto MT"/>
              </a:rPr>
              <a:t>A diagnosis requires symptoms to be present in more than one setting and to last for at least six months. However, young children's </a:t>
            </a:r>
            <a:r>
              <a:rPr lang="en-US" sz="800" dirty="0">
                <a:latin typeface="Calisto MT"/>
              </a:rPr>
              <a:t>behavior</a:t>
            </a:r>
            <a:r>
              <a:rPr lang="en-US" sz="800" b="0" i="0" dirty="0">
                <a:effectLst/>
                <a:latin typeface="Calisto MT"/>
              </a:rPr>
              <a:t> can vary depending on the environment, making diagnosis more complicated.​</a:t>
            </a:r>
          </a:p>
          <a:p>
            <a:pPr fontAlgn="base">
              <a:lnSpc>
                <a:spcPts val="900"/>
              </a:lnSpc>
            </a:pPr>
            <a:r>
              <a:rPr lang="en-US" sz="800" b="0" i="0" dirty="0">
                <a:effectLst/>
                <a:latin typeface="Calisto MT"/>
              </a:rPr>
              <a:t>According to </a:t>
            </a:r>
            <a:r>
              <a:rPr lang="en-US" sz="800" dirty="0" err="1">
                <a:latin typeface="Calisto MT"/>
              </a:rPr>
              <a:t>Adhd</a:t>
            </a:r>
            <a:r>
              <a:rPr lang="en-US" sz="800" dirty="0">
                <a:latin typeface="Calisto MT"/>
              </a:rPr>
              <a:t> foundation </a:t>
            </a:r>
            <a:r>
              <a:rPr lang="en-US" sz="800" b="0" i="0" dirty="0">
                <a:effectLst/>
                <a:latin typeface="Calisto MT"/>
              </a:rPr>
              <a:t>(</a:t>
            </a:r>
            <a:r>
              <a:rPr lang="en-US" sz="800" dirty="0">
                <a:latin typeface="Calisto MT"/>
              </a:rPr>
              <a:t>2019</a:t>
            </a:r>
            <a:r>
              <a:rPr lang="en-US" sz="800" b="0" i="0" dirty="0">
                <a:effectLst/>
                <a:latin typeface="Calisto MT"/>
              </a:rPr>
              <a:t>), ADHD is often identified in children by the age of 7, although early signs can appear before this.​</a:t>
            </a:r>
          </a:p>
          <a:p>
            <a:pPr algn="l" rtl="0" fontAlgn="base">
              <a:lnSpc>
                <a:spcPts val="900"/>
              </a:lnSpc>
              <a:buNone/>
            </a:pPr>
            <a:r>
              <a:rPr lang="en-US" sz="800" b="0" i="0" dirty="0">
                <a:effectLst/>
                <a:latin typeface="Calisto MT"/>
              </a:rPr>
              <a:t>Common signs include:​</a:t>
            </a:r>
          </a:p>
          <a:p>
            <a:pPr algn="l" rtl="0" fontAlgn="base">
              <a:lnSpc>
                <a:spcPts val="900"/>
              </a:lnSpc>
              <a:buNone/>
            </a:pPr>
            <a:r>
              <a:rPr lang="en-US" sz="800" b="0" i="0" dirty="0">
                <a:effectLst/>
                <a:latin typeface="Calisto MT"/>
              </a:rPr>
              <a:t>Consistently high levels of hyperactivity​</a:t>
            </a:r>
          </a:p>
          <a:p>
            <a:pPr algn="l" rtl="0" fontAlgn="base">
              <a:lnSpc>
                <a:spcPts val="900"/>
              </a:lnSpc>
              <a:buNone/>
            </a:pPr>
            <a:r>
              <a:rPr lang="en-US" sz="800" b="0" i="0" dirty="0">
                <a:effectLst/>
                <a:latin typeface="Calisto MT"/>
              </a:rPr>
              <a:t>Impulsive </a:t>
            </a:r>
            <a:r>
              <a:rPr lang="en-US" sz="800" dirty="0">
                <a:latin typeface="Calisto MT"/>
              </a:rPr>
              <a:t>behavior</a:t>
            </a:r>
            <a:r>
              <a:rPr lang="en-US" sz="800" b="0" i="0" dirty="0">
                <a:effectLst/>
                <a:latin typeface="Calisto MT"/>
              </a:rPr>
              <a:t>​</a:t>
            </a:r>
          </a:p>
          <a:p>
            <a:pPr algn="l" rtl="0" fontAlgn="base">
              <a:lnSpc>
                <a:spcPts val="900"/>
              </a:lnSpc>
              <a:buNone/>
            </a:pPr>
            <a:r>
              <a:rPr lang="en-US" sz="800" b="0" i="0" dirty="0">
                <a:effectLst/>
                <a:latin typeface="Calisto MT"/>
              </a:rPr>
              <a:t>Difficulty maintaining attention, particularly in structured settings such as school​</a:t>
            </a:r>
          </a:p>
          <a:p>
            <a:pPr algn="l" rtl="0" fontAlgn="base">
              <a:lnSpc>
                <a:spcPts val="900"/>
              </a:lnSpc>
              <a:buNone/>
            </a:pPr>
            <a:r>
              <a:rPr lang="en-US" sz="800" b="0" i="0" dirty="0">
                <a:effectLst/>
                <a:latin typeface="Calisto MT"/>
              </a:rPr>
              <a:t>Struggles with following instructions or </a:t>
            </a:r>
            <a:r>
              <a:rPr lang="en-US" sz="800" dirty="0">
                <a:latin typeface="Calisto MT"/>
              </a:rPr>
              <a:t>organizing</a:t>
            </a:r>
            <a:r>
              <a:rPr lang="en-US" sz="800" b="0" i="0" dirty="0">
                <a:effectLst/>
                <a:latin typeface="Calisto MT"/>
              </a:rPr>
              <a:t> tasks​</a:t>
            </a:r>
          </a:p>
          <a:p>
            <a:pPr algn="l" rtl="0" fontAlgn="base">
              <a:lnSpc>
                <a:spcPts val="900"/>
              </a:lnSpc>
              <a:buNone/>
            </a:pPr>
            <a:r>
              <a:rPr lang="en-US" sz="800" b="0" i="0" dirty="0">
                <a:effectLst/>
                <a:latin typeface="Calisto MT"/>
              </a:rPr>
              <a:t>Trouble waiting their turn, which can lead to both academic and social difficulties​</a:t>
            </a:r>
          </a:p>
          <a:p>
            <a:pPr algn="l" rtl="0" fontAlgn="base">
              <a:lnSpc>
                <a:spcPts val="900"/>
              </a:lnSpc>
              <a:buNone/>
            </a:pPr>
            <a:r>
              <a:rPr lang="en-US" sz="800" b="0" i="0" dirty="0">
                <a:effectLst/>
                <a:latin typeface="Calisto MT"/>
              </a:rPr>
              <a:t>​</a:t>
            </a:r>
          </a:p>
          <a:p>
            <a:pPr algn="l" rtl="0" fontAlgn="base">
              <a:lnSpc>
                <a:spcPts val="900"/>
              </a:lnSpc>
            </a:pPr>
            <a:r>
              <a:rPr lang="en-US" sz="800" b="0" i="0" dirty="0">
                <a:effectLst/>
                <a:latin typeface="Calisto MT"/>
              </a:rPr>
              <a:t>Gender differences also affect identification. Boys are more likely to be diagnosed earlier because they often show hyperactive </a:t>
            </a:r>
            <a:r>
              <a:rPr lang="en-US" sz="800" dirty="0">
                <a:latin typeface="Calisto MT"/>
              </a:rPr>
              <a:t>behaviors</a:t>
            </a:r>
            <a:r>
              <a:rPr lang="en-US" sz="800" b="0" i="0" dirty="0">
                <a:effectLst/>
                <a:latin typeface="Calisto MT"/>
              </a:rPr>
              <a:t>, while girls, who may display more inattentive symptoms, can be overlooked. Professionals must also consider other explanations for </a:t>
            </a:r>
            <a:r>
              <a:rPr lang="en-US" sz="800" dirty="0">
                <a:latin typeface="Calisto MT"/>
              </a:rPr>
              <a:t>behavior</a:t>
            </a:r>
            <a:r>
              <a:rPr lang="en-US" sz="800" b="0" i="0" dirty="0">
                <a:effectLst/>
                <a:latin typeface="Calisto MT"/>
              </a:rPr>
              <a:t>, such as autism, trauma, or anxiety. However, when ADHD is correctly identified, early support can have a significant positive impact.</a:t>
            </a:r>
            <a:r>
              <a:rPr lang="en-US" sz="1800" b="0" i="0" dirty="0">
                <a:effectLst/>
                <a:latin typeface="Calisto MT"/>
              </a:rPr>
              <a:t>​</a:t>
            </a:r>
            <a:endParaRPr lang="en-US" b="0" i="0" dirty="0">
              <a:effectLst/>
              <a:latin typeface="Calisto MT"/>
            </a:endParaRPr>
          </a:p>
        </p:txBody>
      </p:sp>
      <p:sp>
        <p:nvSpPr>
          <p:cNvPr id="17" name="TextBox 16">
            <a:extLst>
              <a:ext uri="{FF2B5EF4-FFF2-40B4-BE49-F238E27FC236}">
                <a16:creationId xmlns:a16="http://schemas.microsoft.com/office/drawing/2014/main" id="{A5A90A32-180B-58A8-E433-8BA8AA0514D1}"/>
              </a:ext>
            </a:extLst>
          </p:cNvPr>
          <p:cNvSpPr txBox="1"/>
          <p:nvPr/>
        </p:nvSpPr>
        <p:spPr>
          <a:xfrm>
            <a:off x="6092497" y="3433342"/>
            <a:ext cx="1984567" cy="2534027"/>
          </a:xfrm>
          <a:prstGeom prst="rect">
            <a:avLst/>
          </a:prstGeom>
          <a:noFill/>
        </p:spPr>
        <p:txBody>
          <a:bodyPr wrap="square" lIns="91440" tIns="45720" rIns="91440" bIns="45720" rtlCol="0" anchor="t">
            <a:spAutoFit/>
          </a:bodyPr>
          <a:lstStyle/>
          <a:p>
            <a:pPr algn="ctr" rtl="0" fontAlgn="base">
              <a:spcAft>
                <a:spcPts val="800"/>
              </a:spcAft>
              <a:buNone/>
            </a:pPr>
            <a:r>
              <a:rPr lang="en-GB" sz="800" b="0" i="0" dirty="0">
                <a:effectLst/>
                <a:latin typeface="Aptos"/>
              </a:rPr>
              <a:t>Appropriate Support Strategies</a:t>
            </a:r>
            <a:r>
              <a:rPr lang="en-US" sz="800" b="0" i="0" dirty="0">
                <a:effectLst/>
                <a:latin typeface="Aptos"/>
              </a:rPr>
              <a:t> </a:t>
            </a:r>
            <a:endParaRPr lang="en-US" sz="800" b="0" i="0" dirty="0">
              <a:effectLst/>
              <a:latin typeface="Segoe UI" panose="020B0502040204020203" pitchFamily="34" charset="0"/>
              <a:cs typeface="Segoe UI" panose="020B0502040204020203" pitchFamily="34" charset="0"/>
            </a:endParaRPr>
          </a:p>
          <a:p>
            <a:pPr algn="ctr" rtl="0" fontAlgn="base">
              <a:spcAft>
                <a:spcPts val="800"/>
              </a:spcAft>
            </a:pPr>
            <a:r>
              <a:rPr lang="en-GB" sz="800" b="0" i="0" dirty="0">
                <a:effectLst/>
                <a:latin typeface="Aptos"/>
              </a:rPr>
              <a:t>Support for young children with ADHD must be individualised and involve a team approach, including parents, teachers, and healthcare professionals. However, access to consistent support can vary widely. </a:t>
            </a:r>
            <a:r>
              <a:rPr lang="en-GB" sz="800" dirty="0">
                <a:latin typeface="Aptos"/>
              </a:rPr>
              <a:t>It</a:t>
            </a:r>
            <a:r>
              <a:rPr lang="en-GB" sz="800" b="0" i="0" dirty="0">
                <a:effectLst/>
                <a:latin typeface="Aptos"/>
              </a:rPr>
              <a:t> is essential to identify additional learning needs (ALN) early and to put the right support in place as soon as possible.</a:t>
            </a:r>
            <a:r>
              <a:rPr lang="en-US" sz="800" b="0" i="0" dirty="0">
                <a:effectLst/>
                <a:latin typeface="WordVisiCarriageReturn_MSFontService"/>
              </a:rPr>
              <a:t> </a:t>
            </a:r>
            <a:br>
              <a:rPr lang="en-US" sz="800" b="0" i="0" dirty="0">
                <a:effectLst/>
                <a:latin typeface="WordVisiCarriageReturn_MSFontService"/>
              </a:rPr>
            </a:br>
            <a:r>
              <a:rPr lang="en-GB" sz="800" b="0" i="0" dirty="0">
                <a:effectLst/>
                <a:latin typeface="Aptos"/>
              </a:rPr>
              <a:t>The earlier the support begins, the more effective it is likely to be. Acting early can also reduce the need for more costly and less effective help in the future.</a:t>
            </a:r>
            <a:r>
              <a:rPr lang="en-US" sz="800" b="0" i="0" dirty="0">
                <a:effectLst/>
                <a:latin typeface="WordVisiCarriageReturn_MSFontService"/>
              </a:rPr>
              <a:t> </a:t>
            </a:r>
            <a:br>
              <a:rPr lang="en-US" sz="800" b="0" i="0" dirty="0">
                <a:effectLst/>
                <a:latin typeface="WordVisiCarriageReturn_MSFontService"/>
              </a:rPr>
            </a:br>
            <a:r>
              <a:rPr lang="en-GB" sz="800" b="0" i="0" dirty="0">
                <a:effectLst/>
                <a:latin typeface="Aptos"/>
              </a:rPr>
              <a:t>Support plans for children or young people with ALN must be reviewed at least once a year to make sure the help being provided is still appropriate. Welsh government (2018)</a:t>
            </a:r>
            <a:r>
              <a:rPr lang="en-US" sz="800" b="0" i="0" dirty="0">
                <a:effectLst/>
                <a:latin typeface="Aptos"/>
              </a:rPr>
              <a:t> </a:t>
            </a:r>
            <a:endParaRPr lang="en-US" sz="800" b="0" i="0" dirty="0">
              <a:effectLst/>
              <a:latin typeface="Segoe UI" panose="020B0502040204020203" pitchFamily="34" charset="0"/>
              <a:cs typeface="Segoe UI" panose="020B0502040204020203" pitchFamily="34" charset="0"/>
            </a:endParaRPr>
          </a:p>
        </p:txBody>
      </p:sp>
      <p:sp>
        <p:nvSpPr>
          <p:cNvPr id="18" name="TextBox 17">
            <a:extLst>
              <a:ext uri="{FF2B5EF4-FFF2-40B4-BE49-F238E27FC236}">
                <a16:creationId xmlns:a16="http://schemas.microsoft.com/office/drawing/2014/main" id="{16DB72B1-A893-BCDD-7D6F-A3692D038D67}"/>
              </a:ext>
            </a:extLst>
          </p:cNvPr>
          <p:cNvSpPr txBox="1"/>
          <p:nvPr/>
        </p:nvSpPr>
        <p:spPr>
          <a:xfrm>
            <a:off x="6091682" y="2481647"/>
            <a:ext cx="3297990" cy="830997"/>
          </a:xfrm>
          <a:prstGeom prst="rect">
            <a:avLst/>
          </a:prstGeom>
          <a:noFill/>
        </p:spPr>
        <p:txBody>
          <a:bodyPr wrap="square" lIns="91440" tIns="45720" rIns="91440" bIns="45720" rtlCol="0" anchor="t">
            <a:spAutoFit/>
          </a:bodyPr>
          <a:lstStyle/>
          <a:p>
            <a:r>
              <a:rPr lang="en-GB" sz="800" b="0" i="0" dirty="0">
                <a:effectLst/>
                <a:latin typeface="Aptos"/>
              </a:rPr>
              <a:t>Environmental Adjustments</a:t>
            </a:r>
            <a:r>
              <a:rPr lang="en-GB" sz="800" b="0" i="0" dirty="0">
                <a:effectLst/>
                <a:latin typeface="WordVisiCarriageReturn_MSFontService"/>
              </a:rPr>
              <a:t> </a:t>
            </a:r>
            <a:br>
              <a:rPr lang="en-GB" sz="800" b="0" i="0" dirty="0">
                <a:effectLst/>
                <a:latin typeface="WordVisiCarriageReturn_MSFontService"/>
              </a:rPr>
            </a:br>
            <a:r>
              <a:rPr lang="en-GB" sz="800" b="0" i="0">
                <a:effectLst/>
                <a:latin typeface="Aptos"/>
              </a:rPr>
              <a:t>According to </a:t>
            </a:r>
            <a:r>
              <a:rPr lang="en-GB" sz="800">
                <a:latin typeface="Aptos"/>
              </a:rPr>
              <a:t>Bromwell et.al </a:t>
            </a:r>
            <a:r>
              <a:rPr lang="en-GB" sz="800" b="0" i="0">
                <a:effectLst/>
                <a:latin typeface="Aptos"/>
              </a:rPr>
              <a:t>(</a:t>
            </a:r>
            <a:r>
              <a:rPr lang="en-GB" sz="800">
                <a:latin typeface="Aptos"/>
              </a:rPr>
              <a:t>2013</a:t>
            </a:r>
            <a:r>
              <a:rPr lang="en-GB" sz="800" b="0" i="0">
                <a:effectLst/>
                <a:latin typeface="Aptos"/>
              </a:rPr>
              <a:t>)Creating calm, structured </a:t>
            </a:r>
            <a:r>
              <a:rPr lang="en-GB" sz="800" b="0" i="0" dirty="0">
                <a:effectLst/>
                <a:latin typeface="Aptos"/>
              </a:rPr>
              <a:t>environments can help children with ADHD. Visual timetables, predictable routines, and clear expectations support their learning and behaviour. However, not all early year's settings have enough resources or training to provide these adjustments.</a:t>
            </a:r>
            <a:endParaRPr lang="en-GB" sz="800" dirty="0">
              <a:latin typeface="Aptos"/>
            </a:endParaRPr>
          </a:p>
        </p:txBody>
      </p:sp>
      <p:sp>
        <p:nvSpPr>
          <p:cNvPr id="19" name="TextBox 18">
            <a:extLst>
              <a:ext uri="{FF2B5EF4-FFF2-40B4-BE49-F238E27FC236}">
                <a16:creationId xmlns:a16="http://schemas.microsoft.com/office/drawing/2014/main" id="{643B9169-816F-90EB-F06B-F5A521C501BC}"/>
              </a:ext>
            </a:extLst>
          </p:cNvPr>
          <p:cNvSpPr txBox="1"/>
          <p:nvPr/>
        </p:nvSpPr>
        <p:spPr>
          <a:xfrm>
            <a:off x="7939944" y="3284124"/>
            <a:ext cx="4238833" cy="707886"/>
          </a:xfrm>
          <a:prstGeom prst="rect">
            <a:avLst/>
          </a:prstGeom>
          <a:noFill/>
        </p:spPr>
        <p:txBody>
          <a:bodyPr wrap="square" lIns="91440" tIns="45720" rIns="91440" bIns="45720" rtlCol="0" anchor="t">
            <a:spAutoFit/>
          </a:bodyPr>
          <a:lstStyle/>
          <a:p>
            <a:r>
              <a:rPr lang="en-GB" sz="800" b="0" i="0" dirty="0">
                <a:effectLst/>
                <a:latin typeface="Aptos"/>
              </a:rPr>
              <a:t>Educational Support</a:t>
            </a:r>
            <a:r>
              <a:rPr lang="en-GB" sz="800" b="0" i="0" dirty="0">
                <a:effectLst/>
                <a:latin typeface="WordVisiCarriageReturn_MSFontService"/>
              </a:rPr>
              <a:t> </a:t>
            </a:r>
            <a:br>
              <a:rPr lang="en-GB" sz="800" b="0" i="0" dirty="0">
                <a:effectLst/>
                <a:latin typeface="WordVisiCarriageReturn_MSFontService"/>
              </a:rPr>
            </a:br>
            <a:r>
              <a:rPr lang="en-GB" sz="800" b="0" i="0" dirty="0">
                <a:effectLst/>
                <a:latin typeface="Aptos"/>
              </a:rPr>
              <a:t>Children with ADHD often benefit from additional educational support. Special Educational Needs Coordinators (SENCOs) can help create individualised plans that meet a child's needs. However, pressures on school budgets can restrict the availability of specialist support. </a:t>
            </a:r>
            <a:r>
              <a:rPr lang="en-GB" sz="800" dirty="0">
                <a:latin typeface="Aptos"/>
              </a:rPr>
              <a:t>Dupaul, Weyandt and Janusis,(2011)</a:t>
            </a:r>
            <a:r>
              <a:rPr lang="en-GB" sz="800" b="0" i="0" dirty="0">
                <a:effectLst/>
                <a:latin typeface="Aptos"/>
              </a:rPr>
              <a:t> </a:t>
            </a:r>
            <a:endParaRPr lang="en-GB" sz="800" dirty="0">
              <a:latin typeface="Aptos"/>
            </a:endParaRPr>
          </a:p>
        </p:txBody>
      </p:sp>
      <p:sp>
        <p:nvSpPr>
          <p:cNvPr id="20" name="TextBox 19">
            <a:extLst>
              <a:ext uri="{FF2B5EF4-FFF2-40B4-BE49-F238E27FC236}">
                <a16:creationId xmlns:a16="http://schemas.microsoft.com/office/drawing/2014/main" id="{B1ABE91D-630B-CAC1-CB5A-4080C63B3622}"/>
              </a:ext>
            </a:extLst>
          </p:cNvPr>
          <p:cNvSpPr txBox="1"/>
          <p:nvPr/>
        </p:nvSpPr>
        <p:spPr>
          <a:xfrm>
            <a:off x="2828" y="6083570"/>
            <a:ext cx="8075034" cy="687368"/>
          </a:xfrm>
          <a:prstGeom prst="rect">
            <a:avLst/>
          </a:prstGeom>
          <a:noFill/>
        </p:spPr>
        <p:txBody>
          <a:bodyPr wrap="square" lIns="91440" tIns="45720" rIns="91440" bIns="45720" rtlCol="0" anchor="t">
            <a:spAutoFit/>
          </a:bodyPr>
          <a:lstStyle/>
          <a:p>
            <a:pPr algn="l" rtl="0" fontAlgn="base">
              <a:spcAft>
                <a:spcPts val="800"/>
              </a:spcAft>
              <a:buNone/>
            </a:pPr>
            <a:r>
              <a:rPr lang="en-GB" sz="800" b="0" i="0">
                <a:effectLst/>
                <a:latin typeface="Aptos"/>
              </a:rPr>
              <a:t>Conclusion</a:t>
            </a:r>
            <a:r>
              <a:rPr lang="en-US" sz="800" b="0" i="0">
                <a:effectLst/>
                <a:latin typeface="Aptos"/>
              </a:rPr>
              <a:t> </a:t>
            </a:r>
            <a:endParaRPr lang="en-US"/>
          </a:p>
          <a:p>
            <a:pPr algn="l" rtl="0" fontAlgn="base">
              <a:spcAft>
                <a:spcPts val="800"/>
              </a:spcAft>
              <a:buNone/>
            </a:pPr>
            <a:r>
              <a:rPr lang="en-GB" sz="800" b="0" i="0">
                <a:effectLst/>
                <a:latin typeface="Aptos"/>
              </a:rPr>
              <a:t>ADHD is a complex and persistent condition that can significantly impact a child's development if left unsupported. However, early identification and intervention can greatly improve outcomes. By recognising barriers such as developmental variability and stigma, and by providing appropriate, individualised support, professionals and families can help children with ADHD reach their full potential.</a:t>
            </a:r>
            <a:r>
              <a:rPr lang="en-US" sz="800" b="0" i="0">
                <a:effectLst/>
                <a:latin typeface="Aptos"/>
              </a:rPr>
              <a:t> </a:t>
            </a:r>
          </a:p>
        </p:txBody>
      </p:sp>
      <p:sp>
        <p:nvSpPr>
          <p:cNvPr id="23" name="TextBox 22">
            <a:extLst>
              <a:ext uri="{FF2B5EF4-FFF2-40B4-BE49-F238E27FC236}">
                <a16:creationId xmlns:a16="http://schemas.microsoft.com/office/drawing/2014/main" id="{116E0FEF-A7AE-1F5A-7AE4-B4F662B9625F}"/>
              </a:ext>
            </a:extLst>
          </p:cNvPr>
          <p:cNvSpPr txBox="1"/>
          <p:nvPr/>
        </p:nvSpPr>
        <p:spPr>
          <a:xfrm>
            <a:off x="2080" y="3188772"/>
            <a:ext cx="3696929" cy="830997"/>
          </a:xfrm>
          <a:prstGeom prst="rect">
            <a:avLst/>
          </a:prstGeom>
          <a:noFill/>
        </p:spPr>
        <p:txBody>
          <a:bodyPr wrap="square" rtlCol="0">
            <a:spAutoFit/>
          </a:bodyPr>
          <a:lstStyle/>
          <a:p>
            <a:r>
              <a:rPr lang="en-GB" sz="800" b="0" i="0">
                <a:effectLst/>
                <a:latin typeface="Aptos" panose="020B0004020202020204" pitchFamily="34" charset="0"/>
              </a:rPr>
              <a:t>Gender differences also affect identification. Boys are more likely to be diagnosed earlier because they often show hyperactive behaviours, while girls, who may display more inattentive symptoms, can be overlooked. Professionals must also consider other explanations for behaviour, such as autism, trauma, or anxiety. However, when ADHD is correctly identified, early support can have a significant positive impact. Martin et.al (2024). </a:t>
            </a:r>
            <a:endParaRPr lang="en-GB" sz="800"/>
          </a:p>
        </p:txBody>
      </p:sp>
      <p:pic>
        <p:nvPicPr>
          <p:cNvPr id="5" name="Picture 4" descr="Brain scan study discovers a new type of schizophrenia">
            <a:extLst>
              <a:ext uri="{FF2B5EF4-FFF2-40B4-BE49-F238E27FC236}">
                <a16:creationId xmlns:a16="http://schemas.microsoft.com/office/drawing/2014/main" id="{C93D131A-F9CD-42E5-3DAA-45AFABF439FE}"/>
              </a:ext>
            </a:extLst>
          </p:cNvPr>
          <p:cNvPicPr>
            <a:picLocks noChangeAspect="1"/>
          </p:cNvPicPr>
          <p:nvPr/>
        </p:nvPicPr>
        <p:blipFill>
          <a:blip r:embed="rId3"/>
          <a:stretch>
            <a:fillRect/>
          </a:stretch>
        </p:blipFill>
        <p:spPr>
          <a:xfrm>
            <a:off x="8091103" y="4301696"/>
            <a:ext cx="3938714" cy="2136688"/>
          </a:xfrm>
          <a:prstGeom prst="rect">
            <a:avLst/>
          </a:prstGeom>
        </p:spPr>
      </p:pic>
      <p:pic>
        <p:nvPicPr>
          <p:cNvPr id="7" name="Picture 6" descr="A graph showing the age of adhd&#10;&#10;AI-generated content may be incorrect.">
            <a:extLst>
              <a:ext uri="{FF2B5EF4-FFF2-40B4-BE49-F238E27FC236}">
                <a16:creationId xmlns:a16="http://schemas.microsoft.com/office/drawing/2014/main" id="{A5FB8E90-8A13-1017-0154-6DD81C6F8EE2}"/>
              </a:ext>
            </a:extLst>
          </p:cNvPr>
          <p:cNvPicPr>
            <a:picLocks noChangeAspect="1"/>
          </p:cNvPicPr>
          <p:nvPr/>
        </p:nvPicPr>
        <p:blipFill>
          <a:blip r:embed="rId4"/>
          <a:stretch>
            <a:fillRect/>
          </a:stretch>
        </p:blipFill>
        <p:spPr>
          <a:xfrm>
            <a:off x="4036540" y="3192161"/>
            <a:ext cx="1091515" cy="823787"/>
          </a:xfrm>
          <a:prstGeom prst="rect">
            <a:avLst/>
          </a:prstGeom>
        </p:spPr>
      </p:pic>
      <p:sp>
        <p:nvSpPr>
          <p:cNvPr id="9" name="TextBox 8">
            <a:extLst>
              <a:ext uri="{FF2B5EF4-FFF2-40B4-BE49-F238E27FC236}">
                <a16:creationId xmlns:a16="http://schemas.microsoft.com/office/drawing/2014/main" id="{C26F396C-0FAC-1333-D2A8-8D01444E7D72}"/>
              </a:ext>
            </a:extLst>
          </p:cNvPr>
          <p:cNvSpPr txBox="1"/>
          <p:nvPr/>
        </p:nvSpPr>
        <p:spPr>
          <a:xfrm>
            <a:off x="5263702" y="3187827"/>
            <a:ext cx="75784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dirty="0"/>
              <a:t>Image 1.centres of disease control and prevention</a:t>
            </a:r>
          </a:p>
        </p:txBody>
      </p:sp>
    </p:spTree>
    <p:extLst>
      <p:ext uri="{BB962C8B-B14F-4D97-AF65-F5344CB8AC3E}">
        <p14:creationId xmlns:p14="http://schemas.microsoft.com/office/powerpoint/2010/main" val="1632914622"/>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AE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Slides>
  <Notes>0</Notes>
  <HiddenSlides>0</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AccentBoxVTI</vt:lpstr>
      <vt:lpstr>Understanding and supporting  ADHD in the early years.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Amy Williams (2307162)</dc:creator>
  <cp:revision>67</cp:revision>
  <dcterms:created xsi:type="dcterms:W3CDTF">2025-05-02T09:29:49Z</dcterms:created>
  <dcterms:modified xsi:type="dcterms:W3CDTF">2025-05-12T17:38:05Z</dcterms:modified>
</cp:coreProperties>
</file>