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10"/>
  </p:notesMasterIdLst>
  <p:handoutMasterIdLst>
    <p:handoutMasterId r:id="rId11"/>
  </p:handoutMasterIdLst>
  <p:sldIdLst>
    <p:sldId id="256" r:id="rId6"/>
    <p:sldId id="264" r:id="rId7"/>
    <p:sldId id="261" r:id="rId8"/>
    <p:sldId id="263" r:id="rId9"/>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6544" autoAdjust="0"/>
    <p:restoredTop sz="93103" autoAdjust="0"/>
  </p:normalViewPr>
  <p:slideViewPr>
    <p:cSldViewPr snapToGrid="0" snapToObjects="1" showGuides="1">
      <p:cViewPr varScale="1">
        <p:scale>
          <a:sx n="13" d="100"/>
          <a:sy n="13" d="100"/>
        </p:scale>
        <p:origin x="1218" y="162"/>
      </p:cViewPr>
      <p:guideLst>
        <p:guide orient="horz" pos="2898"/>
        <p:guide pos="288"/>
        <p:guide pos="27369"/>
      </p:guideLst>
    </p:cSldViewPr>
  </p:slideViewPr>
  <p:outlineViewPr>
    <p:cViewPr>
      <p:scale>
        <a:sx n="33" d="100"/>
        <a:sy n="33" d="100"/>
      </p:scale>
      <p:origin x="0" y="0"/>
    </p:cViewPr>
  </p:outlineViewPr>
  <p:notesTextViewPr>
    <p:cViewPr>
      <p:scale>
        <a:sx n="125" d="100"/>
        <a:sy n="125" d="100"/>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presProps" Target="presProps.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commentAuthors" Target="commentAuthors.xml"/><Relationship Id="rId2" Type="http://schemas.openxmlformats.org/officeDocument/2006/relationships/slideMaster" Target="slideMasters/slideMaster2.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handoutMaster" Target="handoutMasters/handoutMaster1.xml"/><Relationship Id="rId5" Type="http://schemas.openxmlformats.org/officeDocument/2006/relationships/slideMaster" Target="slideMasters/slideMaster5.xml"/><Relationship Id="rId15" Type="http://schemas.openxmlformats.org/officeDocument/2006/relationships/theme" Target="theme/theme1.xml"/><Relationship Id="rId10"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3/17/2026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3/17/2026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A1A87D-CAF7-4BDC-A0D3-C0DBEDE81619}" type="slidenum">
              <a:rPr lang="en-US" smtClean="0"/>
              <a:pPr/>
              <a:t>3</a:t>
            </a:fld>
            <a:endParaRPr lang="en-US" dirty="0"/>
          </a:p>
        </p:txBody>
      </p:sp>
    </p:spTree>
    <p:extLst>
      <p:ext uri="{BB962C8B-B14F-4D97-AF65-F5344CB8AC3E}">
        <p14:creationId xmlns:p14="http://schemas.microsoft.com/office/powerpoint/2010/main" val="4146374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17/03/2026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17/03/2026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17/03/2026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17/03/2026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17/03/2026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17/03/2026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17/03/2026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17/03/2026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17/03/2026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17/03/2026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17/03/2026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17/03/2026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652337" y="11935326"/>
            <a:ext cx="40987579" cy="4957011"/>
          </a:xfrm>
        </p:spPr>
        <p:txBody>
          <a:bodyPr>
            <a:normAutofit/>
          </a:bodyPr>
          <a:lstStyle/>
          <a:p>
            <a:pPr algn="l"/>
            <a:br>
              <a:rPr lang="en-GB" sz="3200" b="1" dirty="0">
                <a:effectLst/>
                <a:ea typeface="Aptos" panose="020B0004020202020204" pitchFamily="34" charset="0"/>
              </a:rPr>
            </a:br>
            <a:br>
              <a:rPr lang="en-GB" sz="3200" dirty="0"/>
            </a:br>
            <a:r>
              <a:rPr lang="en-GB" sz="5400" dirty="0">
                <a:latin typeface="Arial" panose="020B0604020202020204" pitchFamily="34" charset="0"/>
                <a:cs typeface="Arial" panose="020B0604020202020204" pitchFamily="34" charset="0"/>
              </a:rPr>
              <a:t>Student name   Diana </a:t>
            </a:r>
            <a:r>
              <a:rPr lang="en-GB" sz="5400" dirty="0" err="1">
                <a:latin typeface="Arial" panose="020B0604020202020204" pitchFamily="34" charset="0"/>
                <a:cs typeface="Arial" panose="020B0604020202020204" pitchFamily="34" charset="0"/>
              </a:rPr>
              <a:t>Kryemadhi</a:t>
            </a:r>
            <a:r>
              <a:rPr lang="en-GB" sz="5400" dirty="0">
                <a:latin typeface="Arial" panose="020B0604020202020204" pitchFamily="34" charset="0"/>
                <a:cs typeface="Arial" panose="020B0604020202020204" pitchFamily="34" charset="0"/>
              </a:rPr>
              <a:t> </a:t>
            </a:r>
            <a:br>
              <a:rPr lang="en-GB" sz="5400" dirty="0">
                <a:latin typeface="Arial" panose="020B0604020202020204" pitchFamily="34" charset="0"/>
                <a:cs typeface="Arial" panose="020B0604020202020204" pitchFamily="34" charset="0"/>
              </a:rPr>
            </a:br>
            <a:r>
              <a:rPr lang="en-GB" sz="5400" dirty="0">
                <a:latin typeface="Arial" panose="020B0604020202020204" pitchFamily="34" charset="0"/>
                <a:cs typeface="Arial" panose="020B0604020202020204" pitchFamily="34" charset="0"/>
              </a:rPr>
              <a:t>Student number  2024820</a:t>
            </a:r>
            <a:br>
              <a:rPr lang="en-GB" sz="5400" dirty="0"/>
            </a:br>
            <a:endParaRPr lang="en-GB" sz="5400"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828799" y="21031200"/>
            <a:ext cx="39848589" cy="5293895"/>
          </a:xfrm>
        </p:spPr>
        <p:txBody>
          <a:bodyPr>
            <a:normAutofit/>
          </a:bodyPr>
          <a:lstStyle/>
          <a:p>
            <a:pPr algn="l"/>
            <a:r>
              <a:rPr lang="en-GB" sz="4400" b="1" dirty="0">
                <a:latin typeface="Arial" panose="020B0604020202020204" pitchFamily="34" charset="0"/>
                <a:cs typeface="Arial" panose="020B0604020202020204" pitchFamily="34" charset="0"/>
              </a:rPr>
              <a:t>Acknowledgement of the use of AI tools</a:t>
            </a:r>
          </a:p>
          <a:p>
            <a:pPr algn="l"/>
            <a:r>
              <a:rPr lang="en-GB" sz="4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algn="l"/>
            <a:r>
              <a:rPr lang="en-GB" sz="4400" dirty="0">
                <a:latin typeface="Arial" panose="020B0604020202020204" pitchFamily="34" charset="0"/>
                <a:cs typeface="Arial" panose="020B0604020202020204" pitchFamily="34" charset="0"/>
              </a:rPr>
              <a:t> </a:t>
            </a: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4154984"/>
          </a:xfrm>
          <a:prstGeom prst="rect">
            <a:avLst/>
          </a:prstGeom>
          <a:noFill/>
        </p:spPr>
        <p:txBody>
          <a:bodyPr wrap="square" rtlCol="0">
            <a:spAutoFit/>
          </a:bodyPr>
          <a:lstStyle/>
          <a:p>
            <a:pPr algn="ctr"/>
            <a:r>
              <a:rPr lang="en-GB" sz="8800" b="1" i="0" u="none" strike="noStrike" dirty="0">
                <a:effectLst/>
                <a:latin typeface="Arial" panose="020B0604020202020204" pitchFamily="34" charset="0"/>
                <a:cs typeface="Arial" panose="020B0604020202020204" pitchFamily="34" charset="0"/>
              </a:rPr>
              <a:t>BMHP6029</a:t>
            </a:r>
          </a:p>
          <a:p>
            <a:pPr algn="ctr"/>
            <a:r>
              <a:rPr lang="en-GB" sz="8800" b="1" i="0" u="none" strike="noStrike" dirty="0">
                <a:effectLst/>
                <a:latin typeface="Arial" panose="020B0604020202020204" pitchFamily="34" charset="0"/>
                <a:cs typeface="Arial" panose="020B0604020202020204" pitchFamily="34" charset="0"/>
              </a:rPr>
              <a:t>Psychopathological Classifications and Provisions </a:t>
            </a:r>
            <a:r>
              <a:rPr lang="en-GB" sz="8800" b="1" dirty="0">
                <a:effectLst/>
                <a:latin typeface="Arial" panose="020B0604020202020204" pitchFamily="34" charset="0"/>
                <a:ea typeface="Aptos" panose="020B0004020202020204" pitchFamily="34" charset="0"/>
                <a:cs typeface="Arial" panose="020B0604020202020204" pitchFamily="34" charset="0"/>
              </a:rPr>
              <a:t>Component</a:t>
            </a:r>
            <a:endParaRPr lang="en-GB"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2337" y="-106200"/>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BF9C5F9-0ABD-70EE-C328-0427950461B7}"/>
              </a:ext>
            </a:extLst>
          </p:cNvPr>
          <p:cNvSpPr/>
          <p:nvPr/>
        </p:nvSpPr>
        <p:spPr>
          <a:xfrm>
            <a:off x="0" y="9566030"/>
            <a:ext cx="43891200" cy="1617784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8800" b="1" dirty="0"/>
              <a:t>Student name: Diana </a:t>
            </a:r>
            <a:r>
              <a:rPr lang="en-GB" sz="8800" b="1" dirty="0" err="1"/>
              <a:t>Kryemadhi</a:t>
            </a:r>
            <a:endParaRPr lang="en-GB" sz="8800" b="1" dirty="0"/>
          </a:p>
          <a:p>
            <a:pPr algn="ctr"/>
            <a:r>
              <a:rPr lang="en-GB" sz="8800" b="1" dirty="0"/>
              <a:t>Student number:2024820</a:t>
            </a:r>
          </a:p>
          <a:p>
            <a:pPr algn="ctr"/>
            <a:r>
              <a:rPr lang="en-GB" sz="8800" b="1" dirty="0"/>
              <a:t>Bianca Sanfilippo</a:t>
            </a:r>
          </a:p>
          <a:p>
            <a:pPr algn="ctr"/>
            <a:r>
              <a:rPr lang="en-GB" sz="8800" b="1" dirty="0"/>
              <a:t>BMHP6029-Psychopathological Classifications and Provisions</a:t>
            </a:r>
          </a:p>
        </p:txBody>
      </p:sp>
      <p:pic>
        <p:nvPicPr>
          <p:cNvPr id="3" name="Picture 2">
            <a:extLst>
              <a:ext uri="{FF2B5EF4-FFF2-40B4-BE49-F238E27FC236}">
                <a16:creationId xmlns:a16="http://schemas.microsoft.com/office/drawing/2014/main" id="{6CDD346B-D92F-A65D-6F7F-A2EBC7164CF3}"/>
              </a:ext>
            </a:extLst>
          </p:cNvPr>
          <p:cNvPicPr>
            <a:picLocks noChangeAspect="1"/>
          </p:cNvPicPr>
          <p:nvPr/>
        </p:nvPicPr>
        <p:blipFill>
          <a:blip r:embed="rId2"/>
          <a:stretch>
            <a:fillRect/>
          </a:stretch>
        </p:blipFill>
        <p:spPr>
          <a:xfrm>
            <a:off x="0" y="0"/>
            <a:ext cx="23058360" cy="7807569"/>
          </a:xfrm>
          <a:prstGeom prst="rect">
            <a:avLst/>
          </a:prstGeom>
        </p:spPr>
      </p:pic>
    </p:spTree>
    <p:extLst>
      <p:ext uri="{BB962C8B-B14F-4D97-AF65-F5344CB8AC3E}">
        <p14:creationId xmlns:p14="http://schemas.microsoft.com/office/powerpoint/2010/main" val="12724451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417108" y="9639300"/>
            <a:ext cx="9924964" cy="15807382"/>
          </a:xfrm>
          <a:solidFill>
            <a:srgbClr val="FFFF00"/>
          </a:solidFill>
          <a:ln>
            <a:solidFill>
              <a:srgbClr val="00B0F0"/>
            </a:solidFill>
          </a:ln>
        </p:spPr>
        <p:txBody>
          <a:bodyPr/>
          <a:lstStyle/>
          <a:p>
            <a:pPr>
              <a:lnSpc>
                <a:spcPct val="150000"/>
              </a:lnSpc>
            </a:pPr>
            <a:r>
              <a:rPr lang="en-GB" sz="3600" b="1" kern="100" dirty="0">
                <a:highlight>
                  <a:srgbClr val="FFFF00"/>
                </a:highlight>
                <a:latin typeface="Arial" panose="020B0604020202020204" pitchFamily="34" charset="0"/>
                <a:ea typeface="Aptos" panose="020B0004020202020204" pitchFamily="34" charset="0"/>
                <a:cs typeface="Arial" panose="020B0604020202020204" pitchFamily="34" charset="0"/>
              </a:rPr>
              <a:t>Introduction </a:t>
            </a:r>
            <a:endParaRPr lang="en-GB" sz="1600" b="1" kern="100" dirty="0">
              <a:highlight>
                <a:srgbClr val="FFFF00"/>
              </a:highlight>
              <a:latin typeface="Arial" panose="020B0604020202020204" pitchFamily="34" charset="0"/>
              <a:ea typeface="Aptos" panose="020B0004020202020204" pitchFamily="34" charset="0"/>
              <a:cs typeface="Arial" panose="020B0604020202020204" pitchFamily="34" charset="0"/>
            </a:endParaRPr>
          </a:p>
          <a:p>
            <a:endParaRPr lang="en-GB" sz="1600" b="1" kern="100" dirty="0">
              <a:latin typeface="Arial" panose="020B0604020202020204" pitchFamily="34" charset="0"/>
              <a:ea typeface="Aptos" panose="020B0004020202020204" pitchFamily="34" charset="0"/>
              <a:cs typeface="Arial" panose="020B0604020202020204" pitchFamily="34" charset="0"/>
            </a:endParaRPr>
          </a:p>
          <a:p>
            <a:pPr marL="342900" indent="-342900">
              <a:buFont typeface="Arial" panose="020B0604020202020204" pitchFamily="34" charset="0"/>
              <a:buChar char="•"/>
            </a:pPr>
            <a:r>
              <a:rPr lang="en-GB" sz="2000" b="1" kern="100" dirty="0">
                <a:latin typeface="Arial" panose="020B0604020202020204" pitchFamily="34" charset="0"/>
                <a:ea typeface="Aptos" panose="020B0004020202020204" pitchFamily="34" charset="0"/>
                <a:cs typeface="Arial" panose="020B0604020202020204" pitchFamily="34" charset="0"/>
              </a:rPr>
              <a:t>Schizophrenia stands out as a major psychotic disorder. It does not develop because of another illness or drug use, and there is no single cause you can point to. Most people first notice symptoms in their late teens or early adult years.</a:t>
            </a:r>
          </a:p>
          <a:p>
            <a:pPr marL="342900" indent="-342900">
              <a:buFont typeface="Arial" panose="020B0604020202020204" pitchFamily="34" charset="0"/>
              <a:buChar char="•"/>
            </a:pPr>
            <a:r>
              <a:rPr lang="en-GB" sz="2000" b="1" kern="100" dirty="0">
                <a:latin typeface="Arial" panose="020B0604020202020204" pitchFamily="34" charset="0"/>
                <a:ea typeface="Aptos" panose="020B0004020202020204" pitchFamily="34" charset="0"/>
                <a:cs typeface="Arial" panose="020B0604020202020204" pitchFamily="34" charset="0"/>
              </a:rPr>
              <a:t>The illness unfolds in stages: premorbid, prodromal, syndrome, progressive, and chronic. What sets schizophrenia apart are the classic symptoms: hallucinations, delusions, disorganised thinking, and unusual behaviour. For a doctor to make the diagnosis, these signs must persist for at least six months (Lieberman &amp; First, 2018).</a:t>
            </a:r>
            <a:endParaRPr lang="en-GB" sz="2000" b="1" kern="100" dirty="0">
              <a:highlight>
                <a:srgbClr val="FFFF00"/>
              </a:highlight>
              <a:latin typeface="Arial" panose="020B0604020202020204" pitchFamily="34" charset="0"/>
              <a:ea typeface="Aptos" panose="020B0004020202020204" pitchFamily="34" charset="0"/>
              <a:cs typeface="Arial" panose="020B0604020202020204" pitchFamily="34" charset="0"/>
            </a:endParaRPr>
          </a:p>
          <a:p>
            <a:endParaRPr lang="en-GB" sz="2000" b="1" kern="100" dirty="0">
              <a:solidFill>
                <a:srgbClr val="FF0000"/>
              </a:solidFill>
              <a:highlight>
                <a:srgbClr val="FFFF00"/>
              </a:highlight>
              <a:latin typeface="Arial" panose="020B0604020202020204" pitchFamily="34" charset="0"/>
              <a:ea typeface="Aptos" panose="020B0004020202020204" pitchFamily="34" charset="0"/>
              <a:cs typeface="Arial" panose="020B0604020202020204" pitchFamily="34" charset="0"/>
            </a:endParaRPr>
          </a:p>
          <a:p>
            <a:r>
              <a:rPr lang="en-GB" sz="2800" b="1" kern="100" dirty="0">
                <a:solidFill>
                  <a:srgbClr val="FF0000"/>
                </a:solidFill>
                <a:highlight>
                  <a:srgbClr val="FFFF00"/>
                </a:highlight>
                <a:latin typeface="Arial" panose="020B0604020202020204" pitchFamily="34" charset="0"/>
                <a:ea typeface="Aptos" panose="020B0004020202020204" pitchFamily="34" charset="0"/>
                <a:cs typeface="Arial" panose="020B0604020202020204" pitchFamily="34" charset="0"/>
              </a:rPr>
              <a:t>Causes, Symptoms, and Diagnosis </a:t>
            </a:r>
            <a:endParaRPr lang="en-GB" sz="1600" b="1" dirty="0">
              <a:highlight>
                <a:srgbClr val="FFFF00"/>
              </a:highlight>
              <a:latin typeface="Arial" panose="020B0604020202020204" pitchFamily="34" charset="0"/>
              <a:cs typeface="Arial" panose="020B0604020202020204" pitchFamily="34" charset="0"/>
            </a:endParaRPr>
          </a:p>
          <a:p>
            <a:r>
              <a:rPr lang="en-GB" sz="2400" b="1" dirty="0">
                <a:highlight>
                  <a:srgbClr val="FFFF00"/>
                </a:highlight>
                <a:latin typeface="Arial" panose="020B0604020202020204" pitchFamily="34" charset="0"/>
                <a:cs typeface="Arial" panose="020B0604020202020204" pitchFamily="34" charset="0"/>
              </a:rPr>
              <a:t>Causes</a:t>
            </a:r>
          </a:p>
          <a:p>
            <a:pPr marL="342900" indent="-342900">
              <a:buFont typeface="Arial" panose="020B0604020202020204" pitchFamily="34" charset="0"/>
              <a:buChar char="•"/>
            </a:pPr>
            <a:r>
              <a:rPr lang="en-GB" sz="2000" b="1" dirty="0">
                <a:latin typeface="Arial" panose="020B0604020202020204" pitchFamily="34" charset="0"/>
                <a:cs typeface="Arial" panose="020B0604020202020204" pitchFamily="34" charset="0"/>
              </a:rPr>
              <a:t>Schizophrenia often starts when something goes wrong in the brain during early development, especially if someone already has a genetic risk. Fatemi and Folsom (2009) point out that complications during pregnancy or birth, such as maternal infections, stress, or a lack of oxygen, can disrupt how brain cells develop and connect. </a:t>
            </a:r>
          </a:p>
          <a:p>
            <a:pPr marL="342900" indent="-342900">
              <a:buFont typeface="Arial" panose="020B0604020202020204" pitchFamily="34" charset="0"/>
              <a:buChar char="•"/>
            </a:pPr>
            <a:r>
              <a:rPr lang="en-GB" sz="2000" b="1" dirty="0">
                <a:latin typeface="Arial" panose="020B0604020202020204" pitchFamily="34" charset="0"/>
                <a:cs typeface="Arial" panose="020B0604020202020204" pitchFamily="34" charset="0"/>
              </a:rPr>
              <a:t>Usually, these problems do not show up right away. They remain quiet until adolescence, when brain development accelerates, and symptoms typically emerge. Fatemi and Folsom’s research make it clear: both genetics and early life experiences shape schizophrenia, and they interact over time, not in isolation.</a:t>
            </a:r>
            <a:endParaRPr lang="en-GB" sz="2000" b="1" dirty="0">
              <a:highlight>
                <a:srgbClr val="FFFF00"/>
              </a:highlight>
              <a:latin typeface="Arial" panose="020B0604020202020204" pitchFamily="34" charset="0"/>
              <a:cs typeface="Arial" panose="020B0604020202020204" pitchFamily="34" charset="0"/>
            </a:endParaRPr>
          </a:p>
          <a:p>
            <a:r>
              <a:rPr lang="en-GB" sz="2400" b="1" dirty="0">
                <a:highlight>
                  <a:srgbClr val="FFFF00"/>
                </a:highlight>
                <a:latin typeface="Arial" panose="020B0604020202020204" pitchFamily="34" charset="0"/>
                <a:cs typeface="Arial" panose="020B0604020202020204" pitchFamily="34" charset="0"/>
              </a:rPr>
              <a:t>Diagnosis  </a:t>
            </a:r>
            <a:endParaRPr lang="en-GB" sz="2400" b="1" dirty="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GB" sz="2000" b="1" dirty="0">
                <a:latin typeface="Arial" panose="020B0604020202020204" pitchFamily="34" charset="0"/>
                <a:cs typeface="Arial" panose="020B0604020202020204" pitchFamily="34" charset="0"/>
              </a:rPr>
              <a:t>To diagnose schizophrenia, clinicians look for at least two main symptoms: delusions, hallucinations, disorganised speech, disorganised or catatonic behaviour, or negative symptoms that last for at least a month and cause a noticeable drop in daily functioning. </a:t>
            </a:r>
          </a:p>
          <a:p>
            <a:pPr marL="342900" indent="-342900">
              <a:lnSpc>
                <a:spcPct val="150000"/>
              </a:lnSpc>
              <a:buFont typeface="Arial" panose="020B0604020202020204" pitchFamily="34" charset="0"/>
              <a:buChar char="•"/>
            </a:pPr>
            <a:r>
              <a:rPr lang="en-GB" sz="2000" b="1" dirty="0">
                <a:latin typeface="Arial" panose="020B0604020202020204" pitchFamily="34" charset="0"/>
                <a:cs typeface="Arial" panose="020B0604020202020204" pitchFamily="34" charset="0"/>
              </a:rPr>
              <a:t>The DSM-5 changed things up by dropping the old subtypes and focusing more on rating symptom severity. This shift has made diagnoses more reliable and cut down on confusion with similar disorders. Now, clinicians can identify which symptoms stand out most for each person, which helps them tailor their approach (Mattila et al., 2015).</a:t>
            </a:r>
          </a:p>
          <a:p>
            <a:pPr>
              <a:lnSpc>
                <a:spcPct val="150000"/>
              </a:lnSpc>
            </a:pPr>
            <a:endParaRPr lang="en-GB" sz="2000" b="1"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3600" b="1" dirty="0">
                <a:solidFill>
                  <a:srgbClr val="FF0000"/>
                </a:solidFill>
                <a:latin typeface="Arial" panose="020B0604020202020204" pitchFamily="34" charset="0"/>
                <a:cs typeface="Arial" panose="020B0604020202020204" pitchFamily="34" charset="0"/>
              </a:rPr>
              <a:t>Symptom </a:t>
            </a:r>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33422043" y="4674099"/>
            <a:ext cx="10047018" cy="1606586"/>
          </a:xfrm>
        </p:spPr>
        <p:txBody>
          <a:bodyPr/>
          <a:lstStyle/>
          <a:p>
            <a:r>
              <a:rPr lang="en-GB" sz="4800" dirty="0">
                <a:latin typeface="Aptos" panose="020B0004020202020204" pitchFamily="34" charset="0"/>
              </a:rPr>
              <a:t>Recommendations</a:t>
            </a:r>
          </a:p>
          <a:p>
            <a:endParaRPr lang="en-GB" dirty="0"/>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33422044" y="4896466"/>
            <a:ext cx="10126255" cy="18072618"/>
          </a:xfrm>
          <a:solidFill>
            <a:schemeClr val="accent4">
              <a:lumMod val="20000"/>
              <a:lumOff val="80000"/>
            </a:schemeClr>
          </a:solidFill>
        </p:spPr>
        <p:txBody>
          <a:bodyPr/>
          <a:lstStyle/>
          <a:p>
            <a:r>
              <a:rPr lang="en-GB" sz="4000" b="1" dirty="0">
                <a:highlight>
                  <a:srgbClr val="FFFF00"/>
                </a:highlight>
                <a:latin typeface="Arial" panose="020B0604020202020204" pitchFamily="34" charset="0"/>
                <a:cs typeface="Arial" panose="020B0604020202020204" pitchFamily="34" charset="0"/>
              </a:rPr>
              <a:t>Recommendation </a:t>
            </a:r>
          </a:p>
          <a:p>
            <a:endParaRPr lang="en-GB" dirty="0"/>
          </a:p>
          <a:p>
            <a:pPr marL="457200" indent="-457200">
              <a:buFont typeface="Arial" panose="020B0604020202020204" pitchFamily="34" charset="0"/>
              <a:buChar char="•"/>
            </a:pPr>
            <a:r>
              <a:rPr lang="en-GB" sz="3200" dirty="0">
                <a:latin typeface="Arial" panose="020B0604020202020204" pitchFamily="34" charset="0"/>
                <a:cs typeface="Arial" panose="020B0604020202020204" pitchFamily="34" charset="0"/>
              </a:rPr>
              <a:t>Should we seek improved outcomes for people living with schizophrenia in the UK, we need to act fast and make care more personal and fairer, real, not just tick-box treatment. Early Intervention in Psychosis (EIP) services help. When people  (NHS, 2023). Sure, medication and therapy are the standard go, but there’s something else worth noticing yoga. It is not just a fad. Add yoga to regular treatment, and you see real drops in symptoms and a boost in quality of life. UK services should start taking this seriously (Broderick et al., 2017).</a:t>
            </a:r>
          </a:p>
          <a:p>
            <a:endParaRPr lang="en-GB" sz="32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3200" dirty="0">
                <a:latin typeface="Arial" panose="020B0604020202020204" pitchFamily="34" charset="0"/>
                <a:cs typeface="Arial" panose="020B0604020202020204" pitchFamily="34" charset="0"/>
              </a:rPr>
              <a:t>Still, there is a tough, uncomfortable truth. Black Caribbean and Black African men here get diagnosed with psychotic disorders way more often than others. That’s not just a statistic; it is a clear signal that the system is leaving people behind. Services need to address this, communicate effectively, and respect people’s perspectives (GOV.UK, 2021). When we pull all these things together, we get a care model that is open, personal, and focused on real recovery for everyone in the UK.</a:t>
            </a:r>
          </a:p>
          <a:p>
            <a:endParaRPr lang="en-GB" sz="3200" dirty="0">
              <a:latin typeface="Arial" panose="020B0604020202020204" pitchFamily="34" charset="0"/>
              <a:cs typeface="Arial" panose="020B0604020202020204" pitchFamily="34" charset="0"/>
            </a:endParaRPr>
          </a:p>
          <a:p>
            <a:endParaRPr lang="en-GB" sz="3200" dirty="0"/>
          </a:p>
          <a:p>
            <a:endParaRPr lang="en-GB" sz="3200" dirty="0"/>
          </a:p>
          <a:p>
            <a:endParaRPr lang="en-GB" dirty="0"/>
          </a:p>
          <a:p>
            <a:endParaRPr lang="en-GB" dirty="0"/>
          </a:p>
          <a:p>
            <a:endParaRPr lang="en-GB" dirty="0"/>
          </a:p>
          <a:p>
            <a:endParaRPr lang="en-GB" dirty="0"/>
          </a:p>
          <a:p>
            <a:endParaRPr lang="en-GB" dirty="0"/>
          </a:p>
          <a:p>
            <a:endParaRPr lang="en-GB" dirty="0"/>
          </a:p>
        </p:txBody>
      </p:sp>
      <p:sp>
        <p:nvSpPr>
          <p:cNvPr id="12" name="Text Placeholder 11">
            <a:extLst>
              <a:ext uri="{FF2B5EF4-FFF2-40B4-BE49-F238E27FC236}">
                <a16:creationId xmlns:a16="http://schemas.microsoft.com/office/drawing/2014/main" id="{0FD3AFCE-81A9-6CA3-7186-12D9C355F948}"/>
              </a:ext>
            </a:extLst>
          </p:cNvPr>
          <p:cNvSpPr>
            <a:spLocks noGrp="1"/>
          </p:cNvSpPr>
          <p:nvPr>
            <p:ph type="body" sz="quarter" idx="28"/>
          </p:nvPr>
        </p:nvSpPr>
        <p:spPr>
          <a:xfrm>
            <a:off x="33386045" y="19235967"/>
            <a:ext cx="10088048" cy="11932380"/>
          </a:xfrm>
          <a:solidFill>
            <a:srgbClr val="92D050"/>
          </a:solidFill>
        </p:spPr>
        <p:txBody>
          <a:bodyPr/>
          <a:lstStyle/>
          <a:p>
            <a:pPr>
              <a:spcAft>
                <a:spcPts val="1100"/>
              </a:spcAft>
            </a:pPr>
            <a:r>
              <a:rPr lang="en-GB" sz="4000" b="1" dirty="0">
                <a:effectLst/>
                <a:highlight>
                  <a:srgbClr val="FFFF00"/>
                </a:highlight>
                <a:latin typeface="Aptos" panose="020B0004020202020204" pitchFamily="34" charset="0"/>
                <a:ea typeface="Century Schoolbook" panose="02040604050505020304" pitchFamily="18" charset="0"/>
              </a:rPr>
              <a:t>Conclusion </a:t>
            </a:r>
          </a:p>
          <a:p>
            <a:pPr marL="457200" indent="-457200">
              <a:spcAft>
                <a:spcPts val="1100"/>
              </a:spcAft>
              <a:buFont typeface="Arial" panose="020B0604020202020204" pitchFamily="34" charset="0"/>
              <a:buChar char="•"/>
            </a:pPr>
            <a:endParaRPr lang="en-GB" sz="3200" b="1" dirty="0">
              <a:effectLst/>
              <a:latin typeface="Aptos" panose="020B0004020202020204" pitchFamily="34" charset="0"/>
              <a:ea typeface="Century Schoolbook" panose="02040604050505020304" pitchFamily="18" charset="0"/>
            </a:endParaRPr>
          </a:p>
          <a:p>
            <a:pPr marL="457200" indent="-457200">
              <a:spcAft>
                <a:spcPts val="1100"/>
              </a:spcAft>
              <a:buFont typeface="Arial" panose="020B0604020202020204" pitchFamily="34" charset="0"/>
              <a:buChar char="•"/>
            </a:pPr>
            <a:r>
              <a:rPr lang="en-GB" sz="3200" b="1" dirty="0">
                <a:effectLst/>
                <a:latin typeface="Aptos" panose="020B0004020202020204" pitchFamily="34" charset="0"/>
                <a:ea typeface="Century Schoolbook" panose="02040604050505020304" pitchFamily="18" charset="0"/>
              </a:rPr>
              <a:t>Schizophrenia sticks around as a tough, complicated mental health issue, and in the UK, people need care that</a:t>
            </a:r>
            <a:r>
              <a:rPr lang="en-GB" sz="3200" b="1" dirty="0">
                <a:latin typeface="Aptos" panose="020B0004020202020204" pitchFamily="34" charset="0"/>
                <a:ea typeface="Century Schoolbook" panose="02040604050505020304" pitchFamily="18" charset="0"/>
              </a:rPr>
              <a:t> is </a:t>
            </a:r>
            <a:r>
              <a:rPr lang="en-GB" sz="3200" b="1" dirty="0">
                <a:effectLst/>
                <a:latin typeface="Aptos" panose="020B0004020202020204" pitchFamily="34" charset="0"/>
                <a:ea typeface="Century Schoolbook" panose="02040604050505020304" pitchFamily="18" charset="0"/>
              </a:rPr>
              <a:t>quick, grounded in solid research, and sensitive to different cultures. Getting help early, making sure everyone has a fair shot at both therapy and medication, and paying attention to physical health gaps, these things really shape how people do in the long run. </a:t>
            </a:r>
          </a:p>
          <a:p>
            <a:pPr marL="457200" indent="-457200">
              <a:spcAft>
                <a:spcPts val="1100"/>
              </a:spcAft>
              <a:buFont typeface="Arial" panose="020B0604020202020204" pitchFamily="34" charset="0"/>
              <a:buChar char="•"/>
            </a:pPr>
            <a:r>
              <a:rPr lang="en-GB" sz="3200" b="1" dirty="0">
                <a:effectLst/>
                <a:latin typeface="Aptos" panose="020B0004020202020204" pitchFamily="34" charset="0"/>
                <a:ea typeface="Century Schoolbook" panose="02040604050505020304" pitchFamily="18" charset="0"/>
              </a:rPr>
              <a:t>Still, big differences remain, especially for Black Caribbean and Black African communities. That’s a clear sign: services need to get smarter about culture and focus on what helps. New research even suggests yoga can add something extra on top of regular care, which shows it</a:t>
            </a:r>
            <a:r>
              <a:rPr lang="en-GB" sz="3200" b="1" dirty="0">
                <a:latin typeface="Aptos" panose="020B0004020202020204" pitchFamily="34" charset="0"/>
                <a:ea typeface="Century Schoolbook" panose="02040604050505020304" pitchFamily="18" charset="0"/>
              </a:rPr>
              <a:t> is </a:t>
            </a:r>
            <a:r>
              <a:rPr lang="en-GB" sz="3200" b="1" dirty="0">
                <a:effectLst/>
                <a:latin typeface="Aptos" panose="020B0004020202020204" pitchFamily="34" charset="0"/>
                <a:ea typeface="Century Schoolbook" panose="02040604050505020304" pitchFamily="18" charset="0"/>
              </a:rPr>
              <a:t>worth looking at a wider mix of treatments. All these points </a:t>
            </a:r>
            <a:r>
              <a:rPr lang="en-GB" sz="3200" b="1" dirty="0">
                <a:latin typeface="Aptos" panose="020B0004020202020204" pitchFamily="34" charset="0"/>
                <a:ea typeface="Century Schoolbook" panose="02040604050505020304" pitchFamily="18" charset="0"/>
              </a:rPr>
              <a:t>indicate one thing: mental health care in the UK needs to prioritise people, adhere to strong ethical standards, and remain focused on genuine</a:t>
            </a:r>
            <a:r>
              <a:rPr lang="en-GB" sz="3200" b="1" dirty="0">
                <a:effectLst/>
                <a:latin typeface="Aptos" panose="020B0004020202020204" pitchFamily="34" charset="0"/>
                <a:ea typeface="Century Schoolbook" panose="02040604050505020304" pitchFamily="18" charset="0"/>
              </a:rPr>
              <a:t> recovery.</a:t>
            </a:r>
          </a:p>
        </p:txBody>
      </p:sp>
      <p:sp>
        <p:nvSpPr>
          <p:cNvPr id="16" name="Text Placeholder 15">
            <a:extLst>
              <a:ext uri="{FF2B5EF4-FFF2-40B4-BE49-F238E27FC236}">
                <a16:creationId xmlns:a16="http://schemas.microsoft.com/office/drawing/2014/main" id="{C7232E11-A480-4CE9-B9AD-96B7E3A30128}"/>
              </a:ext>
            </a:extLst>
          </p:cNvPr>
          <p:cNvSpPr>
            <a:spLocks noGrp="1"/>
          </p:cNvSpPr>
          <p:nvPr>
            <p:ph type="body" sz="quarter" idx="150"/>
          </p:nvPr>
        </p:nvSpPr>
        <p:spPr>
          <a:xfrm>
            <a:off x="5932593" y="3073871"/>
            <a:ext cx="31998968" cy="230832"/>
          </a:xfrm>
        </p:spPr>
        <p:txBody>
          <a:bodyPr/>
          <a:lstStyle/>
          <a:p>
            <a:endParaRPr lang="en-GB" sz="900" dirty="0">
              <a:latin typeface="Arial" panose="020B0604020202020204" pitchFamily="34" charset="0"/>
              <a:cs typeface="Arial" panose="020B0604020202020204" pitchFamily="34" charset="0"/>
            </a:endParaRPr>
          </a:p>
        </p:txBody>
      </p:sp>
      <p:sp>
        <p:nvSpPr>
          <p:cNvPr id="17" name="Text Placeholder 16">
            <a:extLst>
              <a:ext uri="{FF2B5EF4-FFF2-40B4-BE49-F238E27FC236}">
                <a16:creationId xmlns:a16="http://schemas.microsoft.com/office/drawing/2014/main" id="{48D3574B-9CFC-4B83-1C3B-42BD2A74FB76}"/>
              </a:ext>
            </a:extLst>
          </p:cNvPr>
          <p:cNvSpPr>
            <a:spLocks noGrp="1"/>
          </p:cNvSpPr>
          <p:nvPr>
            <p:ph type="body" sz="quarter" idx="151"/>
          </p:nvPr>
        </p:nvSpPr>
        <p:spPr>
          <a:xfrm>
            <a:off x="5932593" y="1750053"/>
            <a:ext cx="31998968" cy="2123658"/>
          </a:xfrm>
        </p:spPr>
        <p:txBody>
          <a:bodyPr/>
          <a:lstStyle/>
          <a:p>
            <a:r>
              <a:rPr lang="en-GB" dirty="0">
                <a:solidFill>
                  <a:schemeClr val="accent5">
                    <a:lumMod val="50000"/>
                  </a:schemeClr>
                </a:solidFill>
                <a:highlight>
                  <a:srgbClr val="FFFF00"/>
                </a:highlight>
              </a:rPr>
              <a:t>GROUP: Schizophrenia or other primary psychotic disorders</a:t>
            </a:r>
          </a:p>
          <a:p>
            <a:r>
              <a:rPr lang="en-GB" dirty="0">
                <a:solidFill>
                  <a:schemeClr val="accent5">
                    <a:lumMod val="50000"/>
                  </a:schemeClr>
                </a:solidFill>
                <a:highlight>
                  <a:srgbClr val="FFFF00"/>
                </a:highlight>
              </a:rPr>
              <a:t>Code 6A20 </a:t>
            </a: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5932593" y="389601"/>
            <a:ext cx="31998968" cy="1323439"/>
          </a:xfrm>
        </p:spPr>
        <p:txBody>
          <a:bodyPr/>
          <a:lstStyle/>
          <a:p>
            <a:r>
              <a:rPr lang="en-GB" sz="8000" dirty="0">
                <a:solidFill>
                  <a:schemeClr val="accent5">
                    <a:lumMod val="50000"/>
                  </a:schemeClr>
                </a:solidFill>
                <a:highlight>
                  <a:srgbClr val="FFFF00"/>
                </a:highlight>
              </a:rPr>
              <a:t>Title -Schizophrenia</a:t>
            </a:r>
            <a:endParaRPr lang="en-GB" sz="8000" dirty="0">
              <a:highlight>
                <a:srgbClr val="FFFF00"/>
              </a:highlight>
            </a:endParaRP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sp>
        <p:nvSpPr>
          <p:cNvPr id="67" name="TextBox 66">
            <a:extLst>
              <a:ext uri="{FF2B5EF4-FFF2-40B4-BE49-F238E27FC236}">
                <a16:creationId xmlns:a16="http://schemas.microsoft.com/office/drawing/2014/main" id="{216051D3-7151-5367-17C9-EAA2FCD0E287}"/>
              </a:ext>
            </a:extLst>
          </p:cNvPr>
          <p:cNvSpPr txBox="1"/>
          <p:nvPr/>
        </p:nvSpPr>
        <p:spPr>
          <a:xfrm>
            <a:off x="11565098" y="4896466"/>
            <a:ext cx="9669937" cy="18128040"/>
          </a:xfrm>
          <a:prstGeom prst="rect">
            <a:avLst/>
          </a:prstGeom>
          <a:solidFill>
            <a:schemeClr val="accent6">
              <a:lumMod val="20000"/>
              <a:lumOff val="80000"/>
            </a:schemeClr>
          </a:solidFill>
        </p:spPr>
        <p:txBody>
          <a:bodyPr wrap="square">
            <a:spAutoFit/>
          </a:bodyPr>
          <a:lstStyle/>
          <a:p>
            <a:r>
              <a:rPr lang="en-GB" sz="4800" b="1" dirty="0">
                <a:highlight>
                  <a:srgbClr val="FFFF00"/>
                </a:highlight>
                <a:latin typeface="Arial" panose="020B0604020202020204" pitchFamily="34" charset="0"/>
                <a:cs typeface="Arial" panose="020B0604020202020204" pitchFamily="34" charset="0"/>
              </a:rPr>
              <a:t>Statistic </a:t>
            </a:r>
            <a:endParaRPr lang="en-GB" sz="4800" b="1" dirty="0"/>
          </a:p>
          <a:p>
            <a:pPr marL="457200" indent="-457200">
              <a:buFont typeface="Arial" panose="020B0604020202020204" pitchFamily="34" charset="0"/>
              <a:buChar char="•"/>
            </a:pPr>
            <a:r>
              <a:rPr lang="en-GB" sz="4800" dirty="0">
                <a:latin typeface="Arial" panose="020B0604020202020204" pitchFamily="34" charset="0"/>
                <a:cs typeface="Arial" panose="020B0604020202020204" pitchFamily="34" charset="0"/>
              </a:rPr>
              <a:t>Schizophrenia affects around 24 million people across the globe. In the UK, roughly 0.5% of adults live with a psychotic disorder like schizophrenia (NHS, 2023). Symptoms usually show up between ages 16 and 35, with men often experiencing them earlier than women. </a:t>
            </a:r>
          </a:p>
          <a:p>
            <a:pPr marL="457200" indent="-457200">
              <a:buFont typeface="Arial" panose="020B0604020202020204" pitchFamily="34" charset="0"/>
              <a:buChar char="•"/>
            </a:pPr>
            <a:r>
              <a:rPr lang="en-GB" sz="4800" dirty="0">
                <a:latin typeface="Arial" panose="020B0604020202020204" pitchFamily="34" charset="0"/>
                <a:cs typeface="Arial" panose="020B0604020202020204" pitchFamily="34" charset="0"/>
              </a:rPr>
              <a:t>One thing stands out in the UK: Black Caribbean and Black African men get diagnosed with psychotic disorders more often than White British men (GOV.UK, 2021). Right now, about 220,000 people in the UK are receiving treatment for schizophrenia. It is  a huge public health challenge (Living With Schizophrenia, 2023)</a:t>
            </a:r>
            <a:endParaRPr lang="en-GB" sz="4800" dirty="0"/>
          </a:p>
          <a:p>
            <a:pPr marL="457200" indent="-457200">
              <a:buFont typeface="Arial" panose="020B0604020202020204" pitchFamily="34" charset="0"/>
              <a:buChar char="•"/>
            </a:pPr>
            <a:r>
              <a:rPr lang="en-GB" sz="4800" dirty="0"/>
              <a:t>(Schizophrenia Treatment | FHE Health, 08.03.2026)</a:t>
            </a:r>
          </a:p>
          <a:p>
            <a:pPr marL="457200" indent="-457200">
              <a:buFont typeface="Arial" panose="020B0604020202020204" pitchFamily="34" charset="0"/>
              <a:buChar char="•"/>
            </a:pPr>
            <a:endParaRPr lang="en-GB" sz="3600" dirty="0"/>
          </a:p>
          <a:p>
            <a:pPr marL="457200" indent="-457200">
              <a:buFont typeface="Arial" panose="020B0604020202020204" pitchFamily="34" charset="0"/>
              <a:buChar char="•"/>
            </a:pPr>
            <a:endParaRPr lang="en-GB" sz="3200" dirty="0"/>
          </a:p>
        </p:txBody>
      </p:sp>
      <p:pic>
        <p:nvPicPr>
          <p:cNvPr id="69" name="Picture 68">
            <a:extLst>
              <a:ext uri="{FF2B5EF4-FFF2-40B4-BE49-F238E27FC236}">
                <a16:creationId xmlns:a16="http://schemas.microsoft.com/office/drawing/2014/main" id="{4ACCD049-A5D1-A00E-E971-650DA01D9DBF}"/>
              </a:ext>
            </a:extLst>
          </p:cNvPr>
          <p:cNvPicPr>
            <a:picLocks noChangeAspect="1"/>
          </p:cNvPicPr>
          <p:nvPr/>
        </p:nvPicPr>
        <p:blipFill>
          <a:blip r:embed="rId3"/>
          <a:stretch>
            <a:fillRect/>
          </a:stretch>
        </p:blipFill>
        <p:spPr>
          <a:xfrm>
            <a:off x="11854466" y="23718996"/>
            <a:ext cx="9416568" cy="6736421"/>
          </a:xfrm>
          <a:prstGeom prst="rect">
            <a:avLst/>
          </a:prstGeom>
        </p:spPr>
      </p:pic>
      <p:sp>
        <p:nvSpPr>
          <p:cNvPr id="6" name="TextBox 5">
            <a:extLst>
              <a:ext uri="{FF2B5EF4-FFF2-40B4-BE49-F238E27FC236}">
                <a16:creationId xmlns:a16="http://schemas.microsoft.com/office/drawing/2014/main" id="{A53568D1-91A2-A634-C842-30CFA9D3CC74}"/>
              </a:ext>
            </a:extLst>
          </p:cNvPr>
          <p:cNvSpPr txBox="1"/>
          <p:nvPr/>
        </p:nvSpPr>
        <p:spPr>
          <a:xfrm rot="10800000" flipV="1">
            <a:off x="22656167" y="4317583"/>
            <a:ext cx="9620378" cy="8771632"/>
          </a:xfrm>
          <a:prstGeom prst="rect">
            <a:avLst/>
          </a:prstGeom>
          <a:solidFill>
            <a:schemeClr val="accent1">
              <a:lumMod val="20000"/>
              <a:lumOff val="80000"/>
            </a:schemeClr>
          </a:solidFill>
          <a:ln>
            <a:solidFill>
              <a:schemeClr val="accent1"/>
            </a:solidFill>
          </a:ln>
        </p:spPr>
        <p:txBody>
          <a:bodyPr wrap="square">
            <a:spAutoFit/>
          </a:bodyPr>
          <a:lstStyle/>
          <a:p>
            <a:r>
              <a:rPr lang="en-GB" sz="3200" b="1" dirty="0">
                <a:highlight>
                  <a:srgbClr val="FFFF00"/>
                </a:highlight>
                <a:latin typeface="Arial" panose="020B0604020202020204" pitchFamily="34" charset="0"/>
                <a:cs typeface="Arial" panose="020B0604020202020204" pitchFamily="34" charset="0"/>
              </a:rPr>
              <a:t>Current services and treatment </a:t>
            </a:r>
          </a:p>
          <a:p>
            <a:endParaRPr lang="en-GB" sz="2800" dirty="0"/>
          </a:p>
          <a:p>
            <a:pPr marL="457200" indent="-457200">
              <a:buFont typeface="Arial" panose="020B0604020202020204" pitchFamily="34" charset="0"/>
              <a:buChar char="•"/>
            </a:pPr>
            <a:r>
              <a:rPr lang="en-GB" sz="2800" b="1" dirty="0">
                <a:latin typeface="Arial" panose="020B0604020202020204" pitchFamily="34" charset="0"/>
                <a:cs typeface="Arial" panose="020B0604020202020204" pitchFamily="34" charset="0"/>
              </a:rPr>
              <a:t>Medication matters, but it is only part of the picture. Antipsychotics help with positive symptoms, sure, but real progress comes from keeping a close eye on side effects and managing them well. That is how people stick with treatment and avoid relapse. (Hasan et al., 2017).</a:t>
            </a:r>
          </a:p>
          <a:p>
            <a:pPr marL="457200" indent="-457200">
              <a:buFont typeface="Arial" panose="020B0604020202020204" pitchFamily="34" charset="0"/>
              <a:buChar char="•"/>
            </a:pPr>
            <a:r>
              <a:rPr lang="en-GB" sz="2800" b="1" dirty="0">
                <a:latin typeface="Arial" panose="020B0604020202020204" pitchFamily="34" charset="0"/>
                <a:cs typeface="Arial" panose="020B0604020202020204" pitchFamily="34" charset="0"/>
              </a:rPr>
              <a:t>Schizophrenia is not something you treat only when things get bad. This illness comes and goes, so steady, ongoing care makes a real difference. Staying on top of treatment lowers the risk of psychosis coming back and helps people stay stable in the long run.  (Davidson and Carpenter, 2024).</a:t>
            </a:r>
          </a:p>
          <a:p>
            <a:pPr marL="457200" indent="-457200">
              <a:buFont typeface="Arial" panose="020B0604020202020204" pitchFamily="34" charset="0"/>
              <a:buChar char="•"/>
            </a:pPr>
            <a:r>
              <a:rPr lang="en-GB" sz="2800" b="1" dirty="0">
                <a:latin typeface="Arial" panose="020B0604020202020204" pitchFamily="34" charset="0"/>
                <a:cs typeface="Arial" panose="020B0604020202020204" pitchFamily="34" charset="0"/>
              </a:rPr>
              <a:t>The NHS does not work in silos here. Early Intervention in Psychosis teams, CMHTs, and psychological therapists all join forces. They focus on recovery, adjust support as the illness ebbs and flows, and view the person, rather than just the diagnosis</a:t>
            </a:r>
            <a:r>
              <a:rPr lang="en-GB" sz="2800" dirty="0">
                <a:latin typeface="Arial" panose="020B0604020202020204" pitchFamily="34" charset="0"/>
                <a:cs typeface="Arial" panose="020B0604020202020204" pitchFamily="34" charset="0"/>
              </a:rPr>
              <a:t>.</a:t>
            </a:r>
          </a:p>
        </p:txBody>
      </p:sp>
      <p:pic>
        <p:nvPicPr>
          <p:cNvPr id="23" name="Picture 22">
            <a:extLst>
              <a:ext uri="{FF2B5EF4-FFF2-40B4-BE49-F238E27FC236}">
                <a16:creationId xmlns:a16="http://schemas.microsoft.com/office/drawing/2014/main" id="{A89CE7F9-F08D-2742-0A91-08F22B3DBBB8}"/>
              </a:ext>
            </a:extLst>
          </p:cNvPr>
          <p:cNvPicPr>
            <a:picLocks noChangeAspect="1"/>
          </p:cNvPicPr>
          <p:nvPr/>
        </p:nvPicPr>
        <p:blipFill>
          <a:blip r:embed="rId4"/>
          <a:stretch>
            <a:fillRect/>
          </a:stretch>
        </p:blipFill>
        <p:spPr>
          <a:xfrm>
            <a:off x="342901" y="4623270"/>
            <a:ext cx="10076697" cy="5016030"/>
          </a:xfrm>
          <a:prstGeom prst="rect">
            <a:avLst/>
          </a:prstGeom>
        </p:spPr>
      </p:pic>
      <p:pic>
        <p:nvPicPr>
          <p:cNvPr id="32" name="Picture 31">
            <a:extLst>
              <a:ext uri="{FF2B5EF4-FFF2-40B4-BE49-F238E27FC236}">
                <a16:creationId xmlns:a16="http://schemas.microsoft.com/office/drawing/2014/main" id="{7BD6BE78-5671-6695-0D6B-6BC0D359B166}"/>
              </a:ext>
            </a:extLst>
          </p:cNvPr>
          <p:cNvPicPr>
            <a:picLocks noChangeAspect="1"/>
          </p:cNvPicPr>
          <p:nvPr/>
        </p:nvPicPr>
        <p:blipFill>
          <a:blip r:embed="rId5"/>
          <a:stretch>
            <a:fillRect/>
          </a:stretch>
        </p:blipFill>
        <p:spPr>
          <a:xfrm>
            <a:off x="22442845" y="21311140"/>
            <a:ext cx="9771389" cy="9857207"/>
          </a:xfrm>
          <a:prstGeom prst="rect">
            <a:avLst/>
          </a:prstGeom>
        </p:spPr>
      </p:pic>
      <p:sp>
        <p:nvSpPr>
          <p:cNvPr id="37" name="TextBox 36">
            <a:extLst>
              <a:ext uri="{FF2B5EF4-FFF2-40B4-BE49-F238E27FC236}">
                <a16:creationId xmlns:a16="http://schemas.microsoft.com/office/drawing/2014/main" id="{B88518B1-FB85-EE3D-84FC-E239EEFA5F44}"/>
              </a:ext>
            </a:extLst>
          </p:cNvPr>
          <p:cNvSpPr txBox="1"/>
          <p:nvPr/>
        </p:nvSpPr>
        <p:spPr>
          <a:xfrm>
            <a:off x="22593854" y="13239751"/>
            <a:ext cx="9732249" cy="8094524"/>
          </a:xfrm>
          <a:prstGeom prst="rect">
            <a:avLst/>
          </a:prstGeom>
          <a:solidFill>
            <a:schemeClr val="bg2"/>
          </a:solidFill>
        </p:spPr>
        <p:txBody>
          <a:bodyPr wrap="square" rtlCol="0">
            <a:spAutoFit/>
          </a:bodyPr>
          <a:lstStyle/>
          <a:p>
            <a:r>
              <a:rPr lang="en-GB" sz="3200" dirty="0">
                <a:latin typeface="Arial" panose="020B0604020202020204" pitchFamily="34" charset="0"/>
                <a:cs typeface="Arial" panose="020B0604020202020204" pitchFamily="34" charset="0"/>
              </a:rPr>
              <a:t>   </a:t>
            </a:r>
            <a:r>
              <a:rPr lang="en-GB" sz="3200" b="1" dirty="0">
                <a:highlight>
                  <a:srgbClr val="FFFF00"/>
                </a:highlight>
                <a:latin typeface="Arial" panose="020B0604020202020204" pitchFamily="34" charset="0"/>
                <a:cs typeface="Arial" panose="020B0604020202020204" pitchFamily="34" charset="0"/>
              </a:rPr>
              <a:t>Historical Perspective and Treatments </a:t>
            </a:r>
            <a:endParaRPr lang="en-GB" sz="24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400" dirty="0">
                <a:latin typeface="Arial" panose="020B0604020202020204" pitchFamily="34" charset="0"/>
                <a:cs typeface="Arial" panose="020B0604020202020204" pitchFamily="34" charset="0"/>
              </a:rPr>
              <a:t>In the past, people living with schizophrenia were often misunderstood and pushed into asylums, where they faced stigma, neglect, and very little real care (Turner, 2006).</a:t>
            </a:r>
          </a:p>
          <a:p>
            <a:pPr marL="457200" indent="-457200">
              <a:buFont typeface="Arial" panose="020B0604020202020204" pitchFamily="34" charset="0"/>
              <a:buChar char="•"/>
            </a:pPr>
            <a:r>
              <a:rPr lang="en-GB" sz="2400" dirty="0">
                <a:latin typeface="Arial" panose="020B0604020202020204" pitchFamily="34" charset="0"/>
                <a:cs typeface="Arial" panose="020B0604020202020204" pitchFamily="34" charset="0"/>
              </a:rPr>
              <a:t>Kraepelin’s belief that the illness always worsened over time created a sense of hopelessness for both patients and families (Turner, 2006).</a:t>
            </a:r>
          </a:p>
          <a:p>
            <a:pPr marL="457200" indent="-457200">
              <a:buFont typeface="Arial" panose="020B0604020202020204" pitchFamily="34" charset="0"/>
              <a:buChar char="•"/>
            </a:pPr>
            <a:r>
              <a:rPr lang="en-GB" sz="2400" dirty="0">
                <a:latin typeface="Arial" panose="020B0604020202020204" pitchFamily="34" charset="0"/>
                <a:cs typeface="Arial" panose="020B0604020202020204" pitchFamily="34" charset="0"/>
              </a:rPr>
              <a:t>Bleuler challenged this idea, introducing the term schizophrenia and highlighting that the condition involves difficulties in thought, emotion, and perception—not an unavoidable decline. </a:t>
            </a:r>
          </a:p>
          <a:p>
            <a:pPr marL="457200" indent="-457200">
              <a:buFont typeface="Arial" panose="020B0604020202020204" pitchFamily="34" charset="0"/>
              <a:buChar char="•"/>
            </a:pPr>
            <a:r>
              <a:rPr lang="en-GB" sz="2400" dirty="0">
                <a:latin typeface="Arial" panose="020B0604020202020204" pitchFamily="34" charset="0"/>
                <a:cs typeface="Arial" panose="020B0604020202020204" pitchFamily="34" charset="0"/>
              </a:rPr>
              <a:t>As research developed, schizophrenia came to be understood as shaped by biological, psychological, and social factors, though comparing suicide risk across history is difficult because definitions and treatments have changed (Turner, 2006).Today, care is grounded in empathy and evidence, combining medication, therapy, family involvement, and community support to help people build meaningful, fulfilling lives (Kantrowitz et al., 2023).</a:t>
            </a:r>
          </a:p>
          <a:p>
            <a:pPr marL="457200" indent="-4572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p:txBody>
      </p:sp>
      <p:pic>
        <p:nvPicPr>
          <p:cNvPr id="47" name="Picture 46">
            <a:extLst>
              <a:ext uri="{FF2B5EF4-FFF2-40B4-BE49-F238E27FC236}">
                <a16:creationId xmlns:a16="http://schemas.microsoft.com/office/drawing/2014/main" id="{7AE83D0E-2E8A-DF9D-EAF0-C76E8401D5CD}"/>
              </a:ext>
            </a:extLst>
          </p:cNvPr>
          <p:cNvPicPr>
            <a:picLocks noChangeAspect="1"/>
          </p:cNvPicPr>
          <p:nvPr/>
        </p:nvPicPr>
        <p:blipFill>
          <a:blip r:embed="rId6"/>
          <a:stretch>
            <a:fillRect/>
          </a:stretch>
        </p:blipFill>
        <p:spPr>
          <a:xfrm>
            <a:off x="570683" y="25489851"/>
            <a:ext cx="9416568" cy="5472298"/>
          </a:xfrm>
          <a:prstGeom prst="rect">
            <a:avLst/>
          </a:prstGeom>
        </p:spPr>
      </p:pic>
    </p:spTree>
    <p:extLst>
      <p:ext uri="{BB962C8B-B14F-4D97-AF65-F5344CB8AC3E}">
        <p14:creationId xmlns:p14="http://schemas.microsoft.com/office/powerpoint/2010/main" val="5310860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33239A4-02EF-6C2F-A9E6-814B1ABD006A}"/>
              </a:ext>
            </a:extLst>
          </p:cNvPr>
          <p:cNvSpPr txBox="1"/>
          <p:nvPr/>
        </p:nvSpPr>
        <p:spPr>
          <a:xfrm>
            <a:off x="1863969" y="1899139"/>
            <a:ext cx="40163261" cy="22990909"/>
          </a:xfrm>
          <a:prstGeom prst="rect">
            <a:avLst/>
          </a:prstGeom>
          <a:noFill/>
        </p:spPr>
        <p:txBody>
          <a:bodyPr wrap="square">
            <a:spAutoFit/>
          </a:bodyPr>
          <a:lstStyle/>
          <a:p>
            <a:endParaRPr lang="en-GB" sz="4800" dirty="0"/>
          </a:p>
          <a:p>
            <a:r>
              <a:rPr lang="en-GB" sz="4800" dirty="0"/>
              <a:t>REFERENCES :</a:t>
            </a:r>
          </a:p>
          <a:p>
            <a:endParaRPr lang="en-GB" sz="4800" dirty="0"/>
          </a:p>
          <a:p>
            <a:r>
              <a:rPr lang="en-GB" sz="4800" dirty="0"/>
              <a:t>American Psychiatric Association (2013) </a:t>
            </a:r>
            <a:r>
              <a:rPr lang="en-GB" sz="4800" i="1" dirty="0"/>
              <a:t>Diagnostic and statistical manual of mental disorders: DSM-5. 5th </a:t>
            </a:r>
            <a:r>
              <a:rPr lang="en-GB" sz="4800" i="1" dirty="0" err="1"/>
              <a:t>edn</a:t>
            </a:r>
            <a:r>
              <a:rPr lang="en-GB" sz="4800" i="1" dirty="0"/>
              <a:t>. Washington, DC: American Psychiatric Association.</a:t>
            </a:r>
          </a:p>
          <a:p>
            <a:r>
              <a:rPr lang="en-GB" sz="4800" dirty="0"/>
              <a:t>Bleuler, E. (1911</a:t>
            </a:r>
            <a:r>
              <a:rPr lang="en-GB" sz="4800" i="1" dirty="0"/>
              <a:t>) Dementia praecox or the group of schizophrenias.</a:t>
            </a:r>
            <a:r>
              <a:rPr lang="en-GB" sz="4800" dirty="0"/>
              <a:t> New York: International Universities Press.</a:t>
            </a:r>
          </a:p>
          <a:p>
            <a:r>
              <a:rPr lang="en-GB" sz="4800" dirty="0"/>
              <a:t>British Psychological Society (2014). </a:t>
            </a:r>
            <a:r>
              <a:rPr lang="en-GB" sz="4800" i="1" dirty="0"/>
              <a:t>Understanding psychosis and schizophrenia</a:t>
            </a:r>
            <a:r>
              <a:rPr lang="en-GB" sz="4800" dirty="0"/>
              <a:t>. Leicester: British Psychological Society.</a:t>
            </a:r>
          </a:p>
          <a:p>
            <a:r>
              <a:rPr lang="en-GB" sz="4800" dirty="0"/>
              <a:t>Broderick, J., </a:t>
            </a:r>
            <a:r>
              <a:rPr lang="en-GB" sz="4800" dirty="0" err="1"/>
              <a:t>Vancampfort</a:t>
            </a:r>
            <a:r>
              <a:rPr lang="en-GB" sz="4800" dirty="0"/>
              <a:t>, D., Mockler, D., Bennett, K., Waugh, A., McDonough, C., Cramer, H. and Walshe, M. (2018) ‘Yoga for schizophrenia’, </a:t>
            </a:r>
            <a:r>
              <a:rPr lang="en-GB" sz="4800" i="1" dirty="0"/>
              <a:t>Cochrane Database of Systematic Reviews, </a:t>
            </a:r>
            <a:r>
              <a:rPr lang="en-GB" sz="4800" dirty="0"/>
              <a:t>2018(12), CD013213. </a:t>
            </a:r>
            <a:r>
              <a:rPr lang="en-GB" sz="4800" dirty="0" err="1"/>
              <a:t>doi</a:t>
            </a:r>
            <a:r>
              <a:rPr lang="en-GB" sz="4800" dirty="0"/>
              <a:t>: 10.1002/14651858.CD013213.</a:t>
            </a:r>
          </a:p>
          <a:p>
            <a:r>
              <a:rPr lang="en-GB" sz="4800" dirty="0"/>
              <a:t>Davidson, M. and Carpenter, W.T. (2024) ‘Targeted treatment of schizophrenia symptoms as they manifest, or continuous treatment to reduce the risk of psychosis recurrence’, </a:t>
            </a:r>
            <a:r>
              <a:rPr lang="en-GB" sz="4800" i="1" dirty="0"/>
              <a:t>Schizophrenia Bulletin</a:t>
            </a:r>
            <a:r>
              <a:rPr lang="en-GB" sz="4800" dirty="0"/>
              <a:t>, 50(1), pp. 14–21. </a:t>
            </a:r>
            <a:r>
              <a:rPr lang="en-GB" sz="4800" dirty="0" err="1"/>
              <a:t>doi</a:t>
            </a:r>
            <a:r>
              <a:rPr lang="en-GB" sz="4800" dirty="0"/>
              <a:t>: 10.1093/</a:t>
            </a:r>
            <a:r>
              <a:rPr lang="en-GB" sz="4800" dirty="0" err="1"/>
              <a:t>schbul</a:t>
            </a:r>
            <a:r>
              <a:rPr lang="en-GB" sz="4800" dirty="0"/>
              <a:t>/sbad145.</a:t>
            </a:r>
          </a:p>
          <a:p>
            <a:r>
              <a:rPr lang="en-GB" sz="4800" i="1" dirty="0"/>
              <a:t>Department of Health and Social Care (1990) NHS and Community Care Act 1990</a:t>
            </a:r>
            <a:r>
              <a:rPr lang="en-GB" sz="4800" dirty="0"/>
              <a:t>. London: HMSO.</a:t>
            </a:r>
          </a:p>
          <a:p>
            <a:r>
              <a:rPr lang="en-GB" sz="4800" dirty="0"/>
              <a:t>Fatemi, S.H. and Folsom, T.D. (2009) </a:t>
            </a:r>
            <a:r>
              <a:rPr lang="en-GB" sz="4800" i="1" dirty="0"/>
              <a:t>‘</a:t>
            </a:r>
            <a:r>
              <a:rPr lang="en-GB" sz="4800" dirty="0"/>
              <a:t>The neurodevelopmental hypothesis of schizophrenia, revisited’, </a:t>
            </a:r>
            <a:r>
              <a:rPr lang="en-GB" sz="4800" i="1" dirty="0"/>
              <a:t>Schizophrenia Bulletin, </a:t>
            </a:r>
            <a:r>
              <a:rPr lang="en-GB" sz="4800" dirty="0"/>
              <a:t>35(3), pp. 528–548. </a:t>
            </a:r>
            <a:r>
              <a:rPr lang="en-GB" sz="4800" dirty="0" err="1"/>
              <a:t>doi</a:t>
            </a:r>
            <a:r>
              <a:rPr lang="en-GB" sz="4800" dirty="0"/>
              <a:t>: 10.1093/</a:t>
            </a:r>
            <a:r>
              <a:rPr lang="en-GB" sz="4800" dirty="0" err="1"/>
              <a:t>schbul</a:t>
            </a:r>
            <a:r>
              <a:rPr lang="en-GB" sz="4800" dirty="0"/>
              <a:t>/sbn187.</a:t>
            </a:r>
          </a:p>
          <a:p>
            <a:r>
              <a:rPr lang="en-GB" sz="4800" dirty="0"/>
              <a:t>Kantrowitz, J.T., Correll, C.U., Jain, R. and Cutler, A.J. (2023) </a:t>
            </a:r>
            <a:r>
              <a:rPr lang="en-GB" sz="4800" i="1" dirty="0"/>
              <a:t>‘</a:t>
            </a:r>
            <a:r>
              <a:rPr lang="en-GB" sz="4800" dirty="0"/>
              <a:t>New developments in the treatment of schizophrenia: an expert roundtable</a:t>
            </a:r>
            <a:r>
              <a:rPr lang="en-GB" sz="4800" i="1" dirty="0"/>
              <a:t>’, International Journal of Neuropsychopharmacology, </a:t>
            </a:r>
            <a:r>
              <a:rPr lang="en-GB" sz="4800" dirty="0"/>
              <a:t>26(5), pp. 322–330. </a:t>
            </a:r>
            <a:r>
              <a:rPr lang="en-GB" sz="4800" dirty="0" err="1"/>
              <a:t>doi</a:t>
            </a:r>
            <a:r>
              <a:rPr lang="en-GB" sz="4800" dirty="0"/>
              <a:t>: 10.1093/</a:t>
            </a:r>
            <a:r>
              <a:rPr lang="en-GB" sz="4800" dirty="0" err="1"/>
              <a:t>ijnp</a:t>
            </a:r>
            <a:r>
              <a:rPr lang="en-GB" sz="4800" dirty="0"/>
              <a:t>/pyad011.</a:t>
            </a:r>
          </a:p>
          <a:p>
            <a:r>
              <a:rPr lang="en-GB" sz="4800" dirty="0"/>
              <a:t>Kraepelin, E. (1919) </a:t>
            </a:r>
            <a:r>
              <a:rPr lang="en-GB" sz="4800" i="1" dirty="0"/>
              <a:t>Dementia praecox and paraphrenia</a:t>
            </a:r>
            <a:r>
              <a:rPr lang="en-GB" sz="4800" dirty="0"/>
              <a:t>. Edinburgh: Livingstone.</a:t>
            </a:r>
          </a:p>
          <a:p>
            <a:r>
              <a:rPr lang="en-GB" sz="4800" dirty="0"/>
              <a:t>Lieberman, J.A., Girgis, R.R., Brucato, G., Burton, B.K., Emanuel, A.L., Gerhard, T., Keefe, R.S., Miller, B.K., Gu, H. and Stroup, T.S. (2018) ‘Hippocampal dysfunction in the pathophysiology of schizophrenia: a selective review and hypothesis for early detection and intervention’, Molecular Psychiatry, 23, pp. 1764–1772. </a:t>
            </a:r>
            <a:r>
              <a:rPr lang="en-GB" sz="4800" dirty="0" err="1"/>
              <a:t>doi</a:t>
            </a:r>
            <a:r>
              <a:rPr lang="en-GB" sz="4800" dirty="0"/>
              <a:t>: 10.1038/mp.2017.249.</a:t>
            </a:r>
          </a:p>
          <a:p>
            <a:r>
              <a:rPr lang="en-GB" sz="4800" dirty="0"/>
              <a:t>Living With Schizophrenia (2022) </a:t>
            </a:r>
            <a:r>
              <a:rPr lang="en-GB" sz="4800" i="1" dirty="0"/>
              <a:t>Schizophrenia statistics</a:t>
            </a:r>
            <a:r>
              <a:rPr lang="en-GB" sz="4800" dirty="0"/>
              <a:t>. Available at: https://www.livingwithschizophreniauk.org (Accessed: 1 March 2026).</a:t>
            </a:r>
          </a:p>
          <a:p>
            <a:r>
              <a:rPr lang="en-GB" sz="4800" dirty="0"/>
              <a:t>Mattila, T., Koivumaa-Honkanen, H., Honkonen, J., Tanskanen, A., </a:t>
            </a:r>
            <a:r>
              <a:rPr lang="en-GB" sz="4800" dirty="0" err="1"/>
              <a:t>Haukka</a:t>
            </a:r>
            <a:r>
              <a:rPr lang="en-GB" sz="4800" dirty="0"/>
              <a:t>, J. and Tiihonen, J. (2015) ‘Impact of DSM-5 changes on the diagnosis and acute treatment of schizophrenia’, </a:t>
            </a:r>
            <a:r>
              <a:rPr lang="en-GB" sz="4800" i="1" dirty="0"/>
              <a:t>Schizophrenia Bulletin</a:t>
            </a:r>
            <a:r>
              <a:rPr lang="en-GB" sz="4800" dirty="0"/>
              <a:t>, 41(3), pp. 637–643. </a:t>
            </a:r>
            <a:r>
              <a:rPr lang="en-GB" sz="4800" dirty="0" err="1"/>
              <a:t>doi</a:t>
            </a:r>
            <a:r>
              <a:rPr lang="en-GB" sz="4800" dirty="0"/>
              <a:t>: 10.1093/</a:t>
            </a:r>
            <a:r>
              <a:rPr lang="en-GB" sz="4800" dirty="0" err="1"/>
              <a:t>schbul</a:t>
            </a:r>
            <a:r>
              <a:rPr lang="en-GB" sz="4800" dirty="0"/>
              <a:t>/sbu172.</a:t>
            </a:r>
          </a:p>
          <a:p>
            <a:r>
              <a:rPr lang="en-GB" sz="4800" dirty="0"/>
              <a:t>National Health Service (2022) </a:t>
            </a:r>
            <a:r>
              <a:rPr lang="en-GB" sz="4800" i="1" dirty="0"/>
              <a:t>Psychosis and schizophrenia in adults</a:t>
            </a:r>
            <a:r>
              <a:rPr lang="en-GB" sz="4800" dirty="0"/>
              <a:t>. Available at: https://www.nhs.uk (Accessed: 28 February 2026).</a:t>
            </a:r>
          </a:p>
          <a:p>
            <a:r>
              <a:rPr lang="en-GB" sz="4800" dirty="0"/>
              <a:t>National Institute for Health and Care Excellence (2017) </a:t>
            </a:r>
            <a:r>
              <a:rPr lang="en-GB" sz="4800" i="1" dirty="0"/>
              <a:t>Psychosis and schizophrenia in adults</a:t>
            </a:r>
            <a:r>
              <a:rPr lang="en-GB" sz="4800" dirty="0"/>
              <a:t>: </a:t>
            </a:r>
            <a:r>
              <a:rPr lang="en-GB" sz="4800" i="1" dirty="0"/>
              <a:t>prevention and management</a:t>
            </a:r>
            <a:r>
              <a:rPr lang="en-GB" sz="4800" dirty="0"/>
              <a:t>. London: NICE.</a:t>
            </a:r>
          </a:p>
          <a:p>
            <a:r>
              <a:rPr lang="en-GB" sz="4800" dirty="0"/>
              <a:t>Oliveira, J. and Carpenter, L. (2021) ‘Ethnic inequalities in psychosis and mental health services’, </a:t>
            </a:r>
            <a:r>
              <a:rPr lang="en-GB" sz="4800" i="1" dirty="0"/>
              <a:t>British Journal of Psychiatry</a:t>
            </a:r>
            <a:r>
              <a:rPr lang="en-GB" sz="4800" dirty="0"/>
              <a:t>, 219(4), pp. 1–4. </a:t>
            </a:r>
            <a:r>
              <a:rPr lang="en-GB" sz="4800" dirty="0" err="1"/>
              <a:t>doi</a:t>
            </a:r>
            <a:r>
              <a:rPr lang="en-GB" sz="4800" dirty="0"/>
              <a:t>: 10.1192/bjp.2021.104.</a:t>
            </a:r>
          </a:p>
          <a:p>
            <a:r>
              <a:rPr lang="en-GB" sz="4800" dirty="0"/>
              <a:t>Public Health England (2022) </a:t>
            </a:r>
            <a:r>
              <a:rPr lang="en-GB" sz="4800" i="1" dirty="0"/>
              <a:t>Schizophrenia treatment data</a:t>
            </a:r>
            <a:r>
              <a:rPr lang="en-GB" sz="4800" dirty="0"/>
              <a:t>. London: Public Health England.</a:t>
            </a:r>
          </a:p>
          <a:p>
            <a:r>
              <a:rPr lang="en-GB" sz="4800" dirty="0"/>
              <a:t>Read, J., Fosse, R., Moskowitz, A. and Perry, B. (2014) ‘The trauma genic neurodevelopmental model of psychosis’, </a:t>
            </a:r>
            <a:r>
              <a:rPr lang="en-GB" sz="4800" i="1" dirty="0"/>
              <a:t>Acta Psychiatric Scandinavica</a:t>
            </a:r>
            <a:r>
              <a:rPr lang="en-GB" sz="4800" dirty="0"/>
              <a:t>, 129(3), pp. 173–192. </a:t>
            </a:r>
            <a:r>
              <a:rPr lang="en-GB" sz="4800" dirty="0" err="1"/>
              <a:t>doi</a:t>
            </a:r>
            <a:r>
              <a:rPr lang="en-GB" sz="4800" dirty="0"/>
              <a:t>: 10.1111/acps.12231.</a:t>
            </a:r>
          </a:p>
          <a:p>
            <a:r>
              <a:rPr lang="en-GB" sz="4800" dirty="0"/>
              <a:t>Weinberger, D. and Harrison, P. (2011) </a:t>
            </a:r>
            <a:r>
              <a:rPr lang="en-GB" sz="4800" i="1" dirty="0"/>
              <a:t>Schizophrenia</a:t>
            </a:r>
            <a:r>
              <a:rPr lang="en-GB" sz="4800" dirty="0"/>
              <a:t>. 3rd </a:t>
            </a:r>
            <a:r>
              <a:rPr lang="en-GB" sz="4800" dirty="0" err="1"/>
              <a:t>edn</a:t>
            </a:r>
            <a:r>
              <a:rPr lang="en-GB" sz="4800" dirty="0"/>
              <a:t>. Oxford: Wiley-Blackwell.</a:t>
            </a:r>
          </a:p>
        </p:txBody>
      </p:sp>
    </p:spTree>
    <p:extLst>
      <p:ext uri="{BB962C8B-B14F-4D97-AF65-F5344CB8AC3E}">
        <p14:creationId xmlns:p14="http://schemas.microsoft.com/office/powerpoint/2010/main" val="2719966735"/>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49121</TotalTime>
  <Words>1949</Words>
  <Application>Microsoft Office PowerPoint</Application>
  <PresentationFormat>Custom</PresentationFormat>
  <Paragraphs>85</Paragraphs>
  <Slides>4</Slides>
  <Notes>1</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4</vt:i4>
      </vt:variant>
    </vt:vector>
  </HeadingPairs>
  <TitlesOfParts>
    <vt:vector size="16" baseType="lpstr">
      <vt:lpstr>Aptos</vt:lpstr>
      <vt:lpstr>Aptos Display</vt:lpstr>
      <vt:lpstr>Arial</vt:lpstr>
      <vt:lpstr>Arial Black</vt:lpstr>
      <vt:lpstr>Calibri</vt:lpstr>
      <vt:lpstr>Times New Roman</vt:lpstr>
      <vt:lpstr>Trebuchet MS</vt:lpstr>
      <vt:lpstr>36x48-Template-V2b</vt:lpstr>
      <vt:lpstr>Without Quick Guides</vt:lpstr>
      <vt:lpstr>Classic 3 Columns</vt:lpstr>
      <vt:lpstr>Trifold - Wide Center</vt:lpstr>
      <vt:lpstr>Office Theme</vt:lpstr>
      <vt:lpstr>  Student name   Diana Kryemadhi  Student number  2024820 </vt:lpstr>
      <vt:lpstr>PowerPoint Presentation</vt:lpstr>
      <vt:lpstr>PowerPoint Presentation</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Diana Kryemadhi (2024820)</cp:lastModifiedBy>
  <cp:revision>95</cp:revision>
  <cp:lastPrinted>2015-06-29T17:31:11Z</cp:lastPrinted>
  <dcterms:created xsi:type="dcterms:W3CDTF">2012-02-03T19:11:35Z</dcterms:created>
  <dcterms:modified xsi:type="dcterms:W3CDTF">2026-03-25T10:56:43Z</dcterms:modified>
</cp:coreProperties>
</file>