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BFC6E5-2B7D-2D23-8A62-83F8406C640D}" v="1078" dt="2023-02-18T12:59:20.985"/>
    <p1510:client id="{D7CC9D56-B364-ADD7-1132-146865152EE2}" v="316" dt="2023-02-17T12:27:25.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44E168-133B-4B55-851F-A62420A610D1}"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en-GB"/>
        </a:p>
      </dgm:t>
    </dgm:pt>
    <dgm:pt modelId="{A5F8D722-ED98-4E8C-852D-601A5FD2379B}">
      <dgm:prSet phldrT="[Text]"/>
      <dgm:spPr/>
      <dgm:t>
        <a:bodyPr/>
        <a:lstStyle/>
        <a:p>
          <a:r>
            <a:rPr lang="en-GB" dirty="0"/>
            <a:t>Jan31Initial research idea</a:t>
          </a:r>
        </a:p>
      </dgm:t>
    </dgm:pt>
    <dgm:pt modelId="{347970E6-FCE3-4A3B-A5E5-1A18F1AE52A7}" type="parTrans" cxnId="{0D8EF700-8DFF-4882-A547-993705475673}">
      <dgm:prSet/>
      <dgm:spPr/>
      <dgm:t>
        <a:bodyPr/>
        <a:lstStyle/>
        <a:p>
          <a:endParaRPr lang="en-GB"/>
        </a:p>
      </dgm:t>
    </dgm:pt>
    <dgm:pt modelId="{09D65120-593F-4857-9958-20EE7C7C9F52}" type="sibTrans" cxnId="{0D8EF700-8DFF-4882-A547-993705475673}">
      <dgm:prSet/>
      <dgm:spPr/>
      <dgm:t>
        <a:bodyPr/>
        <a:lstStyle/>
        <a:p>
          <a:endParaRPr lang="en-GB"/>
        </a:p>
      </dgm:t>
    </dgm:pt>
    <dgm:pt modelId="{1D82E94F-03EE-4D9B-95A4-1CA0EDBED74C}">
      <dgm:prSet phldrT="[Text]"/>
      <dgm:spPr/>
      <dgm:t>
        <a:bodyPr/>
        <a:lstStyle/>
        <a:p>
          <a:r>
            <a:rPr lang="en-GB" dirty="0"/>
            <a:t>Feb7-14Literature/review draft proposal</a:t>
          </a:r>
        </a:p>
      </dgm:t>
    </dgm:pt>
    <dgm:pt modelId="{650DE504-63CE-4C71-B126-D7052F5094D7}" type="parTrans" cxnId="{265C62F4-0049-4AF0-A777-C39BD1143440}">
      <dgm:prSet/>
      <dgm:spPr/>
      <dgm:t>
        <a:bodyPr/>
        <a:lstStyle/>
        <a:p>
          <a:endParaRPr lang="en-GB"/>
        </a:p>
      </dgm:t>
    </dgm:pt>
    <dgm:pt modelId="{A5F91713-39B7-4603-A93C-B00BF0F7C99C}" type="sibTrans" cxnId="{265C62F4-0049-4AF0-A777-C39BD1143440}">
      <dgm:prSet/>
      <dgm:spPr/>
      <dgm:t>
        <a:bodyPr/>
        <a:lstStyle/>
        <a:p>
          <a:endParaRPr lang="en-GB"/>
        </a:p>
      </dgm:t>
    </dgm:pt>
    <dgm:pt modelId="{D483C68A-F35C-4D46-8C2C-FD4BE4FBF8BE}">
      <dgm:prSet phldrT="[Text]"/>
      <dgm:spPr/>
      <dgm:t>
        <a:bodyPr/>
        <a:lstStyle/>
        <a:p>
          <a:r>
            <a:rPr lang="en-GB" dirty="0"/>
            <a:t>Feb15-20finalising proposal</a:t>
          </a:r>
        </a:p>
      </dgm:t>
    </dgm:pt>
    <dgm:pt modelId="{FF987B9D-E327-4CF7-888E-1C52E1DA5CE3}" type="parTrans" cxnId="{71DB6F84-34C2-4223-BAD3-A7A1D1BDBA3C}">
      <dgm:prSet/>
      <dgm:spPr/>
      <dgm:t>
        <a:bodyPr/>
        <a:lstStyle/>
        <a:p>
          <a:endParaRPr lang="en-GB"/>
        </a:p>
      </dgm:t>
    </dgm:pt>
    <dgm:pt modelId="{C377B766-7827-4940-BFDE-9C2D39A6F34E}" type="sibTrans" cxnId="{71DB6F84-34C2-4223-BAD3-A7A1D1BDBA3C}">
      <dgm:prSet/>
      <dgm:spPr/>
      <dgm:t>
        <a:bodyPr/>
        <a:lstStyle/>
        <a:p>
          <a:endParaRPr lang="en-GB"/>
        </a:p>
      </dgm:t>
    </dgm:pt>
    <dgm:pt modelId="{E800E64D-91A9-46E2-A28E-4350CD574122}">
      <dgm:prSet/>
      <dgm:spPr/>
      <dgm:t>
        <a:bodyPr/>
        <a:lstStyle/>
        <a:p>
          <a:r>
            <a:rPr lang="en-GB" dirty="0"/>
            <a:t>Feb28-Mar7 data collection</a:t>
          </a:r>
        </a:p>
      </dgm:t>
    </dgm:pt>
    <dgm:pt modelId="{3C13F84F-BA10-49AC-9E01-0162F57E2B62}" type="parTrans" cxnId="{F1385722-BF19-47CD-BE5D-4A48EAF3A389}">
      <dgm:prSet/>
      <dgm:spPr/>
      <dgm:t>
        <a:bodyPr/>
        <a:lstStyle/>
        <a:p>
          <a:endParaRPr lang="en-GB"/>
        </a:p>
      </dgm:t>
    </dgm:pt>
    <dgm:pt modelId="{09165E07-CD85-44DB-8643-A6C495D4C2F6}" type="sibTrans" cxnId="{F1385722-BF19-47CD-BE5D-4A48EAF3A389}">
      <dgm:prSet/>
      <dgm:spPr/>
      <dgm:t>
        <a:bodyPr/>
        <a:lstStyle/>
        <a:p>
          <a:endParaRPr lang="en-GB"/>
        </a:p>
      </dgm:t>
    </dgm:pt>
    <dgm:pt modelId="{7598460B-53EC-464D-B6C4-DE1A351F49EB}" type="pres">
      <dgm:prSet presAssocID="{D944E168-133B-4B55-851F-A62420A610D1}" presName="arrowDiagram" presStyleCnt="0">
        <dgm:presLayoutVars>
          <dgm:chMax val="5"/>
          <dgm:dir/>
          <dgm:resizeHandles val="exact"/>
        </dgm:presLayoutVars>
      </dgm:prSet>
      <dgm:spPr/>
    </dgm:pt>
    <dgm:pt modelId="{7362A40F-E3D7-4028-ABA7-0D4474A379B5}" type="pres">
      <dgm:prSet presAssocID="{D944E168-133B-4B55-851F-A62420A610D1}" presName="arrow" presStyleLbl="bgShp" presStyleIdx="0" presStyleCnt="1"/>
      <dgm:spPr/>
    </dgm:pt>
    <dgm:pt modelId="{DE39A029-09EC-43B9-800E-20FBDDC1D87B}" type="pres">
      <dgm:prSet presAssocID="{D944E168-133B-4B55-851F-A62420A610D1}" presName="arrowDiagram4" presStyleCnt="0"/>
      <dgm:spPr/>
    </dgm:pt>
    <dgm:pt modelId="{FB928CA7-5C02-44E5-8415-EA8E52F0711D}" type="pres">
      <dgm:prSet presAssocID="{A5F8D722-ED98-4E8C-852D-601A5FD2379B}" presName="bullet4a" presStyleLbl="node1" presStyleIdx="0" presStyleCnt="4"/>
      <dgm:spPr/>
    </dgm:pt>
    <dgm:pt modelId="{1E0E2ED0-E20B-470B-9F5D-2FC1FAA468A1}" type="pres">
      <dgm:prSet presAssocID="{A5F8D722-ED98-4E8C-852D-601A5FD2379B}" presName="textBox4a" presStyleLbl="revTx" presStyleIdx="0" presStyleCnt="4">
        <dgm:presLayoutVars>
          <dgm:bulletEnabled val="1"/>
        </dgm:presLayoutVars>
      </dgm:prSet>
      <dgm:spPr/>
    </dgm:pt>
    <dgm:pt modelId="{A0B64295-A709-4563-805E-E250CCDA8F47}" type="pres">
      <dgm:prSet presAssocID="{1D82E94F-03EE-4D9B-95A4-1CA0EDBED74C}" presName="bullet4b" presStyleLbl="node1" presStyleIdx="1" presStyleCnt="4"/>
      <dgm:spPr/>
    </dgm:pt>
    <dgm:pt modelId="{01ED6D22-7DF4-4360-9A2C-896A1B346CEF}" type="pres">
      <dgm:prSet presAssocID="{1D82E94F-03EE-4D9B-95A4-1CA0EDBED74C}" presName="textBox4b" presStyleLbl="revTx" presStyleIdx="1" presStyleCnt="4">
        <dgm:presLayoutVars>
          <dgm:bulletEnabled val="1"/>
        </dgm:presLayoutVars>
      </dgm:prSet>
      <dgm:spPr/>
    </dgm:pt>
    <dgm:pt modelId="{A8F8E854-ACDF-4570-845A-6596B327C13C}" type="pres">
      <dgm:prSet presAssocID="{D483C68A-F35C-4D46-8C2C-FD4BE4FBF8BE}" presName="bullet4c" presStyleLbl="node1" presStyleIdx="2" presStyleCnt="4"/>
      <dgm:spPr/>
    </dgm:pt>
    <dgm:pt modelId="{46E7AA1A-31A3-45F3-9EAF-004C18EB7EF0}" type="pres">
      <dgm:prSet presAssocID="{D483C68A-F35C-4D46-8C2C-FD4BE4FBF8BE}" presName="textBox4c" presStyleLbl="revTx" presStyleIdx="2" presStyleCnt="4">
        <dgm:presLayoutVars>
          <dgm:bulletEnabled val="1"/>
        </dgm:presLayoutVars>
      </dgm:prSet>
      <dgm:spPr/>
    </dgm:pt>
    <dgm:pt modelId="{5BF0362F-AD19-4E3A-A289-F9D286EF4995}" type="pres">
      <dgm:prSet presAssocID="{E800E64D-91A9-46E2-A28E-4350CD574122}" presName="bullet4d" presStyleLbl="node1" presStyleIdx="3" presStyleCnt="4"/>
      <dgm:spPr/>
    </dgm:pt>
    <dgm:pt modelId="{3113086F-759C-4113-BDA5-CE91867EA758}" type="pres">
      <dgm:prSet presAssocID="{E800E64D-91A9-46E2-A28E-4350CD574122}" presName="textBox4d" presStyleLbl="revTx" presStyleIdx="3" presStyleCnt="4">
        <dgm:presLayoutVars>
          <dgm:bulletEnabled val="1"/>
        </dgm:presLayoutVars>
      </dgm:prSet>
      <dgm:spPr/>
    </dgm:pt>
  </dgm:ptLst>
  <dgm:cxnLst>
    <dgm:cxn modelId="{0D8EF700-8DFF-4882-A547-993705475673}" srcId="{D944E168-133B-4B55-851F-A62420A610D1}" destId="{A5F8D722-ED98-4E8C-852D-601A5FD2379B}" srcOrd="0" destOrd="0" parTransId="{347970E6-FCE3-4A3B-A5E5-1A18F1AE52A7}" sibTransId="{09D65120-593F-4857-9958-20EE7C7C9F52}"/>
    <dgm:cxn modelId="{F1385722-BF19-47CD-BE5D-4A48EAF3A389}" srcId="{D944E168-133B-4B55-851F-A62420A610D1}" destId="{E800E64D-91A9-46E2-A28E-4350CD574122}" srcOrd="3" destOrd="0" parTransId="{3C13F84F-BA10-49AC-9E01-0162F57E2B62}" sibTransId="{09165E07-CD85-44DB-8643-A6C495D4C2F6}"/>
    <dgm:cxn modelId="{EDCCD538-981A-47AC-B639-9EF88E978273}" type="presOf" srcId="{D944E168-133B-4B55-851F-A62420A610D1}" destId="{7598460B-53EC-464D-B6C4-DE1A351F49EB}" srcOrd="0" destOrd="0" presId="urn:microsoft.com/office/officeart/2005/8/layout/arrow2"/>
    <dgm:cxn modelId="{4FFF5741-E651-427A-8127-A9F03FFAAA4D}" type="presOf" srcId="{D483C68A-F35C-4D46-8C2C-FD4BE4FBF8BE}" destId="{46E7AA1A-31A3-45F3-9EAF-004C18EB7EF0}" srcOrd="0" destOrd="0" presId="urn:microsoft.com/office/officeart/2005/8/layout/arrow2"/>
    <dgm:cxn modelId="{71DB6F84-34C2-4223-BAD3-A7A1D1BDBA3C}" srcId="{D944E168-133B-4B55-851F-A62420A610D1}" destId="{D483C68A-F35C-4D46-8C2C-FD4BE4FBF8BE}" srcOrd="2" destOrd="0" parTransId="{FF987B9D-E327-4CF7-888E-1C52E1DA5CE3}" sibTransId="{C377B766-7827-4940-BFDE-9C2D39A6F34E}"/>
    <dgm:cxn modelId="{5623C8BD-C2F5-4ECB-84E5-51F2C64F4FAD}" type="presOf" srcId="{E800E64D-91A9-46E2-A28E-4350CD574122}" destId="{3113086F-759C-4113-BDA5-CE91867EA758}" srcOrd="0" destOrd="0" presId="urn:microsoft.com/office/officeart/2005/8/layout/arrow2"/>
    <dgm:cxn modelId="{B65941E0-80B4-47F8-91BE-952A0983967A}" type="presOf" srcId="{1D82E94F-03EE-4D9B-95A4-1CA0EDBED74C}" destId="{01ED6D22-7DF4-4360-9A2C-896A1B346CEF}" srcOrd="0" destOrd="0" presId="urn:microsoft.com/office/officeart/2005/8/layout/arrow2"/>
    <dgm:cxn modelId="{423324E1-37F8-4561-A335-C39A87AE34C2}" type="presOf" srcId="{A5F8D722-ED98-4E8C-852D-601A5FD2379B}" destId="{1E0E2ED0-E20B-470B-9F5D-2FC1FAA468A1}" srcOrd="0" destOrd="0" presId="urn:microsoft.com/office/officeart/2005/8/layout/arrow2"/>
    <dgm:cxn modelId="{265C62F4-0049-4AF0-A777-C39BD1143440}" srcId="{D944E168-133B-4B55-851F-A62420A610D1}" destId="{1D82E94F-03EE-4D9B-95A4-1CA0EDBED74C}" srcOrd="1" destOrd="0" parTransId="{650DE504-63CE-4C71-B126-D7052F5094D7}" sibTransId="{A5F91713-39B7-4603-A93C-B00BF0F7C99C}"/>
    <dgm:cxn modelId="{0AFC370E-DEEC-4BA5-8BFB-A69943FBA4C5}" type="presParOf" srcId="{7598460B-53EC-464D-B6C4-DE1A351F49EB}" destId="{7362A40F-E3D7-4028-ABA7-0D4474A379B5}" srcOrd="0" destOrd="0" presId="urn:microsoft.com/office/officeart/2005/8/layout/arrow2"/>
    <dgm:cxn modelId="{A5CB464C-FFA5-4608-B6C4-B3D0E0ECEF26}" type="presParOf" srcId="{7598460B-53EC-464D-B6C4-DE1A351F49EB}" destId="{DE39A029-09EC-43B9-800E-20FBDDC1D87B}" srcOrd="1" destOrd="0" presId="urn:microsoft.com/office/officeart/2005/8/layout/arrow2"/>
    <dgm:cxn modelId="{495FA036-9741-4569-9EFC-B0AC64F79E5F}" type="presParOf" srcId="{DE39A029-09EC-43B9-800E-20FBDDC1D87B}" destId="{FB928CA7-5C02-44E5-8415-EA8E52F0711D}" srcOrd="0" destOrd="0" presId="urn:microsoft.com/office/officeart/2005/8/layout/arrow2"/>
    <dgm:cxn modelId="{CE98369E-71CC-4AB5-9785-020C60EB0286}" type="presParOf" srcId="{DE39A029-09EC-43B9-800E-20FBDDC1D87B}" destId="{1E0E2ED0-E20B-470B-9F5D-2FC1FAA468A1}" srcOrd="1" destOrd="0" presId="urn:microsoft.com/office/officeart/2005/8/layout/arrow2"/>
    <dgm:cxn modelId="{F27DE3DC-9A2F-4DC0-B5BE-C26733A42552}" type="presParOf" srcId="{DE39A029-09EC-43B9-800E-20FBDDC1D87B}" destId="{A0B64295-A709-4563-805E-E250CCDA8F47}" srcOrd="2" destOrd="0" presId="urn:microsoft.com/office/officeart/2005/8/layout/arrow2"/>
    <dgm:cxn modelId="{E7D355ED-891D-4050-8491-40CE082D6CFE}" type="presParOf" srcId="{DE39A029-09EC-43B9-800E-20FBDDC1D87B}" destId="{01ED6D22-7DF4-4360-9A2C-896A1B346CEF}" srcOrd="3" destOrd="0" presId="urn:microsoft.com/office/officeart/2005/8/layout/arrow2"/>
    <dgm:cxn modelId="{CA69EA7D-EC81-4B5F-90D0-A1F65C99C658}" type="presParOf" srcId="{DE39A029-09EC-43B9-800E-20FBDDC1D87B}" destId="{A8F8E854-ACDF-4570-845A-6596B327C13C}" srcOrd="4" destOrd="0" presId="urn:microsoft.com/office/officeart/2005/8/layout/arrow2"/>
    <dgm:cxn modelId="{752C8EB1-A073-4DDC-A4EB-5A69385A5CE3}" type="presParOf" srcId="{DE39A029-09EC-43B9-800E-20FBDDC1D87B}" destId="{46E7AA1A-31A3-45F3-9EAF-004C18EB7EF0}" srcOrd="5" destOrd="0" presId="urn:microsoft.com/office/officeart/2005/8/layout/arrow2"/>
    <dgm:cxn modelId="{38014DBB-ED61-4D26-AA54-89F2C860EB27}" type="presParOf" srcId="{DE39A029-09EC-43B9-800E-20FBDDC1D87B}" destId="{5BF0362F-AD19-4E3A-A289-F9D286EF4995}" srcOrd="6" destOrd="0" presId="urn:microsoft.com/office/officeart/2005/8/layout/arrow2"/>
    <dgm:cxn modelId="{ADFB4D6D-CC2D-415F-AD17-56C5AA8FC6A5}" type="presParOf" srcId="{DE39A029-09EC-43B9-800E-20FBDDC1D87B}" destId="{3113086F-759C-4113-BDA5-CE91867EA758}" srcOrd="7"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2A40F-E3D7-4028-ABA7-0D4474A379B5}">
      <dsp:nvSpPr>
        <dsp:cNvPr id="0" name=""/>
        <dsp:cNvSpPr/>
      </dsp:nvSpPr>
      <dsp:spPr>
        <a:xfrm>
          <a:off x="1062227" y="0"/>
          <a:ext cx="7055105" cy="440944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28CA7-5C02-44E5-8415-EA8E52F0711D}">
      <dsp:nvSpPr>
        <dsp:cNvPr id="0" name=""/>
        <dsp:cNvSpPr/>
      </dsp:nvSpPr>
      <dsp:spPr>
        <a:xfrm>
          <a:off x="1757155" y="3278860"/>
          <a:ext cx="162267" cy="16226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0E2ED0-E20B-470B-9F5D-2FC1FAA468A1}">
      <dsp:nvSpPr>
        <dsp:cNvPr id="0" name=""/>
        <dsp:cNvSpPr/>
      </dsp:nvSpPr>
      <dsp:spPr>
        <a:xfrm>
          <a:off x="1838288" y="3359994"/>
          <a:ext cx="1206423" cy="1049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82"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t>Jan31Initial research idea</a:t>
          </a:r>
        </a:p>
      </dsp:txBody>
      <dsp:txXfrm>
        <a:off x="1838288" y="3359994"/>
        <a:ext cx="1206423" cy="1049446"/>
      </dsp:txXfrm>
    </dsp:sp>
    <dsp:sp modelId="{A0B64295-A709-4563-805E-E250CCDA8F47}">
      <dsp:nvSpPr>
        <dsp:cNvPr id="0" name=""/>
        <dsp:cNvSpPr/>
      </dsp:nvSpPr>
      <dsp:spPr>
        <a:xfrm>
          <a:off x="2903609" y="2253224"/>
          <a:ext cx="282204" cy="2822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ED6D22-7DF4-4360-9A2C-896A1B346CEF}">
      <dsp:nvSpPr>
        <dsp:cNvPr id="0" name=""/>
        <dsp:cNvSpPr/>
      </dsp:nvSpPr>
      <dsp:spPr>
        <a:xfrm>
          <a:off x="3044711" y="2394326"/>
          <a:ext cx="1481572" cy="20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34"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t>Feb7-14Literature/review draft proposal</a:t>
          </a:r>
        </a:p>
      </dsp:txBody>
      <dsp:txXfrm>
        <a:off x="3044711" y="2394326"/>
        <a:ext cx="1481572" cy="2015114"/>
      </dsp:txXfrm>
    </dsp:sp>
    <dsp:sp modelId="{A8F8E854-ACDF-4570-845A-6596B327C13C}">
      <dsp:nvSpPr>
        <dsp:cNvPr id="0" name=""/>
        <dsp:cNvSpPr/>
      </dsp:nvSpPr>
      <dsp:spPr>
        <a:xfrm>
          <a:off x="4367544" y="1497446"/>
          <a:ext cx="373920" cy="37392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7AA1A-31A3-45F3-9EAF-004C18EB7EF0}">
      <dsp:nvSpPr>
        <dsp:cNvPr id="0" name=""/>
        <dsp:cNvSpPr/>
      </dsp:nvSpPr>
      <dsp:spPr>
        <a:xfrm>
          <a:off x="4554504" y="1684406"/>
          <a:ext cx="1481572" cy="2725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33"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t>Feb15-20finalising proposal</a:t>
          </a:r>
        </a:p>
      </dsp:txBody>
      <dsp:txXfrm>
        <a:off x="4554504" y="1684406"/>
        <a:ext cx="1481572" cy="2725034"/>
      </dsp:txXfrm>
    </dsp:sp>
    <dsp:sp modelId="{5BF0362F-AD19-4E3A-A289-F9D286EF4995}">
      <dsp:nvSpPr>
        <dsp:cNvPr id="0" name=""/>
        <dsp:cNvSpPr/>
      </dsp:nvSpPr>
      <dsp:spPr>
        <a:xfrm>
          <a:off x="5961998" y="997415"/>
          <a:ext cx="500912" cy="5009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13086F-759C-4113-BDA5-CE91867EA758}">
      <dsp:nvSpPr>
        <dsp:cNvPr id="0" name=""/>
        <dsp:cNvSpPr/>
      </dsp:nvSpPr>
      <dsp:spPr>
        <a:xfrm>
          <a:off x="6212454" y="1247871"/>
          <a:ext cx="1481572" cy="3161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5423" tIns="0" rIns="0" bIns="0" numCol="1" spcCol="1270" anchor="t" anchorCtr="0">
          <a:noAutofit/>
        </a:bodyPr>
        <a:lstStyle/>
        <a:p>
          <a:pPr marL="0" lvl="0" indent="0" algn="l" defTabSz="533400">
            <a:lnSpc>
              <a:spcPct val="90000"/>
            </a:lnSpc>
            <a:spcBef>
              <a:spcPct val="0"/>
            </a:spcBef>
            <a:spcAft>
              <a:spcPct val="35000"/>
            </a:spcAft>
            <a:buNone/>
          </a:pPr>
          <a:r>
            <a:rPr lang="en-GB" sz="1200" kern="1200" dirty="0"/>
            <a:t>Feb28-Mar7 data collection</a:t>
          </a:r>
        </a:p>
      </dsp:txBody>
      <dsp:txXfrm>
        <a:off x="6212454" y="1247871"/>
        <a:ext cx="1481572" cy="3161569"/>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C3F52-C234-1E1B-241F-9BEEB7B9DD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9FA21C1-6ECF-3D54-4166-C31A845D82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880C38C-CF4B-1DAC-F5EF-81A9AC8D58A9}"/>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5" name="Footer Placeholder 4">
            <a:extLst>
              <a:ext uri="{FF2B5EF4-FFF2-40B4-BE49-F238E27FC236}">
                <a16:creationId xmlns:a16="http://schemas.microsoft.com/office/drawing/2014/main" id="{934484D1-40DE-32BE-CB83-5C390E1F5D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91A903-C50A-3010-1D7A-961E92566620}"/>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2213472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03F3-AC09-432A-CCC4-5B72E954C7B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9079CA-B209-C845-F813-A2AFE463D0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F9D267-D167-2104-3A40-69F9819D004F}"/>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5" name="Footer Placeholder 4">
            <a:extLst>
              <a:ext uri="{FF2B5EF4-FFF2-40B4-BE49-F238E27FC236}">
                <a16:creationId xmlns:a16="http://schemas.microsoft.com/office/drawing/2014/main" id="{DD34C33B-AA30-05E3-417A-FA2304F5A8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DAA923-EBB9-399A-462D-8EC8239D6FC2}"/>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2790292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4321F-CD4B-B3EF-AC22-DBDFA10EDC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C02387F-D751-ACE1-511B-31F09D9351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86519D-3234-1EE3-3079-BE64A7B84A01}"/>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5" name="Footer Placeholder 4">
            <a:extLst>
              <a:ext uri="{FF2B5EF4-FFF2-40B4-BE49-F238E27FC236}">
                <a16:creationId xmlns:a16="http://schemas.microsoft.com/office/drawing/2014/main" id="{7AEEBA79-594F-4F26-78DC-AA7144ECBB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B559E3-36DC-0D09-C9B7-74720899A8DC}"/>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1676979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75209-8CCF-353C-2F93-3361B70895C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B88FE4-317E-90C0-B70A-88818E363CE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B37BFED-FD7A-8BCB-9E39-141C965B3B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52C5CCE-A688-577D-657D-4880DF248C4B}"/>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6" name="Footer Placeholder 5">
            <a:extLst>
              <a:ext uri="{FF2B5EF4-FFF2-40B4-BE49-F238E27FC236}">
                <a16:creationId xmlns:a16="http://schemas.microsoft.com/office/drawing/2014/main" id="{C891214F-2CF7-80C3-61D0-F21A6E66E0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EF97C2-CB75-4E67-8FC9-EAB73B2B18FD}"/>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1036475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E5F44-4288-D550-7DE5-568F7C48B45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060B9FB-9E8B-4506-6F2A-5D133A6D18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965FB9-694F-676C-C61A-3A26027E9C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3849B03-73C9-61AF-A79A-DC6337E267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EB73C0-F770-4554-DD3E-E60FCEE846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9599F73-D85F-89B0-54E4-CF2C3DDE8B40}"/>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8" name="Footer Placeholder 7">
            <a:extLst>
              <a:ext uri="{FF2B5EF4-FFF2-40B4-BE49-F238E27FC236}">
                <a16:creationId xmlns:a16="http://schemas.microsoft.com/office/drawing/2014/main" id="{413C4F8F-FBBC-C9AC-096B-D592059498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88579A-6A33-E551-995B-296142361145}"/>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3377064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3FCD6-26CA-C250-825C-1E94DAD8FFF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9CFFE45-D480-7DB1-6003-21909F3B1639}"/>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4" name="Footer Placeholder 3">
            <a:extLst>
              <a:ext uri="{FF2B5EF4-FFF2-40B4-BE49-F238E27FC236}">
                <a16:creationId xmlns:a16="http://schemas.microsoft.com/office/drawing/2014/main" id="{1A4735E7-D802-26F2-D327-FF874DF6C3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93839-8495-58DD-8825-1057DF3966BD}"/>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902513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D2F3A6-7D88-D7D9-4B62-79D0B48B4D60}"/>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3" name="Footer Placeholder 2">
            <a:extLst>
              <a:ext uri="{FF2B5EF4-FFF2-40B4-BE49-F238E27FC236}">
                <a16:creationId xmlns:a16="http://schemas.microsoft.com/office/drawing/2014/main" id="{85B09098-A637-726E-E0FB-7F3DBE0581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83811D-F321-DB37-5E15-E91C1AD2B35F}"/>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181544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529F-8E00-99CA-2B32-DD0C873972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5D46FB8-6179-F8A2-721D-6D65F26AE1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3251200-6FB2-2AE5-3A77-5425E82654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690D14-F458-732F-AC9B-FCE410274E4A}"/>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6" name="Footer Placeholder 5">
            <a:extLst>
              <a:ext uri="{FF2B5EF4-FFF2-40B4-BE49-F238E27FC236}">
                <a16:creationId xmlns:a16="http://schemas.microsoft.com/office/drawing/2014/main" id="{494774D7-5D2A-47CC-755C-94AF8AAA86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6EF11B-7A32-FFD4-BBBD-4459BB87BD60}"/>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66604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2CF6-DDA7-6E9B-6D45-12974BC4EA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8A002AE-420D-9AE7-DD21-C4360DA1F2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6A7776-C454-448C-9EA3-A6B5996D6B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1E8464-6D51-F9DE-7710-74E124EB3B65}"/>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6" name="Footer Placeholder 5">
            <a:extLst>
              <a:ext uri="{FF2B5EF4-FFF2-40B4-BE49-F238E27FC236}">
                <a16:creationId xmlns:a16="http://schemas.microsoft.com/office/drawing/2014/main" id="{7B0418AD-75B4-36E3-881A-A269226B3F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0D3C74-34C7-7A0E-9A14-0574818F0756}"/>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3400385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8D87D-C8CA-BC2E-CA74-6F38EDABAE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99826A3-A770-30A2-D12B-C6E583ECF9B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F82FDE-C999-253C-EEEA-0DC5447E2F47}"/>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5" name="Footer Placeholder 4">
            <a:extLst>
              <a:ext uri="{FF2B5EF4-FFF2-40B4-BE49-F238E27FC236}">
                <a16:creationId xmlns:a16="http://schemas.microsoft.com/office/drawing/2014/main" id="{6B7606A2-ED00-2DA6-2731-F1B81A5FCD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E403F-2044-4E5D-B46B-8971403E0AB4}"/>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2717881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596BF9-806E-A0F5-9065-035931AC512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48E92B6-8D52-40B1-6441-A34F1BF5E06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FD2892-7C25-5844-238C-DA9DF2C6DC70}"/>
              </a:ext>
            </a:extLst>
          </p:cNvPr>
          <p:cNvSpPr>
            <a:spLocks noGrp="1"/>
          </p:cNvSpPr>
          <p:nvPr>
            <p:ph type="dt" sz="half" idx="10"/>
          </p:nvPr>
        </p:nvSpPr>
        <p:spPr/>
        <p:txBody>
          <a:bodyPr/>
          <a:lstStyle/>
          <a:p>
            <a:fld id="{3CB245AC-4CF7-4159-BC10-5895E9001AA2}" type="datetimeFigureOut">
              <a:rPr lang="en-GB" smtClean="0"/>
              <a:t>18/02/2023</a:t>
            </a:fld>
            <a:endParaRPr lang="en-GB"/>
          </a:p>
        </p:txBody>
      </p:sp>
      <p:sp>
        <p:nvSpPr>
          <p:cNvPr id="5" name="Footer Placeholder 4">
            <a:extLst>
              <a:ext uri="{FF2B5EF4-FFF2-40B4-BE49-F238E27FC236}">
                <a16:creationId xmlns:a16="http://schemas.microsoft.com/office/drawing/2014/main" id="{8FE02670-C745-7ADC-B318-B030CD7723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770B65-BDD2-4FD4-2DB8-9481BF5D915C}"/>
              </a:ext>
            </a:extLst>
          </p:cNvPr>
          <p:cNvSpPr>
            <a:spLocks noGrp="1"/>
          </p:cNvSpPr>
          <p:nvPr>
            <p:ph type="sldNum" sz="quarter" idx="12"/>
          </p:nvPr>
        </p:nvSpPr>
        <p:spPr/>
        <p:txBody>
          <a:bodyPr/>
          <a:lstStyle/>
          <a:p>
            <a:fld id="{D2857887-FB57-4A3D-B52C-8F7C776DEBD5}" type="slidenum">
              <a:rPr lang="en-GB" smtClean="0"/>
              <a:t>‹#›</a:t>
            </a:fld>
            <a:endParaRPr lang="en-GB"/>
          </a:p>
        </p:txBody>
      </p:sp>
    </p:spTree>
    <p:extLst>
      <p:ext uri="{BB962C8B-B14F-4D97-AF65-F5344CB8AC3E}">
        <p14:creationId xmlns:p14="http://schemas.microsoft.com/office/powerpoint/2010/main" val="518620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0A6C9-795C-A6CB-5E86-C4E6B459FC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7F6C86-457E-EB2A-1BEF-9A5A0B389A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980A0E-D759-496D-373A-574577E506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B245AC-4CF7-4159-BC10-5895E9001AA2}" type="datetimeFigureOut">
              <a:rPr lang="en-GB" smtClean="0"/>
              <a:t>18/02/2023</a:t>
            </a:fld>
            <a:endParaRPr lang="en-GB"/>
          </a:p>
        </p:txBody>
      </p:sp>
      <p:sp>
        <p:nvSpPr>
          <p:cNvPr id="5" name="Footer Placeholder 4">
            <a:extLst>
              <a:ext uri="{FF2B5EF4-FFF2-40B4-BE49-F238E27FC236}">
                <a16:creationId xmlns:a16="http://schemas.microsoft.com/office/drawing/2014/main" id="{03295AFD-0A0C-9AAF-05C2-2AB2FF40D7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6CC73FD-3950-E3AA-78A6-90A613D225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857887-FB57-4A3D-B52C-8F7C776DEBD5}" type="slidenum">
              <a:rPr lang="en-GB" smtClean="0"/>
              <a:t>‹#›</a:t>
            </a:fld>
            <a:endParaRPr lang="en-GB"/>
          </a:p>
        </p:txBody>
      </p:sp>
    </p:spTree>
    <p:extLst>
      <p:ext uri="{BB962C8B-B14F-4D97-AF65-F5344CB8AC3E}">
        <p14:creationId xmlns:p14="http://schemas.microsoft.com/office/powerpoint/2010/main" val="1707387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A25D1-08BC-F6D9-B6E5-DAC549722CE3}"/>
              </a:ext>
            </a:extLst>
          </p:cNvPr>
          <p:cNvSpPr>
            <a:spLocks noGrp="1"/>
          </p:cNvSpPr>
          <p:nvPr>
            <p:ph type="ctrTitle"/>
          </p:nvPr>
        </p:nvSpPr>
        <p:spPr/>
        <p:txBody>
          <a:bodyPr>
            <a:normAutofit/>
          </a:bodyPr>
          <a:lstStyle/>
          <a:p>
            <a:r>
              <a:rPr lang="en-GB" sz="2000" dirty="0"/>
              <a:t>ARE DIGITAL SKILLS IMPORTANT FOR STUDY AND WORK?</a:t>
            </a:r>
          </a:p>
        </p:txBody>
      </p:sp>
      <p:sp>
        <p:nvSpPr>
          <p:cNvPr id="3" name="Subtitle 2">
            <a:extLst>
              <a:ext uri="{FF2B5EF4-FFF2-40B4-BE49-F238E27FC236}">
                <a16:creationId xmlns:a16="http://schemas.microsoft.com/office/drawing/2014/main" id="{4DF374D7-973A-7A63-F0D2-D8A4E736E2BA}"/>
              </a:ext>
            </a:extLst>
          </p:cNvPr>
          <p:cNvSpPr>
            <a:spLocks noGrp="1"/>
          </p:cNvSpPr>
          <p:nvPr>
            <p:ph type="subTitle" idx="1"/>
          </p:nvPr>
        </p:nvSpPr>
        <p:spPr/>
        <p:txBody>
          <a:bodyPr/>
          <a:lstStyle/>
          <a:p>
            <a:r>
              <a:rPr lang="en-GB" dirty="0"/>
              <a:t>ANITA MARCO:2227151</a:t>
            </a:r>
          </a:p>
          <a:p>
            <a:r>
              <a:rPr lang="en-GB" dirty="0"/>
              <a:t>CITO RUHANA:2219829</a:t>
            </a:r>
          </a:p>
          <a:p>
            <a:r>
              <a:rPr lang="en-GB" dirty="0"/>
              <a:t>21/02/2023</a:t>
            </a:r>
          </a:p>
        </p:txBody>
      </p:sp>
    </p:spTree>
    <p:extLst>
      <p:ext uri="{BB962C8B-B14F-4D97-AF65-F5344CB8AC3E}">
        <p14:creationId xmlns:p14="http://schemas.microsoft.com/office/powerpoint/2010/main" val="2853555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F889F-A1B7-D8A3-ED5E-6FE3CF499E47}"/>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7DE8FBA0-EF70-7428-02C9-E3901B7805FD}"/>
              </a:ext>
            </a:extLst>
          </p:cNvPr>
          <p:cNvSpPr>
            <a:spLocks noGrp="1"/>
          </p:cNvSpPr>
          <p:nvPr>
            <p:ph idx="1"/>
          </p:nvPr>
        </p:nvSpPr>
        <p:spPr/>
        <p:txBody>
          <a:bodyPr/>
          <a:lstStyle/>
          <a:p>
            <a:r>
              <a:rPr lang="en-GB" dirty="0"/>
              <a:t>Introduction and Research question</a:t>
            </a:r>
          </a:p>
          <a:p>
            <a:r>
              <a:rPr lang="en-GB" dirty="0"/>
              <a:t>Rational</a:t>
            </a:r>
          </a:p>
          <a:p>
            <a:r>
              <a:rPr lang="en-GB" dirty="0"/>
              <a:t>Ethic Considerations</a:t>
            </a:r>
          </a:p>
          <a:p>
            <a:r>
              <a:rPr lang="en-GB" dirty="0"/>
              <a:t>Research Timeline</a:t>
            </a:r>
          </a:p>
          <a:p>
            <a:r>
              <a:rPr lang="en-GB" dirty="0"/>
              <a:t>Hypothesis</a:t>
            </a:r>
          </a:p>
          <a:p>
            <a:r>
              <a:rPr lang="en-GB" dirty="0"/>
              <a:t>Reference List</a:t>
            </a:r>
          </a:p>
          <a:p>
            <a:r>
              <a:rPr lang="en-GB" dirty="0"/>
              <a:t>Proposed Method</a:t>
            </a:r>
          </a:p>
        </p:txBody>
      </p:sp>
    </p:spTree>
    <p:extLst>
      <p:ext uri="{BB962C8B-B14F-4D97-AF65-F5344CB8AC3E}">
        <p14:creationId xmlns:p14="http://schemas.microsoft.com/office/powerpoint/2010/main" val="2299807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D5F58-7DCA-EA3F-C3B0-C8D5A002B4D7}"/>
              </a:ext>
            </a:extLst>
          </p:cNvPr>
          <p:cNvSpPr>
            <a:spLocks noGrp="1"/>
          </p:cNvSpPr>
          <p:nvPr>
            <p:ph type="title"/>
          </p:nvPr>
        </p:nvSpPr>
        <p:spPr>
          <a:xfrm>
            <a:off x="838200" y="365125"/>
            <a:ext cx="10515600" cy="1471239"/>
          </a:xfrm>
        </p:spPr>
        <p:txBody>
          <a:bodyPr>
            <a:normAutofit fontScale="90000"/>
          </a:bodyPr>
          <a:lstStyle/>
          <a:p>
            <a:r>
              <a:rPr lang="en-GB" dirty="0">
                <a:cs typeface="Calibri Light"/>
              </a:rPr>
              <a:t>Introduction and Research Question</a:t>
            </a:r>
            <a:br>
              <a:rPr lang="en-GB" dirty="0">
                <a:cs typeface="Calibri Light"/>
              </a:rPr>
            </a:br>
            <a:br>
              <a:rPr lang="en-GB" dirty="0">
                <a:cs typeface="Calibri Light"/>
              </a:rPr>
            </a:br>
            <a:r>
              <a:rPr lang="en-GB" dirty="0">
                <a:cs typeface="Calibri Light"/>
              </a:rPr>
              <a:t>Introduction</a:t>
            </a:r>
            <a:br>
              <a:rPr lang="en-GB" dirty="0">
                <a:cs typeface="Calibri Light"/>
              </a:rPr>
            </a:br>
            <a:endParaRPr lang="en-GB" dirty="0">
              <a:cs typeface="Calibri Light"/>
            </a:endParaRPr>
          </a:p>
        </p:txBody>
      </p:sp>
      <p:sp>
        <p:nvSpPr>
          <p:cNvPr id="3" name="Content Placeholder 2">
            <a:extLst>
              <a:ext uri="{FF2B5EF4-FFF2-40B4-BE49-F238E27FC236}">
                <a16:creationId xmlns:a16="http://schemas.microsoft.com/office/drawing/2014/main" id="{EB7C2F75-1A07-1735-9B01-0D5B0D7F9DAC}"/>
              </a:ext>
            </a:extLst>
          </p:cNvPr>
          <p:cNvSpPr>
            <a:spLocks noGrp="1"/>
          </p:cNvSpPr>
          <p:nvPr>
            <p:ph idx="1"/>
          </p:nvPr>
        </p:nvSpPr>
        <p:spPr/>
        <p:txBody>
          <a:bodyPr vert="horz" lIns="91440" tIns="45720" rIns="91440" bIns="45720" rtlCol="0" anchor="t">
            <a:normAutofit/>
          </a:bodyPr>
          <a:lstStyle/>
          <a:p>
            <a:r>
              <a:rPr lang="en-GB" dirty="0"/>
              <a:t>This study is about understanding of which Digital skills can be more useful for the University of UWTSD with the purpose of advising management to improve more in order to help the student and future Generations</a:t>
            </a:r>
          </a:p>
          <a:p>
            <a:endParaRPr lang="en-GB" dirty="0"/>
          </a:p>
          <a:p>
            <a:r>
              <a:rPr lang="en-GB" dirty="0"/>
              <a:t>To be contacted by Anita Marco and Cito Ruhana on 21-02-2023</a:t>
            </a:r>
            <a:endParaRPr lang="en-GB" dirty="0">
              <a:cs typeface="Calibri" panose="020F0502020204030204"/>
            </a:endParaRPr>
          </a:p>
          <a:p>
            <a:r>
              <a:rPr lang="en-GB" dirty="0"/>
              <a:t>Target participants are Student of UWTSD on Quay place and </a:t>
            </a:r>
            <a:r>
              <a:rPr lang="en-GB" dirty="0" err="1"/>
              <a:t>Sparkhill</a:t>
            </a:r>
            <a:r>
              <a:rPr lang="en-GB" dirty="0"/>
              <a:t> campus.</a:t>
            </a:r>
            <a:endParaRPr lang="en-GB" dirty="0">
              <a:cs typeface="Calibri"/>
            </a:endParaRPr>
          </a:p>
          <a:p>
            <a:endParaRPr lang="en-GB" dirty="0">
              <a:cs typeface="Calibri"/>
            </a:endParaRPr>
          </a:p>
        </p:txBody>
      </p:sp>
    </p:spTree>
    <p:extLst>
      <p:ext uri="{BB962C8B-B14F-4D97-AF65-F5344CB8AC3E}">
        <p14:creationId xmlns:p14="http://schemas.microsoft.com/office/powerpoint/2010/main" val="2057011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0DDD1-633F-A16B-F1E8-92BEEAB64453}"/>
              </a:ext>
            </a:extLst>
          </p:cNvPr>
          <p:cNvSpPr>
            <a:spLocks noGrp="1"/>
          </p:cNvSpPr>
          <p:nvPr>
            <p:ph type="title"/>
          </p:nvPr>
        </p:nvSpPr>
        <p:spPr/>
        <p:txBody>
          <a:bodyPr/>
          <a:lstStyle/>
          <a:p>
            <a:r>
              <a:rPr lang="en-GB" dirty="0">
                <a:cs typeface="Calibri Light"/>
              </a:rPr>
              <a:t>Rational</a:t>
            </a:r>
          </a:p>
        </p:txBody>
      </p:sp>
      <p:sp>
        <p:nvSpPr>
          <p:cNvPr id="3" name="Content Placeholder 2">
            <a:extLst>
              <a:ext uri="{FF2B5EF4-FFF2-40B4-BE49-F238E27FC236}">
                <a16:creationId xmlns:a16="http://schemas.microsoft.com/office/drawing/2014/main" id="{31BC0346-A5DD-0F3C-195B-04836FB8B0E2}"/>
              </a:ext>
            </a:extLst>
          </p:cNvPr>
          <p:cNvSpPr>
            <a:spLocks noGrp="1"/>
          </p:cNvSpPr>
          <p:nvPr>
            <p:ph idx="1"/>
          </p:nvPr>
        </p:nvSpPr>
        <p:spPr/>
        <p:txBody>
          <a:bodyPr/>
          <a:lstStyle/>
          <a:p>
            <a:r>
              <a:rPr lang="en-GB" dirty="0"/>
              <a:t>In this days technology is more useful the student compare to the past where people where learning without using computer.</a:t>
            </a:r>
          </a:p>
          <a:p>
            <a:r>
              <a:rPr lang="en-GB" dirty="0"/>
              <a:t>Many student find digital skills are easiest way to communicate with lecturer, other student, friends and family.</a:t>
            </a:r>
          </a:p>
          <a:p>
            <a:endParaRPr lang="en-GB" dirty="0"/>
          </a:p>
          <a:p>
            <a:pPr marL="0" indent="0">
              <a:buNone/>
            </a:pPr>
            <a:r>
              <a:rPr lang="en-GB" dirty="0"/>
              <a:t>     There for it seems like there is difficult for old student who study in the past when the where no digital skills technology</a:t>
            </a:r>
          </a:p>
          <a:p>
            <a:pPr marL="0" indent="0">
              <a:buNone/>
            </a:pPr>
            <a:r>
              <a:rPr lang="en-GB" dirty="0"/>
              <a:t>This student they need more support from the university.</a:t>
            </a:r>
          </a:p>
          <a:p>
            <a:endParaRPr lang="en-GB" dirty="0"/>
          </a:p>
          <a:p>
            <a:pPr marL="0" indent="0">
              <a:buNone/>
            </a:pPr>
            <a:endParaRPr lang="en-GB" dirty="0"/>
          </a:p>
        </p:txBody>
      </p:sp>
    </p:spTree>
    <p:extLst>
      <p:ext uri="{BB962C8B-B14F-4D97-AF65-F5344CB8AC3E}">
        <p14:creationId xmlns:p14="http://schemas.microsoft.com/office/powerpoint/2010/main" val="1282103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0E2A8-0286-431C-ED04-067DB0092085}"/>
              </a:ext>
            </a:extLst>
          </p:cNvPr>
          <p:cNvSpPr>
            <a:spLocks noGrp="1"/>
          </p:cNvSpPr>
          <p:nvPr>
            <p:ph type="title"/>
          </p:nvPr>
        </p:nvSpPr>
        <p:spPr/>
        <p:txBody>
          <a:bodyPr/>
          <a:lstStyle/>
          <a:p>
            <a:r>
              <a:rPr lang="en-GB" dirty="0">
                <a:cs typeface="Calibri Light"/>
              </a:rPr>
              <a:t>ARE DIGITAL SKILLS IMPORTANT FOR STUDY AND WORK</a:t>
            </a:r>
            <a:endParaRPr lang="en-GB" dirty="0"/>
          </a:p>
        </p:txBody>
      </p:sp>
      <p:sp>
        <p:nvSpPr>
          <p:cNvPr id="3" name="Content Placeholder 2">
            <a:extLst>
              <a:ext uri="{FF2B5EF4-FFF2-40B4-BE49-F238E27FC236}">
                <a16:creationId xmlns:a16="http://schemas.microsoft.com/office/drawing/2014/main" id="{2FA14C52-2818-3322-2849-F089906EEF30}"/>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a:rPr>
              <a:t>Questionnaire Survey:</a:t>
            </a:r>
          </a:p>
          <a:p>
            <a:pPr marL="0" indent="0">
              <a:buNone/>
            </a:pPr>
            <a:endParaRPr lang="en-GB" dirty="0">
              <a:cs typeface="Calibri"/>
            </a:endParaRPr>
          </a:p>
          <a:p>
            <a:r>
              <a:rPr lang="en-GB" dirty="0">
                <a:cs typeface="Calibri"/>
              </a:rPr>
              <a:t>Do you think MS Team is an important digital skills?</a:t>
            </a:r>
          </a:p>
          <a:p>
            <a:r>
              <a:rPr lang="en-GB" dirty="0">
                <a:cs typeface="Calibri"/>
              </a:rPr>
              <a:t>Do you think using the one drive is the most important digital skills?</a:t>
            </a:r>
          </a:p>
          <a:p>
            <a:r>
              <a:rPr lang="en-GB" dirty="0">
                <a:cs typeface="Calibri"/>
              </a:rPr>
              <a:t>Do you think being  able to send email is the most important digital skills?</a:t>
            </a:r>
          </a:p>
          <a:p>
            <a:r>
              <a:rPr lang="en-GB" dirty="0">
                <a:cs typeface="Calibri"/>
              </a:rPr>
              <a:t>Do you think that using Moodle is the most important digital skills?</a:t>
            </a:r>
          </a:p>
        </p:txBody>
      </p:sp>
    </p:spTree>
    <p:extLst>
      <p:ext uri="{BB962C8B-B14F-4D97-AF65-F5344CB8AC3E}">
        <p14:creationId xmlns:p14="http://schemas.microsoft.com/office/powerpoint/2010/main" val="2527898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F13B8-3BE5-B7DF-8DF6-BF1B4DF016A7}"/>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400EFBBF-4684-DD26-BADD-67E9D7BA3133}"/>
              </a:ext>
            </a:extLst>
          </p:cNvPr>
          <p:cNvSpPr>
            <a:spLocks noGrp="1"/>
          </p:cNvSpPr>
          <p:nvPr>
            <p:ph idx="1"/>
          </p:nvPr>
        </p:nvSpPr>
        <p:spPr/>
        <p:txBody>
          <a:bodyPr/>
          <a:lstStyle/>
          <a:p>
            <a:r>
              <a:rPr lang="en-GB" dirty="0"/>
              <a:t>To protect confidentiality of the source</a:t>
            </a:r>
          </a:p>
          <a:p>
            <a:r>
              <a:rPr lang="en-GB" dirty="0"/>
              <a:t>No personal details.</a:t>
            </a:r>
          </a:p>
          <a:p>
            <a:r>
              <a:rPr lang="en-GB" dirty="0"/>
              <a:t>Data must be hold by the particular team members</a:t>
            </a:r>
          </a:p>
          <a:p>
            <a:r>
              <a:rPr lang="en-GB" dirty="0"/>
              <a:t>No offensive open questions</a:t>
            </a:r>
          </a:p>
          <a:p>
            <a:endParaRPr lang="en-GB" dirty="0"/>
          </a:p>
        </p:txBody>
      </p:sp>
    </p:spTree>
    <p:extLst>
      <p:ext uri="{BB962C8B-B14F-4D97-AF65-F5344CB8AC3E}">
        <p14:creationId xmlns:p14="http://schemas.microsoft.com/office/powerpoint/2010/main" val="3837614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DC0EE-7437-D10E-D574-E36858ABFDBB}"/>
              </a:ext>
            </a:extLst>
          </p:cNvPr>
          <p:cNvSpPr>
            <a:spLocks noGrp="1"/>
          </p:cNvSpPr>
          <p:nvPr>
            <p:ph type="title"/>
          </p:nvPr>
        </p:nvSpPr>
        <p:spPr/>
        <p:txBody>
          <a:bodyPr/>
          <a:lstStyle/>
          <a:p>
            <a:r>
              <a:rPr lang="en-GB" dirty="0"/>
              <a:t>Research timeline</a:t>
            </a:r>
          </a:p>
        </p:txBody>
      </p:sp>
      <p:graphicFrame>
        <p:nvGraphicFramePr>
          <p:cNvPr id="3" name="Diagram 2">
            <a:extLst>
              <a:ext uri="{FF2B5EF4-FFF2-40B4-BE49-F238E27FC236}">
                <a16:creationId xmlns:a16="http://schemas.microsoft.com/office/drawing/2014/main" id="{3F5B3D48-42F1-2C18-C20D-EC2E401C6072}"/>
              </a:ext>
            </a:extLst>
          </p:cNvPr>
          <p:cNvGraphicFramePr/>
          <p:nvPr>
            <p:extLst>
              <p:ext uri="{D42A27DB-BD31-4B8C-83A1-F6EECF244321}">
                <p14:modId xmlns:p14="http://schemas.microsoft.com/office/powerpoint/2010/main" val="907356653"/>
              </p:ext>
            </p:extLst>
          </p:nvPr>
        </p:nvGraphicFramePr>
        <p:xfrm>
          <a:off x="492760" y="1452879"/>
          <a:ext cx="9179560" cy="44094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0550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25C74-660A-941E-659A-742718FB4D43}"/>
              </a:ext>
            </a:extLst>
          </p:cNvPr>
          <p:cNvSpPr>
            <a:spLocks noGrp="1"/>
          </p:cNvSpPr>
          <p:nvPr>
            <p:ph type="title"/>
          </p:nvPr>
        </p:nvSpPr>
        <p:spPr/>
        <p:txBody>
          <a:bodyPr/>
          <a:lstStyle/>
          <a:p>
            <a:r>
              <a:rPr lang="en-GB" dirty="0"/>
              <a:t>Hypotheses</a:t>
            </a:r>
          </a:p>
        </p:txBody>
      </p:sp>
      <p:sp>
        <p:nvSpPr>
          <p:cNvPr id="3" name="Content Placeholder 2">
            <a:extLst>
              <a:ext uri="{FF2B5EF4-FFF2-40B4-BE49-F238E27FC236}">
                <a16:creationId xmlns:a16="http://schemas.microsoft.com/office/drawing/2014/main" id="{5E7040F9-CB5E-B198-F983-8D4BFD69B381}"/>
              </a:ext>
            </a:extLst>
          </p:cNvPr>
          <p:cNvSpPr>
            <a:spLocks noGrp="1"/>
          </p:cNvSpPr>
          <p:nvPr>
            <p:ph idx="1"/>
          </p:nvPr>
        </p:nvSpPr>
        <p:spPr/>
        <p:txBody>
          <a:bodyPr vert="horz" lIns="91440" tIns="45720" rIns="91440" bIns="45720" rtlCol="0" anchor="t">
            <a:normAutofit/>
          </a:bodyPr>
          <a:lstStyle/>
          <a:p>
            <a:r>
              <a:rPr lang="en-GB" dirty="0">
                <a:cs typeface="Calibri"/>
              </a:rPr>
              <a:t>Students of UWTSD can't finish their studies on time without using efficiency digital skills.</a:t>
            </a:r>
          </a:p>
          <a:p>
            <a:endParaRPr lang="en-GB" dirty="0"/>
          </a:p>
          <a:p>
            <a:r>
              <a:rPr lang="en-GB" dirty="0">
                <a:cs typeface="Calibri"/>
              </a:rPr>
              <a:t>UWTSD has to increase more efficiency and time of teaching mature student digital skills otherwise it will be difficult for them to perform their study.</a:t>
            </a:r>
          </a:p>
        </p:txBody>
      </p:sp>
    </p:spTree>
    <p:extLst>
      <p:ext uri="{BB962C8B-B14F-4D97-AF65-F5344CB8AC3E}">
        <p14:creationId xmlns:p14="http://schemas.microsoft.com/office/powerpoint/2010/main" val="1224357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BF7FC-B85F-89FE-4B3C-F164BCA90BB6}"/>
              </a:ext>
            </a:extLst>
          </p:cNvPr>
          <p:cNvSpPr>
            <a:spLocks noGrp="1"/>
          </p:cNvSpPr>
          <p:nvPr>
            <p:ph type="title"/>
          </p:nvPr>
        </p:nvSpPr>
        <p:spPr/>
        <p:txBody>
          <a:bodyPr/>
          <a:lstStyle/>
          <a:p>
            <a:r>
              <a:rPr lang="en-GB" dirty="0"/>
              <a:t>Reference lists</a:t>
            </a:r>
          </a:p>
        </p:txBody>
      </p:sp>
      <p:sp>
        <p:nvSpPr>
          <p:cNvPr id="3" name="Content Placeholder 2">
            <a:extLst>
              <a:ext uri="{FF2B5EF4-FFF2-40B4-BE49-F238E27FC236}">
                <a16:creationId xmlns:a16="http://schemas.microsoft.com/office/drawing/2014/main" id="{84FA4CBE-33A6-D57C-566A-AE2CC5B886B7}"/>
              </a:ext>
            </a:extLst>
          </p:cNvPr>
          <p:cNvSpPr>
            <a:spLocks noGrp="1"/>
          </p:cNvSpPr>
          <p:nvPr>
            <p:ph idx="1"/>
          </p:nvPr>
        </p:nvSpPr>
        <p:spPr/>
        <p:txBody>
          <a:bodyPr vert="horz" lIns="91440" tIns="45720" rIns="91440" bIns="45720" rtlCol="0" anchor="t">
            <a:normAutofit fontScale="92500" lnSpcReduction="20000"/>
          </a:bodyPr>
          <a:lstStyle/>
          <a:p>
            <a:r>
              <a:rPr lang="en-GB" dirty="0">
                <a:cs typeface="Calibri"/>
              </a:rPr>
              <a:t>Begley, S. (1998) Aping </a:t>
            </a:r>
            <a:r>
              <a:rPr lang="en-GB" dirty="0" err="1">
                <a:cs typeface="Calibri"/>
              </a:rPr>
              <a:t>Language.News</a:t>
            </a:r>
            <a:r>
              <a:rPr lang="en-GB" dirty="0">
                <a:cs typeface="Calibri"/>
              </a:rPr>
              <a:t> Week. 131,56-58.</a:t>
            </a:r>
          </a:p>
          <a:p>
            <a:r>
              <a:rPr lang="en-GB" dirty="0">
                <a:cs typeface="Calibri"/>
              </a:rPr>
              <a:t>Saldana, J. (2T21) The Coding Manual for Quantitative Researcher. 4th </a:t>
            </a:r>
            <a:r>
              <a:rPr lang="en-GB" dirty="0" err="1">
                <a:cs typeface="Calibri"/>
              </a:rPr>
              <a:t>edn.USA</a:t>
            </a:r>
            <a:r>
              <a:rPr lang="en-GB" dirty="0">
                <a:cs typeface="Calibri"/>
              </a:rPr>
              <a:t>. Arizona University</a:t>
            </a:r>
          </a:p>
          <a:p>
            <a:r>
              <a:rPr lang="en-GB" dirty="0" err="1">
                <a:cs typeface="Calibri"/>
              </a:rPr>
              <a:t>Booch</a:t>
            </a:r>
            <a:r>
              <a:rPr lang="en-GB" dirty="0">
                <a:cs typeface="Calibri"/>
              </a:rPr>
              <a:t>, G. Rumbaugh. J. </a:t>
            </a:r>
            <a:r>
              <a:rPr lang="en-GB" dirty="0" err="1">
                <a:cs typeface="Calibri"/>
              </a:rPr>
              <a:t>Jaccobson</a:t>
            </a:r>
            <a:r>
              <a:rPr lang="en-GB" dirty="0">
                <a:cs typeface="Calibri"/>
              </a:rPr>
              <a:t>, I. (200) The Computer ULM </a:t>
            </a:r>
            <a:r>
              <a:rPr lang="en-GB" dirty="0" err="1">
                <a:cs typeface="Calibri"/>
              </a:rPr>
              <a:t>Trainning</a:t>
            </a:r>
            <a:r>
              <a:rPr lang="en-GB" dirty="0">
                <a:cs typeface="Calibri"/>
              </a:rPr>
              <a:t> Course. </a:t>
            </a:r>
            <a:r>
              <a:rPr lang="en-GB" dirty="0" err="1">
                <a:cs typeface="Calibri"/>
              </a:rPr>
              <a:t>Pck</a:t>
            </a:r>
            <a:r>
              <a:rPr lang="en-GB" dirty="0">
                <a:cs typeface="Calibri"/>
              </a:rPr>
              <a:t> </a:t>
            </a:r>
            <a:r>
              <a:rPr lang="en-GB" dirty="0" err="1">
                <a:cs typeface="Calibri"/>
              </a:rPr>
              <a:t>edn</a:t>
            </a:r>
            <a:r>
              <a:rPr lang="en-GB" dirty="0">
                <a:cs typeface="Calibri"/>
              </a:rPr>
              <a:t>.(ISBN 10:0130870145), (ISBN-13:978-0130870148)</a:t>
            </a:r>
          </a:p>
          <a:p>
            <a:r>
              <a:rPr lang="en-GB" dirty="0">
                <a:cs typeface="Calibri"/>
              </a:rPr>
              <a:t>Baaij, J. (2022)An Introduction to Computer Consultant). Computer Consultant. Netherland. Erasmus University Rotterdam.</a:t>
            </a:r>
          </a:p>
          <a:p>
            <a:r>
              <a:rPr lang="en-GB" dirty="0">
                <a:cs typeface="Calibri"/>
              </a:rPr>
              <a:t>Henderson, H. (2003)Encyclopaedia of Computer Science and Technology.(Facts on File Science library). Computer Science and technology. Pp400.(ISBN-10:0816043736).</a:t>
            </a:r>
          </a:p>
          <a:p>
            <a:r>
              <a:rPr lang="en-GB" dirty="0">
                <a:cs typeface="Calibri"/>
              </a:rPr>
              <a:t>Shape, R. </a:t>
            </a:r>
            <a:r>
              <a:rPr lang="en-GB" dirty="0" err="1">
                <a:cs typeface="Calibri"/>
              </a:rPr>
              <a:t>Beethan</a:t>
            </a:r>
            <a:r>
              <a:rPr lang="en-GB" dirty="0">
                <a:cs typeface="Calibri"/>
              </a:rPr>
              <a:t>, H. (2010) Understand students uses of Technology for Learning towards creative appropriation, p.90.</a:t>
            </a:r>
          </a:p>
          <a:p>
            <a:endParaRPr lang="en-GB" dirty="0">
              <a:cs typeface="Calibri"/>
            </a:endParaRPr>
          </a:p>
          <a:p>
            <a:endParaRPr lang="en-GB" dirty="0">
              <a:cs typeface="Calibri"/>
            </a:endParaRPr>
          </a:p>
          <a:p>
            <a:pPr marL="0" indent="0">
              <a:buNone/>
            </a:pPr>
            <a:endParaRPr lang="en-GB" dirty="0">
              <a:cs typeface="Calibri"/>
            </a:endParaRPr>
          </a:p>
          <a:p>
            <a:pPr marL="0" indent="0">
              <a:buNone/>
            </a:pPr>
            <a:endParaRPr lang="en-GB" dirty="0">
              <a:cs typeface="Calibri"/>
            </a:endParaRPr>
          </a:p>
          <a:p>
            <a:endParaRPr lang="en-GB" dirty="0">
              <a:cs typeface="Calibri"/>
            </a:endParaRPr>
          </a:p>
        </p:txBody>
      </p:sp>
    </p:spTree>
    <p:extLst>
      <p:ext uri="{BB962C8B-B14F-4D97-AF65-F5344CB8AC3E}">
        <p14:creationId xmlns:p14="http://schemas.microsoft.com/office/powerpoint/2010/main" val="2415715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353</TotalTime>
  <Words>265</Words>
  <Application>Microsoft Office PowerPoint</Application>
  <PresentationFormat>Widescreen</PresentationFormat>
  <Paragraphs>41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ARE DIGITAL SKILLS IMPORTANT FOR STUDY AND WORK?</vt:lpstr>
      <vt:lpstr>Content</vt:lpstr>
      <vt:lpstr>Introduction and Research Question  Introduction </vt:lpstr>
      <vt:lpstr>Rational</vt:lpstr>
      <vt:lpstr>ARE DIGITAL SKILLS IMPORTANT FOR STUDY AND WORK</vt:lpstr>
      <vt:lpstr>Ethical Considerations</vt:lpstr>
      <vt:lpstr>Research timeline</vt:lpstr>
      <vt:lpstr>Hypotheses</vt:lpstr>
      <vt:lpstr>Reference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Cito Ruhana (2219829)</dc:creator>
  <cp:lastModifiedBy>Cito</cp:lastModifiedBy>
  <cp:revision>527</cp:revision>
  <dcterms:created xsi:type="dcterms:W3CDTF">2023-02-15T09:11:03Z</dcterms:created>
  <dcterms:modified xsi:type="dcterms:W3CDTF">2023-02-18T12:59:21Z</dcterms:modified>
</cp:coreProperties>
</file>