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1" r:id="rId1"/>
  </p:sldMasterIdLst>
  <p:notesMasterIdLst>
    <p:notesMasterId r:id="rId13"/>
  </p:notesMasterIdLst>
  <p:sldIdLst>
    <p:sldId id="256" r:id="rId2"/>
    <p:sldId id="26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5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41E9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60"/>
    <p:restoredTop sz="94694"/>
  </p:normalViewPr>
  <p:slideViewPr>
    <p:cSldViewPr snapToGrid="0">
      <p:cViewPr varScale="1">
        <p:scale>
          <a:sx n="98" d="100"/>
          <a:sy n="98" d="100"/>
        </p:scale>
        <p:origin x="216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295102-A33C-0544-A90A-A76DA9874D02}" type="datetimeFigureOut">
              <a:rPr lang="en-US" smtClean="0"/>
              <a:t>2/18/23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B7BDDC-067B-1A4B-9018-E5326C3DCD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169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B7BDDC-067B-1A4B-9018-E5326C3DCDA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598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B7BDDC-067B-1A4B-9018-E5326C3DCDA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898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2/18/23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508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2/18/23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941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2/18/23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92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2/18/23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362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2/18/23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674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2/18/23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525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2/18/23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627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2/18/23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068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2/18/23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489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2/18/23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23590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2/18/23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8097646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2/18/23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45684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2/18/23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5588087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2/18/23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0129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2/18/23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5325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096C-64ED-4153-A483-5C02E44AD5C3}" type="datetime1">
              <a:rPr lang="en-US" smtClean="0"/>
              <a:t>2/18/23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565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2/18/23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065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84" r:id="rId3"/>
    <p:sldLayoutId id="2147483885" r:id="rId4"/>
    <p:sldLayoutId id="2147483886" r:id="rId5"/>
    <p:sldLayoutId id="2147483887" r:id="rId6"/>
    <p:sldLayoutId id="2147483888" r:id="rId7"/>
    <p:sldLayoutId id="2147483889" r:id="rId8"/>
    <p:sldLayoutId id="2147483890" r:id="rId9"/>
    <p:sldLayoutId id="2147483891" r:id="rId10"/>
    <p:sldLayoutId id="2147483892" r:id="rId11"/>
    <p:sldLayoutId id="2147483893" r:id="rId12"/>
    <p:sldLayoutId id="2147483894" r:id="rId13"/>
    <p:sldLayoutId id="2147483895" r:id="rId14"/>
    <p:sldLayoutId id="2147483896" r:id="rId15"/>
    <p:sldLayoutId id="2147483897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etterhumans.coach.me/the-best-communicators-always-have-a-good-exit-strategy-e78165124de5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xfuel.com/en/free-photo-qqvf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52907&amp;picture=stickman-direction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vectors/bench-seat-park-bench-sitting-149253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svg.org/stick-figure-family-ellipse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83574/kid4-by-ood104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meliorer-ses-ecrits.univ-cotedazur.fr/wp-content/ressources/Lexique%20pour%20l'expression.publi/auroraW/co/alternativesAuxPeriphrases.html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hippingandfreightresource.com/a-day-in-the-life-of-a-trade-financier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Picture 3" descr="Colorful liquid art">
            <a:extLst>
              <a:ext uri="{FF2B5EF4-FFF2-40B4-BE49-F238E27FC236}">
                <a16:creationId xmlns:a16="http://schemas.microsoft.com/office/drawing/2014/main" id="{C2ADA8AD-8E59-8E09-34B9-B7B6092306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</a:blip>
          <a:srcRect l="15792" t="839" r="12436"/>
          <a:stretch/>
        </p:blipFill>
        <p:spPr>
          <a:xfrm>
            <a:off x="5097780" y="-1"/>
            <a:ext cx="7091044" cy="6858001"/>
          </a:xfrm>
          <a:custGeom>
            <a:avLst/>
            <a:gdLst/>
            <a:ahLst/>
            <a:cxnLst/>
            <a:rect l="l" t="t" r="r" b="b"/>
            <a:pathLst>
              <a:path w="7091044" h="6858001">
                <a:moveTo>
                  <a:pt x="405750" y="0"/>
                </a:moveTo>
                <a:lnTo>
                  <a:pt x="7091044" y="0"/>
                </a:lnTo>
                <a:lnTo>
                  <a:pt x="7091044" y="6858001"/>
                </a:lnTo>
                <a:lnTo>
                  <a:pt x="53572" y="6858001"/>
                </a:lnTo>
                <a:lnTo>
                  <a:pt x="1828991" y="4521201"/>
                </a:lnTo>
                <a:close/>
                <a:moveTo>
                  <a:pt x="0" y="0"/>
                </a:moveTo>
                <a:lnTo>
                  <a:pt x="405750" y="0"/>
                </a:lnTo>
                <a:lnTo>
                  <a:pt x="0" y="43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076E69-C819-7FD7-6340-8DB822FA29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2217683"/>
            <a:ext cx="4763558" cy="1830076"/>
          </a:xfrm>
        </p:spPr>
        <p:txBody>
          <a:bodyPr>
            <a:noAutofit/>
          </a:bodyPr>
          <a:lstStyle/>
          <a:p>
            <a:r>
              <a:rPr lang="en-GB" sz="2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Wendy Barrier 2019211</a:t>
            </a:r>
            <a:br>
              <a:rPr lang="en-GB" sz="2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2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Emergent Leadership Skills in the Workplace</a:t>
            </a:r>
            <a:br>
              <a:rPr lang="en-GB" sz="2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2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2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BMSW6101</a:t>
            </a:r>
            <a:br>
              <a:rPr lang="en-GB" sz="2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2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Rebecca Stewart</a:t>
            </a:r>
            <a:br>
              <a:rPr lang="en-GB" sz="2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7" name="Straight Connector 104">
            <a:extLst>
              <a:ext uri="{FF2B5EF4-FFF2-40B4-BE49-F238E27FC236}">
                <a16:creationId xmlns:a16="http://schemas.microsoft.com/office/drawing/2014/main" id="{27A85E05-9D34-4977-8352-DB3956997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Connector 106">
            <a:extLst>
              <a:ext uri="{FF2B5EF4-FFF2-40B4-BE49-F238E27FC236}">
                <a16:creationId xmlns:a16="http://schemas.microsoft.com/office/drawing/2014/main" id="{5CDED616-E554-4DB6-9F28-08F38A64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9" name="Rectangle 23">
            <a:extLst>
              <a:ext uri="{FF2B5EF4-FFF2-40B4-BE49-F238E27FC236}">
                <a16:creationId xmlns:a16="http://schemas.microsoft.com/office/drawing/2014/main" id="{8CDA3497-1EDA-4EB3-9C27-4D9835D30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0" name="Rectangle 25">
            <a:extLst>
              <a:ext uri="{FF2B5EF4-FFF2-40B4-BE49-F238E27FC236}">
                <a16:creationId xmlns:a16="http://schemas.microsoft.com/office/drawing/2014/main" id="{41F9764E-9AA0-49A3-9EA2-885EE9914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1" name="Isosceles Triangle 24">
            <a:extLst>
              <a:ext uri="{FF2B5EF4-FFF2-40B4-BE49-F238E27FC236}">
                <a16:creationId xmlns:a16="http://schemas.microsoft.com/office/drawing/2014/main" id="{FA3A4F4A-4DC4-43F2-AC2D-06211A812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2" name="Rectangle 27">
            <a:extLst>
              <a:ext uri="{FF2B5EF4-FFF2-40B4-BE49-F238E27FC236}">
                <a16:creationId xmlns:a16="http://schemas.microsoft.com/office/drawing/2014/main" id="{84CFB374-B343-457A-B567-B4D784B1F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3" name="Rectangle 28">
            <a:extLst>
              <a:ext uri="{FF2B5EF4-FFF2-40B4-BE49-F238E27FC236}">
                <a16:creationId xmlns:a16="http://schemas.microsoft.com/office/drawing/2014/main" id="{0597FEEE-1E11-4396-BB69-B43FA92F9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4" name="Rectangle 29">
            <a:extLst>
              <a:ext uri="{FF2B5EF4-FFF2-40B4-BE49-F238E27FC236}">
                <a16:creationId xmlns:a16="http://schemas.microsoft.com/office/drawing/2014/main" id="{A2DB2F81-3E68-4044-B7C2-03DEEC50D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5" name="Isosceles Triangle 29">
            <a:extLst>
              <a:ext uri="{FF2B5EF4-FFF2-40B4-BE49-F238E27FC236}">
                <a16:creationId xmlns:a16="http://schemas.microsoft.com/office/drawing/2014/main" id="{DC2F7294-2397-4C96-AB1E-E66CDEA3B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00238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8644E-6835-6B96-45F9-67AF5A7C0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leadership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468A5C-137B-F19C-8761-3B39A349A9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08422" y="1633710"/>
            <a:ext cx="4408315" cy="440831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C7305E-44FD-54C3-2FEA-D105566F70D7}"/>
              </a:ext>
            </a:extLst>
          </p:cNvPr>
          <p:cNvSpPr txBox="1"/>
          <p:nvPr/>
        </p:nvSpPr>
        <p:spPr>
          <a:xfrm>
            <a:off x="5436973" y="1699568"/>
            <a:ext cx="440831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(Dr Sharma and Jain 2013)</a:t>
            </a:r>
            <a:endParaRPr lang="en-US" sz="9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E78828-8077-5626-7A86-6C0382815274}"/>
              </a:ext>
            </a:extLst>
          </p:cNvPr>
          <p:cNvSpPr txBox="1"/>
          <p:nvPr/>
        </p:nvSpPr>
        <p:spPr>
          <a:xfrm>
            <a:off x="5041557" y="963827"/>
            <a:ext cx="60918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2"/>
                </a:solidFill>
              </a:rPr>
              <a:t>Leadership is the process by which someone </a:t>
            </a:r>
            <a:r>
              <a:rPr lang="en-US" sz="2000">
                <a:solidFill>
                  <a:schemeClr val="accent2"/>
                </a:solidFill>
              </a:rPr>
              <a:t>influences others </a:t>
            </a:r>
            <a:r>
              <a:rPr lang="en-US" sz="2000" dirty="0">
                <a:solidFill>
                  <a:schemeClr val="accent2"/>
                </a:solidFill>
              </a:rPr>
              <a:t>to accomplish an objective </a:t>
            </a:r>
          </a:p>
        </p:txBody>
      </p:sp>
    </p:spTree>
    <p:extLst>
      <p:ext uri="{BB962C8B-B14F-4D97-AF65-F5344CB8AC3E}">
        <p14:creationId xmlns:p14="http://schemas.microsoft.com/office/powerpoint/2010/main" val="944007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0FB6B-B97C-A382-43E9-16B3C0776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>
                <a:solidFill>
                  <a:schemeClr val="accent2"/>
                </a:solidFill>
              </a:rPr>
              <a:t>Leadership styles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E213A-DEC3-B67B-BB3B-08079026D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344" y="1814600"/>
            <a:ext cx="8596668" cy="3880773"/>
          </a:xfrm>
        </p:spPr>
        <p:txBody>
          <a:bodyPr>
            <a:normAutofit/>
          </a:bodyPr>
          <a:lstStyle/>
          <a:p>
            <a:r>
              <a:rPr lang="en-US" sz="4000"/>
              <a:t>Autocratic</a:t>
            </a:r>
          </a:p>
          <a:p>
            <a:r>
              <a:rPr lang="en-US" sz="4000"/>
              <a:t>Democratic</a:t>
            </a:r>
          </a:p>
          <a:p>
            <a:r>
              <a:rPr lang="en-US" sz="4000"/>
              <a:t>Laissez-faire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9DFAAE-5428-E375-967E-2EE0CC1735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149" y="1930400"/>
            <a:ext cx="7772400" cy="34242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11D6CE2-5E50-ACCE-7EBD-0D806E3FDB5C}"/>
              </a:ext>
            </a:extLst>
          </p:cNvPr>
          <p:cNvSpPr txBox="1"/>
          <p:nvPr/>
        </p:nvSpPr>
        <p:spPr>
          <a:xfrm>
            <a:off x="4664931" y="5470474"/>
            <a:ext cx="4263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Mozafaripour</a:t>
            </a:r>
            <a:r>
              <a:rPr lang="en-GB" dirty="0"/>
              <a:t>, 2023) (learning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652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13B2B-CA85-62D0-933C-DDAC2F016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Autocratic</a:t>
            </a:r>
            <a:br>
              <a:rPr lang="en-US"/>
            </a:br>
            <a:endParaRPr lang="en-US"/>
          </a:p>
        </p:txBody>
      </p:sp>
      <p:pic>
        <p:nvPicPr>
          <p:cNvPr id="5" name="Content Placeholder 4" descr="A picture containing toy&#10;&#10;Description automatically generated">
            <a:extLst>
              <a:ext uri="{FF2B5EF4-FFF2-40B4-BE49-F238E27FC236}">
                <a16:creationId xmlns:a16="http://schemas.microsoft.com/office/drawing/2014/main" id="{B91ED346-D2C5-D664-91FB-352CD95A76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46930" y="450197"/>
            <a:ext cx="5056809" cy="632823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964449-85DA-E9BC-DD22-13DB4F08315E}"/>
              </a:ext>
            </a:extLst>
          </p:cNvPr>
          <p:cNvSpPr txBox="1"/>
          <p:nvPr/>
        </p:nvSpPr>
        <p:spPr>
          <a:xfrm>
            <a:off x="531341" y="1643449"/>
            <a:ext cx="48067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Takes on all of the decisions.</a:t>
            </a:r>
          </a:p>
          <a:p>
            <a:r>
              <a:rPr lang="en-US"/>
              <a:t>Does not consult.</a:t>
            </a:r>
          </a:p>
          <a:p>
            <a:r>
              <a:rPr lang="en-US"/>
              <a:t>Expects work to be done with no questions.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C4788B-EDF5-468F-ABF0-21715ADFF563}"/>
              </a:ext>
            </a:extLst>
          </p:cNvPr>
          <p:cNvSpPr txBox="1"/>
          <p:nvPr/>
        </p:nvSpPr>
        <p:spPr>
          <a:xfrm>
            <a:off x="8303739" y="712912"/>
            <a:ext cx="2780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Advantages </a:t>
            </a:r>
          </a:p>
          <a:p>
            <a:r>
              <a:rPr lang="en-US"/>
              <a:t>Quick decisions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DA055C-9E78-21FE-F1CA-DC8D1B0471EF}"/>
              </a:ext>
            </a:extLst>
          </p:cNvPr>
          <p:cNvSpPr txBox="1"/>
          <p:nvPr/>
        </p:nvSpPr>
        <p:spPr>
          <a:xfrm>
            <a:off x="7154562" y="2718486"/>
            <a:ext cx="44360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Disadvantages </a:t>
            </a:r>
          </a:p>
          <a:p>
            <a:r>
              <a:rPr lang="en-US"/>
              <a:t>Staff can feel invisible or neglected </a:t>
            </a:r>
          </a:p>
          <a:p>
            <a:r>
              <a:rPr lang="en-US"/>
              <a:t>Can come up against negativity </a:t>
            </a:r>
          </a:p>
        </p:txBody>
      </p:sp>
    </p:spTree>
    <p:extLst>
      <p:ext uri="{BB962C8B-B14F-4D97-AF65-F5344CB8AC3E}">
        <p14:creationId xmlns:p14="http://schemas.microsoft.com/office/powerpoint/2010/main" val="4219884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70F41-A725-1B31-DDA7-A05206C12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Democratic </a:t>
            </a:r>
          </a:p>
        </p:txBody>
      </p:sp>
      <p:pic>
        <p:nvPicPr>
          <p:cNvPr id="5" name="Content Placeholder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89A74C8-3FB6-D0F9-B64E-0BB9753FD3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55879" y="2136183"/>
            <a:ext cx="6665699" cy="307647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A40ED9-E06B-77D0-37EB-EEAD4C977152}"/>
              </a:ext>
            </a:extLst>
          </p:cNvPr>
          <p:cNvSpPr txBox="1"/>
          <p:nvPr/>
        </p:nvSpPr>
        <p:spPr>
          <a:xfrm>
            <a:off x="4040659" y="1075038"/>
            <a:ext cx="60177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Listens to the followers and takes their input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Encourages joint decisions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8A4AA0-BE86-D297-A2A8-8C8E7726022F}"/>
              </a:ext>
            </a:extLst>
          </p:cNvPr>
          <p:cNvSpPr txBox="1"/>
          <p:nvPr/>
        </p:nvSpPr>
        <p:spPr>
          <a:xfrm>
            <a:off x="654922" y="5182797"/>
            <a:ext cx="43207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Advantages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Staff feel valued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Encourages staff participation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2D1B9F-E63C-557D-A3E1-AC0A91DA891E}"/>
              </a:ext>
            </a:extLst>
          </p:cNvPr>
          <p:cNvSpPr txBox="1"/>
          <p:nvPr/>
        </p:nvSpPr>
        <p:spPr>
          <a:xfrm>
            <a:off x="8316097" y="5350476"/>
            <a:ext cx="3323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Disadvantages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take too long </a:t>
            </a:r>
          </a:p>
        </p:txBody>
      </p:sp>
    </p:spTree>
    <p:extLst>
      <p:ext uri="{BB962C8B-B14F-4D97-AF65-F5344CB8AC3E}">
        <p14:creationId xmlns:p14="http://schemas.microsoft.com/office/powerpoint/2010/main" val="195560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50F61-2F1F-30D3-F2AC-EBD0D9952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5400"/>
              <a:t>Laissez-faire</a:t>
            </a:r>
            <a:br>
              <a:rPr lang="en-US" sz="3600"/>
            </a:b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B1DD844-9C14-7680-D5C1-0E3337E1C170}"/>
              </a:ext>
            </a:extLst>
          </p:cNvPr>
          <p:cNvSpPr txBox="1"/>
          <p:nvPr/>
        </p:nvSpPr>
        <p:spPr>
          <a:xfrm>
            <a:off x="5918886" y="1062681"/>
            <a:ext cx="515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Provides the tools for the job then steps back allowing staff to work.</a:t>
            </a:r>
          </a:p>
          <a:p>
            <a:r>
              <a:rPr lang="en-US"/>
              <a:t>Hands off approach.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2D4807-D92F-3B98-4A5E-58C218BDC583}"/>
              </a:ext>
            </a:extLst>
          </p:cNvPr>
          <p:cNvSpPr txBox="1"/>
          <p:nvPr/>
        </p:nvSpPr>
        <p:spPr>
          <a:xfrm>
            <a:off x="7203989" y="2248930"/>
            <a:ext cx="44607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Advantages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deep level of trust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B7AFF3-12A3-E7CA-E60D-498B9EBB7998}"/>
              </a:ext>
            </a:extLst>
          </p:cNvPr>
          <p:cNvSpPr txBox="1"/>
          <p:nvPr/>
        </p:nvSpPr>
        <p:spPr>
          <a:xfrm>
            <a:off x="8377881" y="3756454"/>
            <a:ext cx="32868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Disadvantages 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lead to chaos</a:t>
            </a:r>
          </a:p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Lack of structure and leadership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FC7CDB8-0F16-F713-4D00-809513C84B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27223" y="1606379"/>
            <a:ext cx="5116386" cy="4980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248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125B4-E6BE-23EF-1096-7BC8446AB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Does one style fit them all?</a:t>
            </a:r>
          </a:p>
        </p:txBody>
      </p:sp>
      <p:pic>
        <p:nvPicPr>
          <p:cNvPr id="5" name="Content Placeholder 4" descr="A group of people in garment&#10;&#10;Description automatically generated with low confidence">
            <a:extLst>
              <a:ext uri="{FF2B5EF4-FFF2-40B4-BE49-F238E27FC236}">
                <a16:creationId xmlns:a16="http://schemas.microsoft.com/office/drawing/2014/main" id="{F25F3E5F-BD03-5F33-0644-D120B84942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6119" y="766119"/>
            <a:ext cx="8402595" cy="668500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925BE1-3A39-EE5C-8400-6377E6106687}"/>
              </a:ext>
            </a:extLst>
          </p:cNvPr>
          <p:cNvSpPr txBox="1"/>
          <p:nvPr/>
        </p:nvSpPr>
        <p:spPr>
          <a:xfrm>
            <a:off x="2780270" y="3262184"/>
            <a:ext cx="47326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chemeClr val="accent2"/>
                </a:solidFill>
              </a:rPr>
              <a:t>Some leadership styles cross over, and a leader can be bit a little bit Autocratic whilst being a lot democratic. </a:t>
            </a:r>
          </a:p>
        </p:txBody>
      </p:sp>
    </p:spTree>
    <p:extLst>
      <p:ext uri="{BB962C8B-B14F-4D97-AF65-F5344CB8AC3E}">
        <p14:creationId xmlns:p14="http://schemas.microsoft.com/office/powerpoint/2010/main" val="4044075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Content Placeholder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B402B126-CF88-2E67-2247-A8CE63B0C4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95" r="2296" b="26447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0E8586-F712-13AD-9F94-665881B0E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9971" y="1678665"/>
            <a:ext cx="5498757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400" dirty="0"/>
              <a:t>Me and my leadership style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90E833-ACEE-AE54-756B-DB88662B5C86}"/>
              </a:ext>
            </a:extLst>
          </p:cNvPr>
          <p:cNvSpPr txBox="1"/>
          <p:nvPr/>
        </p:nvSpPr>
        <p:spPr>
          <a:xfrm>
            <a:off x="5263978" y="4473146"/>
            <a:ext cx="54987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accent1"/>
                </a:solidFill>
              </a:rPr>
              <a:t>Democratic </a:t>
            </a:r>
          </a:p>
        </p:txBody>
      </p:sp>
    </p:spTree>
    <p:extLst>
      <p:ext uri="{BB962C8B-B14F-4D97-AF65-F5344CB8AC3E}">
        <p14:creationId xmlns:p14="http://schemas.microsoft.com/office/powerpoint/2010/main" val="241222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B321E-56B7-318E-41A5-DF2640EAC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/>
              <a:t>Democratic </a:t>
            </a:r>
          </a:p>
        </p:txBody>
      </p:sp>
      <p:pic>
        <p:nvPicPr>
          <p:cNvPr id="5" name="Content Placeholder 4" descr="A picture containing toy, LEGO, indoor&#10;&#10;Description automatically generated">
            <a:extLst>
              <a:ext uri="{FF2B5EF4-FFF2-40B4-BE49-F238E27FC236}">
                <a16:creationId xmlns:a16="http://schemas.microsoft.com/office/drawing/2014/main" id="{F1AB87D0-423A-19DD-BE47-F44B5334B9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44461" y="1930400"/>
            <a:ext cx="5529541" cy="552954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00B4E1-57B6-A182-A47B-7DA9EA121B01}"/>
              </a:ext>
            </a:extLst>
          </p:cNvPr>
          <p:cNvSpPr txBox="1"/>
          <p:nvPr/>
        </p:nvSpPr>
        <p:spPr>
          <a:xfrm flipV="1">
            <a:off x="4214018" y="5094137"/>
            <a:ext cx="45719" cy="46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B6277B-9095-F600-C907-F8BBD9B16762}"/>
              </a:ext>
            </a:extLst>
          </p:cNvPr>
          <p:cNvSpPr txBox="1"/>
          <p:nvPr/>
        </p:nvSpPr>
        <p:spPr>
          <a:xfrm>
            <a:off x="280497" y="1368448"/>
            <a:ext cx="24583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>
                <a:solidFill>
                  <a:schemeClr val="accent1"/>
                </a:solidFill>
              </a:rPr>
              <a:t>Outspoken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4D9775-FEFA-B940-38F1-F6B25EECA55B}"/>
              </a:ext>
            </a:extLst>
          </p:cNvPr>
          <p:cNvSpPr txBox="1"/>
          <p:nvPr/>
        </p:nvSpPr>
        <p:spPr>
          <a:xfrm>
            <a:off x="4214019" y="764088"/>
            <a:ext cx="1881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chemeClr val="accent2"/>
                </a:solidFill>
              </a:rPr>
              <a:t>Creative.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00F5C9-533B-5E01-EA82-BAFDF7822231}"/>
              </a:ext>
            </a:extLst>
          </p:cNvPr>
          <p:cNvSpPr txBox="1"/>
          <p:nvPr/>
        </p:nvSpPr>
        <p:spPr>
          <a:xfrm>
            <a:off x="6169068" y="2336104"/>
            <a:ext cx="2173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chemeClr val="accent2">
                    <a:lumMod val="60000"/>
                    <a:lumOff val="40000"/>
                  </a:schemeClr>
                </a:solidFill>
              </a:rPr>
              <a:t>Confident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F1ECAA-B14F-33EE-0BD1-DF13142BA095}"/>
              </a:ext>
            </a:extLst>
          </p:cNvPr>
          <p:cNvSpPr txBox="1"/>
          <p:nvPr/>
        </p:nvSpPr>
        <p:spPr>
          <a:xfrm>
            <a:off x="1991638" y="2204325"/>
            <a:ext cx="26367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F0"/>
                </a:solidFill>
              </a:rPr>
              <a:t>Team player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8B34E8-1E22-0DF9-E880-0A355556DC53}"/>
              </a:ext>
            </a:extLst>
          </p:cNvPr>
          <p:cNvSpPr txBox="1"/>
          <p:nvPr/>
        </p:nvSpPr>
        <p:spPr>
          <a:xfrm>
            <a:off x="595256" y="4678745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chemeClr val="accent1">
                    <a:lumMod val="50000"/>
                  </a:schemeClr>
                </a:solidFill>
              </a:rPr>
              <a:t>Flexible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8FA817-4963-C5A1-81F6-B8180A7B9C6D}"/>
              </a:ext>
            </a:extLst>
          </p:cNvPr>
          <p:cNvSpPr txBox="1"/>
          <p:nvPr/>
        </p:nvSpPr>
        <p:spPr>
          <a:xfrm>
            <a:off x="1089764" y="3325848"/>
            <a:ext cx="27870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chemeClr val="accent1">
                    <a:lumMod val="60000"/>
                    <a:lumOff val="40000"/>
                  </a:schemeClr>
                </a:solidFill>
              </a:rPr>
              <a:t>Transparent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A1C0C2-09AE-3293-2248-DFE06C0C3AAA}"/>
              </a:ext>
            </a:extLst>
          </p:cNvPr>
          <p:cNvSpPr txBox="1"/>
          <p:nvPr/>
        </p:nvSpPr>
        <p:spPr>
          <a:xfrm>
            <a:off x="6670110" y="826718"/>
            <a:ext cx="2536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>
                <a:solidFill>
                  <a:schemeClr val="accent1">
                    <a:lumMod val="60000"/>
                    <a:lumOff val="40000"/>
                  </a:schemeClr>
                </a:solidFill>
              </a:rPr>
              <a:t>Good communicator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22140F8-0B4E-7655-D602-DF1146E24A17}"/>
              </a:ext>
            </a:extLst>
          </p:cNvPr>
          <p:cNvSpPr txBox="1"/>
          <p:nvPr/>
        </p:nvSpPr>
        <p:spPr>
          <a:xfrm>
            <a:off x="4039644" y="2336104"/>
            <a:ext cx="2056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741E9A"/>
                </a:solidFill>
              </a:rPr>
              <a:t>Adaptable </a:t>
            </a:r>
          </a:p>
        </p:txBody>
      </p:sp>
    </p:spTree>
    <p:extLst>
      <p:ext uri="{BB962C8B-B14F-4D97-AF65-F5344CB8AC3E}">
        <p14:creationId xmlns:p14="http://schemas.microsoft.com/office/powerpoint/2010/main" val="3019818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913CE76-AC6A-F569-D56E-038AB3156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855" y="1261331"/>
            <a:ext cx="3497565" cy="30026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Thank you </a:t>
            </a:r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F6E918B1-FA59-42EF-8A8E-B0F3D1E54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C0753513-31D6-582C-8266-B71559BCC1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8603" y="1782841"/>
            <a:ext cx="4887354" cy="32923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42C726-BA4D-8ECD-0050-54EC1965D06B}"/>
              </a:ext>
            </a:extLst>
          </p:cNvPr>
          <p:cNvSpPr txBox="1"/>
          <p:nvPr/>
        </p:nvSpPr>
        <p:spPr>
          <a:xfrm>
            <a:off x="5591227" y="4875103"/>
            <a:ext cx="1847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3069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14DCF-BB26-7CB5-5918-C3DD2EE23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62F5A-5BC5-B549-568E-15C252E37582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7994821" y="5650746"/>
            <a:ext cx="45719" cy="45719"/>
          </a:xfrm>
        </p:spPr>
        <p:txBody>
          <a:bodyPr>
            <a:normAutofit fontScale="25000" lnSpcReduction="20000"/>
          </a:bodyPr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8AECC4-0A1A-CAB2-8FAF-C7524B236DED}"/>
              </a:ext>
            </a:extLst>
          </p:cNvPr>
          <p:cNvSpPr txBox="1"/>
          <p:nvPr/>
        </p:nvSpPr>
        <p:spPr>
          <a:xfrm>
            <a:off x="677334" y="2409653"/>
            <a:ext cx="8843803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Crosby, G., 2021. Lewin’s Democratic Style of Situational Leadership: A Fresh Look at a Powerful OD Model.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Journal of Applied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Behavioral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Science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pp.398-401.</a:t>
            </a:r>
            <a:r>
              <a:rPr lang="en-GB" dirty="0"/>
              <a:t> </a:t>
            </a:r>
          </a:p>
          <a:p>
            <a:r>
              <a:rPr lang="en-GB" dirty="0">
                <a:effectLst/>
              </a:rPr>
              <a:t>Learning, L. (no date) </a:t>
            </a:r>
            <a:r>
              <a:rPr lang="en-GB" i="1" dirty="0">
                <a:effectLst/>
              </a:rPr>
              <a:t>Organizational </a:t>
            </a:r>
            <a:r>
              <a:rPr lang="en-GB" i="1" dirty="0" err="1">
                <a:effectLst/>
              </a:rPr>
              <a:t>behavior</a:t>
            </a:r>
            <a:r>
              <a:rPr lang="en-GB" i="1" dirty="0">
                <a:effectLst/>
              </a:rPr>
              <a:t> and human relations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Lumen</a:t>
            </a:r>
            <a:r>
              <a:rPr lang="en-GB" dirty="0">
                <a:effectLst/>
              </a:rPr>
              <a:t>. Available at: https://</a:t>
            </a:r>
            <a:r>
              <a:rPr lang="en-GB" dirty="0" err="1">
                <a:effectLst/>
              </a:rPr>
              <a:t>courses.lumenlearning.com</a:t>
            </a:r>
            <a:r>
              <a:rPr lang="en-GB" dirty="0">
                <a:effectLst/>
              </a:rPr>
              <a:t>/</a:t>
            </a:r>
            <a:r>
              <a:rPr lang="en-GB" dirty="0" err="1">
                <a:effectLst/>
              </a:rPr>
              <a:t>wm-organizationalbehavior</a:t>
            </a:r>
            <a:r>
              <a:rPr lang="en-GB" dirty="0">
                <a:effectLst/>
              </a:rPr>
              <a:t>/chapter/leadership-styles/ (Accessed: February 17, 2023). </a:t>
            </a:r>
          </a:p>
          <a:p>
            <a:endParaRPr lang="en-GB" dirty="0"/>
          </a:p>
          <a:p>
            <a:r>
              <a:rPr lang="en-GB" dirty="0" err="1"/>
              <a:t>Mozafaripour</a:t>
            </a:r>
            <a:r>
              <a:rPr lang="en-GB" dirty="0"/>
              <a:t>, S. (2023) </a:t>
            </a:r>
            <a:r>
              <a:rPr lang="en-GB" i="1" dirty="0"/>
              <a:t>12 leadership models that can define your style: USAHS</a:t>
            </a:r>
            <a:r>
              <a:rPr lang="en-GB" dirty="0"/>
              <a:t>, </a:t>
            </a:r>
            <a:r>
              <a:rPr lang="en-GB" i="1" dirty="0"/>
              <a:t>University of St. Augustine for Health Sciences</a:t>
            </a:r>
            <a:r>
              <a:rPr lang="en-GB" dirty="0"/>
              <a:t>. Available at: https://</a:t>
            </a:r>
            <a:r>
              <a:rPr lang="en-GB" dirty="0" err="1"/>
              <a:t>www.usa.edu</a:t>
            </a:r>
            <a:r>
              <a:rPr lang="en-GB" dirty="0"/>
              <a:t>/blog/leadership-models/ (Accessed: February 12, 2023).</a:t>
            </a:r>
          </a:p>
          <a:p>
            <a:r>
              <a:rPr lang="en-GB" dirty="0"/>
              <a:t> 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Mukhtar, N.A. and Fook, C.Y., 2020. The Effects of Perceived Leadership Styles and Emotional Intelligence on Attitude toward Organizational Change among Secondary School Teachers.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Asian Journal of University Education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pp.36-45.</a:t>
            </a:r>
          </a:p>
          <a:p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Sharma, M.K. and Jain, S., 2013. Leadership management: Principles, models and theories.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Global Journal of Management and Business Studies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pp.309-318.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7077026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</TotalTime>
  <Words>424</Words>
  <Application>Microsoft Macintosh PowerPoint</Application>
  <PresentationFormat>Widescreen</PresentationFormat>
  <Paragraphs>64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Wendy Barrier 2019211   Emergent Leadership Skills in the Workplace     BMSW6101   Rebecca Stewart </vt:lpstr>
      <vt:lpstr>What is leadership </vt:lpstr>
      <vt:lpstr>Leadership styles </vt:lpstr>
      <vt:lpstr>Autocratic </vt:lpstr>
      <vt:lpstr>Democratic </vt:lpstr>
      <vt:lpstr>Laissez-faire </vt:lpstr>
      <vt:lpstr>Does one style fit them all?</vt:lpstr>
      <vt:lpstr>Me and my leadership style </vt:lpstr>
      <vt:lpstr>Democratic </vt:lpstr>
      <vt:lpstr>Thank you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Wendy</dc:creator>
  <cp:lastModifiedBy>Wendy Barrier (2019211)</cp:lastModifiedBy>
  <cp:revision>2</cp:revision>
  <dcterms:created xsi:type="dcterms:W3CDTF">2023-02-10T13:33:22Z</dcterms:created>
  <dcterms:modified xsi:type="dcterms:W3CDTF">2023-02-18T11:23:55Z</dcterms:modified>
</cp:coreProperties>
</file>