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64" r:id="rId3"/>
    <p:sldId id="257" r:id="rId4"/>
    <p:sldId id="258" r:id="rId5"/>
    <p:sldId id="259" r:id="rId6"/>
    <p:sldId id="260" r:id="rId7"/>
    <p:sldId id="265"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E656B-2A84-9156-2C3B-06AD419736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278FEB-3715-90C9-9E1E-7430E44E91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612D55-91CD-C2E0-5ACE-57D30DD59012}"/>
              </a:ext>
            </a:extLst>
          </p:cNvPr>
          <p:cNvSpPr>
            <a:spLocks noGrp="1"/>
          </p:cNvSpPr>
          <p:nvPr>
            <p:ph type="dt" sz="half" idx="10"/>
          </p:nvPr>
        </p:nvSpPr>
        <p:spPr/>
        <p:txBody>
          <a:bodyPr/>
          <a:lstStyle/>
          <a:p>
            <a:fld id="{5C8A61B8-2961-4EA2-A3E0-84B3D621E9E4}" type="datetimeFigureOut">
              <a:rPr lang="en-GB" smtClean="0"/>
              <a:t>22/06/2026</a:t>
            </a:fld>
            <a:endParaRPr lang="en-GB"/>
          </a:p>
        </p:txBody>
      </p:sp>
      <p:sp>
        <p:nvSpPr>
          <p:cNvPr id="5" name="Footer Placeholder 4">
            <a:extLst>
              <a:ext uri="{FF2B5EF4-FFF2-40B4-BE49-F238E27FC236}">
                <a16:creationId xmlns:a16="http://schemas.microsoft.com/office/drawing/2014/main" id="{6E796ABA-BAE3-073F-C378-CC7E814CE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327F5B-ABF7-5FF2-01EF-43860A4355E5}"/>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4214161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D62A9-FC77-B16D-D862-827D116FAE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94DD12-79E9-6A0F-84B8-DD47A13064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BE4472-2B28-244C-83D5-C3FEFF53A518}"/>
              </a:ext>
            </a:extLst>
          </p:cNvPr>
          <p:cNvSpPr>
            <a:spLocks noGrp="1"/>
          </p:cNvSpPr>
          <p:nvPr>
            <p:ph type="dt" sz="half" idx="10"/>
          </p:nvPr>
        </p:nvSpPr>
        <p:spPr/>
        <p:txBody>
          <a:bodyPr/>
          <a:lstStyle/>
          <a:p>
            <a:fld id="{5C8A61B8-2961-4EA2-A3E0-84B3D621E9E4}" type="datetimeFigureOut">
              <a:rPr lang="en-GB" smtClean="0"/>
              <a:t>22/06/2026</a:t>
            </a:fld>
            <a:endParaRPr lang="en-GB"/>
          </a:p>
        </p:txBody>
      </p:sp>
      <p:sp>
        <p:nvSpPr>
          <p:cNvPr id="5" name="Footer Placeholder 4">
            <a:extLst>
              <a:ext uri="{FF2B5EF4-FFF2-40B4-BE49-F238E27FC236}">
                <a16:creationId xmlns:a16="http://schemas.microsoft.com/office/drawing/2014/main" id="{FEF4D13D-7D1F-C434-3E40-05A38D527B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947442-ED66-0562-09DC-22BCE5156B9F}"/>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3584258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4D592-6FFF-32D8-5366-6F60E26CD5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DA4404-79BA-31A7-8CC1-1697C0D8F5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7E98DF-8450-B2FC-96B4-4E3EFE909CAC}"/>
              </a:ext>
            </a:extLst>
          </p:cNvPr>
          <p:cNvSpPr>
            <a:spLocks noGrp="1"/>
          </p:cNvSpPr>
          <p:nvPr>
            <p:ph type="dt" sz="half" idx="10"/>
          </p:nvPr>
        </p:nvSpPr>
        <p:spPr/>
        <p:txBody>
          <a:bodyPr/>
          <a:lstStyle/>
          <a:p>
            <a:fld id="{5C8A61B8-2961-4EA2-A3E0-84B3D621E9E4}" type="datetimeFigureOut">
              <a:rPr lang="en-GB" smtClean="0"/>
              <a:t>22/06/2026</a:t>
            </a:fld>
            <a:endParaRPr lang="en-GB"/>
          </a:p>
        </p:txBody>
      </p:sp>
      <p:sp>
        <p:nvSpPr>
          <p:cNvPr id="5" name="Footer Placeholder 4">
            <a:extLst>
              <a:ext uri="{FF2B5EF4-FFF2-40B4-BE49-F238E27FC236}">
                <a16:creationId xmlns:a16="http://schemas.microsoft.com/office/drawing/2014/main" id="{1E4C25CC-01F5-6232-2EB8-C38A3EB35C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86BC7F-96DD-455B-BF92-14D508D19922}"/>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4227441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95E96-FEDE-754E-2620-22F55E5F58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A093D3-7F42-373B-DA62-9F652DA781D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B58ABA-F620-DFA4-D04D-7C8AA1D67C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5D9EC5-EC58-7EB2-9927-67D2BD52D383}"/>
              </a:ext>
            </a:extLst>
          </p:cNvPr>
          <p:cNvSpPr>
            <a:spLocks noGrp="1"/>
          </p:cNvSpPr>
          <p:nvPr>
            <p:ph type="dt" sz="half" idx="10"/>
          </p:nvPr>
        </p:nvSpPr>
        <p:spPr/>
        <p:txBody>
          <a:bodyPr/>
          <a:lstStyle/>
          <a:p>
            <a:fld id="{5C8A61B8-2961-4EA2-A3E0-84B3D621E9E4}" type="datetimeFigureOut">
              <a:rPr lang="en-GB" smtClean="0"/>
              <a:t>22/06/2026</a:t>
            </a:fld>
            <a:endParaRPr lang="en-GB"/>
          </a:p>
        </p:txBody>
      </p:sp>
      <p:sp>
        <p:nvSpPr>
          <p:cNvPr id="6" name="Footer Placeholder 5">
            <a:extLst>
              <a:ext uri="{FF2B5EF4-FFF2-40B4-BE49-F238E27FC236}">
                <a16:creationId xmlns:a16="http://schemas.microsoft.com/office/drawing/2014/main" id="{AC329503-4C67-EE33-7BE3-AC8420B3D2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AE34E7-422A-4D54-0072-62585EE74759}"/>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3471770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6DCE0-D9C7-BB37-5E2F-52A9C9DAFE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59181C-6425-438E-F42E-120DC1C3D9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77F81C-FAC6-0A32-EC23-D396D35418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5CC973-EE6F-3014-F849-03DC2FCF96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79E64C-1E56-8852-1174-2D9624CC76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01DCA7-B8DA-266F-438A-5F3ED136312F}"/>
              </a:ext>
            </a:extLst>
          </p:cNvPr>
          <p:cNvSpPr>
            <a:spLocks noGrp="1"/>
          </p:cNvSpPr>
          <p:nvPr>
            <p:ph type="dt" sz="half" idx="10"/>
          </p:nvPr>
        </p:nvSpPr>
        <p:spPr/>
        <p:txBody>
          <a:bodyPr/>
          <a:lstStyle/>
          <a:p>
            <a:fld id="{5C8A61B8-2961-4EA2-A3E0-84B3D621E9E4}" type="datetimeFigureOut">
              <a:rPr lang="en-GB" smtClean="0"/>
              <a:t>22/06/2026</a:t>
            </a:fld>
            <a:endParaRPr lang="en-GB"/>
          </a:p>
        </p:txBody>
      </p:sp>
      <p:sp>
        <p:nvSpPr>
          <p:cNvPr id="8" name="Footer Placeholder 7">
            <a:extLst>
              <a:ext uri="{FF2B5EF4-FFF2-40B4-BE49-F238E27FC236}">
                <a16:creationId xmlns:a16="http://schemas.microsoft.com/office/drawing/2014/main" id="{2907CDAB-9E75-6437-B2E7-CA0A58AD9A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D59578-F227-8055-4325-34C0AC9A331D}"/>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2418920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EAEE3-E3A2-7189-B21E-C7F1060E36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7789C1A-9CC2-A3C1-C930-D4C1F16F8E45}"/>
              </a:ext>
            </a:extLst>
          </p:cNvPr>
          <p:cNvSpPr>
            <a:spLocks noGrp="1"/>
          </p:cNvSpPr>
          <p:nvPr>
            <p:ph type="dt" sz="half" idx="10"/>
          </p:nvPr>
        </p:nvSpPr>
        <p:spPr/>
        <p:txBody>
          <a:bodyPr/>
          <a:lstStyle/>
          <a:p>
            <a:fld id="{5C8A61B8-2961-4EA2-A3E0-84B3D621E9E4}" type="datetimeFigureOut">
              <a:rPr lang="en-GB" smtClean="0"/>
              <a:t>22/06/2026</a:t>
            </a:fld>
            <a:endParaRPr lang="en-GB"/>
          </a:p>
        </p:txBody>
      </p:sp>
      <p:sp>
        <p:nvSpPr>
          <p:cNvPr id="4" name="Footer Placeholder 3">
            <a:extLst>
              <a:ext uri="{FF2B5EF4-FFF2-40B4-BE49-F238E27FC236}">
                <a16:creationId xmlns:a16="http://schemas.microsoft.com/office/drawing/2014/main" id="{86BA90FF-454B-EA43-08A8-30467D2C5C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5A6E73-D2FC-AC4D-1579-09BF21C08EEA}"/>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2308057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9E4E5-9F55-E960-F7D1-16A9CCAF3E39}"/>
              </a:ext>
            </a:extLst>
          </p:cNvPr>
          <p:cNvSpPr>
            <a:spLocks noGrp="1"/>
          </p:cNvSpPr>
          <p:nvPr>
            <p:ph type="dt" sz="half" idx="10"/>
          </p:nvPr>
        </p:nvSpPr>
        <p:spPr/>
        <p:txBody>
          <a:bodyPr/>
          <a:lstStyle/>
          <a:p>
            <a:fld id="{5C8A61B8-2961-4EA2-A3E0-84B3D621E9E4}" type="datetimeFigureOut">
              <a:rPr lang="en-GB" smtClean="0"/>
              <a:t>22/06/2026</a:t>
            </a:fld>
            <a:endParaRPr lang="en-GB"/>
          </a:p>
        </p:txBody>
      </p:sp>
      <p:sp>
        <p:nvSpPr>
          <p:cNvPr id="3" name="Footer Placeholder 2">
            <a:extLst>
              <a:ext uri="{FF2B5EF4-FFF2-40B4-BE49-F238E27FC236}">
                <a16:creationId xmlns:a16="http://schemas.microsoft.com/office/drawing/2014/main" id="{D36E5CBC-3989-5C39-1901-407E9FF8FB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9B3AF6-2BE7-C7A0-E82B-0859BB15A949}"/>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587639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32239-7C8C-8A02-ECC6-339A1F7A84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965894-C15B-1454-D23F-69115984BA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8897780-E733-FFD4-F7FC-F72952E1C3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89D003-2FD5-160A-3BD1-BCAC4F26873D}"/>
              </a:ext>
            </a:extLst>
          </p:cNvPr>
          <p:cNvSpPr>
            <a:spLocks noGrp="1"/>
          </p:cNvSpPr>
          <p:nvPr>
            <p:ph type="dt" sz="half" idx="10"/>
          </p:nvPr>
        </p:nvSpPr>
        <p:spPr/>
        <p:txBody>
          <a:bodyPr/>
          <a:lstStyle/>
          <a:p>
            <a:fld id="{5C8A61B8-2961-4EA2-A3E0-84B3D621E9E4}" type="datetimeFigureOut">
              <a:rPr lang="en-GB" smtClean="0"/>
              <a:t>22/06/2026</a:t>
            </a:fld>
            <a:endParaRPr lang="en-GB"/>
          </a:p>
        </p:txBody>
      </p:sp>
      <p:sp>
        <p:nvSpPr>
          <p:cNvPr id="6" name="Footer Placeholder 5">
            <a:extLst>
              <a:ext uri="{FF2B5EF4-FFF2-40B4-BE49-F238E27FC236}">
                <a16:creationId xmlns:a16="http://schemas.microsoft.com/office/drawing/2014/main" id="{DD52ADE8-7CB7-B875-87EA-B2F4820873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5D0A98-C02A-84DA-573F-D4C4FDB2033A}"/>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3023948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57215-2501-CE6E-C8D0-E71AF9B1FE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26B7FC-7E38-8EB7-FB78-15247C7EA7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C35CE4-C548-48EA-62CE-CBFD70F4EB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DC3B75-E310-4910-81C2-D0C3F95984CC}"/>
              </a:ext>
            </a:extLst>
          </p:cNvPr>
          <p:cNvSpPr>
            <a:spLocks noGrp="1"/>
          </p:cNvSpPr>
          <p:nvPr>
            <p:ph type="dt" sz="half" idx="10"/>
          </p:nvPr>
        </p:nvSpPr>
        <p:spPr/>
        <p:txBody>
          <a:bodyPr/>
          <a:lstStyle/>
          <a:p>
            <a:fld id="{5C8A61B8-2961-4EA2-A3E0-84B3D621E9E4}" type="datetimeFigureOut">
              <a:rPr lang="en-GB" smtClean="0"/>
              <a:t>22/06/2026</a:t>
            </a:fld>
            <a:endParaRPr lang="en-GB"/>
          </a:p>
        </p:txBody>
      </p:sp>
      <p:sp>
        <p:nvSpPr>
          <p:cNvPr id="6" name="Footer Placeholder 5">
            <a:extLst>
              <a:ext uri="{FF2B5EF4-FFF2-40B4-BE49-F238E27FC236}">
                <a16:creationId xmlns:a16="http://schemas.microsoft.com/office/drawing/2014/main" id="{2141D739-BAF0-CB2A-DDAE-3B5310A441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30B7DD-B032-0948-D3AB-78461019C020}"/>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3669497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FB91D-764A-9A4A-1C05-6FE74EBF29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B68A31-A83B-8645-626F-2EBA262E55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AE54B4-7B91-5D3F-EEA7-76FA32F39FCE}"/>
              </a:ext>
            </a:extLst>
          </p:cNvPr>
          <p:cNvSpPr>
            <a:spLocks noGrp="1"/>
          </p:cNvSpPr>
          <p:nvPr>
            <p:ph type="dt" sz="half" idx="10"/>
          </p:nvPr>
        </p:nvSpPr>
        <p:spPr/>
        <p:txBody>
          <a:bodyPr/>
          <a:lstStyle/>
          <a:p>
            <a:fld id="{5C8A61B8-2961-4EA2-A3E0-84B3D621E9E4}" type="datetimeFigureOut">
              <a:rPr lang="en-GB" smtClean="0"/>
              <a:t>22/06/2026</a:t>
            </a:fld>
            <a:endParaRPr lang="en-GB"/>
          </a:p>
        </p:txBody>
      </p:sp>
      <p:sp>
        <p:nvSpPr>
          <p:cNvPr id="5" name="Footer Placeholder 4">
            <a:extLst>
              <a:ext uri="{FF2B5EF4-FFF2-40B4-BE49-F238E27FC236}">
                <a16:creationId xmlns:a16="http://schemas.microsoft.com/office/drawing/2014/main" id="{4E0F720B-DE19-ECCE-ACA6-E7936B005B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3D07F8-7D8F-3212-32C7-B0073C0A7F35}"/>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1014227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468C8B-2C03-5284-D3C2-73A0725D41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BCF0CD-549A-574A-38AD-0C4C9B0A79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633E70-19D8-B28A-D210-71967E67132D}"/>
              </a:ext>
            </a:extLst>
          </p:cNvPr>
          <p:cNvSpPr>
            <a:spLocks noGrp="1"/>
          </p:cNvSpPr>
          <p:nvPr>
            <p:ph type="dt" sz="half" idx="10"/>
          </p:nvPr>
        </p:nvSpPr>
        <p:spPr/>
        <p:txBody>
          <a:bodyPr/>
          <a:lstStyle/>
          <a:p>
            <a:fld id="{5C8A61B8-2961-4EA2-A3E0-84B3D621E9E4}" type="datetimeFigureOut">
              <a:rPr lang="en-GB" smtClean="0"/>
              <a:t>22/06/2026</a:t>
            </a:fld>
            <a:endParaRPr lang="en-GB"/>
          </a:p>
        </p:txBody>
      </p:sp>
      <p:sp>
        <p:nvSpPr>
          <p:cNvPr id="5" name="Footer Placeholder 4">
            <a:extLst>
              <a:ext uri="{FF2B5EF4-FFF2-40B4-BE49-F238E27FC236}">
                <a16:creationId xmlns:a16="http://schemas.microsoft.com/office/drawing/2014/main" id="{98BA71FA-04B4-E0C4-5CD2-60895454C7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BA5C94-5CF9-0E59-B775-7D308B871215}"/>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617488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EFB286-6C1B-7B2C-7579-65EB45F001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F7861D-E278-16A2-8C81-1BFA4EB4DE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DEAE4-5BE9-5F73-920E-F1F8ECEB53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C8A61B8-2961-4EA2-A3E0-84B3D621E9E4}" type="datetimeFigureOut">
              <a:rPr lang="en-GB" smtClean="0"/>
              <a:t>22/06/2026</a:t>
            </a:fld>
            <a:endParaRPr lang="en-GB"/>
          </a:p>
        </p:txBody>
      </p:sp>
      <p:sp>
        <p:nvSpPr>
          <p:cNvPr id="5" name="Footer Placeholder 4">
            <a:extLst>
              <a:ext uri="{FF2B5EF4-FFF2-40B4-BE49-F238E27FC236}">
                <a16:creationId xmlns:a16="http://schemas.microsoft.com/office/drawing/2014/main" id="{CD3B7B3A-D111-1C6F-3678-8ACA5A8E1C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6CBD67-C40C-346F-472B-BB86CCE4C8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B452FD9-5321-4E7A-B3B1-96E33A4D19DC}" type="slidenum">
              <a:rPr lang="en-GB" smtClean="0"/>
              <a:t>‹#›</a:t>
            </a:fld>
            <a:endParaRPr lang="en-GB"/>
          </a:p>
        </p:txBody>
      </p:sp>
    </p:spTree>
    <p:extLst>
      <p:ext uri="{BB962C8B-B14F-4D97-AF65-F5344CB8AC3E}">
        <p14:creationId xmlns:p14="http://schemas.microsoft.com/office/powerpoint/2010/main" val="2027615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2EC607-BEB5-B060-2AFB-DBB0D4352B5B}"/>
              </a:ext>
            </a:extLst>
          </p:cNvPr>
          <p:cNvSpPr txBox="1"/>
          <p:nvPr/>
        </p:nvSpPr>
        <p:spPr>
          <a:xfrm>
            <a:off x="2728451" y="1799303"/>
            <a:ext cx="6430297" cy="230832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Name: Shaukat Ali</a:t>
            </a:r>
          </a:p>
          <a:p>
            <a:r>
              <a:rPr lang="en-GB" b="1" dirty="0">
                <a:latin typeface="Arial" panose="020B0604020202020204" pitchFamily="34" charset="0"/>
                <a:cs typeface="Arial" panose="020B0604020202020204" pitchFamily="34" charset="0"/>
              </a:rPr>
              <a:t>Lecturer: Walter-Rodney Nagumo</a:t>
            </a:r>
          </a:p>
          <a:p>
            <a:r>
              <a:rPr lang="en-GB" b="1" dirty="0">
                <a:latin typeface="Arial" panose="020B0604020202020204" pitchFamily="34" charset="0"/>
                <a:cs typeface="Arial" panose="020B0604020202020204" pitchFamily="34" charset="0"/>
              </a:rPr>
              <a:t>Student Number: 2511229</a:t>
            </a:r>
          </a:p>
          <a:p>
            <a:r>
              <a:rPr lang="en-GB" b="1" dirty="0">
                <a:latin typeface="Arial" panose="020B0604020202020204" pitchFamily="34" charset="0"/>
                <a:cs typeface="Arial" panose="020B0604020202020204" pitchFamily="34" charset="0"/>
              </a:rPr>
              <a:t>Module Code: LCHS4009</a:t>
            </a:r>
          </a:p>
          <a:p>
            <a:r>
              <a:rPr lang="en-GB" b="1" dirty="0">
                <a:latin typeface="Arial" panose="020B0604020202020204" pitchFamily="34" charset="0"/>
                <a:cs typeface="Arial" panose="020B0604020202020204" pitchFamily="34" charset="0"/>
              </a:rPr>
              <a:t>Module title: Professional Development within Health and Social Care</a:t>
            </a:r>
          </a:p>
          <a:p>
            <a:r>
              <a:rPr lang="en-GB" b="1" dirty="0">
                <a:latin typeface="Arial" panose="020B0604020202020204" pitchFamily="34" charset="0"/>
                <a:cs typeface="Arial" panose="020B0604020202020204" pitchFamily="34" charset="0"/>
              </a:rPr>
              <a:t>Assignment title: Communication in Health and Social Care</a:t>
            </a:r>
          </a:p>
        </p:txBody>
      </p:sp>
    </p:spTree>
    <p:extLst>
      <p:ext uri="{BB962C8B-B14F-4D97-AF65-F5344CB8AC3E}">
        <p14:creationId xmlns:p14="http://schemas.microsoft.com/office/powerpoint/2010/main" val="8202920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98C10E8-EB7B-CC7C-020E-4D48C069510F}"/>
              </a:ext>
            </a:extLst>
          </p:cNvPr>
          <p:cNvSpPr/>
          <p:nvPr/>
        </p:nvSpPr>
        <p:spPr>
          <a:xfrm>
            <a:off x="3269373" y="2746109"/>
            <a:ext cx="4709366"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i="1" cap="none" spc="0" dirty="0">
                <a:ln/>
                <a:solidFill>
                  <a:schemeClr val="accent3"/>
                </a:solidFill>
                <a:effectLst/>
                <a:latin typeface="Aharoni" panose="020F0502020204030204" pitchFamily="2" charset="-79"/>
                <a:cs typeface="Aharoni" panose="020F0502020204030204" pitchFamily="2" charset="-79"/>
              </a:rPr>
              <a:t>Communication</a:t>
            </a:r>
          </a:p>
        </p:txBody>
      </p:sp>
    </p:spTree>
    <p:extLst>
      <p:ext uri="{BB962C8B-B14F-4D97-AF65-F5344CB8AC3E}">
        <p14:creationId xmlns:p14="http://schemas.microsoft.com/office/powerpoint/2010/main" val="3857290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4EC6D97-526D-B71D-5D35-21BC15B060E5}"/>
              </a:ext>
            </a:extLst>
          </p:cNvPr>
          <p:cNvPicPr>
            <a:picLocks noChangeAspect="1"/>
          </p:cNvPicPr>
          <p:nvPr/>
        </p:nvPicPr>
        <p:blipFill>
          <a:blip r:embed="rId2"/>
          <a:srcRect t="194" b="4926"/>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E2867241-4B83-B1C7-DD0B-EA40F45868D6}"/>
              </a:ext>
            </a:extLst>
          </p:cNvPr>
          <p:cNvSpPr txBox="1"/>
          <p:nvPr/>
        </p:nvSpPr>
        <p:spPr>
          <a:xfrm>
            <a:off x="8366762" y="2183478"/>
            <a:ext cx="3822189" cy="3742762"/>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sz="2000" dirty="0">
                <a:effectLst/>
              </a:rPr>
              <a:t>Today I will discuss the importance of communication in health and social care. Effective communication is essential because it supports quality care, patient safety, and positive relationships between healthcare professionals and service users (Nursing and Midwifery Council, 2018).</a:t>
            </a:r>
          </a:p>
        </p:txBody>
      </p:sp>
    </p:spTree>
    <p:extLst>
      <p:ext uri="{BB962C8B-B14F-4D97-AF65-F5344CB8AC3E}">
        <p14:creationId xmlns:p14="http://schemas.microsoft.com/office/powerpoint/2010/main" val="3086074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Verbal And Nonverbal Communication Non Verbal Communication">
            <a:extLst>
              <a:ext uri="{FF2B5EF4-FFF2-40B4-BE49-F238E27FC236}">
                <a16:creationId xmlns:a16="http://schemas.microsoft.com/office/drawing/2014/main" id="{A9EAEC7E-80A4-059B-CB2E-2C49C7D8A2FF}"/>
              </a:ext>
            </a:extLst>
          </p:cNvPr>
          <p:cNvPicPr>
            <a:picLocks noChangeAspect="1"/>
          </p:cNvPicPr>
          <p:nvPr/>
        </p:nvPicPr>
        <p:blipFill>
          <a:blip r:embed="rId2"/>
          <a:srcRect l="12267" r="8421"/>
          <a:stretch>
            <a:fillRect/>
          </a:stretch>
        </p:blipFill>
        <p:spPr>
          <a:xfrm>
            <a:off x="4794244" y="995516"/>
            <a:ext cx="6862337" cy="4866968"/>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741BACE-C024-7991-0CFB-5ADDDC79B305}"/>
              </a:ext>
            </a:extLst>
          </p:cNvPr>
          <p:cNvSpPr txBox="1"/>
          <p:nvPr/>
        </p:nvSpPr>
        <p:spPr>
          <a:xfrm>
            <a:off x="535419" y="1888511"/>
            <a:ext cx="3822189" cy="3742762"/>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sz="2000">
                <a:effectLst/>
              </a:rPr>
              <a:t>Verbal and Non-Verbal Communication</a:t>
            </a:r>
          </a:p>
          <a:p>
            <a:pPr indent="-228600">
              <a:lnSpc>
                <a:spcPct val="90000"/>
              </a:lnSpc>
              <a:spcAft>
                <a:spcPts val="1000"/>
              </a:spcAft>
              <a:buFont typeface="Arial" panose="020B0604020202020204" pitchFamily="34" charset="0"/>
              <a:buChar char="•"/>
            </a:pPr>
            <a:r>
              <a:rPr lang="en-US" sz="2000">
                <a:effectLst/>
              </a:rPr>
              <a:t>Communication can be verbal or non-verbal. Verbal communication involves spoken language, while non-verbal communication includes body language, facial expressions, eye contact, and gestures. These methods help healthcare professionals understand a person’s feelings and needs.</a:t>
            </a:r>
            <a:r>
              <a:rPr lang="en-US" sz="2000"/>
              <a:t> </a:t>
            </a:r>
            <a:endParaRPr lang="en-US" sz="2000">
              <a:effectLst/>
            </a:endParaRPr>
          </a:p>
        </p:txBody>
      </p:sp>
    </p:spTree>
    <p:extLst>
      <p:ext uri="{BB962C8B-B14F-4D97-AF65-F5344CB8AC3E}">
        <p14:creationId xmlns:p14="http://schemas.microsoft.com/office/powerpoint/2010/main" val="2103920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Effective Communication Images Effective Communication Video Lesson">
            <a:extLst>
              <a:ext uri="{FF2B5EF4-FFF2-40B4-BE49-F238E27FC236}">
                <a16:creationId xmlns:a16="http://schemas.microsoft.com/office/drawing/2014/main" id="{D5B82E0A-5052-E85E-421D-A57FB4523E49}"/>
              </a:ext>
            </a:extLst>
          </p:cNvPr>
          <p:cNvPicPr>
            <a:picLocks noChangeAspect="1"/>
          </p:cNvPicPr>
          <p:nvPr/>
        </p:nvPicPr>
        <p:blipFill>
          <a:blip r:embed="rId2"/>
          <a:stretch>
            <a:fillRect/>
          </a:stretch>
        </p:blipFill>
        <p:spPr>
          <a:xfrm>
            <a:off x="703182" y="1265967"/>
            <a:ext cx="4777381" cy="41563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TextBox 4">
            <a:extLst>
              <a:ext uri="{FF2B5EF4-FFF2-40B4-BE49-F238E27FC236}">
                <a16:creationId xmlns:a16="http://schemas.microsoft.com/office/drawing/2014/main" id="{54EE78FA-5B08-6E14-025C-E9671E44E990}"/>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dirty="0">
                <a:effectLst/>
              </a:rPr>
              <a:t>Importance of Effective Communication</a:t>
            </a:r>
          </a:p>
          <a:p>
            <a:pPr indent="-228600">
              <a:lnSpc>
                <a:spcPct val="90000"/>
              </a:lnSpc>
              <a:spcAft>
                <a:spcPts val="1000"/>
              </a:spcAft>
              <a:buFont typeface="Arial" panose="020B0604020202020204" pitchFamily="34" charset="0"/>
              <a:buChar char="•"/>
            </a:pPr>
            <a:r>
              <a:rPr lang="en-US" dirty="0">
                <a:effectLst/>
              </a:rPr>
              <a:t>Effective communication helps to provide person-</a:t>
            </a:r>
            <a:r>
              <a:rPr lang="en-US" dirty="0" err="1">
                <a:effectLst/>
              </a:rPr>
              <a:t>centred</a:t>
            </a:r>
            <a:r>
              <a:rPr lang="en-US" dirty="0">
                <a:effectLst/>
              </a:rPr>
              <a:t> care, where individuals are involved in decisions about their own treatment and support (NHS England, n.d.). It also improves teamwork between healthcare professionals and reduces the risk of errors (Nursing and Midwifery Council, 2018).</a:t>
            </a:r>
          </a:p>
        </p:txBody>
      </p:sp>
    </p:spTree>
    <p:extLst>
      <p:ext uri="{BB962C8B-B14F-4D97-AF65-F5344CB8AC3E}">
        <p14:creationId xmlns:p14="http://schemas.microsoft.com/office/powerpoint/2010/main" val="636898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he Key to Genuine Empathy">
            <a:extLst>
              <a:ext uri="{FF2B5EF4-FFF2-40B4-BE49-F238E27FC236}">
                <a16:creationId xmlns:a16="http://schemas.microsoft.com/office/drawing/2014/main" id="{1B02DB53-34F9-E32F-ADE6-76756FCE8C55}"/>
              </a:ext>
            </a:extLst>
          </p:cNvPr>
          <p:cNvPicPr>
            <a:picLocks noChangeAspect="1"/>
          </p:cNvPicPr>
          <p:nvPr/>
        </p:nvPicPr>
        <p:blipFill>
          <a:blip r:embed="rId2"/>
          <a:srcRect l="1426" r="4456" b="-1"/>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C599E7D6-5DDD-1539-F2C4-3EEA8961DBC8}"/>
              </a:ext>
            </a:extLst>
          </p:cNvPr>
          <p:cNvSpPr txBox="1"/>
          <p:nvPr/>
        </p:nvSpPr>
        <p:spPr>
          <a:xfrm>
            <a:off x="439993" y="2050743"/>
            <a:ext cx="3822189" cy="3742762"/>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sz="1700" dirty="0">
                <a:effectLst/>
              </a:rPr>
              <a:t>Skills for Communicating with Patients</a:t>
            </a:r>
          </a:p>
          <a:p>
            <a:pPr indent="-228600">
              <a:lnSpc>
                <a:spcPct val="90000"/>
              </a:lnSpc>
              <a:spcAft>
                <a:spcPts val="1000"/>
              </a:spcAft>
              <a:buFont typeface="Arial" panose="020B0604020202020204" pitchFamily="34" charset="0"/>
              <a:buChar char="•"/>
            </a:pPr>
            <a:r>
              <a:rPr lang="en-US" sz="1700" dirty="0">
                <a:effectLst/>
              </a:rPr>
              <a:t>Important communication skills include genuineness, empathy, and unconditional positive regard. Healthcare professionals should use plain English, listen actively, and adapt their communication style to meet individual needs, including people with language barriers, dementia, learning disabilities, or sensory impairments (Skills for Care, 2024).</a:t>
            </a:r>
          </a:p>
        </p:txBody>
      </p:sp>
    </p:spTree>
    <p:extLst>
      <p:ext uri="{BB962C8B-B14F-4D97-AF65-F5344CB8AC3E}">
        <p14:creationId xmlns:p14="http://schemas.microsoft.com/office/powerpoint/2010/main" val="1459459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26E7EF3-417D-94DC-E0C1-D19264E36435}"/>
              </a:ext>
            </a:extLst>
          </p:cNvPr>
          <p:cNvSpPr txBox="1"/>
          <p:nvPr/>
        </p:nvSpPr>
        <p:spPr>
          <a:xfrm>
            <a:off x="86033" y="147484"/>
            <a:ext cx="11830664" cy="6388928"/>
          </a:xfrm>
          <a:prstGeom prst="rect">
            <a:avLst/>
          </a:prstGeom>
          <a:noFill/>
        </p:spPr>
        <p:txBody>
          <a:bodyPr wrap="square">
            <a:spAutoFit/>
          </a:bodyPr>
          <a:lstStyle/>
          <a:p>
            <a:pPr algn="l" rtl="0" fontAlgn="base">
              <a:lnSpc>
                <a:spcPts val="3019"/>
              </a:lnSpc>
              <a:spcBef>
                <a:spcPts val="2400"/>
              </a:spcBef>
              <a:spcAft>
                <a:spcPts val="600"/>
              </a:spcAft>
              <a:buNone/>
            </a:pPr>
            <a:r>
              <a:rPr lang="en-US" sz="1300" b="1" i="0" dirty="0">
                <a:solidFill>
                  <a:srgbClr val="000000"/>
                </a:solidFill>
                <a:effectLst/>
                <a:latin typeface="Aptos Body"/>
              </a:rPr>
              <a:t>SBAR Method: Real-Life Scenario – </a:t>
            </a:r>
            <a:r>
              <a:rPr lang="en-US" sz="1300" b="1" i="0" dirty="0" err="1">
                <a:solidFill>
                  <a:srgbClr val="000000"/>
                </a:solidFill>
                <a:effectLst/>
                <a:latin typeface="Aptos Body"/>
              </a:rPr>
              <a:t>Mr</a:t>
            </a:r>
            <a:r>
              <a:rPr lang="en-US" sz="1300" b="1" i="0" dirty="0">
                <a:solidFill>
                  <a:srgbClr val="000000"/>
                </a:solidFill>
                <a:effectLst/>
                <a:latin typeface="Aptos Body"/>
              </a:rPr>
              <a:t> Khalid</a:t>
            </a:r>
            <a:r>
              <a:rPr lang="en-GB" sz="1300" b="0" i="0" dirty="0">
                <a:solidFill>
                  <a:srgbClr val="000000"/>
                </a:solidFill>
                <a:effectLst/>
                <a:latin typeface="Aptos Body"/>
              </a:rPr>
              <a:t> </a:t>
            </a:r>
            <a:r>
              <a:rPr lang="en-US" sz="1300" b="0" i="0" dirty="0">
                <a:solidFill>
                  <a:srgbClr val="000000"/>
                </a:solidFill>
                <a:effectLst/>
                <a:latin typeface="Aptos Body"/>
              </a:rPr>
              <a:t>The SBAR method is a communication tool used in health and social care to share information clearly and safely. The following example demonstrates how SBAR can be used when supporting my friend, </a:t>
            </a:r>
            <a:r>
              <a:rPr lang="en-US" sz="1300" b="0" i="0" dirty="0" err="1">
                <a:solidFill>
                  <a:srgbClr val="000000"/>
                </a:solidFill>
                <a:effectLst/>
                <a:latin typeface="Aptos Body"/>
              </a:rPr>
              <a:t>Mr</a:t>
            </a:r>
            <a:r>
              <a:rPr lang="en-US" sz="1300" b="0" i="0" dirty="0">
                <a:solidFill>
                  <a:srgbClr val="000000"/>
                </a:solidFill>
                <a:effectLst/>
                <a:latin typeface="Aptos Body"/>
              </a:rPr>
              <a:t> Khalid, who is severely visually impaired and lives with myopia and macular degeneration.</a:t>
            </a:r>
            <a:r>
              <a:rPr lang="en-GB" sz="1300" b="0" i="0" dirty="0">
                <a:solidFill>
                  <a:srgbClr val="000000"/>
                </a:solidFill>
                <a:effectLst/>
                <a:latin typeface="Aptos Body"/>
              </a:rPr>
              <a:t> </a:t>
            </a:r>
          </a:p>
          <a:p>
            <a:pPr algn="l" rtl="0" fontAlgn="base">
              <a:lnSpc>
                <a:spcPts val="3019"/>
              </a:lnSpc>
              <a:spcBef>
                <a:spcPts val="2400"/>
              </a:spcBef>
              <a:spcAft>
                <a:spcPts val="600"/>
              </a:spcAft>
              <a:buNone/>
            </a:pPr>
            <a:r>
              <a:rPr lang="en-GB" sz="1300" b="1" i="0" dirty="0">
                <a:solidFill>
                  <a:srgbClr val="000000"/>
                </a:solidFill>
                <a:effectLst/>
                <a:latin typeface="Aptos Body"/>
              </a:rPr>
              <a:t>S – Situation</a:t>
            </a:r>
            <a:r>
              <a:rPr lang="en-GB" sz="1300" dirty="0">
                <a:solidFill>
                  <a:srgbClr val="000000"/>
                </a:solidFill>
                <a:latin typeface="Aptos Body"/>
              </a:rPr>
              <a:t>. </a:t>
            </a:r>
            <a:r>
              <a:rPr lang="en-US" sz="1300" b="0" i="0" dirty="0">
                <a:solidFill>
                  <a:srgbClr val="000000"/>
                </a:solidFill>
                <a:effectLst/>
                <a:latin typeface="Aptos Body"/>
              </a:rPr>
              <a:t>I am contacting the healthcare professional regarding </a:t>
            </a:r>
            <a:r>
              <a:rPr lang="en-US" sz="1300" b="0" i="0" dirty="0" err="1">
                <a:solidFill>
                  <a:srgbClr val="000000"/>
                </a:solidFill>
                <a:effectLst/>
                <a:latin typeface="Aptos Body"/>
              </a:rPr>
              <a:t>Mr</a:t>
            </a:r>
            <a:r>
              <a:rPr lang="en-US" sz="1300" b="0" i="0" dirty="0">
                <a:solidFill>
                  <a:srgbClr val="000000"/>
                </a:solidFill>
                <a:effectLst/>
                <a:latin typeface="Aptos Body"/>
              </a:rPr>
              <a:t> Khalid, who has severe visual impairment due to myopia and macular degeneration. I am concerned because his vision has recently worsened, and he is finding it more difficult to carry out daily activities such as reading, </a:t>
            </a:r>
            <a:r>
              <a:rPr lang="en-US" sz="1300" b="0" i="0" dirty="0" err="1">
                <a:solidFill>
                  <a:srgbClr val="000000"/>
                </a:solidFill>
                <a:effectLst/>
                <a:latin typeface="Aptos Body"/>
              </a:rPr>
              <a:t>recognising</a:t>
            </a:r>
            <a:r>
              <a:rPr lang="en-US" sz="1300" b="0" i="0" dirty="0">
                <a:solidFill>
                  <a:srgbClr val="000000"/>
                </a:solidFill>
                <a:effectLst/>
                <a:latin typeface="Aptos Body"/>
              </a:rPr>
              <a:t> faces and moving around safely.</a:t>
            </a:r>
            <a:r>
              <a:rPr lang="en-GB" sz="1300" b="0" i="0" dirty="0">
                <a:solidFill>
                  <a:srgbClr val="000000"/>
                </a:solidFill>
                <a:effectLst/>
                <a:latin typeface="Aptos Body"/>
              </a:rPr>
              <a:t> </a:t>
            </a:r>
          </a:p>
          <a:p>
            <a:pPr algn="l" rtl="0" fontAlgn="base">
              <a:lnSpc>
                <a:spcPts val="2329"/>
              </a:lnSpc>
              <a:spcBef>
                <a:spcPts val="1800"/>
              </a:spcBef>
              <a:spcAft>
                <a:spcPts val="400"/>
              </a:spcAft>
              <a:buNone/>
            </a:pPr>
            <a:r>
              <a:rPr lang="en-GB" sz="1300" b="1" i="0" dirty="0">
                <a:solidFill>
                  <a:srgbClr val="000000"/>
                </a:solidFill>
                <a:effectLst/>
                <a:latin typeface="Aptos Body"/>
              </a:rPr>
              <a:t>B – Background</a:t>
            </a:r>
            <a:r>
              <a:rPr lang="en-GB" sz="1300" dirty="0">
                <a:solidFill>
                  <a:srgbClr val="000000"/>
                </a:solidFill>
                <a:latin typeface="Aptos Body"/>
              </a:rPr>
              <a:t>. </a:t>
            </a:r>
            <a:r>
              <a:rPr lang="en-US" sz="1300" b="0" i="0" dirty="0" err="1">
                <a:solidFill>
                  <a:srgbClr val="000000"/>
                </a:solidFill>
                <a:effectLst/>
                <a:latin typeface="Aptos Body"/>
              </a:rPr>
              <a:t>Mr</a:t>
            </a:r>
            <a:r>
              <a:rPr lang="en-US" sz="1300" b="0" i="0" dirty="0">
                <a:solidFill>
                  <a:srgbClr val="000000"/>
                </a:solidFill>
                <a:effectLst/>
                <a:latin typeface="Aptos Body"/>
              </a:rPr>
              <a:t> Khalid has a long history of myopia and has developed macular degeneration, which affects the central part of his vision. He usually manages with support and visual aids; however, his eyesight has gradually declined, affecting his confidence and independence.</a:t>
            </a:r>
            <a:r>
              <a:rPr lang="en-GB" sz="1300" b="0" i="0" dirty="0">
                <a:solidFill>
                  <a:srgbClr val="000000"/>
                </a:solidFill>
                <a:effectLst/>
                <a:latin typeface="Aptos Body"/>
              </a:rPr>
              <a:t> </a:t>
            </a:r>
          </a:p>
          <a:p>
            <a:pPr algn="l" rtl="0" fontAlgn="base">
              <a:lnSpc>
                <a:spcPts val="2329"/>
              </a:lnSpc>
              <a:spcBef>
                <a:spcPts val="1800"/>
              </a:spcBef>
              <a:spcAft>
                <a:spcPts val="400"/>
              </a:spcAft>
              <a:buNone/>
            </a:pPr>
            <a:r>
              <a:rPr lang="en-GB" sz="1300" b="1" i="0" dirty="0">
                <a:solidFill>
                  <a:srgbClr val="000000"/>
                </a:solidFill>
                <a:effectLst/>
                <a:latin typeface="Aptos Body"/>
              </a:rPr>
              <a:t>A – Assessment</a:t>
            </a:r>
            <a:r>
              <a:rPr lang="en-GB" sz="1300" dirty="0">
                <a:solidFill>
                  <a:srgbClr val="000000"/>
                </a:solidFill>
                <a:latin typeface="Aptos Body"/>
              </a:rPr>
              <a:t>. </a:t>
            </a:r>
            <a:r>
              <a:rPr lang="en-US" sz="1300" b="0" i="0" dirty="0">
                <a:solidFill>
                  <a:srgbClr val="000000"/>
                </a:solidFill>
                <a:effectLst/>
                <a:latin typeface="Aptos Body"/>
              </a:rPr>
              <a:t>After observing </a:t>
            </a:r>
            <a:r>
              <a:rPr lang="en-US" sz="1300" b="0" i="0" dirty="0" err="1">
                <a:solidFill>
                  <a:srgbClr val="000000"/>
                </a:solidFill>
                <a:effectLst/>
                <a:latin typeface="Aptos Body"/>
              </a:rPr>
              <a:t>Mr</a:t>
            </a:r>
            <a:r>
              <a:rPr lang="en-US" sz="1300" b="0" i="0" dirty="0">
                <a:solidFill>
                  <a:srgbClr val="000000"/>
                </a:solidFill>
                <a:effectLst/>
                <a:latin typeface="Aptos Body"/>
              </a:rPr>
              <a:t> Khalid, I have noticed that he is struggling more with his daily routine. He appears anxious when moving around unfamiliar environments and has difficulty identifying objects, which may increase his risk of falls and accidents. I believe his current support needs may have changed, and his vision should be reviewed.</a:t>
            </a:r>
            <a:r>
              <a:rPr lang="en-GB" sz="1300" b="0" i="0" dirty="0">
                <a:solidFill>
                  <a:srgbClr val="000000"/>
                </a:solidFill>
                <a:effectLst/>
                <a:latin typeface="Aptos Body"/>
              </a:rPr>
              <a:t> </a:t>
            </a:r>
          </a:p>
          <a:p>
            <a:pPr algn="l" rtl="0" fontAlgn="base">
              <a:lnSpc>
                <a:spcPts val="2329"/>
              </a:lnSpc>
              <a:spcBef>
                <a:spcPts val="1800"/>
              </a:spcBef>
              <a:spcAft>
                <a:spcPts val="400"/>
              </a:spcAft>
              <a:buNone/>
            </a:pPr>
            <a:r>
              <a:rPr lang="en-GB" sz="1300" b="1" i="0" dirty="0">
                <a:solidFill>
                  <a:srgbClr val="000000"/>
                </a:solidFill>
                <a:effectLst/>
                <a:latin typeface="Aptos Body"/>
              </a:rPr>
              <a:t>R – Recommendation</a:t>
            </a:r>
            <a:r>
              <a:rPr lang="en-GB" sz="1300" dirty="0">
                <a:solidFill>
                  <a:srgbClr val="000000"/>
                </a:solidFill>
                <a:latin typeface="Aptos Body"/>
              </a:rPr>
              <a:t>. </a:t>
            </a:r>
            <a:r>
              <a:rPr lang="en-US" sz="1300" b="0" i="0" dirty="0">
                <a:solidFill>
                  <a:srgbClr val="000000"/>
                </a:solidFill>
                <a:effectLst/>
                <a:latin typeface="Aptos Body"/>
              </a:rPr>
              <a:t>I recommend that </a:t>
            </a:r>
            <a:r>
              <a:rPr lang="en-US" sz="1300" b="0" i="0" dirty="0" err="1">
                <a:solidFill>
                  <a:srgbClr val="000000"/>
                </a:solidFill>
                <a:effectLst/>
                <a:latin typeface="Aptos Body"/>
              </a:rPr>
              <a:t>Mr</a:t>
            </a:r>
            <a:r>
              <a:rPr lang="en-US" sz="1300" b="0" i="0" dirty="0">
                <a:solidFill>
                  <a:srgbClr val="000000"/>
                </a:solidFill>
                <a:effectLst/>
                <a:latin typeface="Aptos Body"/>
              </a:rPr>
              <a:t> Khalid is referred for an urgent eye assessment with an optometrist or ophthalmologist to check whether his vision has deteriorated. A review of his care needs should also be completed, including the use of additional visual aids, mobility support and practical adaptations to help him remain independent and safe.</a:t>
            </a:r>
            <a:r>
              <a:rPr lang="en-GB" sz="1300" b="0" i="0" dirty="0">
                <a:solidFill>
                  <a:srgbClr val="000000"/>
                </a:solidFill>
                <a:effectLst/>
                <a:latin typeface="Aptos Body"/>
              </a:rPr>
              <a:t> </a:t>
            </a:r>
          </a:p>
          <a:p>
            <a:pPr algn="l" rtl="0" fontAlgn="base">
              <a:lnSpc>
                <a:spcPts val="2329"/>
              </a:lnSpc>
              <a:spcBef>
                <a:spcPts val="1800"/>
              </a:spcBef>
              <a:spcAft>
                <a:spcPts val="400"/>
              </a:spcAft>
              <a:buNone/>
            </a:pPr>
            <a:r>
              <a:rPr lang="en-GB" sz="1300" b="1" i="0" dirty="0">
                <a:solidFill>
                  <a:srgbClr val="000000"/>
                </a:solidFill>
                <a:effectLst/>
                <a:latin typeface="Aptos Body"/>
              </a:rPr>
              <a:t>Conclusion</a:t>
            </a:r>
            <a:r>
              <a:rPr lang="en-GB" sz="1300" b="0" i="0" dirty="0">
                <a:solidFill>
                  <a:srgbClr val="000000"/>
                </a:solidFill>
                <a:effectLst/>
                <a:latin typeface="Aptos Body"/>
              </a:rPr>
              <a:t> </a:t>
            </a:r>
          </a:p>
          <a:p>
            <a:pPr algn="l" rtl="0" fontAlgn="base">
              <a:lnSpc>
                <a:spcPts val="1380"/>
              </a:lnSpc>
              <a:spcBef>
                <a:spcPts val="1200"/>
              </a:spcBef>
              <a:spcAft>
                <a:spcPts val="1200"/>
              </a:spcAft>
              <a:buNone/>
            </a:pPr>
            <a:r>
              <a:rPr lang="en-US" sz="1300" b="0" i="0" dirty="0">
                <a:solidFill>
                  <a:srgbClr val="000000"/>
                </a:solidFill>
                <a:effectLst/>
                <a:latin typeface="Aptos Body"/>
              </a:rPr>
              <a:t>This scenario demonstrates how the SBAR method allows information to be communicated in a structured and professional way. Using SBAR ensures that </a:t>
            </a:r>
            <a:r>
              <a:rPr lang="en-US" sz="1300" b="0" i="0" dirty="0" err="1">
                <a:solidFill>
                  <a:srgbClr val="000000"/>
                </a:solidFill>
                <a:effectLst/>
                <a:latin typeface="Aptos Body"/>
              </a:rPr>
              <a:t>Mr</a:t>
            </a:r>
            <a:r>
              <a:rPr lang="en-US" sz="1300" b="0" i="0" dirty="0">
                <a:solidFill>
                  <a:srgbClr val="000000"/>
                </a:solidFill>
                <a:effectLst/>
                <a:latin typeface="Aptos Body"/>
              </a:rPr>
              <a:t> Khalid’s changing needs are clearly explained, helping healthcare professionals make informed decisions and provide appropriate support.</a:t>
            </a:r>
            <a:r>
              <a:rPr lang="en-GB" sz="1300" b="0" i="0" dirty="0">
                <a:solidFill>
                  <a:srgbClr val="000000"/>
                </a:solidFill>
                <a:effectLst/>
                <a:latin typeface="Aptos Body"/>
              </a:rPr>
              <a:t> </a:t>
            </a:r>
          </a:p>
        </p:txBody>
      </p:sp>
    </p:spTree>
    <p:extLst>
      <p:ext uri="{BB962C8B-B14F-4D97-AF65-F5344CB8AC3E}">
        <p14:creationId xmlns:p14="http://schemas.microsoft.com/office/powerpoint/2010/main" val="3399003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A6BFDC8-9328-0D20-A76C-C3052383487F}"/>
              </a:ext>
            </a:extLst>
          </p:cNvPr>
          <p:cNvSpPr txBox="1"/>
          <p:nvPr/>
        </p:nvSpPr>
        <p:spPr>
          <a:xfrm>
            <a:off x="291281" y="261693"/>
            <a:ext cx="6098458" cy="1467646"/>
          </a:xfrm>
          <a:prstGeom prst="rect">
            <a:avLst/>
          </a:prstGeom>
          <a:noFill/>
        </p:spPr>
        <p:txBody>
          <a:bodyPr wrap="square">
            <a:spAutoFit/>
          </a:bodyPr>
          <a:lstStyle/>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Conclusion</a:t>
            </a:r>
          </a:p>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Communication is a vital skill in health and social care. It builds trust, promotes safety, supports teamwork, and ensures that individuals receive high-quality care.</a:t>
            </a:r>
          </a:p>
        </p:txBody>
      </p:sp>
    </p:spTree>
    <p:extLst>
      <p:ext uri="{BB962C8B-B14F-4D97-AF65-F5344CB8AC3E}">
        <p14:creationId xmlns:p14="http://schemas.microsoft.com/office/powerpoint/2010/main" val="2109358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0340D0-64AA-4EAB-5B20-BCE9E735C93C}"/>
              </a:ext>
            </a:extLst>
          </p:cNvPr>
          <p:cNvSpPr txBox="1"/>
          <p:nvPr/>
        </p:nvSpPr>
        <p:spPr>
          <a:xfrm>
            <a:off x="379770" y="213152"/>
            <a:ext cx="9142771" cy="2998321"/>
          </a:xfrm>
          <a:prstGeom prst="rect">
            <a:avLst/>
          </a:prstGeom>
          <a:noFill/>
        </p:spPr>
        <p:txBody>
          <a:bodyPr wrap="square">
            <a:spAutoFit/>
          </a:bodyPr>
          <a:lstStyle/>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References – Harvard Style</a:t>
            </a:r>
          </a:p>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Nursing and Midwifery Council (2018) The Code: Professional standards of practice and behaviour for nurses, midwives and nursing associates. London: NMC.</a:t>
            </a:r>
          </a:p>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NHS England (n.d.) Person-centred care. Available at: https://www.england.nhs.uk/personalisedcare/ (Accessed: 5 July 2025).</a:t>
            </a:r>
          </a:p>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Skills for Care (2024) Communication skills in adult social care. Available at: https://www.skillsforcare.org.uk/ (Accessed: 5 July 2025).</a:t>
            </a:r>
            <a:br>
              <a:rPr lang="en-GB" sz="1800" dirty="0">
                <a:effectLst/>
                <a:latin typeface="Cambria" panose="02040503050406030204" pitchFamily="18" charset="0"/>
                <a:ea typeface="Cambria" panose="02040503050406030204" pitchFamily="18" charset="0"/>
                <a:cs typeface="Cambria" panose="02040503050406030204" pitchFamily="18" charset="0"/>
              </a:rPr>
            </a:br>
            <a:endParaRPr lang="en-GB" sz="1800" dirty="0">
              <a:effectLst/>
              <a:latin typeface="Cambria" panose="02040503050406030204" pitchFamily="18" charset="0"/>
              <a:ea typeface="Cambria" panose="02040503050406030204" pitchFamily="18" charset="0"/>
              <a:cs typeface="Cambria" panose="02040503050406030204" pitchFamily="18" charset="0"/>
            </a:endParaRPr>
          </a:p>
        </p:txBody>
      </p:sp>
    </p:spTree>
    <p:extLst>
      <p:ext uri="{BB962C8B-B14F-4D97-AF65-F5344CB8AC3E}">
        <p14:creationId xmlns:p14="http://schemas.microsoft.com/office/powerpoint/2010/main" val="18048082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TotalTime>
  <Words>699</Words>
  <Application>Microsoft Office PowerPoint</Application>
  <PresentationFormat>Widescreen</PresentationFormat>
  <Paragraphs>27</Paragraphs>
  <Slides>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Aharoni</vt:lpstr>
      <vt:lpstr>Aptos</vt:lpstr>
      <vt:lpstr>Aptos Body</vt:lpstr>
      <vt:lpstr>Aptos Display</vt: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Shaukat Ali (2511229)</dc:creator>
  <cp:lastModifiedBy>Shaukat Ali (2511229)</cp:lastModifiedBy>
  <cp:revision>3</cp:revision>
  <dcterms:created xsi:type="dcterms:W3CDTF">2026-06-20T07:58:41Z</dcterms:created>
  <dcterms:modified xsi:type="dcterms:W3CDTF">2026-06-22T05:39:03Z</dcterms:modified>
</cp:coreProperties>
</file>