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66" r:id="rId5"/>
    <p:sldId id="263" r:id="rId6"/>
    <p:sldId id="260" r:id="rId7"/>
    <p:sldId id="267" r:id="rId8"/>
    <p:sldId id="264" r:id="rId9"/>
    <p:sldId id="270" r:id="rId10"/>
    <p:sldId id="271" r:id="rId11"/>
    <p:sldId id="269"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26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B3CF54-2D5C-400B-B1B1-F60738FDB8BF}" type="datetimeFigureOut">
              <a:rPr lang="en-GB" smtClean="0"/>
              <a:t>02/04/2019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17B743-8ADB-4141-86C4-7AB347B47851}" type="slidenum">
              <a:rPr lang="en-GB" smtClean="0"/>
              <a:t>‹#›</a:t>
            </a:fld>
            <a:endParaRPr lang="en-GB"/>
          </a:p>
        </p:txBody>
      </p:sp>
    </p:spTree>
    <p:extLst>
      <p:ext uri="{BB962C8B-B14F-4D97-AF65-F5344CB8AC3E}">
        <p14:creationId xmlns:p14="http://schemas.microsoft.com/office/powerpoint/2010/main" val="3325920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will be exploring what can be learned from global research, policy and practice that might enhance education for the health and wellbeing of children and young people in Wales. The topic that I have chosen to explore through this presentation are in relation to young peoples mental health within education. The polices and practices that I will look at are The united Nations Sustainable Development Goals, The Wellbeing of Future Generations Act 2014.</a:t>
            </a:r>
          </a:p>
        </p:txBody>
      </p:sp>
      <p:sp>
        <p:nvSpPr>
          <p:cNvPr id="4" name="Slide Number Placeholder 3"/>
          <p:cNvSpPr>
            <a:spLocks noGrp="1"/>
          </p:cNvSpPr>
          <p:nvPr>
            <p:ph type="sldNum" sz="quarter" idx="5"/>
          </p:nvPr>
        </p:nvSpPr>
        <p:spPr/>
        <p:txBody>
          <a:bodyPr/>
          <a:lstStyle/>
          <a:p>
            <a:fld id="{7417B743-8ADB-4141-86C4-7AB347B47851}" type="slidenum">
              <a:rPr lang="en-GB" smtClean="0"/>
              <a:t>2</a:t>
            </a:fld>
            <a:endParaRPr lang="en-GB"/>
          </a:p>
        </p:txBody>
      </p:sp>
    </p:spTree>
    <p:extLst>
      <p:ext uri="{BB962C8B-B14F-4D97-AF65-F5344CB8AC3E}">
        <p14:creationId xmlns:p14="http://schemas.microsoft.com/office/powerpoint/2010/main" val="1232404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United Nations Sustainable Development Goals are a set of targets that were established by United Nations countries in 2016. They are a series of goals that world leaders hope to achieve by 2030. When relating to mental health there is a goal to ensure healthy lives and promote wellbeing for all ages.</a:t>
            </a:r>
          </a:p>
        </p:txBody>
      </p:sp>
      <p:sp>
        <p:nvSpPr>
          <p:cNvPr id="4" name="Slide Number Placeholder 3"/>
          <p:cNvSpPr>
            <a:spLocks noGrp="1"/>
          </p:cNvSpPr>
          <p:nvPr>
            <p:ph type="sldNum" sz="quarter" idx="5"/>
          </p:nvPr>
        </p:nvSpPr>
        <p:spPr/>
        <p:txBody>
          <a:bodyPr/>
          <a:lstStyle/>
          <a:p>
            <a:fld id="{7417B743-8ADB-4141-86C4-7AB347B47851}" type="slidenum">
              <a:rPr lang="en-GB" smtClean="0"/>
              <a:t>3</a:t>
            </a:fld>
            <a:endParaRPr lang="en-GB"/>
          </a:p>
        </p:txBody>
      </p:sp>
    </p:spTree>
    <p:extLst>
      <p:ext uri="{BB962C8B-B14F-4D97-AF65-F5344CB8AC3E}">
        <p14:creationId xmlns:p14="http://schemas.microsoft.com/office/powerpoint/2010/main" val="2787542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goal focuses on mental health holistically and sets the standard for mental health awareness in the UK and internationally. The mental health foundations states “more and more schoolchildren are struggling to cope with their mental health. Amidst rising rates of depression, anxiety and self harm in children and young people. They have since launched a camping called make it count which focuses on children and young peoples mental health. When looking at the goals in a global context. The Lancet commission proposes that the global mental agenda should be expanded from a focus on reducing the treatment gap to improving the mental health of whole populations and reducing the global burden of mental disorders by addressing gaps in prevention and quality of care.</a:t>
            </a:r>
          </a:p>
        </p:txBody>
      </p:sp>
      <p:sp>
        <p:nvSpPr>
          <p:cNvPr id="4" name="Slide Number Placeholder 3"/>
          <p:cNvSpPr>
            <a:spLocks noGrp="1"/>
          </p:cNvSpPr>
          <p:nvPr>
            <p:ph type="sldNum" sz="quarter" idx="5"/>
          </p:nvPr>
        </p:nvSpPr>
        <p:spPr/>
        <p:txBody>
          <a:bodyPr/>
          <a:lstStyle/>
          <a:p>
            <a:fld id="{7417B743-8ADB-4141-86C4-7AB347B47851}" type="slidenum">
              <a:rPr lang="en-GB" smtClean="0"/>
              <a:t>4</a:t>
            </a:fld>
            <a:endParaRPr lang="en-GB"/>
          </a:p>
        </p:txBody>
      </p:sp>
    </p:spTree>
    <p:extLst>
      <p:ext uri="{BB962C8B-B14F-4D97-AF65-F5344CB8AC3E}">
        <p14:creationId xmlns:p14="http://schemas.microsoft.com/office/powerpoint/2010/main" val="142543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Mental health is still a prominent issue throughout society. There are challenges within services, where clients are waiting hours on end to see a professional. This is supported by an article published by The Independent in late 2018 which states “mental health waiting times mean 75% of young people get worse before treatment. Ivan Illich has an outlook that there are issues within schools that prevent young people from gaining the best experience of learning. He suggests we should </a:t>
            </a:r>
            <a:r>
              <a:rPr lang="en-GB" dirty="0" err="1"/>
              <a:t>deistablish</a:t>
            </a:r>
            <a:r>
              <a:rPr lang="en-GB" dirty="0"/>
              <a:t> school altogether and that many students especially those who are poor, intuitively know what schools do for them and that they school them to confuse process and substance, once these become blurred a new logic is assumed.</a:t>
            </a:r>
          </a:p>
        </p:txBody>
      </p:sp>
      <p:sp>
        <p:nvSpPr>
          <p:cNvPr id="4" name="Slide Number Placeholder 3"/>
          <p:cNvSpPr>
            <a:spLocks noGrp="1"/>
          </p:cNvSpPr>
          <p:nvPr>
            <p:ph type="sldNum" sz="quarter" idx="5"/>
          </p:nvPr>
        </p:nvSpPr>
        <p:spPr/>
        <p:txBody>
          <a:bodyPr/>
          <a:lstStyle/>
          <a:p>
            <a:fld id="{7417B743-8ADB-4141-86C4-7AB347B47851}" type="slidenum">
              <a:rPr lang="en-GB" smtClean="0"/>
              <a:t>5</a:t>
            </a:fld>
            <a:endParaRPr lang="en-GB"/>
          </a:p>
        </p:txBody>
      </p:sp>
    </p:spTree>
    <p:extLst>
      <p:ext uri="{BB962C8B-B14F-4D97-AF65-F5344CB8AC3E}">
        <p14:creationId xmlns:p14="http://schemas.microsoft.com/office/powerpoint/2010/main" val="60638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wellbeing of future generations act is a piece of legislation put in place to ensure that public bodies across Wales think about the long term impact on decisions they make that could affect future generations. The act is unique to Wales and hopes to bring about positive , long lasting changes for the benefit of current and future generations.</a:t>
            </a:r>
          </a:p>
        </p:txBody>
      </p:sp>
      <p:sp>
        <p:nvSpPr>
          <p:cNvPr id="4" name="Slide Number Placeholder 3"/>
          <p:cNvSpPr>
            <a:spLocks noGrp="1"/>
          </p:cNvSpPr>
          <p:nvPr>
            <p:ph type="sldNum" sz="quarter" idx="5"/>
          </p:nvPr>
        </p:nvSpPr>
        <p:spPr/>
        <p:txBody>
          <a:bodyPr/>
          <a:lstStyle/>
          <a:p>
            <a:fld id="{7417B743-8ADB-4141-86C4-7AB347B47851}" type="slidenum">
              <a:rPr lang="en-GB" smtClean="0"/>
              <a:t>6</a:t>
            </a:fld>
            <a:endParaRPr lang="en-GB"/>
          </a:p>
        </p:txBody>
      </p:sp>
    </p:spTree>
    <p:extLst>
      <p:ext uri="{BB962C8B-B14F-4D97-AF65-F5344CB8AC3E}">
        <p14:creationId xmlns:p14="http://schemas.microsoft.com/office/powerpoint/2010/main" val="3076033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 enforces recommendations with the support of seven goals. There is a goal that relates to young people and their mental health and health in general. There is a young person friendly guide of the act and the opening statement says “your probably in school today, where teachers are helping you get a good education. At some point you will have seen doctors , dentists and nurses who have helped you to be healthy.</a:t>
            </a:r>
          </a:p>
        </p:txBody>
      </p:sp>
      <p:sp>
        <p:nvSpPr>
          <p:cNvPr id="4" name="Slide Number Placeholder 3"/>
          <p:cNvSpPr>
            <a:spLocks noGrp="1"/>
          </p:cNvSpPr>
          <p:nvPr>
            <p:ph type="sldNum" sz="quarter" idx="5"/>
          </p:nvPr>
        </p:nvSpPr>
        <p:spPr/>
        <p:txBody>
          <a:bodyPr/>
          <a:lstStyle/>
          <a:p>
            <a:fld id="{7417B743-8ADB-4141-86C4-7AB347B47851}" type="slidenum">
              <a:rPr lang="en-GB" smtClean="0"/>
              <a:t>7</a:t>
            </a:fld>
            <a:endParaRPr lang="en-GB"/>
          </a:p>
        </p:txBody>
      </p:sp>
    </p:spTree>
    <p:extLst>
      <p:ext uri="{BB962C8B-B14F-4D97-AF65-F5344CB8AC3E}">
        <p14:creationId xmlns:p14="http://schemas.microsoft.com/office/powerpoint/2010/main" val="760627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 act has been in place there are still challenges in place. There are people across Wales living in poverty and deprivation. This could account for a variety of associated factors including poor health and lifestyle choices as proven by figures from the welsh index of multiple deprivation which displays high figures of poor health. Another complicating factor with the introduction of the act is the increasing public service cuts on the NHS, this is supported by several articles including an journal article in the nursing times which title reads “reverse public health budget cuts to stop preventative healthcare crisis warns The British Medical Association.</a:t>
            </a:r>
          </a:p>
        </p:txBody>
      </p:sp>
      <p:sp>
        <p:nvSpPr>
          <p:cNvPr id="4" name="Slide Number Placeholder 3"/>
          <p:cNvSpPr>
            <a:spLocks noGrp="1"/>
          </p:cNvSpPr>
          <p:nvPr>
            <p:ph type="sldNum" sz="quarter" idx="5"/>
          </p:nvPr>
        </p:nvSpPr>
        <p:spPr/>
        <p:txBody>
          <a:bodyPr/>
          <a:lstStyle/>
          <a:p>
            <a:fld id="{7417B743-8ADB-4141-86C4-7AB347B47851}" type="slidenum">
              <a:rPr lang="en-GB" smtClean="0"/>
              <a:t>8</a:t>
            </a:fld>
            <a:endParaRPr lang="en-GB"/>
          </a:p>
        </p:txBody>
      </p:sp>
    </p:spTree>
    <p:extLst>
      <p:ext uri="{BB962C8B-B14F-4D97-AF65-F5344CB8AC3E}">
        <p14:creationId xmlns:p14="http://schemas.microsoft.com/office/powerpoint/2010/main" val="337952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and young people face opportunities on a daily basis to be educated on topics that matter to them including mental health. This could be through a formal education setting such as a schools PSE lesson, or a simple session that is run through an informal education setting such as a youth club , sports club or other group. No matter how these sessions are delivered its important that the young people have a participative experience within these lessons or sessions to be able to learn. When looking at informal education in particular Richardson says when we think about how we engage with young people at work we can start to see the daily life of individuals and groups is a main focus for us as workers, it is this daily life that interests us because this is where we begin to understand the young people we are working with. This ultimately falls down to building effective working relationships with young people to be able to have discussions with them.</a:t>
            </a:r>
          </a:p>
        </p:txBody>
      </p:sp>
      <p:sp>
        <p:nvSpPr>
          <p:cNvPr id="4" name="Slide Number Placeholder 3"/>
          <p:cNvSpPr>
            <a:spLocks noGrp="1"/>
          </p:cNvSpPr>
          <p:nvPr>
            <p:ph type="sldNum" sz="quarter" idx="5"/>
          </p:nvPr>
        </p:nvSpPr>
        <p:spPr/>
        <p:txBody>
          <a:bodyPr/>
          <a:lstStyle/>
          <a:p>
            <a:fld id="{7417B743-8ADB-4141-86C4-7AB347B47851}" type="slidenum">
              <a:rPr lang="en-GB" smtClean="0"/>
              <a:t>9</a:t>
            </a:fld>
            <a:endParaRPr lang="en-GB"/>
          </a:p>
        </p:txBody>
      </p:sp>
    </p:spTree>
    <p:extLst>
      <p:ext uri="{BB962C8B-B14F-4D97-AF65-F5344CB8AC3E}">
        <p14:creationId xmlns:p14="http://schemas.microsoft.com/office/powerpoint/2010/main" val="20867962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short clip Vikram Patel discusses the link between care systems and providers and IT systems and the shortage of IT systems being a barrier to developing care systems.</a:t>
            </a:r>
          </a:p>
        </p:txBody>
      </p:sp>
      <p:sp>
        <p:nvSpPr>
          <p:cNvPr id="4" name="Slide Number Placeholder 3"/>
          <p:cNvSpPr>
            <a:spLocks noGrp="1"/>
          </p:cNvSpPr>
          <p:nvPr>
            <p:ph type="sldNum" sz="quarter" idx="5"/>
          </p:nvPr>
        </p:nvSpPr>
        <p:spPr/>
        <p:txBody>
          <a:bodyPr/>
          <a:lstStyle/>
          <a:p>
            <a:fld id="{7417B743-8ADB-4141-86C4-7AB347B47851}" type="slidenum">
              <a:rPr lang="en-GB" smtClean="0"/>
              <a:t>10</a:t>
            </a:fld>
            <a:endParaRPr lang="en-GB"/>
          </a:p>
        </p:txBody>
      </p:sp>
    </p:spTree>
    <p:extLst>
      <p:ext uri="{BB962C8B-B14F-4D97-AF65-F5344CB8AC3E}">
        <p14:creationId xmlns:p14="http://schemas.microsoft.com/office/powerpoint/2010/main" val="1841265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I have identified that there is legislation and guidance in place regarding mental health, education and wellbeing. In Wales the work that public bodies undertake is scrutinised against the Future Generations Act which holds services accountable for making decisions that effect future generations of Wales. Globally there are organisations that are supporting improved mental health services to support vulnerable children and young people. I have looked at education settings that can be offered to young people to enhance their education and knowledge around health and wellbeing. I have identified that although there is relevant acts and legislation in place, within practice this is not being reflected and we are still a long way away from fully supporting children and young people regarding their mental health and educating them within settings on what it means to be well.</a:t>
            </a:r>
          </a:p>
        </p:txBody>
      </p:sp>
      <p:sp>
        <p:nvSpPr>
          <p:cNvPr id="4" name="Slide Number Placeholder 3"/>
          <p:cNvSpPr>
            <a:spLocks noGrp="1"/>
          </p:cNvSpPr>
          <p:nvPr>
            <p:ph type="sldNum" sz="quarter" idx="5"/>
          </p:nvPr>
        </p:nvSpPr>
        <p:spPr/>
        <p:txBody>
          <a:bodyPr/>
          <a:lstStyle/>
          <a:p>
            <a:fld id="{7417B743-8ADB-4141-86C4-7AB347B47851}" type="slidenum">
              <a:rPr lang="en-GB" smtClean="0"/>
              <a:t>11</a:t>
            </a:fld>
            <a:endParaRPr lang="en-GB"/>
          </a:p>
        </p:txBody>
      </p:sp>
    </p:spTree>
    <p:extLst>
      <p:ext uri="{BB962C8B-B14F-4D97-AF65-F5344CB8AC3E}">
        <p14:creationId xmlns:p14="http://schemas.microsoft.com/office/powerpoint/2010/main" val="1258738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B74E3C-A435-421B-AA38-4614A04F08D8}"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877483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74E3C-A435-421B-AA38-4614A04F08D8}"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2546500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74E3C-A435-421B-AA38-4614A04F08D8}"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3010970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B74E3C-A435-421B-AA38-4614A04F08D8}" type="datetimeFigureOut">
              <a:rPr lang="en-GB" smtClean="0"/>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1254640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B74E3C-A435-421B-AA38-4614A04F08D8}" type="datetimeFigureOut">
              <a:rPr lang="en-GB" smtClean="0"/>
              <a:t>02/04/2019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2994822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B74E3C-A435-421B-AA38-4614A04F08D8}" type="datetimeFigureOut">
              <a:rPr lang="en-GB" smtClean="0"/>
              <a:t>02/04/2019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919948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B74E3C-A435-421B-AA38-4614A04F08D8}" type="datetimeFigureOut">
              <a:rPr lang="en-GB" smtClean="0"/>
              <a:t>02/04/2019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336182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B74E3C-A435-421B-AA38-4614A04F08D8}" type="datetimeFigureOut">
              <a:rPr lang="en-GB" smtClean="0"/>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3757141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B74E3C-A435-421B-AA38-4614A04F08D8}" type="datetimeFigureOut">
              <a:rPr lang="en-GB" smtClean="0"/>
              <a:t>02/04/2019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1072192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74E3C-A435-421B-AA38-4614A04F08D8}"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2822668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74E3C-A435-421B-AA38-4614A04F08D8}"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BC2D49-08BB-4313-865A-10540A8646E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438782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74E3C-A435-421B-AA38-4614A04F08D8}"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2105670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74E3C-A435-421B-AA38-4614A04F08D8}"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BC2D49-08BB-4313-865A-10540A8646E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193516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74E3C-A435-421B-AA38-4614A04F08D8}"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11375272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74E3C-A435-421B-AA38-4614A04F08D8}"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2232000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74E3C-A435-421B-AA38-4614A04F08D8}"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BC2D49-08BB-4313-865A-10540A8646E7}" type="slidenum">
              <a:rPr lang="en-GB" smtClean="0"/>
              <a:t>‹#›</a:t>
            </a:fld>
            <a:endParaRPr lang="en-GB"/>
          </a:p>
        </p:txBody>
      </p:sp>
    </p:spTree>
    <p:extLst>
      <p:ext uri="{BB962C8B-B14F-4D97-AF65-F5344CB8AC3E}">
        <p14:creationId xmlns:p14="http://schemas.microsoft.com/office/powerpoint/2010/main" val="1009331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FB74E3C-A435-421B-AA38-4614A04F08D8}" type="datetimeFigureOut">
              <a:rPr lang="en-GB" smtClean="0"/>
              <a:t>02/04/2019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DBC2D49-08BB-4313-865A-10540A8646E7}" type="slidenum">
              <a:rPr lang="en-GB" smtClean="0"/>
              <a:t>‹#›</a:t>
            </a:fld>
            <a:endParaRPr lang="en-GB"/>
          </a:p>
        </p:txBody>
      </p:sp>
    </p:spTree>
    <p:extLst>
      <p:ext uri="{BB962C8B-B14F-4D97-AF65-F5344CB8AC3E}">
        <p14:creationId xmlns:p14="http://schemas.microsoft.com/office/powerpoint/2010/main" val="7006258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FZ5yAo4KJL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entalhealth.org.uk/campaigns/mental-health-schools-make-it-count" TargetMode="External"/><Relationship Id="rId2" Type="http://schemas.openxmlformats.org/officeDocument/2006/relationships/hyperlink" Target="https://www.independent.co.uk/news/health/mental-health-waiting-times-nhs-treatment-young-people-worse-depression-bipolar-anxiety-a8531396.html" TargetMode="External"/><Relationship Id="rId1" Type="http://schemas.openxmlformats.org/officeDocument/2006/relationships/slideLayout" Target="../slideLayouts/slideLayout2.xml"/><Relationship Id="rId4" Type="http://schemas.openxmlformats.org/officeDocument/2006/relationships/hyperlink" Target="https://www.un.org/sustainabledevelopment/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9">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11">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17">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Subtitle 2">
            <a:extLst>
              <a:ext uri="{FF2B5EF4-FFF2-40B4-BE49-F238E27FC236}">
                <a16:creationId xmlns:a16="http://schemas.microsoft.com/office/drawing/2014/main" id="{AF93A64A-D2C1-4EB6-BAD1-AA06D12DF941}"/>
              </a:ext>
            </a:extLst>
          </p:cNvPr>
          <p:cNvSpPr>
            <a:spLocks noGrp="1"/>
          </p:cNvSpPr>
          <p:nvPr>
            <p:ph type="subTitle" idx="1"/>
          </p:nvPr>
        </p:nvSpPr>
        <p:spPr>
          <a:xfrm>
            <a:off x="2040110" y="3589867"/>
            <a:ext cx="7766936" cy="1096899"/>
          </a:xfrm>
        </p:spPr>
        <p:txBody>
          <a:bodyPr>
            <a:noAutofit/>
          </a:bodyPr>
          <a:lstStyle/>
          <a:p>
            <a:r>
              <a:rPr lang="en-GB" sz="2400" b="1" dirty="0"/>
              <a:t>Collaboration or cheating? What can be learned from global research, policy and practice which might enhance education for the health and well-being of the children and young people of Wales?</a:t>
            </a:r>
          </a:p>
          <a:p>
            <a:endParaRPr lang="en-GB" sz="2400" b="1" dirty="0">
              <a:solidFill>
                <a:schemeClr val="tx1"/>
              </a:solidFill>
            </a:endParaRPr>
          </a:p>
          <a:p>
            <a:r>
              <a:rPr lang="en-GB" sz="2400" b="1" dirty="0">
                <a:solidFill>
                  <a:schemeClr val="tx1"/>
                </a:solidFill>
              </a:rPr>
              <a:t>Curtis Cana</a:t>
            </a:r>
            <a:endParaRPr lang="en-GB" sz="2400" dirty="0">
              <a:solidFill>
                <a:schemeClr val="tx1"/>
              </a:solidFill>
            </a:endParaRPr>
          </a:p>
        </p:txBody>
      </p:sp>
      <p:sp>
        <p:nvSpPr>
          <p:cNvPr id="2" name="Title 1">
            <a:extLst>
              <a:ext uri="{FF2B5EF4-FFF2-40B4-BE49-F238E27FC236}">
                <a16:creationId xmlns:a16="http://schemas.microsoft.com/office/drawing/2014/main" id="{B00E8EB5-A789-4A35-9E4C-17C529FC965F}"/>
              </a:ext>
            </a:extLst>
          </p:cNvPr>
          <p:cNvSpPr>
            <a:spLocks noGrp="1"/>
          </p:cNvSpPr>
          <p:nvPr>
            <p:ph type="ctrTitle"/>
          </p:nvPr>
        </p:nvSpPr>
        <p:spPr>
          <a:xfrm>
            <a:off x="1836506" y="700849"/>
            <a:ext cx="7766936" cy="1646302"/>
          </a:xfrm>
        </p:spPr>
        <p:txBody>
          <a:bodyPr>
            <a:normAutofit/>
          </a:bodyPr>
          <a:lstStyle/>
          <a:p>
            <a:r>
              <a:rPr lang="en-GB" sz="5000" b="1" dirty="0"/>
              <a:t>Education in Health and Wellbeing : ECCH7004</a:t>
            </a:r>
            <a:endParaRPr lang="en-GB" sz="5000" dirty="0"/>
          </a:p>
        </p:txBody>
      </p:sp>
    </p:spTree>
    <p:extLst>
      <p:ext uri="{BB962C8B-B14F-4D97-AF65-F5344CB8AC3E}">
        <p14:creationId xmlns:p14="http://schemas.microsoft.com/office/powerpoint/2010/main" val="421866561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50FAF-6011-4115-854C-D23113271022}"/>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0FD58D0-0B5F-4D72-932C-BC30A3B36A07}"/>
              </a:ext>
            </a:extLst>
          </p:cNvPr>
          <p:cNvSpPr>
            <a:spLocks noGrp="1"/>
          </p:cNvSpPr>
          <p:nvPr>
            <p:ph idx="1"/>
          </p:nvPr>
        </p:nvSpPr>
        <p:spPr/>
        <p:txBody>
          <a:bodyPr/>
          <a:lstStyle/>
          <a:p>
            <a:r>
              <a:rPr lang="en-GB" dirty="0"/>
              <a:t>This presentation will explore what can be learned from global research, policy and practice which might enhance education for the health and wellbeing of children and young people in Wales.</a:t>
            </a:r>
          </a:p>
          <a:p>
            <a:r>
              <a:rPr lang="en-GB" dirty="0"/>
              <a:t>The topic that I have chosen to explore through this presentation are in relation to young peoples mental health in education. The polices and practices that I will explore are The United Nations Sustainable Development Goals and The Wellbeing of Future Generations Act 2014</a:t>
            </a:r>
          </a:p>
        </p:txBody>
      </p:sp>
    </p:spTree>
    <p:extLst>
      <p:ext uri="{BB962C8B-B14F-4D97-AF65-F5344CB8AC3E}">
        <p14:creationId xmlns:p14="http://schemas.microsoft.com/office/powerpoint/2010/main" val="2161772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5" name="Isosceles Triangle 7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DD66982-AD29-419E-A9D0-7117BB1186C5}"/>
              </a:ext>
            </a:extLst>
          </p:cNvPr>
          <p:cNvSpPr>
            <a:spLocks noGrp="1"/>
          </p:cNvSpPr>
          <p:nvPr>
            <p:ph type="title"/>
          </p:nvPr>
        </p:nvSpPr>
        <p:spPr>
          <a:xfrm>
            <a:off x="673754" y="643467"/>
            <a:ext cx="4203045" cy="1375608"/>
          </a:xfrm>
        </p:spPr>
        <p:txBody>
          <a:bodyPr anchor="ctr">
            <a:normAutofit/>
          </a:bodyPr>
          <a:lstStyle/>
          <a:p>
            <a:pPr>
              <a:lnSpc>
                <a:spcPct val="90000"/>
              </a:lnSpc>
            </a:pPr>
            <a:r>
              <a:rPr lang="en-GB" sz="3100">
                <a:solidFill>
                  <a:schemeClr val="bg1"/>
                </a:solidFill>
              </a:rPr>
              <a:t>The United Nations Sustainable Development Goals</a:t>
            </a:r>
          </a:p>
        </p:txBody>
      </p:sp>
      <p:sp>
        <p:nvSpPr>
          <p:cNvPr id="3" name="Content Placeholder 2">
            <a:extLst>
              <a:ext uri="{FF2B5EF4-FFF2-40B4-BE49-F238E27FC236}">
                <a16:creationId xmlns:a16="http://schemas.microsoft.com/office/drawing/2014/main" id="{CA2C8566-3D43-4599-BE86-F27E66F3707F}"/>
              </a:ext>
            </a:extLst>
          </p:cNvPr>
          <p:cNvSpPr>
            <a:spLocks noGrp="1"/>
          </p:cNvSpPr>
          <p:nvPr>
            <p:ph idx="1"/>
          </p:nvPr>
        </p:nvSpPr>
        <p:spPr>
          <a:xfrm>
            <a:off x="673754" y="2160590"/>
            <a:ext cx="3973943" cy="3440110"/>
          </a:xfrm>
        </p:spPr>
        <p:txBody>
          <a:bodyPr>
            <a:normAutofit/>
          </a:bodyPr>
          <a:lstStyle/>
          <a:p>
            <a:r>
              <a:rPr lang="en-GB" dirty="0">
                <a:solidFill>
                  <a:schemeClr val="bg1"/>
                </a:solidFill>
              </a:rPr>
              <a:t>The United Nations Sustainable Development Goals are a set of targets that were established by UN countries in 2016. They are a series of goals that world leaders hope to achieve by 2030.</a:t>
            </a:r>
          </a:p>
          <a:p>
            <a:r>
              <a:rPr lang="en-GB" dirty="0">
                <a:solidFill>
                  <a:schemeClr val="bg1"/>
                </a:solidFill>
              </a:rPr>
              <a:t>In relation to mental health there is a goal to “ensure healthy lives and promote the wellbeing for all ages” (United Nations, 2016)</a:t>
            </a:r>
          </a:p>
        </p:txBody>
      </p:sp>
      <p:pic>
        <p:nvPicPr>
          <p:cNvPr id="1026" name="Picture 2" descr="Image result for the un sustainable development goals">
            <a:extLst>
              <a:ext uri="{FF2B5EF4-FFF2-40B4-BE49-F238E27FC236}">
                <a16:creationId xmlns:a16="http://schemas.microsoft.com/office/drawing/2014/main" id="{332AA8D1-F139-49E8-B7DA-EBCFE92A74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1" y="1829529"/>
            <a:ext cx="5143500" cy="3186426"/>
          </a:xfrm>
          <a:prstGeom prst="rect">
            <a:avLst/>
          </a:prstGeom>
          <a:noFill/>
          <a:extLst>
            <a:ext uri="{909E8E84-426E-40DD-AFC4-6F175D3DCCD1}">
              <a14:hiddenFill xmlns:a14="http://schemas.microsoft.com/office/drawing/2010/main">
                <a:solidFill>
                  <a:srgbClr val="FFFFFF"/>
                </a:solidFill>
              </a14:hiddenFill>
            </a:ext>
          </a:extLst>
        </p:spPr>
      </p:pic>
      <p:sp>
        <p:nvSpPr>
          <p:cNvPr id="77" name="Isosceles Triangle 7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914456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7F5FF-F4A1-4A1C-936C-1E8DDD2FE448}"/>
              </a:ext>
            </a:extLst>
          </p:cNvPr>
          <p:cNvSpPr>
            <a:spLocks noGrp="1"/>
          </p:cNvSpPr>
          <p:nvPr>
            <p:ph type="title"/>
          </p:nvPr>
        </p:nvSpPr>
        <p:spPr/>
        <p:txBody>
          <a:bodyPr/>
          <a:lstStyle/>
          <a:p>
            <a:r>
              <a:rPr lang="en-GB" dirty="0"/>
              <a:t>How might this enhance the education in health and wellbeing of young people?</a:t>
            </a:r>
          </a:p>
        </p:txBody>
      </p:sp>
      <p:sp>
        <p:nvSpPr>
          <p:cNvPr id="3" name="Content Placeholder 2">
            <a:extLst>
              <a:ext uri="{FF2B5EF4-FFF2-40B4-BE49-F238E27FC236}">
                <a16:creationId xmlns:a16="http://schemas.microsoft.com/office/drawing/2014/main" id="{46C98126-0CAE-44E3-AA38-4AA1853DC605}"/>
              </a:ext>
            </a:extLst>
          </p:cNvPr>
          <p:cNvSpPr>
            <a:spLocks noGrp="1"/>
          </p:cNvSpPr>
          <p:nvPr>
            <p:ph idx="1"/>
          </p:nvPr>
        </p:nvSpPr>
        <p:spPr/>
        <p:txBody>
          <a:bodyPr/>
          <a:lstStyle/>
          <a:p>
            <a:r>
              <a:rPr lang="en-GB" dirty="0"/>
              <a:t>The goal focuses on mental health as a whole and sets the standard for mental health awareness in the UK and internationally.</a:t>
            </a:r>
          </a:p>
          <a:p>
            <a:r>
              <a:rPr lang="en-GB" dirty="0"/>
              <a:t>The Mental Health Foundation (2019) states “</a:t>
            </a:r>
            <a:r>
              <a:rPr lang="en-US" dirty="0"/>
              <a:t>More and more schoolchildren are struggling to cope with their mental health. Amidst rising rates of depression, anxiety and self-harm in children and young people, we are launching our new Make it Count campaign, because mental health is not extracurricular. </a:t>
            </a:r>
          </a:p>
          <a:p>
            <a:r>
              <a:rPr lang="en-US" dirty="0"/>
              <a:t>Looking at this from a global context , The Lancet Commission (2018) proposes that the global mental agenda should be expanded from a focus on reducing the treatment gap to improving the mental health of whole populations and reducing the global burden of mental disorders by addressing gaps in prevention and quality of care.</a:t>
            </a:r>
            <a:endParaRPr lang="en-GB" dirty="0"/>
          </a:p>
        </p:txBody>
      </p:sp>
    </p:spTree>
    <p:extLst>
      <p:ext uri="{BB962C8B-B14F-4D97-AF65-F5344CB8AC3E}">
        <p14:creationId xmlns:p14="http://schemas.microsoft.com/office/powerpoint/2010/main" val="3132814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180E1-3F5F-4932-A5D2-3EF878C67A25}"/>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ECDC1560-02BA-4883-AEE2-74445BE6E338}"/>
              </a:ext>
            </a:extLst>
          </p:cNvPr>
          <p:cNvSpPr>
            <a:spLocks noGrp="1"/>
          </p:cNvSpPr>
          <p:nvPr>
            <p:ph idx="1"/>
          </p:nvPr>
        </p:nvSpPr>
        <p:spPr/>
        <p:txBody>
          <a:bodyPr/>
          <a:lstStyle/>
          <a:p>
            <a:r>
              <a:rPr lang="en-GB" dirty="0"/>
              <a:t>Mental Health is still a prominent issue throughout society. There are challenges within services where clients are waiting hours on end to see a professional. Supported by an article published by The Independent in late last year which states “mental health waiting times mean 75% of young people get worse before treatment”.</a:t>
            </a:r>
          </a:p>
          <a:p>
            <a:r>
              <a:rPr lang="en-GB" dirty="0"/>
              <a:t>Illich takes a outlook at the idea of a school and education in general (1970 , pg1) and suggests that we should disestablish school altogether by stating “many students, especially those who are poor, intuitively know what schools do for them. They school them to confuse process and substance, once these become blurred a new logic is assumed”.</a:t>
            </a:r>
          </a:p>
        </p:txBody>
      </p:sp>
    </p:spTree>
    <p:extLst>
      <p:ext uri="{BB962C8B-B14F-4D97-AF65-F5344CB8AC3E}">
        <p14:creationId xmlns:p14="http://schemas.microsoft.com/office/powerpoint/2010/main" val="2161244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5" name="Isosceles Triangle 7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E21D35B-87DC-44AE-B3C1-EB71C6475B5E}"/>
              </a:ext>
            </a:extLst>
          </p:cNvPr>
          <p:cNvSpPr>
            <a:spLocks noGrp="1"/>
          </p:cNvSpPr>
          <p:nvPr>
            <p:ph type="title"/>
          </p:nvPr>
        </p:nvSpPr>
        <p:spPr>
          <a:xfrm>
            <a:off x="673754" y="643467"/>
            <a:ext cx="4203045" cy="1375608"/>
          </a:xfrm>
        </p:spPr>
        <p:txBody>
          <a:bodyPr anchor="ctr">
            <a:normAutofit/>
          </a:bodyPr>
          <a:lstStyle/>
          <a:p>
            <a:pPr>
              <a:lnSpc>
                <a:spcPct val="90000"/>
              </a:lnSpc>
            </a:pPr>
            <a:r>
              <a:rPr lang="en-GB" sz="3100">
                <a:solidFill>
                  <a:schemeClr val="bg1"/>
                </a:solidFill>
              </a:rPr>
              <a:t>The Wellbeing of Future Generations Act 2014 (Wales) </a:t>
            </a:r>
          </a:p>
        </p:txBody>
      </p:sp>
      <p:sp>
        <p:nvSpPr>
          <p:cNvPr id="3" name="Content Placeholder 2">
            <a:extLst>
              <a:ext uri="{FF2B5EF4-FFF2-40B4-BE49-F238E27FC236}">
                <a16:creationId xmlns:a16="http://schemas.microsoft.com/office/drawing/2014/main" id="{C9C5545C-B8FC-453D-ACA4-7D4BBE5E153A}"/>
              </a:ext>
            </a:extLst>
          </p:cNvPr>
          <p:cNvSpPr>
            <a:spLocks noGrp="1"/>
          </p:cNvSpPr>
          <p:nvPr>
            <p:ph idx="1"/>
          </p:nvPr>
        </p:nvSpPr>
        <p:spPr>
          <a:xfrm>
            <a:off x="673754" y="2160590"/>
            <a:ext cx="3973943" cy="3440110"/>
          </a:xfrm>
        </p:spPr>
        <p:txBody>
          <a:bodyPr>
            <a:normAutofit lnSpcReduction="10000"/>
          </a:bodyPr>
          <a:lstStyle/>
          <a:p>
            <a:r>
              <a:rPr lang="en-GB" dirty="0">
                <a:solidFill>
                  <a:schemeClr val="bg1"/>
                </a:solidFill>
              </a:rPr>
              <a:t>The Wellbeing of Future Generations Act is a piece of legislation put in place to ensure that public bodies across Wales think about the choices they make that could impact future generations.</a:t>
            </a:r>
          </a:p>
          <a:p>
            <a:r>
              <a:rPr lang="en-GB" dirty="0">
                <a:solidFill>
                  <a:schemeClr val="bg1"/>
                </a:solidFill>
              </a:rPr>
              <a:t>It is an Act that is only in place in Wales and hopes to bring about positive, long lasting changes for the benefit of current and future generations.</a:t>
            </a:r>
          </a:p>
        </p:txBody>
      </p:sp>
      <p:pic>
        <p:nvPicPr>
          <p:cNvPr id="2050" name="Picture 2" descr="Image result for the wellbeing of future generations act">
            <a:extLst>
              <a:ext uri="{FF2B5EF4-FFF2-40B4-BE49-F238E27FC236}">
                <a16:creationId xmlns:a16="http://schemas.microsoft.com/office/drawing/2014/main" id="{2F9FF854-A9C5-4674-B9E3-CDB91718F1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5993" y="972608"/>
            <a:ext cx="4863516" cy="4900269"/>
          </a:xfrm>
          <a:prstGeom prst="rect">
            <a:avLst/>
          </a:prstGeom>
          <a:noFill/>
          <a:extLst>
            <a:ext uri="{909E8E84-426E-40DD-AFC4-6F175D3DCCD1}">
              <a14:hiddenFill xmlns:a14="http://schemas.microsoft.com/office/drawing/2010/main">
                <a:solidFill>
                  <a:srgbClr val="FFFFFF"/>
                </a:solidFill>
              </a14:hiddenFill>
            </a:ext>
          </a:extLst>
        </p:spPr>
      </p:pic>
      <p:sp>
        <p:nvSpPr>
          <p:cNvPr id="77" name="Isosceles Triangle 7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713416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B4F96-7E2C-4677-84A7-D094024382C1}"/>
              </a:ext>
            </a:extLst>
          </p:cNvPr>
          <p:cNvSpPr>
            <a:spLocks noGrp="1"/>
          </p:cNvSpPr>
          <p:nvPr>
            <p:ph type="title"/>
          </p:nvPr>
        </p:nvSpPr>
        <p:spPr/>
        <p:txBody>
          <a:bodyPr>
            <a:normAutofit fontScale="90000"/>
          </a:bodyPr>
          <a:lstStyle/>
          <a:p>
            <a:r>
              <a:rPr lang="en-GB" dirty="0"/>
              <a:t>How might this enhance the education in wellbeing of children and young people?</a:t>
            </a:r>
          </a:p>
        </p:txBody>
      </p:sp>
      <p:sp>
        <p:nvSpPr>
          <p:cNvPr id="3" name="Content Placeholder 2">
            <a:extLst>
              <a:ext uri="{FF2B5EF4-FFF2-40B4-BE49-F238E27FC236}">
                <a16:creationId xmlns:a16="http://schemas.microsoft.com/office/drawing/2014/main" id="{77A57908-CDEA-49E8-B053-FC3DAD51599A}"/>
              </a:ext>
            </a:extLst>
          </p:cNvPr>
          <p:cNvSpPr>
            <a:spLocks noGrp="1"/>
          </p:cNvSpPr>
          <p:nvPr>
            <p:ph idx="1"/>
          </p:nvPr>
        </p:nvSpPr>
        <p:spPr/>
        <p:txBody>
          <a:bodyPr/>
          <a:lstStyle/>
          <a:p>
            <a:r>
              <a:rPr lang="en-GB" dirty="0"/>
              <a:t>The Act ultimately enforces recommendations with the support of seven goals. The goal that relates to young people and their mental health are A healthier Wales.</a:t>
            </a:r>
          </a:p>
          <a:p>
            <a:r>
              <a:rPr lang="en-GB" dirty="0"/>
              <a:t>The Young Person friendly guide of the act (2015) gives a opening statement saying “</a:t>
            </a:r>
            <a:r>
              <a:rPr lang="en-US" dirty="0"/>
              <a:t>You’re probably in school today, where teachers are helping you get a good education. At some point you will have seen doctors, dentists and nurses who have helped you be healthy.” </a:t>
            </a:r>
          </a:p>
        </p:txBody>
      </p:sp>
    </p:spTree>
    <p:extLst>
      <p:ext uri="{BB962C8B-B14F-4D97-AF65-F5344CB8AC3E}">
        <p14:creationId xmlns:p14="http://schemas.microsoft.com/office/powerpoint/2010/main" val="2738522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AE25A-2ADB-4125-9B4D-F254D4E7659A}"/>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2B34A382-A8C3-4B4A-9276-EF4E4C6075F3}"/>
              </a:ext>
            </a:extLst>
          </p:cNvPr>
          <p:cNvSpPr>
            <a:spLocks noGrp="1"/>
          </p:cNvSpPr>
          <p:nvPr>
            <p:ph idx="1"/>
          </p:nvPr>
        </p:nvSpPr>
        <p:spPr/>
        <p:txBody>
          <a:bodyPr/>
          <a:lstStyle/>
          <a:p>
            <a:r>
              <a:rPr lang="en-GB" dirty="0"/>
              <a:t>There are people in Wales living in poverty and deprivation. This could mean a variety of factors including poor health and lifestyle choices as proven by figures from the Welsh Index of Multiple Deprivation (2014) which displays high figures in relation to health.</a:t>
            </a:r>
          </a:p>
          <a:p>
            <a:r>
              <a:rPr lang="en-GB" dirty="0"/>
              <a:t>Recent service cuts and understaffing to the NHS are not reflecting what the Future Generations Act is setting out to achieve. Supported by numerous articles including an article posted in the Nursing Times (2019) journal title which reads “</a:t>
            </a:r>
            <a:r>
              <a:rPr lang="en-US" dirty="0"/>
              <a:t>Reverse public health budget cuts to stop preventative healthcare 'crisis' warns BMA”</a:t>
            </a:r>
          </a:p>
          <a:p>
            <a:endParaRPr lang="en-GB" dirty="0"/>
          </a:p>
        </p:txBody>
      </p:sp>
    </p:spTree>
    <p:extLst>
      <p:ext uri="{BB962C8B-B14F-4D97-AF65-F5344CB8AC3E}">
        <p14:creationId xmlns:p14="http://schemas.microsoft.com/office/powerpoint/2010/main" val="2853244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44C27-989F-48D4-A551-D0E8B98132F3}"/>
              </a:ext>
            </a:extLst>
          </p:cNvPr>
          <p:cNvSpPr>
            <a:spLocks noGrp="1"/>
          </p:cNvSpPr>
          <p:nvPr>
            <p:ph type="title"/>
          </p:nvPr>
        </p:nvSpPr>
        <p:spPr/>
        <p:txBody>
          <a:bodyPr/>
          <a:lstStyle/>
          <a:p>
            <a:r>
              <a:rPr lang="en-GB" dirty="0"/>
              <a:t>How can we best educate Children &amp; Young People?</a:t>
            </a:r>
          </a:p>
        </p:txBody>
      </p:sp>
      <p:sp>
        <p:nvSpPr>
          <p:cNvPr id="3" name="Content Placeholder 2">
            <a:extLst>
              <a:ext uri="{FF2B5EF4-FFF2-40B4-BE49-F238E27FC236}">
                <a16:creationId xmlns:a16="http://schemas.microsoft.com/office/drawing/2014/main" id="{5C315FC0-E363-49B1-B277-E8DE89F957F0}"/>
              </a:ext>
            </a:extLst>
          </p:cNvPr>
          <p:cNvSpPr>
            <a:spLocks noGrp="1"/>
          </p:cNvSpPr>
          <p:nvPr>
            <p:ph idx="1"/>
          </p:nvPr>
        </p:nvSpPr>
        <p:spPr/>
        <p:txBody>
          <a:bodyPr/>
          <a:lstStyle/>
          <a:p>
            <a:r>
              <a:rPr lang="en-GB" dirty="0"/>
              <a:t>Children and Young People face opportunities on a daily basis to be educated about topics that matter to them including mental health. This could be through formal education such as schools PSE Lessons or a simple session that is run through a informal education setting such as a youth club , sports club or other group. No matter how these sessions are delivered it is important that the young people have a participative experience within these lessons or sessions in order to be able to learn.</a:t>
            </a:r>
          </a:p>
          <a:p>
            <a:r>
              <a:rPr lang="en-GB" dirty="0"/>
              <a:t>When looking at informal education in particular, Richardson (2005) says “when we think about how we engage with young people at work we can start to see that the daily life of individuals and groups is a main focus for us as workers, it is this daily life that interests us because this is where we begin to understand the young people we are working with”.</a:t>
            </a:r>
          </a:p>
        </p:txBody>
      </p:sp>
    </p:spTree>
    <p:extLst>
      <p:ext uri="{BB962C8B-B14F-4D97-AF65-F5344CB8AC3E}">
        <p14:creationId xmlns:p14="http://schemas.microsoft.com/office/powerpoint/2010/main" val="3841088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64D18-624E-45C6-980A-E93B1733499E}"/>
              </a:ext>
            </a:extLst>
          </p:cNvPr>
          <p:cNvSpPr>
            <a:spLocks noGrp="1"/>
          </p:cNvSpPr>
          <p:nvPr>
            <p:ph type="title"/>
          </p:nvPr>
        </p:nvSpPr>
        <p:spPr/>
        <p:txBody>
          <a:bodyPr/>
          <a:lstStyle/>
          <a:p>
            <a:r>
              <a:rPr lang="en-GB" dirty="0"/>
              <a:t>What are the next steps for global mental health?</a:t>
            </a:r>
          </a:p>
        </p:txBody>
      </p:sp>
      <p:sp>
        <p:nvSpPr>
          <p:cNvPr id="3" name="Content Placeholder 2">
            <a:extLst>
              <a:ext uri="{FF2B5EF4-FFF2-40B4-BE49-F238E27FC236}">
                <a16:creationId xmlns:a16="http://schemas.microsoft.com/office/drawing/2014/main" id="{A580D23D-BCA4-45A0-ADEF-4511801B2135}"/>
              </a:ext>
            </a:extLst>
          </p:cNvPr>
          <p:cNvSpPr>
            <a:spLocks noGrp="1"/>
          </p:cNvSpPr>
          <p:nvPr>
            <p:ph idx="1"/>
          </p:nvPr>
        </p:nvSpPr>
        <p:spPr/>
        <p:txBody>
          <a:bodyPr/>
          <a:lstStyle/>
          <a:p>
            <a:r>
              <a:rPr lang="en-GB" dirty="0"/>
              <a:t>Vikram Patel: Digital Revolution and Global Mental Health (First 2 minute 15)</a:t>
            </a:r>
          </a:p>
          <a:p>
            <a:endParaRPr lang="en-GB" dirty="0"/>
          </a:p>
          <a:p>
            <a:r>
              <a:rPr lang="en-GB" dirty="0">
                <a:hlinkClick r:id="rId3"/>
              </a:rPr>
              <a:t>https://www.youtube.com/watch?v=FZ5yAo4KJLM</a:t>
            </a:r>
            <a:endParaRPr lang="en-GB" dirty="0"/>
          </a:p>
          <a:p>
            <a:endParaRPr lang="en-GB" dirty="0"/>
          </a:p>
          <a:p>
            <a:r>
              <a:rPr lang="en-GB" dirty="0"/>
              <a:t>Patel discusses some of the issues within global care and the link between understanding global mental health and technology and says that even though we are as a society digitally advanced we still have a long way to go.</a:t>
            </a:r>
          </a:p>
        </p:txBody>
      </p:sp>
    </p:spTree>
    <p:extLst>
      <p:ext uri="{BB962C8B-B14F-4D97-AF65-F5344CB8AC3E}">
        <p14:creationId xmlns:p14="http://schemas.microsoft.com/office/powerpoint/2010/main" val="3636599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EA4A9-3EA1-4C46-AE30-65EB2AA5422A}"/>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361A306F-C272-4CAB-A2F0-B4ED679303D4}"/>
              </a:ext>
            </a:extLst>
          </p:cNvPr>
          <p:cNvSpPr>
            <a:spLocks noGrp="1"/>
          </p:cNvSpPr>
          <p:nvPr>
            <p:ph idx="1"/>
          </p:nvPr>
        </p:nvSpPr>
        <p:spPr/>
        <p:txBody>
          <a:bodyPr/>
          <a:lstStyle/>
          <a:p>
            <a:r>
              <a:rPr lang="en-GB" dirty="0"/>
              <a:t>In conclusion I have identified that there is legislation and guidance in place regarding mental health , education and wellbeing.</a:t>
            </a:r>
          </a:p>
          <a:p>
            <a:r>
              <a:rPr lang="en-GB" dirty="0"/>
              <a:t>In Wales, the work that public bodies undertake is scrutinised against the Future Generations Act which holds services accountable for making decisions that affect future generations of Wales.</a:t>
            </a:r>
          </a:p>
          <a:p>
            <a:r>
              <a:rPr lang="en-GB" dirty="0"/>
              <a:t>Globally, there are organisations that are striving for improved mental health services to help and support vulnerable children and young people.</a:t>
            </a:r>
          </a:p>
          <a:p>
            <a:r>
              <a:rPr lang="en-GB" dirty="0"/>
              <a:t>I have looked at education settings that can be offered to young people to enhance their education around health and wellbeing .</a:t>
            </a:r>
          </a:p>
          <a:p>
            <a:r>
              <a:rPr lang="en-GB" dirty="0"/>
              <a:t>I have identified that although there is relevant acts and legislation in place, this is not being reflected within practice and we are still a long way away.</a:t>
            </a:r>
          </a:p>
        </p:txBody>
      </p:sp>
    </p:spTree>
    <p:extLst>
      <p:ext uri="{BB962C8B-B14F-4D97-AF65-F5344CB8AC3E}">
        <p14:creationId xmlns:p14="http://schemas.microsoft.com/office/powerpoint/2010/main" val="3412659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0786-D912-47E2-A251-DCC737266E0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2979A28A-8454-4A1E-850C-86116F22565A}"/>
              </a:ext>
            </a:extLst>
          </p:cNvPr>
          <p:cNvSpPr>
            <a:spLocks noGrp="1"/>
          </p:cNvSpPr>
          <p:nvPr>
            <p:ph idx="1"/>
          </p:nvPr>
        </p:nvSpPr>
        <p:spPr>
          <a:xfrm>
            <a:off x="677334" y="1336431"/>
            <a:ext cx="9929706" cy="5303520"/>
          </a:xfrm>
        </p:spPr>
        <p:txBody>
          <a:bodyPr>
            <a:normAutofit fontScale="92500" lnSpcReduction="10000"/>
          </a:bodyPr>
          <a:lstStyle/>
          <a:p>
            <a:r>
              <a:rPr lang="en-GB" dirty="0" err="1"/>
              <a:t>Ford,M</a:t>
            </a:r>
            <a:r>
              <a:rPr lang="en-GB" dirty="0"/>
              <a:t> (2019) </a:t>
            </a:r>
            <a:r>
              <a:rPr lang="en-US" dirty="0"/>
              <a:t>Reverse public health budget cuts to stop preventative healthcare 'crisis' warns BMA, Nursing Times</a:t>
            </a:r>
          </a:p>
          <a:p>
            <a:r>
              <a:rPr lang="en-GB" dirty="0"/>
              <a:t>Illich, I (1970) </a:t>
            </a:r>
            <a:r>
              <a:rPr lang="en-GB" dirty="0" err="1"/>
              <a:t>Deschooling</a:t>
            </a:r>
            <a:r>
              <a:rPr lang="en-GB" dirty="0"/>
              <a:t> Society, Malta, </a:t>
            </a:r>
            <a:r>
              <a:rPr lang="en-GB" dirty="0" err="1"/>
              <a:t>Gutenburg</a:t>
            </a:r>
            <a:r>
              <a:rPr lang="en-GB" dirty="0"/>
              <a:t> Press</a:t>
            </a:r>
          </a:p>
          <a:p>
            <a:r>
              <a:rPr lang="en-GB" dirty="0"/>
              <a:t>King, A (2018) </a:t>
            </a:r>
            <a:r>
              <a:rPr lang="en-US" dirty="0"/>
              <a:t>Mental health waiting times mean 75% of young people get worse before treatment, report warns, Available at: </a:t>
            </a:r>
            <a:r>
              <a:rPr lang="en-GB" dirty="0">
                <a:hlinkClick r:id="rId2"/>
              </a:rPr>
              <a:t>https://www.independent.co.uk/news/health/mental-health-waiting-times-nhs-treatment-young-people-worse-depression-bipolar-anxiety-a8531396.html</a:t>
            </a:r>
            <a:r>
              <a:rPr lang="en-GB" dirty="0"/>
              <a:t> Accessed: 02/04/2019</a:t>
            </a:r>
          </a:p>
          <a:p>
            <a:r>
              <a:rPr lang="en-GB" dirty="0"/>
              <a:t>Mental Health Foundation (2019) Mental Health in schools make it count. Available at: </a:t>
            </a:r>
            <a:r>
              <a:rPr lang="en-GB" dirty="0">
                <a:hlinkClick r:id="rId3"/>
              </a:rPr>
              <a:t>https://www.mentalhealth.org.uk/campaigns/mental-health-schools-make-it-count</a:t>
            </a:r>
            <a:r>
              <a:rPr lang="en-GB" dirty="0"/>
              <a:t> Accessed: 1/4/2019</a:t>
            </a:r>
          </a:p>
          <a:p>
            <a:r>
              <a:rPr lang="en-GB" dirty="0"/>
              <a:t>Stats Wales (2014) Welsh Index of Multiple Deprivation, Stats Wales</a:t>
            </a:r>
          </a:p>
          <a:p>
            <a:r>
              <a:rPr lang="en-GB" dirty="0"/>
              <a:t>The Lancet Commission (2018) </a:t>
            </a:r>
            <a:r>
              <a:rPr lang="en-US" dirty="0"/>
              <a:t>The Lancet Commission on global mental health and sustainable development</a:t>
            </a:r>
          </a:p>
          <a:p>
            <a:r>
              <a:rPr lang="en-GB" dirty="0"/>
              <a:t>United Nations (2016) Sustainable Development Goals, Available at: </a:t>
            </a:r>
            <a:r>
              <a:rPr lang="en-GB" dirty="0">
                <a:hlinkClick r:id="rId4"/>
              </a:rPr>
              <a:t>https://www.un.org/sustainabledevelopment/sustainable-development-goals/</a:t>
            </a:r>
            <a:r>
              <a:rPr lang="en-GB" dirty="0"/>
              <a:t> Accessed: 30/03/2019</a:t>
            </a:r>
          </a:p>
          <a:p>
            <a:r>
              <a:rPr lang="en-GB" dirty="0"/>
              <a:t>Welsh Government (2016) Future Generations Act: A young persons guide , Sustainable Development Branch , Welsh Government </a:t>
            </a:r>
          </a:p>
        </p:txBody>
      </p:sp>
    </p:spTree>
    <p:extLst>
      <p:ext uri="{BB962C8B-B14F-4D97-AF65-F5344CB8AC3E}">
        <p14:creationId xmlns:p14="http://schemas.microsoft.com/office/powerpoint/2010/main" val="3950756885"/>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TotalTime>
  <Words>2251</Words>
  <Application>Microsoft Office PowerPoint</Application>
  <PresentationFormat>Widescreen</PresentationFormat>
  <Paragraphs>70</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Trebuchet MS</vt:lpstr>
      <vt:lpstr>Wingdings 3</vt:lpstr>
      <vt:lpstr>Facet</vt:lpstr>
      <vt:lpstr>Education in Health and Wellbeing : ECCH7004</vt:lpstr>
      <vt:lpstr>Introduction</vt:lpstr>
      <vt:lpstr>The United Nations Sustainable Development Goals</vt:lpstr>
      <vt:lpstr>How might this enhance the education in health and wellbeing of young people?</vt:lpstr>
      <vt:lpstr>Challenges?</vt:lpstr>
      <vt:lpstr>The Wellbeing of Future Generations Act 2014 (Wales) </vt:lpstr>
      <vt:lpstr>How might this enhance the education in wellbeing of children and young people?</vt:lpstr>
      <vt:lpstr>Challenges?</vt:lpstr>
      <vt:lpstr>How can we best educate Children &amp; Young People?</vt:lpstr>
      <vt:lpstr>What are the next steps for global mental health?</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in Health and Wellbeing : ECCH7004</dc:title>
  <dc:creator>Curtis Cana</dc:creator>
  <cp:lastModifiedBy>Curtis Cana</cp:lastModifiedBy>
  <cp:revision>68</cp:revision>
  <dcterms:created xsi:type="dcterms:W3CDTF">2019-03-30T21:40:04Z</dcterms:created>
  <dcterms:modified xsi:type="dcterms:W3CDTF">2019-04-02T23:02:03Z</dcterms:modified>
</cp:coreProperties>
</file>