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svg" ContentType="image/sv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6" r:id="rId7"/>
    <p:sldId id="268" r:id="rId8"/>
    <p:sldId id="269" r:id="rId9"/>
    <p:sldId id="272" r:id="rId10"/>
    <p:sldId id="273" r:id="rId11"/>
    <p:sldId id="274" r:id="rId12"/>
  </p:sldIdLst>
  <p:sldSz cx="18288000" cy="10287000"/>
  <p:notesSz cx="6858000" cy="9144000"/>
  <p:embeddedFontLst>
    <p:embeddedFont>
      <p:font typeface="Canva Sans Bold" charset="0"/>
      <p:regular r:id="rId14"/>
    </p:embeddedFont>
    <p:embeddedFont>
      <p:font typeface="Montserrat Extra-Bold Italics" charset="0"/>
      <p:regular r:id="rId15"/>
    </p:embeddedFont>
    <p:embeddedFont>
      <p:font typeface="Montserrat" charset="0"/>
      <p:regular r:id="rId16"/>
      <p:bold r:id="rId17"/>
      <p:italic r:id="rId18"/>
      <p:boldItalic r:id="rId19"/>
    </p:embeddedFont>
    <p:embeddedFont>
      <p:font typeface="Montserrat Extra-Bold" charset="0"/>
      <p:regular r:id="rId20"/>
    </p:embeddedFont>
    <p:embeddedFont>
      <p:font typeface="Calibri" pitchFamily="34" charset="0"/>
      <p:regular r:id="rId21"/>
      <p:bold r:id="rId22"/>
      <p:italic r:id="rId23"/>
      <p:boldItalic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autoAdjust="0"/>
    <p:restoredTop sz="67232" autoAdjust="0"/>
  </p:normalViewPr>
  <p:slideViewPr>
    <p:cSldViewPr>
      <p:cViewPr varScale="1">
        <p:scale>
          <a:sx n="30" d="100"/>
          <a:sy n="30" d="100"/>
        </p:scale>
        <p:origin x="-1456"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pPr/>
              <a:t>07.02.2023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pPr/>
              <a:t>‹#›</a:t>
            </a:fld>
            <a:endParaRPr lang="cs-CZ"/>
          </a:p>
        </p:txBody>
      </p:sp>
    </p:spTree>
    <p:extLst>
      <p:ext uri="{BB962C8B-B14F-4D97-AF65-F5344CB8AC3E}">
        <p14:creationId xmlns:p14="http://schemas.microsoft.com/office/powerpoint/2010/main" xmlns=""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following topics will be covered in today's presentation.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US" dirty="0"/>
              <a:t>First of all, let me give you a brief introduction of Marriott UK. Marriott International is one of the largest hotel companies in the world, with over 7,000 properties in 131 countries and territories. Marriott UK is a part of this global brand and operates hotels across the country, including London, Manchester, and Edinburgh. Marriott UK hotels offer a wide range of accommodations, from luxury resorts to select-service hotels, which cater to different types of travelers and budgets.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US" dirty="0"/>
              <a:t>Marriott UK's main consumers are business travelers, families, and leisure travelers. Business travelers often stay in Marriott UK hotels because of their convenient location, comfortable accommodation, and state-of-the-art meeting facilities. Families also choose Marriott UK hotels for their spacious rooms, family-friendly amenities, and kid-friendly activities. Leisure travelers appreciate Marriott UK hotels for their comfortable accommodations, excellent service, and great locations near popular tourist attractions. Marriott UK hotels have a range of facilities and services to accommodate groups and events, such as conference rooms and ballrooms for weddings and corporate events.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Marriott UK offers a wide range of products and services to guests, here are five key products and services offered by Marriott UK:</a:t>
            </a:r>
          </a:p>
          <a:p>
            <a:pPr algn="just">
              <a:lnSpc>
                <a:spcPct val="150000"/>
              </a:lnSpc>
            </a:pPr>
            <a:r>
              <a:rPr lang="en-US" sz="1800" dirty="0">
                <a:effectLst/>
                <a:latin typeface="Arial" panose="020B0604020202020204" pitchFamily="34" charset="0"/>
                <a:ea typeface="Calibri" panose="020F0502020204030204" pitchFamily="34" charset="0"/>
                <a:cs typeface="Times New Roman" panose="02020603050405020304" pitchFamily="18" charset="0"/>
              </a:rPr>
              <a:t>Marriott UK offers a variety of room options, including standard rooms, suites, and executive rooms. They also offer accessible rooms for guests with disabilities.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Arial" panose="020B0604020202020204" pitchFamily="34" charset="0"/>
                <a:ea typeface="Calibri" panose="020F0502020204030204" pitchFamily="34" charset="0"/>
                <a:cs typeface="Times New Roman" panose="02020603050405020304" pitchFamily="18" charset="0"/>
              </a:rPr>
              <a:t>Marriott UK offers several on-site restaurants and bars, serving a variety of cuisines, as well as in-room dining. They also have 24-hour room service.</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Arial" panose="020B0604020202020204" pitchFamily="34" charset="0"/>
                <a:ea typeface="Calibri" panose="020F0502020204030204" pitchFamily="34" charset="0"/>
                <a:cs typeface="Times New Roman" panose="02020603050405020304" pitchFamily="18" charset="0"/>
              </a:rPr>
              <a:t>Marriott UK offers a variety of meeting and event spaces, including ballrooms, conference rooms, and outdoor spaces, along with full-service catering and audio-visual equipment.</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Arial" panose="020B0604020202020204" pitchFamily="34" charset="0"/>
                <a:ea typeface="Calibri" panose="020F0502020204030204" pitchFamily="34" charset="0"/>
                <a:cs typeface="Times New Roman" panose="02020603050405020304" pitchFamily="18" charset="0"/>
              </a:rPr>
              <a:t>Marriott UK offers a fitness center, a spa, and an indoor swimming pool for guests to enjoy. They also have a sauna, a steam room, and a Jacuzzi.</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Arial" panose="020B0604020202020204" pitchFamily="34" charset="0"/>
                <a:ea typeface="Calibri" panose="020F0502020204030204" pitchFamily="34" charset="0"/>
                <a:cs typeface="Times New Roman" panose="02020603050405020304" pitchFamily="18" charset="0"/>
              </a:rPr>
              <a:t>Marriott UK offers a business center for guests to use, which includes computers, printers, and office supplies for guests to use. They also offer secretarial and translation services, as well as high-speed internet access.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When it comes to guest services, Marriott UK provides a wide range of facilities and services to meet the needs of its guests. These include but are not limited to:</a:t>
            </a:r>
          </a:p>
          <a:p>
            <a:r>
              <a:rPr lang="en-US" dirty="0"/>
              <a:t>Room service</a:t>
            </a:r>
          </a:p>
          <a:p>
            <a:r>
              <a:rPr lang="en-US" dirty="0"/>
              <a:t>Laundry and dry cleaning services</a:t>
            </a:r>
          </a:p>
          <a:p>
            <a:r>
              <a:rPr lang="en-US" dirty="0"/>
              <a:t>Concierge services</a:t>
            </a:r>
          </a:p>
          <a:p>
            <a:pPr algn="just"/>
            <a:r>
              <a:rPr lang="en-US" dirty="0"/>
              <a:t>Fitness centers and spas</a:t>
            </a:r>
          </a:p>
          <a:p>
            <a:r>
              <a:rPr lang="en-US" dirty="0"/>
              <a:t>Meeting and event spaces</a:t>
            </a:r>
          </a:p>
          <a:p>
            <a:r>
              <a:rPr lang="en-US" dirty="0"/>
              <a:t>Business centers</a:t>
            </a:r>
          </a:p>
          <a:p>
            <a:r>
              <a:rPr lang="en-US" dirty="0"/>
              <a:t>Complimentary high-speed internet access</a:t>
            </a:r>
          </a:p>
          <a:p>
            <a:r>
              <a:rPr lang="en-US" dirty="0"/>
              <a:t>Pet-friendly policies</a:t>
            </a:r>
          </a:p>
          <a:p>
            <a:r>
              <a:rPr lang="en-US" dirty="0"/>
              <a:t>Mobile check-in and keyless room entry</a:t>
            </a:r>
          </a:p>
          <a:p>
            <a:r>
              <a:rPr lang="en-US" dirty="0"/>
              <a:t>Mobile app for reservations and hotel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All these services and facilities are designed to make the guests' stay as comfortable and convenient as possible. The concierge service, for example, can help guests with restaurant reservations, transportation arrangements, and other requests. The business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centres</a:t>
            </a:r>
            <a:r>
              <a:rPr lang="en-US" sz="1800" dirty="0">
                <a:effectLst/>
                <a:latin typeface="Arial" panose="020B0604020202020204" pitchFamily="34" charset="0"/>
                <a:ea typeface="Calibri" panose="020F0502020204030204" pitchFamily="34" charset="0"/>
                <a:cs typeface="Times New Roman" panose="02020603050405020304" pitchFamily="18" charset="0"/>
              </a:rPr>
              <a:t> are equipped with computers, printers, and other office equipment for guests who need to work during their stay.</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US" dirty="0"/>
              <a:t>Furthermore, considering the role and function of guest services, in general, is crucial for hotels to remain competitive in the market. Guest services are one of the main drivers of customer satisfaction, which can lead to customer loyalty and repeat business. In addition, guest services can also help hotels attract new customers through positive word-of-mouth and online reviews.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Now let's move on to discussing the importance of hospitality and how hotels exceed guest expectations. </a:t>
            </a:r>
          </a:p>
          <a:p>
            <a:r>
              <a:rPr lang="en-US" dirty="0"/>
              <a:t>Hospitality is the act of welcoming and making guests feel comfortable and valued,  </a:t>
            </a:r>
          </a:p>
          <a:p>
            <a:r>
              <a:rPr lang="en-US" dirty="0"/>
              <a:t>and it is an essential part of the guest experience. Marriott UK places a strong emphasis on hospitality and goes above and beyond to meet and exceed guest expectations. They have a dedicated team of employees who are trained to provide exceptional service and make guests feel welcome and valued. From the moment guests arrive at the hotel, they are greeted with a warm welcome and provided with assistance throughout their stay. The hotel staff is always available to answer any questions or concerns guests may have, and they go out of their way to make sure guests have a pleasant and comfortable stay. </a:t>
            </a:r>
            <a:r>
              <a:rPr lang="en-GB" dirty="0"/>
              <a:t>Marriott UK also uses technology to enhance the guest experience, such as mobile check-in and keyless room entry. They also have a mobile app that allows guests to make reservations, view their accounts, and access hotel information.</a:t>
            </a:r>
          </a:p>
          <a:p>
            <a:r>
              <a:rPr lang="en-GB" dirty="0"/>
              <a:t>In addition, Marriott UK is committed to sustainability and social responsibility, which is an important aspect of hospitality. They have implemented programs and initiatives to reduce their environmental impact, and they also support local communities.</a:t>
            </a:r>
          </a:p>
          <a:p>
            <a:pPr algn="just"/>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just"/>
            <a:r>
              <a:rPr lang="en-US" dirty="0"/>
              <a:t>Marriott UK is committed to meeting and exceeding guest expectations through their focus on providing high-quality service and hospitality. They achieve this by continually assessing and improving their guest services and facilities, as well as training their staff to deliver exceptional service. Marriott UK hotels have a range of amenities and services that are designed to meet the specific needs of their guests, such as providing high-speed internet access and meeting rooms for business travelers, and fitness centers and spas for leisure travelers. Additionally, Marriott UK hotels also have a strong emphasis on guest satisfaction, with regular guest feedback surveys and a dedicated customer service team to address any issues or concerns. Through these efforts, Marriott UK is able to consistently deliver a positive guest experience and exceed expectations.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conclusion, quality service, hospitality, and guest services are all crucial elements of the hospitality industry, and particularly important for hotel brands like Hotel Marriott UK. These elements help to create a positive guest experience, which in turn leads to repeat business and positive word-of-mouth advertising. Hotel Marriott UK's commitment to quality service, hospitality, and guest services are evident in their extensive range of amenities and services, as well as their focus on training their staff and creating a warm and inviting atmosphere. By meeting and exceeding guest expectations, Hotel Marriott UK is able to establish itself as one of the premier luxury hotel brands in the United Kingdom.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2/7/2023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6.png"/><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6.sv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image" Target="../media/image3.svg"/><Relationship Id="rId9" Type="http://schemas.openxmlformats.org/officeDocument/2006/relationships/image" Target="../media/image20.sv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15.png"/><Relationship Id="rId4" Type="http://schemas.openxmlformats.org/officeDocument/2006/relationships/image" Target="../media/image3.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6654455" y="1028700"/>
            <a:ext cx="4979090" cy="2233185"/>
          </a:xfrm>
          <a:prstGeom prst="rect">
            <a:avLst/>
          </a:prstGeom>
        </p:spPr>
      </p:pic>
      <p:sp>
        <p:nvSpPr>
          <p:cNvPr id="3" name="TextBox 3"/>
          <p:cNvSpPr txBox="1"/>
          <p:nvPr/>
        </p:nvSpPr>
        <p:spPr>
          <a:xfrm>
            <a:off x="3718843" y="4331653"/>
            <a:ext cx="10850314" cy="1028688"/>
          </a:xfrm>
          <a:prstGeom prst="rect">
            <a:avLst/>
          </a:prstGeom>
        </p:spPr>
        <p:txBody>
          <a:bodyPr lIns="0" tIns="0" rIns="0" bIns="0" rtlCol="0" anchor="t">
            <a:spAutoFit/>
          </a:bodyPr>
          <a:lstStyle/>
          <a:p>
            <a:pPr algn="ctr">
              <a:lnSpc>
                <a:spcPts val="8400"/>
              </a:lnSpc>
            </a:pPr>
            <a:r>
              <a:rPr lang="en-US" sz="6000">
                <a:solidFill>
                  <a:srgbClr val="004AAD"/>
                </a:solidFill>
                <a:latin typeface="Canva Sans Bold"/>
              </a:rPr>
              <a:t>Welcome to the Presentation</a:t>
            </a:r>
          </a:p>
        </p:txBody>
      </p:sp>
      <p:sp>
        <p:nvSpPr>
          <p:cNvPr id="4" name="TextBox 4"/>
          <p:cNvSpPr txBox="1"/>
          <p:nvPr/>
        </p:nvSpPr>
        <p:spPr>
          <a:xfrm>
            <a:off x="1981200" y="6455715"/>
            <a:ext cx="15011400" cy="2654573"/>
          </a:xfrm>
          <a:prstGeom prst="rect">
            <a:avLst/>
          </a:prstGeom>
        </p:spPr>
        <p:txBody>
          <a:bodyPr wrap="square" lIns="0" tIns="0" rIns="0" bIns="0" rtlCol="0" anchor="t">
            <a:spAutoFit/>
          </a:bodyPr>
          <a:lstStyle/>
          <a:p>
            <a:pPr algn="ctr">
              <a:lnSpc>
                <a:spcPts val="6860"/>
              </a:lnSpc>
            </a:pPr>
            <a:r>
              <a:rPr lang="en-US" sz="4900" dirty="0">
                <a:solidFill>
                  <a:schemeClr val="accent4">
                    <a:lumMod val="75000"/>
                  </a:schemeClr>
                </a:solidFill>
                <a:latin typeface="Canva Sans Bold"/>
              </a:rPr>
              <a:t>BMIH4003- Hospitality &amp; Guest Services</a:t>
            </a:r>
          </a:p>
          <a:p>
            <a:pPr algn="ctr">
              <a:lnSpc>
                <a:spcPts val="6860"/>
              </a:lnSpc>
            </a:pPr>
            <a:r>
              <a:rPr lang="en-US" sz="4900" dirty="0">
                <a:solidFill>
                  <a:schemeClr val="accent4">
                    <a:lumMod val="75000"/>
                  </a:schemeClr>
                </a:solidFill>
                <a:latin typeface="Canva Sans Bold"/>
              </a:rPr>
              <a:t>Marriott UK</a:t>
            </a:r>
          </a:p>
          <a:p>
            <a:pPr algn="ctr">
              <a:lnSpc>
                <a:spcPts val="6860"/>
              </a:lnSpc>
            </a:pPr>
            <a:r>
              <a:rPr lang="en-US" sz="4900">
                <a:solidFill>
                  <a:srgbClr val="000000"/>
                </a:solidFill>
                <a:latin typeface="Canva Sans Bold"/>
              </a:rPr>
              <a:t>Student Id: </a:t>
            </a:r>
            <a:r>
              <a:rPr lang="en-US" sz="4900" smtClean="0">
                <a:solidFill>
                  <a:srgbClr val="000000"/>
                </a:solidFill>
                <a:latin typeface="Canva Sans Bold"/>
              </a:rPr>
              <a:t>2207348</a:t>
            </a:r>
            <a:endParaRPr lang="en-US" sz="4900" dirty="0">
              <a:solidFill>
                <a:srgbClr val="000000"/>
              </a:solidFill>
              <a:latin typeface="Canva Sans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pic>
        <p:nvPicPr>
          <p:cNvPr id="3" name="Picture 3"/>
          <p:cNvPicPr>
            <a:picLocks noChangeAspect="1"/>
          </p:cNvPicPr>
          <p:nvPr/>
        </p:nvPicPr>
        <p:blipFill>
          <a:blip r:embed="rId3">
            <a:alphaModFix amt="19999"/>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rcRect/>
          <a:stretch>
            <a:fillRect/>
          </a:stretch>
        </p:blipFill>
        <p:spPr>
          <a:xfrm flipH="1">
            <a:off x="6305562" y="-995510"/>
            <a:ext cx="12278020" cy="12278020"/>
          </a:xfrm>
          <a:prstGeom prst="rect">
            <a:avLst/>
          </a:prstGeom>
        </p:spPr>
      </p:pic>
      <p:sp>
        <p:nvSpPr>
          <p:cNvPr id="4" name="AutoShape 4"/>
          <p:cNvSpPr/>
          <p:nvPr/>
        </p:nvSpPr>
        <p:spPr>
          <a:xfrm>
            <a:off x="1028700" y="3703457"/>
            <a:ext cx="16230600" cy="5554843"/>
          </a:xfrm>
          <a:prstGeom prst="rect">
            <a:avLst/>
          </a:prstGeom>
          <a:solidFill>
            <a:srgbClr val="213559"/>
          </a:solidFill>
        </p:spPr>
      </p:sp>
      <p:grpSp>
        <p:nvGrpSpPr>
          <p:cNvPr id="5" name="Group 5"/>
          <p:cNvGrpSpPr>
            <a:grpSpLocks noChangeAspect="1"/>
          </p:cNvGrpSpPr>
          <p:nvPr/>
        </p:nvGrpSpPr>
        <p:grpSpPr>
          <a:xfrm>
            <a:off x="9639230" y="-203728"/>
            <a:ext cx="8944351" cy="10694456"/>
            <a:chOff x="0" y="0"/>
            <a:chExt cx="8603361" cy="10286746"/>
          </a:xfrm>
        </p:grpSpPr>
        <p:sp>
          <p:nvSpPr>
            <p:cNvPr id="6" name="Freeform 6"/>
            <p:cNvSpPr/>
            <p:nvPr/>
          </p:nvSpPr>
          <p:spPr>
            <a:xfrm>
              <a:off x="-2794" y="-128"/>
              <a:ext cx="8606155" cy="10286874"/>
            </a:xfrm>
            <a:custGeom>
              <a:avLst/>
              <a:gdLst/>
              <a:ahLst/>
              <a:cxnLst/>
              <a:rect l="l" t="t" r="r" b="b"/>
              <a:pathLst>
                <a:path w="8606155" h="10286874">
                  <a:moveTo>
                    <a:pt x="8606155" y="10251441"/>
                  </a:moveTo>
                  <a:cubicBezTo>
                    <a:pt x="8606155" y="10284588"/>
                    <a:pt x="8595487" y="10286874"/>
                    <a:pt x="8567674" y="10286874"/>
                  </a:cubicBezTo>
                  <a:cubicBezTo>
                    <a:pt x="5713094" y="10286239"/>
                    <a:pt x="2858643" y="10286239"/>
                    <a:pt x="4064" y="10286239"/>
                  </a:cubicBezTo>
                  <a:cubicBezTo>
                    <a:pt x="0" y="10272396"/>
                    <a:pt x="6350" y="10259823"/>
                    <a:pt x="9271" y="10246996"/>
                  </a:cubicBezTo>
                  <a:cubicBezTo>
                    <a:pt x="134747" y="9685402"/>
                    <a:pt x="260350" y="9123935"/>
                    <a:pt x="386207" y="8562467"/>
                  </a:cubicBezTo>
                  <a:cubicBezTo>
                    <a:pt x="565658" y="7761986"/>
                    <a:pt x="745490" y="6961633"/>
                    <a:pt x="924814" y="6161151"/>
                  </a:cubicBezTo>
                  <a:cubicBezTo>
                    <a:pt x="1146302" y="5172583"/>
                    <a:pt x="1367282" y="4184015"/>
                    <a:pt x="1588643" y="3195574"/>
                  </a:cubicBezTo>
                  <a:cubicBezTo>
                    <a:pt x="1813560" y="2191385"/>
                    <a:pt x="2038604" y="1187323"/>
                    <a:pt x="2264156" y="183261"/>
                  </a:cubicBezTo>
                  <a:cubicBezTo>
                    <a:pt x="2277872" y="122174"/>
                    <a:pt x="2286635" y="59690"/>
                    <a:pt x="2308860" y="635"/>
                  </a:cubicBezTo>
                  <a:cubicBezTo>
                    <a:pt x="4395216" y="635"/>
                    <a:pt x="6481572" y="635"/>
                    <a:pt x="8567928" y="0"/>
                  </a:cubicBezTo>
                  <a:cubicBezTo>
                    <a:pt x="8596249" y="0"/>
                    <a:pt x="8605901" y="3429"/>
                    <a:pt x="8605901" y="35814"/>
                  </a:cubicBezTo>
                  <a:cubicBezTo>
                    <a:pt x="8605139" y="3441066"/>
                    <a:pt x="8605139" y="6846317"/>
                    <a:pt x="8606155" y="10251441"/>
                  </a:cubicBezTo>
                  <a:close/>
                </a:path>
              </a:pathLst>
            </a:custGeom>
            <a:blipFill>
              <a:blip r:embed="rId5"/>
              <a:stretch>
                <a:fillRect l="-29711" r="-29711"/>
              </a:stretch>
            </a:blipFill>
          </p:spPr>
        </p:sp>
      </p:grpSp>
      <p:pic>
        <p:nvPicPr>
          <p:cNvPr id="7" name="Picture 7"/>
          <p:cNvPicPr>
            <a:picLocks noChangeAspect="1"/>
          </p:cNvPicPr>
          <p:nvPr/>
        </p:nvPicPr>
        <p:blipFill>
          <a:blip r:embed="rId6" cstate="print">
            <a:extLst>
              <a:ext uri="{28A0092B-C50C-407E-A947-70E740481C1C}">
                <a14:useLocalDpi xmlns:a14="http://schemas.microsoft.com/office/drawing/2010/main" xmlns="" val="0"/>
              </a:ext>
              <a:ext uri="{96DAC541-7B7A-43D3-8B79-37D633B846F1}">
                <asvg:svgBlip xmlns:asvg="http://schemas.microsoft.com/office/drawing/2016/SVG/main" xmlns="" r:embed="rId7"/>
              </a:ext>
            </a:extLst>
          </a:blip>
          <a:srcRect/>
          <a:stretch>
            <a:fillRect/>
          </a:stretch>
        </p:blipFill>
        <p:spPr>
          <a:xfrm>
            <a:off x="15476242" y="8956802"/>
            <a:ext cx="1783058" cy="295015"/>
          </a:xfrm>
          <a:prstGeom prst="rect">
            <a:avLst/>
          </a:prstGeom>
        </p:spPr>
      </p:pic>
      <p:sp>
        <p:nvSpPr>
          <p:cNvPr id="8" name="TextBox 8"/>
          <p:cNvSpPr txBox="1"/>
          <p:nvPr/>
        </p:nvSpPr>
        <p:spPr>
          <a:xfrm>
            <a:off x="1028700" y="1200150"/>
            <a:ext cx="5935366" cy="2097024"/>
          </a:xfrm>
          <a:prstGeom prst="rect">
            <a:avLst/>
          </a:prstGeom>
        </p:spPr>
        <p:txBody>
          <a:bodyPr lIns="0" tIns="0" rIns="0" bIns="0" rtlCol="0" anchor="t">
            <a:spAutoFit/>
          </a:bodyPr>
          <a:lstStyle/>
          <a:p>
            <a:pPr>
              <a:lnSpc>
                <a:spcPts val="8071"/>
              </a:lnSpc>
            </a:pPr>
            <a:r>
              <a:rPr lang="en-US" sz="8236" spc="-485">
                <a:solidFill>
                  <a:srgbClr val="263F6B"/>
                </a:solidFill>
                <a:latin typeface="Montserrat Extra-Bold Italics"/>
              </a:rPr>
              <a:t>TABLE OF CONTENTS</a:t>
            </a:r>
          </a:p>
        </p:txBody>
      </p:sp>
      <p:sp>
        <p:nvSpPr>
          <p:cNvPr id="9" name="TextBox 9"/>
          <p:cNvSpPr txBox="1"/>
          <p:nvPr/>
        </p:nvSpPr>
        <p:spPr>
          <a:xfrm>
            <a:off x="1028700" y="3705225"/>
            <a:ext cx="9398175" cy="5553075"/>
          </a:xfrm>
          <a:prstGeom prst="rect">
            <a:avLst/>
          </a:prstGeom>
        </p:spPr>
        <p:txBody>
          <a:bodyPr lIns="0" tIns="0" rIns="0" bIns="0" rtlCol="0" anchor="t">
            <a:spAutoFit/>
          </a:bodyPr>
          <a:lstStyle/>
          <a:p>
            <a:pPr marL="539749" lvl="1" indent="-269875">
              <a:lnSpc>
                <a:spcPts val="5624"/>
              </a:lnSpc>
              <a:buFont typeface="Arial"/>
              <a:buChar char="•"/>
            </a:pPr>
            <a:r>
              <a:rPr lang="en-US" sz="2499" spc="49">
                <a:solidFill>
                  <a:srgbClr val="FFFFFF"/>
                </a:solidFill>
                <a:latin typeface="Montserrat"/>
              </a:rPr>
              <a:t>Introduction</a:t>
            </a:r>
          </a:p>
          <a:p>
            <a:pPr marL="539749" lvl="1" indent="-269875">
              <a:lnSpc>
                <a:spcPts val="5624"/>
              </a:lnSpc>
              <a:buFont typeface="Arial"/>
              <a:buChar char="•"/>
            </a:pPr>
            <a:r>
              <a:rPr lang="en-US" sz="2499" spc="49">
                <a:solidFill>
                  <a:srgbClr val="FFFFFF"/>
                </a:solidFill>
                <a:latin typeface="Montserrat"/>
              </a:rPr>
              <a:t>Main consumers of the hotel brand</a:t>
            </a:r>
          </a:p>
          <a:p>
            <a:pPr marL="539749" lvl="1" indent="-269875">
              <a:lnSpc>
                <a:spcPts val="5624"/>
              </a:lnSpc>
              <a:buFont typeface="Arial"/>
              <a:buChar char="•"/>
            </a:pPr>
            <a:r>
              <a:rPr lang="en-US" sz="2499" spc="49">
                <a:solidFill>
                  <a:srgbClr val="FFFFFF"/>
                </a:solidFill>
                <a:latin typeface="Montserrat"/>
              </a:rPr>
              <a:t>Nature, scope, and role of guest services and facilities provided by Marriott</a:t>
            </a:r>
          </a:p>
          <a:p>
            <a:pPr marL="539749" lvl="1" indent="-269875">
              <a:lnSpc>
                <a:spcPts val="5624"/>
              </a:lnSpc>
              <a:buFont typeface="Arial"/>
              <a:buChar char="•"/>
            </a:pPr>
            <a:r>
              <a:rPr lang="en-US" sz="2499" spc="49">
                <a:solidFill>
                  <a:srgbClr val="FFFFFF"/>
                </a:solidFill>
                <a:latin typeface="Montserrat"/>
              </a:rPr>
              <a:t>Role and function of guest services</a:t>
            </a:r>
          </a:p>
          <a:p>
            <a:pPr marL="539749" lvl="1" indent="-269875">
              <a:lnSpc>
                <a:spcPts val="5624"/>
              </a:lnSpc>
              <a:buFont typeface="Arial"/>
              <a:buChar char="•"/>
            </a:pPr>
            <a:r>
              <a:rPr lang="en-US" sz="2499" spc="49">
                <a:solidFill>
                  <a:srgbClr val="FFFFFF"/>
                </a:solidFill>
                <a:latin typeface="Montserrat"/>
              </a:rPr>
              <a:t>Importance of Hospitality</a:t>
            </a:r>
          </a:p>
          <a:p>
            <a:pPr marL="539749" lvl="1" indent="-269875">
              <a:lnSpc>
                <a:spcPts val="5624"/>
              </a:lnSpc>
              <a:buFont typeface="Arial"/>
              <a:buChar char="•"/>
            </a:pPr>
            <a:r>
              <a:rPr lang="en-US" sz="2499" spc="49">
                <a:solidFill>
                  <a:srgbClr val="FFFFFF"/>
                </a:solidFill>
                <a:latin typeface="Montserrat"/>
              </a:rPr>
              <a:t> How Marriott meets and exceeds guest expectations</a:t>
            </a:r>
          </a:p>
          <a:p>
            <a:pPr>
              <a:lnSpc>
                <a:spcPts val="5624"/>
              </a:lnSpc>
            </a:pPr>
            <a:endParaRPr lang="en-US" sz="2499" spc="49">
              <a:solidFill>
                <a:srgbClr val="FFFFFF"/>
              </a:solidFill>
              <a:latin typeface="Montserra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63F6B"/>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000000">
              <a:alpha val="6667"/>
            </a:srgbClr>
          </a:solidFill>
        </p:spPr>
      </p:sp>
      <p:grpSp>
        <p:nvGrpSpPr>
          <p:cNvPr id="3" name="Group 3"/>
          <p:cNvGrpSpPr/>
          <p:nvPr/>
        </p:nvGrpSpPr>
        <p:grpSpPr>
          <a:xfrm>
            <a:off x="1082240" y="1628876"/>
            <a:ext cx="4626722" cy="1810294"/>
            <a:chOff x="0" y="0"/>
            <a:chExt cx="1687841" cy="660400"/>
          </a:xfrm>
        </p:grpSpPr>
        <p:sp>
          <p:nvSpPr>
            <p:cNvPr id="4" name="Freeform 4"/>
            <p:cNvSpPr/>
            <p:nvPr/>
          </p:nvSpPr>
          <p:spPr>
            <a:xfrm>
              <a:off x="0" y="0"/>
              <a:ext cx="1687841" cy="660400"/>
            </a:xfrm>
            <a:custGeom>
              <a:avLst/>
              <a:gdLst/>
              <a:ahLst/>
              <a:cxnLst/>
              <a:rect l="l" t="t" r="r" b="b"/>
              <a:pathLst>
                <a:path w="1687841" h="660400">
                  <a:moveTo>
                    <a:pt x="1563381" y="660400"/>
                  </a:moveTo>
                  <a:lnTo>
                    <a:pt x="124460" y="660400"/>
                  </a:lnTo>
                  <a:cubicBezTo>
                    <a:pt x="55880" y="660400"/>
                    <a:pt x="0" y="604520"/>
                    <a:pt x="0" y="535940"/>
                  </a:cubicBezTo>
                  <a:lnTo>
                    <a:pt x="0" y="124460"/>
                  </a:lnTo>
                  <a:cubicBezTo>
                    <a:pt x="0" y="55880"/>
                    <a:pt x="55880" y="0"/>
                    <a:pt x="124460" y="0"/>
                  </a:cubicBezTo>
                  <a:lnTo>
                    <a:pt x="1563381" y="0"/>
                  </a:lnTo>
                  <a:cubicBezTo>
                    <a:pt x="1631961" y="0"/>
                    <a:pt x="1687841" y="55880"/>
                    <a:pt x="1687841" y="124460"/>
                  </a:cubicBezTo>
                  <a:lnTo>
                    <a:pt x="1687841" y="535940"/>
                  </a:lnTo>
                  <a:cubicBezTo>
                    <a:pt x="1687841" y="604520"/>
                    <a:pt x="1631961" y="660400"/>
                    <a:pt x="1563381" y="660400"/>
                  </a:cubicBezTo>
                  <a:close/>
                </a:path>
              </a:pathLst>
            </a:custGeom>
            <a:solidFill>
              <a:srgbClr val="FFFFFF"/>
            </a:solidFill>
          </p:spPr>
        </p:sp>
      </p:grpSp>
      <p:grpSp>
        <p:nvGrpSpPr>
          <p:cNvPr id="5" name="Group 5"/>
          <p:cNvGrpSpPr/>
          <p:nvPr/>
        </p:nvGrpSpPr>
        <p:grpSpPr>
          <a:xfrm>
            <a:off x="12632578" y="7448006"/>
            <a:ext cx="4626722" cy="1810294"/>
            <a:chOff x="0" y="0"/>
            <a:chExt cx="1687841" cy="660400"/>
          </a:xfrm>
        </p:grpSpPr>
        <p:sp>
          <p:nvSpPr>
            <p:cNvPr id="6" name="Freeform 6"/>
            <p:cNvSpPr/>
            <p:nvPr/>
          </p:nvSpPr>
          <p:spPr>
            <a:xfrm>
              <a:off x="0" y="0"/>
              <a:ext cx="1687841" cy="660400"/>
            </a:xfrm>
            <a:custGeom>
              <a:avLst/>
              <a:gdLst/>
              <a:ahLst/>
              <a:cxnLst/>
              <a:rect l="l" t="t" r="r" b="b"/>
              <a:pathLst>
                <a:path w="1687841" h="660400">
                  <a:moveTo>
                    <a:pt x="1563381" y="660400"/>
                  </a:moveTo>
                  <a:lnTo>
                    <a:pt x="124460" y="660400"/>
                  </a:lnTo>
                  <a:cubicBezTo>
                    <a:pt x="55880" y="660400"/>
                    <a:pt x="0" y="604520"/>
                    <a:pt x="0" y="535940"/>
                  </a:cubicBezTo>
                  <a:lnTo>
                    <a:pt x="0" y="124460"/>
                  </a:lnTo>
                  <a:cubicBezTo>
                    <a:pt x="0" y="55880"/>
                    <a:pt x="55880" y="0"/>
                    <a:pt x="124460" y="0"/>
                  </a:cubicBezTo>
                  <a:lnTo>
                    <a:pt x="1563381" y="0"/>
                  </a:lnTo>
                  <a:cubicBezTo>
                    <a:pt x="1631961" y="0"/>
                    <a:pt x="1687841" y="55880"/>
                    <a:pt x="1687841" y="124460"/>
                  </a:cubicBezTo>
                  <a:lnTo>
                    <a:pt x="1687841" y="535940"/>
                  </a:lnTo>
                  <a:cubicBezTo>
                    <a:pt x="1687841" y="604520"/>
                    <a:pt x="1631961" y="660400"/>
                    <a:pt x="1563381" y="660400"/>
                  </a:cubicBezTo>
                  <a:close/>
                </a:path>
              </a:pathLst>
            </a:custGeom>
            <a:solidFill>
              <a:srgbClr val="FFFFFF"/>
            </a:solidFill>
          </p:spPr>
        </p:sp>
      </p:grpSp>
      <p:pic>
        <p:nvPicPr>
          <p:cNvPr id="7" name="Picture 7"/>
          <p:cNvPicPr>
            <a:picLocks noChangeAspect="1"/>
          </p:cNvPicPr>
          <p:nvPr/>
        </p:nvPicPr>
        <p:blipFill>
          <a:blip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rcRect/>
          <a:stretch>
            <a:fillRect/>
          </a:stretch>
        </p:blipFill>
        <p:spPr>
          <a:xfrm>
            <a:off x="5655422" y="1654922"/>
            <a:ext cx="6977156" cy="6977156"/>
          </a:xfrm>
          <a:prstGeom prst="rect">
            <a:avLst/>
          </a:prstGeom>
        </p:spPr>
      </p:pic>
      <p:pic>
        <p:nvPicPr>
          <p:cNvPr id="8" name="Picture 8"/>
          <p:cNvPicPr>
            <a:picLocks noChangeAspect="1"/>
          </p:cNvPicPr>
          <p:nvPr/>
        </p:nvPicPr>
        <p:blipFill>
          <a:blip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rcRect/>
          <a:stretch>
            <a:fillRect/>
          </a:stretch>
        </p:blipFill>
        <p:spPr>
          <a:xfrm rot="1707239">
            <a:off x="10339641" y="7796868"/>
            <a:ext cx="1675183" cy="831310"/>
          </a:xfrm>
          <a:prstGeom prst="rect">
            <a:avLst/>
          </a:prstGeom>
        </p:spPr>
      </p:pic>
      <p:pic>
        <p:nvPicPr>
          <p:cNvPr id="9" name="Picture 9"/>
          <p:cNvPicPr>
            <a:picLocks noChangeAspect="1"/>
          </p:cNvPicPr>
          <p:nvPr/>
        </p:nvPicPr>
        <p:blipFill>
          <a:blip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rcRect/>
          <a:stretch>
            <a:fillRect/>
          </a:stretch>
        </p:blipFill>
        <p:spPr>
          <a:xfrm rot="1707239" flipH="1" flipV="1">
            <a:off x="6064753" y="2118368"/>
            <a:ext cx="1675183" cy="831310"/>
          </a:xfrm>
          <a:prstGeom prst="rect">
            <a:avLst/>
          </a:prstGeom>
        </p:spPr>
      </p:pic>
      <p:sp>
        <p:nvSpPr>
          <p:cNvPr id="10" name="TextBox 10"/>
          <p:cNvSpPr txBox="1"/>
          <p:nvPr/>
        </p:nvSpPr>
        <p:spPr>
          <a:xfrm>
            <a:off x="5942640" y="4195871"/>
            <a:ext cx="6402720" cy="1593474"/>
          </a:xfrm>
          <a:prstGeom prst="rect">
            <a:avLst/>
          </a:prstGeom>
        </p:spPr>
        <p:txBody>
          <a:bodyPr lIns="0" tIns="0" rIns="0" bIns="0" rtlCol="0" anchor="t">
            <a:spAutoFit/>
          </a:bodyPr>
          <a:lstStyle/>
          <a:p>
            <a:pPr algn="ctr">
              <a:lnSpc>
                <a:spcPts val="6111"/>
              </a:lnSpc>
            </a:pPr>
            <a:r>
              <a:rPr lang="en-US" sz="6236" spc="-367">
                <a:solidFill>
                  <a:srgbClr val="FFFFFF"/>
                </a:solidFill>
                <a:latin typeface="Montserrat Extra-Bold Italics"/>
              </a:rPr>
              <a:t>MARRIOTT INTERNATIONAL</a:t>
            </a:r>
          </a:p>
        </p:txBody>
      </p:sp>
      <p:sp>
        <p:nvSpPr>
          <p:cNvPr id="11" name="TextBox 11"/>
          <p:cNvSpPr txBox="1"/>
          <p:nvPr/>
        </p:nvSpPr>
        <p:spPr>
          <a:xfrm>
            <a:off x="1483108" y="1870447"/>
            <a:ext cx="3824986" cy="1289050"/>
          </a:xfrm>
          <a:prstGeom prst="rect">
            <a:avLst/>
          </a:prstGeom>
        </p:spPr>
        <p:txBody>
          <a:bodyPr lIns="0" tIns="0" rIns="0" bIns="0" rtlCol="0" anchor="t">
            <a:spAutoFit/>
          </a:bodyPr>
          <a:lstStyle/>
          <a:p>
            <a:pPr algn="just">
              <a:lnSpc>
                <a:spcPts val="3499"/>
              </a:lnSpc>
            </a:pPr>
            <a:r>
              <a:rPr lang="en-US" sz="2499" spc="49">
                <a:solidFill>
                  <a:srgbClr val="212423"/>
                </a:solidFill>
                <a:latin typeface="Montserrat"/>
              </a:rPr>
              <a:t>Operates across the country including London, Manchester.</a:t>
            </a:r>
          </a:p>
        </p:txBody>
      </p:sp>
      <p:sp>
        <p:nvSpPr>
          <p:cNvPr id="12" name="TextBox 12"/>
          <p:cNvSpPr txBox="1"/>
          <p:nvPr/>
        </p:nvSpPr>
        <p:spPr>
          <a:xfrm>
            <a:off x="13033446" y="7819753"/>
            <a:ext cx="3824986" cy="1019175"/>
          </a:xfrm>
          <a:prstGeom prst="rect">
            <a:avLst/>
          </a:prstGeom>
        </p:spPr>
        <p:txBody>
          <a:bodyPr lIns="0" tIns="0" rIns="0" bIns="0" rtlCol="0" anchor="t">
            <a:spAutoFit/>
          </a:bodyPr>
          <a:lstStyle/>
          <a:p>
            <a:pPr algn="just">
              <a:lnSpc>
                <a:spcPts val="4199"/>
              </a:lnSpc>
            </a:pPr>
            <a:r>
              <a:rPr lang="en-US" sz="2999" spc="59">
                <a:solidFill>
                  <a:srgbClr val="212423"/>
                </a:solidFill>
                <a:latin typeface="Montserrat"/>
              </a:rPr>
              <a:t>7000 properties in 131 countries</a:t>
            </a:r>
          </a:p>
        </p:txBody>
      </p:sp>
      <p:sp>
        <p:nvSpPr>
          <p:cNvPr id="13" name="TextBox 13"/>
          <p:cNvSpPr txBox="1"/>
          <p:nvPr/>
        </p:nvSpPr>
        <p:spPr>
          <a:xfrm>
            <a:off x="1646003" y="1000125"/>
            <a:ext cx="3499197" cy="467467"/>
          </a:xfrm>
          <a:prstGeom prst="rect">
            <a:avLst/>
          </a:prstGeom>
        </p:spPr>
        <p:txBody>
          <a:bodyPr lIns="0" tIns="0" rIns="0" bIns="0" rtlCol="0" anchor="t">
            <a:spAutoFit/>
          </a:bodyPr>
          <a:lstStyle/>
          <a:p>
            <a:pPr algn="ctr">
              <a:lnSpc>
                <a:spcPts val="3824"/>
              </a:lnSpc>
            </a:pPr>
            <a:r>
              <a:rPr lang="en-US" sz="2941" spc="58">
                <a:solidFill>
                  <a:srgbClr val="FFFFFF"/>
                </a:solidFill>
                <a:latin typeface="Montserrat Extra-Bold"/>
              </a:rPr>
              <a:t>MARRIOT UK</a:t>
            </a:r>
          </a:p>
        </p:txBody>
      </p:sp>
      <p:sp>
        <p:nvSpPr>
          <p:cNvPr id="14" name="TextBox 14"/>
          <p:cNvSpPr txBox="1"/>
          <p:nvPr/>
        </p:nvSpPr>
        <p:spPr>
          <a:xfrm>
            <a:off x="13033446" y="6687527"/>
            <a:ext cx="3824986" cy="467467"/>
          </a:xfrm>
          <a:prstGeom prst="rect">
            <a:avLst/>
          </a:prstGeom>
        </p:spPr>
        <p:txBody>
          <a:bodyPr lIns="0" tIns="0" rIns="0" bIns="0" rtlCol="0" anchor="t">
            <a:spAutoFit/>
          </a:bodyPr>
          <a:lstStyle/>
          <a:p>
            <a:pPr algn="ctr">
              <a:lnSpc>
                <a:spcPts val="3824"/>
              </a:lnSpc>
            </a:pPr>
            <a:r>
              <a:rPr lang="en-US" sz="2941" spc="58">
                <a:solidFill>
                  <a:srgbClr val="FFFFFF"/>
                </a:solidFill>
                <a:latin typeface="Montserrat Extra-Bold"/>
              </a:rPr>
              <a:t>Area of Operation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grpSp>
        <p:nvGrpSpPr>
          <p:cNvPr id="3" name="Group 3"/>
          <p:cNvGrpSpPr/>
          <p:nvPr/>
        </p:nvGrpSpPr>
        <p:grpSpPr>
          <a:xfrm>
            <a:off x="917781" y="6634117"/>
            <a:ext cx="4113110" cy="2903329"/>
            <a:chOff x="0" y="0"/>
            <a:chExt cx="1500474" cy="1059142"/>
          </a:xfrm>
        </p:grpSpPr>
        <p:sp>
          <p:nvSpPr>
            <p:cNvPr id="4" name="Freeform 4"/>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5" name="Group 5"/>
          <p:cNvGrpSpPr/>
          <p:nvPr/>
        </p:nvGrpSpPr>
        <p:grpSpPr>
          <a:xfrm>
            <a:off x="5030890" y="3267315"/>
            <a:ext cx="4113110" cy="2903329"/>
            <a:chOff x="0" y="0"/>
            <a:chExt cx="1500474" cy="1059142"/>
          </a:xfrm>
        </p:grpSpPr>
        <p:sp>
          <p:nvSpPr>
            <p:cNvPr id="6" name="Freeform 6"/>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7" name="Group 7"/>
          <p:cNvGrpSpPr/>
          <p:nvPr/>
        </p:nvGrpSpPr>
        <p:grpSpPr>
          <a:xfrm>
            <a:off x="13257110" y="3267315"/>
            <a:ext cx="4113110" cy="2903329"/>
            <a:chOff x="0" y="0"/>
            <a:chExt cx="1500474" cy="1059142"/>
          </a:xfrm>
        </p:grpSpPr>
        <p:sp>
          <p:nvSpPr>
            <p:cNvPr id="8" name="Freeform 8"/>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9" name="Group 9"/>
          <p:cNvGrpSpPr/>
          <p:nvPr/>
        </p:nvGrpSpPr>
        <p:grpSpPr>
          <a:xfrm>
            <a:off x="9144000" y="6634117"/>
            <a:ext cx="4113110" cy="2903329"/>
            <a:chOff x="0" y="0"/>
            <a:chExt cx="1500474" cy="1059142"/>
          </a:xfrm>
        </p:grpSpPr>
        <p:sp>
          <p:nvSpPr>
            <p:cNvPr id="10" name="Freeform 10"/>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1" name="Group 11"/>
          <p:cNvGrpSpPr>
            <a:grpSpLocks noChangeAspect="1"/>
          </p:cNvGrpSpPr>
          <p:nvPr/>
        </p:nvGrpSpPr>
        <p:grpSpPr>
          <a:xfrm>
            <a:off x="1511901" y="4476450"/>
            <a:ext cx="2924869" cy="2924869"/>
            <a:chOff x="0" y="0"/>
            <a:chExt cx="6350000" cy="6350000"/>
          </a:xfrm>
        </p:grpSpPr>
        <p:sp>
          <p:nvSpPr>
            <p:cNvPr id="12" name="Freeform 12"/>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3" cstate="print"/>
              <a:stretch>
                <a:fillRect t="-4870" b="-45082"/>
              </a:stretch>
            </a:blipFill>
          </p:spPr>
        </p:sp>
        <p:sp>
          <p:nvSpPr>
            <p:cNvPr id="13" name="Freeform 13"/>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grpSp>
        <p:nvGrpSpPr>
          <p:cNvPr id="14" name="Group 14"/>
          <p:cNvGrpSpPr>
            <a:grpSpLocks noChangeAspect="1"/>
          </p:cNvGrpSpPr>
          <p:nvPr/>
        </p:nvGrpSpPr>
        <p:grpSpPr>
          <a:xfrm>
            <a:off x="9738120" y="4476450"/>
            <a:ext cx="2924869" cy="2924869"/>
            <a:chOff x="0" y="0"/>
            <a:chExt cx="6350000" cy="6350000"/>
          </a:xfrm>
        </p:grpSpPr>
        <p:sp>
          <p:nvSpPr>
            <p:cNvPr id="15" name="Freeform 15"/>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4"/>
              <a:stretch>
                <a:fillRect l="-24850" r="-24850"/>
              </a:stretch>
            </a:blipFill>
          </p:spPr>
        </p:sp>
        <p:sp>
          <p:nvSpPr>
            <p:cNvPr id="16" name="Freeform 16"/>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grpSp>
        <p:nvGrpSpPr>
          <p:cNvPr id="17" name="Group 17"/>
          <p:cNvGrpSpPr>
            <a:grpSpLocks noChangeAspect="1"/>
          </p:cNvGrpSpPr>
          <p:nvPr/>
        </p:nvGrpSpPr>
        <p:grpSpPr>
          <a:xfrm>
            <a:off x="5625010" y="1028700"/>
            <a:ext cx="2924869" cy="2924869"/>
            <a:chOff x="0" y="0"/>
            <a:chExt cx="6350000" cy="6350000"/>
          </a:xfrm>
        </p:grpSpPr>
        <p:sp>
          <p:nvSpPr>
            <p:cNvPr id="18" name="Freeform 18"/>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5"/>
              <a:stretch>
                <a:fillRect l="-25018" r="-25018"/>
              </a:stretch>
            </a:blipFill>
          </p:spPr>
        </p:sp>
        <p:sp>
          <p:nvSpPr>
            <p:cNvPr id="19" name="Freeform 19"/>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grpSp>
        <p:nvGrpSpPr>
          <p:cNvPr id="20" name="Group 20"/>
          <p:cNvGrpSpPr>
            <a:grpSpLocks noChangeAspect="1"/>
          </p:cNvGrpSpPr>
          <p:nvPr/>
        </p:nvGrpSpPr>
        <p:grpSpPr>
          <a:xfrm>
            <a:off x="13851230" y="1028700"/>
            <a:ext cx="2924869" cy="2924869"/>
            <a:chOff x="0" y="0"/>
            <a:chExt cx="6350000" cy="6350000"/>
          </a:xfrm>
        </p:grpSpPr>
        <p:sp>
          <p:nvSpPr>
            <p:cNvPr id="21" name="Freeform 21"/>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6"/>
              <a:stretch>
                <a:fillRect l="-24962" r="-24962"/>
              </a:stretch>
            </a:blipFill>
          </p:spPr>
        </p:sp>
        <p:sp>
          <p:nvSpPr>
            <p:cNvPr id="22" name="Freeform 22"/>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263F6B"/>
            </a:solidFill>
          </p:spPr>
        </p:sp>
      </p:grpSp>
      <p:sp>
        <p:nvSpPr>
          <p:cNvPr id="23" name="AutoShape 23"/>
          <p:cNvSpPr/>
          <p:nvPr/>
        </p:nvSpPr>
        <p:spPr>
          <a:xfrm rot="-2655355">
            <a:off x="3440754" y="3542727"/>
            <a:ext cx="1833692" cy="0"/>
          </a:xfrm>
          <a:prstGeom prst="line">
            <a:avLst/>
          </a:prstGeom>
          <a:ln w="47625" cap="rnd">
            <a:solidFill>
              <a:srgbClr val="263F6B"/>
            </a:solidFill>
            <a:prstDash val="solid"/>
            <a:headEnd type="oval" w="lg" len="lg"/>
            <a:tailEnd type="oval" w="lg" len="lg"/>
          </a:ln>
        </p:spPr>
      </p:sp>
      <p:sp>
        <p:nvSpPr>
          <p:cNvPr id="24" name="AutoShape 24"/>
          <p:cNvSpPr/>
          <p:nvPr/>
        </p:nvSpPr>
        <p:spPr>
          <a:xfrm rot="-2655355">
            <a:off x="11666973" y="3542727"/>
            <a:ext cx="1833692" cy="0"/>
          </a:xfrm>
          <a:prstGeom prst="line">
            <a:avLst/>
          </a:prstGeom>
          <a:ln w="47625" cap="rnd">
            <a:solidFill>
              <a:srgbClr val="263F6B"/>
            </a:solidFill>
            <a:prstDash val="solid"/>
            <a:headEnd type="oval" w="lg" len="lg"/>
            <a:tailEnd type="oval" w="lg" len="lg"/>
          </a:ln>
        </p:spPr>
      </p:sp>
      <p:sp>
        <p:nvSpPr>
          <p:cNvPr id="25" name="AutoShape 25"/>
          <p:cNvSpPr/>
          <p:nvPr/>
        </p:nvSpPr>
        <p:spPr>
          <a:xfrm rot="-8100000">
            <a:off x="7126015" y="7275450"/>
            <a:ext cx="1833692" cy="0"/>
          </a:xfrm>
          <a:prstGeom prst="line">
            <a:avLst/>
          </a:prstGeom>
          <a:ln w="47625" cap="rnd">
            <a:solidFill>
              <a:srgbClr val="263F6B"/>
            </a:solidFill>
            <a:prstDash val="solid"/>
            <a:headEnd type="oval" w="lg" len="lg"/>
            <a:tailEnd type="oval" w="lg" len="lg"/>
          </a:ln>
        </p:spPr>
      </p:sp>
      <p:sp>
        <p:nvSpPr>
          <p:cNvPr id="26" name="AutoShape 26"/>
          <p:cNvSpPr/>
          <p:nvPr/>
        </p:nvSpPr>
        <p:spPr>
          <a:xfrm rot="-2700000">
            <a:off x="15641497" y="9043300"/>
            <a:ext cx="5293007" cy="2487400"/>
          </a:xfrm>
          <a:prstGeom prst="rect">
            <a:avLst/>
          </a:prstGeom>
          <a:solidFill>
            <a:srgbClr val="213559"/>
          </a:solidFill>
        </p:spPr>
      </p:sp>
      <p:sp>
        <p:nvSpPr>
          <p:cNvPr id="27" name="AutoShape 27"/>
          <p:cNvSpPr/>
          <p:nvPr/>
        </p:nvSpPr>
        <p:spPr>
          <a:xfrm rot="-2700000">
            <a:off x="-2646503" y="-1243700"/>
            <a:ext cx="5293007" cy="2487400"/>
          </a:xfrm>
          <a:prstGeom prst="rect">
            <a:avLst/>
          </a:prstGeom>
          <a:solidFill>
            <a:srgbClr val="213559"/>
          </a:solidFill>
        </p:spPr>
      </p:sp>
      <p:sp>
        <p:nvSpPr>
          <p:cNvPr id="28" name="TextBox 28"/>
          <p:cNvSpPr txBox="1"/>
          <p:nvPr/>
        </p:nvSpPr>
        <p:spPr>
          <a:xfrm>
            <a:off x="917781" y="7853363"/>
            <a:ext cx="4113110" cy="806450"/>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Business </a:t>
            </a:r>
          </a:p>
          <a:p>
            <a:pPr algn="ctr">
              <a:lnSpc>
                <a:spcPts val="3250"/>
              </a:lnSpc>
            </a:pPr>
            <a:r>
              <a:rPr lang="en-US" sz="2500" spc="50">
                <a:solidFill>
                  <a:srgbClr val="FFFFFF"/>
                </a:solidFill>
                <a:latin typeface="Montserrat Extra-Bold"/>
              </a:rPr>
              <a:t>Travellers</a:t>
            </a:r>
          </a:p>
        </p:txBody>
      </p:sp>
      <p:sp>
        <p:nvSpPr>
          <p:cNvPr id="29" name="TextBox 29"/>
          <p:cNvSpPr txBox="1"/>
          <p:nvPr/>
        </p:nvSpPr>
        <p:spPr>
          <a:xfrm>
            <a:off x="5030890" y="4675473"/>
            <a:ext cx="4113110"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Families</a:t>
            </a:r>
          </a:p>
        </p:txBody>
      </p:sp>
      <p:sp>
        <p:nvSpPr>
          <p:cNvPr id="30" name="TextBox 30"/>
          <p:cNvSpPr txBox="1"/>
          <p:nvPr/>
        </p:nvSpPr>
        <p:spPr>
          <a:xfrm>
            <a:off x="13257110" y="4015467"/>
            <a:ext cx="4113110" cy="806450"/>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Groups and </a:t>
            </a:r>
          </a:p>
          <a:p>
            <a:pPr algn="ctr">
              <a:lnSpc>
                <a:spcPts val="3250"/>
              </a:lnSpc>
            </a:pPr>
            <a:r>
              <a:rPr lang="en-US" sz="2500" spc="50">
                <a:solidFill>
                  <a:srgbClr val="FFFFFF"/>
                </a:solidFill>
                <a:latin typeface="Montserrat Extra-Bold"/>
              </a:rPr>
              <a:t>events</a:t>
            </a:r>
          </a:p>
        </p:txBody>
      </p:sp>
      <p:sp>
        <p:nvSpPr>
          <p:cNvPr id="31" name="TextBox 31"/>
          <p:cNvSpPr txBox="1"/>
          <p:nvPr/>
        </p:nvSpPr>
        <p:spPr>
          <a:xfrm>
            <a:off x="9144000" y="7848994"/>
            <a:ext cx="4113110" cy="806450"/>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Leisure </a:t>
            </a:r>
          </a:p>
          <a:p>
            <a:pPr algn="ctr">
              <a:lnSpc>
                <a:spcPts val="3250"/>
              </a:lnSpc>
            </a:pPr>
            <a:r>
              <a:rPr lang="en-US" sz="2500" spc="50">
                <a:solidFill>
                  <a:srgbClr val="FFFFFF"/>
                </a:solidFill>
                <a:latin typeface="Montserrat Extra-Bold"/>
              </a:rPr>
              <a:t>Travellers</a:t>
            </a:r>
          </a:p>
        </p:txBody>
      </p:sp>
      <p:sp>
        <p:nvSpPr>
          <p:cNvPr id="32" name="TextBox 32"/>
          <p:cNvSpPr txBox="1"/>
          <p:nvPr/>
        </p:nvSpPr>
        <p:spPr>
          <a:xfrm>
            <a:off x="1511901" y="175829"/>
            <a:ext cx="15652681" cy="744114"/>
          </a:xfrm>
          <a:prstGeom prst="rect">
            <a:avLst/>
          </a:prstGeom>
        </p:spPr>
        <p:txBody>
          <a:bodyPr wrap="square" lIns="0" tIns="0" rIns="0" bIns="0" rtlCol="0" anchor="t">
            <a:spAutoFit/>
          </a:bodyPr>
          <a:lstStyle/>
          <a:p>
            <a:pPr>
              <a:lnSpc>
                <a:spcPts val="5761"/>
              </a:lnSpc>
            </a:pPr>
            <a:r>
              <a:rPr lang="en-GB" sz="5879" spc="-346" dirty="0">
                <a:solidFill>
                  <a:srgbClr val="263F6B"/>
                </a:solidFill>
                <a:latin typeface="Montserrat Extra-Bold Italics"/>
              </a:rPr>
              <a:t>MAIN CONSUMERS OF THE HOTEL BRAND</a:t>
            </a:r>
            <a:endParaRPr lang="en-US" sz="5879" spc="-346" dirty="0">
              <a:solidFill>
                <a:srgbClr val="263F6B"/>
              </a:solidFill>
              <a:latin typeface="Montserrat Extra-Bold Itali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sp>
        <p:nvSpPr>
          <p:cNvPr id="3" name="AutoShape 3"/>
          <p:cNvSpPr/>
          <p:nvPr/>
        </p:nvSpPr>
        <p:spPr>
          <a:xfrm rot="10087">
            <a:off x="1028665" y="6130773"/>
            <a:ext cx="16230670" cy="0"/>
          </a:xfrm>
          <a:prstGeom prst="line">
            <a:avLst/>
          </a:prstGeom>
          <a:ln w="95250" cap="rnd">
            <a:solidFill>
              <a:srgbClr val="000000"/>
            </a:solidFill>
            <a:prstDash val="solid"/>
            <a:headEnd type="none" w="sm" len="sm"/>
            <a:tailEnd type="none" w="sm" len="sm"/>
          </a:ln>
        </p:spPr>
      </p:sp>
      <p:grpSp>
        <p:nvGrpSpPr>
          <p:cNvPr id="4" name="Group 4"/>
          <p:cNvGrpSpPr/>
          <p:nvPr/>
        </p:nvGrpSpPr>
        <p:grpSpPr>
          <a:xfrm>
            <a:off x="2726348" y="5922707"/>
            <a:ext cx="511382" cy="511382"/>
            <a:chOff x="0" y="0"/>
            <a:chExt cx="6350000" cy="6350000"/>
          </a:xfrm>
        </p:grpSpPr>
        <p:sp>
          <p:nvSpPr>
            <p:cNvPr id="5" name="Freeform 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6" name="Group 6"/>
          <p:cNvGrpSpPr/>
          <p:nvPr/>
        </p:nvGrpSpPr>
        <p:grpSpPr>
          <a:xfrm>
            <a:off x="925484" y="6809379"/>
            <a:ext cx="4113110" cy="2903329"/>
            <a:chOff x="0" y="0"/>
            <a:chExt cx="1500474" cy="1059142"/>
          </a:xfrm>
        </p:grpSpPr>
        <p:sp>
          <p:nvSpPr>
            <p:cNvPr id="7" name="Freeform 7"/>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8" name="Group 8"/>
          <p:cNvGrpSpPr/>
          <p:nvPr/>
        </p:nvGrpSpPr>
        <p:grpSpPr>
          <a:xfrm>
            <a:off x="4006465" y="2702647"/>
            <a:ext cx="4113110" cy="2903329"/>
            <a:chOff x="0" y="0"/>
            <a:chExt cx="1500474" cy="1059142"/>
          </a:xfrm>
        </p:grpSpPr>
        <p:sp>
          <p:nvSpPr>
            <p:cNvPr id="9" name="Freeform 9"/>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0" name="Group 10"/>
          <p:cNvGrpSpPr/>
          <p:nvPr/>
        </p:nvGrpSpPr>
        <p:grpSpPr>
          <a:xfrm>
            <a:off x="10168426" y="2702647"/>
            <a:ext cx="4113110" cy="2903329"/>
            <a:chOff x="0" y="0"/>
            <a:chExt cx="1500474" cy="1059142"/>
          </a:xfrm>
        </p:grpSpPr>
        <p:sp>
          <p:nvSpPr>
            <p:cNvPr id="11" name="Freeform 11"/>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12" name="Group 12"/>
          <p:cNvGrpSpPr/>
          <p:nvPr/>
        </p:nvGrpSpPr>
        <p:grpSpPr>
          <a:xfrm>
            <a:off x="5807329" y="5922707"/>
            <a:ext cx="511382" cy="511382"/>
            <a:chOff x="0" y="0"/>
            <a:chExt cx="6350000" cy="6350000"/>
          </a:xfrm>
        </p:grpSpPr>
        <p:sp>
          <p:nvSpPr>
            <p:cNvPr id="13" name="Freeform 13"/>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14" name="Group 14"/>
          <p:cNvGrpSpPr/>
          <p:nvPr/>
        </p:nvGrpSpPr>
        <p:grpSpPr>
          <a:xfrm>
            <a:off x="11969290" y="5922707"/>
            <a:ext cx="511382" cy="511382"/>
            <a:chOff x="0" y="0"/>
            <a:chExt cx="6350000" cy="6350000"/>
          </a:xfrm>
        </p:grpSpPr>
        <p:sp>
          <p:nvSpPr>
            <p:cNvPr id="15" name="Freeform 1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16" name="Group 16"/>
          <p:cNvGrpSpPr/>
          <p:nvPr/>
        </p:nvGrpSpPr>
        <p:grpSpPr>
          <a:xfrm>
            <a:off x="8888309" y="5922707"/>
            <a:ext cx="511382" cy="511382"/>
            <a:chOff x="0" y="0"/>
            <a:chExt cx="6350000" cy="6350000"/>
          </a:xfrm>
        </p:grpSpPr>
        <p:sp>
          <p:nvSpPr>
            <p:cNvPr id="17" name="Freeform 17"/>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18" name="Group 18"/>
          <p:cNvGrpSpPr/>
          <p:nvPr/>
        </p:nvGrpSpPr>
        <p:grpSpPr>
          <a:xfrm>
            <a:off x="7087445" y="6809379"/>
            <a:ext cx="4113110" cy="2903329"/>
            <a:chOff x="0" y="0"/>
            <a:chExt cx="1500474" cy="1059142"/>
          </a:xfrm>
        </p:grpSpPr>
        <p:sp>
          <p:nvSpPr>
            <p:cNvPr id="19" name="Freeform 19"/>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grpSp>
        <p:nvGrpSpPr>
          <p:cNvPr id="20" name="Group 20"/>
          <p:cNvGrpSpPr/>
          <p:nvPr/>
        </p:nvGrpSpPr>
        <p:grpSpPr>
          <a:xfrm>
            <a:off x="15050270" y="5922707"/>
            <a:ext cx="511382" cy="511382"/>
            <a:chOff x="0" y="0"/>
            <a:chExt cx="6350000" cy="6350000"/>
          </a:xfrm>
        </p:grpSpPr>
        <p:sp>
          <p:nvSpPr>
            <p:cNvPr id="21" name="Freeform 21"/>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63F6B"/>
            </a:solidFill>
          </p:spPr>
        </p:sp>
      </p:grpSp>
      <p:grpSp>
        <p:nvGrpSpPr>
          <p:cNvPr id="22" name="Group 22"/>
          <p:cNvGrpSpPr/>
          <p:nvPr/>
        </p:nvGrpSpPr>
        <p:grpSpPr>
          <a:xfrm>
            <a:off x="13249406" y="6809379"/>
            <a:ext cx="4113110" cy="2903329"/>
            <a:chOff x="0" y="0"/>
            <a:chExt cx="1500474" cy="1059142"/>
          </a:xfrm>
        </p:grpSpPr>
        <p:sp>
          <p:nvSpPr>
            <p:cNvPr id="23" name="Freeform 23"/>
            <p:cNvSpPr/>
            <p:nvPr/>
          </p:nvSpPr>
          <p:spPr>
            <a:xfrm>
              <a:off x="0" y="0"/>
              <a:ext cx="1500474" cy="1059143"/>
            </a:xfrm>
            <a:custGeom>
              <a:avLst/>
              <a:gdLst/>
              <a:ahLst/>
              <a:cxnLst/>
              <a:rect l="l" t="t" r="r" b="b"/>
              <a:pathLst>
                <a:path w="1500474" h="1059143">
                  <a:moveTo>
                    <a:pt x="1376013" y="1059142"/>
                  </a:moveTo>
                  <a:lnTo>
                    <a:pt x="124460" y="1059142"/>
                  </a:lnTo>
                  <a:cubicBezTo>
                    <a:pt x="55880" y="1059142"/>
                    <a:pt x="0" y="1003262"/>
                    <a:pt x="0" y="934682"/>
                  </a:cubicBezTo>
                  <a:lnTo>
                    <a:pt x="0" y="124460"/>
                  </a:lnTo>
                  <a:cubicBezTo>
                    <a:pt x="0" y="55880"/>
                    <a:pt x="55880" y="0"/>
                    <a:pt x="124460" y="0"/>
                  </a:cubicBezTo>
                  <a:lnTo>
                    <a:pt x="1376014" y="0"/>
                  </a:lnTo>
                  <a:cubicBezTo>
                    <a:pt x="1444594" y="0"/>
                    <a:pt x="1500474" y="55880"/>
                    <a:pt x="1500474" y="124460"/>
                  </a:cubicBezTo>
                  <a:lnTo>
                    <a:pt x="1500474" y="934682"/>
                  </a:lnTo>
                  <a:cubicBezTo>
                    <a:pt x="1500474" y="1003263"/>
                    <a:pt x="1444594" y="1059143"/>
                    <a:pt x="1376014" y="1059143"/>
                  </a:cubicBezTo>
                  <a:close/>
                </a:path>
              </a:pathLst>
            </a:custGeom>
            <a:solidFill>
              <a:srgbClr val="263F6B"/>
            </a:solidFill>
          </p:spPr>
        </p:sp>
      </p:grpSp>
      <p:pic>
        <p:nvPicPr>
          <p:cNvPr id="24" name="Picture 24"/>
          <p:cNvPicPr>
            <a:picLocks noChangeAspect="1"/>
          </p:cNvPicPr>
          <p:nvPr/>
        </p:nvPicPr>
        <p:blipFill>
          <a:blip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rcRect/>
          <a:stretch>
            <a:fillRect/>
          </a:stretch>
        </p:blipFill>
        <p:spPr>
          <a:xfrm>
            <a:off x="925484" y="2146609"/>
            <a:ext cx="1971199" cy="2007702"/>
          </a:xfrm>
          <a:prstGeom prst="rect">
            <a:avLst/>
          </a:prstGeom>
        </p:spPr>
      </p:pic>
      <p:pic>
        <p:nvPicPr>
          <p:cNvPr id="25" name="Picture 25"/>
          <p:cNvPicPr>
            <a:picLocks noChangeAspect="1"/>
          </p:cNvPicPr>
          <p:nvPr/>
        </p:nvPicPr>
        <p:blipFill>
          <a:blip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rcRect/>
          <a:stretch>
            <a:fillRect/>
          </a:stretch>
        </p:blipFill>
        <p:spPr>
          <a:xfrm>
            <a:off x="15561652" y="1510881"/>
            <a:ext cx="1579438" cy="1608687"/>
          </a:xfrm>
          <a:prstGeom prst="rect">
            <a:avLst/>
          </a:prstGeom>
        </p:spPr>
      </p:pic>
      <p:pic>
        <p:nvPicPr>
          <p:cNvPr id="26" name="Picture 26"/>
          <p:cNvPicPr>
            <a:picLocks noChangeAspect="1"/>
          </p:cNvPicPr>
          <p:nvPr/>
        </p:nvPicPr>
        <p:blipFill>
          <a:blip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rcRect/>
          <a:stretch>
            <a:fillRect/>
          </a:stretch>
        </p:blipFill>
        <p:spPr>
          <a:xfrm>
            <a:off x="16864399" y="4316564"/>
            <a:ext cx="646089" cy="658053"/>
          </a:xfrm>
          <a:prstGeom prst="rect">
            <a:avLst/>
          </a:prstGeom>
        </p:spPr>
      </p:pic>
      <p:sp>
        <p:nvSpPr>
          <p:cNvPr id="27" name="TextBox 27"/>
          <p:cNvSpPr txBox="1"/>
          <p:nvPr/>
        </p:nvSpPr>
        <p:spPr>
          <a:xfrm>
            <a:off x="1581818" y="638210"/>
            <a:ext cx="15124364" cy="1257908"/>
          </a:xfrm>
          <a:prstGeom prst="rect">
            <a:avLst/>
          </a:prstGeom>
        </p:spPr>
        <p:txBody>
          <a:bodyPr wrap="square" lIns="0" tIns="0" rIns="0" bIns="0" rtlCol="0" anchor="t">
            <a:spAutoFit/>
          </a:bodyPr>
          <a:lstStyle/>
          <a:p>
            <a:pPr algn="ctr">
              <a:lnSpc>
                <a:spcPts val="4895"/>
              </a:lnSpc>
            </a:pPr>
            <a:r>
              <a:rPr lang="en-GB" sz="4995" spc="-294" dirty="0">
                <a:solidFill>
                  <a:srgbClr val="263F6B"/>
                </a:solidFill>
                <a:latin typeface="Montserrat Extra-Bold Italics"/>
              </a:rPr>
              <a:t>NATURE, SCOPE, AND ROLE OF GUEST SERVICES AND FACILITIES PROVIDED BY MARRIOTT</a:t>
            </a:r>
            <a:endParaRPr lang="en-US" sz="4995" spc="-294" dirty="0">
              <a:solidFill>
                <a:srgbClr val="263F6B"/>
              </a:solidFill>
              <a:latin typeface="Montserrat Extra-Bold Italics"/>
            </a:endParaRPr>
          </a:p>
        </p:txBody>
      </p:sp>
      <p:sp>
        <p:nvSpPr>
          <p:cNvPr id="28" name="TextBox 28"/>
          <p:cNvSpPr txBox="1"/>
          <p:nvPr/>
        </p:nvSpPr>
        <p:spPr>
          <a:xfrm>
            <a:off x="1361478" y="7848294"/>
            <a:ext cx="3241123" cy="806450"/>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Meetings and Event</a:t>
            </a:r>
          </a:p>
        </p:txBody>
      </p:sp>
      <p:sp>
        <p:nvSpPr>
          <p:cNvPr id="29" name="TextBox 29"/>
          <p:cNvSpPr txBox="1"/>
          <p:nvPr/>
        </p:nvSpPr>
        <p:spPr>
          <a:xfrm>
            <a:off x="4442458" y="3946349"/>
            <a:ext cx="3241123"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Accommodation</a:t>
            </a:r>
          </a:p>
        </p:txBody>
      </p:sp>
      <p:sp>
        <p:nvSpPr>
          <p:cNvPr id="30" name="TextBox 30"/>
          <p:cNvSpPr txBox="1"/>
          <p:nvPr/>
        </p:nvSpPr>
        <p:spPr>
          <a:xfrm>
            <a:off x="10653429" y="3946349"/>
            <a:ext cx="3241123"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Dining</a:t>
            </a:r>
          </a:p>
        </p:txBody>
      </p:sp>
      <p:sp>
        <p:nvSpPr>
          <p:cNvPr id="31" name="TextBox 31"/>
          <p:cNvSpPr txBox="1"/>
          <p:nvPr/>
        </p:nvSpPr>
        <p:spPr>
          <a:xfrm>
            <a:off x="7523439" y="7848294"/>
            <a:ext cx="3241123" cy="806450"/>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Fitness and Leisure</a:t>
            </a:r>
          </a:p>
        </p:txBody>
      </p:sp>
      <p:sp>
        <p:nvSpPr>
          <p:cNvPr id="32" name="TextBox 32"/>
          <p:cNvSpPr txBox="1"/>
          <p:nvPr/>
        </p:nvSpPr>
        <p:spPr>
          <a:xfrm>
            <a:off x="13686580" y="7996189"/>
            <a:ext cx="3241123"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Business center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pic>
        <p:nvPicPr>
          <p:cNvPr id="3" name="Picture 3"/>
          <p:cNvPicPr>
            <a:picLocks noChangeAspect="1"/>
          </p:cNvPicPr>
          <p:nvPr/>
        </p:nvPicPr>
        <p:blipFill>
          <a:blip r:embed="rId3">
            <a:alphaModFix amt="19999"/>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rcRect/>
          <a:stretch>
            <a:fillRect/>
          </a:stretch>
        </p:blipFill>
        <p:spPr>
          <a:xfrm flipH="1">
            <a:off x="6305562" y="-995510"/>
            <a:ext cx="12278020" cy="12278020"/>
          </a:xfrm>
          <a:prstGeom prst="rect">
            <a:avLst/>
          </a:prstGeom>
        </p:spPr>
      </p:pic>
      <p:sp>
        <p:nvSpPr>
          <p:cNvPr id="4" name="AutoShape 4"/>
          <p:cNvSpPr/>
          <p:nvPr/>
        </p:nvSpPr>
        <p:spPr>
          <a:xfrm>
            <a:off x="1028700" y="3297174"/>
            <a:ext cx="16230600" cy="7536613"/>
          </a:xfrm>
          <a:prstGeom prst="rect">
            <a:avLst/>
          </a:prstGeom>
          <a:solidFill>
            <a:srgbClr val="213559"/>
          </a:solidFill>
        </p:spPr>
      </p:sp>
      <p:grpSp>
        <p:nvGrpSpPr>
          <p:cNvPr id="5" name="Group 5"/>
          <p:cNvGrpSpPr>
            <a:grpSpLocks noChangeAspect="1"/>
          </p:cNvGrpSpPr>
          <p:nvPr/>
        </p:nvGrpSpPr>
        <p:grpSpPr>
          <a:xfrm>
            <a:off x="9639230" y="-203728"/>
            <a:ext cx="8944351" cy="10694456"/>
            <a:chOff x="0" y="0"/>
            <a:chExt cx="8603361" cy="10286746"/>
          </a:xfrm>
        </p:grpSpPr>
        <p:sp>
          <p:nvSpPr>
            <p:cNvPr id="6" name="Freeform 6"/>
            <p:cNvSpPr/>
            <p:nvPr/>
          </p:nvSpPr>
          <p:spPr>
            <a:xfrm>
              <a:off x="-2794" y="-128"/>
              <a:ext cx="8606155" cy="10286874"/>
            </a:xfrm>
            <a:custGeom>
              <a:avLst/>
              <a:gdLst/>
              <a:ahLst/>
              <a:cxnLst/>
              <a:rect l="l" t="t" r="r" b="b"/>
              <a:pathLst>
                <a:path w="8606155" h="10286874">
                  <a:moveTo>
                    <a:pt x="8606155" y="10251441"/>
                  </a:moveTo>
                  <a:cubicBezTo>
                    <a:pt x="8606155" y="10284588"/>
                    <a:pt x="8595487" y="10286874"/>
                    <a:pt x="8567674" y="10286874"/>
                  </a:cubicBezTo>
                  <a:cubicBezTo>
                    <a:pt x="5713094" y="10286239"/>
                    <a:pt x="2858643" y="10286239"/>
                    <a:pt x="4064" y="10286239"/>
                  </a:cubicBezTo>
                  <a:cubicBezTo>
                    <a:pt x="0" y="10272396"/>
                    <a:pt x="6350" y="10259823"/>
                    <a:pt x="9271" y="10246996"/>
                  </a:cubicBezTo>
                  <a:cubicBezTo>
                    <a:pt x="134747" y="9685402"/>
                    <a:pt x="260350" y="9123935"/>
                    <a:pt x="386207" y="8562467"/>
                  </a:cubicBezTo>
                  <a:cubicBezTo>
                    <a:pt x="565658" y="7761986"/>
                    <a:pt x="745490" y="6961633"/>
                    <a:pt x="924814" y="6161151"/>
                  </a:cubicBezTo>
                  <a:cubicBezTo>
                    <a:pt x="1146302" y="5172583"/>
                    <a:pt x="1367282" y="4184015"/>
                    <a:pt x="1588643" y="3195574"/>
                  </a:cubicBezTo>
                  <a:cubicBezTo>
                    <a:pt x="1813560" y="2191385"/>
                    <a:pt x="2038604" y="1187323"/>
                    <a:pt x="2264156" y="183261"/>
                  </a:cubicBezTo>
                  <a:cubicBezTo>
                    <a:pt x="2277872" y="122174"/>
                    <a:pt x="2286635" y="59690"/>
                    <a:pt x="2308860" y="635"/>
                  </a:cubicBezTo>
                  <a:cubicBezTo>
                    <a:pt x="4395216" y="635"/>
                    <a:pt x="6481572" y="635"/>
                    <a:pt x="8567928" y="0"/>
                  </a:cubicBezTo>
                  <a:cubicBezTo>
                    <a:pt x="8596249" y="0"/>
                    <a:pt x="8605901" y="3429"/>
                    <a:pt x="8605901" y="35814"/>
                  </a:cubicBezTo>
                  <a:cubicBezTo>
                    <a:pt x="8605139" y="3441066"/>
                    <a:pt x="8605139" y="6846317"/>
                    <a:pt x="8606155" y="10251441"/>
                  </a:cubicBezTo>
                  <a:close/>
                </a:path>
              </a:pathLst>
            </a:custGeom>
            <a:blipFill>
              <a:blip r:embed="rId5"/>
              <a:stretch>
                <a:fillRect l="-29711" r="-29711"/>
              </a:stretch>
            </a:blipFill>
          </p:spPr>
        </p:sp>
      </p:grpSp>
      <p:pic>
        <p:nvPicPr>
          <p:cNvPr id="7" name="Picture 7"/>
          <p:cNvPicPr>
            <a:picLocks noChangeAspect="1"/>
          </p:cNvPicPr>
          <p:nvPr/>
        </p:nvPicPr>
        <p:blipFill>
          <a:blip r:embed="rId6" cstate="print">
            <a:extLst>
              <a:ext uri="{28A0092B-C50C-407E-A947-70E740481C1C}">
                <a14:useLocalDpi xmlns:a14="http://schemas.microsoft.com/office/drawing/2010/main" xmlns="" val="0"/>
              </a:ext>
              <a:ext uri="{96DAC541-7B7A-43D3-8B79-37D633B846F1}">
                <asvg:svgBlip xmlns:asvg="http://schemas.microsoft.com/office/drawing/2016/SVG/main" xmlns="" r:embed="rId7"/>
              </a:ext>
            </a:extLst>
          </a:blip>
          <a:srcRect/>
          <a:stretch>
            <a:fillRect/>
          </a:stretch>
        </p:blipFill>
        <p:spPr>
          <a:xfrm>
            <a:off x="15476242" y="8956802"/>
            <a:ext cx="1783058" cy="295015"/>
          </a:xfrm>
          <a:prstGeom prst="rect">
            <a:avLst/>
          </a:prstGeom>
        </p:spPr>
      </p:pic>
      <p:grpSp>
        <p:nvGrpSpPr>
          <p:cNvPr id="8" name="Group 8"/>
          <p:cNvGrpSpPr/>
          <p:nvPr/>
        </p:nvGrpSpPr>
        <p:grpSpPr>
          <a:xfrm>
            <a:off x="9192714" y="3297174"/>
            <a:ext cx="7852540" cy="8770976"/>
            <a:chOff x="0" y="0"/>
            <a:chExt cx="791232" cy="883775"/>
          </a:xfrm>
        </p:grpSpPr>
        <p:sp>
          <p:nvSpPr>
            <p:cNvPr id="9" name="Freeform 9"/>
            <p:cNvSpPr/>
            <p:nvPr/>
          </p:nvSpPr>
          <p:spPr>
            <a:xfrm>
              <a:off x="0" y="0"/>
              <a:ext cx="791232" cy="883775"/>
            </a:xfrm>
            <a:custGeom>
              <a:avLst/>
              <a:gdLst/>
              <a:ahLst/>
              <a:cxnLst/>
              <a:rect l="l" t="t" r="r" b="b"/>
              <a:pathLst>
                <a:path w="791232" h="883775">
                  <a:moveTo>
                    <a:pt x="203200" y="0"/>
                  </a:moveTo>
                  <a:lnTo>
                    <a:pt x="791232" y="0"/>
                  </a:lnTo>
                  <a:lnTo>
                    <a:pt x="588032" y="883775"/>
                  </a:lnTo>
                  <a:lnTo>
                    <a:pt x="0" y="883775"/>
                  </a:lnTo>
                  <a:lnTo>
                    <a:pt x="203200" y="0"/>
                  </a:lnTo>
                  <a:close/>
                </a:path>
              </a:pathLst>
            </a:custGeom>
            <a:solidFill>
              <a:srgbClr val="213559">
                <a:alpha val="85882"/>
              </a:srgbClr>
            </a:solidFill>
          </p:spPr>
        </p:sp>
        <p:sp>
          <p:nvSpPr>
            <p:cNvPr id="10" name="TextBox 10"/>
            <p:cNvSpPr txBox="1"/>
            <p:nvPr/>
          </p:nvSpPr>
          <p:spPr>
            <a:xfrm>
              <a:off x="101600" y="-19050"/>
              <a:ext cx="609600" cy="628650"/>
            </a:xfrm>
            <a:prstGeom prst="rect">
              <a:avLst/>
            </a:prstGeom>
          </p:spPr>
          <p:txBody>
            <a:bodyPr lIns="50800" tIns="50800" rIns="50800" bIns="50800" rtlCol="0" anchor="ctr"/>
            <a:lstStyle/>
            <a:p>
              <a:pPr algn="ctr">
                <a:lnSpc>
                  <a:spcPts val="3250"/>
                </a:lnSpc>
              </a:pPr>
              <a:endParaRPr/>
            </a:p>
          </p:txBody>
        </p:sp>
      </p:grpSp>
      <p:sp>
        <p:nvSpPr>
          <p:cNvPr id="11" name="TextBox 11"/>
          <p:cNvSpPr txBox="1"/>
          <p:nvPr/>
        </p:nvSpPr>
        <p:spPr>
          <a:xfrm>
            <a:off x="1028700" y="1200150"/>
            <a:ext cx="5935366" cy="2097024"/>
          </a:xfrm>
          <a:prstGeom prst="rect">
            <a:avLst/>
          </a:prstGeom>
        </p:spPr>
        <p:txBody>
          <a:bodyPr lIns="0" tIns="0" rIns="0" bIns="0" rtlCol="0" anchor="t">
            <a:spAutoFit/>
          </a:bodyPr>
          <a:lstStyle/>
          <a:p>
            <a:pPr>
              <a:lnSpc>
                <a:spcPts val="8071"/>
              </a:lnSpc>
            </a:pPr>
            <a:r>
              <a:rPr lang="en-US" sz="8236" spc="-485">
                <a:solidFill>
                  <a:srgbClr val="263F6B"/>
                </a:solidFill>
                <a:latin typeface="Montserrat Extra-Bold"/>
              </a:rPr>
              <a:t>GUEST SERVICES</a:t>
            </a:r>
          </a:p>
        </p:txBody>
      </p:sp>
      <p:sp>
        <p:nvSpPr>
          <p:cNvPr id="12" name="TextBox 12"/>
          <p:cNvSpPr txBox="1"/>
          <p:nvPr/>
        </p:nvSpPr>
        <p:spPr>
          <a:xfrm>
            <a:off x="8301185" y="4536249"/>
            <a:ext cx="8066586" cy="3879215"/>
          </a:xfrm>
          <a:prstGeom prst="rect">
            <a:avLst/>
          </a:prstGeom>
        </p:spPr>
        <p:txBody>
          <a:bodyPr lIns="0" tIns="0" rIns="0" bIns="0" rtlCol="0" anchor="t">
            <a:spAutoFit/>
          </a:bodyPr>
          <a:lstStyle/>
          <a:p>
            <a:pPr marL="561341" lvl="1" indent="-280670">
              <a:lnSpc>
                <a:spcPts val="5200"/>
              </a:lnSpc>
              <a:buFont typeface="Arial"/>
              <a:buChar char="•"/>
            </a:pPr>
            <a:r>
              <a:rPr lang="en-US" sz="2600" spc="52">
                <a:solidFill>
                  <a:srgbClr val="FFFFFF"/>
                </a:solidFill>
                <a:latin typeface="Montserrat"/>
              </a:rPr>
              <a:t>Business centers</a:t>
            </a:r>
          </a:p>
          <a:p>
            <a:pPr marL="561341" lvl="1" indent="-280670">
              <a:lnSpc>
                <a:spcPts val="5200"/>
              </a:lnSpc>
              <a:buFont typeface="Arial"/>
              <a:buChar char="•"/>
            </a:pPr>
            <a:r>
              <a:rPr lang="en-US" sz="2600" spc="52">
                <a:solidFill>
                  <a:srgbClr val="FFFFFF"/>
                </a:solidFill>
                <a:latin typeface="Montserrat"/>
              </a:rPr>
              <a:t>Complimentary high-speed internet access</a:t>
            </a:r>
          </a:p>
          <a:p>
            <a:pPr marL="561341" lvl="1" indent="-280670">
              <a:lnSpc>
                <a:spcPts val="5200"/>
              </a:lnSpc>
              <a:buFont typeface="Arial"/>
              <a:buChar char="•"/>
            </a:pPr>
            <a:r>
              <a:rPr lang="en-US" sz="2600" spc="52">
                <a:solidFill>
                  <a:srgbClr val="FFFFFF"/>
                </a:solidFill>
                <a:latin typeface="Montserrat"/>
              </a:rPr>
              <a:t>Pet-friendly policies</a:t>
            </a:r>
          </a:p>
          <a:p>
            <a:pPr marL="561341" lvl="1" indent="-280670">
              <a:lnSpc>
                <a:spcPts val="5200"/>
              </a:lnSpc>
              <a:buFont typeface="Arial"/>
              <a:buChar char="•"/>
            </a:pPr>
            <a:r>
              <a:rPr lang="en-US" sz="2600" spc="52">
                <a:solidFill>
                  <a:srgbClr val="FFFFFF"/>
                </a:solidFill>
                <a:latin typeface="Montserrat"/>
              </a:rPr>
              <a:t>Mobile check-in and keyless room entry</a:t>
            </a:r>
          </a:p>
          <a:p>
            <a:pPr marL="561341" lvl="1" indent="-280670">
              <a:lnSpc>
                <a:spcPts val="5200"/>
              </a:lnSpc>
              <a:buFont typeface="Arial"/>
              <a:buChar char="•"/>
            </a:pPr>
            <a:r>
              <a:rPr lang="en-US" sz="2600" spc="52">
                <a:solidFill>
                  <a:srgbClr val="FFFFFF"/>
                </a:solidFill>
                <a:latin typeface="Montserrat"/>
              </a:rPr>
              <a:t>Mobile app for reservations and hotel information</a:t>
            </a:r>
          </a:p>
        </p:txBody>
      </p:sp>
      <p:sp>
        <p:nvSpPr>
          <p:cNvPr id="13" name="TextBox 13"/>
          <p:cNvSpPr txBox="1"/>
          <p:nvPr/>
        </p:nvSpPr>
        <p:spPr>
          <a:xfrm>
            <a:off x="1359339" y="4479099"/>
            <a:ext cx="9892446" cy="4110990"/>
          </a:xfrm>
          <a:prstGeom prst="rect">
            <a:avLst/>
          </a:prstGeom>
        </p:spPr>
        <p:txBody>
          <a:bodyPr lIns="0" tIns="0" rIns="0" bIns="0" rtlCol="0" anchor="t">
            <a:spAutoFit/>
          </a:bodyPr>
          <a:lstStyle/>
          <a:p>
            <a:pPr marL="561339" lvl="1" indent="-280669">
              <a:lnSpc>
                <a:spcPts val="5849"/>
              </a:lnSpc>
              <a:buFont typeface="Arial"/>
              <a:buChar char="•"/>
            </a:pPr>
            <a:r>
              <a:rPr lang="en-US" sz="2599" spc="51">
                <a:solidFill>
                  <a:srgbClr val="FFFFFF"/>
                </a:solidFill>
                <a:latin typeface="Montserrat"/>
              </a:rPr>
              <a:t>Room service</a:t>
            </a:r>
          </a:p>
          <a:p>
            <a:pPr marL="561339" lvl="1" indent="-280669">
              <a:lnSpc>
                <a:spcPts val="5849"/>
              </a:lnSpc>
              <a:buFont typeface="Arial"/>
              <a:buChar char="•"/>
            </a:pPr>
            <a:r>
              <a:rPr lang="en-US" sz="2599" spc="51">
                <a:solidFill>
                  <a:srgbClr val="FFFFFF"/>
                </a:solidFill>
                <a:latin typeface="Montserrat"/>
              </a:rPr>
              <a:t>Laundry and dry cleaning services</a:t>
            </a:r>
          </a:p>
          <a:p>
            <a:pPr marL="561339" lvl="1" indent="-280669">
              <a:lnSpc>
                <a:spcPts val="5199"/>
              </a:lnSpc>
              <a:buFont typeface="Arial"/>
              <a:buChar char="•"/>
            </a:pPr>
            <a:r>
              <a:rPr lang="en-US" sz="2599" spc="51">
                <a:solidFill>
                  <a:srgbClr val="FFFFFF"/>
                </a:solidFill>
                <a:latin typeface="Montserrat"/>
              </a:rPr>
              <a:t>Concierge services</a:t>
            </a:r>
          </a:p>
          <a:p>
            <a:pPr marL="561339" lvl="1" indent="-280669">
              <a:lnSpc>
                <a:spcPts val="5849"/>
              </a:lnSpc>
              <a:buFont typeface="Arial"/>
              <a:buChar char="•"/>
            </a:pPr>
            <a:r>
              <a:rPr lang="en-US" sz="2599" spc="51">
                <a:solidFill>
                  <a:srgbClr val="FFFFFF"/>
                </a:solidFill>
                <a:latin typeface="Montserrat"/>
              </a:rPr>
              <a:t>Fitness centers and spas</a:t>
            </a:r>
          </a:p>
          <a:p>
            <a:pPr marL="561339" lvl="1" indent="-280669">
              <a:lnSpc>
                <a:spcPts val="5849"/>
              </a:lnSpc>
              <a:buFont typeface="Arial"/>
              <a:buChar char="•"/>
            </a:pPr>
            <a:r>
              <a:rPr lang="en-US" sz="2599" spc="51">
                <a:solidFill>
                  <a:srgbClr val="FFFFFF"/>
                </a:solidFill>
                <a:latin typeface="Montserrat"/>
              </a:rPr>
              <a:t>Meeting and event spaces</a:t>
            </a:r>
          </a:p>
          <a:p>
            <a:pPr>
              <a:lnSpc>
                <a:spcPts val="3899"/>
              </a:lnSpc>
            </a:pPr>
            <a:endParaRPr lang="en-US" sz="2599" spc="51">
              <a:solidFill>
                <a:srgbClr val="FFFFFF"/>
              </a:solidFill>
              <a:latin typeface="Montserra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pic>
        <p:nvPicPr>
          <p:cNvPr id="3" name="Picture 3"/>
          <p:cNvPicPr>
            <a:picLocks noChangeAspect="1"/>
          </p:cNvPicPr>
          <p:nvPr/>
        </p:nvPicPr>
        <p:blipFill>
          <a:blip r:embed="rId3">
            <a:alphaModFix amt="50000"/>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rcRect/>
          <a:stretch>
            <a:fillRect/>
          </a:stretch>
        </p:blipFill>
        <p:spPr>
          <a:xfrm>
            <a:off x="1297214" y="-726996"/>
            <a:ext cx="11740992" cy="11740992"/>
          </a:xfrm>
          <a:prstGeom prst="rect">
            <a:avLst/>
          </a:prstGeom>
        </p:spPr>
      </p:pic>
      <p:sp>
        <p:nvSpPr>
          <p:cNvPr id="4" name="AutoShape 4"/>
          <p:cNvSpPr/>
          <p:nvPr/>
        </p:nvSpPr>
        <p:spPr>
          <a:xfrm>
            <a:off x="1028700" y="615601"/>
            <a:ext cx="16230600" cy="9055797"/>
          </a:xfrm>
          <a:prstGeom prst="rect">
            <a:avLst/>
          </a:prstGeom>
          <a:solidFill>
            <a:srgbClr val="213559"/>
          </a:solidFill>
        </p:spPr>
      </p:sp>
      <p:grpSp>
        <p:nvGrpSpPr>
          <p:cNvPr id="5" name="Group 5"/>
          <p:cNvGrpSpPr/>
          <p:nvPr/>
        </p:nvGrpSpPr>
        <p:grpSpPr>
          <a:xfrm>
            <a:off x="-330479" y="-247859"/>
            <a:ext cx="8456256" cy="10782718"/>
            <a:chOff x="0" y="0"/>
            <a:chExt cx="11275007" cy="14376958"/>
          </a:xfrm>
        </p:grpSpPr>
        <p:pic>
          <p:nvPicPr>
            <p:cNvPr id="6" name="Picture 6"/>
            <p:cNvPicPr>
              <a:picLocks noChangeAspect="1"/>
            </p:cNvPicPr>
            <p:nvPr/>
          </p:nvPicPr>
          <p:blipFill>
            <a:blip r:embed="rId5"/>
            <a:srcRect l="27959" r="27959"/>
            <a:stretch>
              <a:fillRect/>
            </a:stretch>
          </p:blipFill>
          <p:spPr>
            <a:xfrm>
              <a:off x="0" y="0"/>
              <a:ext cx="11275007" cy="14376958"/>
            </a:xfrm>
            <a:prstGeom prst="rect">
              <a:avLst/>
            </a:prstGeom>
          </p:spPr>
        </p:pic>
      </p:grpSp>
      <p:pic>
        <p:nvPicPr>
          <p:cNvPr id="7" name="Picture 7"/>
          <p:cNvPicPr>
            <a:picLocks noChangeAspect="1"/>
          </p:cNvPicPr>
          <p:nvPr/>
        </p:nvPicPr>
        <p:blipFill>
          <a:blip r:embed="rId6" cstate="print">
            <a:extLst>
              <a:ext uri="{28A0092B-C50C-407E-A947-70E740481C1C}">
                <a14:useLocalDpi xmlns:a14="http://schemas.microsoft.com/office/drawing/2010/main" xmlns="" val="0"/>
              </a:ext>
              <a:ext uri="{96DAC541-7B7A-43D3-8B79-37D633B846F1}">
                <asvg:svgBlip xmlns:asvg="http://schemas.microsoft.com/office/drawing/2016/SVG/main" xmlns="" r:embed="rId7"/>
              </a:ext>
            </a:extLst>
          </a:blip>
          <a:srcRect/>
          <a:stretch>
            <a:fillRect/>
          </a:stretch>
        </p:blipFill>
        <p:spPr>
          <a:xfrm>
            <a:off x="15071134" y="1054482"/>
            <a:ext cx="1783058" cy="295015"/>
          </a:xfrm>
          <a:prstGeom prst="rect">
            <a:avLst/>
          </a:prstGeom>
        </p:spPr>
      </p:pic>
      <p:sp>
        <p:nvSpPr>
          <p:cNvPr id="8" name="AutoShape 8"/>
          <p:cNvSpPr/>
          <p:nvPr/>
        </p:nvSpPr>
        <p:spPr>
          <a:xfrm rot="-5400000">
            <a:off x="13018986" y="5376538"/>
            <a:ext cx="6492240" cy="0"/>
          </a:xfrm>
          <a:prstGeom prst="line">
            <a:avLst/>
          </a:prstGeom>
          <a:ln w="9525" cap="rnd">
            <a:solidFill>
              <a:srgbClr val="FFFFFF"/>
            </a:solidFill>
            <a:prstDash val="solid"/>
            <a:headEnd type="none" w="sm" len="sm"/>
            <a:tailEnd type="none" w="sm" len="sm"/>
          </a:ln>
        </p:spPr>
      </p:sp>
      <p:pic>
        <p:nvPicPr>
          <p:cNvPr id="9" name="Picture 9"/>
          <p:cNvPicPr>
            <a:picLocks noChangeAspect="1"/>
          </p:cNvPicPr>
          <p:nvPr/>
        </p:nvPicPr>
        <p:blipFill>
          <a:blip r:embed="rId8" cstate="print">
            <a:extLst>
              <a:ext uri="{28A0092B-C50C-407E-A947-70E740481C1C}">
                <a14:useLocalDpi xmlns:a14="http://schemas.microsoft.com/office/drawing/2010/main" xmlns="" val="0"/>
              </a:ext>
              <a:ext uri="{96DAC541-7B7A-43D3-8B79-37D633B846F1}">
                <asvg:svgBlip xmlns:asvg="http://schemas.microsoft.com/office/drawing/2016/SVG/main" xmlns="" r:embed="rId9"/>
              </a:ext>
            </a:extLst>
          </a:blip>
          <a:srcRect/>
          <a:stretch>
            <a:fillRect/>
          </a:stretch>
        </p:blipFill>
        <p:spPr>
          <a:xfrm rot="5400000">
            <a:off x="11299828" y="5904612"/>
            <a:ext cx="841880" cy="254669"/>
          </a:xfrm>
          <a:prstGeom prst="rect">
            <a:avLst/>
          </a:prstGeom>
        </p:spPr>
      </p:pic>
      <p:sp>
        <p:nvSpPr>
          <p:cNvPr id="10" name="TextBox 10"/>
          <p:cNvSpPr txBox="1"/>
          <p:nvPr/>
        </p:nvSpPr>
        <p:spPr>
          <a:xfrm>
            <a:off x="10147208" y="7766953"/>
            <a:ext cx="3147120" cy="412750"/>
          </a:xfrm>
          <a:prstGeom prst="rect">
            <a:avLst/>
          </a:prstGeom>
        </p:spPr>
        <p:txBody>
          <a:bodyPr lIns="0" tIns="0" rIns="0" bIns="0" rtlCol="0" anchor="t">
            <a:spAutoFit/>
          </a:bodyPr>
          <a:lstStyle/>
          <a:p>
            <a:pPr algn="ctr">
              <a:lnSpc>
                <a:spcPts val="3499"/>
              </a:lnSpc>
            </a:pPr>
            <a:r>
              <a:rPr lang="en-US" sz="2499">
                <a:solidFill>
                  <a:srgbClr val="FFFFFF"/>
                </a:solidFill>
                <a:latin typeface="Montserrat"/>
              </a:rPr>
              <a:t>Customer retention</a:t>
            </a:r>
          </a:p>
        </p:txBody>
      </p:sp>
      <p:pic>
        <p:nvPicPr>
          <p:cNvPr id="11" name="Picture 11"/>
          <p:cNvPicPr>
            <a:picLocks noChangeAspect="1"/>
          </p:cNvPicPr>
          <p:nvPr/>
        </p:nvPicPr>
        <p:blipFill>
          <a:blip r:embed="rId8" cstate="print">
            <a:extLst>
              <a:ext uri="{28A0092B-C50C-407E-A947-70E740481C1C}">
                <a14:useLocalDpi xmlns:a14="http://schemas.microsoft.com/office/drawing/2010/main" xmlns="" val="0"/>
              </a:ext>
              <a:ext uri="{96DAC541-7B7A-43D3-8B79-37D633B846F1}">
                <asvg:svgBlip xmlns:asvg="http://schemas.microsoft.com/office/drawing/2016/SVG/main" xmlns="" r:embed="rId9"/>
              </a:ext>
            </a:extLst>
          </a:blip>
          <a:srcRect/>
          <a:stretch>
            <a:fillRect/>
          </a:stretch>
        </p:blipFill>
        <p:spPr>
          <a:xfrm rot="5400000">
            <a:off x="11299828" y="7256778"/>
            <a:ext cx="841880" cy="254669"/>
          </a:xfrm>
          <a:prstGeom prst="rect">
            <a:avLst/>
          </a:prstGeom>
        </p:spPr>
      </p:pic>
      <p:sp>
        <p:nvSpPr>
          <p:cNvPr id="12" name="TextBox 12"/>
          <p:cNvSpPr txBox="1"/>
          <p:nvPr/>
        </p:nvSpPr>
        <p:spPr>
          <a:xfrm>
            <a:off x="8619832" y="1054482"/>
            <a:ext cx="7769029" cy="2308581"/>
          </a:xfrm>
          <a:prstGeom prst="rect">
            <a:avLst/>
          </a:prstGeom>
        </p:spPr>
        <p:txBody>
          <a:bodyPr wrap="square" lIns="0" tIns="0" rIns="0" bIns="0" rtlCol="0" anchor="t">
            <a:spAutoFit/>
          </a:bodyPr>
          <a:lstStyle/>
          <a:p>
            <a:pPr>
              <a:lnSpc>
                <a:spcPts val="5958"/>
              </a:lnSpc>
            </a:pPr>
            <a:r>
              <a:rPr lang="en-US" sz="6080" spc="-358" dirty="0">
                <a:solidFill>
                  <a:srgbClr val="FFFFFF"/>
                </a:solidFill>
                <a:latin typeface="Montserrat Extra-Bold Italics"/>
              </a:rPr>
              <a:t>ROLE AND FUNCTION OF GUEST SERVICES</a:t>
            </a:r>
          </a:p>
        </p:txBody>
      </p:sp>
      <p:sp>
        <p:nvSpPr>
          <p:cNvPr id="13" name="TextBox 13"/>
          <p:cNvSpPr txBox="1"/>
          <p:nvPr/>
        </p:nvSpPr>
        <p:spPr>
          <a:xfrm>
            <a:off x="9719967" y="4947913"/>
            <a:ext cx="4116951" cy="619125"/>
          </a:xfrm>
          <a:prstGeom prst="rect">
            <a:avLst/>
          </a:prstGeom>
        </p:spPr>
        <p:txBody>
          <a:bodyPr lIns="0" tIns="0" rIns="0" bIns="0" rtlCol="0" anchor="t">
            <a:spAutoFit/>
          </a:bodyPr>
          <a:lstStyle/>
          <a:p>
            <a:pPr>
              <a:lnSpc>
                <a:spcPts val="5624"/>
              </a:lnSpc>
            </a:pPr>
            <a:r>
              <a:rPr lang="en-US" sz="2499" spc="49">
                <a:solidFill>
                  <a:srgbClr val="FFFFFF"/>
                </a:solidFill>
                <a:latin typeface="Montserrat"/>
              </a:rPr>
              <a:t>Customer satisfaction</a:t>
            </a:r>
          </a:p>
        </p:txBody>
      </p:sp>
      <p:sp>
        <p:nvSpPr>
          <p:cNvPr id="14" name="TextBox 14"/>
          <p:cNvSpPr txBox="1"/>
          <p:nvPr/>
        </p:nvSpPr>
        <p:spPr>
          <a:xfrm>
            <a:off x="4000299" y="6458755"/>
            <a:ext cx="15556286" cy="412848"/>
          </a:xfrm>
          <a:prstGeom prst="rect">
            <a:avLst/>
          </a:prstGeom>
        </p:spPr>
        <p:txBody>
          <a:bodyPr lIns="0" tIns="0" rIns="0" bIns="0" rtlCol="0" anchor="t">
            <a:spAutoFit/>
          </a:bodyPr>
          <a:lstStyle/>
          <a:p>
            <a:pPr algn="ctr">
              <a:lnSpc>
                <a:spcPts val="3494"/>
              </a:lnSpc>
            </a:pPr>
            <a:r>
              <a:rPr lang="en-US" sz="2496">
                <a:solidFill>
                  <a:srgbClr val="FFFFFF"/>
                </a:solidFill>
                <a:latin typeface="Montserrat"/>
              </a:rPr>
              <a:t>Loyalty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pic>
        <p:nvPicPr>
          <p:cNvPr id="3" name="Picture 3"/>
          <p:cNvPicPr>
            <a:picLocks noChangeAspect="1"/>
          </p:cNvPicPr>
          <p:nvPr/>
        </p:nvPicPr>
        <p:blipFill>
          <a:blip r:embed="rId3">
            <a:alphaModFix amt="50000"/>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rcRect/>
          <a:stretch>
            <a:fillRect/>
          </a:stretch>
        </p:blipFill>
        <p:spPr>
          <a:xfrm>
            <a:off x="1297214" y="-726996"/>
            <a:ext cx="11740992" cy="11740992"/>
          </a:xfrm>
          <a:prstGeom prst="rect">
            <a:avLst/>
          </a:prstGeom>
        </p:spPr>
      </p:pic>
      <p:sp>
        <p:nvSpPr>
          <p:cNvPr id="4" name="AutoShape 4"/>
          <p:cNvSpPr/>
          <p:nvPr/>
        </p:nvSpPr>
        <p:spPr>
          <a:xfrm>
            <a:off x="1028700" y="615601"/>
            <a:ext cx="16230600" cy="9055797"/>
          </a:xfrm>
          <a:prstGeom prst="rect">
            <a:avLst/>
          </a:prstGeom>
          <a:solidFill>
            <a:srgbClr val="213559"/>
          </a:solidFill>
        </p:spPr>
      </p:sp>
      <p:grpSp>
        <p:nvGrpSpPr>
          <p:cNvPr id="5" name="Group 5"/>
          <p:cNvGrpSpPr/>
          <p:nvPr/>
        </p:nvGrpSpPr>
        <p:grpSpPr>
          <a:xfrm>
            <a:off x="-330479" y="-247859"/>
            <a:ext cx="8456256" cy="10782718"/>
            <a:chOff x="0" y="0"/>
            <a:chExt cx="11275007" cy="14376958"/>
          </a:xfrm>
        </p:grpSpPr>
        <p:pic>
          <p:nvPicPr>
            <p:cNvPr id="6" name="Picture 6"/>
            <p:cNvPicPr>
              <a:picLocks noChangeAspect="1"/>
            </p:cNvPicPr>
            <p:nvPr/>
          </p:nvPicPr>
          <p:blipFill>
            <a:blip r:embed="rId5"/>
            <a:srcRect l="34315" r="34315"/>
            <a:stretch>
              <a:fillRect/>
            </a:stretch>
          </p:blipFill>
          <p:spPr>
            <a:xfrm>
              <a:off x="0" y="0"/>
              <a:ext cx="11275007" cy="14376958"/>
            </a:xfrm>
            <a:prstGeom prst="rect">
              <a:avLst/>
            </a:prstGeom>
          </p:spPr>
        </p:pic>
      </p:grpSp>
      <p:pic>
        <p:nvPicPr>
          <p:cNvPr id="7" name="Picture 7"/>
          <p:cNvPicPr>
            <a:picLocks noChangeAspect="1"/>
          </p:cNvPicPr>
          <p:nvPr/>
        </p:nvPicPr>
        <p:blipFill>
          <a:blip r:embed="rId6" cstate="print">
            <a:extLst>
              <a:ext uri="{28A0092B-C50C-407E-A947-70E740481C1C}">
                <a14:useLocalDpi xmlns:a14="http://schemas.microsoft.com/office/drawing/2010/main" xmlns="" val="0"/>
              </a:ext>
              <a:ext uri="{96DAC541-7B7A-43D3-8B79-37D633B846F1}">
                <asvg:svgBlip xmlns:asvg="http://schemas.microsoft.com/office/drawing/2016/SVG/main" xmlns="" r:embed="rId7"/>
              </a:ext>
            </a:extLst>
          </a:blip>
          <a:srcRect/>
          <a:stretch>
            <a:fillRect/>
          </a:stretch>
        </p:blipFill>
        <p:spPr>
          <a:xfrm>
            <a:off x="15071134" y="1054482"/>
            <a:ext cx="1783058" cy="295015"/>
          </a:xfrm>
          <a:prstGeom prst="rect">
            <a:avLst/>
          </a:prstGeom>
        </p:spPr>
      </p:pic>
      <p:sp>
        <p:nvSpPr>
          <p:cNvPr id="8" name="AutoShape 8"/>
          <p:cNvSpPr/>
          <p:nvPr/>
        </p:nvSpPr>
        <p:spPr>
          <a:xfrm rot="-5400000">
            <a:off x="13018986" y="5376538"/>
            <a:ext cx="6492240" cy="0"/>
          </a:xfrm>
          <a:prstGeom prst="line">
            <a:avLst/>
          </a:prstGeom>
          <a:ln w="9525" cap="rnd">
            <a:solidFill>
              <a:srgbClr val="FFFFFF"/>
            </a:solidFill>
            <a:prstDash val="solid"/>
            <a:headEnd type="none" w="sm" len="sm"/>
            <a:tailEnd type="none" w="sm" len="sm"/>
          </a:ln>
        </p:spPr>
      </p:sp>
      <p:sp>
        <p:nvSpPr>
          <p:cNvPr id="9" name="TextBox 9"/>
          <p:cNvSpPr txBox="1"/>
          <p:nvPr/>
        </p:nvSpPr>
        <p:spPr>
          <a:xfrm>
            <a:off x="8943345" y="1537803"/>
            <a:ext cx="5373814" cy="2308581"/>
          </a:xfrm>
          <a:prstGeom prst="rect">
            <a:avLst/>
          </a:prstGeom>
        </p:spPr>
        <p:txBody>
          <a:bodyPr wrap="square" lIns="0" tIns="0" rIns="0" bIns="0" rtlCol="0" anchor="t">
            <a:spAutoFit/>
          </a:bodyPr>
          <a:lstStyle/>
          <a:p>
            <a:pPr algn="just">
              <a:lnSpc>
                <a:spcPts val="5958"/>
              </a:lnSpc>
            </a:pPr>
            <a:r>
              <a:rPr lang="en-GB" sz="4800" spc="-358" dirty="0">
                <a:solidFill>
                  <a:srgbClr val="FFFFFF"/>
                </a:solidFill>
                <a:latin typeface="Montserrat Extra-Bold Italics"/>
              </a:rPr>
              <a:t>HOSPITALITY AND MEETING GUEST EXPECTATIONS</a:t>
            </a:r>
            <a:endParaRPr lang="en-US" sz="4800" spc="-358" dirty="0">
              <a:solidFill>
                <a:srgbClr val="FFFFFF"/>
              </a:solidFill>
              <a:latin typeface="Montserrat Extra-Bold Italics"/>
            </a:endParaRPr>
          </a:p>
        </p:txBody>
      </p:sp>
      <p:sp>
        <p:nvSpPr>
          <p:cNvPr id="10" name="TextBox 10"/>
          <p:cNvSpPr txBox="1"/>
          <p:nvPr/>
        </p:nvSpPr>
        <p:spPr>
          <a:xfrm>
            <a:off x="9144000" y="5105400"/>
            <a:ext cx="5173158" cy="1289050"/>
          </a:xfrm>
          <a:prstGeom prst="rect">
            <a:avLst/>
          </a:prstGeom>
        </p:spPr>
        <p:txBody>
          <a:bodyPr lIns="0" tIns="0" rIns="0" bIns="0" rtlCol="0" anchor="t">
            <a:spAutoFit/>
          </a:bodyPr>
          <a:lstStyle/>
          <a:p>
            <a:pPr algn="just">
              <a:lnSpc>
                <a:spcPts val="3499"/>
              </a:lnSpc>
            </a:pPr>
            <a:r>
              <a:rPr lang="en-US" sz="2499" spc="49">
                <a:solidFill>
                  <a:srgbClr val="FFFFFF"/>
                </a:solidFill>
                <a:latin typeface="Montserrat"/>
              </a:rPr>
              <a:t>Hospitality is the act of welcoming and making guests feel comfortable and valued.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sp>
        <p:nvSpPr>
          <p:cNvPr id="3" name="AutoShape 3"/>
          <p:cNvSpPr/>
          <p:nvPr/>
        </p:nvSpPr>
        <p:spPr>
          <a:xfrm rot="2700000">
            <a:off x="-2646503" y="9043300"/>
            <a:ext cx="5293007" cy="2487400"/>
          </a:xfrm>
          <a:prstGeom prst="rect">
            <a:avLst/>
          </a:prstGeom>
          <a:solidFill>
            <a:srgbClr val="213559"/>
          </a:solidFill>
        </p:spPr>
      </p:sp>
      <p:sp>
        <p:nvSpPr>
          <p:cNvPr id="4" name="AutoShape 4"/>
          <p:cNvSpPr/>
          <p:nvPr/>
        </p:nvSpPr>
        <p:spPr>
          <a:xfrm rot="2700000">
            <a:off x="15641497" y="-1243700"/>
            <a:ext cx="5293007" cy="2487400"/>
          </a:xfrm>
          <a:prstGeom prst="rect">
            <a:avLst/>
          </a:prstGeom>
          <a:solidFill>
            <a:srgbClr val="213559"/>
          </a:solidFill>
        </p:spPr>
      </p:sp>
      <p:grpSp>
        <p:nvGrpSpPr>
          <p:cNvPr id="5" name="Group 5"/>
          <p:cNvGrpSpPr/>
          <p:nvPr/>
        </p:nvGrpSpPr>
        <p:grpSpPr>
          <a:xfrm>
            <a:off x="-2512615" y="1681677"/>
            <a:ext cx="8253464" cy="1309890"/>
            <a:chOff x="0" y="0"/>
            <a:chExt cx="4161103" cy="660400"/>
          </a:xfrm>
        </p:grpSpPr>
        <p:sp>
          <p:nvSpPr>
            <p:cNvPr id="6" name="Freeform 6"/>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solidFill>
              <a:srgbClr val="263F6B"/>
            </a:solidFill>
          </p:spPr>
        </p:sp>
      </p:grpSp>
      <p:grpSp>
        <p:nvGrpSpPr>
          <p:cNvPr id="7" name="Group 7"/>
          <p:cNvGrpSpPr/>
          <p:nvPr/>
        </p:nvGrpSpPr>
        <p:grpSpPr>
          <a:xfrm>
            <a:off x="12547151" y="1681677"/>
            <a:ext cx="8253464" cy="1309890"/>
            <a:chOff x="0" y="0"/>
            <a:chExt cx="4161103" cy="660400"/>
          </a:xfrm>
        </p:grpSpPr>
        <p:sp>
          <p:nvSpPr>
            <p:cNvPr id="8" name="Freeform 8"/>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solidFill>
              <a:srgbClr val="263F6B"/>
            </a:solidFill>
          </p:spPr>
        </p:sp>
      </p:grpSp>
      <p:sp>
        <p:nvSpPr>
          <p:cNvPr id="9" name="TextBox 9"/>
          <p:cNvSpPr txBox="1"/>
          <p:nvPr/>
        </p:nvSpPr>
        <p:spPr>
          <a:xfrm>
            <a:off x="1712764" y="3168429"/>
            <a:ext cx="14862472" cy="3116199"/>
          </a:xfrm>
          <a:prstGeom prst="rect">
            <a:avLst/>
          </a:prstGeom>
        </p:spPr>
        <p:txBody>
          <a:bodyPr lIns="0" tIns="0" rIns="0" bIns="0" rtlCol="0" anchor="t">
            <a:spAutoFit/>
          </a:bodyPr>
          <a:lstStyle/>
          <a:p>
            <a:pPr algn="ctr">
              <a:lnSpc>
                <a:spcPts val="8071"/>
              </a:lnSpc>
            </a:pPr>
            <a:r>
              <a:rPr lang="en-US" sz="8236" spc="-485" dirty="0">
                <a:solidFill>
                  <a:srgbClr val="263F6B"/>
                </a:solidFill>
                <a:latin typeface="Montserrat Extra-Bold Italics"/>
              </a:rPr>
              <a:t>HOW MARRIOTT MEETS AND EXCEEDS GUEST EXPECTATIONS</a:t>
            </a:r>
          </a:p>
        </p:txBody>
      </p:sp>
      <p:sp>
        <p:nvSpPr>
          <p:cNvPr id="10" name="TextBox 9">
            <a:extLst>
              <a:ext uri="{FF2B5EF4-FFF2-40B4-BE49-F238E27FC236}">
                <a16:creationId xmlns:a16="http://schemas.microsoft.com/office/drawing/2014/main" xmlns="" id="{D808F32D-441A-4A6F-95F4-A32C9BCAAE28}"/>
              </a:ext>
            </a:extLst>
          </p:cNvPr>
          <p:cNvSpPr txBox="1"/>
          <p:nvPr/>
        </p:nvSpPr>
        <p:spPr>
          <a:xfrm>
            <a:off x="4800600" y="6380290"/>
            <a:ext cx="9982200" cy="2225033"/>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3200" dirty="0">
                <a:latin typeface="Montserrat" panose="00000500000000000000" pitchFamily="2" charset="0"/>
              </a:rPr>
              <a:t>Providing high-quality service</a:t>
            </a:r>
          </a:p>
          <a:p>
            <a:pPr marL="285750" indent="-285750" algn="just">
              <a:lnSpc>
                <a:spcPct val="150000"/>
              </a:lnSpc>
              <a:buFont typeface="Arial" panose="020B0604020202020204" pitchFamily="34" charset="0"/>
              <a:buChar char="•"/>
            </a:pPr>
            <a:r>
              <a:rPr lang="en-US" sz="3200" dirty="0">
                <a:latin typeface="Montserrat" panose="00000500000000000000" pitchFamily="2" charset="0"/>
              </a:rPr>
              <a:t>Training staffs to deliver exceptional service</a:t>
            </a:r>
          </a:p>
          <a:p>
            <a:pPr marL="285750" indent="-285750" algn="just">
              <a:lnSpc>
                <a:spcPct val="150000"/>
              </a:lnSpc>
              <a:buFont typeface="Arial" panose="020B0604020202020204" pitchFamily="34" charset="0"/>
              <a:buChar char="•"/>
            </a:pPr>
            <a:r>
              <a:rPr lang="en-US" sz="3200" dirty="0">
                <a:latin typeface="Montserrat" panose="00000500000000000000" pitchFamily="2" charset="0"/>
              </a:rPr>
              <a:t>Amenities to meet specific demand of guests</a:t>
            </a:r>
            <a:endParaRPr lang="en-GB" sz="3200" dirty="0">
              <a:latin typeface="Montserrat" panose="00000500000000000000" pitchFamily="2"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2700000">
            <a:off x="-2646503" y="9043300"/>
            <a:ext cx="5293007" cy="2487400"/>
          </a:xfrm>
          <a:prstGeom prst="rect">
            <a:avLst/>
          </a:prstGeom>
          <a:solidFill>
            <a:srgbClr val="213559"/>
          </a:solidFill>
        </p:spPr>
      </p:sp>
      <p:sp>
        <p:nvSpPr>
          <p:cNvPr id="3" name="AutoShape 3"/>
          <p:cNvSpPr/>
          <p:nvPr/>
        </p:nvSpPr>
        <p:spPr>
          <a:xfrm rot="2700000">
            <a:off x="15641497" y="-1243700"/>
            <a:ext cx="5293007" cy="2487400"/>
          </a:xfrm>
          <a:prstGeom prst="rect">
            <a:avLst/>
          </a:prstGeom>
          <a:solidFill>
            <a:srgbClr val="213559"/>
          </a:solidFill>
        </p:spPr>
      </p:sp>
      <p:grpSp>
        <p:nvGrpSpPr>
          <p:cNvPr id="4" name="Group 4"/>
          <p:cNvGrpSpPr/>
          <p:nvPr/>
        </p:nvGrpSpPr>
        <p:grpSpPr>
          <a:xfrm>
            <a:off x="-2512615" y="1681677"/>
            <a:ext cx="8253464" cy="1309890"/>
            <a:chOff x="0" y="0"/>
            <a:chExt cx="4161103" cy="660400"/>
          </a:xfrm>
        </p:grpSpPr>
        <p:sp>
          <p:nvSpPr>
            <p:cNvPr id="5" name="Freeform 5"/>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solidFill>
              <a:srgbClr val="263F6B"/>
            </a:solidFill>
          </p:spPr>
        </p:sp>
      </p:grpSp>
      <p:grpSp>
        <p:nvGrpSpPr>
          <p:cNvPr id="6" name="Group 6"/>
          <p:cNvGrpSpPr/>
          <p:nvPr/>
        </p:nvGrpSpPr>
        <p:grpSpPr>
          <a:xfrm>
            <a:off x="12547151" y="1681677"/>
            <a:ext cx="8253464" cy="1309890"/>
            <a:chOff x="0" y="0"/>
            <a:chExt cx="4161103" cy="660400"/>
          </a:xfrm>
        </p:grpSpPr>
        <p:sp>
          <p:nvSpPr>
            <p:cNvPr id="7" name="Freeform 7"/>
            <p:cNvSpPr/>
            <p:nvPr/>
          </p:nvSpPr>
          <p:spPr>
            <a:xfrm>
              <a:off x="0" y="0"/>
              <a:ext cx="4161103" cy="660400"/>
            </a:xfrm>
            <a:custGeom>
              <a:avLst/>
              <a:gdLst/>
              <a:ahLst/>
              <a:cxnLst/>
              <a:rect l="l" t="t" r="r" b="b"/>
              <a:pathLst>
                <a:path w="4161103" h="660400">
                  <a:moveTo>
                    <a:pt x="4036643" y="660400"/>
                  </a:moveTo>
                  <a:lnTo>
                    <a:pt x="124460" y="660400"/>
                  </a:lnTo>
                  <a:cubicBezTo>
                    <a:pt x="55880" y="660400"/>
                    <a:pt x="0" y="604520"/>
                    <a:pt x="0" y="535940"/>
                  </a:cubicBezTo>
                  <a:lnTo>
                    <a:pt x="0" y="124460"/>
                  </a:lnTo>
                  <a:cubicBezTo>
                    <a:pt x="0" y="55880"/>
                    <a:pt x="55880" y="0"/>
                    <a:pt x="124460" y="0"/>
                  </a:cubicBezTo>
                  <a:lnTo>
                    <a:pt x="4036643" y="0"/>
                  </a:lnTo>
                  <a:cubicBezTo>
                    <a:pt x="4105223" y="0"/>
                    <a:pt x="4161103" y="55880"/>
                    <a:pt x="4161103" y="124460"/>
                  </a:cubicBezTo>
                  <a:lnTo>
                    <a:pt x="4161103" y="535940"/>
                  </a:lnTo>
                  <a:cubicBezTo>
                    <a:pt x="4161103" y="604520"/>
                    <a:pt x="4105223" y="660400"/>
                    <a:pt x="4036643" y="660400"/>
                  </a:cubicBezTo>
                  <a:close/>
                </a:path>
              </a:pathLst>
            </a:custGeom>
            <a:solidFill>
              <a:srgbClr val="263F6B"/>
            </a:solidFill>
          </p:spPr>
        </p:sp>
      </p:grpSp>
      <p:sp>
        <p:nvSpPr>
          <p:cNvPr id="8" name="TextBox 8"/>
          <p:cNvSpPr txBox="1"/>
          <p:nvPr/>
        </p:nvSpPr>
        <p:spPr>
          <a:xfrm>
            <a:off x="4156873" y="3390900"/>
            <a:ext cx="9974254" cy="1528154"/>
          </a:xfrm>
          <a:prstGeom prst="rect">
            <a:avLst/>
          </a:prstGeom>
        </p:spPr>
        <p:txBody>
          <a:bodyPr lIns="0" tIns="0" rIns="0" bIns="0" rtlCol="0" anchor="t">
            <a:spAutoFit/>
          </a:bodyPr>
          <a:lstStyle/>
          <a:p>
            <a:pPr algn="ctr">
              <a:lnSpc>
                <a:spcPts val="11423"/>
              </a:lnSpc>
            </a:pPr>
            <a:r>
              <a:rPr lang="en-US" sz="11656" spc="-687" dirty="0">
                <a:solidFill>
                  <a:srgbClr val="263F6B"/>
                </a:solidFill>
                <a:latin typeface="Montserrat Extra-Bold Italics"/>
              </a:rPr>
              <a:t>CONCLUSION</a:t>
            </a:r>
          </a:p>
        </p:txBody>
      </p:sp>
      <p:sp>
        <p:nvSpPr>
          <p:cNvPr id="9" name="TextBox 8">
            <a:extLst>
              <a:ext uri="{FF2B5EF4-FFF2-40B4-BE49-F238E27FC236}">
                <a16:creationId xmlns:a16="http://schemas.microsoft.com/office/drawing/2014/main" xmlns="" id="{D3DAF372-C604-4F3E-9400-0356E84D8D8C}"/>
              </a:ext>
            </a:extLst>
          </p:cNvPr>
          <p:cNvSpPr txBox="1"/>
          <p:nvPr/>
        </p:nvSpPr>
        <p:spPr>
          <a:xfrm>
            <a:off x="4343400" y="5372100"/>
            <a:ext cx="9982200" cy="2963696"/>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3200" dirty="0">
                <a:latin typeface="Montserrat" panose="00000500000000000000" pitchFamily="2" charset="0"/>
              </a:rPr>
              <a:t>Quality service</a:t>
            </a:r>
          </a:p>
          <a:p>
            <a:pPr marL="285750" indent="-285750" algn="just">
              <a:lnSpc>
                <a:spcPct val="150000"/>
              </a:lnSpc>
              <a:buFont typeface="Arial" panose="020B0604020202020204" pitchFamily="34" charset="0"/>
              <a:buChar char="•"/>
            </a:pPr>
            <a:r>
              <a:rPr lang="en-US" sz="3200" dirty="0">
                <a:latin typeface="Montserrat" panose="00000500000000000000" pitchFamily="2" charset="0"/>
              </a:rPr>
              <a:t>Immense Hospitality</a:t>
            </a:r>
          </a:p>
          <a:p>
            <a:pPr marL="285750" indent="-285750" algn="just">
              <a:lnSpc>
                <a:spcPct val="150000"/>
              </a:lnSpc>
              <a:buFont typeface="Arial" panose="020B0604020202020204" pitchFamily="34" charset="0"/>
              <a:buChar char="•"/>
            </a:pPr>
            <a:r>
              <a:rPr lang="en-GB" sz="3200" dirty="0">
                <a:latin typeface="Montserrat" panose="00000500000000000000" pitchFamily="2" charset="0"/>
              </a:rPr>
              <a:t>Hotel Marriott UK establishing itself as one of the premier luxury hotel brands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sp>
        <p:nvSpPr>
          <p:cNvPr id="3" name="TextBox 3"/>
          <p:cNvSpPr txBox="1"/>
          <p:nvPr/>
        </p:nvSpPr>
        <p:spPr>
          <a:xfrm>
            <a:off x="2134937" y="1143000"/>
            <a:ext cx="14018125" cy="642348"/>
          </a:xfrm>
          <a:prstGeom prst="rect">
            <a:avLst/>
          </a:prstGeom>
        </p:spPr>
        <p:txBody>
          <a:bodyPr lIns="0" tIns="0" rIns="0" bIns="0" rtlCol="0" anchor="t">
            <a:spAutoFit/>
          </a:bodyPr>
          <a:lstStyle/>
          <a:p>
            <a:pPr algn="ctr">
              <a:lnSpc>
                <a:spcPts val="4895"/>
              </a:lnSpc>
            </a:pPr>
            <a:r>
              <a:rPr lang="en-US" sz="4995" spc="-294">
                <a:solidFill>
                  <a:srgbClr val="263F6B"/>
                </a:solidFill>
                <a:latin typeface="Montserrat Extra-Bold Italics"/>
              </a:rPr>
              <a:t>REFERENCES</a:t>
            </a:r>
          </a:p>
        </p:txBody>
      </p:sp>
      <p:sp>
        <p:nvSpPr>
          <p:cNvPr id="4" name="TextBox 4"/>
          <p:cNvSpPr txBox="1"/>
          <p:nvPr/>
        </p:nvSpPr>
        <p:spPr>
          <a:xfrm>
            <a:off x="1361478" y="7207250"/>
            <a:ext cx="3241123"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Start and release</a:t>
            </a:r>
          </a:p>
        </p:txBody>
      </p:sp>
      <p:sp>
        <p:nvSpPr>
          <p:cNvPr id="5" name="TextBox 5"/>
          <p:cNvSpPr txBox="1"/>
          <p:nvPr/>
        </p:nvSpPr>
        <p:spPr>
          <a:xfrm>
            <a:off x="4442458" y="3100518"/>
            <a:ext cx="3241123"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Key milestones</a:t>
            </a:r>
          </a:p>
        </p:txBody>
      </p:sp>
      <p:sp>
        <p:nvSpPr>
          <p:cNvPr id="6" name="TextBox 6"/>
          <p:cNvSpPr txBox="1"/>
          <p:nvPr/>
        </p:nvSpPr>
        <p:spPr>
          <a:xfrm>
            <a:off x="10604419" y="3100518"/>
            <a:ext cx="3241123" cy="39687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Extra-Bold"/>
              </a:rPr>
              <a:t>Awards</a:t>
            </a:r>
          </a:p>
        </p:txBody>
      </p:sp>
      <p:sp>
        <p:nvSpPr>
          <p:cNvPr id="7" name="TextBox 7"/>
          <p:cNvSpPr txBox="1"/>
          <p:nvPr/>
        </p:nvSpPr>
        <p:spPr>
          <a:xfrm>
            <a:off x="1361478" y="8042275"/>
            <a:ext cx="3241123" cy="121602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a:rPr>
              <a:t>To create your own, choose a topic that interests you.</a:t>
            </a:r>
          </a:p>
        </p:txBody>
      </p:sp>
      <p:sp>
        <p:nvSpPr>
          <p:cNvPr id="8" name="TextBox 8"/>
          <p:cNvSpPr txBox="1"/>
          <p:nvPr/>
        </p:nvSpPr>
        <p:spPr>
          <a:xfrm>
            <a:off x="4442458" y="3935543"/>
            <a:ext cx="3241123" cy="121602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a:rPr>
              <a:t>To create your own, choose a topic that interests you.</a:t>
            </a:r>
          </a:p>
        </p:txBody>
      </p:sp>
      <p:sp>
        <p:nvSpPr>
          <p:cNvPr id="9" name="TextBox 9"/>
          <p:cNvSpPr txBox="1"/>
          <p:nvPr/>
        </p:nvSpPr>
        <p:spPr>
          <a:xfrm>
            <a:off x="10604419" y="3935543"/>
            <a:ext cx="3241123" cy="121602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a:rPr>
              <a:t>To create your own, choose a topic that interests you.</a:t>
            </a:r>
          </a:p>
        </p:txBody>
      </p:sp>
      <p:sp>
        <p:nvSpPr>
          <p:cNvPr id="10" name="TextBox 10"/>
          <p:cNvSpPr txBox="1"/>
          <p:nvPr/>
        </p:nvSpPr>
        <p:spPr>
          <a:xfrm>
            <a:off x="7523439" y="8042275"/>
            <a:ext cx="3241123" cy="121602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a:rPr>
              <a:t>To create your own, choose a topic that interests you.</a:t>
            </a:r>
          </a:p>
        </p:txBody>
      </p:sp>
      <p:sp>
        <p:nvSpPr>
          <p:cNvPr id="11" name="TextBox 11"/>
          <p:cNvSpPr txBox="1"/>
          <p:nvPr/>
        </p:nvSpPr>
        <p:spPr>
          <a:xfrm>
            <a:off x="13685399" y="8241994"/>
            <a:ext cx="3241123" cy="1216025"/>
          </a:xfrm>
          <a:prstGeom prst="rect">
            <a:avLst/>
          </a:prstGeom>
        </p:spPr>
        <p:txBody>
          <a:bodyPr lIns="0" tIns="0" rIns="0" bIns="0" rtlCol="0" anchor="t">
            <a:spAutoFit/>
          </a:bodyPr>
          <a:lstStyle/>
          <a:p>
            <a:pPr algn="ctr">
              <a:lnSpc>
                <a:spcPts val="3250"/>
              </a:lnSpc>
            </a:pPr>
            <a:r>
              <a:rPr lang="en-US" sz="2500" spc="50">
                <a:solidFill>
                  <a:srgbClr val="FFFFFF"/>
                </a:solidFill>
                <a:latin typeface="Montserrat"/>
              </a:rPr>
              <a:t>To create your own, choose a topic that interests you.</a:t>
            </a:r>
          </a:p>
        </p:txBody>
      </p:sp>
      <p:sp>
        <p:nvSpPr>
          <p:cNvPr id="12" name="TextBox 12"/>
          <p:cNvSpPr txBox="1"/>
          <p:nvPr/>
        </p:nvSpPr>
        <p:spPr>
          <a:xfrm>
            <a:off x="590549" y="1856210"/>
            <a:ext cx="17106901" cy="8602355"/>
          </a:xfrm>
          <a:prstGeom prst="rect">
            <a:avLst/>
          </a:prstGeom>
        </p:spPr>
        <p:txBody>
          <a:bodyPr wrap="square" lIns="0" tIns="0" rIns="0" bIns="0" rtlCol="0" anchor="t">
            <a:spAutoFit/>
          </a:bodyPr>
          <a:lstStyle/>
          <a:p>
            <a:pPr marL="5791" marR="13081" indent="-597" algn="just" rtl="0">
              <a:spcBef>
                <a:spcPts val="919"/>
              </a:spcBef>
              <a:spcAft>
                <a:spcPts val="600"/>
              </a:spcAft>
            </a:pPr>
            <a:r>
              <a:rPr lang="en-GB" sz="1600" b="0" i="0" u="none" strike="noStrike" dirty="0" err="1">
                <a:solidFill>
                  <a:srgbClr val="222222"/>
                </a:solidFill>
                <a:effectLst/>
                <a:latin typeface="Montserrat" panose="00000500000000000000" pitchFamily="2" charset="0"/>
              </a:rPr>
              <a:t>Beals</a:t>
            </a:r>
            <a:r>
              <a:rPr lang="en-GB" sz="1600" b="0" i="0" u="none" strike="noStrike" dirty="0">
                <a:solidFill>
                  <a:srgbClr val="222222"/>
                </a:solidFill>
                <a:effectLst/>
                <a:latin typeface="Montserrat" panose="00000500000000000000" pitchFamily="2" charset="0"/>
              </a:rPr>
              <a:t>, P., 2010. The hotel management contract: lessons from the North American experience. In </a:t>
            </a:r>
            <a:r>
              <a:rPr lang="en-GB" sz="1600" b="0" i="1" u="none" strike="noStrike" dirty="0">
                <a:solidFill>
                  <a:srgbClr val="222222"/>
                </a:solidFill>
                <a:effectLst/>
                <a:latin typeface="Montserrat" panose="00000500000000000000" pitchFamily="2" charset="0"/>
              </a:rPr>
              <a:t>Accounting and finance for the international hospitality industry </a:t>
            </a:r>
            <a:r>
              <a:rPr lang="en-GB" sz="1600" b="0" i="0" u="none" strike="noStrike" dirty="0">
                <a:solidFill>
                  <a:srgbClr val="222222"/>
                </a:solidFill>
                <a:effectLst/>
                <a:latin typeface="Montserrat" panose="00000500000000000000" pitchFamily="2" charset="0"/>
              </a:rPr>
              <a:t>(pp. 278-294). Routledge. </a:t>
            </a:r>
            <a:endParaRPr lang="en-GB" sz="1600" b="0" dirty="0">
              <a:effectLst/>
              <a:latin typeface="Montserrat" panose="00000500000000000000" pitchFamily="2" charset="0"/>
            </a:endParaRPr>
          </a:p>
          <a:p>
            <a:pPr marL="6401" algn="just" rtl="0">
              <a:spcBef>
                <a:spcPts val="945"/>
              </a:spcBef>
              <a:spcAft>
                <a:spcPts val="600"/>
              </a:spcAft>
            </a:pPr>
            <a:r>
              <a:rPr lang="en-GB" sz="1600" b="0" i="0" u="none" strike="noStrike" dirty="0">
                <a:solidFill>
                  <a:srgbClr val="222222"/>
                </a:solidFill>
                <a:effectLst/>
                <a:latin typeface="Montserrat" panose="00000500000000000000" pitchFamily="2" charset="0"/>
              </a:rPr>
              <a:t>Best, K., 2011. The Hospitality Service Strategy. </a:t>
            </a:r>
            <a:endParaRPr lang="en-GB" sz="1600" b="0" dirty="0">
              <a:effectLst/>
              <a:latin typeface="Montserrat" panose="00000500000000000000" pitchFamily="2" charset="0"/>
            </a:endParaRPr>
          </a:p>
          <a:p>
            <a:pPr marR="14923" indent="6401" algn="just" rtl="0">
              <a:spcBef>
                <a:spcPts val="1469"/>
              </a:spcBef>
              <a:spcAft>
                <a:spcPts val="600"/>
              </a:spcAft>
            </a:pPr>
            <a:r>
              <a:rPr lang="en-GB" sz="1600" b="0" i="0" u="none" strike="noStrike" dirty="0" err="1">
                <a:solidFill>
                  <a:srgbClr val="222222"/>
                </a:solidFill>
                <a:effectLst/>
                <a:latin typeface="Montserrat" panose="00000500000000000000" pitchFamily="2" charset="0"/>
              </a:rPr>
              <a:t>DeMicco</a:t>
            </a:r>
            <a:r>
              <a:rPr lang="en-GB" sz="1600" b="0" i="0" u="none" strike="noStrike" dirty="0">
                <a:solidFill>
                  <a:srgbClr val="222222"/>
                </a:solidFill>
                <a:effectLst/>
                <a:latin typeface="Montserrat" panose="00000500000000000000" pitchFamily="2" charset="0"/>
              </a:rPr>
              <a:t>, F.J., 2016. A Disney strategic approach to patient/guest services in hospitality bridging healthcare (H2H) and medical tourism and wellness. In </a:t>
            </a:r>
            <a:r>
              <a:rPr lang="en-GB" sz="1600" b="0" i="1" u="none" strike="noStrike" dirty="0">
                <a:solidFill>
                  <a:srgbClr val="222222"/>
                </a:solidFill>
                <a:effectLst/>
                <a:latin typeface="Montserrat" panose="00000500000000000000" pitchFamily="2" charset="0"/>
              </a:rPr>
              <a:t>The Routledge Handbook of Health Tourism </a:t>
            </a:r>
            <a:r>
              <a:rPr lang="en-GB" sz="1600" b="0" i="0" u="none" strike="noStrike" dirty="0">
                <a:solidFill>
                  <a:srgbClr val="222222"/>
                </a:solidFill>
                <a:effectLst/>
                <a:latin typeface="Montserrat" panose="00000500000000000000" pitchFamily="2" charset="0"/>
              </a:rPr>
              <a:t>(pp. 289-298). Routledge. </a:t>
            </a:r>
            <a:endParaRPr lang="en-GB" sz="1600" b="0" dirty="0">
              <a:effectLst/>
              <a:latin typeface="Montserrat" panose="00000500000000000000" pitchFamily="2" charset="0"/>
            </a:endParaRPr>
          </a:p>
          <a:p>
            <a:pPr marL="7010" marR="12395" indent="-4255" algn="just" rtl="0">
              <a:spcBef>
                <a:spcPts val="945"/>
              </a:spcBef>
              <a:spcAft>
                <a:spcPts val="600"/>
              </a:spcAft>
            </a:pPr>
            <a:r>
              <a:rPr lang="en-GB" sz="1600" b="0" i="0" u="none" strike="noStrike" dirty="0" err="1">
                <a:solidFill>
                  <a:srgbClr val="222222"/>
                </a:solidFill>
                <a:effectLst/>
                <a:latin typeface="Montserrat" panose="00000500000000000000" pitchFamily="2" charset="0"/>
              </a:rPr>
              <a:t>Evanoff</a:t>
            </a:r>
            <a:r>
              <a:rPr lang="en-GB" sz="1600" b="0" i="0" u="none" strike="noStrike" dirty="0">
                <a:solidFill>
                  <a:srgbClr val="222222"/>
                </a:solidFill>
                <a:effectLst/>
                <a:latin typeface="Montserrat" panose="00000500000000000000" pitchFamily="2" charset="0"/>
              </a:rPr>
              <a:t>, M., 2016. The international hotel management agreement: Origins, evolution, and status. </a:t>
            </a:r>
            <a:endParaRPr lang="en-GB" sz="1600" b="0" dirty="0">
              <a:effectLst/>
              <a:latin typeface="Montserrat" panose="00000500000000000000" pitchFamily="2" charset="0"/>
            </a:endParaRPr>
          </a:p>
          <a:p>
            <a:pPr marL="4724" marR="17653" indent="1676" algn="just" rtl="0">
              <a:spcBef>
                <a:spcPts val="945"/>
              </a:spcBef>
              <a:spcAft>
                <a:spcPts val="600"/>
              </a:spcAft>
            </a:pPr>
            <a:r>
              <a:rPr lang="en-GB" sz="1600" b="0" i="0" u="none" strike="noStrike" dirty="0" err="1">
                <a:solidFill>
                  <a:srgbClr val="222222"/>
                </a:solidFill>
                <a:effectLst/>
                <a:latin typeface="Montserrat" panose="00000500000000000000" pitchFamily="2" charset="0"/>
              </a:rPr>
              <a:t>Hemmington</a:t>
            </a:r>
            <a:r>
              <a:rPr lang="en-GB" sz="1600" b="0" i="0" u="none" strike="noStrike" dirty="0">
                <a:solidFill>
                  <a:srgbClr val="222222"/>
                </a:solidFill>
                <a:effectLst/>
                <a:latin typeface="Montserrat" panose="00000500000000000000" pitchFamily="2" charset="0"/>
              </a:rPr>
              <a:t>, N., 2007. From service to experience: Understanding and defining the hospitality business. </a:t>
            </a:r>
            <a:r>
              <a:rPr lang="en-GB" sz="1600" b="0" i="1" u="none" strike="noStrike" dirty="0">
                <a:solidFill>
                  <a:srgbClr val="222222"/>
                </a:solidFill>
                <a:effectLst/>
                <a:latin typeface="Montserrat" panose="00000500000000000000" pitchFamily="2" charset="0"/>
              </a:rPr>
              <a:t>The Service Industries Journal</a:t>
            </a:r>
            <a:r>
              <a:rPr lang="en-GB" sz="1600" b="0" i="0" u="none" strike="noStrike" dirty="0">
                <a:solidFill>
                  <a:srgbClr val="222222"/>
                </a:solidFill>
                <a:effectLst/>
                <a:latin typeface="Montserrat" panose="00000500000000000000" pitchFamily="2" charset="0"/>
              </a:rPr>
              <a:t>, </a:t>
            </a:r>
            <a:r>
              <a:rPr lang="en-GB" sz="1600" b="0" i="1" u="none" strike="noStrike" dirty="0">
                <a:solidFill>
                  <a:srgbClr val="222222"/>
                </a:solidFill>
                <a:effectLst/>
                <a:latin typeface="Montserrat" panose="00000500000000000000" pitchFamily="2" charset="0"/>
              </a:rPr>
              <a:t>27</a:t>
            </a:r>
            <a:r>
              <a:rPr lang="en-GB" sz="1600" b="0" i="0" u="none" strike="noStrike" dirty="0">
                <a:solidFill>
                  <a:srgbClr val="222222"/>
                </a:solidFill>
                <a:effectLst/>
                <a:latin typeface="Montserrat" panose="00000500000000000000" pitchFamily="2" charset="0"/>
              </a:rPr>
              <a:t>(6), pp.747-755. </a:t>
            </a:r>
            <a:endParaRPr lang="en-GB" sz="1600" b="0" dirty="0">
              <a:effectLst/>
              <a:latin typeface="Montserrat" panose="00000500000000000000" pitchFamily="2" charset="0"/>
            </a:endParaRPr>
          </a:p>
          <a:p>
            <a:pPr marL="6401" marR="32525" indent="-1219" algn="just" rtl="0">
              <a:spcBef>
                <a:spcPts val="945"/>
              </a:spcBef>
              <a:spcAft>
                <a:spcPts val="600"/>
              </a:spcAft>
            </a:pPr>
            <a:r>
              <a:rPr lang="en-GB" sz="1600" b="0" i="0" u="none" strike="noStrike" dirty="0">
                <a:solidFill>
                  <a:srgbClr val="222222"/>
                </a:solidFill>
                <a:effectLst/>
                <a:latin typeface="Montserrat" panose="00000500000000000000" pitchFamily="2" charset="0"/>
              </a:rPr>
              <a:t>Henschel, U.K., Gruner, A. and Von Freyberg, B., 2018. </a:t>
            </a:r>
            <a:r>
              <a:rPr lang="en-GB" sz="1600" b="0" i="0" u="none" strike="noStrike" dirty="0" err="1">
                <a:solidFill>
                  <a:srgbClr val="222222"/>
                </a:solidFill>
                <a:effectLst/>
                <a:latin typeface="Montserrat" panose="00000500000000000000" pitchFamily="2" charset="0"/>
              </a:rPr>
              <a:t>Hotelmanagement</a:t>
            </a:r>
            <a:r>
              <a:rPr lang="en-GB" sz="1600" b="0" i="0" u="none" strike="noStrike" dirty="0">
                <a:solidFill>
                  <a:srgbClr val="222222"/>
                </a:solidFill>
                <a:effectLst/>
                <a:latin typeface="Montserrat" panose="00000500000000000000" pitchFamily="2" charset="0"/>
              </a:rPr>
              <a:t>. In </a:t>
            </a:r>
            <a:r>
              <a:rPr lang="en-GB" sz="1600" b="0" i="1" u="none" strike="noStrike" dirty="0" err="1">
                <a:solidFill>
                  <a:srgbClr val="222222"/>
                </a:solidFill>
                <a:effectLst/>
                <a:latin typeface="Montserrat" panose="00000500000000000000" pitchFamily="2" charset="0"/>
              </a:rPr>
              <a:t>Hotelmanagement</a:t>
            </a:r>
            <a:r>
              <a:rPr lang="en-GB" sz="1600" b="0" i="0" u="none" strike="noStrike" dirty="0">
                <a:solidFill>
                  <a:srgbClr val="222222"/>
                </a:solidFill>
                <a:effectLst/>
                <a:latin typeface="Montserrat" panose="00000500000000000000" pitchFamily="2" charset="0"/>
              </a:rPr>
              <a:t>. De Gruyter </a:t>
            </a:r>
            <a:r>
              <a:rPr lang="en-GB" sz="1600" b="0" i="0" u="none" strike="noStrike" dirty="0" err="1">
                <a:solidFill>
                  <a:srgbClr val="222222"/>
                </a:solidFill>
                <a:effectLst/>
                <a:latin typeface="Montserrat" panose="00000500000000000000" pitchFamily="2" charset="0"/>
              </a:rPr>
              <a:t>Oldenbourg</a:t>
            </a:r>
            <a:r>
              <a:rPr lang="en-GB" sz="1600" b="0" i="0" u="none" strike="noStrike" dirty="0">
                <a:solidFill>
                  <a:srgbClr val="222222"/>
                </a:solidFill>
                <a:effectLst/>
                <a:latin typeface="Montserrat" panose="00000500000000000000" pitchFamily="2" charset="0"/>
              </a:rPr>
              <a:t>. </a:t>
            </a:r>
            <a:endParaRPr lang="en-GB" sz="1600" b="0" dirty="0">
              <a:effectLst/>
              <a:latin typeface="Montserrat" panose="00000500000000000000" pitchFamily="2" charset="0"/>
            </a:endParaRPr>
          </a:p>
          <a:p>
            <a:pPr marL="4877" marR="25044" indent="2743" algn="just" rtl="0">
              <a:spcBef>
                <a:spcPts val="945"/>
              </a:spcBef>
              <a:spcAft>
                <a:spcPts val="600"/>
              </a:spcAft>
            </a:pPr>
            <a:r>
              <a:rPr lang="en-GB" sz="1600" b="0" i="0" u="none" strike="noStrike" dirty="0" err="1">
                <a:solidFill>
                  <a:srgbClr val="222222"/>
                </a:solidFill>
                <a:effectLst/>
                <a:latin typeface="Montserrat" panose="00000500000000000000" pitchFamily="2" charset="0"/>
              </a:rPr>
              <a:t>Ionel</a:t>
            </a:r>
            <a:r>
              <a:rPr lang="en-GB" sz="1600" b="0" i="0" u="none" strike="noStrike" dirty="0">
                <a:solidFill>
                  <a:srgbClr val="222222"/>
                </a:solidFill>
                <a:effectLst/>
                <a:latin typeface="Montserrat" panose="00000500000000000000" pitchFamily="2" charset="0"/>
              </a:rPr>
              <a:t>, M., 2016. Hospitality industry. </a:t>
            </a:r>
            <a:r>
              <a:rPr lang="en-GB" sz="1600" b="0" i="1" u="none" strike="noStrike" dirty="0" err="1">
                <a:solidFill>
                  <a:srgbClr val="222222"/>
                </a:solidFill>
                <a:effectLst/>
                <a:latin typeface="Montserrat" panose="00000500000000000000" pitchFamily="2" charset="0"/>
              </a:rPr>
              <a:t>Ovidius</a:t>
            </a:r>
            <a:r>
              <a:rPr lang="en-GB" sz="1600" b="0" i="1" u="none" strike="noStrike" dirty="0">
                <a:solidFill>
                  <a:srgbClr val="222222"/>
                </a:solidFill>
                <a:effectLst/>
                <a:latin typeface="Montserrat" panose="00000500000000000000" pitchFamily="2" charset="0"/>
              </a:rPr>
              <a:t> University Annals: Economic Sciences Series</a:t>
            </a:r>
            <a:r>
              <a:rPr lang="en-GB" sz="1600" b="0" i="0" u="none" strike="noStrike" dirty="0">
                <a:solidFill>
                  <a:srgbClr val="222222"/>
                </a:solidFill>
                <a:effectLst/>
                <a:latin typeface="Montserrat" panose="00000500000000000000" pitchFamily="2" charset="0"/>
              </a:rPr>
              <a:t>, </a:t>
            </a:r>
            <a:r>
              <a:rPr lang="en-GB" sz="1600" b="0" i="1" u="none" strike="noStrike" dirty="0">
                <a:solidFill>
                  <a:srgbClr val="222222"/>
                </a:solidFill>
                <a:effectLst/>
                <a:latin typeface="Montserrat" panose="00000500000000000000" pitchFamily="2" charset="0"/>
              </a:rPr>
              <a:t>1</a:t>
            </a:r>
            <a:r>
              <a:rPr lang="en-GB" sz="1600" b="0" i="0" u="none" strike="noStrike" dirty="0">
                <a:solidFill>
                  <a:srgbClr val="222222"/>
                </a:solidFill>
                <a:effectLst/>
                <a:latin typeface="Montserrat" panose="00000500000000000000" pitchFamily="2" charset="0"/>
              </a:rPr>
              <a:t>(1), pp.187-191. </a:t>
            </a:r>
            <a:endParaRPr lang="en-GB" sz="1600" b="0" dirty="0">
              <a:effectLst/>
              <a:latin typeface="Montserrat" panose="00000500000000000000" pitchFamily="2" charset="0"/>
            </a:endParaRPr>
          </a:p>
          <a:p>
            <a:pPr marL="6401" marR="14757" indent="1219" algn="just" rtl="0">
              <a:spcBef>
                <a:spcPts val="945"/>
              </a:spcBef>
              <a:spcAft>
                <a:spcPts val="600"/>
              </a:spcAft>
            </a:pPr>
            <a:r>
              <a:rPr lang="en-GB" sz="1600" b="0" i="0" u="none" strike="noStrike" dirty="0">
                <a:solidFill>
                  <a:srgbClr val="222222"/>
                </a:solidFill>
                <a:effectLst/>
                <a:latin typeface="Montserrat" panose="00000500000000000000" pitchFamily="2" charset="0"/>
              </a:rPr>
              <a:t>Ip, C., Leung, R. and Law, R., 2011. Progress and development of information and communication technologies in hospitality. </a:t>
            </a:r>
            <a:r>
              <a:rPr lang="en-GB" sz="1600" b="0" i="1" u="none" strike="noStrike" dirty="0">
                <a:solidFill>
                  <a:srgbClr val="222222"/>
                </a:solidFill>
                <a:effectLst/>
                <a:latin typeface="Montserrat" panose="00000500000000000000" pitchFamily="2" charset="0"/>
              </a:rPr>
              <a:t>International journal of contemporary hospitality management</a:t>
            </a:r>
            <a:r>
              <a:rPr lang="en-GB" sz="1600" b="0" i="0" u="none" strike="noStrike" dirty="0">
                <a:solidFill>
                  <a:srgbClr val="222222"/>
                </a:solidFill>
                <a:effectLst/>
                <a:latin typeface="Montserrat" panose="00000500000000000000" pitchFamily="2" charset="0"/>
              </a:rPr>
              <a:t>. </a:t>
            </a:r>
            <a:endParaRPr lang="en-GB" sz="1600" b="0" dirty="0">
              <a:effectLst/>
              <a:latin typeface="Montserrat" panose="00000500000000000000" pitchFamily="2" charset="0"/>
            </a:endParaRPr>
          </a:p>
          <a:p>
            <a:pPr marL="6401" algn="just" rtl="0">
              <a:spcBef>
                <a:spcPts val="945"/>
              </a:spcBef>
              <a:spcAft>
                <a:spcPts val="600"/>
              </a:spcAft>
            </a:pPr>
            <a:r>
              <a:rPr lang="en-GB" sz="1600" b="0" i="0" u="none" strike="noStrike" dirty="0" err="1">
                <a:solidFill>
                  <a:srgbClr val="222222"/>
                </a:solidFill>
                <a:effectLst/>
                <a:latin typeface="Montserrat" panose="00000500000000000000" pitchFamily="2" charset="0"/>
              </a:rPr>
              <a:t>Kainthola</a:t>
            </a:r>
            <a:r>
              <a:rPr lang="en-GB" sz="1600" b="0" i="0" u="none" strike="noStrike" dirty="0">
                <a:solidFill>
                  <a:srgbClr val="222222"/>
                </a:solidFill>
                <a:effectLst/>
                <a:latin typeface="Montserrat" panose="00000500000000000000" pitchFamily="2" charset="0"/>
              </a:rPr>
              <a:t>, V.P., 2009. </a:t>
            </a:r>
            <a:r>
              <a:rPr lang="en-GB" sz="1600" b="0" i="1" u="none" strike="noStrike" dirty="0">
                <a:solidFill>
                  <a:srgbClr val="222222"/>
                </a:solidFill>
                <a:effectLst/>
                <a:latin typeface="Montserrat" panose="00000500000000000000" pitchFamily="2" charset="0"/>
              </a:rPr>
              <a:t>Principles of hotel management</a:t>
            </a:r>
            <a:r>
              <a:rPr lang="en-GB" sz="1600" b="0" i="0" u="none" strike="noStrike" dirty="0">
                <a:solidFill>
                  <a:srgbClr val="222222"/>
                </a:solidFill>
                <a:effectLst/>
                <a:latin typeface="Montserrat" panose="00000500000000000000" pitchFamily="2" charset="0"/>
              </a:rPr>
              <a:t>. Global Media. </a:t>
            </a:r>
            <a:endParaRPr lang="en-GB" sz="1600" b="0" dirty="0">
              <a:effectLst/>
              <a:latin typeface="Montserrat" panose="00000500000000000000" pitchFamily="2" charset="0"/>
            </a:endParaRPr>
          </a:p>
          <a:p>
            <a:pPr marL="5334" marR="11189" indent="1054" algn="just" rtl="0">
              <a:spcBef>
                <a:spcPts val="1469"/>
              </a:spcBef>
              <a:spcAft>
                <a:spcPts val="600"/>
              </a:spcAft>
            </a:pPr>
            <a:r>
              <a:rPr lang="en-GB" sz="1600" b="0" i="0" u="none" strike="noStrike" dirty="0" err="1">
                <a:solidFill>
                  <a:srgbClr val="222222"/>
                </a:solidFill>
                <a:effectLst/>
                <a:latin typeface="Montserrat" panose="00000500000000000000" pitchFamily="2" charset="0"/>
              </a:rPr>
              <a:t>Kapiki</a:t>
            </a:r>
            <a:r>
              <a:rPr lang="en-GB" sz="1600" b="0" i="0" u="none" strike="noStrike" dirty="0">
                <a:solidFill>
                  <a:srgbClr val="222222"/>
                </a:solidFill>
                <a:effectLst/>
                <a:latin typeface="Montserrat" panose="00000500000000000000" pitchFamily="2" charset="0"/>
              </a:rPr>
              <a:t>, S., 2012. Quality management in tourism and hospitality: an exploratory study among tourism stakeholders. </a:t>
            </a:r>
            <a:r>
              <a:rPr lang="en-GB" sz="1600" b="0" i="1" u="none" strike="noStrike" dirty="0">
                <a:solidFill>
                  <a:srgbClr val="222222"/>
                </a:solidFill>
                <a:effectLst/>
                <a:latin typeface="Montserrat" panose="00000500000000000000" pitchFamily="2" charset="0"/>
              </a:rPr>
              <a:t>International Journal of Economic Practices and Theories</a:t>
            </a:r>
            <a:r>
              <a:rPr lang="en-GB" sz="1600" b="0" i="0" u="none" strike="noStrike" dirty="0">
                <a:solidFill>
                  <a:srgbClr val="222222"/>
                </a:solidFill>
                <a:effectLst/>
                <a:latin typeface="Montserrat" panose="00000500000000000000" pitchFamily="2" charset="0"/>
              </a:rPr>
              <a:t>, </a:t>
            </a:r>
            <a:r>
              <a:rPr lang="en-GB" sz="1600" b="0" i="1" u="none" strike="noStrike" dirty="0">
                <a:solidFill>
                  <a:srgbClr val="222222"/>
                </a:solidFill>
                <a:effectLst/>
                <a:latin typeface="Montserrat" panose="00000500000000000000" pitchFamily="2" charset="0"/>
              </a:rPr>
              <a:t>2</a:t>
            </a:r>
            <a:r>
              <a:rPr lang="en-GB" sz="1600" b="0" i="0" u="none" strike="noStrike" dirty="0">
                <a:solidFill>
                  <a:srgbClr val="222222"/>
                </a:solidFill>
                <a:effectLst/>
                <a:latin typeface="Montserrat" panose="00000500000000000000" pitchFamily="2" charset="0"/>
              </a:rPr>
              <a:t>(2). </a:t>
            </a:r>
            <a:endParaRPr lang="en-GB" sz="1600" b="0" dirty="0">
              <a:effectLst/>
              <a:latin typeface="Montserrat" panose="00000500000000000000" pitchFamily="2" charset="0"/>
            </a:endParaRPr>
          </a:p>
          <a:p>
            <a:pPr marL="6401" marR="12040" indent="-8065" algn="just" rtl="0">
              <a:spcBef>
                <a:spcPts val="945"/>
              </a:spcBef>
              <a:spcAft>
                <a:spcPts val="600"/>
              </a:spcAft>
            </a:pPr>
            <a:r>
              <a:rPr lang="en-GB" sz="1600" b="0" i="0" u="none" strike="noStrike" dirty="0">
                <a:solidFill>
                  <a:srgbClr val="222222"/>
                </a:solidFill>
                <a:effectLst/>
                <a:latin typeface="Montserrat" panose="00000500000000000000" pitchFamily="2" charset="0"/>
              </a:rPr>
              <a:t>Muller, C., 2010. Hospitality technology: A review and reflection. </a:t>
            </a:r>
            <a:r>
              <a:rPr lang="en-GB" sz="1600" b="0" i="1" u="none" strike="noStrike" dirty="0">
                <a:solidFill>
                  <a:srgbClr val="222222"/>
                </a:solidFill>
                <a:effectLst/>
                <a:latin typeface="Montserrat" panose="00000500000000000000" pitchFamily="2" charset="0"/>
              </a:rPr>
              <a:t>Worldwide Hospitality and Tourism Themes</a:t>
            </a:r>
            <a:r>
              <a:rPr lang="en-GB" sz="1600" b="0" i="0" u="none" strike="noStrike" dirty="0">
                <a:solidFill>
                  <a:srgbClr val="222222"/>
                </a:solidFill>
                <a:effectLst/>
                <a:latin typeface="Montserrat" panose="00000500000000000000" pitchFamily="2" charset="0"/>
              </a:rPr>
              <a:t>. </a:t>
            </a:r>
            <a:endParaRPr lang="en-GB" sz="1600" b="0" dirty="0">
              <a:effectLst/>
              <a:latin typeface="Montserrat" panose="00000500000000000000" pitchFamily="2" charset="0"/>
            </a:endParaRPr>
          </a:p>
          <a:p>
            <a:pPr marL="9144" marR="2858" indent="-4255" algn="just" rtl="0">
              <a:spcBef>
                <a:spcPts val="945"/>
              </a:spcBef>
              <a:spcAft>
                <a:spcPts val="600"/>
              </a:spcAft>
            </a:pPr>
            <a:r>
              <a:rPr lang="en-GB" sz="1600" b="0" i="0" u="none" strike="noStrike" dirty="0">
                <a:solidFill>
                  <a:srgbClr val="222222"/>
                </a:solidFill>
                <a:effectLst/>
                <a:latin typeface="Montserrat" panose="00000500000000000000" pitchFamily="2" charset="0"/>
              </a:rPr>
              <a:t>O'Fallon, M.J. and Rutherford, D.G., 2010. </a:t>
            </a:r>
            <a:r>
              <a:rPr lang="en-GB" sz="1600" b="0" i="1" u="none" strike="noStrike" dirty="0">
                <a:solidFill>
                  <a:srgbClr val="222222"/>
                </a:solidFill>
                <a:effectLst/>
                <a:latin typeface="Montserrat" panose="00000500000000000000" pitchFamily="2" charset="0"/>
              </a:rPr>
              <a:t>Hotel management and operations</a:t>
            </a:r>
            <a:r>
              <a:rPr lang="en-GB" sz="1600" b="0" i="0" u="none" strike="noStrike" dirty="0">
                <a:solidFill>
                  <a:srgbClr val="222222"/>
                </a:solidFill>
                <a:effectLst/>
                <a:latin typeface="Montserrat" panose="00000500000000000000" pitchFamily="2" charset="0"/>
              </a:rPr>
              <a:t>. John Wiley &amp; Sons. </a:t>
            </a:r>
            <a:endParaRPr lang="en-GB" sz="1600" b="0" dirty="0">
              <a:effectLst/>
              <a:latin typeface="Montserrat" panose="00000500000000000000" pitchFamily="2" charset="0"/>
            </a:endParaRPr>
          </a:p>
          <a:p>
            <a:pPr marL="6401" algn="just" rtl="0">
              <a:spcBef>
                <a:spcPts val="945"/>
              </a:spcBef>
              <a:spcAft>
                <a:spcPts val="600"/>
              </a:spcAft>
            </a:pPr>
            <a:r>
              <a:rPr lang="en-GB" sz="1600" b="0" i="0" u="none" strike="noStrike" dirty="0">
                <a:solidFill>
                  <a:srgbClr val="222222"/>
                </a:solidFill>
                <a:effectLst/>
                <a:latin typeface="Montserrat" panose="00000500000000000000" pitchFamily="2" charset="0"/>
              </a:rPr>
              <a:t>Rutherford, D.G., 2021. Hotel management and operations. </a:t>
            </a:r>
            <a:endParaRPr lang="en-GB" sz="1600" i="0" u="none" strike="noStrike" dirty="0">
              <a:solidFill>
                <a:srgbClr val="222222"/>
              </a:solidFill>
              <a:latin typeface="Montserrat" panose="00000500000000000000" pitchFamily="2" charset="0"/>
            </a:endParaRPr>
          </a:p>
          <a:p>
            <a:pPr marL="6401" algn="just" rtl="0">
              <a:spcBef>
                <a:spcPts val="945"/>
              </a:spcBef>
              <a:spcAft>
                <a:spcPts val="600"/>
              </a:spcAft>
            </a:pPr>
            <a:endParaRPr lang="en-GB" sz="1600" b="0" dirty="0">
              <a:effectLst/>
              <a:latin typeface="Montserrat" panose="00000500000000000000" pitchFamily="2" charset="0"/>
            </a:endParaRPr>
          </a:p>
          <a:p>
            <a:pPr marL="4572" marR="25705" indent="-2438" algn="just" rtl="0">
              <a:spcBef>
                <a:spcPts val="0"/>
              </a:spcBef>
              <a:spcAft>
                <a:spcPts val="600"/>
              </a:spcAft>
            </a:pPr>
            <a:r>
              <a:rPr lang="en-GB" sz="1600" b="0" i="0" u="none" strike="noStrike" dirty="0">
                <a:solidFill>
                  <a:srgbClr val="222222"/>
                </a:solidFill>
                <a:effectLst/>
                <a:latin typeface="Montserrat" panose="00000500000000000000" pitchFamily="2" charset="0"/>
              </a:rPr>
              <a:t>Ushakov, R.N., </a:t>
            </a:r>
            <a:r>
              <a:rPr lang="en-GB" sz="1600" b="0" i="0" u="none" strike="noStrike" dirty="0" err="1">
                <a:solidFill>
                  <a:srgbClr val="222222"/>
                </a:solidFill>
                <a:effectLst/>
                <a:latin typeface="Montserrat" panose="00000500000000000000" pitchFamily="2" charset="0"/>
              </a:rPr>
              <a:t>Kryukova</a:t>
            </a:r>
            <a:r>
              <a:rPr lang="en-GB" sz="1600" b="0" i="0" u="none" strike="noStrike" dirty="0">
                <a:solidFill>
                  <a:srgbClr val="222222"/>
                </a:solidFill>
                <a:effectLst/>
                <a:latin typeface="Montserrat" panose="00000500000000000000" pitchFamily="2" charset="0"/>
              </a:rPr>
              <a:t>, E.M., </a:t>
            </a:r>
            <a:r>
              <a:rPr lang="en-GB" sz="1600" b="0" i="0" u="none" strike="noStrike" dirty="0" err="1">
                <a:solidFill>
                  <a:srgbClr val="222222"/>
                </a:solidFill>
                <a:effectLst/>
                <a:latin typeface="Montserrat" panose="00000500000000000000" pitchFamily="2" charset="0"/>
              </a:rPr>
              <a:t>Khetagurova</a:t>
            </a:r>
            <a:r>
              <a:rPr lang="en-GB" sz="1600" b="0" i="0" u="none" strike="noStrike" dirty="0">
                <a:solidFill>
                  <a:srgbClr val="222222"/>
                </a:solidFill>
                <a:effectLst/>
                <a:latin typeface="Montserrat" panose="00000500000000000000" pitchFamily="2" charset="0"/>
              </a:rPr>
              <a:t>, V.S., </a:t>
            </a:r>
            <a:r>
              <a:rPr lang="en-GB" sz="1600" b="0" i="0" u="none" strike="noStrike" dirty="0" err="1">
                <a:solidFill>
                  <a:srgbClr val="222222"/>
                </a:solidFill>
                <a:effectLst/>
                <a:latin typeface="Montserrat" panose="00000500000000000000" pitchFamily="2" charset="0"/>
              </a:rPr>
              <a:t>Mukhomorova</a:t>
            </a:r>
            <a:r>
              <a:rPr lang="en-GB" sz="1600" b="0" i="0" u="none" strike="noStrike" dirty="0">
                <a:solidFill>
                  <a:srgbClr val="222222"/>
                </a:solidFill>
                <a:effectLst/>
                <a:latin typeface="Montserrat" panose="00000500000000000000" pitchFamily="2" charset="0"/>
              </a:rPr>
              <a:t>, I.V. and </a:t>
            </a:r>
            <a:r>
              <a:rPr lang="en-GB" sz="1600" b="0" i="0" u="none" strike="noStrike" dirty="0" err="1">
                <a:solidFill>
                  <a:srgbClr val="222222"/>
                </a:solidFill>
                <a:effectLst/>
                <a:latin typeface="Montserrat" panose="00000500000000000000" pitchFamily="2" charset="0"/>
              </a:rPr>
              <a:t>Zelenov</a:t>
            </a:r>
            <a:r>
              <a:rPr lang="en-GB" sz="1600" b="0" i="0" u="none" strike="noStrike" dirty="0">
                <a:solidFill>
                  <a:srgbClr val="222222"/>
                </a:solidFill>
                <a:effectLst/>
                <a:latin typeface="Montserrat" panose="00000500000000000000" pitchFamily="2" charset="0"/>
              </a:rPr>
              <a:t>, V.V., 2020. Efficiency of hotel management. Training of specialists in hotel industry field. </a:t>
            </a:r>
            <a:r>
              <a:rPr lang="en-GB" sz="1600" b="0" i="1" u="none" strike="noStrike" dirty="0">
                <a:solidFill>
                  <a:srgbClr val="222222"/>
                </a:solidFill>
                <a:effectLst/>
                <a:latin typeface="Montserrat" panose="00000500000000000000" pitchFamily="2" charset="0"/>
              </a:rPr>
              <a:t>Journal of Environmental Management &amp; Tourism</a:t>
            </a:r>
            <a:r>
              <a:rPr lang="en-GB" sz="1600" b="0" i="0" u="none" strike="noStrike" dirty="0">
                <a:solidFill>
                  <a:srgbClr val="222222"/>
                </a:solidFill>
                <a:effectLst/>
                <a:latin typeface="Montserrat" panose="00000500000000000000" pitchFamily="2" charset="0"/>
              </a:rPr>
              <a:t>, </a:t>
            </a:r>
            <a:r>
              <a:rPr lang="en-GB" sz="1600" b="0" i="1" u="none" strike="noStrike" dirty="0">
                <a:solidFill>
                  <a:srgbClr val="222222"/>
                </a:solidFill>
                <a:effectLst/>
                <a:latin typeface="Montserrat" panose="00000500000000000000" pitchFamily="2" charset="0"/>
              </a:rPr>
              <a:t>11</a:t>
            </a:r>
            <a:r>
              <a:rPr lang="en-GB" sz="1600" b="0" i="0" u="none" strike="noStrike" dirty="0">
                <a:solidFill>
                  <a:srgbClr val="222222"/>
                </a:solidFill>
                <a:effectLst/>
                <a:latin typeface="Montserrat" panose="00000500000000000000" pitchFamily="2" charset="0"/>
              </a:rPr>
              <a:t>(2 (42)), pp.388-395. </a:t>
            </a:r>
            <a:endParaRPr lang="en-GB" sz="1600" b="0" dirty="0">
              <a:effectLst/>
              <a:latin typeface="Montserrat" panose="00000500000000000000" pitchFamily="2" charset="0"/>
            </a:endParaRPr>
          </a:p>
          <a:p>
            <a:pPr marL="5791" marR="31941" indent="-2438" algn="just" rtl="0">
              <a:spcBef>
                <a:spcPts val="945"/>
              </a:spcBef>
              <a:spcAft>
                <a:spcPts val="600"/>
              </a:spcAft>
            </a:pPr>
            <a:r>
              <a:rPr lang="en-GB" sz="1600" b="0" i="0" u="none" strike="noStrike" dirty="0" err="1">
                <a:solidFill>
                  <a:srgbClr val="222222"/>
                </a:solidFill>
                <a:effectLst/>
                <a:latin typeface="Montserrat" panose="00000500000000000000" pitchFamily="2" charset="0"/>
              </a:rPr>
              <a:t>Whitla</a:t>
            </a:r>
            <a:r>
              <a:rPr lang="en-GB" sz="1600" b="0" i="0" u="none" strike="noStrike" dirty="0">
                <a:solidFill>
                  <a:srgbClr val="222222"/>
                </a:solidFill>
                <a:effectLst/>
                <a:latin typeface="Montserrat" panose="00000500000000000000" pitchFamily="2" charset="0"/>
              </a:rPr>
              <a:t>, P., Walters, P.G. and Davies, H., 2007. Global strategies in the international hotel industry. </a:t>
            </a:r>
            <a:r>
              <a:rPr lang="en-GB" sz="1600" b="0" i="1" u="none" strike="noStrike" dirty="0">
                <a:solidFill>
                  <a:srgbClr val="222222"/>
                </a:solidFill>
                <a:effectLst/>
                <a:latin typeface="Montserrat" panose="00000500000000000000" pitchFamily="2" charset="0"/>
              </a:rPr>
              <a:t>International Journal of Hospitality Management</a:t>
            </a:r>
            <a:r>
              <a:rPr lang="en-GB" sz="1600" b="0" i="0" u="none" strike="noStrike" dirty="0">
                <a:solidFill>
                  <a:srgbClr val="222222"/>
                </a:solidFill>
                <a:effectLst/>
                <a:latin typeface="Montserrat" panose="00000500000000000000" pitchFamily="2" charset="0"/>
              </a:rPr>
              <a:t>, </a:t>
            </a:r>
            <a:r>
              <a:rPr lang="en-GB" sz="1600" b="0" i="1" u="none" strike="noStrike" dirty="0">
                <a:solidFill>
                  <a:srgbClr val="222222"/>
                </a:solidFill>
                <a:effectLst/>
                <a:latin typeface="Montserrat" panose="00000500000000000000" pitchFamily="2" charset="0"/>
              </a:rPr>
              <a:t>26</a:t>
            </a:r>
            <a:r>
              <a:rPr lang="en-GB" sz="1600" b="0" i="0" u="none" strike="noStrike" dirty="0">
                <a:solidFill>
                  <a:srgbClr val="222222"/>
                </a:solidFill>
                <a:effectLst/>
                <a:latin typeface="Montserrat" panose="00000500000000000000" pitchFamily="2" charset="0"/>
              </a:rPr>
              <a:t>(4), pp.777-792. </a:t>
            </a:r>
            <a:endParaRPr lang="en-GB" sz="1600" b="0" dirty="0">
              <a:effectLst/>
              <a:latin typeface="Montserrat" panose="00000500000000000000" pitchFamily="2" charset="0"/>
            </a:endParaRPr>
          </a:p>
          <a:p>
            <a:pPr algn="just"/>
            <a:r>
              <a:rPr lang="en-GB" sz="1400" dirty="0">
                <a:latin typeface="Montserrat" panose="00000500000000000000" pitchFamily="2" charset="0"/>
              </a:rPr>
              <a:t/>
            </a:r>
            <a:br>
              <a:rPr lang="en-GB" sz="1400" dirty="0">
                <a:latin typeface="Montserrat" panose="00000500000000000000" pitchFamily="2" charset="0"/>
              </a:rPr>
            </a:br>
            <a:endParaRPr lang="en-US" sz="1400" dirty="0">
              <a:solidFill>
                <a:srgbClr val="000000"/>
              </a:solidFill>
              <a:latin typeface="Montserrat" panose="00000500000000000000" pitchFamily="2"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TotalTime>
  <Words>1421</Words>
  <Application>Microsoft Office PowerPoint</Application>
  <PresentationFormat>Custom</PresentationFormat>
  <Paragraphs>127</Paragraphs>
  <Slides>11</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Canva Sans Bold</vt:lpstr>
      <vt:lpstr>Montserrat Extra-Bold Italics</vt:lpstr>
      <vt:lpstr>Montserrat</vt:lpstr>
      <vt:lpstr>Montserrat Extra-Bold</vt:lpstr>
      <vt:lpstr>Calibri</vt:lpstr>
      <vt:lpstr>Times New Roman</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nilu2</cp:lastModifiedBy>
  <cp:revision>2</cp:revision>
  <dcterms:created xsi:type="dcterms:W3CDTF">2006-08-16T00:00:00Z</dcterms:created>
  <dcterms:modified xsi:type="dcterms:W3CDTF">2023-02-07T10:12:15Z</dcterms:modified>
  <dc:identifier>DAFYxelNSy8</dc:identifier>
</cp:coreProperties>
</file>