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notesSlides/notesSlide1.xml" ContentType="application/vnd.openxmlformats-officedocument.presentationml.notesSlide+xml"/>
  <Override PartName="/ppt/tags/tag53.xml" ContentType="application/vnd.openxmlformats-officedocument.presentationml.tags+xml"/>
  <Override PartName="/ppt/tags/tag54.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71" r:id="rId4"/>
    <p:sldId id="272" r:id="rId5"/>
    <p:sldId id="273" r:id="rId6"/>
    <p:sldId id="274" r:id="rId7"/>
    <p:sldId id="275" r:id="rId8"/>
    <p:sldId id="276" r:id="rId9"/>
    <p:sldId id="277" r:id="rId10"/>
    <p:sldId id="278" r:id="rId11"/>
    <p:sldId id="279" r:id="rId12"/>
    <p:sldId id="280" r:id="rId13"/>
    <p:sldId id="281" r:id="rId14"/>
    <p:sldId id="282" r:id="rId15"/>
    <p:sldId id="283" r:id="rId16"/>
    <p:sldId id="284" r:id="rId17"/>
    <p:sldId id="285" r:id="rId18"/>
    <p:sldId id="28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25A7C9-D3DA-4BDF-9FE6-627D8DD2E7EB}" type="doc">
      <dgm:prSet loTypeId="urn:microsoft.com/office/officeart/2005/8/layout/venn1" loCatId="relationship" qsTypeId="urn:microsoft.com/office/officeart/2005/8/quickstyle/simple1" qsCatId="simple" csTypeId="urn:microsoft.com/office/officeart/2005/8/colors/accent1_2" csCatId="accent1"/>
      <dgm:spPr/>
    </dgm:pt>
    <dgm:pt modelId="{3191B9D3-89B3-49BD-A4C2-1597B97234AD}">
      <dgm:prSet/>
      <dgm:spPr/>
      <dgm: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altLang="en-US" b="1" i="0" u="none" strike="noStrike" cap="none" normalizeH="0" baseline="0" smtClean="0">
              <a:ln>
                <a:noFill/>
              </a:ln>
              <a:solidFill>
                <a:schemeClr val="tx1"/>
              </a:solidFill>
              <a:effectLst/>
              <a:latin typeface="Arial" panose="020B0604020202020204" pitchFamily="34" charset="0"/>
            </a:rPr>
            <a:t>Companies that provide products or services that improve the quality of life</a:t>
          </a:r>
          <a:r>
            <a:rPr kumimoji="0" lang="en-CA" altLang="en-US" b="0" i="0" u="none" strike="noStrike" cap="none" normalizeH="0" baseline="0" smtClean="0">
              <a:ln>
                <a:noFill/>
              </a:ln>
              <a:solidFill>
                <a:schemeClr val="tx1"/>
              </a:solidFill>
              <a:effectLst/>
              <a:latin typeface="Karaoke Superstar BV" pitchFamily="34" charset="0"/>
            </a:rPr>
            <a:t> </a:t>
          </a:r>
          <a:r>
            <a:rPr kumimoji="0" lang="en-CA" altLang="en-US" b="1" i="0" u="none" strike="noStrike" cap="none" normalizeH="0" baseline="0" smtClean="0">
              <a:ln>
                <a:noFill/>
              </a:ln>
              <a:solidFill>
                <a:schemeClr val="tx1"/>
              </a:solidFill>
              <a:effectLst/>
              <a:latin typeface="Arial" panose="020B0604020202020204" pitchFamily="34" charset="0"/>
            </a:rPr>
            <a:t>in their  communities</a:t>
          </a:r>
          <a:endParaRPr kumimoji="0" lang="en-CA" altLang="en-US" b="0" i="0" u="none" strike="noStrike" cap="none" normalizeH="0" baseline="0" smtClean="0">
            <a:ln>
              <a:noFill/>
            </a:ln>
            <a:solidFill>
              <a:schemeClr val="tx1"/>
            </a:solidFill>
            <a:effectLst/>
            <a:latin typeface="Karaoke Superstar BV" pitchFamily="34" charset="0"/>
          </a:endParaRPr>
        </a:p>
      </dgm:t>
    </dgm:pt>
    <dgm:pt modelId="{13D33217-9242-4832-BEAC-00F894EC621E}" type="parTrans" cxnId="{7F22CDAC-89D9-4A28-A91F-5CF4FE0A0145}">
      <dgm:prSet/>
      <dgm:spPr/>
    </dgm:pt>
    <dgm:pt modelId="{8FD13976-C4B4-4BAF-8B04-363A5CA7016B}" type="sibTrans" cxnId="{7F22CDAC-89D9-4A28-A91F-5CF4FE0A0145}">
      <dgm:prSet/>
      <dgm:spPr/>
    </dgm:pt>
    <dgm:pt modelId="{3FE0D1E8-6C02-4AD0-AD33-E28AABD05C9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b="1" i="0" u="none" strike="noStrike" cap="none" normalizeH="0" baseline="0" smtClean="0">
              <a:ln>
                <a:noFill/>
              </a:ln>
              <a:solidFill>
                <a:schemeClr val="tx1"/>
              </a:solidFill>
              <a:effectLst/>
              <a:latin typeface="Arial" panose="020B0604020202020204" pitchFamily="34" charset="0"/>
            </a:rPr>
            <a:t>Companies that operate more responsibly</a:t>
          </a:r>
          <a:endParaRPr kumimoji="0" lang="en-CA" altLang="en-US" b="0" i="0" u="none" strike="noStrike" cap="none" normalizeH="0" baseline="0" smtClean="0">
            <a:ln>
              <a:noFill/>
            </a:ln>
            <a:solidFill>
              <a:schemeClr val="tx1"/>
            </a:solidFill>
            <a:effectLst/>
            <a:latin typeface="Karaoke Superstar BV" pitchFamily="34" charset="0"/>
          </a:endParaRPr>
        </a:p>
      </dgm:t>
    </dgm:pt>
    <dgm:pt modelId="{CE10CEED-11B8-4B5D-A902-D9BD0F913865}" type="parTrans" cxnId="{43E69FD7-61C3-4087-B46D-7AC372270169}">
      <dgm:prSet/>
      <dgm:spPr/>
    </dgm:pt>
    <dgm:pt modelId="{4D206C37-107E-472B-9E65-640C2DA2880E}" type="sibTrans" cxnId="{43E69FD7-61C3-4087-B46D-7AC372270169}">
      <dgm:prSet/>
      <dgm:spPr/>
    </dgm:pt>
    <dgm:pt modelId="{DE72DB88-EF6C-4D3C-8F54-CC938920539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b="1" i="0" u="none" strike="noStrike" cap="none" normalizeH="0" baseline="0" smtClean="0">
              <a:ln>
                <a:noFill/>
              </a:ln>
              <a:solidFill>
                <a:schemeClr val="tx1"/>
              </a:solidFill>
              <a:effectLst/>
              <a:latin typeface="Arial" panose="020B0604020202020204" pitchFamily="34" charset="0"/>
            </a:rPr>
            <a:t>Companies that invests their profits in social or environmental causes</a:t>
          </a:r>
          <a:endParaRPr kumimoji="0" lang="en-CA" altLang="en-US" b="0" i="0" u="none" strike="noStrike" cap="none" normalizeH="0" baseline="0" smtClean="0">
            <a:ln>
              <a:noFill/>
            </a:ln>
            <a:solidFill>
              <a:schemeClr val="tx1"/>
            </a:solidFill>
            <a:effectLst/>
            <a:latin typeface="Karaoke Superstar BV" pitchFamily="34" charset="0"/>
          </a:endParaRPr>
        </a:p>
      </dgm:t>
    </dgm:pt>
    <dgm:pt modelId="{F97DCA89-7647-4C75-87B7-185AA511E513}" type="parTrans" cxnId="{C8761E3E-B85C-4DCF-98E8-CEC284FB0BC3}">
      <dgm:prSet/>
      <dgm:spPr/>
    </dgm:pt>
    <dgm:pt modelId="{FDDCBD33-CBE1-458C-B729-EF6F9FB72C92}" type="sibTrans" cxnId="{C8761E3E-B85C-4DCF-98E8-CEC284FB0BC3}">
      <dgm:prSet/>
      <dgm:spPr/>
    </dgm:pt>
    <dgm:pt modelId="{2F450507-ADDE-4943-B76B-1D4FDC3B9503}" type="pres">
      <dgm:prSet presAssocID="{0525A7C9-D3DA-4BDF-9FE6-627D8DD2E7EB}" presName="compositeShape" presStyleCnt="0">
        <dgm:presLayoutVars>
          <dgm:chMax val="7"/>
          <dgm:dir/>
          <dgm:resizeHandles val="exact"/>
        </dgm:presLayoutVars>
      </dgm:prSet>
      <dgm:spPr/>
    </dgm:pt>
    <dgm:pt modelId="{27C36CD9-7A05-4C2E-A63E-EE2F653837E7}" type="pres">
      <dgm:prSet presAssocID="{3191B9D3-89B3-49BD-A4C2-1597B97234AD}" presName="circ1" presStyleLbl="vennNode1" presStyleIdx="0" presStyleCnt="3"/>
      <dgm:spPr/>
      <dgm:t>
        <a:bodyPr/>
        <a:lstStyle/>
        <a:p>
          <a:endParaRPr lang="en-GB"/>
        </a:p>
      </dgm:t>
    </dgm:pt>
    <dgm:pt modelId="{4A746165-1316-48E0-B63C-B27E09F2F83E}" type="pres">
      <dgm:prSet presAssocID="{3191B9D3-89B3-49BD-A4C2-1597B97234AD}" presName="circ1Tx" presStyleLbl="revTx" presStyleIdx="0" presStyleCnt="0">
        <dgm:presLayoutVars>
          <dgm:chMax val="0"/>
          <dgm:chPref val="0"/>
          <dgm:bulletEnabled val="1"/>
        </dgm:presLayoutVars>
      </dgm:prSet>
      <dgm:spPr/>
      <dgm:t>
        <a:bodyPr/>
        <a:lstStyle/>
        <a:p>
          <a:endParaRPr lang="en-GB"/>
        </a:p>
      </dgm:t>
    </dgm:pt>
    <dgm:pt modelId="{E643C200-BB4F-47AE-A944-7B1B43327665}" type="pres">
      <dgm:prSet presAssocID="{3FE0D1E8-6C02-4AD0-AD33-E28AABD05C98}" presName="circ2" presStyleLbl="vennNode1" presStyleIdx="1" presStyleCnt="3"/>
      <dgm:spPr/>
      <dgm:t>
        <a:bodyPr/>
        <a:lstStyle/>
        <a:p>
          <a:endParaRPr lang="en-GB"/>
        </a:p>
      </dgm:t>
    </dgm:pt>
    <dgm:pt modelId="{88423BAA-2D6E-45D1-89A5-5A3B6F40989E}" type="pres">
      <dgm:prSet presAssocID="{3FE0D1E8-6C02-4AD0-AD33-E28AABD05C98}" presName="circ2Tx" presStyleLbl="revTx" presStyleIdx="0" presStyleCnt="0">
        <dgm:presLayoutVars>
          <dgm:chMax val="0"/>
          <dgm:chPref val="0"/>
          <dgm:bulletEnabled val="1"/>
        </dgm:presLayoutVars>
      </dgm:prSet>
      <dgm:spPr/>
      <dgm:t>
        <a:bodyPr/>
        <a:lstStyle/>
        <a:p>
          <a:endParaRPr lang="en-GB"/>
        </a:p>
      </dgm:t>
    </dgm:pt>
    <dgm:pt modelId="{B7991F6B-82F1-4748-ACA5-C2C4F3ABC169}" type="pres">
      <dgm:prSet presAssocID="{DE72DB88-EF6C-4D3C-8F54-CC938920539F}" presName="circ3" presStyleLbl="vennNode1" presStyleIdx="2" presStyleCnt="3"/>
      <dgm:spPr/>
      <dgm:t>
        <a:bodyPr/>
        <a:lstStyle/>
        <a:p>
          <a:endParaRPr lang="en-GB"/>
        </a:p>
      </dgm:t>
    </dgm:pt>
    <dgm:pt modelId="{54778264-C69D-46A8-B58F-FBC3899F3ADB}" type="pres">
      <dgm:prSet presAssocID="{DE72DB88-EF6C-4D3C-8F54-CC938920539F}" presName="circ3Tx" presStyleLbl="revTx" presStyleIdx="0" presStyleCnt="0">
        <dgm:presLayoutVars>
          <dgm:chMax val="0"/>
          <dgm:chPref val="0"/>
          <dgm:bulletEnabled val="1"/>
        </dgm:presLayoutVars>
      </dgm:prSet>
      <dgm:spPr/>
      <dgm:t>
        <a:bodyPr/>
        <a:lstStyle/>
        <a:p>
          <a:endParaRPr lang="en-GB"/>
        </a:p>
      </dgm:t>
    </dgm:pt>
  </dgm:ptLst>
  <dgm:cxnLst>
    <dgm:cxn modelId="{7F22CDAC-89D9-4A28-A91F-5CF4FE0A0145}" srcId="{0525A7C9-D3DA-4BDF-9FE6-627D8DD2E7EB}" destId="{3191B9D3-89B3-49BD-A4C2-1597B97234AD}" srcOrd="0" destOrd="0" parTransId="{13D33217-9242-4832-BEAC-00F894EC621E}" sibTransId="{8FD13976-C4B4-4BAF-8B04-363A5CA7016B}"/>
    <dgm:cxn modelId="{5ABDD78E-C709-4436-A2B2-C79062EA6578}" type="presOf" srcId="{3FE0D1E8-6C02-4AD0-AD33-E28AABD05C98}" destId="{E643C200-BB4F-47AE-A944-7B1B43327665}" srcOrd="0" destOrd="0" presId="urn:microsoft.com/office/officeart/2005/8/layout/venn1"/>
    <dgm:cxn modelId="{E0096750-2613-4DD8-AB44-424419D97DB6}" type="presOf" srcId="{0525A7C9-D3DA-4BDF-9FE6-627D8DD2E7EB}" destId="{2F450507-ADDE-4943-B76B-1D4FDC3B9503}" srcOrd="0" destOrd="0" presId="urn:microsoft.com/office/officeart/2005/8/layout/venn1"/>
    <dgm:cxn modelId="{8FFD5FFC-F8ED-4B04-89CC-4028117481B9}" type="presOf" srcId="{3191B9D3-89B3-49BD-A4C2-1597B97234AD}" destId="{4A746165-1316-48E0-B63C-B27E09F2F83E}" srcOrd="1" destOrd="0" presId="urn:microsoft.com/office/officeart/2005/8/layout/venn1"/>
    <dgm:cxn modelId="{FFF5FE7B-15CD-4F7D-818B-B26071EE72E5}" type="presOf" srcId="{3191B9D3-89B3-49BD-A4C2-1597B97234AD}" destId="{27C36CD9-7A05-4C2E-A63E-EE2F653837E7}" srcOrd="0" destOrd="0" presId="urn:microsoft.com/office/officeart/2005/8/layout/venn1"/>
    <dgm:cxn modelId="{43E69FD7-61C3-4087-B46D-7AC372270169}" srcId="{0525A7C9-D3DA-4BDF-9FE6-627D8DD2E7EB}" destId="{3FE0D1E8-6C02-4AD0-AD33-E28AABD05C98}" srcOrd="1" destOrd="0" parTransId="{CE10CEED-11B8-4B5D-A902-D9BD0F913865}" sibTransId="{4D206C37-107E-472B-9E65-640C2DA2880E}"/>
    <dgm:cxn modelId="{066DE4E6-08FE-4CE2-9A8A-64F23FB28F2A}" type="presOf" srcId="{3FE0D1E8-6C02-4AD0-AD33-E28AABD05C98}" destId="{88423BAA-2D6E-45D1-89A5-5A3B6F40989E}" srcOrd="1" destOrd="0" presId="urn:microsoft.com/office/officeart/2005/8/layout/venn1"/>
    <dgm:cxn modelId="{C8761E3E-B85C-4DCF-98E8-CEC284FB0BC3}" srcId="{0525A7C9-D3DA-4BDF-9FE6-627D8DD2E7EB}" destId="{DE72DB88-EF6C-4D3C-8F54-CC938920539F}" srcOrd="2" destOrd="0" parTransId="{F97DCA89-7647-4C75-87B7-185AA511E513}" sibTransId="{FDDCBD33-CBE1-458C-B729-EF6F9FB72C92}"/>
    <dgm:cxn modelId="{00D01ACB-FF92-43E8-8EA6-0F5907DB14AF}" type="presOf" srcId="{DE72DB88-EF6C-4D3C-8F54-CC938920539F}" destId="{B7991F6B-82F1-4748-ACA5-C2C4F3ABC169}" srcOrd="0" destOrd="0" presId="urn:microsoft.com/office/officeart/2005/8/layout/venn1"/>
    <dgm:cxn modelId="{31326E99-DEA1-4B4B-AFC8-47EDC9D87F14}" type="presOf" srcId="{DE72DB88-EF6C-4D3C-8F54-CC938920539F}" destId="{54778264-C69D-46A8-B58F-FBC3899F3ADB}" srcOrd="1" destOrd="0" presId="urn:microsoft.com/office/officeart/2005/8/layout/venn1"/>
    <dgm:cxn modelId="{46D10183-2237-4F63-8094-5DF7636F61C8}" type="presParOf" srcId="{2F450507-ADDE-4943-B76B-1D4FDC3B9503}" destId="{27C36CD9-7A05-4C2E-A63E-EE2F653837E7}" srcOrd="0" destOrd="0" presId="urn:microsoft.com/office/officeart/2005/8/layout/venn1"/>
    <dgm:cxn modelId="{B8AD4428-3D4A-4711-A4E0-248CE0EBDE63}" type="presParOf" srcId="{2F450507-ADDE-4943-B76B-1D4FDC3B9503}" destId="{4A746165-1316-48E0-B63C-B27E09F2F83E}" srcOrd="1" destOrd="0" presId="urn:microsoft.com/office/officeart/2005/8/layout/venn1"/>
    <dgm:cxn modelId="{09065703-7867-4C8C-A7EF-2CF784BE7A10}" type="presParOf" srcId="{2F450507-ADDE-4943-B76B-1D4FDC3B9503}" destId="{E643C200-BB4F-47AE-A944-7B1B43327665}" srcOrd="2" destOrd="0" presId="urn:microsoft.com/office/officeart/2005/8/layout/venn1"/>
    <dgm:cxn modelId="{4510A7D6-E408-443E-830D-12DE8ADE095B}" type="presParOf" srcId="{2F450507-ADDE-4943-B76B-1D4FDC3B9503}" destId="{88423BAA-2D6E-45D1-89A5-5A3B6F40989E}" srcOrd="3" destOrd="0" presId="urn:microsoft.com/office/officeart/2005/8/layout/venn1"/>
    <dgm:cxn modelId="{34372BE6-DD5F-416A-A557-3E930AB36AA6}" type="presParOf" srcId="{2F450507-ADDE-4943-B76B-1D4FDC3B9503}" destId="{B7991F6B-82F1-4748-ACA5-C2C4F3ABC169}" srcOrd="4" destOrd="0" presId="urn:microsoft.com/office/officeart/2005/8/layout/venn1"/>
    <dgm:cxn modelId="{13CEC08F-B915-48AC-9A70-9EAA0A202F85}" type="presParOf" srcId="{2F450507-ADDE-4943-B76B-1D4FDC3B9503}" destId="{54778264-C69D-46A8-B58F-FBC3899F3ADB}"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003C46-B3BE-4E24-BBEF-EBD2BD816C5E}" type="doc">
      <dgm:prSet loTypeId="urn:microsoft.com/office/officeart/2005/8/layout/radial1" loCatId="relationship" qsTypeId="urn:microsoft.com/office/officeart/2005/8/quickstyle/simple1" qsCatId="simple" csTypeId="urn:microsoft.com/office/officeart/2005/8/colors/accent1_2" csCatId="accent1"/>
      <dgm:spPr/>
    </dgm:pt>
    <dgm:pt modelId="{EB0A1939-3E96-4E82-808B-A7E01367236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b="0" i="0" u="none" strike="noStrike" cap="none" normalizeH="0" baseline="0" smtClean="0">
              <a:ln>
                <a:noFill/>
              </a:ln>
              <a:solidFill>
                <a:schemeClr val="tx1"/>
              </a:solidFill>
              <a:effectLst/>
              <a:latin typeface="Karaoke Superstar BV" pitchFamily="34" charset="0"/>
            </a:rPr>
            <a:t>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b="1" i="0" u="none" strike="noStrike" cap="none" normalizeH="0" baseline="0" smtClean="0">
            <a:ln>
              <a:noFill/>
            </a:ln>
            <a:solidFill>
              <a:schemeClr val="tx1"/>
            </a:solidFill>
            <a:effectLst/>
            <a:latin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b="1" i="0" u="none" strike="noStrike" cap="none" normalizeH="0" baseline="0" smtClean="0">
              <a:ln>
                <a:noFill/>
              </a:ln>
              <a:solidFill>
                <a:schemeClr val="tx1"/>
              </a:solidFill>
              <a:effectLst/>
              <a:latin typeface="Arial" panose="020B0604020202020204" pitchFamily="34" charset="0"/>
            </a:rPr>
            <a:t>company</a:t>
          </a:r>
          <a:endParaRPr kumimoji="0" lang="en-CA" altLang="en-US" b="0" i="0" u="none" strike="noStrike" cap="none" normalizeH="0" baseline="0" smtClean="0">
            <a:ln>
              <a:noFill/>
            </a:ln>
            <a:solidFill>
              <a:schemeClr val="tx1"/>
            </a:solidFill>
            <a:effectLst/>
            <a:latin typeface="Karaoke Superstar BV" pitchFamily="34" charset="0"/>
          </a:endParaRPr>
        </a:p>
      </dgm:t>
    </dgm:pt>
    <dgm:pt modelId="{79C2D70D-25F0-4DB1-A22D-7E2A6F567B04}" type="parTrans" cxnId="{F7020AA8-325C-4CDE-A415-7A822A4A56B4}">
      <dgm:prSet/>
      <dgm:spPr/>
    </dgm:pt>
    <dgm:pt modelId="{A0EA514A-764E-4B88-A6CA-E8CFF5DA3AB7}" type="sibTrans" cxnId="{F7020AA8-325C-4CDE-A415-7A822A4A56B4}">
      <dgm:prSet/>
      <dgm:spPr/>
    </dgm:pt>
    <dgm:pt modelId="{FE7A25C9-002C-4906-BEB3-E99401A0311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b="1" i="0" u="none" strike="noStrike" cap="none" normalizeH="0" baseline="0" smtClean="0">
            <a:ln>
              <a:noFill/>
            </a:ln>
            <a:solidFill>
              <a:schemeClr val="tx1"/>
            </a:solidFill>
            <a:effectLst/>
            <a:latin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b="1" i="0" u="none" strike="noStrike" cap="none" normalizeH="0" baseline="0" smtClean="0">
            <a:ln>
              <a:noFill/>
            </a:ln>
            <a:solidFill>
              <a:schemeClr val="tx1"/>
            </a:solidFill>
            <a:effectLst/>
            <a:latin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b="1" i="0" u="none" strike="noStrike" cap="none" normalizeH="0" baseline="0" smtClean="0">
              <a:ln>
                <a:noFill/>
              </a:ln>
              <a:solidFill>
                <a:schemeClr val="tx1"/>
              </a:solidFill>
              <a:effectLst/>
              <a:latin typeface="Arial" panose="020B0604020202020204" pitchFamily="34" charset="0"/>
            </a:rPr>
            <a:t>employees</a:t>
          </a:r>
          <a:endParaRPr kumimoji="0" lang="en-CA" altLang="en-US" b="0" i="0" u="none" strike="noStrike" cap="none" normalizeH="0" baseline="0" smtClean="0">
            <a:ln>
              <a:noFill/>
            </a:ln>
            <a:solidFill>
              <a:schemeClr val="tx1"/>
            </a:solidFill>
            <a:effectLst/>
            <a:latin typeface="Karaoke Superstar BV" pitchFamily="34" charset="0"/>
          </a:endParaRPr>
        </a:p>
      </dgm:t>
    </dgm:pt>
    <dgm:pt modelId="{C9503369-8908-4E56-842A-C83E7C5AE6F2}" type="parTrans" cxnId="{71079773-61F5-4568-B29D-7170B61EA585}">
      <dgm:prSet/>
      <dgm:spPr/>
      <dgm:t>
        <a:bodyPr/>
        <a:lstStyle/>
        <a:p>
          <a:endParaRPr lang="en-GB"/>
        </a:p>
      </dgm:t>
    </dgm:pt>
    <dgm:pt modelId="{A0F86E37-6496-41CA-95AF-6397D9321B9F}" type="sibTrans" cxnId="{71079773-61F5-4568-B29D-7170B61EA585}">
      <dgm:prSet/>
      <dgm:spPr/>
    </dgm:pt>
    <dgm:pt modelId="{72DF5A09-10DD-424D-A67A-AD9080B2F76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b="0" i="0" u="none" strike="noStrike"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b="0" i="0" u="none" strike="noStrike"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b="1" i="0" u="none" strike="noStrike" cap="none" normalizeH="0" baseline="0" smtClean="0">
              <a:ln>
                <a:noFill/>
              </a:ln>
              <a:solidFill>
                <a:schemeClr val="tx1"/>
              </a:solidFill>
              <a:effectLst/>
              <a:latin typeface="Arial" panose="020B0604020202020204" pitchFamily="34" charset="0"/>
            </a:rPr>
            <a:t>suppliers</a:t>
          </a:r>
          <a:endParaRPr kumimoji="0" lang="en-CA" altLang="en-US" b="0" i="0" u="none" strike="noStrike" cap="none" normalizeH="0" baseline="0" smtClean="0">
            <a:ln>
              <a:noFill/>
            </a:ln>
            <a:solidFill>
              <a:schemeClr val="tx1"/>
            </a:solidFill>
            <a:effectLst/>
            <a:latin typeface="Karaoke Superstar BV" pitchFamily="34" charset="0"/>
          </a:endParaRPr>
        </a:p>
      </dgm:t>
    </dgm:pt>
    <dgm:pt modelId="{7BCD1C3C-26DD-4D63-B502-EB6D4BB268EA}" type="parTrans" cxnId="{465CB997-0005-45DA-9A77-62B32A591585}">
      <dgm:prSet/>
      <dgm:spPr/>
      <dgm:t>
        <a:bodyPr/>
        <a:lstStyle/>
        <a:p>
          <a:endParaRPr lang="en-GB"/>
        </a:p>
      </dgm:t>
    </dgm:pt>
    <dgm:pt modelId="{51D04CC4-FEFB-4450-B15F-E271263AA1FD}" type="sibTrans" cxnId="{465CB997-0005-45DA-9A77-62B32A591585}">
      <dgm:prSet/>
      <dgm:spPr/>
    </dgm:pt>
    <dgm:pt modelId="{2CE486AB-8D1A-4FE4-84A7-C1BAC973FA3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b="0" i="0" u="none" strike="noStrike"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b="0" i="0" u="none" strike="noStrike"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b="1" i="0" u="none" strike="noStrike" cap="none" normalizeH="0" baseline="0" smtClean="0">
              <a:ln>
                <a:noFill/>
              </a:ln>
              <a:solidFill>
                <a:schemeClr val="tx1"/>
              </a:solidFill>
              <a:effectLst/>
              <a:latin typeface="Arial" panose="020B0604020202020204" pitchFamily="34" charset="0"/>
            </a:rPr>
            <a:t>customers</a:t>
          </a:r>
          <a:endParaRPr kumimoji="0" lang="en-CA" altLang="en-US" b="0" i="0" u="none" strike="noStrike" cap="none" normalizeH="0" baseline="0" smtClean="0">
            <a:ln>
              <a:noFill/>
            </a:ln>
            <a:solidFill>
              <a:schemeClr val="tx1"/>
            </a:solidFill>
            <a:effectLst/>
            <a:latin typeface="Karaoke Superstar BV" pitchFamily="34" charset="0"/>
          </a:endParaRPr>
        </a:p>
      </dgm:t>
    </dgm:pt>
    <dgm:pt modelId="{B2D54B3E-3E43-47CB-94C5-C2BE82433C00}" type="parTrans" cxnId="{79EA08EF-749B-4383-A650-933A2616B782}">
      <dgm:prSet/>
      <dgm:spPr/>
      <dgm:t>
        <a:bodyPr/>
        <a:lstStyle/>
        <a:p>
          <a:endParaRPr lang="en-GB"/>
        </a:p>
      </dgm:t>
    </dgm:pt>
    <dgm:pt modelId="{85BF856F-19F3-40E0-9085-398235287707}" type="sibTrans" cxnId="{79EA08EF-749B-4383-A650-933A2616B782}">
      <dgm:prSet/>
      <dgm:spPr/>
    </dgm:pt>
    <dgm:pt modelId="{C04D628D-CEE0-454F-9F92-FC791CD919D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b="0" i="0" u="none" strike="noStrike"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b="0" i="0" u="none" strike="noStrike"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b="1" i="0" u="none" strike="noStrike" cap="none" normalizeH="0" baseline="0" smtClean="0">
              <a:ln>
                <a:noFill/>
              </a:ln>
              <a:solidFill>
                <a:schemeClr val="tx1"/>
              </a:solidFill>
              <a:effectLst/>
              <a:latin typeface="Arial" panose="020B0604020202020204" pitchFamily="34" charset="0"/>
            </a:rPr>
            <a:t>community</a:t>
          </a:r>
          <a:endParaRPr kumimoji="0" lang="en-CA" altLang="en-US" b="0" i="0" u="none" strike="noStrike" cap="none" normalizeH="0" baseline="0" smtClean="0">
            <a:ln>
              <a:noFill/>
            </a:ln>
            <a:solidFill>
              <a:schemeClr val="tx1"/>
            </a:solidFill>
            <a:effectLst/>
            <a:latin typeface="Karaoke Superstar BV" pitchFamily="34" charset="0"/>
          </a:endParaRPr>
        </a:p>
      </dgm:t>
    </dgm:pt>
    <dgm:pt modelId="{EFC9048D-7B40-4CDB-A902-6A0A6287CEC5}" type="parTrans" cxnId="{1BDAA052-5078-4F38-927C-D5A22E43BB37}">
      <dgm:prSet/>
      <dgm:spPr/>
      <dgm:t>
        <a:bodyPr/>
        <a:lstStyle/>
        <a:p>
          <a:endParaRPr lang="en-GB"/>
        </a:p>
      </dgm:t>
    </dgm:pt>
    <dgm:pt modelId="{F38AF4E7-25FC-4988-8568-9C433217DCBD}" type="sibTrans" cxnId="{1BDAA052-5078-4F38-927C-D5A22E43BB37}">
      <dgm:prSet/>
      <dgm:spPr/>
    </dgm:pt>
    <dgm:pt modelId="{06E6D1A6-365A-43C0-BE61-1F8DB3BE1E67}" type="pres">
      <dgm:prSet presAssocID="{8C003C46-B3BE-4E24-BBEF-EBD2BD816C5E}" presName="cycle" presStyleCnt="0">
        <dgm:presLayoutVars>
          <dgm:chMax val="1"/>
          <dgm:dir/>
          <dgm:animLvl val="ctr"/>
          <dgm:resizeHandles val="exact"/>
        </dgm:presLayoutVars>
      </dgm:prSet>
      <dgm:spPr/>
    </dgm:pt>
    <dgm:pt modelId="{96D686A7-B920-4AC4-A8A5-6DA21C206649}" type="pres">
      <dgm:prSet presAssocID="{EB0A1939-3E96-4E82-808B-A7E013672363}" presName="centerShape" presStyleLbl="node0" presStyleIdx="0" presStyleCnt="1"/>
      <dgm:spPr/>
      <dgm:t>
        <a:bodyPr/>
        <a:lstStyle/>
        <a:p>
          <a:endParaRPr lang="en-GB"/>
        </a:p>
      </dgm:t>
    </dgm:pt>
    <dgm:pt modelId="{40845CBE-7617-4983-B082-00617B96B66F}" type="pres">
      <dgm:prSet presAssocID="{C9503369-8908-4E56-842A-C83E7C5AE6F2}" presName="Name9" presStyleLbl="parChTrans1D2" presStyleIdx="0" presStyleCnt="4"/>
      <dgm:spPr/>
      <dgm:t>
        <a:bodyPr/>
        <a:lstStyle/>
        <a:p>
          <a:endParaRPr lang="en-GB"/>
        </a:p>
      </dgm:t>
    </dgm:pt>
    <dgm:pt modelId="{C7BF1FB3-8FA4-4169-9663-875DBFF66EBA}" type="pres">
      <dgm:prSet presAssocID="{C9503369-8908-4E56-842A-C83E7C5AE6F2}" presName="connTx" presStyleLbl="parChTrans1D2" presStyleIdx="0" presStyleCnt="4"/>
      <dgm:spPr/>
      <dgm:t>
        <a:bodyPr/>
        <a:lstStyle/>
        <a:p>
          <a:endParaRPr lang="en-GB"/>
        </a:p>
      </dgm:t>
    </dgm:pt>
    <dgm:pt modelId="{33E4B75C-B8F0-47DE-9E7A-FA6029B6A64E}" type="pres">
      <dgm:prSet presAssocID="{FE7A25C9-002C-4906-BEB3-E99401A0311C}" presName="node" presStyleLbl="node1" presStyleIdx="0" presStyleCnt="4">
        <dgm:presLayoutVars>
          <dgm:bulletEnabled val="1"/>
        </dgm:presLayoutVars>
      </dgm:prSet>
      <dgm:spPr/>
      <dgm:t>
        <a:bodyPr/>
        <a:lstStyle/>
        <a:p>
          <a:endParaRPr lang="en-GB"/>
        </a:p>
      </dgm:t>
    </dgm:pt>
    <dgm:pt modelId="{52E918DE-EF68-472D-B420-D14F39BD9E72}" type="pres">
      <dgm:prSet presAssocID="{7BCD1C3C-26DD-4D63-B502-EB6D4BB268EA}" presName="Name9" presStyleLbl="parChTrans1D2" presStyleIdx="1" presStyleCnt="4"/>
      <dgm:spPr/>
      <dgm:t>
        <a:bodyPr/>
        <a:lstStyle/>
        <a:p>
          <a:endParaRPr lang="en-GB"/>
        </a:p>
      </dgm:t>
    </dgm:pt>
    <dgm:pt modelId="{944D549A-3823-467D-B80B-79B317CC3664}" type="pres">
      <dgm:prSet presAssocID="{7BCD1C3C-26DD-4D63-B502-EB6D4BB268EA}" presName="connTx" presStyleLbl="parChTrans1D2" presStyleIdx="1" presStyleCnt="4"/>
      <dgm:spPr/>
      <dgm:t>
        <a:bodyPr/>
        <a:lstStyle/>
        <a:p>
          <a:endParaRPr lang="en-GB"/>
        </a:p>
      </dgm:t>
    </dgm:pt>
    <dgm:pt modelId="{2C23A416-3460-4383-BFEB-D066ADE015F5}" type="pres">
      <dgm:prSet presAssocID="{72DF5A09-10DD-424D-A67A-AD9080B2F762}" presName="node" presStyleLbl="node1" presStyleIdx="1" presStyleCnt="4">
        <dgm:presLayoutVars>
          <dgm:bulletEnabled val="1"/>
        </dgm:presLayoutVars>
      </dgm:prSet>
      <dgm:spPr/>
      <dgm:t>
        <a:bodyPr/>
        <a:lstStyle/>
        <a:p>
          <a:endParaRPr lang="en-GB"/>
        </a:p>
      </dgm:t>
    </dgm:pt>
    <dgm:pt modelId="{22F1C068-9C92-4BC6-A364-B18238EEA26E}" type="pres">
      <dgm:prSet presAssocID="{B2D54B3E-3E43-47CB-94C5-C2BE82433C00}" presName="Name9" presStyleLbl="parChTrans1D2" presStyleIdx="2" presStyleCnt="4"/>
      <dgm:spPr/>
      <dgm:t>
        <a:bodyPr/>
        <a:lstStyle/>
        <a:p>
          <a:endParaRPr lang="en-GB"/>
        </a:p>
      </dgm:t>
    </dgm:pt>
    <dgm:pt modelId="{0881C980-7768-4B98-B135-8F1A9E16AEE6}" type="pres">
      <dgm:prSet presAssocID="{B2D54B3E-3E43-47CB-94C5-C2BE82433C00}" presName="connTx" presStyleLbl="parChTrans1D2" presStyleIdx="2" presStyleCnt="4"/>
      <dgm:spPr/>
      <dgm:t>
        <a:bodyPr/>
        <a:lstStyle/>
        <a:p>
          <a:endParaRPr lang="en-GB"/>
        </a:p>
      </dgm:t>
    </dgm:pt>
    <dgm:pt modelId="{7D316871-21E0-4694-9DDF-FB7A9DCA1100}" type="pres">
      <dgm:prSet presAssocID="{2CE486AB-8D1A-4FE4-84A7-C1BAC973FA3D}" presName="node" presStyleLbl="node1" presStyleIdx="2" presStyleCnt="4">
        <dgm:presLayoutVars>
          <dgm:bulletEnabled val="1"/>
        </dgm:presLayoutVars>
      </dgm:prSet>
      <dgm:spPr/>
      <dgm:t>
        <a:bodyPr/>
        <a:lstStyle/>
        <a:p>
          <a:endParaRPr lang="en-GB"/>
        </a:p>
      </dgm:t>
    </dgm:pt>
    <dgm:pt modelId="{5BC92B44-4C85-4CD7-90A7-9AF302A78186}" type="pres">
      <dgm:prSet presAssocID="{EFC9048D-7B40-4CDB-A902-6A0A6287CEC5}" presName="Name9" presStyleLbl="parChTrans1D2" presStyleIdx="3" presStyleCnt="4"/>
      <dgm:spPr/>
      <dgm:t>
        <a:bodyPr/>
        <a:lstStyle/>
        <a:p>
          <a:endParaRPr lang="en-GB"/>
        </a:p>
      </dgm:t>
    </dgm:pt>
    <dgm:pt modelId="{36B39F84-2BD2-4EC1-AD9B-0F360E654D25}" type="pres">
      <dgm:prSet presAssocID="{EFC9048D-7B40-4CDB-A902-6A0A6287CEC5}" presName="connTx" presStyleLbl="parChTrans1D2" presStyleIdx="3" presStyleCnt="4"/>
      <dgm:spPr/>
      <dgm:t>
        <a:bodyPr/>
        <a:lstStyle/>
        <a:p>
          <a:endParaRPr lang="en-GB"/>
        </a:p>
      </dgm:t>
    </dgm:pt>
    <dgm:pt modelId="{6A2220E2-7213-407D-B559-F01E95AB13C5}" type="pres">
      <dgm:prSet presAssocID="{C04D628D-CEE0-454F-9F92-FC791CD919D1}" presName="node" presStyleLbl="node1" presStyleIdx="3" presStyleCnt="4">
        <dgm:presLayoutVars>
          <dgm:bulletEnabled val="1"/>
        </dgm:presLayoutVars>
      </dgm:prSet>
      <dgm:spPr/>
      <dgm:t>
        <a:bodyPr/>
        <a:lstStyle/>
        <a:p>
          <a:endParaRPr lang="en-GB"/>
        </a:p>
      </dgm:t>
    </dgm:pt>
  </dgm:ptLst>
  <dgm:cxnLst>
    <dgm:cxn modelId="{FD0335ED-0D00-4882-8B19-0A2E35DB5196}" type="presOf" srcId="{B2D54B3E-3E43-47CB-94C5-C2BE82433C00}" destId="{0881C980-7768-4B98-B135-8F1A9E16AEE6}" srcOrd="1" destOrd="0" presId="urn:microsoft.com/office/officeart/2005/8/layout/radial1"/>
    <dgm:cxn modelId="{F7020AA8-325C-4CDE-A415-7A822A4A56B4}" srcId="{8C003C46-B3BE-4E24-BBEF-EBD2BD816C5E}" destId="{EB0A1939-3E96-4E82-808B-A7E013672363}" srcOrd="0" destOrd="0" parTransId="{79C2D70D-25F0-4DB1-A22D-7E2A6F567B04}" sibTransId="{A0EA514A-764E-4B88-A6CA-E8CFF5DA3AB7}"/>
    <dgm:cxn modelId="{8ABFD5F2-8FF0-4303-A487-A9D7EB092ACE}" type="presOf" srcId="{72DF5A09-10DD-424D-A67A-AD9080B2F762}" destId="{2C23A416-3460-4383-BFEB-D066ADE015F5}" srcOrd="0" destOrd="0" presId="urn:microsoft.com/office/officeart/2005/8/layout/radial1"/>
    <dgm:cxn modelId="{1BDAA052-5078-4F38-927C-D5A22E43BB37}" srcId="{EB0A1939-3E96-4E82-808B-A7E013672363}" destId="{C04D628D-CEE0-454F-9F92-FC791CD919D1}" srcOrd="3" destOrd="0" parTransId="{EFC9048D-7B40-4CDB-A902-6A0A6287CEC5}" sibTransId="{F38AF4E7-25FC-4988-8568-9C433217DCBD}"/>
    <dgm:cxn modelId="{465CB997-0005-45DA-9A77-62B32A591585}" srcId="{EB0A1939-3E96-4E82-808B-A7E013672363}" destId="{72DF5A09-10DD-424D-A67A-AD9080B2F762}" srcOrd="1" destOrd="0" parTransId="{7BCD1C3C-26DD-4D63-B502-EB6D4BB268EA}" sibTransId="{51D04CC4-FEFB-4450-B15F-E271263AA1FD}"/>
    <dgm:cxn modelId="{CAD044B4-E6F1-4146-AB3B-A7E0D1DDB3C7}" type="presOf" srcId="{8C003C46-B3BE-4E24-BBEF-EBD2BD816C5E}" destId="{06E6D1A6-365A-43C0-BE61-1F8DB3BE1E67}" srcOrd="0" destOrd="0" presId="urn:microsoft.com/office/officeart/2005/8/layout/radial1"/>
    <dgm:cxn modelId="{BAD82DA9-F2EA-4A86-B744-F159A86ACF1E}" type="presOf" srcId="{C9503369-8908-4E56-842A-C83E7C5AE6F2}" destId="{C7BF1FB3-8FA4-4169-9663-875DBFF66EBA}" srcOrd="1" destOrd="0" presId="urn:microsoft.com/office/officeart/2005/8/layout/radial1"/>
    <dgm:cxn modelId="{0D7AC32A-B10E-4E40-838C-54FF4D09538C}" type="presOf" srcId="{EB0A1939-3E96-4E82-808B-A7E013672363}" destId="{96D686A7-B920-4AC4-A8A5-6DA21C206649}" srcOrd="0" destOrd="0" presId="urn:microsoft.com/office/officeart/2005/8/layout/radial1"/>
    <dgm:cxn modelId="{F730658A-9A79-4D37-B36C-46388D737DAB}" type="presOf" srcId="{2CE486AB-8D1A-4FE4-84A7-C1BAC973FA3D}" destId="{7D316871-21E0-4694-9DDF-FB7A9DCA1100}" srcOrd="0" destOrd="0" presId="urn:microsoft.com/office/officeart/2005/8/layout/radial1"/>
    <dgm:cxn modelId="{7B589CE1-42DC-4606-AD4A-AB181FDB49FE}" type="presOf" srcId="{B2D54B3E-3E43-47CB-94C5-C2BE82433C00}" destId="{22F1C068-9C92-4BC6-A364-B18238EEA26E}" srcOrd="0" destOrd="0" presId="urn:microsoft.com/office/officeart/2005/8/layout/radial1"/>
    <dgm:cxn modelId="{79EA08EF-749B-4383-A650-933A2616B782}" srcId="{EB0A1939-3E96-4E82-808B-A7E013672363}" destId="{2CE486AB-8D1A-4FE4-84A7-C1BAC973FA3D}" srcOrd="2" destOrd="0" parTransId="{B2D54B3E-3E43-47CB-94C5-C2BE82433C00}" sibTransId="{85BF856F-19F3-40E0-9085-398235287707}"/>
    <dgm:cxn modelId="{3109FE60-E2DA-4FCC-9CC4-E3A4B3F6CC78}" type="presOf" srcId="{7BCD1C3C-26DD-4D63-B502-EB6D4BB268EA}" destId="{944D549A-3823-467D-B80B-79B317CC3664}" srcOrd="1" destOrd="0" presId="urn:microsoft.com/office/officeart/2005/8/layout/radial1"/>
    <dgm:cxn modelId="{3B92F7CA-08EC-4295-8753-6BE393701660}" type="presOf" srcId="{7BCD1C3C-26DD-4D63-B502-EB6D4BB268EA}" destId="{52E918DE-EF68-472D-B420-D14F39BD9E72}" srcOrd="0" destOrd="0" presId="urn:microsoft.com/office/officeart/2005/8/layout/radial1"/>
    <dgm:cxn modelId="{D120EDCB-5141-4782-999C-89D0CDDD0B93}" type="presOf" srcId="{EFC9048D-7B40-4CDB-A902-6A0A6287CEC5}" destId="{5BC92B44-4C85-4CD7-90A7-9AF302A78186}" srcOrd="0" destOrd="0" presId="urn:microsoft.com/office/officeart/2005/8/layout/radial1"/>
    <dgm:cxn modelId="{C0B8D69A-B216-4B8C-92E1-564A5C5E6505}" type="presOf" srcId="{C9503369-8908-4E56-842A-C83E7C5AE6F2}" destId="{40845CBE-7617-4983-B082-00617B96B66F}" srcOrd="0" destOrd="0" presId="urn:microsoft.com/office/officeart/2005/8/layout/radial1"/>
    <dgm:cxn modelId="{AB0EE8D3-7147-48B7-B30C-C8C81B8CA663}" type="presOf" srcId="{C04D628D-CEE0-454F-9F92-FC791CD919D1}" destId="{6A2220E2-7213-407D-B559-F01E95AB13C5}" srcOrd="0" destOrd="0" presId="urn:microsoft.com/office/officeart/2005/8/layout/radial1"/>
    <dgm:cxn modelId="{71079773-61F5-4568-B29D-7170B61EA585}" srcId="{EB0A1939-3E96-4E82-808B-A7E013672363}" destId="{FE7A25C9-002C-4906-BEB3-E99401A0311C}" srcOrd="0" destOrd="0" parTransId="{C9503369-8908-4E56-842A-C83E7C5AE6F2}" sibTransId="{A0F86E37-6496-41CA-95AF-6397D9321B9F}"/>
    <dgm:cxn modelId="{7D4B7B88-9ABF-425A-B558-D85494C4965F}" type="presOf" srcId="{FE7A25C9-002C-4906-BEB3-E99401A0311C}" destId="{33E4B75C-B8F0-47DE-9E7A-FA6029B6A64E}" srcOrd="0" destOrd="0" presId="urn:microsoft.com/office/officeart/2005/8/layout/radial1"/>
    <dgm:cxn modelId="{E8E63238-6B7A-4F0A-B25E-C6427C76282F}" type="presOf" srcId="{EFC9048D-7B40-4CDB-A902-6A0A6287CEC5}" destId="{36B39F84-2BD2-4EC1-AD9B-0F360E654D25}" srcOrd="1" destOrd="0" presId="urn:microsoft.com/office/officeart/2005/8/layout/radial1"/>
    <dgm:cxn modelId="{17734E96-47C9-4657-B2D9-1C96A9C47302}" type="presParOf" srcId="{06E6D1A6-365A-43C0-BE61-1F8DB3BE1E67}" destId="{96D686A7-B920-4AC4-A8A5-6DA21C206649}" srcOrd="0" destOrd="0" presId="urn:microsoft.com/office/officeart/2005/8/layout/radial1"/>
    <dgm:cxn modelId="{DA5F615E-FA2E-40D2-A37B-B2A8399450AC}" type="presParOf" srcId="{06E6D1A6-365A-43C0-BE61-1F8DB3BE1E67}" destId="{40845CBE-7617-4983-B082-00617B96B66F}" srcOrd="1" destOrd="0" presId="urn:microsoft.com/office/officeart/2005/8/layout/radial1"/>
    <dgm:cxn modelId="{180DC1D5-E0F3-4D93-BB17-7F2394C2968A}" type="presParOf" srcId="{40845CBE-7617-4983-B082-00617B96B66F}" destId="{C7BF1FB3-8FA4-4169-9663-875DBFF66EBA}" srcOrd="0" destOrd="0" presId="urn:microsoft.com/office/officeart/2005/8/layout/radial1"/>
    <dgm:cxn modelId="{6D837EFD-68AE-45BB-9B72-C6962D9F989F}" type="presParOf" srcId="{06E6D1A6-365A-43C0-BE61-1F8DB3BE1E67}" destId="{33E4B75C-B8F0-47DE-9E7A-FA6029B6A64E}" srcOrd="2" destOrd="0" presId="urn:microsoft.com/office/officeart/2005/8/layout/radial1"/>
    <dgm:cxn modelId="{0BBD7E2C-7D97-41E4-A7E4-D4F591B31330}" type="presParOf" srcId="{06E6D1A6-365A-43C0-BE61-1F8DB3BE1E67}" destId="{52E918DE-EF68-472D-B420-D14F39BD9E72}" srcOrd="3" destOrd="0" presId="urn:microsoft.com/office/officeart/2005/8/layout/radial1"/>
    <dgm:cxn modelId="{38DC1AFF-C9F9-4354-BF8F-BDC4600839B1}" type="presParOf" srcId="{52E918DE-EF68-472D-B420-D14F39BD9E72}" destId="{944D549A-3823-467D-B80B-79B317CC3664}" srcOrd="0" destOrd="0" presId="urn:microsoft.com/office/officeart/2005/8/layout/radial1"/>
    <dgm:cxn modelId="{D9ED93E7-CAB3-48C6-8451-5DEC78D927DE}" type="presParOf" srcId="{06E6D1A6-365A-43C0-BE61-1F8DB3BE1E67}" destId="{2C23A416-3460-4383-BFEB-D066ADE015F5}" srcOrd="4" destOrd="0" presId="urn:microsoft.com/office/officeart/2005/8/layout/radial1"/>
    <dgm:cxn modelId="{E0BAC24A-B398-4415-9009-FFFDA5D67E49}" type="presParOf" srcId="{06E6D1A6-365A-43C0-BE61-1F8DB3BE1E67}" destId="{22F1C068-9C92-4BC6-A364-B18238EEA26E}" srcOrd="5" destOrd="0" presId="urn:microsoft.com/office/officeart/2005/8/layout/radial1"/>
    <dgm:cxn modelId="{8351F575-BEBD-43CA-8B21-3700A4092FAC}" type="presParOf" srcId="{22F1C068-9C92-4BC6-A364-B18238EEA26E}" destId="{0881C980-7768-4B98-B135-8F1A9E16AEE6}" srcOrd="0" destOrd="0" presId="urn:microsoft.com/office/officeart/2005/8/layout/radial1"/>
    <dgm:cxn modelId="{0A7D70E3-F28C-4922-B6B1-4360A1490A8F}" type="presParOf" srcId="{06E6D1A6-365A-43C0-BE61-1F8DB3BE1E67}" destId="{7D316871-21E0-4694-9DDF-FB7A9DCA1100}" srcOrd="6" destOrd="0" presId="urn:microsoft.com/office/officeart/2005/8/layout/radial1"/>
    <dgm:cxn modelId="{5236A36E-04A4-4951-8E8E-C8906EE97683}" type="presParOf" srcId="{06E6D1A6-365A-43C0-BE61-1F8DB3BE1E67}" destId="{5BC92B44-4C85-4CD7-90A7-9AF302A78186}" srcOrd="7" destOrd="0" presId="urn:microsoft.com/office/officeart/2005/8/layout/radial1"/>
    <dgm:cxn modelId="{F89740C6-8425-4E1A-BFDC-F89C9D908F9F}" type="presParOf" srcId="{5BC92B44-4C85-4CD7-90A7-9AF302A78186}" destId="{36B39F84-2BD2-4EC1-AD9B-0F360E654D25}" srcOrd="0" destOrd="0" presId="urn:microsoft.com/office/officeart/2005/8/layout/radial1"/>
    <dgm:cxn modelId="{601FE954-8E71-465A-BD5C-14935A1C3BA8}" type="presParOf" srcId="{06E6D1A6-365A-43C0-BE61-1F8DB3BE1E67}" destId="{6A2220E2-7213-407D-B559-F01E95AB13C5}"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36CD9-7A05-4C2E-A63E-EE2F653837E7}">
      <dsp:nvSpPr>
        <dsp:cNvPr id="0" name=""/>
        <dsp:cNvSpPr/>
      </dsp:nvSpPr>
      <dsp:spPr>
        <a:xfrm>
          <a:off x="2359342" y="73144"/>
          <a:ext cx="3510915" cy="351091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altLang="en-US" sz="1900" b="1" i="0" u="none" strike="noStrike" kern="1200" cap="none" normalizeH="0" baseline="0" smtClean="0">
              <a:ln>
                <a:noFill/>
              </a:ln>
              <a:solidFill>
                <a:schemeClr val="tx1"/>
              </a:solidFill>
              <a:effectLst/>
              <a:latin typeface="Arial" panose="020B0604020202020204" pitchFamily="34" charset="0"/>
            </a:rPr>
            <a:t>Companies that provide products or services that improve the quality of life</a:t>
          </a:r>
          <a:r>
            <a:rPr kumimoji="0" lang="en-CA" altLang="en-US" sz="1900" b="0" i="0" u="none" strike="noStrike" kern="1200" cap="none" normalizeH="0" baseline="0" smtClean="0">
              <a:ln>
                <a:noFill/>
              </a:ln>
              <a:solidFill>
                <a:schemeClr val="tx1"/>
              </a:solidFill>
              <a:effectLst/>
              <a:latin typeface="Karaoke Superstar BV" pitchFamily="34" charset="0"/>
            </a:rPr>
            <a:t> </a:t>
          </a:r>
          <a:r>
            <a:rPr kumimoji="0" lang="en-CA" altLang="en-US" sz="1900" b="1" i="0" u="none" strike="noStrike" kern="1200" cap="none" normalizeH="0" baseline="0" smtClean="0">
              <a:ln>
                <a:noFill/>
              </a:ln>
              <a:solidFill>
                <a:schemeClr val="tx1"/>
              </a:solidFill>
              <a:effectLst/>
              <a:latin typeface="Arial" panose="020B0604020202020204" pitchFamily="34" charset="0"/>
            </a:rPr>
            <a:t>in their  communities</a:t>
          </a:r>
          <a:endParaRPr kumimoji="0" lang="en-CA" altLang="en-US" sz="1900" b="0" i="0" u="none" strike="noStrike" kern="1200" cap="none" normalizeH="0" baseline="0" smtClean="0">
            <a:ln>
              <a:noFill/>
            </a:ln>
            <a:solidFill>
              <a:schemeClr val="tx1"/>
            </a:solidFill>
            <a:effectLst/>
            <a:latin typeface="Karaoke Superstar BV" pitchFamily="34" charset="0"/>
          </a:endParaRPr>
        </a:p>
      </dsp:txBody>
      <dsp:txXfrm>
        <a:off x="2827464" y="687554"/>
        <a:ext cx="2574671" cy="1579911"/>
      </dsp:txXfrm>
    </dsp:sp>
    <dsp:sp modelId="{E643C200-BB4F-47AE-A944-7B1B43327665}">
      <dsp:nvSpPr>
        <dsp:cNvPr id="0" name=""/>
        <dsp:cNvSpPr/>
      </dsp:nvSpPr>
      <dsp:spPr>
        <a:xfrm>
          <a:off x="3626197" y="2267465"/>
          <a:ext cx="3510915" cy="351091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sz="1900" b="1" i="0" u="none" strike="noStrike" kern="1200" cap="none" normalizeH="0" baseline="0" smtClean="0">
              <a:ln>
                <a:noFill/>
              </a:ln>
              <a:solidFill>
                <a:schemeClr val="tx1"/>
              </a:solidFill>
              <a:effectLst/>
              <a:latin typeface="Arial" panose="020B0604020202020204" pitchFamily="34" charset="0"/>
            </a:rPr>
            <a:t>Companies that operate more responsibly</a:t>
          </a:r>
          <a:endParaRPr kumimoji="0" lang="en-CA" altLang="en-US" sz="1900" b="0" i="0" u="none" strike="noStrike" kern="1200" cap="none" normalizeH="0" baseline="0" smtClean="0">
            <a:ln>
              <a:noFill/>
            </a:ln>
            <a:solidFill>
              <a:schemeClr val="tx1"/>
            </a:solidFill>
            <a:effectLst/>
            <a:latin typeface="Karaoke Superstar BV" pitchFamily="34" charset="0"/>
          </a:endParaRPr>
        </a:p>
      </dsp:txBody>
      <dsp:txXfrm>
        <a:off x="4699952" y="3174452"/>
        <a:ext cx="2106549" cy="1931003"/>
      </dsp:txXfrm>
    </dsp:sp>
    <dsp:sp modelId="{B7991F6B-82F1-4748-ACA5-C2C4F3ABC169}">
      <dsp:nvSpPr>
        <dsp:cNvPr id="0" name=""/>
        <dsp:cNvSpPr/>
      </dsp:nvSpPr>
      <dsp:spPr>
        <a:xfrm>
          <a:off x="1092487" y="2267465"/>
          <a:ext cx="3510915" cy="351091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sz="1900" b="1" i="0" u="none" strike="noStrike" kern="1200" cap="none" normalizeH="0" baseline="0" smtClean="0">
              <a:ln>
                <a:noFill/>
              </a:ln>
              <a:solidFill>
                <a:schemeClr val="tx1"/>
              </a:solidFill>
              <a:effectLst/>
              <a:latin typeface="Arial" panose="020B0604020202020204" pitchFamily="34" charset="0"/>
            </a:rPr>
            <a:t>Companies that invests their profits in social or environmental causes</a:t>
          </a:r>
          <a:endParaRPr kumimoji="0" lang="en-CA" altLang="en-US" sz="1900" b="0" i="0" u="none" strike="noStrike" kern="1200" cap="none" normalizeH="0" baseline="0" smtClean="0">
            <a:ln>
              <a:noFill/>
            </a:ln>
            <a:solidFill>
              <a:schemeClr val="tx1"/>
            </a:solidFill>
            <a:effectLst/>
            <a:latin typeface="Karaoke Superstar BV" pitchFamily="34" charset="0"/>
          </a:endParaRPr>
        </a:p>
      </dsp:txBody>
      <dsp:txXfrm>
        <a:off x="1423098" y="3174452"/>
        <a:ext cx="2106549" cy="19310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686A7-B920-4AC4-A8A5-6DA21C206649}">
      <dsp:nvSpPr>
        <dsp:cNvPr id="0" name=""/>
        <dsp:cNvSpPr/>
      </dsp:nvSpPr>
      <dsp:spPr>
        <a:xfrm>
          <a:off x="3309432" y="2120395"/>
          <a:ext cx="1610734" cy="16107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sz="1900" b="0" i="0" u="none" strike="noStrike" kern="1200" cap="none" normalizeH="0" baseline="0" smtClean="0">
              <a:ln>
                <a:noFill/>
              </a:ln>
              <a:solidFill>
                <a:schemeClr val="tx1"/>
              </a:solidFill>
              <a:effectLst/>
              <a:latin typeface="Karaoke Superstar BV" pitchFamily="34" charset="0"/>
            </a:rPr>
            <a:t>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sz="1900" b="1" i="0" u="none" strike="noStrike" kern="1200" cap="none" normalizeH="0" baseline="0" smtClean="0">
            <a:ln>
              <a:noFill/>
            </a:ln>
            <a:solidFill>
              <a:schemeClr val="tx1"/>
            </a:solidFill>
            <a:effectLst/>
            <a:latin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sz="1900" b="1" i="0" u="none" strike="noStrike" kern="1200" cap="none" normalizeH="0" baseline="0" smtClean="0">
              <a:ln>
                <a:noFill/>
              </a:ln>
              <a:solidFill>
                <a:schemeClr val="tx1"/>
              </a:solidFill>
              <a:effectLst/>
              <a:latin typeface="Arial" panose="020B0604020202020204" pitchFamily="34" charset="0"/>
            </a:rPr>
            <a:t>company</a:t>
          </a:r>
          <a:endParaRPr kumimoji="0" lang="en-CA" altLang="en-US" sz="1900" b="0" i="0" u="none" strike="noStrike" kern="1200" cap="none" normalizeH="0" baseline="0" smtClean="0">
            <a:ln>
              <a:noFill/>
            </a:ln>
            <a:solidFill>
              <a:schemeClr val="tx1"/>
            </a:solidFill>
            <a:effectLst/>
            <a:latin typeface="Karaoke Superstar BV" pitchFamily="34" charset="0"/>
          </a:endParaRPr>
        </a:p>
      </dsp:txBody>
      <dsp:txXfrm>
        <a:off x="3545319" y="2356282"/>
        <a:ext cx="1138960" cy="1138960"/>
      </dsp:txXfrm>
    </dsp:sp>
    <dsp:sp modelId="{40845CBE-7617-4983-B082-00617B96B66F}">
      <dsp:nvSpPr>
        <dsp:cNvPr id="0" name=""/>
        <dsp:cNvSpPr/>
      </dsp:nvSpPr>
      <dsp:spPr>
        <a:xfrm rot="16200000">
          <a:off x="3871158" y="1859138"/>
          <a:ext cx="487282" cy="35230"/>
        </a:xfrm>
        <a:custGeom>
          <a:avLst/>
          <a:gdLst/>
          <a:ahLst/>
          <a:cxnLst/>
          <a:rect l="0" t="0" r="0" b="0"/>
          <a:pathLst>
            <a:path>
              <a:moveTo>
                <a:pt x="0" y="17615"/>
              </a:moveTo>
              <a:lnTo>
                <a:pt x="487282" y="1761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102617" y="1864571"/>
        <a:ext cx="24364" cy="24364"/>
      </dsp:txXfrm>
    </dsp:sp>
    <dsp:sp modelId="{33E4B75C-B8F0-47DE-9E7A-FA6029B6A64E}">
      <dsp:nvSpPr>
        <dsp:cNvPr id="0" name=""/>
        <dsp:cNvSpPr/>
      </dsp:nvSpPr>
      <dsp:spPr>
        <a:xfrm>
          <a:off x="3309432" y="22378"/>
          <a:ext cx="1610734" cy="16107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sz="1600" b="1" i="0" u="none" strike="noStrike" kern="1200" cap="none" normalizeH="0" baseline="0" smtClean="0">
            <a:ln>
              <a:noFill/>
            </a:ln>
            <a:solidFill>
              <a:schemeClr val="tx1"/>
            </a:solidFill>
            <a:effectLst/>
            <a:latin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sz="1600" b="1" i="0" u="none" strike="noStrike" kern="1200" cap="none" normalizeH="0" baseline="0" smtClean="0">
            <a:ln>
              <a:noFill/>
            </a:ln>
            <a:solidFill>
              <a:schemeClr val="tx1"/>
            </a:solidFill>
            <a:effectLst/>
            <a:latin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sz="1600" b="1" i="0" u="none" strike="noStrike" kern="1200" cap="none" normalizeH="0" baseline="0" smtClean="0">
              <a:ln>
                <a:noFill/>
              </a:ln>
              <a:solidFill>
                <a:schemeClr val="tx1"/>
              </a:solidFill>
              <a:effectLst/>
              <a:latin typeface="Arial" panose="020B0604020202020204" pitchFamily="34" charset="0"/>
            </a:rPr>
            <a:t>employees</a:t>
          </a:r>
          <a:endParaRPr kumimoji="0" lang="en-CA" altLang="en-US" sz="1600" b="0" i="0" u="none" strike="noStrike" kern="1200" cap="none" normalizeH="0" baseline="0" smtClean="0">
            <a:ln>
              <a:noFill/>
            </a:ln>
            <a:solidFill>
              <a:schemeClr val="tx1"/>
            </a:solidFill>
            <a:effectLst/>
            <a:latin typeface="Karaoke Superstar BV" pitchFamily="34" charset="0"/>
          </a:endParaRPr>
        </a:p>
      </dsp:txBody>
      <dsp:txXfrm>
        <a:off x="3545319" y="258265"/>
        <a:ext cx="1138960" cy="1138960"/>
      </dsp:txXfrm>
    </dsp:sp>
    <dsp:sp modelId="{52E918DE-EF68-472D-B420-D14F39BD9E72}">
      <dsp:nvSpPr>
        <dsp:cNvPr id="0" name=""/>
        <dsp:cNvSpPr/>
      </dsp:nvSpPr>
      <dsp:spPr>
        <a:xfrm>
          <a:off x="4920167" y="2908147"/>
          <a:ext cx="487282" cy="35230"/>
        </a:xfrm>
        <a:custGeom>
          <a:avLst/>
          <a:gdLst/>
          <a:ahLst/>
          <a:cxnLst/>
          <a:rect l="0" t="0" r="0" b="0"/>
          <a:pathLst>
            <a:path>
              <a:moveTo>
                <a:pt x="0" y="17615"/>
              </a:moveTo>
              <a:lnTo>
                <a:pt x="487282" y="1761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151626" y="2913580"/>
        <a:ext cx="24364" cy="24364"/>
      </dsp:txXfrm>
    </dsp:sp>
    <dsp:sp modelId="{2C23A416-3460-4383-BFEB-D066ADE015F5}">
      <dsp:nvSpPr>
        <dsp:cNvPr id="0" name=""/>
        <dsp:cNvSpPr/>
      </dsp:nvSpPr>
      <dsp:spPr>
        <a:xfrm>
          <a:off x="5407449" y="2120395"/>
          <a:ext cx="1610734" cy="16107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sz="1600" b="0" i="0" u="none" strike="noStrike" kern="1200"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sz="1600" b="0" i="0" u="none" strike="noStrike" kern="1200"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sz="1600" b="1" i="0" u="none" strike="noStrike" kern="1200" cap="none" normalizeH="0" baseline="0" smtClean="0">
              <a:ln>
                <a:noFill/>
              </a:ln>
              <a:solidFill>
                <a:schemeClr val="tx1"/>
              </a:solidFill>
              <a:effectLst/>
              <a:latin typeface="Arial" panose="020B0604020202020204" pitchFamily="34" charset="0"/>
            </a:rPr>
            <a:t>suppliers</a:t>
          </a:r>
          <a:endParaRPr kumimoji="0" lang="en-CA" altLang="en-US" sz="1600" b="0" i="0" u="none" strike="noStrike" kern="1200" cap="none" normalizeH="0" baseline="0" smtClean="0">
            <a:ln>
              <a:noFill/>
            </a:ln>
            <a:solidFill>
              <a:schemeClr val="tx1"/>
            </a:solidFill>
            <a:effectLst/>
            <a:latin typeface="Karaoke Superstar BV" pitchFamily="34" charset="0"/>
          </a:endParaRPr>
        </a:p>
      </dsp:txBody>
      <dsp:txXfrm>
        <a:off x="5643336" y="2356282"/>
        <a:ext cx="1138960" cy="1138960"/>
      </dsp:txXfrm>
    </dsp:sp>
    <dsp:sp modelId="{22F1C068-9C92-4BC6-A364-B18238EEA26E}">
      <dsp:nvSpPr>
        <dsp:cNvPr id="0" name=""/>
        <dsp:cNvSpPr/>
      </dsp:nvSpPr>
      <dsp:spPr>
        <a:xfrm rot="5400000">
          <a:off x="3871158" y="3957155"/>
          <a:ext cx="487282" cy="35230"/>
        </a:xfrm>
        <a:custGeom>
          <a:avLst/>
          <a:gdLst/>
          <a:ahLst/>
          <a:cxnLst/>
          <a:rect l="0" t="0" r="0" b="0"/>
          <a:pathLst>
            <a:path>
              <a:moveTo>
                <a:pt x="0" y="17615"/>
              </a:moveTo>
              <a:lnTo>
                <a:pt x="487282" y="1761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102617" y="3962588"/>
        <a:ext cx="24364" cy="24364"/>
      </dsp:txXfrm>
    </dsp:sp>
    <dsp:sp modelId="{7D316871-21E0-4694-9DDF-FB7A9DCA1100}">
      <dsp:nvSpPr>
        <dsp:cNvPr id="0" name=""/>
        <dsp:cNvSpPr/>
      </dsp:nvSpPr>
      <dsp:spPr>
        <a:xfrm>
          <a:off x="3309432" y="4218412"/>
          <a:ext cx="1610734" cy="16107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sz="1600" b="0" i="0" u="none" strike="noStrike" kern="1200"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sz="1600" b="0" i="0" u="none" strike="noStrike" kern="1200"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sz="1600" b="1" i="0" u="none" strike="noStrike" kern="1200" cap="none" normalizeH="0" baseline="0" smtClean="0">
              <a:ln>
                <a:noFill/>
              </a:ln>
              <a:solidFill>
                <a:schemeClr val="tx1"/>
              </a:solidFill>
              <a:effectLst/>
              <a:latin typeface="Arial" panose="020B0604020202020204" pitchFamily="34" charset="0"/>
            </a:rPr>
            <a:t>customers</a:t>
          </a:r>
          <a:endParaRPr kumimoji="0" lang="en-CA" altLang="en-US" sz="1600" b="0" i="0" u="none" strike="noStrike" kern="1200" cap="none" normalizeH="0" baseline="0" smtClean="0">
            <a:ln>
              <a:noFill/>
            </a:ln>
            <a:solidFill>
              <a:schemeClr val="tx1"/>
            </a:solidFill>
            <a:effectLst/>
            <a:latin typeface="Karaoke Superstar BV" pitchFamily="34" charset="0"/>
          </a:endParaRPr>
        </a:p>
      </dsp:txBody>
      <dsp:txXfrm>
        <a:off x="3545319" y="4454299"/>
        <a:ext cx="1138960" cy="1138960"/>
      </dsp:txXfrm>
    </dsp:sp>
    <dsp:sp modelId="{5BC92B44-4C85-4CD7-90A7-9AF302A78186}">
      <dsp:nvSpPr>
        <dsp:cNvPr id="0" name=""/>
        <dsp:cNvSpPr/>
      </dsp:nvSpPr>
      <dsp:spPr>
        <a:xfrm rot="10800000">
          <a:off x="2822150" y="2908147"/>
          <a:ext cx="487282" cy="35230"/>
        </a:xfrm>
        <a:custGeom>
          <a:avLst/>
          <a:gdLst/>
          <a:ahLst/>
          <a:cxnLst/>
          <a:rect l="0" t="0" r="0" b="0"/>
          <a:pathLst>
            <a:path>
              <a:moveTo>
                <a:pt x="0" y="17615"/>
              </a:moveTo>
              <a:lnTo>
                <a:pt x="487282" y="1761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053609" y="2913580"/>
        <a:ext cx="24364" cy="24364"/>
      </dsp:txXfrm>
    </dsp:sp>
    <dsp:sp modelId="{6A2220E2-7213-407D-B559-F01E95AB13C5}">
      <dsp:nvSpPr>
        <dsp:cNvPr id="0" name=""/>
        <dsp:cNvSpPr/>
      </dsp:nvSpPr>
      <dsp:spPr>
        <a:xfrm>
          <a:off x="1211415" y="2120395"/>
          <a:ext cx="1610734" cy="16107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sz="1600" b="0" i="0" u="none" strike="noStrike" kern="1200"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CA" altLang="en-US" sz="1600" b="0" i="0" u="none" strike="noStrike" kern="1200" cap="none" normalizeH="0" baseline="0" smtClean="0">
            <a:ln>
              <a:noFill/>
            </a:ln>
            <a:solidFill>
              <a:schemeClr val="tx1"/>
            </a:solidFill>
            <a:effectLst/>
            <a:latin typeface="Karaoke Superstar BV"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CA" altLang="en-US" sz="1600" b="1" i="0" u="none" strike="noStrike" kern="1200" cap="none" normalizeH="0" baseline="0" smtClean="0">
              <a:ln>
                <a:noFill/>
              </a:ln>
              <a:solidFill>
                <a:schemeClr val="tx1"/>
              </a:solidFill>
              <a:effectLst/>
              <a:latin typeface="Arial" panose="020B0604020202020204" pitchFamily="34" charset="0"/>
            </a:rPr>
            <a:t>community</a:t>
          </a:r>
          <a:endParaRPr kumimoji="0" lang="en-CA" altLang="en-US" sz="1600" b="0" i="0" u="none" strike="noStrike" kern="1200" cap="none" normalizeH="0" baseline="0" smtClean="0">
            <a:ln>
              <a:noFill/>
            </a:ln>
            <a:solidFill>
              <a:schemeClr val="tx1"/>
            </a:solidFill>
            <a:effectLst/>
            <a:latin typeface="Karaoke Superstar BV" pitchFamily="34" charset="0"/>
          </a:endParaRPr>
        </a:p>
      </dsp:txBody>
      <dsp:txXfrm>
        <a:off x="1447302" y="2356282"/>
        <a:ext cx="1138960" cy="1138960"/>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00D2C4-2E6F-441D-84CE-3296F4E8A162}" type="datetimeFigureOut">
              <a:rPr lang="en-GB" smtClean="0"/>
              <a:t>07/02/2018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D6A878-3CEC-4B4F-8927-0F0B1D1A7CC3}" type="slidenum">
              <a:rPr lang="en-GB" smtClean="0"/>
              <a:t>‹#›</a:t>
            </a:fld>
            <a:endParaRPr lang="en-GB"/>
          </a:p>
        </p:txBody>
      </p:sp>
    </p:spTree>
    <p:extLst>
      <p:ext uri="{BB962C8B-B14F-4D97-AF65-F5344CB8AC3E}">
        <p14:creationId xmlns:p14="http://schemas.microsoft.com/office/powerpoint/2010/main" val="518028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153" name="Shape 313"/>
          <p:cNvSpPr>
            <a:spLocks noGrp="1" noRot="1" noChangeAspect="1" noTextEdit="1"/>
          </p:cNvSpPr>
          <p:nvPr>
            <p:ph type="sldImg" idx="2"/>
          </p:nvPr>
        </p:nvSpPr>
        <p:spPr bwMode="auto">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cap="flat">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49154" name="Shape 314"/>
          <p:cNvSpPr>
            <a:spLocks noGrp="1"/>
          </p:cNvSpPr>
          <p:nvPr>
            <p:ph type="body" idx="1"/>
          </p:nvPr>
        </p:nvSpPr>
        <p:spPr bwMode="auto">
          <a:xfrm>
            <a:off x="476250" y="4913313"/>
            <a:ext cx="5911850" cy="4302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5" tIns="45700" rIns="91425" bIns="45700" numCol="1" anchor="t" anchorCtr="0" compatLnSpc="1">
            <a:prstTxWarp prst="textNoShape">
              <a:avLst/>
            </a:prstTxWarp>
          </a:bodyPr>
          <a:lstStyle/>
          <a:p>
            <a:pPr marL="342900" indent="-342900" eaLnBrk="1" hangingPunct="1">
              <a:spcBef>
                <a:spcPct val="0"/>
              </a:spcBef>
              <a:buClr>
                <a:srgbClr val="000000"/>
              </a:buClr>
              <a:buFontTx/>
              <a:buChar char="•"/>
            </a:pPr>
            <a:r>
              <a:rPr lang="en-US" altLang="en-US" sz="1200" smtClean="0">
                <a:solidFill>
                  <a:srgbClr val="000000"/>
                </a:solidFill>
                <a:latin typeface="Cambria" panose="02040503050406030204" pitchFamily="18" charset="0"/>
                <a:ea typeface="ＭＳ Ｐゴシック" panose="020B0600070205080204" pitchFamily="34" charset="-128"/>
                <a:cs typeface="Helvetica Neue" charset="0"/>
                <a:sym typeface="Cambria" panose="02040503050406030204" pitchFamily="18" charset="0"/>
              </a:rPr>
              <a:t>As you can see on the chart, </a:t>
            </a:r>
            <a:r>
              <a:rPr lang="en-US" altLang="en-US" sz="1200" b="1" smtClean="0">
                <a:solidFill>
                  <a:srgbClr val="000000"/>
                </a:solidFill>
                <a:latin typeface="Cambria" panose="02040503050406030204" pitchFamily="18" charset="0"/>
                <a:ea typeface="ＭＳ Ｐゴシック" panose="020B0600070205080204" pitchFamily="34" charset="-128"/>
                <a:cs typeface="Helvetica Neue" charset="0"/>
                <a:sym typeface="Cambria" panose="02040503050406030204" pitchFamily="18" charset="0"/>
              </a:rPr>
              <a:t>Biological materials</a:t>
            </a:r>
            <a:r>
              <a:rPr lang="en-US" altLang="en-US" sz="1200" smtClean="0">
                <a:solidFill>
                  <a:srgbClr val="000000"/>
                </a:solidFill>
                <a:latin typeface="Cambria" panose="02040503050406030204" pitchFamily="18" charset="0"/>
                <a:ea typeface="ＭＳ Ｐゴシック" panose="020B0600070205080204" pitchFamily="34" charset="-128"/>
                <a:cs typeface="Helvetica Neue" charset="0"/>
                <a:sym typeface="Cambria" panose="02040503050406030204" pitchFamily="18" charset="0"/>
              </a:rPr>
              <a:t> cascade and re-enter the biosphere as nutrients that can biodegrade and rebuild capital.</a:t>
            </a:r>
          </a:p>
          <a:p>
            <a:pPr marL="342900" indent="-342900" eaLnBrk="1" hangingPunct="1">
              <a:spcBef>
                <a:spcPct val="0"/>
              </a:spcBef>
              <a:buClr>
                <a:srgbClr val="000000"/>
              </a:buClr>
              <a:buFontTx/>
              <a:buChar char="•"/>
            </a:pPr>
            <a:r>
              <a:rPr lang="en-US" altLang="en-US" sz="1200" smtClean="0">
                <a:solidFill>
                  <a:srgbClr val="000000"/>
                </a:solidFill>
                <a:latin typeface="Cambria" panose="02040503050406030204" pitchFamily="18" charset="0"/>
                <a:ea typeface="ＭＳ Ｐゴシック" panose="020B0600070205080204" pitchFamily="34" charset="-128"/>
                <a:cs typeface="Helvetica Neue" charset="0"/>
                <a:sym typeface="Cambria" panose="02040503050406030204" pitchFamily="18" charset="0"/>
              </a:rPr>
              <a:t>Technical materials remain in circulation at the highest possible value, with minimum loss of quality and without entering the biosphere.</a:t>
            </a:r>
          </a:p>
          <a:p>
            <a:pPr marL="342900" indent="-342900" eaLnBrk="1" hangingPunct="1">
              <a:spcBef>
                <a:spcPct val="0"/>
              </a:spcBef>
              <a:buClr>
                <a:srgbClr val="000000"/>
              </a:buClr>
              <a:buFontTx/>
              <a:buChar char="•"/>
            </a:pPr>
            <a:r>
              <a:rPr lang="en-US" altLang="en-US" sz="1200" smtClean="0">
                <a:solidFill>
                  <a:srgbClr val="000000"/>
                </a:solidFill>
                <a:latin typeface="Cambria" panose="02040503050406030204" pitchFamily="18" charset="0"/>
                <a:ea typeface="ＭＳ Ｐゴシック" panose="020B0600070205080204" pitchFamily="34" charset="-128"/>
                <a:cs typeface="Helvetica Neue" charset="0"/>
                <a:sym typeface="Cambria" panose="02040503050406030204" pitchFamily="18" charset="0"/>
              </a:rPr>
              <a:t>In terms of </a:t>
            </a:r>
            <a:r>
              <a:rPr lang="en-US" altLang="en-US" sz="1200" b="1" smtClean="0">
                <a:solidFill>
                  <a:srgbClr val="000000"/>
                </a:solidFill>
                <a:latin typeface="Cambria" panose="02040503050406030204" pitchFamily="18" charset="0"/>
                <a:ea typeface="ＭＳ Ｐゴシック" panose="020B0600070205080204" pitchFamily="34" charset="-128"/>
                <a:cs typeface="Helvetica Neue" charset="0"/>
                <a:sym typeface="Cambria" panose="02040503050406030204" pitchFamily="18" charset="0"/>
              </a:rPr>
              <a:t>terminology</a:t>
            </a:r>
            <a:r>
              <a:rPr lang="en-US" altLang="en-US" sz="1200" smtClean="0">
                <a:solidFill>
                  <a:srgbClr val="000000"/>
                </a:solidFill>
                <a:latin typeface="Cambria" panose="02040503050406030204" pitchFamily="18" charset="0"/>
                <a:ea typeface="ＭＳ Ｐゴシック" panose="020B0600070205080204" pitchFamily="34" charset="-128"/>
                <a:cs typeface="Helvetica Neue" charset="0"/>
                <a:sym typeface="Cambria" panose="02040503050406030204" pitchFamily="18" charset="0"/>
              </a:rPr>
              <a:t> (how we use it):</a:t>
            </a:r>
          </a:p>
          <a:p>
            <a:pPr marL="742950" lvl="1" indent="-285750" eaLnBrk="1" hangingPunct="1">
              <a:spcBef>
                <a:spcPct val="0"/>
              </a:spcBef>
              <a:buClr>
                <a:srgbClr val="000000"/>
              </a:buClr>
              <a:buFont typeface="Courier New" panose="02070309020205020404" pitchFamily="49" charset="0"/>
              <a:buChar char="o"/>
            </a:pPr>
            <a:r>
              <a:rPr lang="en-US" altLang="en-US" sz="1200" b="1" smtClean="0">
                <a:solidFill>
                  <a:srgbClr val="000000"/>
                </a:solidFill>
                <a:latin typeface="Cambria" panose="02040503050406030204" pitchFamily="18" charset="0"/>
                <a:ea typeface="ＭＳ Ｐゴシック" panose="020B0600070205080204" pitchFamily="34" charset="-128"/>
                <a:sym typeface="Cambria" panose="02040503050406030204" pitchFamily="18" charset="0"/>
              </a:rPr>
              <a:t>Recycling:</a:t>
            </a:r>
            <a:r>
              <a:rPr lang="en-US" altLang="en-US" sz="1200" smtClean="0">
                <a:solidFill>
                  <a:srgbClr val="000000"/>
                </a:solidFill>
                <a:latin typeface="Cambria" panose="02040503050406030204" pitchFamily="18" charset="0"/>
                <a:ea typeface="ＭＳ Ｐゴシック" panose="020B0600070205080204" pitchFamily="34" charset="-128"/>
                <a:sym typeface="Cambria" panose="02040503050406030204" pitchFamily="18" charset="0"/>
              </a:rPr>
              <a:t> recovery of materials</a:t>
            </a:r>
          </a:p>
          <a:p>
            <a:pPr marL="742950" lvl="1" indent="-285750" eaLnBrk="1" hangingPunct="1">
              <a:spcBef>
                <a:spcPct val="0"/>
              </a:spcBef>
              <a:buClr>
                <a:srgbClr val="000000"/>
              </a:buClr>
              <a:buFont typeface="Courier New" panose="02070309020205020404" pitchFamily="49" charset="0"/>
              <a:buChar char="o"/>
            </a:pPr>
            <a:r>
              <a:rPr lang="en-US" altLang="en-US" sz="1200" b="1" smtClean="0">
                <a:solidFill>
                  <a:srgbClr val="000000"/>
                </a:solidFill>
                <a:latin typeface="Cambria" panose="02040503050406030204" pitchFamily="18" charset="0"/>
                <a:ea typeface="ＭＳ Ｐゴシック" panose="020B0600070205080204" pitchFamily="34" charset="-128"/>
                <a:sym typeface="Cambria" panose="02040503050406030204" pitchFamily="18" charset="0"/>
              </a:rPr>
              <a:t>Remanufacturing:</a:t>
            </a:r>
            <a:r>
              <a:rPr lang="en-US" altLang="en-US" sz="1200" smtClean="0">
                <a:solidFill>
                  <a:srgbClr val="000000"/>
                </a:solidFill>
                <a:latin typeface="Cambria" panose="02040503050406030204" pitchFamily="18" charset="0"/>
                <a:ea typeface="ＭＳ Ｐゴシック" panose="020B0600070205080204" pitchFamily="34" charset="-128"/>
                <a:sym typeface="Cambria" panose="02040503050406030204" pitchFamily="18" charset="0"/>
              </a:rPr>
              <a:t> Recovery of parts or components, in an ‘as new’ state and often guarantee. These parts and components can be either used for the same product group but also for different applications (e.g., a pump)</a:t>
            </a:r>
          </a:p>
          <a:p>
            <a:pPr marL="742950" lvl="1" indent="-285750" eaLnBrk="1" hangingPunct="1">
              <a:spcBef>
                <a:spcPct val="0"/>
              </a:spcBef>
              <a:buClr>
                <a:srgbClr val="000000"/>
              </a:buClr>
              <a:buFont typeface="Courier New" panose="02070309020205020404" pitchFamily="49" charset="0"/>
              <a:buChar char="o"/>
            </a:pPr>
            <a:r>
              <a:rPr lang="en-US" altLang="en-US" sz="1200" b="1" smtClean="0">
                <a:solidFill>
                  <a:srgbClr val="000000"/>
                </a:solidFill>
                <a:latin typeface="Cambria" panose="02040503050406030204" pitchFamily="18" charset="0"/>
                <a:ea typeface="ＭＳ Ｐゴシック" panose="020B0600070205080204" pitchFamily="34" charset="-128"/>
                <a:sym typeface="Cambria" panose="02040503050406030204" pitchFamily="18" charset="0"/>
              </a:rPr>
              <a:t>Refurbishing </a:t>
            </a:r>
            <a:r>
              <a:rPr lang="en-US" altLang="en-US" sz="1200" smtClean="0">
                <a:solidFill>
                  <a:srgbClr val="000000"/>
                </a:solidFill>
                <a:latin typeface="Cambria" panose="02040503050406030204" pitchFamily="18" charset="0"/>
                <a:ea typeface="ＭＳ Ｐゴシック" panose="020B0600070205080204" pitchFamily="34" charset="-128"/>
                <a:sym typeface="Cambria" panose="02040503050406030204" pitchFamily="18" charset="0"/>
              </a:rPr>
              <a:t>we refer to for the overhaul of products, upgraded for the same purpose (e.g., exchange of cover of a mobile phone)</a:t>
            </a:r>
          </a:p>
          <a:p>
            <a:pPr marL="742950" lvl="1" indent="-285750" eaLnBrk="1" hangingPunct="1">
              <a:spcBef>
                <a:spcPct val="0"/>
              </a:spcBef>
              <a:buClr>
                <a:srgbClr val="000000"/>
              </a:buClr>
              <a:buFont typeface="Courier New" panose="02070309020205020404" pitchFamily="49" charset="0"/>
              <a:buChar char="o"/>
            </a:pPr>
            <a:r>
              <a:rPr lang="en-US" altLang="en-US" sz="1200" b="1" smtClean="0">
                <a:solidFill>
                  <a:srgbClr val="000000"/>
                </a:solidFill>
                <a:latin typeface="Cambria" panose="02040503050406030204" pitchFamily="18" charset="0"/>
                <a:ea typeface="ＭＳ Ｐゴシック" panose="020B0600070205080204" pitchFamily="34" charset="-128"/>
                <a:sym typeface="Cambria" panose="02040503050406030204" pitchFamily="18" charset="0"/>
              </a:rPr>
              <a:t>Reuse </a:t>
            </a:r>
            <a:r>
              <a:rPr lang="en-US" altLang="en-US" sz="1200" smtClean="0">
                <a:solidFill>
                  <a:srgbClr val="000000"/>
                </a:solidFill>
                <a:latin typeface="Cambria" panose="02040503050406030204" pitchFamily="18" charset="0"/>
                <a:ea typeface="ＭＳ Ｐゴシック" panose="020B0600070205080204" pitchFamily="34" charset="-128"/>
                <a:sym typeface="Cambria" panose="02040503050406030204" pitchFamily="18" charset="0"/>
              </a:rPr>
              <a:t>(think e-bay, for example)</a:t>
            </a:r>
            <a:endParaRPr lang="en-GB" altLang="en-US" sz="1200" smtClean="0">
              <a:solidFill>
                <a:srgbClr val="000000"/>
              </a:solidFill>
              <a:ea typeface="ＭＳ Ｐゴシック" panose="020B0600070205080204" pitchFamily="34" charset="-128"/>
              <a:sym typeface="Calibri" panose="020F0502020204030204" pitchFamily="34" charset="0"/>
            </a:endParaRPr>
          </a:p>
          <a:p>
            <a:pPr marL="742950" lvl="1" indent="-285750" eaLnBrk="1" hangingPunct="1">
              <a:spcBef>
                <a:spcPct val="0"/>
              </a:spcBef>
              <a:buClr>
                <a:srgbClr val="000000"/>
              </a:buClr>
              <a:buFont typeface="Courier New" panose="02070309020205020404" pitchFamily="49" charset="0"/>
              <a:buChar char="o"/>
            </a:pPr>
            <a:endParaRPr lang="en-GB" altLang="en-US" sz="1200" smtClean="0">
              <a:solidFill>
                <a:srgbClr val="000000"/>
              </a:solidFill>
              <a:ea typeface="ＭＳ Ｐゴシック" panose="020B0600070205080204" pitchFamily="34" charset="-128"/>
              <a:sym typeface="Calibri" panose="020F0502020204030204" pitchFamily="34" charset="0"/>
            </a:endParaRPr>
          </a:p>
          <a:p>
            <a:pPr marL="742950" lvl="1" indent="-285750" eaLnBrk="1" hangingPunct="1">
              <a:buClr>
                <a:srgbClr val="000000"/>
              </a:buClr>
              <a:buSzPct val="130000"/>
              <a:buFontTx/>
              <a:buChar char="•"/>
            </a:pPr>
            <a:r>
              <a:rPr lang="en-GB" altLang="en-US" sz="2400" smtClean="0">
                <a:latin typeface="Helvetica Neue Light"/>
                <a:ea typeface="ＭＳ Ｐゴシック" panose="020B0600070205080204" pitchFamily="34" charset="-128"/>
              </a:rPr>
              <a:t>No Waste, just resources </a:t>
            </a:r>
          </a:p>
          <a:p>
            <a:pPr marL="742950" lvl="1" indent="-285750" eaLnBrk="1" hangingPunct="1">
              <a:buClr>
                <a:srgbClr val="000000"/>
              </a:buClr>
              <a:buSzPct val="130000"/>
              <a:buFontTx/>
              <a:buChar char="•"/>
            </a:pPr>
            <a:r>
              <a:rPr lang="en-GB" altLang="en-US" sz="2400" smtClean="0">
                <a:latin typeface="Helvetica Neue Light"/>
                <a:ea typeface="ＭＳ Ｐゴシック" panose="020B0600070205080204" pitchFamily="34" charset="-128"/>
              </a:rPr>
              <a:t>Optimise, intensify, loop, substitute and dematerialise </a:t>
            </a:r>
          </a:p>
          <a:p>
            <a:pPr marL="742950" lvl="1" indent="-285750" eaLnBrk="1" hangingPunct="1">
              <a:buClr>
                <a:srgbClr val="000000"/>
              </a:buClr>
              <a:buSzPct val="130000"/>
              <a:buFontTx/>
              <a:buChar char="•"/>
            </a:pPr>
            <a:r>
              <a:rPr lang="en-GB" altLang="en-US" sz="2400" smtClean="0">
                <a:latin typeface="Helvetica Neue Light"/>
                <a:ea typeface="ＭＳ Ｐゴシック" panose="020B0600070205080204" pitchFamily="34" charset="-128"/>
              </a:rPr>
              <a:t>Closed loop and open loop systems</a:t>
            </a:r>
          </a:p>
          <a:p>
            <a:pPr marL="742950" lvl="1" indent="-285750" eaLnBrk="1" hangingPunct="1">
              <a:buClr>
                <a:srgbClr val="000000"/>
              </a:buClr>
              <a:buSzPct val="130000"/>
              <a:buFontTx/>
              <a:buChar char="•"/>
            </a:pPr>
            <a:r>
              <a:rPr lang="en-GB" altLang="en-US" sz="2400" smtClean="0">
                <a:latin typeface="Helvetica Neue Light"/>
                <a:ea typeface="ＭＳ Ｐゴシック" panose="020B0600070205080204" pitchFamily="34" charset="-128"/>
              </a:rPr>
              <a:t>Inner loop and outer loop systems</a:t>
            </a:r>
          </a:p>
          <a:p>
            <a:pPr marL="742950" lvl="1" indent="-285750" eaLnBrk="1" hangingPunct="1">
              <a:buClr>
                <a:srgbClr val="000000"/>
              </a:buClr>
              <a:buSzPct val="130000"/>
              <a:buFontTx/>
              <a:buChar char="•"/>
            </a:pPr>
            <a:r>
              <a:rPr lang="en-GB" altLang="en-US" sz="2400" smtClean="0">
                <a:latin typeface="Helvetica Neue Light"/>
                <a:ea typeface="ＭＳ Ｐゴシック" panose="020B0600070205080204" pitchFamily="34" charset="-128"/>
              </a:rPr>
              <a:t>Design for systems, in context</a:t>
            </a:r>
          </a:p>
          <a:p>
            <a:pPr marL="742950" lvl="1" indent="-285750" eaLnBrk="1" hangingPunct="1">
              <a:buClr>
                <a:srgbClr val="000000"/>
              </a:buClr>
              <a:buSzPct val="130000"/>
              <a:buFontTx/>
              <a:buChar char="•"/>
            </a:pPr>
            <a:r>
              <a:rPr lang="en-GB" altLang="en-US" sz="2400" smtClean="0">
                <a:latin typeface="Helvetica Neue Light"/>
                <a:ea typeface="ＭＳ Ｐゴシック" panose="020B0600070205080204" pitchFamily="34" charset="-128"/>
              </a:rPr>
              <a:t>Cross value chain and business ecosystem solutions</a:t>
            </a:r>
          </a:p>
          <a:p>
            <a:pPr marL="742950" lvl="1" indent="-285750" eaLnBrk="1" hangingPunct="1">
              <a:buClr>
                <a:srgbClr val="000000"/>
              </a:buClr>
              <a:buSzPct val="130000"/>
              <a:buFontTx/>
              <a:buChar char="•"/>
            </a:pPr>
            <a:r>
              <a:rPr lang="en-GB" altLang="en-US" sz="2400" smtClean="0">
                <a:latin typeface="Helvetica Neue Light"/>
                <a:ea typeface="ＭＳ Ｐゴシック" panose="020B0600070205080204" pitchFamily="34" charset="-128"/>
              </a:rPr>
              <a:t>New era of technology enabled “systems” transformation </a:t>
            </a:r>
          </a:p>
          <a:p>
            <a:pPr marL="342900" indent="-342900" eaLnBrk="1" hangingPunct="1">
              <a:spcBef>
                <a:spcPct val="0"/>
              </a:spcBef>
              <a:buClr>
                <a:srgbClr val="000000"/>
              </a:buClr>
              <a:buFont typeface="Courier New" panose="02070309020205020404" pitchFamily="49" charset="0"/>
              <a:buNone/>
            </a:pPr>
            <a:endParaRPr lang="en-US" altLang="en-US" sz="1100" smtClean="0">
              <a:solidFill>
                <a:srgbClr val="000000"/>
              </a:solidFill>
              <a:latin typeface="Cambria" panose="02040503050406030204" pitchFamily="18" charset="0"/>
              <a:ea typeface="ＭＳ Ｐゴシック" panose="020B0600070205080204" pitchFamily="34" charset="-128"/>
              <a:cs typeface="Helvetica Neue" charset="0"/>
              <a:sym typeface="Cambria" panose="02040503050406030204" pitchFamily="18" charset="0"/>
            </a:endParaRPr>
          </a:p>
        </p:txBody>
      </p:sp>
      <p:sp>
        <p:nvSpPr>
          <p:cNvPr id="49155" name="Shape 315"/>
          <p:cNvSpPr>
            <a:spLocks noGrp="1"/>
          </p:cNvSpPr>
          <p:nvPr>
            <p:ph type="sldNum" sz="quarter" idx="5"/>
          </p:nvPr>
        </p:nvSpPr>
        <p:spPr bwMode="auto">
          <a:xfrm>
            <a:off x="6302375" y="8793163"/>
            <a:ext cx="85725" cy="1698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30000"/>
              </a:spcBef>
              <a:defRPr sz="1000">
                <a:solidFill>
                  <a:schemeClr val="tx1"/>
                </a:solidFill>
                <a:latin typeface="Helvetica Neue" charset="0"/>
                <a:ea typeface="ＭＳ Ｐゴシック"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1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1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1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ＭＳ Ｐゴシック" panose="020B0600070205080204" pitchFamily="34" charset="-128"/>
              </a:defRPr>
            </a:lvl9pPr>
          </a:lstStyle>
          <a:p>
            <a:pPr>
              <a:spcBef>
                <a:spcPct val="0"/>
              </a:spcBef>
              <a:buSzPct val="25000"/>
            </a:pPr>
            <a:fld id="{7167199B-0006-4197-A39A-ACB1531342FA}" type="slidenum">
              <a:rPr lang="en-US" altLang="en-US" sz="1100" smtClean="0">
                <a:solidFill>
                  <a:srgbClr val="000000"/>
                </a:solidFill>
                <a:latin typeface="Calibri" panose="020F0502020204030204" pitchFamily="34" charset="0"/>
                <a:sym typeface="Calibri" panose="020F0502020204030204" pitchFamily="34" charset="0"/>
              </a:rPr>
              <a:pPr>
                <a:spcBef>
                  <a:spcPct val="0"/>
                </a:spcBef>
                <a:buSzPct val="25000"/>
              </a:pPr>
              <a:t>4</a:t>
            </a:fld>
            <a:endParaRPr lang="en-US" altLang="en-US" sz="1100" smtClean="0">
              <a:solidFill>
                <a:srgbClr val="000000"/>
              </a:solidFill>
              <a:latin typeface="Calibri" panose="020F0502020204030204" pitchFamily="34" charset="0"/>
              <a:sym typeface="Calibri" panose="020F0502020204030204" pitchFamily="34" charset="0"/>
            </a:endParaRPr>
          </a:p>
        </p:txBody>
      </p:sp>
    </p:spTree>
    <p:extLst>
      <p:ext uri="{BB962C8B-B14F-4D97-AF65-F5344CB8AC3E}">
        <p14:creationId xmlns:p14="http://schemas.microsoft.com/office/powerpoint/2010/main" val="18577072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45C651A-5BE3-4BF3-B5A0-D135BB9AC960}"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3324170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5C651A-5BE3-4BF3-B5A0-D135BB9AC960}"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3621464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45C651A-5BE3-4BF3-B5A0-D135BB9AC960}"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3148056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45C651A-5BE3-4BF3-B5A0-D135BB9AC960}"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880804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45C651A-5BE3-4BF3-B5A0-D135BB9AC960}" type="datetimeFigureOut">
              <a:rPr lang="en-GB" smtClean="0"/>
              <a:t>07/02/2018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3187727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45C651A-5BE3-4BF3-B5A0-D135BB9AC960}" type="datetimeFigureOut">
              <a:rPr lang="en-GB" smtClean="0"/>
              <a:t>07/02/2018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2292466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5C651A-5BE3-4BF3-B5A0-D135BB9AC960}" type="datetimeFigureOut">
              <a:rPr lang="en-GB" smtClean="0"/>
              <a:t>07/02/2018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3039910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5C651A-5BE3-4BF3-B5A0-D135BB9AC960}"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4176866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5C651A-5BE3-4BF3-B5A0-D135BB9AC960}"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991626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5C651A-5BE3-4BF3-B5A0-D135BB9AC960}"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899707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5C651A-5BE3-4BF3-B5A0-D135BB9AC960}"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A53C71-7364-4DDB-BDA4-99861EC9F631}" type="slidenum">
              <a:rPr lang="en-GB" smtClean="0"/>
              <a:t>‹#›</a:t>
            </a:fld>
            <a:endParaRPr lang="en-GB"/>
          </a:p>
        </p:txBody>
      </p:sp>
    </p:spTree>
    <p:extLst>
      <p:ext uri="{BB962C8B-B14F-4D97-AF65-F5344CB8AC3E}">
        <p14:creationId xmlns:p14="http://schemas.microsoft.com/office/powerpoint/2010/main" val="3298688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blank slide">
    <p:spTree>
      <p:nvGrpSpPr>
        <p:cNvPr id="1" name=""/>
        <p:cNvGrpSpPr/>
        <p:nvPr/>
      </p:nvGrpSpPr>
      <p:grpSpPr>
        <a:xfrm>
          <a:off x="0" y="0"/>
          <a:ext cx="0" cy="0"/>
          <a:chOff x="0" y="0"/>
          <a:chExt cx="0" cy="0"/>
        </a:xfrm>
      </p:grpSpPr>
      <p:cxnSp>
        <p:nvCxnSpPr>
          <p:cNvPr id="4" name="Straight Connector 3"/>
          <p:cNvCxnSpPr/>
          <p:nvPr userDrawn="1"/>
        </p:nvCxnSpPr>
        <p:spPr>
          <a:xfrm>
            <a:off x="0" y="1125538"/>
            <a:ext cx="12192000" cy="0"/>
          </a:xfrm>
          <a:prstGeom prst="line">
            <a:avLst/>
          </a:prstGeom>
          <a:ln w="3175" cmpd="sng">
            <a:solidFill>
              <a:srgbClr val="0A252F"/>
            </a:solidFill>
          </a:ln>
          <a:effectLst/>
        </p:spPr>
        <p:style>
          <a:lnRef idx="2">
            <a:schemeClr val="accent1"/>
          </a:lnRef>
          <a:fillRef idx="0">
            <a:schemeClr val="accent1"/>
          </a:fillRef>
          <a:effectRef idx="1">
            <a:schemeClr val="accent1"/>
          </a:effectRef>
          <a:fontRef idx="minor">
            <a:schemeClr val="tx1"/>
          </a:fontRef>
        </p:style>
      </p:cxnSp>
      <p:sp>
        <p:nvSpPr>
          <p:cNvPr id="5" name="Rectangle 4"/>
          <p:cNvSpPr>
            <a:spLocks noChangeArrowheads="1"/>
          </p:cNvSpPr>
          <p:nvPr userDrawn="1"/>
        </p:nvSpPr>
        <p:spPr bwMode="auto">
          <a:xfrm>
            <a:off x="0" y="6015039"/>
            <a:ext cx="12192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eaLnBrk="1" hangingPunct="1"/>
            <a:endParaRPr lang="en-US" altLang="en-US" sz="1800">
              <a:solidFill>
                <a:srgbClr val="FFFFFF"/>
              </a:solidFill>
            </a:endParaRPr>
          </a:p>
        </p:txBody>
      </p:sp>
      <p:pic>
        <p:nvPicPr>
          <p:cNvPr id="6"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737851" y="5957888"/>
            <a:ext cx="134620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a:spLocks noGrp="1"/>
          </p:cNvSpPr>
          <p:nvPr>
            <p:ph type="ctrTitle"/>
          </p:nvPr>
        </p:nvSpPr>
        <p:spPr>
          <a:xfrm>
            <a:off x="397997" y="200586"/>
            <a:ext cx="8534401" cy="868397"/>
          </a:xfrm>
          <a:prstGeom prst="rect">
            <a:avLst/>
          </a:prstGeom>
        </p:spPr>
        <p:txBody>
          <a:bodyPr/>
          <a:lstStyle>
            <a:lvl1pPr algn="l">
              <a:defRPr sz="2400" b="1" i="0">
                <a:solidFill>
                  <a:srgbClr val="0A252F"/>
                </a:solidFill>
                <a:latin typeface="Helvetica Neue"/>
                <a:cs typeface="Helvetica Neue"/>
              </a:defRPr>
            </a:lvl1pPr>
          </a:lstStyle>
          <a:p>
            <a:r>
              <a:rPr lang="en-GB" smtClean="0"/>
              <a:t>Click to edit Master title style</a:t>
            </a:r>
            <a:endParaRPr lang="en-US" dirty="0"/>
          </a:p>
        </p:txBody>
      </p:sp>
      <p:sp>
        <p:nvSpPr>
          <p:cNvPr id="10" name="Subtitle 2"/>
          <p:cNvSpPr>
            <a:spLocks noGrp="1"/>
          </p:cNvSpPr>
          <p:nvPr>
            <p:ph type="subTitle" idx="13"/>
          </p:nvPr>
        </p:nvSpPr>
        <p:spPr>
          <a:xfrm>
            <a:off x="397997" y="533528"/>
            <a:ext cx="85344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7" name="Slide Number Placeholder 5"/>
          <p:cNvSpPr>
            <a:spLocks noGrp="1"/>
          </p:cNvSpPr>
          <p:nvPr>
            <p:ph type="sldNum" sz="quarter" idx="14"/>
          </p:nvPr>
        </p:nvSpPr>
        <p:spPr>
          <a:xfrm>
            <a:off x="152400" y="6315075"/>
            <a:ext cx="882651" cy="374650"/>
          </a:xfrm>
        </p:spPr>
        <p:txBody>
          <a:bodyPr/>
          <a:lstStyle>
            <a:lvl1pPr algn="l">
              <a:defRPr sz="900"/>
            </a:lvl1pPr>
          </a:lstStyle>
          <a:p>
            <a:pPr>
              <a:defRPr/>
            </a:pPr>
            <a:fld id="{DE384EF0-36D3-4E66-A707-B4D033206328}" type="slidenum">
              <a:rPr lang="en-US" altLang="en-US"/>
              <a:pPr>
                <a:defRPr/>
              </a:pPr>
              <a:t>‹#›</a:t>
            </a:fld>
            <a:endParaRPr lang="en-US" altLang="en-US"/>
          </a:p>
        </p:txBody>
      </p:sp>
      <p:sp>
        <p:nvSpPr>
          <p:cNvPr id="8" name="Date Placeholder 3"/>
          <p:cNvSpPr>
            <a:spLocks noGrp="1"/>
          </p:cNvSpPr>
          <p:nvPr>
            <p:ph type="dt" sz="half" idx="15"/>
          </p:nvPr>
        </p:nvSpPr>
        <p:spPr>
          <a:xfrm>
            <a:off x="1263651" y="6316664"/>
            <a:ext cx="2844800" cy="365125"/>
          </a:xfrm>
        </p:spPr>
        <p:txBody>
          <a:bodyPr/>
          <a:lstStyle>
            <a:lvl1pPr>
              <a:defRPr sz="900"/>
            </a:lvl1pPr>
          </a:lstStyle>
          <a:p>
            <a:pPr>
              <a:defRPr/>
            </a:pPr>
            <a:endParaRPr lang="en-US"/>
          </a:p>
        </p:txBody>
      </p:sp>
    </p:spTree>
    <p:extLst>
      <p:ext uri="{BB962C8B-B14F-4D97-AF65-F5344CB8AC3E}">
        <p14:creationId xmlns:p14="http://schemas.microsoft.com/office/powerpoint/2010/main" val="2549189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General Text slide">
    <p:spTree>
      <p:nvGrpSpPr>
        <p:cNvPr id="1" name=""/>
        <p:cNvGrpSpPr/>
        <p:nvPr/>
      </p:nvGrpSpPr>
      <p:grpSpPr>
        <a:xfrm>
          <a:off x="0" y="0"/>
          <a:ext cx="0" cy="0"/>
          <a:chOff x="0" y="0"/>
          <a:chExt cx="0" cy="0"/>
        </a:xfrm>
      </p:grpSpPr>
      <p:sp>
        <p:nvSpPr>
          <p:cNvPr id="5" name="Rectangle 4"/>
          <p:cNvSpPr/>
          <p:nvPr userDrawn="1"/>
        </p:nvSpPr>
        <p:spPr>
          <a:xfrm>
            <a:off x="0" y="6084888"/>
            <a:ext cx="12208933" cy="773112"/>
          </a:xfrm>
          <a:prstGeom prst="rect">
            <a:avLst/>
          </a:prstGeom>
          <a:solidFill>
            <a:srgbClr val="383E4F"/>
          </a:solidFill>
          <a:ln>
            <a:solidFill>
              <a:srgbClr val="383E4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defTabSz="457200" eaLnBrk="1" fontAlgn="auto" hangingPunct="1">
              <a:spcBef>
                <a:spcPts val="0"/>
              </a:spcBef>
              <a:spcAft>
                <a:spcPts val="0"/>
              </a:spcAft>
              <a:defRPr/>
            </a:pPr>
            <a:endParaRPr lang="en-US" sz="1800" dirty="0">
              <a:solidFill>
                <a:prstClr val="white"/>
              </a:solidFill>
              <a:latin typeface="Helvetica Neue Light"/>
            </a:endParaRPr>
          </a:p>
        </p:txBody>
      </p:sp>
      <p:pic>
        <p:nvPicPr>
          <p:cNvPr id="6" name="Picture 7" descr="Foundation_Horiz_White_RGB.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571567" y="6240464"/>
            <a:ext cx="2393951"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itle 1"/>
          <p:cNvSpPr>
            <a:spLocks noGrp="1"/>
          </p:cNvSpPr>
          <p:nvPr>
            <p:ph type="ctrTitle"/>
          </p:nvPr>
        </p:nvSpPr>
        <p:spPr>
          <a:xfrm>
            <a:off x="398008" y="200590"/>
            <a:ext cx="8534401" cy="868397"/>
          </a:xfrm>
          <a:prstGeom prst="rect">
            <a:avLst/>
          </a:prstGeom>
        </p:spPr>
        <p:txBody>
          <a:bodyPr anchor="t"/>
          <a:lstStyle>
            <a:lvl1pPr algn="l">
              <a:defRPr sz="2400" b="1" i="0">
                <a:solidFill>
                  <a:srgbClr val="383E4F"/>
                </a:solidFill>
                <a:latin typeface="Helvetica Neue"/>
                <a:cs typeface="Helvetica Neue"/>
              </a:defRPr>
            </a:lvl1pPr>
          </a:lstStyle>
          <a:p>
            <a:r>
              <a:rPr lang="en-US" smtClean="0"/>
              <a:t>Click to edit Master title style</a:t>
            </a:r>
            <a:endParaRPr lang="en-US" dirty="0"/>
          </a:p>
        </p:txBody>
      </p:sp>
      <p:sp>
        <p:nvSpPr>
          <p:cNvPr id="20" name="Subtitle 2"/>
          <p:cNvSpPr>
            <a:spLocks noGrp="1"/>
          </p:cNvSpPr>
          <p:nvPr>
            <p:ph type="subTitle" idx="1"/>
          </p:nvPr>
        </p:nvSpPr>
        <p:spPr>
          <a:xfrm>
            <a:off x="397999" y="533534"/>
            <a:ext cx="85344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4" name="Text Placeholder 3"/>
          <p:cNvSpPr>
            <a:spLocks noGrp="1"/>
          </p:cNvSpPr>
          <p:nvPr>
            <p:ph type="body" sz="quarter" idx="15"/>
          </p:nvPr>
        </p:nvSpPr>
        <p:spPr>
          <a:xfrm>
            <a:off x="397944" y="1493844"/>
            <a:ext cx="11216217" cy="4168775"/>
          </a:xfrm>
          <a:prstGeom prst="rect">
            <a:avLst/>
          </a:prstGeom>
        </p:spPr>
        <p:txBody>
          <a:bodyPr/>
          <a:lstStyle>
            <a:lvl1pPr>
              <a:defRPr sz="2400" b="0" i="0">
                <a:latin typeface="Helvetica Neue Light"/>
                <a:cs typeface="Helvetica Neue Light"/>
              </a:defRPr>
            </a:lvl1pPr>
            <a:lvl2pPr>
              <a:defRPr sz="2000" b="0" i="0">
                <a:latin typeface="Helvetica Neue Light"/>
                <a:cs typeface="Helvetica Neue Light"/>
              </a:defRPr>
            </a:lvl2pPr>
            <a:lvl3pPr>
              <a:defRPr sz="1800" b="0" i="0">
                <a:latin typeface="Helvetica Neue Light"/>
                <a:cs typeface="Helvetica Neue Light"/>
              </a:defRPr>
            </a:lvl3pPr>
            <a:lvl4pPr>
              <a:defRPr sz="1600" b="0" i="0">
                <a:latin typeface="Helvetica Neue Light"/>
                <a:cs typeface="Helvetica Neue Light"/>
              </a:defRPr>
            </a:lvl4pPr>
            <a:lvl5pPr>
              <a:defRPr sz="1600" b="0" i="0">
                <a:latin typeface="Helvetica Neue Light"/>
                <a:cs typeface="Helvetica Neue Light"/>
              </a:defRPr>
            </a:lvl5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7" name="Slide Number Placeholder 5"/>
          <p:cNvSpPr>
            <a:spLocks noGrp="1"/>
          </p:cNvSpPr>
          <p:nvPr>
            <p:ph type="sldNum" sz="quarter" idx="16"/>
          </p:nvPr>
        </p:nvSpPr>
        <p:spPr>
          <a:xfrm>
            <a:off x="152400" y="6342064"/>
            <a:ext cx="882651" cy="346075"/>
          </a:xfrm>
        </p:spPr>
        <p:txBody>
          <a:bodyPr/>
          <a:lstStyle>
            <a:lvl1pPr algn="l" defTabSz="914400">
              <a:defRPr smtClean="0">
                <a:solidFill>
                  <a:srgbClr val="8A8C8E"/>
                </a:solidFill>
                <a:latin typeface="Helvetica Neue Light"/>
              </a:defRPr>
            </a:lvl1pPr>
          </a:lstStyle>
          <a:p>
            <a:pPr>
              <a:defRPr/>
            </a:pPr>
            <a:fld id="{05D3ABC6-CD89-456D-95E1-01A21C294BA5}" type="slidenum">
              <a:rPr lang="en-US" altLang="en-US"/>
              <a:pPr>
                <a:defRPr/>
              </a:pPr>
              <a:t>‹#›</a:t>
            </a:fld>
            <a:endParaRPr lang="en-US" altLang="en-US"/>
          </a:p>
        </p:txBody>
      </p:sp>
      <p:sp>
        <p:nvSpPr>
          <p:cNvPr id="8" name="Date Placeholder 1"/>
          <p:cNvSpPr>
            <a:spLocks noGrp="1"/>
          </p:cNvSpPr>
          <p:nvPr>
            <p:ph type="dt" sz="half" idx="17"/>
          </p:nvPr>
        </p:nvSpPr>
        <p:spPr>
          <a:xfrm>
            <a:off x="1386417" y="6324601"/>
            <a:ext cx="2844800" cy="365125"/>
          </a:xfrm>
        </p:spPr>
        <p:txBody>
          <a:bodyPr/>
          <a:lstStyle>
            <a:lvl1pPr defTabSz="914400">
              <a:defRPr smtClean="0">
                <a:solidFill>
                  <a:srgbClr val="8A8C8E"/>
                </a:solidFill>
                <a:latin typeface="Helvetica Neue Light"/>
                <a:ea typeface="Helvetica Neue Light"/>
                <a:cs typeface="Helvetica Neue Light"/>
              </a:defRPr>
            </a:lvl1pPr>
          </a:lstStyle>
          <a:p>
            <a:pPr>
              <a:defRPr/>
            </a:pPr>
            <a:fld id="{C7C2B001-DD01-45B6-B8C8-588F307D1CBB}" type="datetimeFigureOut">
              <a:rPr lang="en-US" altLang="en-US"/>
              <a:pPr>
                <a:defRPr/>
              </a:pPr>
              <a:t>2/7/2018</a:t>
            </a:fld>
            <a:endParaRPr lang="en-US" altLang="en-US"/>
          </a:p>
        </p:txBody>
      </p:sp>
    </p:spTree>
    <p:extLst>
      <p:ext uri="{BB962C8B-B14F-4D97-AF65-F5344CB8AC3E}">
        <p14:creationId xmlns:p14="http://schemas.microsoft.com/office/powerpoint/2010/main" val="37160765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CA"/>
          </a:p>
        </p:txBody>
      </p:sp>
      <p:sp>
        <p:nvSpPr>
          <p:cNvPr id="3" name="Content Placeholder 2"/>
          <p:cNvSpPr>
            <a:spLocks noGrp="1"/>
          </p:cNvSpPr>
          <p:nvPr>
            <p:ph sz="quarter" idx="1"/>
          </p:nvPr>
        </p:nvSpPr>
        <p:spPr>
          <a:xfrm>
            <a:off x="609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quarter" idx="2"/>
          </p:nvPr>
        </p:nvSpPr>
        <p:spPr>
          <a:xfrm>
            <a:off x="609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half" idx="3"/>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6" name="Rectangle 4"/>
          <p:cNvSpPr>
            <a:spLocks noGrp="1" noChangeArrowheads="1"/>
          </p:cNvSpPr>
          <p:nvPr>
            <p:ph type="dt" sz="half" idx="10"/>
          </p:nvPr>
        </p:nvSpPr>
        <p:spPr>
          <a:ln/>
        </p:spPr>
        <p:txBody>
          <a:bodyPr/>
          <a:lstStyle>
            <a:lvl1pPr>
              <a:defRPr/>
            </a:lvl1pPr>
          </a:lstStyle>
          <a:p>
            <a:pPr>
              <a:defRPr/>
            </a:pPr>
            <a:endParaRPr lang="en-CA"/>
          </a:p>
        </p:txBody>
      </p:sp>
      <p:sp>
        <p:nvSpPr>
          <p:cNvPr id="7" name="Rectangle 5"/>
          <p:cNvSpPr>
            <a:spLocks noGrp="1" noChangeArrowheads="1"/>
          </p:cNvSpPr>
          <p:nvPr>
            <p:ph type="ftr" sz="quarter" idx="11"/>
          </p:nvPr>
        </p:nvSpPr>
        <p:spPr>
          <a:ln/>
        </p:spPr>
        <p:txBody>
          <a:bodyPr/>
          <a:lstStyle>
            <a:lvl1pPr>
              <a:defRPr/>
            </a:lvl1pPr>
          </a:lstStyle>
          <a:p>
            <a:pPr>
              <a:defRPr/>
            </a:pPr>
            <a:endParaRPr lang="en-CA"/>
          </a:p>
        </p:txBody>
      </p:sp>
      <p:sp>
        <p:nvSpPr>
          <p:cNvPr id="8" name="Rectangle 6"/>
          <p:cNvSpPr>
            <a:spLocks noGrp="1" noChangeArrowheads="1"/>
          </p:cNvSpPr>
          <p:nvPr>
            <p:ph type="sldNum" sz="quarter" idx="12"/>
          </p:nvPr>
        </p:nvSpPr>
        <p:spPr>
          <a:ln/>
        </p:spPr>
        <p:txBody>
          <a:bodyPr/>
          <a:lstStyle>
            <a:lvl1pPr>
              <a:defRPr/>
            </a:lvl1pPr>
          </a:lstStyle>
          <a:p>
            <a:pPr>
              <a:defRPr/>
            </a:pPr>
            <a:fld id="{362A2C90-3581-446D-855D-86258CEA1630}" type="slidenum">
              <a:rPr lang="en-CA" altLang="en-US"/>
              <a:pPr>
                <a:defRPr/>
              </a:pPr>
              <a:t>‹#›</a:t>
            </a:fld>
            <a:endParaRPr lang="en-CA" altLang="en-US"/>
          </a:p>
        </p:txBody>
      </p:sp>
    </p:spTree>
    <p:extLst>
      <p:ext uri="{BB962C8B-B14F-4D97-AF65-F5344CB8AC3E}">
        <p14:creationId xmlns:p14="http://schemas.microsoft.com/office/powerpoint/2010/main" val="145162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CA"/>
          </a:p>
        </p:txBody>
      </p:sp>
      <p:sp>
        <p:nvSpPr>
          <p:cNvPr id="3" name="Content Placeholder 2"/>
          <p:cNvSpPr>
            <a:spLocks noGrp="1"/>
          </p:cNvSpPr>
          <p:nvPr>
            <p:ph sz="quarter" idx="1"/>
          </p:nvPr>
        </p:nvSpPr>
        <p:spPr>
          <a:xfrm>
            <a:off x="609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half" idx="3"/>
          </p:nvPr>
        </p:nvSpPr>
        <p:spPr>
          <a:xfrm>
            <a:off x="609600" y="3938589"/>
            <a:ext cx="10972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6" name="Rectangle 4"/>
          <p:cNvSpPr>
            <a:spLocks noGrp="1" noChangeArrowheads="1"/>
          </p:cNvSpPr>
          <p:nvPr>
            <p:ph type="dt" sz="half" idx="10"/>
          </p:nvPr>
        </p:nvSpPr>
        <p:spPr>
          <a:ln/>
        </p:spPr>
        <p:txBody>
          <a:bodyPr/>
          <a:lstStyle>
            <a:lvl1pPr>
              <a:defRPr/>
            </a:lvl1pPr>
          </a:lstStyle>
          <a:p>
            <a:pPr>
              <a:defRPr/>
            </a:pPr>
            <a:endParaRPr lang="en-CA"/>
          </a:p>
        </p:txBody>
      </p:sp>
      <p:sp>
        <p:nvSpPr>
          <p:cNvPr id="7" name="Rectangle 5"/>
          <p:cNvSpPr>
            <a:spLocks noGrp="1" noChangeArrowheads="1"/>
          </p:cNvSpPr>
          <p:nvPr>
            <p:ph type="ftr" sz="quarter" idx="11"/>
          </p:nvPr>
        </p:nvSpPr>
        <p:spPr>
          <a:ln/>
        </p:spPr>
        <p:txBody>
          <a:bodyPr/>
          <a:lstStyle>
            <a:lvl1pPr>
              <a:defRPr/>
            </a:lvl1pPr>
          </a:lstStyle>
          <a:p>
            <a:pPr>
              <a:defRPr/>
            </a:pPr>
            <a:endParaRPr lang="en-CA"/>
          </a:p>
        </p:txBody>
      </p:sp>
      <p:sp>
        <p:nvSpPr>
          <p:cNvPr id="8" name="Rectangle 6"/>
          <p:cNvSpPr>
            <a:spLocks noGrp="1" noChangeArrowheads="1"/>
          </p:cNvSpPr>
          <p:nvPr>
            <p:ph type="sldNum" sz="quarter" idx="12"/>
          </p:nvPr>
        </p:nvSpPr>
        <p:spPr>
          <a:ln/>
        </p:spPr>
        <p:txBody>
          <a:bodyPr/>
          <a:lstStyle>
            <a:lvl1pPr>
              <a:defRPr/>
            </a:lvl1pPr>
          </a:lstStyle>
          <a:p>
            <a:pPr>
              <a:defRPr/>
            </a:pPr>
            <a:fld id="{14D266EF-7C42-49F6-8E30-3CB86B8B7CFF}" type="slidenum">
              <a:rPr lang="en-CA" altLang="en-US"/>
              <a:pPr>
                <a:defRPr/>
              </a:pPr>
              <a:t>‹#›</a:t>
            </a:fld>
            <a:endParaRPr lang="en-CA" altLang="en-US"/>
          </a:p>
        </p:txBody>
      </p:sp>
    </p:spTree>
    <p:extLst>
      <p:ext uri="{BB962C8B-B14F-4D97-AF65-F5344CB8AC3E}">
        <p14:creationId xmlns:p14="http://schemas.microsoft.com/office/powerpoint/2010/main" val="3518055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CA"/>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Text Placeholder 3"/>
          <p:cNvSpPr>
            <a:spLocks noGrp="1"/>
          </p:cNvSpPr>
          <p:nvPr>
            <p:ph type="body"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Rectangle 4"/>
          <p:cNvSpPr>
            <a:spLocks noGrp="1" noChangeArrowheads="1"/>
          </p:cNvSpPr>
          <p:nvPr>
            <p:ph type="dt" sz="half" idx="10"/>
          </p:nvPr>
        </p:nvSpPr>
        <p:spPr>
          <a:ln/>
        </p:spPr>
        <p:txBody>
          <a:bodyPr/>
          <a:lstStyle>
            <a:lvl1pPr>
              <a:defRPr/>
            </a:lvl1pPr>
          </a:lstStyle>
          <a:p>
            <a:pPr>
              <a:defRPr/>
            </a:pPr>
            <a:endParaRPr lang="en-CA"/>
          </a:p>
        </p:txBody>
      </p:sp>
      <p:sp>
        <p:nvSpPr>
          <p:cNvPr id="6" name="Rectangle 5"/>
          <p:cNvSpPr>
            <a:spLocks noGrp="1" noChangeArrowheads="1"/>
          </p:cNvSpPr>
          <p:nvPr>
            <p:ph type="ftr" sz="quarter" idx="11"/>
          </p:nvPr>
        </p:nvSpPr>
        <p:spPr>
          <a:ln/>
        </p:spPr>
        <p:txBody>
          <a:bodyPr/>
          <a:lstStyle>
            <a:lvl1pPr>
              <a:defRPr/>
            </a:lvl1pPr>
          </a:lstStyle>
          <a:p>
            <a:pPr>
              <a:defRPr/>
            </a:pPr>
            <a:endParaRPr lang="en-CA"/>
          </a:p>
        </p:txBody>
      </p:sp>
      <p:sp>
        <p:nvSpPr>
          <p:cNvPr id="7" name="Rectangle 6"/>
          <p:cNvSpPr>
            <a:spLocks noGrp="1" noChangeArrowheads="1"/>
          </p:cNvSpPr>
          <p:nvPr>
            <p:ph type="sldNum" sz="quarter" idx="12"/>
          </p:nvPr>
        </p:nvSpPr>
        <p:spPr>
          <a:ln/>
        </p:spPr>
        <p:txBody>
          <a:bodyPr/>
          <a:lstStyle>
            <a:lvl1pPr>
              <a:defRPr/>
            </a:lvl1pPr>
          </a:lstStyle>
          <a:p>
            <a:pPr>
              <a:defRPr/>
            </a:pPr>
            <a:fld id="{471110A6-3FC7-4CEB-B045-002DA32C72E2}" type="slidenum">
              <a:rPr lang="en-CA" altLang="en-US"/>
              <a:pPr>
                <a:defRPr/>
              </a:pPr>
              <a:t>‹#›</a:t>
            </a:fld>
            <a:endParaRPr lang="en-CA" altLang="en-US"/>
          </a:p>
        </p:txBody>
      </p:sp>
    </p:spTree>
    <p:extLst>
      <p:ext uri="{BB962C8B-B14F-4D97-AF65-F5344CB8AC3E}">
        <p14:creationId xmlns:p14="http://schemas.microsoft.com/office/powerpoint/2010/main" val="3469507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CA"/>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Rectangle 4"/>
          <p:cNvSpPr>
            <a:spLocks noGrp="1" noChangeArrowheads="1"/>
          </p:cNvSpPr>
          <p:nvPr>
            <p:ph type="dt" sz="half" idx="10"/>
          </p:nvPr>
        </p:nvSpPr>
        <p:spPr>
          <a:ln/>
        </p:spPr>
        <p:txBody>
          <a:bodyPr/>
          <a:lstStyle>
            <a:lvl1pPr>
              <a:defRPr/>
            </a:lvl1pPr>
          </a:lstStyle>
          <a:p>
            <a:pPr>
              <a:defRPr/>
            </a:pPr>
            <a:endParaRPr lang="en-CA"/>
          </a:p>
        </p:txBody>
      </p:sp>
      <p:sp>
        <p:nvSpPr>
          <p:cNvPr id="6" name="Rectangle 5"/>
          <p:cNvSpPr>
            <a:spLocks noGrp="1" noChangeArrowheads="1"/>
          </p:cNvSpPr>
          <p:nvPr>
            <p:ph type="ftr" sz="quarter" idx="11"/>
          </p:nvPr>
        </p:nvSpPr>
        <p:spPr>
          <a:ln/>
        </p:spPr>
        <p:txBody>
          <a:bodyPr/>
          <a:lstStyle>
            <a:lvl1pPr>
              <a:defRPr/>
            </a:lvl1pPr>
          </a:lstStyle>
          <a:p>
            <a:pPr>
              <a:defRPr/>
            </a:pPr>
            <a:endParaRPr lang="en-CA"/>
          </a:p>
        </p:txBody>
      </p:sp>
      <p:sp>
        <p:nvSpPr>
          <p:cNvPr id="7" name="Rectangle 6"/>
          <p:cNvSpPr>
            <a:spLocks noGrp="1" noChangeArrowheads="1"/>
          </p:cNvSpPr>
          <p:nvPr>
            <p:ph type="sldNum" sz="quarter" idx="12"/>
          </p:nvPr>
        </p:nvSpPr>
        <p:spPr>
          <a:ln/>
        </p:spPr>
        <p:txBody>
          <a:bodyPr/>
          <a:lstStyle>
            <a:lvl1pPr>
              <a:defRPr/>
            </a:lvl1pPr>
          </a:lstStyle>
          <a:p>
            <a:pPr>
              <a:defRPr/>
            </a:pPr>
            <a:fld id="{573BFAA7-3DAA-4248-82D4-10ACD943F0A5}" type="slidenum">
              <a:rPr lang="en-CA" altLang="en-US"/>
              <a:pPr>
                <a:defRPr/>
              </a:pPr>
              <a:t>‹#›</a:t>
            </a:fld>
            <a:endParaRPr lang="en-CA" altLang="en-US"/>
          </a:p>
        </p:txBody>
      </p:sp>
    </p:spTree>
    <p:extLst>
      <p:ext uri="{BB962C8B-B14F-4D97-AF65-F5344CB8AC3E}">
        <p14:creationId xmlns:p14="http://schemas.microsoft.com/office/powerpoint/2010/main" val="547410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3" name="Rectangle 4"/>
          <p:cNvSpPr>
            <a:spLocks noGrp="1" noChangeArrowheads="1"/>
          </p:cNvSpPr>
          <p:nvPr>
            <p:ph type="dt" sz="half" idx="10"/>
          </p:nvPr>
        </p:nvSpPr>
        <p:spPr>
          <a:ln/>
        </p:spPr>
        <p:txBody>
          <a:bodyPr/>
          <a:lstStyle>
            <a:lvl1pPr>
              <a:defRPr/>
            </a:lvl1pPr>
          </a:lstStyle>
          <a:p>
            <a:pPr>
              <a:defRPr/>
            </a:pPr>
            <a:endParaRPr lang="en-CA"/>
          </a:p>
        </p:txBody>
      </p:sp>
      <p:sp>
        <p:nvSpPr>
          <p:cNvPr id="4" name="Rectangle 5"/>
          <p:cNvSpPr>
            <a:spLocks noGrp="1" noChangeArrowheads="1"/>
          </p:cNvSpPr>
          <p:nvPr>
            <p:ph type="ftr" sz="quarter" idx="11"/>
          </p:nvPr>
        </p:nvSpPr>
        <p:spPr>
          <a:ln/>
        </p:spPr>
        <p:txBody>
          <a:bodyPr/>
          <a:lstStyle>
            <a:lvl1pPr>
              <a:defRPr/>
            </a:lvl1pPr>
          </a:lstStyle>
          <a:p>
            <a:pPr>
              <a:defRPr/>
            </a:pPr>
            <a:endParaRPr lang="en-CA"/>
          </a:p>
        </p:txBody>
      </p:sp>
      <p:sp>
        <p:nvSpPr>
          <p:cNvPr id="5" name="Rectangle 6"/>
          <p:cNvSpPr>
            <a:spLocks noGrp="1" noChangeArrowheads="1"/>
          </p:cNvSpPr>
          <p:nvPr>
            <p:ph type="sldNum" sz="quarter" idx="12"/>
          </p:nvPr>
        </p:nvSpPr>
        <p:spPr>
          <a:ln/>
        </p:spPr>
        <p:txBody>
          <a:bodyPr/>
          <a:lstStyle>
            <a:lvl1pPr>
              <a:defRPr/>
            </a:lvl1pPr>
          </a:lstStyle>
          <a:p>
            <a:pPr>
              <a:defRPr/>
            </a:pPr>
            <a:fld id="{8B39C4B7-6CCD-4DB1-B0EA-BD5ABEDE0D2E}" type="slidenum">
              <a:rPr lang="en-CA" altLang="en-US"/>
              <a:pPr>
                <a:defRPr/>
              </a:pPr>
              <a:t>‹#›</a:t>
            </a:fld>
            <a:endParaRPr lang="en-CA" altLang="en-US"/>
          </a:p>
        </p:txBody>
      </p:sp>
    </p:spTree>
    <p:extLst>
      <p:ext uri="{BB962C8B-B14F-4D97-AF65-F5344CB8AC3E}">
        <p14:creationId xmlns:p14="http://schemas.microsoft.com/office/powerpoint/2010/main" val="32664542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CA"/>
          </a:p>
        </p:txBody>
      </p:sp>
      <p:sp>
        <p:nvSpPr>
          <p:cNvPr id="3" name="Text Placeholder 2"/>
          <p:cNvSpPr>
            <a:spLocks noGrp="1"/>
          </p:cNvSpPr>
          <p:nvPr>
            <p:ph type="body" sz="half" idx="1"/>
          </p:nvPr>
        </p:nvSpPr>
        <p:spPr>
          <a:xfrm>
            <a:off x="609600" y="1600200"/>
            <a:ext cx="10972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609600" y="3938589"/>
            <a:ext cx="10972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Rectangle 4"/>
          <p:cNvSpPr>
            <a:spLocks noGrp="1" noChangeArrowheads="1"/>
          </p:cNvSpPr>
          <p:nvPr>
            <p:ph type="dt" sz="half" idx="10"/>
          </p:nvPr>
        </p:nvSpPr>
        <p:spPr>
          <a:ln/>
        </p:spPr>
        <p:txBody>
          <a:bodyPr/>
          <a:lstStyle>
            <a:lvl1pPr>
              <a:defRPr/>
            </a:lvl1pPr>
          </a:lstStyle>
          <a:p>
            <a:pPr>
              <a:defRPr/>
            </a:pPr>
            <a:endParaRPr lang="en-CA"/>
          </a:p>
        </p:txBody>
      </p:sp>
      <p:sp>
        <p:nvSpPr>
          <p:cNvPr id="6" name="Rectangle 5"/>
          <p:cNvSpPr>
            <a:spLocks noGrp="1" noChangeArrowheads="1"/>
          </p:cNvSpPr>
          <p:nvPr>
            <p:ph type="ftr" sz="quarter" idx="11"/>
          </p:nvPr>
        </p:nvSpPr>
        <p:spPr>
          <a:ln/>
        </p:spPr>
        <p:txBody>
          <a:bodyPr/>
          <a:lstStyle>
            <a:lvl1pPr>
              <a:defRPr/>
            </a:lvl1pPr>
          </a:lstStyle>
          <a:p>
            <a:pPr>
              <a:defRPr/>
            </a:pPr>
            <a:endParaRPr lang="en-CA"/>
          </a:p>
        </p:txBody>
      </p:sp>
      <p:sp>
        <p:nvSpPr>
          <p:cNvPr id="7" name="Rectangle 6"/>
          <p:cNvSpPr>
            <a:spLocks noGrp="1" noChangeArrowheads="1"/>
          </p:cNvSpPr>
          <p:nvPr>
            <p:ph type="sldNum" sz="quarter" idx="12"/>
          </p:nvPr>
        </p:nvSpPr>
        <p:spPr>
          <a:ln/>
        </p:spPr>
        <p:txBody>
          <a:bodyPr/>
          <a:lstStyle>
            <a:lvl1pPr>
              <a:defRPr/>
            </a:lvl1pPr>
          </a:lstStyle>
          <a:p>
            <a:pPr>
              <a:defRPr/>
            </a:pPr>
            <a:fld id="{CE189629-D583-4F13-B837-A968AFC576F3}" type="slidenum">
              <a:rPr lang="en-CA" altLang="en-US"/>
              <a:pPr>
                <a:defRPr/>
              </a:pPr>
              <a:t>‹#›</a:t>
            </a:fld>
            <a:endParaRPr lang="en-CA" altLang="en-US"/>
          </a:p>
        </p:txBody>
      </p:sp>
    </p:spTree>
    <p:extLst>
      <p:ext uri="{BB962C8B-B14F-4D97-AF65-F5344CB8AC3E}">
        <p14:creationId xmlns:p14="http://schemas.microsoft.com/office/powerpoint/2010/main" val="222999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5C651A-5BE3-4BF3-B5A0-D135BB9AC960}" type="datetimeFigureOut">
              <a:rPr lang="en-GB" smtClean="0"/>
              <a:t>07/02/2018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A53C71-7364-4DDB-BDA4-99861EC9F631}" type="slidenum">
              <a:rPr lang="en-GB" smtClean="0"/>
              <a:t>‹#›</a:t>
            </a:fld>
            <a:endParaRPr lang="en-GB"/>
          </a:p>
        </p:txBody>
      </p:sp>
    </p:spTree>
    <p:extLst>
      <p:ext uri="{BB962C8B-B14F-4D97-AF65-F5344CB8AC3E}">
        <p14:creationId xmlns:p14="http://schemas.microsoft.com/office/powerpoint/2010/main" val="200773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3" Type="http://schemas.openxmlformats.org/officeDocument/2006/relationships/tags" Target="../tags/tag13.xml"/><Relationship Id="rId18" Type="http://schemas.openxmlformats.org/officeDocument/2006/relationships/tags" Target="../tags/tag18.xml"/><Relationship Id="rId26" Type="http://schemas.openxmlformats.org/officeDocument/2006/relationships/tags" Target="../tags/tag26.xml"/><Relationship Id="rId39" Type="http://schemas.openxmlformats.org/officeDocument/2006/relationships/tags" Target="../tags/tag39.xml"/><Relationship Id="rId21" Type="http://schemas.openxmlformats.org/officeDocument/2006/relationships/tags" Target="../tags/tag21.xml"/><Relationship Id="rId34" Type="http://schemas.openxmlformats.org/officeDocument/2006/relationships/tags" Target="../tags/tag34.xml"/><Relationship Id="rId42" Type="http://schemas.openxmlformats.org/officeDocument/2006/relationships/tags" Target="../tags/tag42.xml"/><Relationship Id="rId47" Type="http://schemas.openxmlformats.org/officeDocument/2006/relationships/tags" Target="../tags/tag47.xml"/><Relationship Id="rId50" Type="http://schemas.openxmlformats.org/officeDocument/2006/relationships/tags" Target="../tags/tag50.xml"/><Relationship Id="rId55" Type="http://schemas.openxmlformats.org/officeDocument/2006/relationships/image" Target="../media/image6.png"/><Relationship Id="rId63" Type="http://schemas.openxmlformats.org/officeDocument/2006/relationships/image" Target="../media/image14.png"/><Relationship Id="rId68" Type="http://schemas.openxmlformats.org/officeDocument/2006/relationships/image" Target="../media/image19.png"/><Relationship Id="rId7" Type="http://schemas.openxmlformats.org/officeDocument/2006/relationships/tags" Target="../tags/tag7.xml"/><Relationship Id="rId2" Type="http://schemas.openxmlformats.org/officeDocument/2006/relationships/tags" Target="../tags/tag2.xml"/><Relationship Id="rId16" Type="http://schemas.openxmlformats.org/officeDocument/2006/relationships/tags" Target="../tags/tag16.xml"/><Relationship Id="rId29" Type="http://schemas.openxmlformats.org/officeDocument/2006/relationships/tags" Target="../tags/tag29.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24" Type="http://schemas.openxmlformats.org/officeDocument/2006/relationships/tags" Target="../tags/tag24.xml"/><Relationship Id="rId32" Type="http://schemas.openxmlformats.org/officeDocument/2006/relationships/tags" Target="../tags/tag32.xml"/><Relationship Id="rId37" Type="http://schemas.openxmlformats.org/officeDocument/2006/relationships/tags" Target="../tags/tag37.xml"/><Relationship Id="rId40" Type="http://schemas.openxmlformats.org/officeDocument/2006/relationships/tags" Target="../tags/tag40.xml"/><Relationship Id="rId45" Type="http://schemas.openxmlformats.org/officeDocument/2006/relationships/tags" Target="../tags/tag45.xml"/><Relationship Id="rId53" Type="http://schemas.openxmlformats.org/officeDocument/2006/relationships/slideLayout" Target="../slideLayouts/slideLayout12.xml"/><Relationship Id="rId58" Type="http://schemas.openxmlformats.org/officeDocument/2006/relationships/image" Target="../media/image9.png"/><Relationship Id="rId66" Type="http://schemas.openxmlformats.org/officeDocument/2006/relationships/image" Target="../media/image17.png"/><Relationship Id="rId5" Type="http://schemas.openxmlformats.org/officeDocument/2006/relationships/tags" Target="../tags/tag5.xml"/><Relationship Id="rId15" Type="http://schemas.openxmlformats.org/officeDocument/2006/relationships/tags" Target="../tags/tag15.xml"/><Relationship Id="rId23" Type="http://schemas.openxmlformats.org/officeDocument/2006/relationships/tags" Target="../tags/tag23.xml"/><Relationship Id="rId28" Type="http://schemas.openxmlformats.org/officeDocument/2006/relationships/tags" Target="../tags/tag28.xml"/><Relationship Id="rId36" Type="http://schemas.openxmlformats.org/officeDocument/2006/relationships/tags" Target="../tags/tag36.xml"/><Relationship Id="rId49" Type="http://schemas.openxmlformats.org/officeDocument/2006/relationships/tags" Target="../tags/tag49.xml"/><Relationship Id="rId57" Type="http://schemas.openxmlformats.org/officeDocument/2006/relationships/image" Target="../media/image8.png"/><Relationship Id="rId61" Type="http://schemas.openxmlformats.org/officeDocument/2006/relationships/image" Target="../media/image12.png"/><Relationship Id="rId10" Type="http://schemas.openxmlformats.org/officeDocument/2006/relationships/tags" Target="../tags/tag10.xml"/><Relationship Id="rId19" Type="http://schemas.openxmlformats.org/officeDocument/2006/relationships/tags" Target="../tags/tag19.xml"/><Relationship Id="rId31" Type="http://schemas.openxmlformats.org/officeDocument/2006/relationships/tags" Target="../tags/tag31.xml"/><Relationship Id="rId44" Type="http://schemas.openxmlformats.org/officeDocument/2006/relationships/tags" Target="../tags/tag44.xml"/><Relationship Id="rId52" Type="http://schemas.openxmlformats.org/officeDocument/2006/relationships/tags" Target="../tags/tag52.xml"/><Relationship Id="rId60" Type="http://schemas.openxmlformats.org/officeDocument/2006/relationships/image" Target="../media/image11.png"/><Relationship Id="rId65" Type="http://schemas.openxmlformats.org/officeDocument/2006/relationships/image" Target="../media/image16.png"/><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 Id="rId22" Type="http://schemas.openxmlformats.org/officeDocument/2006/relationships/tags" Target="../tags/tag22.xml"/><Relationship Id="rId27" Type="http://schemas.openxmlformats.org/officeDocument/2006/relationships/tags" Target="../tags/tag27.xml"/><Relationship Id="rId30" Type="http://schemas.openxmlformats.org/officeDocument/2006/relationships/tags" Target="../tags/tag30.xml"/><Relationship Id="rId35" Type="http://schemas.openxmlformats.org/officeDocument/2006/relationships/tags" Target="../tags/tag35.xml"/><Relationship Id="rId43" Type="http://schemas.openxmlformats.org/officeDocument/2006/relationships/tags" Target="../tags/tag43.xml"/><Relationship Id="rId48" Type="http://schemas.openxmlformats.org/officeDocument/2006/relationships/tags" Target="../tags/tag48.xml"/><Relationship Id="rId56" Type="http://schemas.openxmlformats.org/officeDocument/2006/relationships/image" Target="../media/image7.png"/><Relationship Id="rId64" Type="http://schemas.openxmlformats.org/officeDocument/2006/relationships/image" Target="../media/image15.png"/><Relationship Id="rId8" Type="http://schemas.openxmlformats.org/officeDocument/2006/relationships/tags" Target="../tags/tag8.xml"/><Relationship Id="rId51" Type="http://schemas.openxmlformats.org/officeDocument/2006/relationships/tags" Target="../tags/tag51.xml"/><Relationship Id="rId3" Type="http://schemas.openxmlformats.org/officeDocument/2006/relationships/tags" Target="../tags/tag3.xml"/><Relationship Id="rId12" Type="http://schemas.openxmlformats.org/officeDocument/2006/relationships/tags" Target="../tags/tag12.xml"/><Relationship Id="rId17" Type="http://schemas.openxmlformats.org/officeDocument/2006/relationships/tags" Target="../tags/tag17.xml"/><Relationship Id="rId25" Type="http://schemas.openxmlformats.org/officeDocument/2006/relationships/tags" Target="../tags/tag25.xml"/><Relationship Id="rId33" Type="http://schemas.openxmlformats.org/officeDocument/2006/relationships/tags" Target="../tags/tag33.xml"/><Relationship Id="rId38" Type="http://schemas.openxmlformats.org/officeDocument/2006/relationships/tags" Target="../tags/tag38.xml"/><Relationship Id="rId46" Type="http://schemas.openxmlformats.org/officeDocument/2006/relationships/tags" Target="../tags/tag46.xml"/><Relationship Id="rId59" Type="http://schemas.openxmlformats.org/officeDocument/2006/relationships/image" Target="../media/image10.png"/><Relationship Id="rId67" Type="http://schemas.openxmlformats.org/officeDocument/2006/relationships/image" Target="../media/image18.png"/><Relationship Id="rId20" Type="http://schemas.openxmlformats.org/officeDocument/2006/relationships/tags" Target="../tags/tag20.xml"/><Relationship Id="rId41" Type="http://schemas.openxmlformats.org/officeDocument/2006/relationships/tags" Target="../tags/tag41.xml"/><Relationship Id="rId54" Type="http://schemas.openxmlformats.org/officeDocument/2006/relationships/notesSlide" Target="../notesSlides/notesSlide1.xml"/><Relationship Id="rId62"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2.xml"/><Relationship Id="rId5" Type="http://schemas.openxmlformats.org/officeDocument/2006/relationships/image" Target="../media/image23.jpeg"/><Relationship Id="rId4" Type="http://schemas.openxmlformats.org/officeDocument/2006/relationships/image" Target="../media/image22.jpeg"/></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3.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2.png"/><Relationship Id="rId2" Type="http://schemas.openxmlformats.org/officeDocument/2006/relationships/tags" Target="../tags/tag54.xml"/><Relationship Id="rId1" Type="http://schemas.openxmlformats.org/officeDocument/2006/relationships/tags" Target="../tags/tag53.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35.wmf"/><Relationship Id="rId2" Type="http://schemas.openxmlformats.org/officeDocument/2006/relationships/image" Target="../media/image34.wmf"/><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emf"/><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Achieving a Circular Economy: The Future of Business</a:t>
            </a:r>
            <a:br>
              <a:rPr lang="en-GB" dirty="0" smtClean="0"/>
            </a:br>
            <a:endParaRPr lang="en-GB" dirty="0"/>
          </a:p>
        </p:txBody>
      </p:sp>
      <p:sp>
        <p:nvSpPr>
          <p:cNvPr id="3" name="Subtitle 2"/>
          <p:cNvSpPr>
            <a:spLocks noGrp="1"/>
          </p:cNvSpPr>
          <p:nvPr>
            <p:ph type="subTitle" idx="1"/>
          </p:nvPr>
        </p:nvSpPr>
        <p:spPr/>
        <p:txBody>
          <a:bodyPr/>
          <a:lstStyle/>
          <a:p>
            <a:r>
              <a:rPr lang="en-GB" dirty="0"/>
              <a:t>EMPL04013</a:t>
            </a:r>
          </a:p>
          <a:p>
            <a:r>
              <a:rPr lang="en-GB" smtClean="0"/>
              <a:t>Week </a:t>
            </a:r>
            <a:r>
              <a:rPr lang="en-GB" dirty="0" smtClean="0"/>
              <a:t>10</a:t>
            </a:r>
            <a:endParaRPr lang="en-GB" dirty="0"/>
          </a:p>
        </p:txBody>
      </p:sp>
    </p:spTree>
    <p:extLst>
      <p:ext uri="{BB962C8B-B14F-4D97-AF65-F5344CB8AC3E}">
        <p14:creationId xmlns:p14="http://schemas.microsoft.com/office/powerpoint/2010/main" val="1930181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40131" y="0"/>
            <a:ext cx="9144000" cy="2387600"/>
          </a:xfrm>
        </p:spPr>
        <p:txBody>
          <a:bodyPr/>
          <a:lstStyle/>
          <a:p>
            <a:r>
              <a:rPr lang="en-GB" dirty="0" smtClean="0"/>
              <a:t>What is a Circular </a:t>
            </a:r>
            <a:r>
              <a:rPr lang="en-GB" dirty="0"/>
              <a:t>E</a:t>
            </a:r>
            <a:r>
              <a:rPr lang="en-GB" dirty="0" smtClean="0"/>
              <a:t>conomy?</a:t>
            </a:r>
            <a:endParaRPr lang="en-GB" dirty="0"/>
          </a:p>
        </p:txBody>
      </p:sp>
      <p:sp>
        <p:nvSpPr>
          <p:cNvPr id="3" name="Subtitle 2"/>
          <p:cNvSpPr>
            <a:spLocks noGrp="1"/>
          </p:cNvSpPr>
          <p:nvPr>
            <p:ph type="subTitle" idx="1"/>
          </p:nvPr>
        </p:nvSpPr>
        <p:spPr>
          <a:xfrm>
            <a:off x="1235826" y="2654386"/>
            <a:ext cx="9869978" cy="3763039"/>
          </a:xfrm>
        </p:spPr>
        <p:txBody>
          <a:bodyPr>
            <a:normAutofit fontScale="92500"/>
          </a:bodyPr>
          <a:lstStyle/>
          <a:p>
            <a:r>
              <a:rPr lang="en-GB" sz="3500" dirty="0" smtClean="0"/>
              <a:t>A circular economy is an alternative to a traditional linear economy (make, use, dispose) in which we keep resources in use for as long as possible, extract the maximum value from them whilst in use, then recover and regenerate products and materials at the end of each service life.</a:t>
            </a:r>
          </a:p>
          <a:p>
            <a:endParaRPr lang="en-GB" dirty="0"/>
          </a:p>
          <a:p>
            <a:r>
              <a:rPr lang="en-GB" smtClean="0"/>
              <a:t>The Waste and Resources Action Programme </a:t>
            </a:r>
            <a:endParaRPr lang="en-GB" dirty="0" smtClean="0"/>
          </a:p>
          <a:p>
            <a:r>
              <a:rPr lang="en-GB" dirty="0" smtClean="0"/>
              <a:t>http://www.wrap.org.uk/about-us/about/wrap-and-circular-economy</a:t>
            </a:r>
            <a:endParaRPr lang="en-GB" dirty="0"/>
          </a:p>
        </p:txBody>
      </p:sp>
    </p:spTree>
    <p:extLst>
      <p:ext uri="{BB962C8B-B14F-4D97-AF65-F5344CB8AC3E}">
        <p14:creationId xmlns:p14="http://schemas.microsoft.com/office/powerpoint/2010/main" val="3676113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spcBef>
                <a:spcPct val="0"/>
              </a:spcBef>
              <a:buFontTx/>
              <a:buNone/>
            </a:pPr>
            <a:fld id="{FB56026D-8B89-4D64-BCA4-837AD19DC264}" type="slidenum">
              <a:rPr lang="en-US" altLang="en-US" sz="900">
                <a:solidFill>
                  <a:srgbClr val="898989"/>
                </a:solidFill>
              </a:rPr>
              <a:pPr>
                <a:spcBef>
                  <a:spcPct val="0"/>
                </a:spcBef>
                <a:buFontTx/>
                <a:buNone/>
              </a:pPr>
              <a:t>3</a:t>
            </a:fld>
            <a:endParaRPr lang="en-US" altLang="en-US" sz="900">
              <a:solidFill>
                <a:srgbClr val="898989"/>
              </a:solidFill>
            </a:endParaRPr>
          </a:p>
        </p:txBody>
      </p:sp>
      <p:sp>
        <p:nvSpPr>
          <p:cNvPr id="47106" name="Title 1"/>
          <p:cNvSpPr>
            <a:spLocks noGrp="1"/>
          </p:cNvSpPr>
          <p:nvPr>
            <p:ph type="ctrTitle"/>
          </p:nvPr>
        </p:nvSpPr>
        <p:spPr>
          <a:xfrm>
            <a:off x="1822450" y="200026"/>
            <a:ext cx="6400800" cy="868363"/>
          </a:xfrm>
        </p:spPr>
        <p:txBody>
          <a:bodyPr/>
          <a:lstStyle/>
          <a:p>
            <a:pPr eaLnBrk="1" hangingPunct="1"/>
            <a:r>
              <a:rPr lang="en-GB" altLang="en-US" smtClean="0">
                <a:latin typeface="Helvetica Neue" charset="0"/>
                <a:ea typeface="ＭＳ Ｐゴシック" panose="020B0600070205080204" pitchFamily="34" charset="-128"/>
                <a:cs typeface="Helvetica Neue" charset="0"/>
              </a:rPr>
              <a:t>RETHINKING VALUE CREATION</a:t>
            </a:r>
          </a:p>
        </p:txBody>
      </p:sp>
      <p:sp>
        <p:nvSpPr>
          <p:cNvPr id="47107" name="Subtitle 2"/>
          <p:cNvSpPr>
            <a:spLocks noGrp="1"/>
          </p:cNvSpPr>
          <p:nvPr>
            <p:ph type="subTitle" idx="4294967295"/>
          </p:nvPr>
        </p:nvSpPr>
        <p:spPr>
          <a:xfrm>
            <a:off x="1822450" y="533400"/>
            <a:ext cx="6400800" cy="641350"/>
          </a:xfrm>
        </p:spPr>
        <p:txBody>
          <a:bodyPr/>
          <a:lstStyle/>
          <a:p>
            <a:pPr marL="0" indent="0">
              <a:buNone/>
            </a:pPr>
            <a:r>
              <a:rPr lang="en-GB" altLang="en-US" sz="1600">
                <a:solidFill>
                  <a:srgbClr val="989898"/>
                </a:solidFill>
                <a:ea typeface="ＭＳ Ｐゴシック" panose="020B0600070205080204" pitchFamily="34" charset="-128"/>
              </a:rPr>
              <a:t>Three guiding principles to the circular economy</a:t>
            </a:r>
          </a:p>
        </p:txBody>
      </p:sp>
      <p:grpSp>
        <p:nvGrpSpPr>
          <p:cNvPr id="47108" name="Group 6"/>
          <p:cNvGrpSpPr>
            <a:grpSpLocks/>
          </p:cNvGrpSpPr>
          <p:nvPr/>
        </p:nvGrpSpPr>
        <p:grpSpPr bwMode="auto">
          <a:xfrm>
            <a:off x="2409825" y="1590676"/>
            <a:ext cx="7372350" cy="1020763"/>
            <a:chOff x="885825" y="1590675"/>
            <a:chExt cx="7372350" cy="1020763"/>
          </a:xfrm>
        </p:grpSpPr>
        <p:pic>
          <p:nvPicPr>
            <p:cNvPr id="47115" name="Picture 2" descr="Numbers-17.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85825" y="1590675"/>
              <a:ext cx="1022350" cy="102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6" name="TextBox 8"/>
            <p:cNvSpPr txBox="1">
              <a:spLocks noChangeArrowheads="1"/>
            </p:cNvSpPr>
            <p:nvPr/>
          </p:nvSpPr>
          <p:spPr bwMode="auto">
            <a:xfrm>
              <a:off x="2447925" y="1647415"/>
              <a:ext cx="58102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spcBef>
                  <a:spcPct val="0"/>
                </a:spcBef>
                <a:buFontTx/>
                <a:buNone/>
              </a:pPr>
              <a:r>
                <a:rPr lang="en-US" altLang="en-US" sz="1800" b="1">
                  <a:latin typeface="Helvetica Neue" charset="0"/>
                </a:rPr>
                <a:t>Preserve and enhance natural capital </a:t>
              </a:r>
              <a:r>
                <a:rPr lang="en-US" altLang="en-US" sz="1800">
                  <a:latin typeface="Helvetica Neue" charset="0"/>
                </a:rPr>
                <a:t>by controlling finite stocks and balancing renewable resource flows.</a:t>
              </a:r>
            </a:p>
          </p:txBody>
        </p:sp>
      </p:grpSp>
      <p:grpSp>
        <p:nvGrpSpPr>
          <p:cNvPr id="47109" name="Group 9"/>
          <p:cNvGrpSpPr>
            <a:grpSpLocks/>
          </p:cNvGrpSpPr>
          <p:nvPr/>
        </p:nvGrpSpPr>
        <p:grpSpPr bwMode="auto">
          <a:xfrm>
            <a:off x="2409825" y="2905125"/>
            <a:ext cx="7372350" cy="1111250"/>
            <a:chOff x="885825" y="2889954"/>
            <a:chExt cx="7372350" cy="1110546"/>
          </a:xfrm>
        </p:grpSpPr>
        <p:pic>
          <p:nvPicPr>
            <p:cNvPr id="47113" name="Picture 3" descr="Numbers-22.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5825" y="2979738"/>
              <a:ext cx="1022350" cy="102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4" name="Rectangle 6"/>
            <p:cNvSpPr>
              <a:spLocks noChangeArrowheads="1"/>
            </p:cNvSpPr>
            <p:nvPr/>
          </p:nvSpPr>
          <p:spPr bwMode="auto">
            <a:xfrm>
              <a:off x="2447925" y="2889954"/>
              <a:ext cx="5810250" cy="922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spcBef>
                  <a:spcPct val="0"/>
                </a:spcBef>
                <a:buFontTx/>
                <a:buNone/>
              </a:pPr>
              <a:r>
                <a:rPr lang="en-US" altLang="en-US" sz="1800" b="1">
                  <a:latin typeface="Helvetica Neue" charset="0"/>
                </a:rPr>
                <a:t>Optimise resource yields </a:t>
              </a:r>
              <a:r>
                <a:rPr lang="en-US" altLang="en-US" sz="1800">
                  <a:latin typeface="Helvetica Neue" charset="0"/>
                </a:rPr>
                <a:t>by circulating products, components, and materials at the highest utility at all times in both technical and biological cycles.</a:t>
              </a:r>
            </a:p>
          </p:txBody>
        </p:sp>
      </p:grpSp>
      <p:grpSp>
        <p:nvGrpSpPr>
          <p:cNvPr id="47110" name="Group 12"/>
          <p:cNvGrpSpPr>
            <a:grpSpLocks/>
          </p:cNvGrpSpPr>
          <p:nvPr/>
        </p:nvGrpSpPr>
        <p:grpSpPr bwMode="auto">
          <a:xfrm>
            <a:off x="2401889" y="4400550"/>
            <a:ext cx="7380287" cy="1041400"/>
            <a:chOff x="877888" y="4400550"/>
            <a:chExt cx="7380287" cy="1041400"/>
          </a:xfrm>
        </p:grpSpPr>
        <p:pic>
          <p:nvPicPr>
            <p:cNvPr id="47111" name="Picture 4" descr="Numbers-23.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77888" y="4400550"/>
              <a:ext cx="1031875" cy="104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2" name="Rectangle 7"/>
            <p:cNvSpPr>
              <a:spLocks noChangeArrowheads="1"/>
            </p:cNvSpPr>
            <p:nvPr/>
          </p:nvSpPr>
          <p:spPr bwMode="auto">
            <a:xfrm>
              <a:off x="2447925" y="4459585"/>
              <a:ext cx="58102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spcBef>
                  <a:spcPct val="0"/>
                </a:spcBef>
                <a:buFontTx/>
                <a:buNone/>
              </a:pPr>
              <a:r>
                <a:rPr lang="en-US" altLang="en-US" sz="1800" b="1">
                  <a:latin typeface="Helvetica Neue" charset="0"/>
                </a:rPr>
                <a:t>Foster system effectiveness  </a:t>
              </a:r>
              <a:r>
                <a:rPr lang="en-US" altLang="en-US" sz="1800">
                  <a:latin typeface="Helvetica Neue" charset="0"/>
                </a:rPr>
                <a:t>by revealing and designing out negative externalities.</a:t>
              </a:r>
            </a:p>
          </p:txBody>
        </p:sp>
      </p:grpSp>
    </p:spTree>
    <p:extLst>
      <p:ext uri="{BB962C8B-B14F-4D97-AF65-F5344CB8AC3E}">
        <p14:creationId xmlns:p14="http://schemas.microsoft.com/office/powerpoint/2010/main" val="2910457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hape 309"/>
          <p:cNvSpPr txBox="1">
            <a:spLocks noChangeArrowheads="1"/>
          </p:cNvSpPr>
          <p:nvPr/>
        </p:nvSpPr>
        <p:spPr bwMode="auto">
          <a:xfrm>
            <a:off x="8318500" y="3448050"/>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endParaRPr lang="en-GB" altLang="en-US" sz="1000">
              <a:latin typeface="Calibri" panose="020F0502020204030204" pitchFamily="34" charset="0"/>
            </a:endParaRPr>
          </a:p>
        </p:txBody>
      </p:sp>
      <p:grpSp>
        <p:nvGrpSpPr>
          <p:cNvPr id="48130" name="Group 4"/>
          <p:cNvGrpSpPr>
            <a:grpSpLocks/>
          </p:cNvGrpSpPr>
          <p:nvPr/>
        </p:nvGrpSpPr>
        <p:grpSpPr bwMode="auto">
          <a:xfrm>
            <a:off x="5113338" y="2154238"/>
            <a:ext cx="1744662" cy="2424112"/>
            <a:chOff x="1417" y="1203"/>
            <a:chExt cx="1160" cy="1611"/>
          </a:xfrm>
        </p:grpSpPr>
        <p:sp>
          <p:nvSpPr>
            <p:cNvPr id="89" name="Arc 5"/>
            <p:cNvSpPr>
              <a:spLocks/>
            </p:cNvSpPr>
            <p:nvPr>
              <p:custDataLst>
                <p:tags r:id="rId51"/>
              </p:custDataLst>
            </p:nvPr>
          </p:nvSpPr>
          <p:spPr bwMode="gray">
            <a:xfrm flipH="1">
              <a:off x="1417" y="1203"/>
              <a:ext cx="1160" cy="1611"/>
            </a:xfrm>
            <a:custGeom>
              <a:avLst/>
              <a:gdLst>
                <a:gd name="G0" fmla="+- 10203 0 0"/>
                <a:gd name="G1" fmla="+- 21600 0 0"/>
                <a:gd name="G2" fmla="+- 21600 0 0"/>
                <a:gd name="T0" fmla="*/ 0 w 31803"/>
                <a:gd name="T1" fmla="*/ 2562 h 37678"/>
                <a:gd name="T2" fmla="*/ 24627 w 31803"/>
                <a:gd name="T3" fmla="*/ 37678 h 37678"/>
                <a:gd name="T4" fmla="*/ 10203 w 31803"/>
                <a:gd name="T5" fmla="*/ 21600 h 37678"/>
              </a:gdLst>
              <a:ahLst/>
              <a:cxnLst>
                <a:cxn ang="0">
                  <a:pos x="T0" y="T1"/>
                </a:cxn>
                <a:cxn ang="0">
                  <a:pos x="T2" y="T3"/>
                </a:cxn>
                <a:cxn ang="0">
                  <a:pos x="T4" y="T5"/>
                </a:cxn>
              </a:cxnLst>
              <a:rect l="0" t="0" r="r" b="b"/>
              <a:pathLst>
                <a:path w="31803" h="37678" fill="none" extrusionOk="0">
                  <a:moveTo>
                    <a:pt x="-1" y="2561"/>
                  </a:moveTo>
                  <a:cubicBezTo>
                    <a:pt x="3137" y="880"/>
                    <a:pt x="6642" y="-1"/>
                    <a:pt x="10203" y="-1"/>
                  </a:cubicBezTo>
                  <a:cubicBezTo>
                    <a:pt x="22132" y="0"/>
                    <a:pt x="31803" y="9670"/>
                    <a:pt x="31803" y="21600"/>
                  </a:cubicBezTo>
                  <a:cubicBezTo>
                    <a:pt x="31803" y="27735"/>
                    <a:pt x="29193" y="33581"/>
                    <a:pt x="24627" y="37678"/>
                  </a:cubicBezTo>
                </a:path>
                <a:path w="31803" h="37678" stroke="0" extrusionOk="0">
                  <a:moveTo>
                    <a:pt x="-1" y="2561"/>
                  </a:moveTo>
                  <a:cubicBezTo>
                    <a:pt x="3137" y="880"/>
                    <a:pt x="6642" y="-1"/>
                    <a:pt x="10203" y="-1"/>
                  </a:cubicBezTo>
                  <a:cubicBezTo>
                    <a:pt x="22132" y="0"/>
                    <a:pt x="31803" y="9670"/>
                    <a:pt x="31803" y="21600"/>
                  </a:cubicBezTo>
                  <a:cubicBezTo>
                    <a:pt x="31803" y="27735"/>
                    <a:pt x="29193" y="33581"/>
                    <a:pt x="24627" y="37678"/>
                  </a:cubicBezTo>
                  <a:lnTo>
                    <a:pt x="10203" y="21600"/>
                  </a:lnTo>
                  <a:close/>
                </a:path>
              </a:pathLst>
            </a:custGeom>
            <a:noFill/>
            <a:ln w="19050">
              <a:solidFill>
                <a:srgbClr val="8E9E65"/>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48205" name="Rectangle 6"/>
            <p:cNvSpPr>
              <a:spLocks noChangeArrowheads="1"/>
            </p:cNvSpPr>
            <p:nvPr>
              <p:custDataLst>
                <p:tags r:id="rId52"/>
              </p:custDataLst>
            </p:nvPr>
          </p:nvSpPr>
          <p:spPr bwMode="gray">
            <a:xfrm>
              <a:off x="1602" y="1567"/>
              <a:ext cx="631"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Clr>
                  <a:srgbClr val="22649D"/>
                </a:buClr>
                <a:buFontTx/>
                <a:buNone/>
              </a:pPr>
              <a:r>
                <a:rPr lang="en-GB" altLang="zh-CN" sz="1000">
                  <a:solidFill>
                    <a:srgbClr val="000000"/>
                  </a:solidFill>
                  <a:ea typeface="SimSun" panose="02010600030101010101" pitchFamily="2" charset="-122"/>
                </a:rPr>
                <a:t>Biochemical feedstock</a:t>
              </a:r>
            </a:p>
          </p:txBody>
        </p:sp>
      </p:grpSp>
      <p:sp>
        <p:nvSpPr>
          <p:cNvPr id="12" name="Arc 10"/>
          <p:cNvSpPr>
            <a:spLocks/>
          </p:cNvSpPr>
          <p:nvPr>
            <p:custDataLst>
              <p:tags r:id="rId1"/>
            </p:custDataLst>
          </p:nvPr>
        </p:nvSpPr>
        <p:spPr bwMode="gray">
          <a:xfrm>
            <a:off x="7566026" y="3154363"/>
            <a:ext cx="1452563" cy="1719262"/>
          </a:xfrm>
          <a:custGeom>
            <a:avLst/>
            <a:gdLst>
              <a:gd name="G0" fmla="+- 14123 0 0"/>
              <a:gd name="G1" fmla="+- 21600 0 0"/>
              <a:gd name="G2" fmla="+- 21600 0 0"/>
              <a:gd name="T0" fmla="*/ 0 w 35723"/>
              <a:gd name="T1" fmla="*/ 5257 h 43193"/>
              <a:gd name="T2" fmla="*/ 14676 w 35723"/>
              <a:gd name="T3" fmla="*/ 43193 h 43193"/>
              <a:gd name="T4" fmla="*/ 14123 w 35723"/>
              <a:gd name="T5" fmla="*/ 21600 h 43193"/>
            </a:gdLst>
            <a:ahLst/>
            <a:cxnLst>
              <a:cxn ang="0">
                <a:pos x="T0" y="T1"/>
              </a:cxn>
              <a:cxn ang="0">
                <a:pos x="T2" y="T3"/>
              </a:cxn>
              <a:cxn ang="0">
                <a:pos x="T4" y="T5"/>
              </a:cxn>
            </a:cxnLst>
            <a:rect l="0" t="0" r="r" b="b"/>
            <a:pathLst>
              <a:path w="35723" h="43193" fill="none" extrusionOk="0">
                <a:moveTo>
                  <a:pt x="-1" y="5256"/>
                </a:moveTo>
                <a:cubicBezTo>
                  <a:pt x="3923" y="1865"/>
                  <a:pt x="8936" y="-1"/>
                  <a:pt x="14123" y="-1"/>
                </a:cubicBezTo>
                <a:cubicBezTo>
                  <a:pt x="26052" y="0"/>
                  <a:pt x="35723" y="9670"/>
                  <a:pt x="35723" y="21600"/>
                </a:cubicBezTo>
                <a:cubicBezTo>
                  <a:pt x="35723" y="33313"/>
                  <a:pt x="26386" y="42893"/>
                  <a:pt x="14675" y="43192"/>
                </a:cubicBezTo>
              </a:path>
              <a:path w="35723" h="43193" stroke="0" extrusionOk="0">
                <a:moveTo>
                  <a:pt x="-1" y="5256"/>
                </a:moveTo>
                <a:cubicBezTo>
                  <a:pt x="3923" y="1865"/>
                  <a:pt x="8936" y="-1"/>
                  <a:pt x="14123" y="-1"/>
                </a:cubicBezTo>
                <a:cubicBezTo>
                  <a:pt x="26052" y="0"/>
                  <a:pt x="35723" y="9670"/>
                  <a:pt x="35723" y="21600"/>
                </a:cubicBezTo>
                <a:cubicBezTo>
                  <a:pt x="35723" y="33313"/>
                  <a:pt x="26386" y="42893"/>
                  <a:pt x="14675" y="43192"/>
                </a:cubicBezTo>
                <a:lnTo>
                  <a:pt x="14123"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13" name="Arc 11"/>
          <p:cNvSpPr>
            <a:spLocks/>
          </p:cNvSpPr>
          <p:nvPr>
            <p:custDataLst>
              <p:tags r:id="rId2"/>
            </p:custDataLst>
          </p:nvPr>
        </p:nvSpPr>
        <p:spPr bwMode="gray">
          <a:xfrm>
            <a:off x="7567613" y="2611438"/>
            <a:ext cx="1873250" cy="2279650"/>
          </a:xfrm>
          <a:custGeom>
            <a:avLst/>
            <a:gdLst>
              <a:gd name="G0" fmla="+- 14123 0 0"/>
              <a:gd name="G1" fmla="+- 21600 0 0"/>
              <a:gd name="G2" fmla="+- 21600 0 0"/>
              <a:gd name="T0" fmla="*/ 0 w 35723"/>
              <a:gd name="T1" fmla="*/ 5257 h 43200"/>
              <a:gd name="T2" fmla="*/ 11356 w 35723"/>
              <a:gd name="T3" fmla="*/ 43022 h 43200"/>
              <a:gd name="T4" fmla="*/ 14123 w 35723"/>
              <a:gd name="T5" fmla="*/ 21600 h 43200"/>
            </a:gdLst>
            <a:ahLst/>
            <a:cxnLst>
              <a:cxn ang="0">
                <a:pos x="T0" y="T1"/>
              </a:cxn>
              <a:cxn ang="0">
                <a:pos x="T2" y="T3"/>
              </a:cxn>
              <a:cxn ang="0">
                <a:pos x="T4" y="T5"/>
              </a:cxn>
            </a:cxnLst>
            <a:rect l="0" t="0" r="r" b="b"/>
            <a:pathLst>
              <a:path w="35723" h="43200" fill="none" extrusionOk="0">
                <a:moveTo>
                  <a:pt x="-1" y="5256"/>
                </a:moveTo>
                <a:cubicBezTo>
                  <a:pt x="3923" y="1865"/>
                  <a:pt x="8936" y="-1"/>
                  <a:pt x="14123" y="-1"/>
                </a:cubicBezTo>
                <a:cubicBezTo>
                  <a:pt x="26052" y="0"/>
                  <a:pt x="35723" y="9670"/>
                  <a:pt x="35723" y="21600"/>
                </a:cubicBezTo>
                <a:cubicBezTo>
                  <a:pt x="35723" y="33529"/>
                  <a:pt x="26052" y="43200"/>
                  <a:pt x="14123" y="43200"/>
                </a:cubicBezTo>
                <a:cubicBezTo>
                  <a:pt x="13197" y="43199"/>
                  <a:pt x="12273" y="43140"/>
                  <a:pt x="11355" y="43022"/>
                </a:cubicBezTo>
              </a:path>
              <a:path w="35723" h="43200" stroke="0" extrusionOk="0">
                <a:moveTo>
                  <a:pt x="-1" y="5256"/>
                </a:moveTo>
                <a:cubicBezTo>
                  <a:pt x="3923" y="1865"/>
                  <a:pt x="8936" y="-1"/>
                  <a:pt x="14123" y="-1"/>
                </a:cubicBezTo>
                <a:cubicBezTo>
                  <a:pt x="26052" y="0"/>
                  <a:pt x="35723" y="9670"/>
                  <a:pt x="35723" y="21600"/>
                </a:cubicBezTo>
                <a:cubicBezTo>
                  <a:pt x="35723" y="33529"/>
                  <a:pt x="26052" y="43200"/>
                  <a:pt x="14123" y="43200"/>
                </a:cubicBezTo>
                <a:cubicBezTo>
                  <a:pt x="13197" y="43199"/>
                  <a:pt x="12273" y="43140"/>
                  <a:pt x="11355" y="43022"/>
                </a:cubicBezTo>
                <a:lnTo>
                  <a:pt x="14123"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14" name="Arc 12"/>
          <p:cNvSpPr>
            <a:spLocks/>
          </p:cNvSpPr>
          <p:nvPr>
            <p:custDataLst>
              <p:tags r:id="rId3"/>
            </p:custDataLst>
          </p:nvPr>
        </p:nvSpPr>
        <p:spPr bwMode="gray">
          <a:xfrm>
            <a:off x="7585075" y="2047876"/>
            <a:ext cx="2317750" cy="2873375"/>
          </a:xfrm>
          <a:custGeom>
            <a:avLst/>
            <a:gdLst>
              <a:gd name="G0" fmla="+- 13826 0 0"/>
              <a:gd name="G1" fmla="+- 21600 0 0"/>
              <a:gd name="G2" fmla="+- 21600 0 0"/>
              <a:gd name="T0" fmla="*/ 0 w 35426"/>
              <a:gd name="T1" fmla="*/ 5005 h 43200"/>
              <a:gd name="T2" fmla="*/ 9085 w 35426"/>
              <a:gd name="T3" fmla="*/ 42673 h 43200"/>
              <a:gd name="T4" fmla="*/ 13826 w 35426"/>
              <a:gd name="T5" fmla="*/ 21600 h 43200"/>
            </a:gdLst>
            <a:ahLst/>
            <a:cxnLst>
              <a:cxn ang="0">
                <a:pos x="T0" y="T1"/>
              </a:cxn>
              <a:cxn ang="0">
                <a:pos x="T2" y="T3"/>
              </a:cxn>
              <a:cxn ang="0">
                <a:pos x="T4" y="T5"/>
              </a:cxn>
            </a:cxnLst>
            <a:rect l="0" t="0" r="r" b="b"/>
            <a:pathLst>
              <a:path w="35426" h="43200" fill="none" extrusionOk="0">
                <a:moveTo>
                  <a:pt x="-1" y="5004"/>
                </a:moveTo>
                <a:cubicBezTo>
                  <a:pt x="3881" y="1770"/>
                  <a:pt x="8773" y="-1"/>
                  <a:pt x="13826" y="-1"/>
                </a:cubicBezTo>
                <a:cubicBezTo>
                  <a:pt x="25755" y="0"/>
                  <a:pt x="35426" y="9670"/>
                  <a:pt x="35426" y="21600"/>
                </a:cubicBezTo>
                <a:cubicBezTo>
                  <a:pt x="35426" y="33529"/>
                  <a:pt x="25755" y="43200"/>
                  <a:pt x="13826" y="43200"/>
                </a:cubicBezTo>
                <a:cubicBezTo>
                  <a:pt x="12231" y="43199"/>
                  <a:pt x="10640" y="43023"/>
                  <a:pt x="9084" y="42673"/>
                </a:cubicBezTo>
              </a:path>
              <a:path w="35426" h="43200" stroke="0" extrusionOk="0">
                <a:moveTo>
                  <a:pt x="-1" y="5004"/>
                </a:moveTo>
                <a:cubicBezTo>
                  <a:pt x="3881" y="1770"/>
                  <a:pt x="8773" y="-1"/>
                  <a:pt x="13826" y="-1"/>
                </a:cubicBezTo>
                <a:cubicBezTo>
                  <a:pt x="25755" y="0"/>
                  <a:pt x="35426" y="9670"/>
                  <a:pt x="35426" y="21600"/>
                </a:cubicBezTo>
                <a:cubicBezTo>
                  <a:pt x="35426" y="33529"/>
                  <a:pt x="25755" y="43200"/>
                  <a:pt x="13826" y="43200"/>
                </a:cubicBezTo>
                <a:cubicBezTo>
                  <a:pt x="12231" y="43199"/>
                  <a:pt x="10640" y="43023"/>
                  <a:pt x="9084" y="42673"/>
                </a:cubicBezTo>
                <a:lnTo>
                  <a:pt x="13826"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15" name="Arc 13"/>
          <p:cNvSpPr>
            <a:spLocks/>
          </p:cNvSpPr>
          <p:nvPr>
            <p:custDataLst>
              <p:tags r:id="rId4"/>
            </p:custDataLst>
          </p:nvPr>
        </p:nvSpPr>
        <p:spPr bwMode="gray">
          <a:xfrm>
            <a:off x="7754938" y="3843339"/>
            <a:ext cx="785812" cy="866775"/>
          </a:xfrm>
          <a:custGeom>
            <a:avLst/>
            <a:gdLst>
              <a:gd name="G0" fmla="+- 17461 0 0"/>
              <a:gd name="G1" fmla="+- 21600 0 0"/>
              <a:gd name="G2" fmla="+- 21600 0 0"/>
              <a:gd name="T0" fmla="*/ 2097 w 39061"/>
              <a:gd name="T1" fmla="*/ 6417 h 43200"/>
              <a:gd name="T2" fmla="*/ 0 w 39061"/>
              <a:gd name="T3" fmla="*/ 34316 h 43200"/>
              <a:gd name="T4" fmla="*/ 17461 w 39061"/>
              <a:gd name="T5" fmla="*/ 21600 h 43200"/>
            </a:gdLst>
            <a:ahLst/>
            <a:cxnLst>
              <a:cxn ang="0">
                <a:pos x="T0" y="T1"/>
              </a:cxn>
              <a:cxn ang="0">
                <a:pos x="T2" y="T3"/>
              </a:cxn>
              <a:cxn ang="0">
                <a:pos x="T4" y="T5"/>
              </a:cxn>
            </a:cxnLst>
            <a:rect l="0" t="0" r="r" b="b"/>
            <a:pathLst>
              <a:path w="39061" h="43200" fill="none" extrusionOk="0">
                <a:moveTo>
                  <a:pt x="2097" y="6417"/>
                </a:moveTo>
                <a:cubicBezTo>
                  <a:pt x="6155" y="2310"/>
                  <a:pt x="11687" y="-1"/>
                  <a:pt x="17461" y="-1"/>
                </a:cubicBezTo>
                <a:cubicBezTo>
                  <a:pt x="29390" y="0"/>
                  <a:pt x="39061" y="9670"/>
                  <a:pt x="39061" y="21600"/>
                </a:cubicBezTo>
                <a:cubicBezTo>
                  <a:pt x="39061" y="33529"/>
                  <a:pt x="29390" y="43200"/>
                  <a:pt x="17461" y="43200"/>
                </a:cubicBezTo>
                <a:cubicBezTo>
                  <a:pt x="10555" y="43199"/>
                  <a:pt x="4065" y="39898"/>
                  <a:pt x="0" y="34315"/>
                </a:cubicBezTo>
              </a:path>
              <a:path w="39061" h="43200" stroke="0" extrusionOk="0">
                <a:moveTo>
                  <a:pt x="2097" y="6417"/>
                </a:moveTo>
                <a:cubicBezTo>
                  <a:pt x="6155" y="2310"/>
                  <a:pt x="11687" y="-1"/>
                  <a:pt x="17461" y="-1"/>
                </a:cubicBezTo>
                <a:cubicBezTo>
                  <a:pt x="29390" y="0"/>
                  <a:pt x="39061" y="9670"/>
                  <a:pt x="39061" y="21600"/>
                </a:cubicBezTo>
                <a:cubicBezTo>
                  <a:pt x="39061" y="33529"/>
                  <a:pt x="29390" y="43200"/>
                  <a:pt x="17461" y="43200"/>
                </a:cubicBezTo>
                <a:cubicBezTo>
                  <a:pt x="10555" y="43199"/>
                  <a:pt x="4065" y="39898"/>
                  <a:pt x="0" y="34315"/>
                </a:cubicBezTo>
                <a:lnTo>
                  <a:pt x="17461"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grpSp>
        <p:nvGrpSpPr>
          <p:cNvPr id="48135" name="Group 14"/>
          <p:cNvGrpSpPr>
            <a:grpSpLocks/>
          </p:cNvGrpSpPr>
          <p:nvPr/>
        </p:nvGrpSpPr>
        <p:grpSpPr bwMode="auto">
          <a:xfrm>
            <a:off x="9139238" y="3203575"/>
            <a:ext cx="1554162" cy="641350"/>
            <a:chOff x="4094" y="1900"/>
            <a:chExt cx="1033" cy="427"/>
          </a:xfrm>
        </p:grpSpPr>
        <p:sp>
          <p:nvSpPr>
            <p:cNvPr id="48202" name="Rectangle 15"/>
            <p:cNvSpPr>
              <a:spLocks noChangeArrowheads="1"/>
            </p:cNvSpPr>
            <p:nvPr>
              <p:custDataLst>
                <p:tags r:id="rId49"/>
              </p:custDataLst>
            </p:nvPr>
          </p:nvSpPr>
          <p:spPr bwMode="gray">
            <a:xfrm>
              <a:off x="4415" y="2122"/>
              <a:ext cx="712" cy="20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Refurbish/</a:t>
              </a:r>
              <a:br>
                <a:rPr lang="en-GB" altLang="zh-CN" sz="1000">
                  <a:ea typeface="SimSun" panose="02010600030101010101" pitchFamily="2" charset="-122"/>
                </a:rPr>
              </a:br>
              <a:r>
                <a:rPr lang="en-GB" altLang="zh-CN" sz="1000">
                  <a:ea typeface="SimSun" panose="02010600030101010101" pitchFamily="2" charset="-122"/>
                </a:rPr>
                <a:t>remanufacture</a:t>
              </a:r>
            </a:p>
          </p:txBody>
        </p:sp>
        <p:pic>
          <p:nvPicPr>
            <p:cNvPr id="48203" name="Picture 16" descr="Blau_Fabrik"/>
            <p:cNvPicPr>
              <a:picLocks noChangeAspect="1" noChangeArrowheads="1"/>
            </p:cNvPicPr>
            <p:nvPr>
              <p:custDataLst>
                <p:tags r:id="rId50"/>
              </p:custDataLst>
            </p:nvPr>
          </p:nvPicPr>
          <p:blipFill>
            <a:blip r:embed="rId55" cstate="print">
              <a:extLst>
                <a:ext uri="{28A0092B-C50C-407E-A947-70E740481C1C}">
                  <a14:useLocalDpi xmlns:a14="http://schemas.microsoft.com/office/drawing/2010/main" val="0"/>
                </a:ext>
              </a:extLst>
            </a:blip>
            <a:srcRect/>
            <a:stretch>
              <a:fillRect/>
            </a:stretch>
          </p:blipFill>
          <p:spPr bwMode="auto">
            <a:xfrm>
              <a:off x="4094" y="1900"/>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36" name="Group 17"/>
          <p:cNvGrpSpPr>
            <a:grpSpLocks/>
          </p:cNvGrpSpPr>
          <p:nvPr/>
        </p:nvGrpSpPr>
        <p:grpSpPr bwMode="auto">
          <a:xfrm>
            <a:off x="9629776" y="2925763"/>
            <a:ext cx="1141413" cy="474662"/>
            <a:chOff x="4420" y="1715"/>
            <a:chExt cx="759" cy="316"/>
          </a:xfrm>
        </p:grpSpPr>
        <p:sp>
          <p:nvSpPr>
            <p:cNvPr id="48200" name="Rectangle 18"/>
            <p:cNvSpPr>
              <a:spLocks noChangeArrowheads="1"/>
            </p:cNvSpPr>
            <p:nvPr>
              <p:custDataLst>
                <p:tags r:id="rId47"/>
              </p:custDataLst>
            </p:nvPr>
          </p:nvSpPr>
          <p:spPr bwMode="gray">
            <a:xfrm>
              <a:off x="4759" y="1815"/>
              <a:ext cx="420" cy="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Recycle</a:t>
              </a:r>
            </a:p>
          </p:txBody>
        </p:sp>
        <p:pic>
          <p:nvPicPr>
            <p:cNvPr id="48201" name="Picture 19" descr="Blau_Kreislauf"/>
            <p:cNvPicPr>
              <a:picLocks noChangeAspect="1" noChangeArrowheads="1"/>
            </p:cNvPicPr>
            <p:nvPr>
              <p:custDataLst>
                <p:tags r:id="rId48"/>
              </p:custDataLst>
            </p:nvPr>
          </p:nvPicPr>
          <p:blipFill>
            <a:blip r:embed="rId56" cstate="print">
              <a:extLst>
                <a:ext uri="{28A0092B-C50C-407E-A947-70E740481C1C}">
                  <a14:useLocalDpi xmlns:a14="http://schemas.microsoft.com/office/drawing/2010/main" val="0"/>
                </a:ext>
              </a:extLst>
            </a:blip>
            <a:srcRect/>
            <a:stretch>
              <a:fillRect/>
            </a:stretch>
          </p:blipFill>
          <p:spPr bwMode="auto">
            <a:xfrm>
              <a:off x="4420" y="1715"/>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37" name="Group 17"/>
          <p:cNvGrpSpPr>
            <a:grpSpLocks/>
          </p:cNvGrpSpPr>
          <p:nvPr/>
        </p:nvGrpSpPr>
        <p:grpSpPr bwMode="auto">
          <a:xfrm>
            <a:off x="8678863" y="3509963"/>
            <a:ext cx="1668462" cy="563562"/>
            <a:chOff x="3788" y="2104"/>
            <a:chExt cx="1109" cy="375"/>
          </a:xfrm>
        </p:grpSpPr>
        <p:sp>
          <p:nvSpPr>
            <p:cNvPr id="48198" name="Rectangle 21"/>
            <p:cNvSpPr>
              <a:spLocks noChangeArrowheads="1"/>
            </p:cNvSpPr>
            <p:nvPr>
              <p:custDataLst>
                <p:tags r:id="rId45"/>
              </p:custDataLst>
            </p:nvPr>
          </p:nvSpPr>
          <p:spPr bwMode="gray">
            <a:xfrm>
              <a:off x="4063" y="2377"/>
              <a:ext cx="834" cy="10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Reuse/redistribute </a:t>
              </a:r>
            </a:p>
          </p:txBody>
        </p:sp>
        <p:pic>
          <p:nvPicPr>
            <p:cNvPr id="48199" name="Picture 22" descr="Blau_Logistik"/>
            <p:cNvPicPr>
              <a:picLocks noChangeAspect="1" noChangeArrowheads="1"/>
            </p:cNvPicPr>
            <p:nvPr>
              <p:custDataLst>
                <p:tags r:id="rId46"/>
              </p:custDataLst>
            </p:nvPr>
          </p:nvPicPr>
          <p:blipFill>
            <a:blip r:embed="rId57" cstate="print">
              <a:extLst>
                <a:ext uri="{28A0092B-C50C-407E-A947-70E740481C1C}">
                  <a14:useLocalDpi xmlns:a14="http://schemas.microsoft.com/office/drawing/2010/main" val="0"/>
                </a:ext>
              </a:extLst>
            </a:blip>
            <a:srcRect/>
            <a:stretch>
              <a:fillRect/>
            </a:stretch>
          </p:blipFill>
          <p:spPr bwMode="auto">
            <a:xfrm>
              <a:off x="3788" y="2104"/>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8138" name="Rectangle 24"/>
          <p:cNvSpPr>
            <a:spLocks noChangeArrowheads="1"/>
          </p:cNvSpPr>
          <p:nvPr>
            <p:custDataLst>
              <p:tags r:id="rId5"/>
            </p:custDataLst>
          </p:nvPr>
        </p:nvSpPr>
        <p:spPr bwMode="gray">
          <a:xfrm>
            <a:off x="8626475" y="4117975"/>
            <a:ext cx="839788" cy="1539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Maintenance  </a:t>
            </a:r>
          </a:p>
        </p:txBody>
      </p:sp>
      <p:pic>
        <p:nvPicPr>
          <p:cNvPr id="48139" name="Picture 25" descr="Blau_Werkzeug"/>
          <p:cNvPicPr>
            <a:picLocks noChangeAspect="1" noChangeArrowheads="1"/>
          </p:cNvPicPr>
          <p:nvPr>
            <p:custDataLst>
              <p:tags r:id="rId6"/>
            </p:custDataLst>
          </p:nvPr>
        </p:nvPicPr>
        <p:blipFill>
          <a:blip r:embed="rId58" cstate="print">
            <a:extLst>
              <a:ext uri="{28A0092B-C50C-407E-A947-70E740481C1C}">
                <a14:useLocalDpi xmlns:a14="http://schemas.microsoft.com/office/drawing/2010/main" val="0"/>
              </a:ext>
            </a:extLst>
          </a:blip>
          <a:srcRect/>
          <a:stretch>
            <a:fillRect/>
          </a:stretch>
        </p:blipFill>
        <p:spPr bwMode="auto">
          <a:xfrm>
            <a:off x="8158163" y="3756026"/>
            <a:ext cx="476250"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8140" name="Group 29"/>
          <p:cNvGrpSpPr>
            <a:grpSpLocks/>
          </p:cNvGrpSpPr>
          <p:nvPr/>
        </p:nvGrpSpPr>
        <p:grpSpPr bwMode="auto">
          <a:xfrm>
            <a:off x="5668963" y="4024313"/>
            <a:ext cx="774700" cy="812800"/>
            <a:chOff x="1787" y="2446"/>
            <a:chExt cx="515" cy="540"/>
          </a:xfrm>
        </p:grpSpPr>
        <p:sp>
          <p:nvSpPr>
            <p:cNvPr id="48193" name="Rectangle 30"/>
            <p:cNvSpPr>
              <a:spLocks noChangeArrowheads="1"/>
            </p:cNvSpPr>
            <p:nvPr>
              <p:custDataLst>
                <p:tags r:id="rId40"/>
              </p:custDataLst>
            </p:nvPr>
          </p:nvSpPr>
          <p:spPr bwMode="gray">
            <a:xfrm>
              <a:off x="1787" y="2446"/>
              <a:ext cx="449" cy="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Clr>
                  <a:srgbClr val="22649D"/>
                </a:buClr>
                <a:buFontTx/>
                <a:buNone/>
              </a:pPr>
              <a:r>
                <a:rPr lang="en-GB" altLang="zh-CN" sz="1000">
                  <a:solidFill>
                    <a:srgbClr val="000000"/>
                  </a:solidFill>
                  <a:ea typeface="SimSun" panose="02010600030101010101" pitchFamily="2" charset="-122"/>
                </a:rPr>
                <a:t>Cascades</a:t>
              </a:r>
            </a:p>
          </p:txBody>
        </p:sp>
        <p:grpSp>
          <p:nvGrpSpPr>
            <p:cNvPr id="48194" name="Group 31"/>
            <p:cNvGrpSpPr>
              <a:grpSpLocks/>
            </p:cNvGrpSpPr>
            <p:nvPr>
              <p:custDataLst>
                <p:tags r:id="rId41"/>
              </p:custDataLst>
            </p:nvPr>
          </p:nvGrpSpPr>
          <p:grpSpPr bwMode="auto">
            <a:xfrm>
              <a:off x="1904" y="2566"/>
              <a:ext cx="398" cy="420"/>
              <a:chOff x="1904" y="2586"/>
              <a:chExt cx="398" cy="420"/>
            </a:xfrm>
          </p:grpSpPr>
          <p:sp>
            <p:nvSpPr>
              <p:cNvPr id="48195" name="Arc 32"/>
              <p:cNvSpPr>
                <a:spLocks/>
              </p:cNvSpPr>
              <p:nvPr>
                <p:custDataLst>
                  <p:tags r:id="rId42"/>
                </p:custDataLst>
              </p:nvPr>
            </p:nvSpPr>
            <p:spPr bwMode="gray">
              <a:xfrm flipH="1">
                <a:off x="2078" y="2770"/>
                <a:ext cx="224" cy="236"/>
              </a:xfrm>
              <a:custGeom>
                <a:avLst/>
                <a:gdLst>
                  <a:gd name="T0" fmla="*/ 0 w 42332"/>
                  <a:gd name="T1" fmla="*/ 0 h 43200"/>
                  <a:gd name="T2" fmla="*/ 0 w 42332"/>
                  <a:gd name="T3" fmla="*/ 1 h 43200"/>
                  <a:gd name="T4" fmla="*/ 1 w 42332"/>
                  <a:gd name="T5" fmla="*/ 1 h 43200"/>
                  <a:gd name="T6" fmla="*/ 0 60000 65536"/>
                  <a:gd name="T7" fmla="*/ 0 60000 65536"/>
                  <a:gd name="T8" fmla="*/ 0 60000 65536"/>
                </a:gdLst>
                <a:ahLst/>
                <a:cxnLst>
                  <a:cxn ang="T6">
                    <a:pos x="T0" y="T1"/>
                  </a:cxn>
                  <a:cxn ang="T7">
                    <a:pos x="T2" y="T3"/>
                  </a:cxn>
                  <a:cxn ang="T8">
                    <a:pos x="T4" y="T5"/>
                  </a:cxn>
                </a:cxnLst>
                <a:rect l="0" t="0" r="r" b="b"/>
                <a:pathLst>
                  <a:path w="42332" h="43200" fill="none" extrusionOk="0">
                    <a:moveTo>
                      <a:pt x="0" y="15538"/>
                    </a:moveTo>
                    <a:cubicBezTo>
                      <a:pt x="2692" y="6329"/>
                      <a:pt x="11137" y="-1"/>
                      <a:pt x="20732" y="-1"/>
                    </a:cubicBezTo>
                    <a:cubicBezTo>
                      <a:pt x="32661" y="0"/>
                      <a:pt x="42332" y="9670"/>
                      <a:pt x="42332" y="21600"/>
                    </a:cubicBezTo>
                    <a:cubicBezTo>
                      <a:pt x="42332" y="33529"/>
                      <a:pt x="32661" y="43200"/>
                      <a:pt x="20732" y="43200"/>
                    </a:cubicBezTo>
                    <a:cubicBezTo>
                      <a:pt x="19519" y="43199"/>
                      <a:pt x="18309" y="43097"/>
                      <a:pt x="17114" y="42895"/>
                    </a:cubicBezTo>
                  </a:path>
                  <a:path w="42332" h="43200" stroke="0" extrusionOk="0">
                    <a:moveTo>
                      <a:pt x="0" y="15538"/>
                    </a:moveTo>
                    <a:cubicBezTo>
                      <a:pt x="2692" y="6329"/>
                      <a:pt x="11137" y="-1"/>
                      <a:pt x="20732" y="-1"/>
                    </a:cubicBezTo>
                    <a:cubicBezTo>
                      <a:pt x="32661" y="0"/>
                      <a:pt x="42332" y="9670"/>
                      <a:pt x="42332" y="21600"/>
                    </a:cubicBezTo>
                    <a:cubicBezTo>
                      <a:pt x="42332" y="33529"/>
                      <a:pt x="32661" y="43200"/>
                      <a:pt x="20732" y="43200"/>
                    </a:cubicBezTo>
                    <a:cubicBezTo>
                      <a:pt x="19519" y="43199"/>
                      <a:pt x="18309" y="43097"/>
                      <a:pt x="17114" y="42895"/>
                    </a:cubicBezTo>
                    <a:lnTo>
                      <a:pt x="20732" y="21600"/>
                    </a:lnTo>
                    <a:lnTo>
                      <a:pt x="0" y="15538"/>
                    </a:lnTo>
                    <a:close/>
                  </a:path>
                </a:pathLst>
              </a:custGeom>
              <a:noFill/>
              <a:ln w="19050">
                <a:solidFill>
                  <a:srgbClr val="8E9E65"/>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48196" name="Arc 33"/>
              <p:cNvSpPr>
                <a:spLocks/>
              </p:cNvSpPr>
              <p:nvPr>
                <p:custDataLst>
                  <p:tags r:id="rId43"/>
                </p:custDataLst>
              </p:nvPr>
            </p:nvSpPr>
            <p:spPr bwMode="gray">
              <a:xfrm flipH="1">
                <a:off x="1981" y="2678"/>
                <a:ext cx="300" cy="328"/>
              </a:xfrm>
              <a:custGeom>
                <a:avLst/>
                <a:gdLst>
                  <a:gd name="T0" fmla="*/ 0 w 40662"/>
                  <a:gd name="T1" fmla="*/ 1 h 43200"/>
                  <a:gd name="T2" fmla="*/ 1 w 40662"/>
                  <a:gd name="T3" fmla="*/ 2 h 43200"/>
                  <a:gd name="T4" fmla="*/ 1 w 40662"/>
                  <a:gd name="T5" fmla="*/ 1 h 43200"/>
                  <a:gd name="T6" fmla="*/ 0 60000 65536"/>
                  <a:gd name="T7" fmla="*/ 0 60000 65536"/>
                  <a:gd name="T8" fmla="*/ 0 60000 65536"/>
                </a:gdLst>
                <a:ahLst/>
                <a:cxnLst>
                  <a:cxn ang="T6">
                    <a:pos x="T0" y="T1"/>
                  </a:cxn>
                  <a:cxn ang="T7">
                    <a:pos x="T2" y="T3"/>
                  </a:cxn>
                  <a:cxn ang="T8">
                    <a:pos x="T4" y="T5"/>
                  </a:cxn>
                </a:cxnLst>
                <a:rect l="0" t="0" r="r" b="b"/>
                <a:pathLst>
                  <a:path w="40662" h="43200" fill="none" extrusionOk="0">
                    <a:moveTo>
                      <a:pt x="0" y="11441"/>
                    </a:moveTo>
                    <a:cubicBezTo>
                      <a:pt x="3753" y="4399"/>
                      <a:pt x="11082" y="-1"/>
                      <a:pt x="19062" y="-1"/>
                    </a:cubicBezTo>
                    <a:cubicBezTo>
                      <a:pt x="30991" y="0"/>
                      <a:pt x="40662" y="9670"/>
                      <a:pt x="40662" y="21600"/>
                    </a:cubicBezTo>
                    <a:cubicBezTo>
                      <a:pt x="40662" y="33529"/>
                      <a:pt x="30991" y="43200"/>
                      <a:pt x="19062" y="43200"/>
                    </a:cubicBezTo>
                    <a:cubicBezTo>
                      <a:pt x="17849" y="43199"/>
                      <a:pt x="16639" y="43097"/>
                      <a:pt x="15444" y="42895"/>
                    </a:cubicBezTo>
                  </a:path>
                  <a:path w="40662" h="43200" stroke="0" extrusionOk="0">
                    <a:moveTo>
                      <a:pt x="0" y="11441"/>
                    </a:moveTo>
                    <a:cubicBezTo>
                      <a:pt x="3753" y="4399"/>
                      <a:pt x="11082" y="-1"/>
                      <a:pt x="19062" y="-1"/>
                    </a:cubicBezTo>
                    <a:cubicBezTo>
                      <a:pt x="30991" y="0"/>
                      <a:pt x="40662" y="9670"/>
                      <a:pt x="40662" y="21600"/>
                    </a:cubicBezTo>
                    <a:cubicBezTo>
                      <a:pt x="40662" y="33529"/>
                      <a:pt x="30991" y="43200"/>
                      <a:pt x="19062" y="43200"/>
                    </a:cubicBezTo>
                    <a:cubicBezTo>
                      <a:pt x="17849" y="43199"/>
                      <a:pt x="16639" y="43097"/>
                      <a:pt x="15444" y="42895"/>
                    </a:cubicBezTo>
                    <a:lnTo>
                      <a:pt x="19062" y="21600"/>
                    </a:lnTo>
                    <a:lnTo>
                      <a:pt x="0" y="11441"/>
                    </a:lnTo>
                    <a:close/>
                  </a:path>
                </a:pathLst>
              </a:custGeom>
              <a:noFill/>
              <a:ln w="19050">
                <a:solidFill>
                  <a:srgbClr val="8E9E65"/>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48197" name="Arc 34"/>
              <p:cNvSpPr>
                <a:spLocks/>
              </p:cNvSpPr>
              <p:nvPr>
                <p:custDataLst>
                  <p:tags r:id="rId44"/>
                </p:custDataLst>
              </p:nvPr>
            </p:nvSpPr>
            <p:spPr bwMode="gray">
              <a:xfrm flipH="1">
                <a:off x="1904" y="2586"/>
                <a:ext cx="366" cy="420"/>
              </a:xfrm>
              <a:custGeom>
                <a:avLst/>
                <a:gdLst>
                  <a:gd name="T0" fmla="*/ 0 w 38846"/>
                  <a:gd name="T1" fmla="*/ 1 h 43200"/>
                  <a:gd name="T2" fmla="*/ 1 w 38846"/>
                  <a:gd name="T3" fmla="*/ 4 h 43200"/>
                  <a:gd name="T4" fmla="*/ 2 w 38846"/>
                  <a:gd name="T5" fmla="*/ 2 h 43200"/>
                  <a:gd name="T6" fmla="*/ 0 60000 65536"/>
                  <a:gd name="T7" fmla="*/ 0 60000 65536"/>
                  <a:gd name="T8" fmla="*/ 0 60000 65536"/>
                </a:gdLst>
                <a:ahLst/>
                <a:cxnLst>
                  <a:cxn ang="T6">
                    <a:pos x="T0" y="T1"/>
                  </a:cxn>
                  <a:cxn ang="T7">
                    <a:pos x="T2" y="T3"/>
                  </a:cxn>
                  <a:cxn ang="T8">
                    <a:pos x="T4" y="T5"/>
                  </a:cxn>
                </a:cxnLst>
                <a:rect l="0" t="0" r="r" b="b"/>
                <a:pathLst>
                  <a:path w="38846" h="43200" fill="none" extrusionOk="0">
                    <a:moveTo>
                      <a:pt x="0" y="8594"/>
                    </a:moveTo>
                    <a:cubicBezTo>
                      <a:pt x="4081" y="3182"/>
                      <a:pt x="10467" y="-1"/>
                      <a:pt x="17246" y="-1"/>
                    </a:cubicBezTo>
                    <a:cubicBezTo>
                      <a:pt x="29175" y="0"/>
                      <a:pt x="38846" y="9670"/>
                      <a:pt x="38846" y="21600"/>
                    </a:cubicBezTo>
                    <a:cubicBezTo>
                      <a:pt x="38846" y="33529"/>
                      <a:pt x="29175" y="43200"/>
                      <a:pt x="17246" y="43200"/>
                    </a:cubicBezTo>
                    <a:cubicBezTo>
                      <a:pt x="16033" y="43199"/>
                      <a:pt x="14823" y="43097"/>
                      <a:pt x="13628" y="42895"/>
                    </a:cubicBezTo>
                  </a:path>
                  <a:path w="38846" h="43200" stroke="0" extrusionOk="0">
                    <a:moveTo>
                      <a:pt x="0" y="8594"/>
                    </a:moveTo>
                    <a:cubicBezTo>
                      <a:pt x="4081" y="3182"/>
                      <a:pt x="10467" y="-1"/>
                      <a:pt x="17246" y="-1"/>
                    </a:cubicBezTo>
                    <a:cubicBezTo>
                      <a:pt x="29175" y="0"/>
                      <a:pt x="38846" y="9670"/>
                      <a:pt x="38846" y="21600"/>
                    </a:cubicBezTo>
                    <a:cubicBezTo>
                      <a:pt x="38846" y="33529"/>
                      <a:pt x="29175" y="43200"/>
                      <a:pt x="17246" y="43200"/>
                    </a:cubicBezTo>
                    <a:cubicBezTo>
                      <a:pt x="16033" y="43199"/>
                      <a:pt x="14823" y="43097"/>
                      <a:pt x="13628" y="42895"/>
                    </a:cubicBezTo>
                    <a:lnTo>
                      <a:pt x="17246" y="21600"/>
                    </a:lnTo>
                    <a:lnTo>
                      <a:pt x="0" y="8594"/>
                    </a:lnTo>
                    <a:close/>
                  </a:path>
                </a:pathLst>
              </a:custGeom>
              <a:noFill/>
              <a:ln w="19050">
                <a:solidFill>
                  <a:srgbClr val="8E9E65"/>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grpSp>
      </p:grpSp>
      <p:pic>
        <p:nvPicPr>
          <p:cNvPr id="48141" name="Picture 36" descr="Blau_User"/>
          <p:cNvPicPr>
            <a:picLocks noChangeAspect="1" noChangeArrowheads="1"/>
          </p:cNvPicPr>
          <p:nvPr>
            <p:custDataLst>
              <p:tags r:id="rId7"/>
            </p:custDataLst>
          </p:nvPr>
        </p:nvPicPr>
        <p:blipFill>
          <a:blip r:embed="rId59" cstate="print">
            <a:extLst>
              <a:ext uri="{28A0092B-C50C-407E-A947-70E740481C1C}">
                <a14:useLocalDpi xmlns:a14="http://schemas.microsoft.com/office/drawing/2010/main" val="0"/>
              </a:ext>
            </a:extLst>
          </a:blip>
          <a:srcRect/>
          <a:stretch>
            <a:fillRect/>
          </a:stretch>
        </p:blipFill>
        <p:spPr bwMode="auto">
          <a:xfrm>
            <a:off x="7345364" y="3967164"/>
            <a:ext cx="719137"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42" name="Picture 37" descr="Grün_Consumer"/>
          <p:cNvPicPr>
            <a:picLocks noChangeAspect="1" noChangeArrowheads="1"/>
          </p:cNvPicPr>
          <p:nvPr>
            <p:custDataLst>
              <p:tags r:id="rId8"/>
            </p:custDataLst>
          </p:nvPr>
        </p:nvPicPr>
        <p:blipFill>
          <a:blip r:embed="rId60" cstate="print">
            <a:extLst>
              <a:ext uri="{28A0092B-C50C-407E-A947-70E740481C1C}">
                <a14:useLocalDpi xmlns:a14="http://schemas.microsoft.com/office/drawing/2010/main" val="0"/>
              </a:ext>
            </a:extLst>
          </a:blip>
          <a:srcRect/>
          <a:stretch>
            <a:fillRect/>
          </a:stretch>
        </p:blipFill>
        <p:spPr bwMode="auto">
          <a:xfrm>
            <a:off x="6443664" y="3967164"/>
            <a:ext cx="719137"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Freeform 38"/>
          <p:cNvSpPr>
            <a:spLocks/>
          </p:cNvSpPr>
          <p:nvPr>
            <p:custDataLst>
              <p:tags r:id="rId9"/>
            </p:custDataLst>
          </p:nvPr>
        </p:nvSpPr>
        <p:spPr bwMode="gray">
          <a:xfrm>
            <a:off x="6762750" y="3714750"/>
            <a:ext cx="215900" cy="234950"/>
          </a:xfrm>
          <a:custGeom>
            <a:avLst/>
            <a:gdLst>
              <a:gd name="T0" fmla="*/ 156 w 156"/>
              <a:gd name="T1" fmla="*/ 0 h 223"/>
              <a:gd name="T2" fmla="*/ 156 w 156"/>
              <a:gd name="T3" fmla="*/ 129 h 223"/>
              <a:gd name="T4" fmla="*/ 0 w 156"/>
              <a:gd name="T5" fmla="*/ 129 h 223"/>
              <a:gd name="T6" fmla="*/ 0 w 156"/>
              <a:gd name="T7" fmla="*/ 223 h 223"/>
            </a:gdLst>
            <a:ahLst/>
            <a:cxnLst>
              <a:cxn ang="0">
                <a:pos x="T0" y="T1"/>
              </a:cxn>
              <a:cxn ang="0">
                <a:pos x="T2" y="T3"/>
              </a:cxn>
              <a:cxn ang="0">
                <a:pos x="T4" y="T5"/>
              </a:cxn>
              <a:cxn ang="0">
                <a:pos x="T6" y="T7"/>
              </a:cxn>
            </a:cxnLst>
            <a:rect l="0" t="0" r="r" b="b"/>
            <a:pathLst>
              <a:path w="156" h="223">
                <a:moveTo>
                  <a:pt x="156" y="0"/>
                </a:moveTo>
                <a:lnTo>
                  <a:pt x="156" y="129"/>
                </a:lnTo>
                <a:lnTo>
                  <a:pt x="0" y="129"/>
                </a:lnTo>
                <a:lnTo>
                  <a:pt x="0" y="223"/>
                </a:lnTo>
              </a:path>
            </a:pathLst>
          </a:custGeom>
          <a:noFill/>
          <a:ln w="19050" cmpd="sng">
            <a:solidFill>
              <a:srgbClr val="8E9E65"/>
            </a:solidFill>
            <a:round/>
            <a:headEnd type="none" w="med" len="me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25" name="Freeform 39"/>
          <p:cNvSpPr>
            <a:spLocks/>
          </p:cNvSpPr>
          <p:nvPr>
            <p:custDataLst>
              <p:tags r:id="rId10"/>
            </p:custDataLst>
          </p:nvPr>
        </p:nvSpPr>
        <p:spPr bwMode="gray">
          <a:xfrm flipH="1">
            <a:off x="7496175" y="3714750"/>
            <a:ext cx="215900" cy="234950"/>
          </a:xfrm>
          <a:custGeom>
            <a:avLst/>
            <a:gdLst>
              <a:gd name="T0" fmla="*/ 156 w 156"/>
              <a:gd name="T1" fmla="*/ 0 h 223"/>
              <a:gd name="T2" fmla="*/ 156 w 156"/>
              <a:gd name="T3" fmla="*/ 129 h 223"/>
              <a:gd name="T4" fmla="*/ 0 w 156"/>
              <a:gd name="T5" fmla="*/ 129 h 223"/>
              <a:gd name="T6" fmla="*/ 0 w 156"/>
              <a:gd name="T7" fmla="*/ 223 h 223"/>
            </a:gdLst>
            <a:ahLst/>
            <a:cxnLst>
              <a:cxn ang="0">
                <a:pos x="T0" y="T1"/>
              </a:cxn>
              <a:cxn ang="0">
                <a:pos x="T2" y="T3"/>
              </a:cxn>
              <a:cxn ang="0">
                <a:pos x="T4" y="T5"/>
              </a:cxn>
              <a:cxn ang="0">
                <a:pos x="T6" y="T7"/>
              </a:cxn>
            </a:cxnLst>
            <a:rect l="0" t="0" r="r" b="b"/>
            <a:pathLst>
              <a:path w="156" h="223">
                <a:moveTo>
                  <a:pt x="156" y="0"/>
                </a:moveTo>
                <a:lnTo>
                  <a:pt x="156" y="129"/>
                </a:lnTo>
                <a:lnTo>
                  <a:pt x="0" y="129"/>
                </a:lnTo>
                <a:lnTo>
                  <a:pt x="0" y="223"/>
                </a:lnTo>
              </a:path>
            </a:pathLst>
          </a:custGeom>
          <a:noFill/>
          <a:ln w="19050" cmpd="sng">
            <a:solidFill>
              <a:srgbClr val="3374AD"/>
            </a:solidFill>
            <a:round/>
            <a:headEnd type="none" w="med" len="me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26" name="Line 45"/>
          <p:cNvSpPr>
            <a:spLocks noChangeShapeType="1"/>
          </p:cNvSpPr>
          <p:nvPr>
            <p:custDataLst>
              <p:tags r:id="rId11"/>
            </p:custDataLst>
          </p:nvPr>
        </p:nvSpPr>
        <p:spPr bwMode="auto">
          <a:xfrm>
            <a:off x="7496175" y="2219325"/>
            <a:ext cx="0" cy="160338"/>
          </a:xfrm>
          <a:prstGeom prst="line">
            <a:avLst/>
          </a:prstGeom>
          <a:noFill/>
          <a:ln w="19050">
            <a:solidFill>
              <a:srgbClr val="3374AD"/>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27" name="Rectangle 46"/>
          <p:cNvSpPr>
            <a:spLocks noChangeArrowheads="1"/>
          </p:cNvSpPr>
          <p:nvPr>
            <p:custDataLst>
              <p:tags r:id="rId12"/>
            </p:custDataLst>
          </p:nvPr>
        </p:nvSpPr>
        <p:spPr bwMode="auto">
          <a:xfrm>
            <a:off x="6678613" y="2397125"/>
            <a:ext cx="1128712" cy="304800"/>
          </a:xfrm>
          <a:prstGeom prst="rect">
            <a:avLst/>
          </a:prstGeom>
          <a:solidFill>
            <a:schemeClr val="bg2">
              <a:lumMod val="90000"/>
            </a:schemeClr>
          </a:solidFill>
          <a:ln>
            <a:noFill/>
          </a:ln>
          <a:effectLst/>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28" name="Rectangle 47"/>
          <p:cNvSpPr>
            <a:spLocks noChangeArrowheads="1"/>
          </p:cNvSpPr>
          <p:nvPr>
            <p:custDataLst>
              <p:tags r:id="rId13"/>
            </p:custDataLst>
          </p:nvPr>
        </p:nvSpPr>
        <p:spPr bwMode="auto">
          <a:xfrm>
            <a:off x="6678613" y="2895600"/>
            <a:ext cx="1128712" cy="304800"/>
          </a:xfrm>
          <a:prstGeom prst="rect">
            <a:avLst/>
          </a:prstGeom>
          <a:solidFill>
            <a:schemeClr val="bg2">
              <a:lumMod val="90000"/>
            </a:schemeClr>
          </a:solidFill>
          <a:ln>
            <a:noFill/>
          </a:ln>
          <a:effectLst/>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29" name="Rectangle 48"/>
          <p:cNvSpPr>
            <a:spLocks noChangeArrowheads="1"/>
          </p:cNvSpPr>
          <p:nvPr>
            <p:custDataLst>
              <p:tags r:id="rId14"/>
            </p:custDataLst>
          </p:nvPr>
        </p:nvSpPr>
        <p:spPr bwMode="auto">
          <a:xfrm>
            <a:off x="6678613" y="3395663"/>
            <a:ext cx="1128712" cy="304800"/>
          </a:xfrm>
          <a:prstGeom prst="rect">
            <a:avLst/>
          </a:prstGeom>
          <a:solidFill>
            <a:srgbClr val="D3CAB7"/>
          </a:solidFill>
          <a:ln>
            <a:noFill/>
          </a:ln>
          <a:effectLst/>
          <a:extLst>
            <a:ext uri="{91240B29-F687-4f45-9708-019B960494DF}"/>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30" name="Rectangle 49"/>
          <p:cNvSpPr>
            <a:spLocks noChangeArrowheads="1"/>
          </p:cNvSpPr>
          <p:nvPr>
            <p:custDataLst>
              <p:tags r:id="rId15"/>
            </p:custDataLst>
          </p:nvPr>
        </p:nvSpPr>
        <p:spPr bwMode="gray">
          <a:xfrm>
            <a:off x="6732588" y="2416176"/>
            <a:ext cx="1020762" cy="277813"/>
          </a:xfrm>
          <a:prstGeom prst="rect">
            <a:avLst/>
          </a:prstGeom>
          <a:noFill/>
          <a:ln>
            <a:noFill/>
          </a:ln>
          <a:effectLst/>
          <a:extLst>
            <a:ext uri="{909E8E84-426E-40dd-AFC4-6F175D3DCCD1}"/>
            <a:ext uri="{91240B29-F687-4f45-9708-019B960494DF}"/>
            <a:ext uri="{AF507438-7753-43e0-B8FC-AC1667EBCBE1}"/>
          </a:extLst>
        </p:spPr>
        <p:txBody>
          <a:bodyPr lIns="0" tIns="0" rIns="0" bIns="0" anchor="ctr" anchorCtr="1">
            <a:spAutoFit/>
          </a:bodyPr>
          <a:lstStyle/>
          <a:p>
            <a:pPr algn="ctr" defTabSz="895350">
              <a:lnSpc>
                <a:spcPct val="85000"/>
              </a:lnSpc>
              <a:buClr>
                <a:srgbClr val="22649D"/>
              </a:buClr>
              <a:defRPr/>
            </a:pPr>
            <a:r>
              <a:rPr lang="en-GB" sz="1050" dirty="0">
                <a:latin typeface="Helvetica Neue Light"/>
                <a:ea typeface="ＭＳ Ｐゴシック" charset="0"/>
                <a:cs typeface="ＭＳ Ｐゴシック" charset="0"/>
              </a:rPr>
              <a:t>Parts manufacturer</a:t>
            </a:r>
          </a:p>
        </p:txBody>
      </p:sp>
      <p:sp>
        <p:nvSpPr>
          <p:cNvPr id="31" name="Rectangle 50"/>
          <p:cNvSpPr>
            <a:spLocks noChangeArrowheads="1"/>
          </p:cNvSpPr>
          <p:nvPr>
            <p:custDataLst>
              <p:tags r:id="rId16"/>
            </p:custDataLst>
          </p:nvPr>
        </p:nvSpPr>
        <p:spPr bwMode="gray">
          <a:xfrm>
            <a:off x="6732588" y="2909888"/>
            <a:ext cx="1020762" cy="279400"/>
          </a:xfrm>
          <a:prstGeom prst="rect">
            <a:avLst/>
          </a:prstGeom>
          <a:noFill/>
          <a:ln>
            <a:noFill/>
          </a:ln>
          <a:effectLst/>
          <a:extLst>
            <a:ext uri="{909E8E84-426E-40dd-AFC4-6F175D3DCCD1}"/>
            <a:ext uri="{91240B29-F687-4f45-9708-019B960494DF}"/>
            <a:ext uri="{AF507438-7753-43e0-B8FC-AC1667EBCBE1}"/>
          </a:extLst>
        </p:spPr>
        <p:txBody>
          <a:bodyPr lIns="0" tIns="0" rIns="0" bIns="0" anchor="ctr" anchorCtr="1">
            <a:spAutoFit/>
          </a:bodyPr>
          <a:lstStyle/>
          <a:p>
            <a:pPr algn="ctr" defTabSz="895350">
              <a:lnSpc>
                <a:spcPct val="85000"/>
              </a:lnSpc>
              <a:buClr>
                <a:srgbClr val="22649D"/>
              </a:buClr>
              <a:defRPr/>
            </a:pPr>
            <a:r>
              <a:rPr lang="en-GB" sz="1050" dirty="0">
                <a:latin typeface="Helvetica Neue Light"/>
                <a:ea typeface="ＭＳ Ｐゴシック" charset="0"/>
                <a:cs typeface="ＭＳ Ｐゴシック" charset="0"/>
              </a:rPr>
              <a:t>Product manufacturer</a:t>
            </a:r>
          </a:p>
        </p:txBody>
      </p:sp>
      <p:sp>
        <p:nvSpPr>
          <p:cNvPr id="32" name="Rectangle 51"/>
          <p:cNvSpPr>
            <a:spLocks noChangeArrowheads="1"/>
          </p:cNvSpPr>
          <p:nvPr>
            <p:custDataLst>
              <p:tags r:id="rId17"/>
            </p:custDataLst>
          </p:nvPr>
        </p:nvSpPr>
        <p:spPr bwMode="gray">
          <a:xfrm>
            <a:off x="6732588" y="3467101"/>
            <a:ext cx="1020762" cy="161925"/>
          </a:xfrm>
          <a:prstGeom prst="rect">
            <a:avLst/>
          </a:prstGeom>
          <a:solidFill>
            <a:schemeClr val="bg2">
              <a:lumMod val="90000"/>
            </a:schemeClr>
          </a:solidFill>
          <a:ln>
            <a:noFill/>
          </a:ln>
          <a:effectLst/>
          <a:extLst/>
        </p:spPr>
        <p:txBody>
          <a:bodyPr lIns="0" tIns="0" rIns="0" bIns="0" anchor="ctr" anchorCtr="1">
            <a:spAutoFit/>
          </a:bodyPr>
          <a:lstStyle/>
          <a:p>
            <a:pPr algn="ctr" defTabSz="895350">
              <a:buClr>
                <a:srgbClr val="22649D"/>
              </a:buClr>
              <a:defRPr/>
            </a:pPr>
            <a:r>
              <a:rPr lang="en-GB" sz="1050" dirty="0">
                <a:latin typeface="Helvetica Neue Light"/>
                <a:ea typeface="ＭＳ Ｐゴシック" charset="0"/>
                <a:cs typeface="ＭＳ Ｐゴシック" charset="0"/>
              </a:rPr>
              <a:t>Service provider</a:t>
            </a:r>
          </a:p>
        </p:txBody>
      </p:sp>
      <p:sp>
        <p:nvSpPr>
          <p:cNvPr id="33" name="Line 52"/>
          <p:cNvSpPr>
            <a:spLocks noChangeShapeType="1"/>
          </p:cNvSpPr>
          <p:nvPr>
            <p:custDataLst>
              <p:tags r:id="rId18"/>
            </p:custDataLst>
          </p:nvPr>
        </p:nvSpPr>
        <p:spPr bwMode="auto">
          <a:xfrm>
            <a:off x="7496175" y="2716214"/>
            <a:ext cx="0" cy="160337"/>
          </a:xfrm>
          <a:prstGeom prst="line">
            <a:avLst/>
          </a:prstGeom>
          <a:noFill/>
          <a:ln w="19050">
            <a:solidFill>
              <a:srgbClr val="3374AD"/>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34" name="Line 53"/>
          <p:cNvSpPr>
            <a:spLocks noChangeShapeType="1"/>
          </p:cNvSpPr>
          <p:nvPr>
            <p:custDataLst>
              <p:tags r:id="rId19"/>
            </p:custDataLst>
          </p:nvPr>
        </p:nvSpPr>
        <p:spPr bwMode="auto">
          <a:xfrm>
            <a:off x="6978650" y="2716214"/>
            <a:ext cx="0" cy="160337"/>
          </a:xfrm>
          <a:prstGeom prst="line">
            <a:avLst/>
          </a:prstGeom>
          <a:noFill/>
          <a:ln w="19050">
            <a:solidFill>
              <a:srgbClr val="8E9E65"/>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35" name="Line 54"/>
          <p:cNvSpPr>
            <a:spLocks noChangeShapeType="1"/>
          </p:cNvSpPr>
          <p:nvPr>
            <p:custDataLst>
              <p:tags r:id="rId20"/>
            </p:custDataLst>
          </p:nvPr>
        </p:nvSpPr>
        <p:spPr bwMode="auto">
          <a:xfrm>
            <a:off x="7496175" y="3219451"/>
            <a:ext cx="0" cy="161925"/>
          </a:xfrm>
          <a:prstGeom prst="line">
            <a:avLst/>
          </a:prstGeom>
          <a:noFill/>
          <a:ln w="19050">
            <a:solidFill>
              <a:srgbClr val="3374AD"/>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36" name="Line 55"/>
          <p:cNvSpPr>
            <a:spLocks noChangeShapeType="1"/>
          </p:cNvSpPr>
          <p:nvPr>
            <p:custDataLst>
              <p:tags r:id="rId21"/>
            </p:custDataLst>
          </p:nvPr>
        </p:nvSpPr>
        <p:spPr bwMode="auto">
          <a:xfrm>
            <a:off x="6978650" y="3219451"/>
            <a:ext cx="0" cy="161925"/>
          </a:xfrm>
          <a:prstGeom prst="line">
            <a:avLst/>
          </a:prstGeom>
          <a:noFill/>
          <a:ln w="19050">
            <a:solidFill>
              <a:srgbClr val="8E9E65"/>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48156" name="Arc 58"/>
          <p:cNvSpPr>
            <a:spLocks/>
          </p:cNvSpPr>
          <p:nvPr>
            <p:custDataLst>
              <p:tags r:id="rId22"/>
            </p:custDataLst>
          </p:nvPr>
        </p:nvSpPr>
        <p:spPr bwMode="gray">
          <a:xfrm rot="2530108" flipH="1">
            <a:off x="4211639" y="3959226"/>
            <a:ext cx="700087" cy="466725"/>
          </a:xfrm>
          <a:custGeom>
            <a:avLst/>
            <a:gdLst>
              <a:gd name="T0" fmla="*/ 0 w 30305"/>
              <a:gd name="T1" fmla="*/ 2453980 h 21600"/>
              <a:gd name="T2" fmla="*/ 16172968 w 30305"/>
              <a:gd name="T3" fmla="*/ 3405040 h 21600"/>
              <a:gd name="T4" fmla="*/ 7536545 w 30305"/>
              <a:gd name="T5" fmla="*/ 10084825 h 21600"/>
              <a:gd name="T6" fmla="*/ 0 60000 65536"/>
              <a:gd name="T7" fmla="*/ 0 60000 65536"/>
              <a:gd name="T8" fmla="*/ 0 60000 65536"/>
            </a:gdLst>
            <a:ahLst/>
            <a:cxnLst>
              <a:cxn ang="T6">
                <a:pos x="T0" y="T1"/>
              </a:cxn>
              <a:cxn ang="T7">
                <a:pos x="T2" y="T3"/>
              </a:cxn>
              <a:cxn ang="T8">
                <a:pos x="T4" y="T5"/>
              </a:cxn>
            </a:cxnLst>
            <a:rect l="0" t="0" r="r" b="b"/>
            <a:pathLst>
              <a:path w="30305" h="21600" fill="none" extrusionOk="0">
                <a:moveTo>
                  <a:pt x="-1" y="5255"/>
                </a:moveTo>
                <a:cubicBezTo>
                  <a:pt x="3923" y="1865"/>
                  <a:pt x="8936" y="-1"/>
                  <a:pt x="14122" y="-1"/>
                </a:cubicBezTo>
                <a:cubicBezTo>
                  <a:pt x="20312" y="-1"/>
                  <a:pt x="26204" y="2655"/>
                  <a:pt x="30304" y="7293"/>
                </a:cubicBezTo>
              </a:path>
              <a:path w="30305" h="21600" stroke="0" extrusionOk="0">
                <a:moveTo>
                  <a:pt x="-1" y="5255"/>
                </a:moveTo>
                <a:cubicBezTo>
                  <a:pt x="3923" y="1865"/>
                  <a:pt x="8936" y="-1"/>
                  <a:pt x="14122" y="-1"/>
                </a:cubicBezTo>
                <a:cubicBezTo>
                  <a:pt x="20312" y="-1"/>
                  <a:pt x="26204" y="2655"/>
                  <a:pt x="30304" y="7293"/>
                </a:cubicBezTo>
                <a:lnTo>
                  <a:pt x="14122" y="21600"/>
                </a:lnTo>
                <a:lnTo>
                  <a:pt x="-1" y="5255"/>
                </a:lnTo>
                <a:close/>
              </a:path>
            </a:pathLst>
          </a:custGeom>
          <a:noFill/>
          <a:ln w="19050">
            <a:solidFill>
              <a:srgbClr val="8E9E65"/>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2" name="Arc 60"/>
          <p:cNvSpPr>
            <a:spLocks/>
          </p:cNvSpPr>
          <p:nvPr>
            <p:custDataLst>
              <p:tags r:id="rId23"/>
            </p:custDataLst>
          </p:nvPr>
        </p:nvSpPr>
        <p:spPr bwMode="gray">
          <a:xfrm flipH="1">
            <a:off x="4625976" y="1981201"/>
            <a:ext cx="2378075" cy="2873375"/>
          </a:xfrm>
          <a:custGeom>
            <a:avLst/>
            <a:gdLst>
              <a:gd name="G0" fmla="+- 13954 0 0"/>
              <a:gd name="G1" fmla="+- 21600 0 0"/>
              <a:gd name="G2" fmla="+- 21600 0 0"/>
              <a:gd name="T0" fmla="*/ 0 w 35554"/>
              <a:gd name="T1" fmla="*/ 5112 h 43200"/>
              <a:gd name="T2" fmla="*/ 8481 w 35554"/>
              <a:gd name="T3" fmla="*/ 42495 h 43200"/>
              <a:gd name="T4" fmla="*/ 13954 w 35554"/>
              <a:gd name="T5" fmla="*/ 21600 h 43200"/>
            </a:gdLst>
            <a:ahLst/>
            <a:cxnLst>
              <a:cxn ang="0">
                <a:pos x="T0" y="T1"/>
              </a:cxn>
              <a:cxn ang="0">
                <a:pos x="T2" y="T3"/>
              </a:cxn>
              <a:cxn ang="0">
                <a:pos x="T4" y="T5"/>
              </a:cxn>
            </a:cxnLst>
            <a:rect l="0" t="0" r="r" b="b"/>
            <a:pathLst>
              <a:path w="35554" h="43200" fill="none" extrusionOk="0">
                <a:moveTo>
                  <a:pt x="0" y="5112"/>
                </a:moveTo>
                <a:cubicBezTo>
                  <a:pt x="3900" y="1811"/>
                  <a:pt x="8844" y="-1"/>
                  <a:pt x="13954" y="-1"/>
                </a:cubicBezTo>
                <a:cubicBezTo>
                  <a:pt x="25883" y="0"/>
                  <a:pt x="35554" y="9670"/>
                  <a:pt x="35554" y="21600"/>
                </a:cubicBezTo>
                <a:cubicBezTo>
                  <a:pt x="35554" y="33529"/>
                  <a:pt x="25883" y="43200"/>
                  <a:pt x="13954" y="43200"/>
                </a:cubicBezTo>
                <a:cubicBezTo>
                  <a:pt x="12107" y="43199"/>
                  <a:pt x="10267" y="42963"/>
                  <a:pt x="8480" y="42495"/>
                </a:cubicBezTo>
              </a:path>
              <a:path w="35554" h="43200" stroke="0" extrusionOk="0">
                <a:moveTo>
                  <a:pt x="0" y="5112"/>
                </a:moveTo>
                <a:cubicBezTo>
                  <a:pt x="3900" y="1811"/>
                  <a:pt x="8844" y="-1"/>
                  <a:pt x="13954" y="-1"/>
                </a:cubicBezTo>
                <a:cubicBezTo>
                  <a:pt x="25883" y="0"/>
                  <a:pt x="35554" y="9670"/>
                  <a:pt x="35554" y="21600"/>
                </a:cubicBezTo>
                <a:cubicBezTo>
                  <a:pt x="35554" y="33529"/>
                  <a:pt x="25883" y="43200"/>
                  <a:pt x="13954" y="43200"/>
                </a:cubicBezTo>
                <a:cubicBezTo>
                  <a:pt x="12107" y="43199"/>
                  <a:pt x="10267" y="42963"/>
                  <a:pt x="8480" y="42495"/>
                </a:cubicBezTo>
                <a:lnTo>
                  <a:pt x="13954" y="21600"/>
                </a:lnTo>
                <a:close/>
              </a:path>
            </a:pathLst>
          </a:custGeom>
          <a:noFill/>
          <a:ln w="19050">
            <a:solidFill>
              <a:srgbClr val="8E9E65"/>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grpSp>
        <p:nvGrpSpPr>
          <p:cNvPr id="48158" name="Group 61"/>
          <p:cNvGrpSpPr>
            <a:grpSpLocks/>
          </p:cNvGrpSpPr>
          <p:nvPr/>
        </p:nvGrpSpPr>
        <p:grpSpPr bwMode="auto">
          <a:xfrm>
            <a:off x="3943350" y="4541838"/>
            <a:ext cx="1835150" cy="793750"/>
            <a:chOff x="639" y="2790"/>
            <a:chExt cx="1221" cy="528"/>
          </a:xfrm>
        </p:grpSpPr>
        <p:sp>
          <p:nvSpPr>
            <p:cNvPr id="48191" name="Rectangle 62"/>
            <p:cNvSpPr>
              <a:spLocks noChangeArrowheads="1"/>
            </p:cNvSpPr>
            <p:nvPr>
              <p:custDataLst>
                <p:tags r:id="rId38"/>
              </p:custDataLst>
            </p:nvPr>
          </p:nvSpPr>
          <p:spPr bwMode="gray">
            <a:xfrm>
              <a:off x="639" y="3113"/>
              <a:ext cx="1171" cy="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Extraction of </a:t>
              </a:r>
              <a:br>
                <a:rPr lang="en-GB" altLang="zh-CN" sz="1000">
                  <a:solidFill>
                    <a:srgbClr val="000000"/>
                  </a:solidFill>
                  <a:ea typeface="SimSun" panose="02010600030101010101" pitchFamily="2" charset="-122"/>
                </a:rPr>
              </a:br>
              <a:r>
                <a:rPr lang="en-GB" altLang="zh-CN" sz="1000">
                  <a:solidFill>
                    <a:srgbClr val="000000"/>
                  </a:solidFill>
                  <a:ea typeface="SimSun" panose="02010600030101010101" pitchFamily="2" charset="-122"/>
                </a:rPr>
                <a:t>biochemical feedstock</a:t>
              </a:r>
              <a:endParaRPr lang="en-GB" altLang="zh-CN" sz="1000" baseline="30000">
                <a:solidFill>
                  <a:srgbClr val="000000"/>
                </a:solidFill>
                <a:ea typeface="SimSun" panose="02010600030101010101" pitchFamily="2" charset="-122"/>
              </a:endParaRPr>
            </a:p>
          </p:txBody>
        </p:sp>
        <p:pic>
          <p:nvPicPr>
            <p:cNvPr id="48192" name="Picture 63" descr="Grün_Reagenzglas"/>
            <p:cNvPicPr>
              <a:picLocks noChangeAspect="1" noChangeArrowheads="1"/>
            </p:cNvPicPr>
            <p:nvPr>
              <p:custDataLst>
                <p:tags r:id="rId39"/>
              </p:custDataLst>
            </p:nvPr>
          </p:nvPicPr>
          <p:blipFill>
            <a:blip r:embed="rId61" cstate="print">
              <a:extLst>
                <a:ext uri="{28A0092B-C50C-407E-A947-70E740481C1C}">
                  <a14:useLocalDpi xmlns:a14="http://schemas.microsoft.com/office/drawing/2010/main" val="0"/>
                </a:ext>
              </a:extLst>
            </a:blip>
            <a:srcRect/>
            <a:stretch>
              <a:fillRect/>
            </a:stretch>
          </p:blipFill>
          <p:spPr bwMode="auto">
            <a:xfrm>
              <a:off x="1544" y="2790"/>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59" name="Group 64"/>
          <p:cNvGrpSpPr>
            <a:grpSpLocks/>
          </p:cNvGrpSpPr>
          <p:nvPr/>
        </p:nvGrpSpPr>
        <p:grpSpPr bwMode="auto">
          <a:xfrm>
            <a:off x="3425825" y="2724150"/>
            <a:ext cx="1652588" cy="838200"/>
            <a:chOff x="295" y="1581"/>
            <a:chExt cx="1099" cy="558"/>
          </a:xfrm>
        </p:grpSpPr>
        <p:sp>
          <p:nvSpPr>
            <p:cNvPr id="48189" name="Rectangle 65"/>
            <p:cNvSpPr>
              <a:spLocks noChangeArrowheads="1"/>
            </p:cNvSpPr>
            <p:nvPr>
              <p:custDataLst>
                <p:tags r:id="rId36"/>
              </p:custDataLst>
            </p:nvPr>
          </p:nvSpPr>
          <p:spPr bwMode="gray">
            <a:xfrm>
              <a:off x="295" y="1803"/>
              <a:ext cx="516" cy="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Regeneration</a:t>
              </a:r>
            </a:p>
          </p:txBody>
        </p:sp>
        <p:pic>
          <p:nvPicPr>
            <p:cNvPr id="48190" name="Picture 66" descr="Grün_Biosphere"/>
            <p:cNvPicPr>
              <a:picLocks noChangeArrowheads="1"/>
            </p:cNvPicPr>
            <p:nvPr>
              <p:custDataLst>
                <p:tags r:id="rId37"/>
              </p:custDataLst>
            </p:nvPr>
          </p:nvPicPr>
          <p:blipFill>
            <a:blip r:embed="rId62" cstate="print">
              <a:extLst>
                <a:ext uri="{28A0092B-C50C-407E-A947-70E740481C1C}">
                  <a14:useLocalDpi xmlns:a14="http://schemas.microsoft.com/office/drawing/2010/main" val="0"/>
                </a:ext>
              </a:extLst>
            </a:blip>
            <a:srcRect/>
            <a:stretch>
              <a:fillRect/>
            </a:stretch>
          </p:blipFill>
          <p:spPr bwMode="auto">
            <a:xfrm>
              <a:off x="836" y="1581"/>
              <a:ext cx="558" cy="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60" name="Group 64"/>
          <p:cNvGrpSpPr>
            <a:grpSpLocks/>
          </p:cNvGrpSpPr>
          <p:nvPr/>
        </p:nvGrpSpPr>
        <p:grpSpPr bwMode="auto">
          <a:xfrm>
            <a:off x="3657600" y="4037013"/>
            <a:ext cx="1468438" cy="793750"/>
            <a:chOff x="450" y="2454"/>
            <a:chExt cx="976" cy="528"/>
          </a:xfrm>
        </p:grpSpPr>
        <p:sp>
          <p:nvSpPr>
            <p:cNvPr id="48187" name="Rectangle 68"/>
            <p:cNvSpPr>
              <a:spLocks noChangeArrowheads="1"/>
            </p:cNvSpPr>
            <p:nvPr>
              <p:custDataLst>
                <p:tags r:id="rId34"/>
              </p:custDataLst>
            </p:nvPr>
          </p:nvSpPr>
          <p:spPr bwMode="gray">
            <a:xfrm>
              <a:off x="450" y="2777"/>
              <a:ext cx="902" cy="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Anaerobic digestion/ composting</a:t>
              </a:r>
            </a:p>
          </p:txBody>
        </p:sp>
        <p:pic>
          <p:nvPicPr>
            <p:cNvPr id="48188" name="Picture 69" descr="Grün_Erdschichten"/>
            <p:cNvPicPr>
              <a:picLocks noChangeAspect="1" noChangeArrowheads="1"/>
            </p:cNvPicPr>
            <p:nvPr>
              <p:custDataLst>
                <p:tags r:id="rId35"/>
              </p:custDataLst>
            </p:nvPr>
          </p:nvPicPr>
          <p:blipFill>
            <a:blip r:embed="rId63" cstate="print">
              <a:extLst>
                <a:ext uri="{28A0092B-C50C-407E-A947-70E740481C1C}">
                  <a14:useLocalDpi xmlns:a14="http://schemas.microsoft.com/office/drawing/2010/main" val="0"/>
                </a:ext>
              </a:extLst>
            </a:blip>
            <a:srcRect/>
            <a:stretch>
              <a:fillRect/>
            </a:stretch>
          </p:blipFill>
          <p:spPr bwMode="auto">
            <a:xfrm>
              <a:off x="1110" y="2454"/>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61" name="Group 70"/>
          <p:cNvGrpSpPr>
            <a:grpSpLocks/>
          </p:cNvGrpSpPr>
          <p:nvPr/>
        </p:nvGrpSpPr>
        <p:grpSpPr bwMode="auto">
          <a:xfrm>
            <a:off x="3852864" y="3552826"/>
            <a:ext cx="509587" cy="625475"/>
            <a:chOff x="579" y="2132"/>
            <a:chExt cx="339" cy="416"/>
          </a:xfrm>
        </p:grpSpPr>
        <p:sp>
          <p:nvSpPr>
            <p:cNvPr id="48185" name="Rectangle 71"/>
            <p:cNvSpPr>
              <a:spLocks noChangeArrowheads="1"/>
            </p:cNvSpPr>
            <p:nvPr>
              <p:custDataLst>
                <p:tags r:id="rId32"/>
              </p:custDataLst>
            </p:nvPr>
          </p:nvSpPr>
          <p:spPr bwMode="gray">
            <a:xfrm>
              <a:off x="579" y="2446"/>
              <a:ext cx="339" cy="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gn="ctr" eaLnBrk="1" hangingPunct="1">
                <a:spcBef>
                  <a:spcPct val="0"/>
                </a:spcBef>
                <a:buClr>
                  <a:srgbClr val="22649D"/>
                </a:buClr>
                <a:buFontTx/>
                <a:buNone/>
              </a:pPr>
              <a:r>
                <a:rPr lang="en-GB" altLang="zh-CN" sz="1000">
                  <a:solidFill>
                    <a:srgbClr val="000000"/>
                  </a:solidFill>
                  <a:ea typeface="SimSun" panose="02010600030101010101" pitchFamily="2" charset="-122"/>
                </a:rPr>
                <a:t>Biogas</a:t>
              </a:r>
            </a:p>
          </p:txBody>
        </p:sp>
        <p:pic>
          <p:nvPicPr>
            <p:cNvPr id="48186" name="Picture 72" descr="Grün_Flammen"/>
            <p:cNvPicPr>
              <a:picLocks noChangeAspect="1" noChangeArrowheads="1"/>
            </p:cNvPicPr>
            <p:nvPr>
              <p:custDataLst>
                <p:tags r:id="rId33"/>
              </p:custDataLst>
            </p:nvPr>
          </p:nvPicPr>
          <p:blipFill>
            <a:blip r:embed="rId64" cstate="print">
              <a:extLst>
                <a:ext uri="{28A0092B-C50C-407E-A947-70E740481C1C}">
                  <a14:useLocalDpi xmlns:a14="http://schemas.microsoft.com/office/drawing/2010/main" val="0"/>
                </a:ext>
              </a:extLst>
            </a:blip>
            <a:srcRect/>
            <a:stretch>
              <a:fillRect/>
            </a:stretch>
          </p:blipFill>
          <p:spPr bwMode="auto">
            <a:xfrm>
              <a:off x="594" y="2132"/>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62" name="Group 73"/>
          <p:cNvGrpSpPr>
            <a:grpSpLocks/>
          </p:cNvGrpSpPr>
          <p:nvPr/>
        </p:nvGrpSpPr>
        <p:grpSpPr bwMode="auto">
          <a:xfrm>
            <a:off x="4130676" y="2024063"/>
            <a:ext cx="1236663" cy="615950"/>
            <a:chOff x="764" y="1116"/>
            <a:chExt cx="822" cy="409"/>
          </a:xfrm>
        </p:grpSpPr>
        <p:sp>
          <p:nvSpPr>
            <p:cNvPr id="48183" name="Rectangle 74"/>
            <p:cNvSpPr>
              <a:spLocks noChangeArrowheads="1"/>
            </p:cNvSpPr>
            <p:nvPr>
              <p:custDataLst>
                <p:tags r:id="rId30"/>
              </p:custDataLst>
            </p:nvPr>
          </p:nvSpPr>
          <p:spPr bwMode="gray">
            <a:xfrm>
              <a:off x="764" y="1116"/>
              <a:ext cx="496"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95350">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Farming/ collection</a:t>
              </a:r>
              <a:endParaRPr lang="en-GB" altLang="zh-CN" sz="1000" baseline="30000">
                <a:solidFill>
                  <a:srgbClr val="000000"/>
                </a:solidFill>
                <a:ea typeface="SimSun" panose="02010600030101010101" pitchFamily="2" charset="-122"/>
              </a:endParaRPr>
            </a:p>
          </p:txBody>
        </p:sp>
        <p:pic>
          <p:nvPicPr>
            <p:cNvPr id="48184" name="Picture 75" descr="Grün_Nahrung"/>
            <p:cNvPicPr>
              <a:picLocks noChangeAspect="1" noChangeArrowheads="1"/>
            </p:cNvPicPr>
            <p:nvPr>
              <p:custDataLst>
                <p:tags r:id="rId31"/>
              </p:custDataLst>
            </p:nvPr>
          </p:nvPicPr>
          <p:blipFill>
            <a:blip r:embed="rId65" cstate="print">
              <a:extLst>
                <a:ext uri="{28A0092B-C50C-407E-A947-70E740481C1C}">
                  <a14:useLocalDpi xmlns:a14="http://schemas.microsoft.com/office/drawing/2010/main" val="0"/>
                </a:ext>
              </a:extLst>
            </a:blip>
            <a:srcRect/>
            <a:stretch>
              <a:fillRect/>
            </a:stretch>
          </p:blipFill>
          <p:spPr bwMode="auto">
            <a:xfrm>
              <a:off x="1270" y="1209"/>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8" name="Rectangle 79"/>
          <p:cNvSpPr>
            <a:spLocks noChangeArrowheads="1"/>
          </p:cNvSpPr>
          <p:nvPr>
            <p:custDataLst>
              <p:tags r:id="rId24"/>
            </p:custDataLst>
          </p:nvPr>
        </p:nvSpPr>
        <p:spPr bwMode="gray">
          <a:xfrm>
            <a:off x="6421438" y="4681539"/>
            <a:ext cx="766762" cy="166687"/>
          </a:xfrm>
          <a:prstGeom prst="rect">
            <a:avLst/>
          </a:prstGeom>
          <a:noFill/>
          <a:ln>
            <a:noFill/>
          </a:ln>
          <a:effectLst/>
          <a:extLst>
            <a:ext uri="{909E8E84-426E-40dd-AFC4-6F175D3DCCD1}"/>
            <a:ext uri="{91240B29-F687-4f45-9708-019B960494DF}"/>
            <a:ext uri="{AF507438-7753-43e0-B8FC-AC1667EBCBE1}"/>
          </a:extLst>
        </p:spPr>
        <p:txBody>
          <a:bodyPr lIns="0" tIns="0" rIns="0" bIns="0" anchor="ctr"/>
          <a:lstStyle/>
          <a:p>
            <a:pPr algn="ctr" defTabSz="895350">
              <a:buClr>
                <a:srgbClr val="22649D"/>
              </a:buClr>
              <a:defRPr/>
            </a:pPr>
            <a:r>
              <a:rPr lang="en-GB" sz="1050" dirty="0">
                <a:solidFill>
                  <a:srgbClr val="000000"/>
                </a:solidFill>
                <a:latin typeface="Helvetica Neue Light"/>
                <a:ea typeface="ＭＳ Ｐゴシック" charset="0"/>
                <a:cs typeface="ＭＳ Ｐゴシック" charset="0"/>
              </a:rPr>
              <a:t>Collection</a:t>
            </a:r>
          </a:p>
        </p:txBody>
      </p:sp>
      <p:sp>
        <p:nvSpPr>
          <p:cNvPr id="44" name="Line 86"/>
          <p:cNvSpPr>
            <a:spLocks noChangeShapeType="1"/>
          </p:cNvSpPr>
          <p:nvPr>
            <p:custDataLst>
              <p:tags r:id="rId25"/>
            </p:custDataLst>
          </p:nvPr>
        </p:nvSpPr>
        <p:spPr bwMode="gray">
          <a:xfrm rot="16200000" flipV="1">
            <a:off x="6438901" y="5187951"/>
            <a:ext cx="657225" cy="0"/>
          </a:xfrm>
          <a:prstGeom prst="line">
            <a:avLst/>
          </a:prstGeom>
          <a:noFill/>
          <a:ln w="19050">
            <a:solidFill>
              <a:srgbClr val="8E9E65"/>
            </a:solidFill>
            <a:round/>
            <a:headEnd type="triangle" w="med" len="med"/>
            <a:tailEn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45" name="Line 87"/>
          <p:cNvSpPr>
            <a:spLocks noChangeShapeType="1"/>
          </p:cNvSpPr>
          <p:nvPr>
            <p:custDataLst>
              <p:tags r:id="rId26"/>
            </p:custDataLst>
          </p:nvPr>
        </p:nvSpPr>
        <p:spPr bwMode="gray">
          <a:xfrm rot="16200000" flipV="1">
            <a:off x="7388226" y="5187951"/>
            <a:ext cx="657225" cy="0"/>
          </a:xfrm>
          <a:prstGeom prst="line">
            <a:avLst/>
          </a:prstGeom>
          <a:noFill/>
          <a:ln w="19050">
            <a:solidFill>
              <a:srgbClr val="3374AD"/>
            </a:solidFill>
            <a:round/>
            <a:headEnd type="triangle" w="med" len="med"/>
            <a:tailEn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49" name="Rectangle 91"/>
          <p:cNvSpPr>
            <a:spLocks noChangeArrowheads="1"/>
          </p:cNvSpPr>
          <p:nvPr>
            <p:custDataLst>
              <p:tags r:id="rId27"/>
            </p:custDataLst>
          </p:nvPr>
        </p:nvSpPr>
        <p:spPr bwMode="gray">
          <a:xfrm>
            <a:off x="7302501" y="4681539"/>
            <a:ext cx="765175" cy="166687"/>
          </a:xfrm>
          <a:prstGeom prst="rect">
            <a:avLst/>
          </a:prstGeom>
          <a:noFill/>
          <a:ln>
            <a:noFill/>
          </a:ln>
          <a:effectLst/>
          <a:extLst>
            <a:ext uri="{909E8E84-426E-40dd-AFC4-6F175D3DCCD1}"/>
            <a:ext uri="{91240B29-F687-4f45-9708-019B960494DF}"/>
            <a:ext uri="{AF507438-7753-43e0-B8FC-AC1667EBCBE1}"/>
          </a:extLst>
        </p:spPr>
        <p:txBody>
          <a:bodyPr lIns="0" tIns="0" rIns="0" bIns="0" anchor="ctr"/>
          <a:lstStyle/>
          <a:p>
            <a:pPr algn="ctr" defTabSz="895350">
              <a:buClr>
                <a:srgbClr val="22649D"/>
              </a:buClr>
              <a:defRPr/>
            </a:pPr>
            <a:r>
              <a:rPr lang="en-GB" sz="1050" dirty="0">
                <a:latin typeface="Helvetica Neue Light"/>
                <a:ea typeface="ＭＳ Ｐゴシック" charset="0"/>
                <a:cs typeface="ＭＳ Ｐゴシック" charset="0"/>
              </a:rPr>
              <a:t>Collection</a:t>
            </a:r>
          </a:p>
        </p:txBody>
      </p:sp>
      <p:sp>
        <p:nvSpPr>
          <p:cNvPr id="51" name="Arc 93"/>
          <p:cNvSpPr>
            <a:spLocks/>
          </p:cNvSpPr>
          <p:nvPr>
            <p:custDataLst>
              <p:tags r:id="rId28"/>
            </p:custDataLst>
          </p:nvPr>
        </p:nvSpPr>
        <p:spPr bwMode="gray">
          <a:xfrm>
            <a:off x="5888038" y="4854575"/>
            <a:ext cx="2686050" cy="776288"/>
          </a:xfrm>
          <a:custGeom>
            <a:avLst/>
            <a:gdLst>
              <a:gd name="G0" fmla="+- 20386 0 0"/>
              <a:gd name="G1" fmla="+- 21600 0 0"/>
              <a:gd name="G2" fmla="+- 21600 0 0"/>
              <a:gd name="T0" fmla="*/ 0 w 40804"/>
              <a:gd name="T1" fmla="*/ 14462 h 21600"/>
              <a:gd name="T2" fmla="*/ 40804 w 40804"/>
              <a:gd name="T3" fmla="*/ 14553 h 21600"/>
              <a:gd name="T4" fmla="*/ 20386 w 40804"/>
              <a:gd name="T5" fmla="*/ 21600 h 21600"/>
            </a:gdLst>
            <a:ahLst/>
            <a:cxnLst>
              <a:cxn ang="0">
                <a:pos x="T0" y="T1"/>
              </a:cxn>
              <a:cxn ang="0">
                <a:pos x="T2" y="T3"/>
              </a:cxn>
              <a:cxn ang="0">
                <a:pos x="T4" y="T5"/>
              </a:cxn>
            </a:cxnLst>
            <a:rect l="0" t="0" r="r" b="b"/>
            <a:pathLst>
              <a:path w="40804" h="21600" fill="none" extrusionOk="0">
                <a:moveTo>
                  <a:pt x="-1" y="14461"/>
                </a:moveTo>
                <a:cubicBezTo>
                  <a:pt x="3032" y="5799"/>
                  <a:pt x="11208" y="-1"/>
                  <a:pt x="20386" y="-1"/>
                </a:cubicBezTo>
                <a:cubicBezTo>
                  <a:pt x="29599" y="-1"/>
                  <a:pt x="37798" y="5843"/>
                  <a:pt x="40804" y="14552"/>
                </a:cubicBezTo>
              </a:path>
              <a:path w="40804" h="21600" stroke="0" extrusionOk="0">
                <a:moveTo>
                  <a:pt x="-1" y="14461"/>
                </a:moveTo>
                <a:cubicBezTo>
                  <a:pt x="3032" y="5799"/>
                  <a:pt x="11208" y="-1"/>
                  <a:pt x="20386" y="-1"/>
                </a:cubicBezTo>
                <a:cubicBezTo>
                  <a:pt x="29599" y="-1"/>
                  <a:pt x="37798" y="5843"/>
                  <a:pt x="40804" y="14552"/>
                </a:cubicBezTo>
                <a:lnTo>
                  <a:pt x="20386" y="21600"/>
                </a:lnTo>
                <a:close/>
              </a:path>
            </a:pathLst>
          </a:custGeom>
          <a:noFill/>
          <a:ln w="9525">
            <a:solidFill>
              <a:srgbClr val="95A0A9"/>
            </a:solidFill>
            <a:prstDash val="sysDot"/>
            <a:round/>
            <a:headEn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54" name="Line 53"/>
          <p:cNvSpPr>
            <a:spLocks noChangeShapeType="1"/>
          </p:cNvSpPr>
          <p:nvPr>
            <p:custDataLst>
              <p:tags r:id="rId29"/>
            </p:custDataLst>
          </p:nvPr>
        </p:nvSpPr>
        <p:spPr bwMode="auto">
          <a:xfrm>
            <a:off x="7107238" y="2219325"/>
            <a:ext cx="0" cy="160338"/>
          </a:xfrm>
          <a:prstGeom prst="line">
            <a:avLst/>
          </a:prstGeom>
          <a:noFill/>
          <a:ln w="19050">
            <a:solidFill>
              <a:srgbClr val="8E9E65"/>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grpSp>
        <p:nvGrpSpPr>
          <p:cNvPr id="48169" name="Group 290"/>
          <p:cNvGrpSpPr>
            <a:grpSpLocks/>
          </p:cNvGrpSpPr>
          <p:nvPr/>
        </p:nvGrpSpPr>
        <p:grpSpPr bwMode="auto">
          <a:xfrm>
            <a:off x="6834189" y="1169989"/>
            <a:ext cx="890587" cy="714375"/>
            <a:chOff x="5253312" y="1123988"/>
            <a:chExt cx="891143" cy="714301"/>
          </a:xfrm>
        </p:grpSpPr>
        <p:pic>
          <p:nvPicPr>
            <p:cNvPr id="48181" name="Picture 9" descr="Screen Shot 2015-02-03 at 15.25.15.png"/>
            <p:cNvPicPr>
              <a:picLocks noChangeAspect="1"/>
            </p:cNvPicPr>
            <p:nvPr/>
          </p:nvPicPr>
          <p:blipFill>
            <a:blip r:embed="rId66">
              <a:extLst>
                <a:ext uri="{28A0092B-C50C-407E-A947-70E740481C1C}">
                  <a14:useLocalDpi xmlns:a14="http://schemas.microsoft.com/office/drawing/2010/main" val="0"/>
                </a:ext>
              </a:extLst>
            </a:blip>
            <a:srcRect/>
            <a:stretch>
              <a:fillRect/>
            </a:stretch>
          </p:blipFill>
          <p:spPr bwMode="auto">
            <a:xfrm>
              <a:off x="5253312" y="1123988"/>
              <a:ext cx="559410" cy="711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82" name="Picture 54" descr="Screen Shot 2015-02-03 at 15.25.15.png"/>
            <p:cNvPicPr>
              <a:picLocks noChangeAspect="1"/>
            </p:cNvPicPr>
            <p:nvPr/>
          </p:nvPicPr>
          <p:blipFill>
            <a:blip r:embed="rId67">
              <a:extLst>
                <a:ext uri="{28A0092B-C50C-407E-A947-70E740481C1C}">
                  <a14:useLocalDpi xmlns:a14="http://schemas.microsoft.com/office/drawing/2010/main" val="0"/>
                </a:ext>
              </a:extLst>
            </a:blip>
            <a:srcRect/>
            <a:stretch>
              <a:fillRect/>
            </a:stretch>
          </p:blipFill>
          <p:spPr bwMode="auto">
            <a:xfrm>
              <a:off x="5745981" y="1126356"/>
              <a:ext cx="398474" cy="711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8170" name="Title 3"/>
          <p:cNvSpPr>
            <a:spLocks noGrp="1"/>
          </p:cNvSpPr>
          <p:nvPr>
            <p:ph type="ctrTitle"/>
          </p:nvPr>
        </p:nvSpPr>
        <p:spPr>
          <a:xfrm>
            <a:off x="1822450" y="200026"/>
            <a:ext cx="6400800" cy="868363"/>
          </a:xfrm>
        </p:spPr>
        <p:txBody>
          <a:bodyPr/>
          <a:lstStyle/>
          <a:p>
            <a:pPr eaLnBrk="1" hangingPunct="1"/>
            <a:r>
              <a:rPr lang="en-GB" altLang="en-US" smtClean="0">
                <a:latin typeface="Helvetica Neue" charset="0"/>
                <a:ea typeface="ＭＳ Ｐゴシック" panose="020B0600070205080204" pitchFamily="34" charset="-128"/>
                <a:cs typeface="Helvetica Neue" charset="0"/>
              </a:rPr>
              <a:t>A REGENERATIVE ECONOMY BY DESIGN</a:t>
            </a:r>
          </a:p>
        </p:txBody>
      </p:sp>
      <p:sp>
        <p:nvSpPr>
          <p:cNvPr id="48171" name="TextBox 95"/>
          <p:cNvSpPr txBox="1">
            <a:spLocks noChangeArrowheads="1"/>
          </p:cNvSpPr>
          <p:nvPr/>
        </p:nvSpPr>
        <p:spPr bwMode="auto">
          <a:xfrm>
            <a:off x="1728788" y="1152526"/>
            <a:ext cx="1700212"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en-GB" altLang="en-US" sz="2800">
                <a:latin typeface="Helvetica Light"/>
              </a:rPr>
              <a:t>1</a:t>
            </a:r>
          </a:p>
          <a:p>
            <a:pPr eaLnBrk="1" hangingPunct="1">
              <a:spcBef>
                <a:spcPct val="0"/>
              </a:spcBef>
              <a:buFontTx/>
              <a:buNone/>
            </a:pPr>
            <a:r>
              <a:rPr lang="en-GB" altLang="en-US" sz="1000">
                <a:latin typeface="Helvetica Light"/>
              </a:rPr>
              <a:t>Serve and enhance natural capital by controlling finite stocks and balancing renewable resource flows</a:t>
            </a:r>
          </a:p>
        </p:txBody>
      </p:sp>
      <p:sp>
        <p:nvSpPr>
          <p:cNvPr id="48172" name="TextBox 96"/>
          <p:cNvSpPr txBox="1">
            <a:spLocks noChangeArrowheads="1"/>
          </p:cNvSpPr>
          <p:nvPr/>
        </p:nvSpPr>
        <p:spPr bwMode="auto">
          <a:xfrm>
            <a:off x="1728788" y="2678113"/>
            <a:ext cx="1700212"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en-GB" altLang="en-US" sz="2800">
                <a:latin typeface="Helvetica Light"/>
              </a:rPr>
              <a:t>2</a:t>
            </a:r>
          </a:p>
          <a:p>
            <a:pPr eaLnBrk="1" hangingPunct="1">
              <a:spcBef>
                <a:spcPct val="0"/>
              </a:spcBef>
              <a:buFontTx/>
              <a:buNone/>
            </a:pPr>
            <a:r>
              <a:rPr lang="en-GB" altLang="en-US" sz="1000">
                <a:latin typeface="Helvetica Light"/>
              </a:rPr>
              <a:t>Optimise resource yields by circulating products and materials at the highest utility at all times in both the technical and biological cycles.</a:t>
            </a:r>
          </a:p>
        </p:txBody>
      </p:sp>
      <p:sp>
        <p:nvSpPr>
          <p:cNvPr id="48173" name="TextBox 97"/>
          <p:cNvSpPr txBox="1">
            <a:spLocks noChangeArrowheads="1"/>
          </p:cNvSpPr>
          <p:nvPr/>
        </p:nvSpPr>
        <p:spPr bwMode="auto">
          <a:xfrm>
            <a:off x="1728788" y="4203701"/>
            <a:ext cx="1700212"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en-GB" altLang="en-US" sz="2800">
                <a:latin typeface="Helvetica Light"/>
              </a:rPr>
              <a:t>3</a:t>
            </a:r>
          </a:p>
          <a:p>
            <a:pPr eaLnBrk="1" hangingPunct="1">
              <a:spcBef>
                <a:spcPct val="0"/>
              </a:spcBef>
              <a:buFontTx/>
              <a:buNone/>
            </a:pPr>
            <a:r>
              <a:rPr lang="en-GB" altLang="en-US" sz="1000">
                <a:latin typeface="Helvetica Light"/>
              </a:rPr>
              <a:t>Foster system effectiveness by revealing and designing out negative externalities.</a:t>
            </a:r>
          </a:p>
        </p:txBody>
      </p:sp>
      <p:pic>
        <p:nvPicPr>
          <p:cNvPr id="48174" name="Picture 98"/>
          <p:cNvPicPr>
            <a:picLocks noChangeAspect="1"/>
          </p:cNvPicPr>
          <p:nvPr/>
        </p:nvPicPr>
        <p:blipFill>
          <a:blip r:embed="rId68">
            <a:extLst>
              <a:ext uri="{28A0092B-C50C-407E-A947-70E740481C1C}">
                <a14:useLocalDpi xmlns:a14="http://schemas.microsoft.com/office/drawing/2010/main" val="0"/>
              </a:ext>
            </a:extLst>
          </a:blip>
          <a:srcRect/>
          <a:stretch>
            <a:fillRect/>
          </a:stretch>
        </p:blipFill>
        <p:spPr bwMode="auto">
          <a:xfrm>
            <a:off x="8361363" y="5397501"/>
            <a:ext cx="2506662" cy="59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75" name="TextBox 99"/>
          <p:cNvSpPr txBox="1">
            <a:spLocks noChangeArrowheads="1"/>
          </p:cNvSpPr>
          <p:nvPr/>
        </p:nvSpPr>
        <p:spPr bwMode="auto">
          <a:xfrm>
            <a:off x="6313489" y="5549900"/>
            <a:ext cx="18446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gn="ctr" eaLnBrk="1" hangingPunct="1">
              <a:spcBef>
                <a:spcPct val="0"/>
              </a:spcBef>
              <a:buFontTx/>
              <a:buNone/>
            </a:pPr>
            <a:r>
              <a:rPr lang="en-GB" altLang="en-US" sz="1000">
                <a:latin typeface="Helvetica Light"/>
              </a:rPr>
              <a:t>Minimize systematic leakage and negative externalities</a:t>
            </a:r>
          </a:p>
        </p:txBody>
      </p:sp>
      <p:sp>
        <p:nvSpPr>
          <p:cNvPr id="48176" name="TextBox 100"/>
          <p:cNvSpPr txBox="1">
            <a:spLocks noChangeArrowheads="1"/>
          </p:cNvSpPr>
          <p:nvPr/>
        </p:nvSpPr>
        <p:spPr bwMode="auto">
          <a:xfrm>
            <a:off x="8574089" y="1617664"/>
            <a:ext cx="167322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en-GB" altLang="en-US" sz="1100">
                <a:latin typeface="Helvetica Light"/>
              </a:rPr>
              <a:t>Stock management</a:t>
            </a:r>
          </a:p>
        </p:txBody>
      </p:sp>
      <p:sp>
        <p:nvSpPr>
          <p:cNvPr id="48177" name="TextBox 101"/>
          <p:cNvSpPr txBox="1">
            <a:spLocks noChangeArrowheads="1"/>
          </p:cNvSpPr>
          <p:nvPr/>
        </p:nvSpPr>
        <p:spPr bwMode="auto">
          <a:xfrm>
            <a:off x="3929064" y="1617664"/>
            <a:ext cx="222408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en-GB" altLang="en-US" sz="1100">
                <a:latin typeface="Helvetica Light"/>
              </a:rPr>
              <a:t>Renewable flow management</a:t>
            </a:r>
          </a:p>
        </p:txBody>
      </p:sp>
      <p:sp>
        <p:nvSpPr>
          <p:cNvPr id="48178" name="TextBox 102"/>
          <p:cNvSpPr txBox="1">
            <a:spLocks noChangeArrowheads="1"/>
          </p:cNvSpPr>
          <p:nvPr/>
        </p:nvSpPr>
        <p:spPr bwMode="auto">
          <a:xfrm>
            <a:off x="7773989" y="1395414"/>
            <a:ext cx="64293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en-GB" altLang="en-US" sz="1100">
                <a:latin typeface="Helvetica Light"/>
              </a:rPr>
              <a:t>Finite</a:t>
            </a:r>
          </a:p>
        </p:txBody>
      </p:sp>
      <p:sp>
        <p:nvSpPr>
          <p:cNvPr id="48179" name="TextBox 103"/>
          <p:cNvSpPr txBox="1">
            <a:spLocks noChangeArrowheads="1"/>
          </p:cNvSpPr>
          <p:nvPr/>
        </p:nvSpPr>
        <p:spPr bwMode="auto">
          <a:xfrm>
            <a:off x="5945189" y="1395414"/>
            <a:ext cx="968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en-GB" altLang="en-US" sz="1100">
                <a:latin typeface="Helvetica Light"/>
              </a:rPr>
              <a:t>Renewables</a:t>
            </a:r>
          </a:p>
        </p:txBody>
      </p:sp>
      <p:cxnSp>
        <p:nvCxnSpPr>
          <p:cNvPr id="293" name="Straight Connector 292"/>
          <p:cNvCxnSpPr/>
          <p:nvPr/>
        </p:nvCxnSpPr>
        <p:spPr>
          <a:xfrm flipH="1">
            <a:off x="3425825" y="1889125"/>
            <a:ext cx="7169150" cy="0"/>
          </a:xfrm>
          <a:prstGeom prst="line">
            <a:avLst/>
          </a:prstGeom>
          <a:ln>
            <a:solidFill>
              <a:schemeClr val="bg1">
                <a:lumMod val="85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3610006"/>
      </p:ext>
    </p:extLst>
  </p:cSld>
  <p:clrMapOvr>
    <a:masterClrMapping/>
  </p:clrMapOvr>
  <p:transition spd="slow">
    <p:cu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Isosceles Triangle 5"/>
          <p:cNvSpPr/>
          <p:nvPr/>
        </p:nvSpPr>
        <p:spPr>
          <a:xfrm rot="10800000">
            <a:off x="6149975" y="1474789"/>
            <a:ext cx="3341688" cy="954087"/>
          </a:xfrm>
          <a:prstGeom prst="triangle">
            <a:avLst/>
          </a:prstGeom>
          <a:solidFill>
            <a:srgbClr val="3B9ABC"/>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350" b="1" dirty="0">
              <a:solidFill>
                <a:prstClr val="white"/>
              </a:solidFill>
              <a:latin typeface="Helvetica Neue"/>
              <a:cs typeface="Helvetica Neue"/>
            </a:endParaRPr>
          </a:p>
        </p:txBody>
      </p:sp>
      <p:sp>
        <p:nvSpPr>
          <p:cNvPr id="50178"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spcBef>
                <a:spcPct val="0"/>
              </a:spcBef>
              <a:buFontTx/>
              <a:buNone/>
            </a:pPr>
            <a:fld id="{3C29CBEA-F6AB-4164-ADE1-1ED51451C384}" type="slidenum">
              <a:rPr lang="en-US" altLang="en-US" sz="900">
                <a:solidFill>
                  <a:srgbClr val="898989"/>
                </a:solidFill>
              </a:rPr>
              <a:pPr>
                <a:spcBef>
                  <a:spcPct val="0"/>
                </a:spcBef>
                <a:buFontTx/>
                <a:buNone/>
              </a:pPr>
              <a:t>5</a:t>
            </a:fld>
            <a:endParaRPr lang="en-US" altLang="en-US" sz="900">
              <a:solidFill>
                <a:srgbClr val="898989"/>
              </a:solidFill>
            </a:endParaRPr>
          </a:p>
        </p:txBody>
      </p:sp>
      <p:sp>
        <p:nvSpPr>
          <p:cNvPr id="50179" name="Title 21"/>
          <p:cNvSpPr>
            <a:spLocks noGrp="1"/>
          </p:cNvSpPr>
          <p:nvPr>
            <p:ph type="ctrTitle"/>
          </p:nvPr>
        </p:nvSpPr>
        <p:spPr>
          <a:xfrm>
            <a:off x="1822450" y="200026"/>
            <a:ext cx="6400800" cy="868363"/>
          </a:xfrm>
        </p:spPr>
        <p:txBody>
          <a:bodyPr/>
          <a:lstStyle/>
          <a:p>
            <a:pPr eaLnBrk="1" hangingPunct="1"/>
            <a:r>
              <a:rPr lang="en-GB" altLang="en-US" smtClean="0">
                <a:latin typeface="Helvetica Neue" charset="0"/>
                <a:ea typeface="ＭＳ Ｐゴシック" panose="020B0600070205080204" pitchFamily="34" charset="-128"/>
                <a:cs typeface="Helvetica Neue" charset="0"/>
              </a:rPr>
              <a:t>THE COMPELLING BUSINESS RATIONALE</a:t>
            </a:r>
          </a:p>
        </p:txBody>
      </p:sp>
      <p:sp>
        <p:nvSpPr>
          <p:cNvPr id="50180" name="Subtitle 28"/>
          <p:cNvSpPr>
            <a:spLocks noGrp="1"/>
          </p:cNvSpPr>
          <p:nvPr>
            <p:ph type="subTitle" idx="4294967295"/>
          </p:nvPr>
        </p:nvSpPr>
        <p:spPr>
          <a:xfrm>
            <a:off x="1822451" y="533400"/>
            <a:ext cx="8308975" cy="641350"/>
          </a:xfrm>
        </p:spPr>
        <p:txBody>
          <a:bodyPr/>
          <a:lstStyle/>
          <a:p>
            <a:pPr marL="0" indent="0">
              <a:buNone/>
            </a:pPr>
            <a:r>
              <a:rPr lang="pt-BR" altLang="en-US" sz="1800">
                <a:solidFill>
                  <a:srgbClr val="989898"/>
                </a:solidFill>
                <a:ea typeface="ＭＳ Ｐゴシック" panose="020B0600070205080204" pitchFamily="34" charset="-128"/>
              </a:rPr>
              <a:t>€1.8 tri in benefits for Europe by 2030 in mobility, food and the built environment in a circular economy development path</a:t>
            </a:r>
            <a:endParaRPr lang="pt-BR" altLang="en-US" smtClean="0">
              <a:ea typeface="ＭＳ Ｐゴシック" panose="020B0600070205080204" pitchFamily="34" charset="-128"/>
            </a:endParaRPr>
          </a:p>
        </p:txBody>
      </p:sp>
      <p:sp>
        <p:nvSpPr>
          <p:cNvPr id="50181" name="TextBox 7"/>
          <p:cNvSpPr txBox="1">
            <a:spLocks noChangeArrowheads="1"/>
          </p:cNvSpPr>
          <p:nvPr/>
        </p:nvSpPr>
        <p:spPr bwMode="auto">
          <a:xfrm>
            <a:off x="2343151" y="1168401"/>
            <a:ext cx="215741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gn="ctr">
              <a:spcBef>
                <a:spcPct val="0"/>
              </a:spcBef>
              <a:buFontTx/>
              <a:buNone/>
            </a:pPr>
            <a:r>
              <a:rPr lang="en-GB" altLang="en-US" sz="1800" b="1">
                <a:solidFill>
                  <a:schemeClr val="bg1"/>
                </a:solidFill>
                <a:latin typeface="Helvetica Neue" charset="0"/>
              </a:rPr>
              <a:t>Trajet</a:t>
            </a:r>
            <a:r>
              <a:rPr lang="pt-BR" altLang="en-US" sz="1800" b="1">
                <a:solidFill>
                  <a:schemeClr val="bg1"/>
                </a:solidFill>
                <a:latin typeface="Helvetica Neue" charset="0"/>
              </a:rPr>
              <a:t>ória de desenvolvimento atual</a:t>
            </a:r>
            <a:endParaRPr lang="en-GB" altLang="en-US" sz="1800" b="1">
              <a:solidFill>
                <a:schemeClr val="bg1"/>
              </a:solidFill>
              <a:latin typeface="Helvetica Neue" charset="0"/>
            </a:endParaRPr>
          </a:p>
        </p:txBody>
      </p:sp>
      <p:sp>
        <p:nvSpPr>
          <p:cNvPr id="39" name="TextBox 29"/>
          <p:cNvSpPr txBox="1">
            <a:spLocks noChangeArrowheads="1"/>
          </p:cNvSpPr>
          <p:nvPr/>
        </p:nvSpPr>
        <p:spPr bwMode="auto">
          <a:xfrm>
            <a:off x="1968501" y="6122988"/>
            <a:ext cx="6583363" cy="450850"/>
          </a:xfrm>
          <a:prstGeom prst="rect">
            <a:avLst/>
          </a:prstGeom>
          <a:noFill/>
          <a:ln>
            <a:noFill/>
          </a:ln>
          <a:extLst>
            <a:ext uri="{909E8E84-426E-40dd-AFC4-6F175D3DCCD1}"/>
            <a:ext uri="{91240B29-F687-4f45-9708-019B960494DF}"/>
          </a:extLst>
        </p:spPr>
        <p:txBody>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GB" sz="900" dirty="0">
                <a:solidFill>
                  <a:srgbClr val="FFFFFF"/>
                </a:solidFill>
                <a:latin typeface="Helvetica Neue Light" charset="0"/>
              </a:rPr>
              <a:t>1 Reduction in resource, non-resource and externality cost</a:t>
            </a:r>
          </a:p>
          <a:p>
            <a:pPr>
              <a:defRPr/>
            </a:pPr>
            <a:r>
              <a:rPr lang="en-GB" sz="900" dirty="0">
                <a:solidFill>
                  <a:srgbClr val="FFFFFF"/>
                </a:solidFill>
                <a:latin typeface="Helvetica Neue Light" charset="0"/>
              </a:rPr>
              <a:t>SOURCE: </a:t>
            </a:r>
            <a:r>
              <a:rPr lang="en-US" sz="900" dirty="0">
                <a:solidFill>
                  <a:schemeClr val="bg1">
                    <a:lumMod val="85000"/>
                  </a:schemeClr>
                </a:solidFill>
                <a:latin typeface="Helvetica Neue"/>
                <a:cs typeface="Helvetica Neue"/>
              </a:rPr>
              <a:t>“Growth Within: A Circular Economy Vision for a Competitive Europe”, Ellen MacArthur Foundation, SUN (Stiftungsfonds für Umweltökonomie und Nachhaltigkeit) and McKinsey Center for Business and Environment, 2015</a:t>
            </a:r>
          </a:p>
        </p:txBody>
      </p:sp>
      <p:sp>
        <p:nvSpPr>
          <p:cNvPr id="44" name="Isosceles Triangle 5"/>
          <p:cNvSpPr/>
          <p:nvPr/>
        </p:nvSpPr>
        <p:spPr>
          <a:xfrm rot="10800000">
            <a:off x="2239964" y="1471613"/>
            <a:ext cx="3341687" cy="952500"/>
          </a:xfrm>
          <a:prstGeom prst="triangle">
            <a:avLst/>
          </a:prstGeom>
          <a:solidFill>
            <a:srgbClr val="3B9ABC"/>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350" b="1" dirty="0">
              <a:solidFill>
                <a:prstClr val="white"/>
              </a:solidFill>
              <a:latin typeface="Helvetica Neue"/>
              <a:cs typeface="Helvetica Neue"/>
            </a:endParaRPr>
          </a:p>
        </p:txBody>
      </p:sp>
      <p:sp>
        <p:nvSpPr>
          <p:cNvPr id="45" name="TextBox 44"/>
          <p:cNvSpPr txBox="1"/>
          <p:nvPr/>
        </p:nvSpPr>
        <p:spPr>
          <a:xfrm>
            <a:off x="2830513" y="1584325"/>
            <a:ext cx="2159000" cy="508000"/>
          </a:xfrm>
          <a:prstGeom prst="rect">
            <a:avLst/>
          </a:prstGeom>
          <a:noFill/>
        </p:spPr>
        <p:txBody>
          <a:bodyPr>
            <a:spAutoFit/>
          </a:bodyPr>
          <a:lstStyle/>
          <a:p>
            <a:pPr algn="ctr">
              <a:defRPr/>
            </a:pPr>
            <a:r>
              <a:rPr lang="en-GB" sz="1350" b="1" dirty="0">
                <a:solidFill>
                  <a:prstClr val="white"/>
                </a:solidFill>
                <a:latin typeface="Helvetica Neue"/>
                <a:ea typeface="ＭＳ Ｐゴシック" charset="-128"/>
                <a:cs typeface="Helvetica Neue"/>
              </a:rPr>
              <a:t>Current development path</a:t>
            </a:r>
          </a:p>
        </p:txBody>
      </p:sp>
      <p:sp>
        <p:nvSpPr>
          <p:cNvPr id="46" name="TextBox 45"/>
          <p:cNvSpPr txBox="1"/>
          <p:nvPr/>
        </p:nvSpPr>
        <p:spPr>
          <a:xfrm>
            <a:off x="4895850" y="2189164"/>
            <a:ext cx="2139950" cy="300037"/>
          </a:xfrm>
          <a:prstGeom prst="rect">
            <a:avLst/>
          </a:prstGeom>
          <a:noFill/>
        </p:spPr>
        <p:txBody>
          <a:bodyPr>
            <a:spAutoFit/>
          </a:bodyPr>
          <a:lstStyle/>
          <a:p>
            <a:pPr algn="ctr">
              <a:defRPr/>
            </a:pPr>
            <a:r>
              <a:rPr lang="en-GB" sz="1350" b="1" dirty="0">
                <a:latin typeface="Helvetica Neue"/>
                <a:ea typeface="ＭＳ Ｐゴシック" charset="-128"/>
                <a:cs typeface="Helvetica Neue"/>
              </a:rPr>
              <a:t>OVERALL BENEFITS</a:t>
            </a:r>
          </a:p>
        </p:txBody>
      </p:sp>
      <p:sp>
        <p:nvSpPr>
          <p:cNvPr id="47" name="TextBox 46"/>
          <p:cNvSpPr txBox="1"/>
          <p:nvPr/>
        </p:nvSpPr>
        <p:spPr>
          <a:xfrm>
            <a:off x="4895850" y="2962275"/>
            <a:ext cx="2139950" cy="300038"/>
          </a:xfrm>
          <a:prstGeom prst="rect">
            <a:avLst/>
          </a:prstGeom>
          <a:noFill/>
        </p:spPr>
        <p:txBody>
          <a:bodyPr>
            <a:spAutoFit/>
          </a:bodyPr>
          <a:lstStyle/>
          <a:p>
            <a:pPr algn="ctr">
              <a:defRPr/>
            </a:pPr>
            <a:r>
              <a:rPr lang="en-GB" sz="1350" b="1" dirty="0">
                <a:latin typeface="Helvetica Neue"/>
                <a:ea typeface="ＭＳ Ｐゴシック" charset="-128"/>
                <a:cs typeface="Helvetica Neue"/>
              </a:rPr>
              <a:t>DISPOSABLE INCOME</a:t>
            </a:r>
          </a:p>
        </p:txBody>
      </p:sp>
      <p:sp>
        <p:nvSpPr>
          <p:cNvPr id="48" name="TextBox 47"/>
          <p:cNvSpPr txBox="1"/>
          <p:nvPr/>
        </p:nvSpPr>
        <p:spPr>
          <a:xfrm>
            <a:off x="4895850" y="3736975"/>
            <a:ext cx="2139950" cy="300038"/>
          </a:xfrm>
          <a:prstGeom prst="rect">
            <a:avLst/>
          </a:prstGeom>
          <a:noFill/>
        </p:spPr>
        <p:txBody>
          <a:bodyPr>
            <a:spAutoFit/>
          </a:bodyPr>
          <a:lstStyle/>
          <a:p>
            <a:pPr algn="ctr">
              <a:defRPr/>
            </a:pPr>
            <a:r>
              <a:rPr lang="en-GB" sz="1350" b="1" dirty="0">
                <a:latin typeface="Helvetica Neue"/>
                <a:ea typeface="ＭＳ Ｐゴシック" charset="-128"/>
                <a:cs typeface="Helvetica Neue"/>
              </a:rPr>
              <a:t>GDP</a:t>
            </a:r>
          </a:p>
        </p:txBody>
      </p:sp>
      <p:sp>
        <p:nvSpPr>
          <p:cNvPr id="49" name="TextBox 48"/>
          <p:cNvSpPr txBox="1"/>
          <p:nvPr/>
        </p:nvSpPr>
        <p:spPr>
          <a:xfrm>
            <a:off x="4341814" y="4511675"/>
            <a:ext cx="3248025" cy="300038"/>
          </a:xfrm>
          <a:prstGeom prst="rect">
            <a:avLst/>
          </a:prstGeom>
          <a:noFill/>
        </p:spPr>
        <p:txBody>
          <a:bodyPr>
            <a:spAutoFit/>
          </a:bodyPr>
          <a:lstStyle/>
          <a:p>
            <a:pPr algn="ctr">
              <a:defRPr/>
            </a:pPr>
            <a:r>
              <a:rPr lang="en-GB" sz="1350" b="1" dirty="0">
                <a:latin typeface="Helvetica Neue"/>
                <a:ea typeface="ＭＳ Ｐゴシック" charset="-128"/>
                <a:cs typeface="Helvetica Neue"/>
              </a:rPr>
              <a:t>RESOURCES AND EXTERNALITIES</a:t>
            </a:r>
          </a:p>
        </p:txBody>
      </p:sp>
      <p:sp>
        <p:nvSpPr>
          <p:cNvPr id="50189" name="TextBox 49"/>
          <p:cNvSpPr txBox="1">
            <a:spLocks noChangeArrowheads="1"/>
          </p:cNvSpPr>
          <p:nvPr/>
        </p:nvSpPr>
        <p:spPr bwMode="auto">
          <a:xfrm>
            <a:off x="2935288" y="2616200"/>
            <a:ext cx="21383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GB" altLang="en-US" sz="1200">
                <a:latin typeface="Helvetica Neue Light"/>
                <a:ea typeface="Helvetica Neue Light"/>
                <a:cs typeface="Helvetica Neue Light"/>
              </a:rPr>
              <a:t>EUR </a:t>
            </a:r>
            <a:r>
              <a:rPr lang="en-GB" altLang="en-US">
                <a:latin typeface="Helvetica Neue Light"/>
                <a:ea typeface="Helvetica Neue Light"/>
                <a:cs typeface="Helvetica Neue Light"/>
              </a:rPr>
              <a:t>0.9 trillion1</a:t>
            </a:r>
          </a:p>
        </p:txBody>
      </p:sp>
      <p:pic>
        <p:nvPicPr>
          <p:cNvPr id="51" name="Picture 50" descr="Impact.jpg"/>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749433" y="2466171"/>
            <a:ext cx="432048" cy="420096"/>
          </a:xfrm>
          <a:prstGeom prst="ellipse">
            <a:avLst/>
          </a:prstGeom>
          <a:ln>
            <a:solidFill>
              <a:srgbClr val="14579A"/>
            </a:solidFill>
          </a:ln>
        </p:spPr>
      </p:pic>
      <p:sp>
        <p:nvSpPr>
          <p:cNvPr id="50191" name="TextBox 51"/>
          <p:cNvSpPr txBox="1">
            <a:spLocks noChangeArrowheads="1"/>
          </p:cNvSpPr>
          <p:nvPr/>
        </p:nvSpPr>
        <p:spPr bwMode="auto">
          <a:xfrm>
            <a:off x="6657975" y="2616200"/>
            <a:ext cx="2139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GB" altLang="en-US" sz="1200">
                <a:latin typeface="Helvetica Neue Light"/>
                <a:ea typeface="Helvetica Neue Light"/>
                <a:cs typeface="Helvetica Neue Light"/>
              </a:rPr>
              <a:t>EUR </a:t>
            </a:r>
            <a:r>
              <a:rPr lang="en-GB" altLang="en-US">
                <a:latin typeface="Helvetica Neue Light"/>
                <a:ea typeface="Helvetica Neue Light"/>
                <a:cs typeface="Helvetica Neue Light"/>
              </a:rPr>
              <a:t>1.8 trillion</a:t>
            </a:r>
            <a:r>
              <a:rPr lang="en-GB" altLang="en-US" baseline="30000">
                <a:latin typeface="Helvetica Neue Light"/>
                <a:ea typeface="Helvetica Neue Light"/>
                <a:cs typeface="Helvetica Neue Light"/>
              </a:rPr>
              <a:t>1</a:t>
            </a:r>
            <a:endParaRPr lang="en-GB" altLang="en-US">
              <a:latin typeface="Helvetica Neue Light"/>
              <a:ea typeface="Helvetica Neue Light"/>
              <a:cs typeface="Helvetica Neue Light"/>
            </a:endParaRPr>
          </a:p>
        </p:txBody>
      </p:sp>
      <p:sp>
        <p:nvSpPr>
          <p:cNvPr id="54" name="TextBox 53"/>
          <p:cNvSpPr txBox="1"/>
          <p:nvPr/>
        </p:nvSpPr>
        <p:spPr>
          <a:xfrm>
            <a:off x="6742113" y="1574800"/>
            <a:ext cx="2159000" cy="508000"/>
          </a:xfrm>
          <a:prstGeom prst="rect">
            <a:avLst/>
          </a:prstGeom>
          <a:noFill/>
        </p:spPr>
        <p:txBody>
          <a:bodyPr>
            <a:spAutoFit/>
          </a:bodyPr>
          <a:lstStyle/>
          <a:p>
            <a:pPr algn="ctr">
              <a:defRPr/>
            </a:pPr>
            <a:r>
              <a:rPr lang="en-GB" sz="1350" b="1" dirty="0">
                <a:solidFill>
                  <a:prstClr val="white"/>
                </a:solidFill>
                <a:latin typeface="Helvetica Neue"/>
                <a:ea typeface="ＭＳ Ｐゴシック" charset="-128"/>
                <a:cs typeface="Helvetica Neue"/>
              </a:rPr>
              <a:t>Circular development path</a:t>
            </a:r>
          </a:p>
        </p:txBody>
      </p:sp>
      <p:sp>
        <p:nvSpPr>
          <p:cNvPr id="50193" name="TextBox 54"/>
          <p:cNvSpPr txBox="1">
            <a:spLocks noChangeArrowheads="1"/>
          </p:cNvSpPr>
          <p:nvPr/>
        </p:nvSpPr>
        <p:spPr bwMode="auto">
          <a:xfrm>
            <a:off x="2935288" y="3311525"/>
            <a:ext cx="21383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GB" altLang="en-US">
                <a:latin typeface="Helvetica Neue Light"/>
                <a:ea typeface="Helvetica Neue Light"/>
                <a:cs typeface="Helvetica Neue Light"/>
              </a:rPr>
              <a:t>7%</a:t>
            </a:r>
          </a:p>
        </p:txBody>
      </p:sp>
      <p:pic>
        <p:nvPicPr>
          <p:cNvPr id="56" name="Picture 55" descr="Impact.jp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749433" y="3240187"/>
            <a:ext cx="432048" cy="420096"/>
          </a:xfrm>
          <a:prstGeom prst="ellipse">
            <a:avLst/>
          </a:prstGeom>
          <a:ln>
            <a:solidFill>
              <a:srgbClr val="14579A"/>
            </a:solidFill>
          </a:ln>
        </p:spPr>
      </p:pic>
      <p:sp>
        <p:nvSpPr>
          <p:cNvPr id="50195" name="TextBox 56"/>
          <p:cNvSpPr txBox="1">
            <a:spLocks noChangeArrowheads="1"/>
          </p:cNvSpPr>
          <p:nvPr/>
        </p:nvSpPr>
        <p:spPr bwMode="auto">
          <a:xfrm>
            <a:off x="6657975" y="3311525"/>
            <a:ext cx="2139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GB" altLang="en-US">
                <a:latin typeface="Helvetica Neue Light"/>
                <a:ea typeface="Helvetica Neue Light"/>
                <a:cs typeface="Helvetica Neue Light"/>
              </a:rPr>
              <a:t>18%</a:t>
            </a:r>
          </a:p>
        </p:txBody>
      </p:sp>
      <p:cxnSp>
        <p:nvCxnSpPr>
          <p:cNvPr id="58" name="Straight Arrow Connector 57"/>
          <p:cNvCxnSpPr/>
          <p:nvPr/>
        </p:nvCxnSpPr>
        <p:spPr>
          <a:xfrm flipV="1">
            <a:off x="3722688" y="3387725"/>
            <a:ext cx="0" cy="242888"/>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59" name="Straight Arrow Connector 58"/>
          <p:cNvCxnSpPr/>
          <p:nvPr/>
        </p:nvCxnSpPr>
        <p:spPr>
          <a:xfrm flipV="1">
            <a:off x="7396163" y="3387725"/>
            <a:ext cx="0" cy="242888"/>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sp>
        <p:nvSpPr>
          <p:cNvPr id="50198" name="TextBox 59"/>
          <p:cNvSpPr txBox="1">
            <a:spLocks noChangeArrowheads="1"/>
          </p:cNvSpPr>
          <p:nvPr/>
        </p:nvSpPr>
        <p:spPr bwMode="auto">
          <a:xfrm>
            <a:off x="2935288" y="4086225"/>
            <a:ext cx="21383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GB" altLang="en-US">
                <a:latin typeface="Helvetica Neue Light"/>
                <a:ea typeface="Helvetica Neue Light"/>
                <a:cs typeface="Helvetica Neue Light"/>
              </a:rPr>
              <a:t>4%</a:t>
            </a:r>
          </a:p>
        </p:txBody>
      </p:sp>
      <p:pic>
        <p:nvPicPr>
          <p:cNvPr id="61" name="Picture 60" descr="Impact.jpg"/>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749433" y="4014203"/>
            <a:ext cx="432048" cy="420096"/>
          </a:xfrm>
          <a:prstGeom prst="ellipse">
            <a:avLst/>
          </a:prstGeom>
          <a:ln>
            <a:solidFill>
              <a:srgbClr val="14579A"/>
            </a:solidFill>
          </a:ln>
        </p:spPr>
      </p:pic>
      <p:sp>
        <p:nvSpPr>
          <p:cNvPr id="50200" name="TextBox 61"/>
          <p:cNvSpPr txBox="1">
            <a:spLocks noChangeArrowheads="1"/>
          </p:cNvSpPr>
          <p:nvPr/>
        </p:nvSpPr>
        <p:spPr bwMode="auto">
          <a:xfrm>
            <a:off x="6657975" y="4086225"/>
            <a:ext cx="21399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GB" altLang="en-US">
                <a:latin typeface="Helvetica Neue Light"/>
                <a:ea typeface="Helvetica Neue Light"/>
                <a:cs typeface="Helvetica Neue Light"/>
              </a:rPr>
              <a:t>11%</a:t>
            </a:r>
          </a:p>
        </p:txBody>
      </p:sp>
      <p:cxnSp>
        <p:nvCxnSpPr>
          <p:cNvPr id="63" name="Straight Arrow Connector 62"/>
          <p:cNvCxnSpPr/>
          <p:nvPr/>
        </p:nvCxnSpPr>
        <p:spPr>
          <a:xfrm flipV="1">
            <a:off x="3722688" y="4160839"/>
            <a:ext cx="0" cy="242887"/>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64" name="Straight Arrow Connector 63"/>
          <p:cNvCxnSpPr/>
          <p:nvPr/>
        </p:nvCxnSpPr>
        <p:spPr>
          <a:xfrm flipV="1">
            <a:off x="7396163" y="4160839"/>
            <a:ext cx="0" cy="242887"/>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grpSp>
        <p:nvGrpSpPr>
          <p:cNvPr id="50203" name="Group 64"/>
          <p:cNvGrpSpPr>
            <a:grpSpLocks/>
          </p:cNvGrpSpPr>
          <p:nvPr/>
        </p:nvGrpSpPr>
        <p:grpSpPr bwMode="auto">
          <a:xfrm>
            <a:off x="2713038" y="4770438"/>
            <a:ext cx="6469062" cy="715962"/>
            <a:chOff x="235791" y="5231297"/>
            <a:chExt cx="8625766" cy="954107"/>
          </a:xfrm>
        </p:grpSpPr>
        <p:sp>
          <p:nvSpPr>
            <p:cNvPr id="66" name="TextBox 65"/>
            <p:cNvSpPr txBox="1"/>
            <p:nvPr/>
          </p:nvSpPr>
          <p:spPr>
            <a:xfrm>
              <a:off x="235791" y="5231297"/>
              <a:ext cx="3630230" cy="954107"/>
            </a:xfrm>
            <a:prstGeom prst="rect">
              <a:avLst/>
            </a:prstGeom>
            <a:noFill/>
          </p:spPr>
          <p:txBody>
            <a:bodyPr>
              <a:spAutoFit/>
            </a:bodyPr>
            <a:lstStyle/>
            <a:p>
              <a:pPr algn="ctr">
                <a:defRPr/>
              </a:pPr>
              <a:r>
                <a:rPr lang="en-GB" sz="1350" dirty="0">
                  <a:latin typeface="Helvetica Neue Light"/>
                  <a:ea typeface="ＭＳ Ｐゴシック" charset="-128"/>
                  <a:cs typeface="Helvetica Neue Light"/>
                </a:rPr>
                <a:t>31% emissions</a:t>
              </a:r>
            </a:p>
            <a:p>
              <a:pPr algn="ctr">
                <a:defRPr/>
              </a:pPr>
              <a:r>
                <a:rPr lang="en-GB" sz="1350" dirty="0">
                  <a:latin typeface="Helvetica Neue Light"/>
                  <a:ea typeface="ＭＳ Ｐゴシック" charset="-128"/>
                  <a:cs typeface="Helvetica Neue Light"/>
                </a:rPr>
                <a:t>22% primary material consumption</a:t>
              </a:r>
            </a:p>
          </p:txBody>
        </p:sp>
        <p:pic>
          <p:nvPicPr>
            <p:cNvPr id="67" name="Picture 66" descr="Impact.jpg"/>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283969" y="5274398"/>
              <a:ext cx="576064" cy="560128"/>
            </a:xfrm>
            <a:prstGeom prst="ellipse">
              <a:avLst/>
            </a:prstGeom>
            <a:ln>
              <a:solidFill>
                <a:srgbClr val="14579A"/>
              </a:solidFill>
            </a:ln>
          </p:spPr>
        </p:pic>
        <p:sp>
          <p:nvSpPr>
            <p:cNvPr id="68" name="TextBox 67"/>
            <p:cNvSpPr txBox="1"/>
            <p:nvPr/>
          </p:nvSpPr>
          <p:spPr>
            <a:xfrm>
              <a:off x="5231327" y="5231297"/>
              <a:ext cx="3630230" cy="954107"/>
            </a:xfrm>
            <a:prstGeom prst="rect">
              <a:avLst/>
            </a:prstGeom>
            <a:noFill/>
          </p:spPr>
          <p:txBody>
            <a:bodyPr>
              <a:spAutoFit/>
            </a:bodyPr>
            <a:lstStyle/>
            <a:p>
              <a:pPr algn="ctr">
                <a:defRPr/>
              </a:pPr>
              <a:r>
                <a:rPr lang="en-GB" sz="1350" dirty="0">
                  <a:latin typeface="Helvetica Neue Light"/>
                  <a:ea typeface="ＭＳ Ｐゴシック" charset="-128"/>
                  <a:cs typeface="Helvetica Neue Light"/>
                </a:rPr>
                <a:t>48% emissions</a:t>
              </a:r>
            </a:p>
            <a:p>
              <a:pPr algn="ctr">
                <a:defRPr/>
              </a:pPr>
              <a:r>
                <a:rPr lang="en-GB" sz="1350" dirty="0">
                  <a:latin typeface="Helvetica Neue Light"/>
                  <a:ea typeface="ＭＳ Ｐゴシック" charset="-128"/>
                  <a:cs typeface="Helvetica Neue Light"/>
                </a:rPr>
                <a:t>32% primary material consumption</a:t>
              </a:r>
            </a:p>
          </p:txBody>
        </p:sp>
        <p:cxnSp>
          <p:nvCxnSpPr>
            <p:cNvPr id="69" name="Straight Arrow Connector 68"/>
            <p:cNvCxnSpPr/>
            <p:nvPr/>
          </p:nvCxnSpPr>
          <p:spPr>
            <a:xfrm flipV="1">
              <a:off x="1220080" y="5351882"/>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70" name="Straight Arrow Connector 69"/>
            <p:cNvCxnSpPr/>
            <p:nvPr/>
          </p:nvCxnSpPr>
          <p:spPr>
            <a:xfrm flipV="1">
              <a:off x="252725" y="5614209"/>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71" name="Straight Arrow Connector 70"/>
            <p:cNvCxnSpPr/>
            <p:nvPr/>
          </p:nvCxnSpPr>
          <p:spPr>
            <a:xfrm flipV="1">
              <a:off x="6215616" y="5351882"/>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72" name="Straight Arrow Connector 71"/>
            <p:cNvCxnSpPr/>
            <p:nvPr/>
          </p:nvCxnSpPr>
          <p:spPr>
            <a:xfrm flipV="1">
              <a:off x="5248261" y="5614209"/>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grpSp>
      <p:cxnSp>
        <p:nvCxnSpPr>
          <p:cNvPr id="73" name="Straight Connector 72"/>
          <p:cNvCxnSpPr/>
          <p:nvPr/>
        </p:nvCxnSpPr>
        <p:spPr>
          <a:xfrm>
            <a:off x="3046413" y="2962275"/>
            <a:ext cx="5751512" cy="0"/>
          </a:xfrm>
          <a:prstGeom prst="line">
            <a:avLst/>
          </a:prstGeom>
          <a:ln w="3175" cmpd="sng">
            <a:solidFill>
              <a:srgbClr val="14579A"/>
            </a:solidFill>
          </a:ln>
          <a:effectLst/>
        </p:spPr>
        <p:style>
          <a:lnRef idx="2">
            <a:schemeClr val="accent1"/>
          </a:lnRef>
          <a:fillRef idx="0">
            <a:schemeClr val="accent1"/>
          </a:fillRef>
          <a:effectRef idx="1">
            <a:schemeClr val="accent1"/>
          </a:effectRef>
          <a:fontRef idx="minor">
            <a:schemeClr val="tx1"/>
          </a:fontRef>
        </p:style>
      </p:cxnSp>
      <p:cxnSp>
        <p:nvCxnSpPr>
          <p:cNvPr id="74" name="Straight Connector 73"/>
          <p:cNvCxnSpPr/>
          <p:nvPr/>
        </p:nvCxnSpPr>
        <p:spPr>
          <a:xfrm>
            <a:off x="3046413" y="3736975"/>
            <a:ext cx="5751512" cy="0"/>
          </a:xfrm>
          <a:prstGeom prst="line">
            <a:avLst/>
          </a:prstGeom>
          <a:ln w="3175" cmpd="sng">
            <a:solidFill>
              <a:srgbClr val="14579A"/>
            </a:solidFill>
          </a:ln>
          <a:effectLst/>
        </p:spPr>
        <p:style>
          <a:lnRef idx="2">
            <a:schemeClr val="accent1"/>
          </a:lnRef>
          <a:fillRef idx="0">
            <a:schemeClr val="accent1"/>
          </a:fillRef>
          <a:effectRef idx="1">
            <a:schemeClr val="accent1"/>
          </a:effectRef>
          <a:fontRef idx="minor">
            <a:schemeClr val="tx1"/>
          </a:fontRef>
        </p:style>
      </p:cxnSp>
      <p:cxnSp>
        <p:nvCxnSpPr>
          <p:cNvPr id="75" name="Straight Connector 74"/>
          <p:cNvCxnSpPr/>
          <p:nvPr/>
        </p:nvCxnSpPr>
        <p:spPr>
          <a:xfrm>
            <a:off x="3046413" y="4510088"/>
            <a:ext cx="5751512" cy="0"/>
          </a:xfrm>
          <a:prstGeom prst="line">
            <a:avLst/>
          </a:prstGeom>
          <a:ln w="3175" cmpd="sng">
            <a:solidFill>
              <a:srgbClr val="14579A"/>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3179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spcBef>
                <a:spcPct val="0"/>
              </a:spcBef>
              <a:buFontTx/>
              <a:buNone/>
            </a:pPr>
            <a:fld id="{C2D5BE4F-B2A3-461E-9858-BB521D3A12A5}" type="slidenum">
              <a:rPr lang="en-US" altLang="en-US" sz="900">
                <a:solidFill>
                  <a:srgbClr val="898989"/>
                </a:solidFill>
              </a:rPr>
              <a:pPr>
                <a:spcBef>
                  <a:spcPct val="0"/>
                </a:spcBef>
                <a:buFontTx/>
                <a:buNone/>
              </a:pPr>
              <a:t>6</a:t>
            </a:fld>
            <a:endParaRPr lang="en-US" altLang="en-US" sz="900">
              <a:solidFill>
                <a:srgbClr val="898989"/>
              </a:solidFill>
            </a:endParaRPr>
          </a:p>
        </p:txBody>
      </p:sp>
      <p:sp>
        <p:nvSpPr>
          <p:cNvPr id="7" name="TextBox 29"/>
          <p:cNvSpPr txBox="1">
            <a:spLocks noChangeArrowheads="1"/>
          </p:cNvSpPr>
          <p:nvPr/>
        </p:nvSpPr>
        <p:spPr bwMode="auto">
          <a:xfrm>
            <a:off x="1968501" y="6224588"/>
            <a:ext cx="6583363" cy="450850"/>
          </a:xfrm>
          <a:prstGeom prst="rect">
            <a:avLst/>
          </a:prstGeom>
          <a:noFill/>
          <a:ln>
            <a:noFill/>
          </a:ln>
          <a:extLst>
            <a:ext uri="{909E8E84-426E-40dd-AFC4-6F175D3DCCD1}"/>
            <a:ext uri="{91240B29-F687-4f45-9708-019B960494DF}"/>
          </a:extLst>
        </p:spPr>
        <p:txBody>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GB" sz="900" dirty="0">
                <a:solidFill>
                  <a:srgbClr val="FFFFFF"/>
                </a:solidFill>
                <a:latin typeface="Helvetica Neue Light" charset="0"/>
              </a:rPr>
              <a:t>1 Net material cost savings</a:t>
            </a:r>
          </a:p>
          <a:p>
            <a:pPr>
              <a:defRPr/>
            </a:pPr>
            <a:r>
              <a:rPr lang="en-GB" sz="900" dirty="0">
                <a:solidFill>
                  <a:srgbClr val="FFFFFF"/>
                </a:solidFill>
                <a:latin typeface="Helvetica Neue Light" charset="0"/>
              </a:rPr>
              <a:t>SOURCE: </a:t>
            </a:r>
            <a:r>
              <a:rPr lang="en-US" sz="900" dirty="0">
                <a:solidFill>
                  <a:schemeClr val="bg1">
                    <a:lumMod val="85000"/>
                  </a:schemeClr>
                </a:solidFill>
                <a:latin typeface="Helvetica Neue"/>
                <a:cs typeface="Helvetica Neue"/>
              </a:rPr>
              <a:t>“Towards the Circular Economy – vol. 1 and 2, Ellen MacArthur Foundation and McKinsey Center for Business and Environment, 2011, 2013</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99601" y="4862514"/>
            <a:ext cx="765175" cy="106362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99039" y="4865688"/>
            <a:ext cx="763587" cy="1065212"/>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Isosceles Triangle 5"/>
          <p:cNvSpPr/>
          <p:nvPr/>
        </p:nvSpPr>
        <p:spPr>
          <a:xfrm rot="5400000">
            <a:off x="1063626" y="3708401"/>
            <a:ext cx="2505075" cy="987425"/>
          </a:xfrm>
          <a:prstGeom prst="triangle">
            <a:avLst/>
          </a:prstGeom>
          <a:solidFill>
            <a:srgbClr val="58D1D9"/>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b="1" dirty="0">
              <a:latin typeface="Helvetica Neue"/>
              <a:cs typeface="Helvetica Neue"/>
            </a:endParaRPr>
          </a:p>
        </p:txBody>
      </p:sp>
      <p:sp>
        <p:nvSpPr>
          <p:cNvPr id="11" name="Isosceles Triangle 5"/>
          <p:cNvSpPr/>
          <p:nvPr/>
        </p:nvSpPr>
        <p:spPr>
          <a:xfrm rot="5400000">
            <a:off x="5353051" y="3708401"/>
            <a:ext cx="2505075" cy="987425"/>
          </a:xfrm>
          <a:prstGeom prst="triangle">
            <a:avLst/>
          </a:prstGeom>
          <a:solidFill>
            <a:srgbClr val="58D1D9"/>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b="1" dirty="0">
              <a:latin typeface="Helvetica Neue"/>
              <a:cs typeface="Helvetica Neue"/>
            </a:endParaRPr>
          </a:p>
        </p:txBody>
      </p:sp>
      <p:sp>
        <p:nvSpPr>
          <p:cNvPr id="51207" name="TextBox 11"/>
          <p:cNvSpPr txBox="1">
            <a:spLocks noChangeArrowheads="1"/>
          </p:cNvSpPr>
          <p:nvPr/>
        </p:nvSpPr>
        <p:spPr bwMode="auto">
          <a:xfrm>
            <a:off x="1822450" y="1282701"/>
            <a:ext cx="47307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spcBef>
                <a:spcPct val="0"/>
              </a:spcBef>
              <a:buFontTx/>
              <a:buNone/>
            </a:pPr>
            <a:r>
              <a:rPr lang="en-GB" altLang="en-US" sz="1800" b="1">
                <a:latin typeface="Helvetica Neue" charset="0"/>
              </a:rPr>
              <a:t>Net material savings </a:t>
            </a:r>
            <a:r>
              <a:rPr lang="pt-BR" altLang="en-US" sz="1800">
                <a:latin typeface="Helvetica Neue" charset="0"/>
              </a:rPr>
              <a:t>in billions of USD per year</a:t>
            </a:r>
            <a:r>
              <a:rPr lang="pt-BR" altLang="en-US" sz="1800" baseline="30000">
                <a:latin typeface="Helvetica Neue" charset="0"/>
              </a:rPr>
              <a:t>1</a:t>
            </a:r>
            <a:endParaRPr lang="en-GB" altLang="en-US" sz="1800" baseline="30000">
              <a:latin typeface="Helvetica Neue" charset="0"/>
            </a:endParaRPr>
          </a:p>
        </p:txBody>
      </p:sp>
      <p:sp>
        <p:nvSpPr>
          <p:cNvPr id="51208" name="TextBox 12"/>
          <p:cNvSpPr txBox="1">
            <a:spLocks noChangeArrowheads="1"/>
          </p:cNvSpPr>
          <p:nvPr/>
        </p:nvSpPr>
        <p:spPr bwMode="auto">
          <a:xfrm>
            <a:off x="1968501" y="2276476"/>
            <a:ext cx="42148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pt-BR" altLang="en-US" b="1">
                <a:solidFill>
                  <a:srgbClr val="383E4F"/>
                </a:solidFill>
                <a:latin typeface="Helvetica Neue" charset="0"/>
              </a:rPr>
              <a:t>Durable Goods</a:t>
            </a:r>
            <a:endParaRPr lang="en-GB" altLang="en-US" b="1">
              <a:solidFill>
                <a:srgbClr val="383E4F"/>
              </a:solidFill>
              <a:latin typeface="Helvetica Neue" charset="0"/>
            </a:endParaRPr>
          </a:p>
        </p:txBody>
      </p:sp>
      <p:sp>
        <p:nvSpPr>
          <p:cNvPr id="51209" name="TextBox 13"/>
          <p:cNvSpPr txBox="1">
            <a:spLocks noChangeArrowheads="1"/>
          </p:cNvSpPr>
          <p:nvPr/>
        </p:nvSpPr>
        <p:spPr bwMode="auto">
          <a:xfrm>
            <a:off x="6186488" y="2308225"/>
            <a:ext cx="42148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pt-BR" altLang="en-US" b="1">
                <a:solidFill>
                  <a:srgbClr val="383E4F"/>
                </a:solidFill>
                <a:latin typeface="Helvetica Neue" charset="0"/>
              </a:rPr>
              <a:t>Fast Moving Consumer Goods</a:t>
            </a:r>
            <a:endParaRPr lang="en-GB" altLang="en-US" b="1">
              <a:solidFill>
                <a:srgbClr val="383E4F"/>
              </a:solidFill>
              <a:latin typeface="Helvetica Neue" charset="0"/>
            </a:endParaRPr>
          </a:p>
        </p:txBody>
      </p:sp>
      <p:sp>
        <p:nvSpPr>
          <p:cNvPr id="51210" name="TextBox 14"/>
          <p:cNvSpPr txBox="1">
            <a:spLocks noChangeArrowheads="1"/>
          </p:cNvSpPr>
          <p:nvPr/>
        </p:nvSpPr>
        <p:spPr bwMode="auto">
          <a:xfrm>
            <a:off x="1658939" y="3971926"/>
            <a:ext cx="12858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gn="ctr">
              <a:spcBef>
                <a:spcPct val="0"/>
              </a:spcBef>
              <a:buFontTx/>
              <a:buNone/>
            </a:pPr>
            <a:r>
              <a:rPr lang="pt-BR" altLang="en-US" sz="2400" b="1">
                <a:solidFill>
                  <a:schemeClr val="bg1"/>
                </a:solidFill>
                <a:latin typeface="Helvetica Neue" charset="0"/>
              </a:rPr>
              <a:t>$ 630</a:t>
            </a:r>
            <a:endParaRPr lang="en-GB" altLang="en-US" sz="2400" b="1">
              <a:solidFill>
                <a:schemeClr val="bg1"/>
              </a:solidFill>
              <a:latin typeface="Helvetica Neue" charset="0"/>
            </a:endParaRPr>
          </a:p>
        </p:txBody>
      </p:sp>
      <p:sp>
        <p:nvSpPr>
          <p:cNvPr id="51211" name="TextBox 15"/>
          <p:cNvSpPr txBox="1">
            <a:spLocks noChangeArrowheads="1"/>
          </p:cNvSpPr>
          <p:nvPr/>
        </p:nvSpPr>
        <p:spPr bwMode="auto">
          <a:xfrm>
            <a:off x="5910264" y="3971926"/>
            <a:ext cx="12858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gn="ctr">
              <a:spcBef>
                <a:spcPct val="0"/>
              </a:spcBef>
              <a:buFontTx/>
              <a:buNone/>
            </a:pPr>
            <a:r>
              <a:rPr lang="pt-BR" altLang="en-US" sz="2400" b="1">
                <a:solidFill>
                  <a:schemeClr val="bg1"/>
                </a:solidFill>
                <a:latin typeface="Helvetica Neue" charset="0"/>
              </a:rPr>
              <a:t>$ 706</a:t>
            </a:r>
            <a:endParaRPr lang="en-GB" altLang="en-US" sz="2400" b="1">
              <a:solidFill>
                <a:schemeClr val="bg1"/>
              </a:solidFill>
              <a:latin typeface="Helvetica Neue" charset="0"/>
            </a:endParaRPr>
          </a:p>
        </p:txBody>
      </p:sp>
      <p:sp>
        <p:nvSpPr>
          <p:cNvPr id="51212" name="TextBox 16"/>
          <p:cNvSpPr txBox="1">
            <a:spLocks noChangeArrowheads="1"/>
          </p:cNvSpPr>
          <p:nvPr/>
        </p:nvSpPr>
        <p:spPr bwMode="auto">
          <a:xfrm>
            <a:off x="2855914" y="2909889"/>
            <a:ext cx="2929007"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nSpc>
                <a:spcPct val="150000"/>
              </a:lnSpc>
              <a:spcBef>
                <a:spcPct val="0"/>
              </a:spcBef>
              <a:buFontTx/>
              <a:buNone/>
            </a:pPr>
            <a:r>
              <a:rPr lang="en-US" altLang="en-US" sz="1800">
                <a:ea typeface="Helvetica Neue Light"/>
                <a:cs typeface="Helvetica Neue Light"/>
              </a:rPr>
              <a:t>$145 </a:t>
            </a:r>
            <a:r>
              <a:rPr lang="en-GB" altLang="en-US" sz="1800">
                <a:ea typeface="Helvetica Neue Light"/>
                <a:cs typeface="Helvetica Neue Light"/>
              </a:rPr>
              <a:t>Motor Vehicles</a:t>
            </a:r>
            <a:endParaRPr lang="pt-BR" altLang="en-US" sz="1800">
              <a:ea typeface="Helvetica Neue Light"/>
              <a:cs typeface="Helvetica Neue Light"/>
            </a:endParaRPr>
          </a:p>
          <a:p>
            <a:pPr>
              <a:lnSpc>
                <a:spcPct val="150000"/>
              </a:lnSpc>
              <a:spcBef>
                <a:spcPct val="0"/>
              </a:spcBef>
              <a:buFontTx/>
              <a:buNone/>
            </a:pPr>
            <a:r>
              <a:rPr lang="pt-BR" altLang="en-US" sz="1800">
                <a:ea typeface="Helvetica Neue Light"/>
                <a:cs typeface="Helvetica Neue Light"/>
              </a:rPr>
              <a:t>$ 98 Equip. and Machinery</a:t>
            </a:r>
          </a:p>
          <a:p>
            <a:pPr>
              <a:lnSpc>
                <a:spcPct val="150000"/>
              </a:lnSpc>
              <a:spcBef>
                <a:spcPct val="0"/>
              </a:spcBef>
              <a:buFontTx/>
              <a:buNone/>
            </a:pPr>
            <a:r>
              <a:rPr lang="pt-BR" altLang="en-US" sz="1800">
                <a:ea typeface="Helvetica Neue Light"/>
                <a:cs typeface="Helvetica Neue Light"/>
              </a:rPr>
              <a:t>$ 67 Electric Machinery</a:t>
            </a:r>
          </a:p>
          <a:p>
            <a:pPr>
              <a:lnSpc>
                <a:spcPct val="150000"/>
              </a:lnSpc>
              <a:spcBef>
                <a:spcPct val="0"/>
              </a:spcBef>
              <a:buFontTx/>
              <a:buNone/>
            </a:pPr>
            <a:r>
              <a:rPr lang="pt-BR" altLang="en-US" sz="1800">
                <a:ea typeface="Helvetica Neue Light"/>
                <a:cs typeface="Helvetica Neue Light"/>
              </a:rPr>
              <a:t>$ 39 Other Transport</a:t>
            </a:r>
          </a:p>
          <a:p>
            <a:pPr>
              <a:lnSpc>
                <a:spcPct val="150000"/>
              </a:lnSpc>
              <a:spcBef>
                <a:spcPct val="0"/>
              </a:spcBef>
              <a:buFontTx/>
              <a:buNone/>
            </a:pPr>
            <a:r>
              <a:rPr lang="pt-BR" altLang="en-US" sz="1800">
                <a:ea typeface="Helvetica Neue Light"/>
                <a:cs typeface="Helvetica Neue Light"/>
              </a:rPr>
              <a:t>$ 29 Furniture</a:t>
            </a:r>
          </a:p>
          <a:p>
            <a:pPr>
              <a:lnSpc>
                <a:spcPct val="150000"/>
              </a:lnSpc>
              <a:spcBef>
                <a:spcPct val="0"/>
              </a:spcBef>
              <a:buFontTx/>
              <a:buNone/>
            </a:pPr>
            <a:r>
              <a:rPr lang="pt-BR" altLang="en-US" sz="1800">
                <a:ea typeface="Helvetica Neue Light"/>
                <a:cs typeface="Helvetica Neue Light"/>
              </a:rPr>
              <a:t>$ 82 Others</a:t>
            </a:r>
          </a:p>
        </p:txBody>
      </p:sp>
      <p:sp>
        <p:nvSpPr>
          <p:cNvPr id="51213" name="TextBox 17"/>
          <p:cNvSpPr txBox="1">
            <a:spLocks noChangeArrowheads="1"/>
          </p:cNvSpPr>
          <p:nvPr/>
        </p:nvSpPr>
        <p:spPr bwMode="auto">
          <a:xfrm>
            <a:off x="7251700" y="3117851"/>
            <a:ext cx="2377574"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a:lnSpc>
                <a:spcPct val="150000"/>
              </a:lnSpc>
              <a:spcBef>
                <a:spcPct val="0"/>
              </a:spcBef>
              <a:buFontTx/>
              <a:buNone/>
            </a:pPr>
            <a:r>
              <a:rPr lang="en-US" altLang="en-US" sz="1800">
                <a:ea typeface="Helvetica Neue Light"/>
                <a:cs typeface="Helvetica Neue Light"/>
              </a:rPr>
              <a:t>$194 </a:t>
            </a:r>
            <a:r>
              <a:rPr lang="pt-BR" altLang="en-US" sz="1800">
                <a:ea typeface="Helvetica Neue Light"/>
                <a:cs typeface="Helvetica Neue Light"/>
              </a:rPr>
              <a:t>Packaged Food</a:t>
            </a:r>
          </a:p>
          <a:p>
            <a:pPr>
              <a:lnSpc>
                <a:spcPct val="150000"/>
              </a:lnSpc>
              <a:spcBef>
                <a:spcPct val="0"/>
              </a:spcBef>
              <a:buFontTx/>
              <a:buNone/>
            </a:pPr>
            <a:r>
              <a:rPr lang="pt-BR" altLang="en-US" sz="1800">
                <a:ea typeface="Helvetica Neue Light"/>
                <a:cs typeface="Helvetica Neue Light"/>
              </a:rPr>
              <a:t>$ 111 Clothing</a:t>
            </a:r>
          </a:p>
          <a:p>
            <a:pPr>
              <a:lnSpc>
                <a:spcPct val="150000"/>
              </a:lnSpc>
              <a:spcBef>
                <a:spcPct val="0"/>
              </a:spcBef>
              <a:buFontTx/>
              <a:buNone/>
            </a:pPr>
            <a:r>
              <a:rPr lang="pt-BR" altLang="en-US" sz="1800">
                <a:ea typeface="Helvetica Neue Light"/>
                <a:cs typeface="Helvetica Neue Light"/>
              </a:rPr>
              <a:t>$ 87 Drinks</a:t>
            </a:r>
          </a:p>
          <a:p>
            <a:pPr>
              <a:lnSpc>
                <a:spcPct val="150000"/>
              </a:lnSpc>
              <a:spcBef>
                <a:spcPct val="0"/>
              </a:spcBef>
              <a:buFontTx/>
              <a:buNone/>
            </a:pPr>
            <a:r>
              <a:rPr lang="pt-BR" altLang="en-US" sz="1800">
                <a:ea typeface="Helvetica Neue Light"/>
                <a:cs typeface="Helvetica Neue Light"/>
              </a:rPr>
              <a:t>$ 70 Fresh Food</a:t>
            </a:r>
          </a:p>
          <a:p>
            <a:pPr>
              <a:lnSpc>
                <a:spcPct val="150000"/>
              </a:lnSpc>
              <a:spcBef>
                <a:spcPct val="0"/>
              </a:spcBef>
              <a:buFontTx/>
              <a:buNone/>
            </a:pPr>
            <a:r>
              <a:rPr lang="pt-BR" altLang="en-US" sz="1800">
                <a:ea typeface="Helvetica Neue Light"/>
                <a:cs typeface="Helvetica Neue Light"/>
              </a:rPr>
              <a:t>$ 45 Others</a:t>
            </a:r>
          </a:p>
        </p:txBody>
      </p:sp>
      <p:sp>
        <p:nvSpPr>
          <p:cNvPr id="51214" name="Title 21"/>
          <p:cNvSpPr txBox="1">
            <a:spLocks/>
          </p:cNvSpPr>
          <p:nvPr/>
        </p:nvSpPr>
        <p:spPr bwMode="auto">
          <a:xfrm>
            <a:off x="1743075" y="109538"/>
            <a:ext cx="6400800" cy="86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ＭＳ Ｐゴシック"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ＭＳ Ｐゴシック"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ＭＳ Ｐゴシック"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ＭＳ Ｐゴシック" panose="020B0600070205080204" pitchFamily="34" charset="-128"/>
              </a:defRPr>
            </a:lvl9pPr>
          </a:lstStyle>
          <a:p>
            <a:pPr eaLnBrk="1" hangingPunct="1">
              <a:spcBef>
                <a:spcPct val="0"/>
              </a:spcBef>
              <a:buFontTx/>
              <a:buNone/>
            </a:pPr>
            <a:r>
              <a:rPr lang="en-GB" altLang="en-US" sz="2400" b="1">
                <a:solidFill>
                  <a:srgbClr val="0A252F"/>
                </a:solidFill>
                <a:latin typeface="Helvetica Neue" charset="0"/>
              </a:rPr>
              <a:t>THE COMPELLING BUSINESS RATIONALE</a:t>
            </a:r>
          </a:p>
        </p:txBody>
      </p:sp>
    </p:spTree>
    <p:extLst>
      <p:ext uri="{BB962C8B-B14F-4D97-AF65-F5344CB8AC3E}">
        <p14:creationId xmlns:p14="http://schemas.microsoft.com/office/powerpoint/2010/main" val="2616610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5926" y="6273800"/>
            <a:ext cx="8412163" cy="312738"/>
          </a:xfrm>
        </p:spPr>
        <p:txBody>
          <a:bodyPr rtlCol="0">
            <a:normAutofit fontScale="90000"/>
          </a:bodyPr>
          <a:lstStyle/>
          <a:p>
            <a:pPr>
              <a:defRPr/>
            </a:pPr>
            <a:r>
              <a:rPr lang="en-US" sz="2000" dirty="0">
                <a:solidFill>
                  <a:srgbClr val="FFFFFF"/>
                </a:solidFill>
              </a:rPr>
              <a:t>CIRCULAR ECONOMY - MATERIAL COST SAVINGS VALUE</a:t>
            </a:r>
          </a:p>
        </p:txBody>
      </p:sp>
      <p:pic>
        <p:nvPicPr>
          <p:cNvPr id="40963" name="Picture 6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6401" y="76201"/>
            <a:ext cx="8850313" cy="599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a:srcRect/>
          <a:stretch>
            <a:fillRect/>
          </a:stretch>
        </p:blipFill>
        <p:spPr bwMode="auto">
          <a:xfrm>
            <a:off x="8897938" y="1414464"/>
            <a:ext cx="869950" cy="120967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4"/>
          <a:srcRect/>
          <a:stretch>
            <a:fillRect/>
          </a:stretch>
        </p:blipFill>
        <p:spPr bwMode="auto">
          <a:xfrm>
            <a:off x="5081588" y="1412876"/>
            <a:ext cx="869950" cy="1211263"/>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64043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Screen Shot 2015-06-07 at 9.22.15 am.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47851" y="549276"/>
            <a:ext cx="3743325" cy="513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7"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589838" y="2060575"/>
            <a:ext cx="825500"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248400" y="2060575"/>
            <a:ext cx="825500"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9" name="Picture 5"/>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872538" y="2060575"/>
            <a:ext cx="812800"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Rectangle 5"/>
          <p:cNvSpPr txBox="1">
            <a:spLocks noChangeArrowheads="1"/>
          </p:cNvSpPr>
          <p:nvPr>
            <p:custDataLst>
              <p:tags r:id="rId1"/>
            </p:custDataLst>
          </p:nvPr>
        </p:nvSpPr>
        <p:spPr bwMode="gray">
          <a:xfrm>
            <a:off x="5711826" y="962026"/>
            <a:ext cx="4689475" cy="110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defTabSz="457200">
              <a:spcBef>
                <a:spcPct val="20000"/>
              </a:spcBef>
              <a:buFont typeface="Arial" panose="020B0604020202020204" pitchFamily="34" charset="0"/>
              <a:buChar char="•"/>
              <a:defRPr sz="3200">
                <a:solidFill>
                  <a:schemeClr val="tx1"/>
                </a:solidFill>
                <a:latin typeface="Helvetica Neue" charset="0"/>
                <a:ea typeface="ＭＳ Ｐゴシック" panose="020B0600070205080204" pitchFamily="34" charset="-128"/>
              </a:defRPr>
            </a:lvl1pPr>
            <a:lvl2pPr marL="742950" indent="-285750" defTabSz="457200">
              <a:spcBef>
                <a:spcPct val="20000"/>
              </a:spcBef>
              <a:buFont typeface="Arial" panose="020B0604020202020204" pitchFamily="34" charset="0"/>
              <a:buChar char="–"/>
              <a:defRPr sz="2800">
                <a:solidFill>
                  <a:schemeClr val="tx1"/>
                </a:solidFill>
                <a:latin typeface="Helvetica Neue" charset="0"/>
                <a:ea typeface="ＭＳ Ｐゴシック" panose="020B0600070205080204" pitchFamily="34" charset="-128"/>
              </a:defRPr>
            </a:lvl2pPr>
            <a:lvl3pPr marL="1143000" indent="-228600" defTabSz="457200">
              <a:spcBef>
                <a:spcPct val="20000"/>
              </a:spcBef>
              <a:buFont typeface="Arial" panose="020B0604020202020204" pitchFamily="34" charset="0"/>
              <a:buChar char="•"/>
              <a:defRPr sz="2400">
                <a:solidFill>
                  <a:schemeClr val="tx1"/>
                </a:solidFill>
                <a:latin typeface="Helvetica Neue" charset="0"/>
                <a:ea typeface="ＭＳ Ｐゴシック" panose="020B0600070205080204" pitchFamily="34" charset="-128"/>
              </a:defRPr>
            </a:lvl3pPr>
            <a:lvl4pPr marL="1600200" indent="-228600" defTabSz="457200">
              <a:spcBef>
                <a:spcPct val="20000"/>
              </a:spcBef>
              <a:buFont typeface="Arial" panose="020B0604020202020204" pitchFamily="34" charset="0"/>
              <a:buChar char="–"/>
              <a:defRPr sz="2000">
                <a:solidFill>
                  <a:schemeClr val="tx1"/>
                </a:solidFill>
                <a:latin typeface="Helvetica Neue" charset="0"/>
                <a:ea typeface="ＭＳ Ｐゴシック" panose="020B0600070205080204" pitchFamily="34" charset="-128"/>
              </a:defRPr>
            </a:lvl4pPr>
            <a:lvl5pPr marL="2057400" indent="-228600" defTabSz="457200">
              <a:spcBef>
                <a:spcPct val="20000"/>
              </a:spcBef>
              <a:buFont typeface="Arial" panose="020B0604020202020204" pitchFamily="34" charset="0"/>
              <a:buChar char="»"/>
              <a:defRPr sz="2000">
                <a:solidFill>
                  <a:schemeClr val="tx1"/>
                </a:solidFill>
                <a:latin typeface="Helvetica Neue"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Helvetica Neue"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Helvetica Neue"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Helvetica Neue"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Helvetica Neue" charset="0"/>
                <a:ea typeface="ＭＳ Ｐゴシック" panose="020B0600070205080204" pitchFamily="34" charset="-128"/>
              </a:defRPr>
            </a:lvl9pPr>
          </a:lstStyle>
          <a:p>
            <a:pPr eaLnBrk="1" hangingPunct="1">
              <a:spcBef>
                <a:spcPct val="0"/>
              </a:spcBef>
              <a:buFontTx/>
              <a:buNone/>
            </a:pPr>
            <a:r>
              <a:rPr lang="en-US" altLang="en-US" sz="2400">
                <a:solidFill>
                  <a:srgbClr val="7F7F7F"/>
                </a:solidFill>
                <a:latin typeface="Helvetica Neue Light"/>
                <a:ea typeface="Helvetica Neue Light"/>
                <a:cs typeface="Helvetica Neue Light"/>
              </a:rPr>
              <a:t>Growth Within: A Circular Economy Vision for a Competitive Europe</a:t>
            </a:r>
          </a:p>
        </p:txBody>
      </p:sp>
      <p:sp>
        <p:nvSpPr>
          <p:cNvPr id="41991" name="Rectangle 5"/>
          <p:cNvSpPr txBox="1">
            <a:spLocks noChangeArrowheads="1"/>
          </p:cNvSpPr>
          <p:nvPr>
            <p:custDataLst>
              <p:tags r:id="rId2"/>
            </p:custDataLst>
          </p:nvPr>
        </p:nvSpPr>
        <p:spPr bwMode="gray">
          <a:xfrm>
            <a:off x="5864226" y="3154363"/>
            <a:ext cx="4689475"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marL="285750" indent="-285750" defTabSz="457200">
              <a:spcBef>
                <a:spcPct val="20000"/>
              </a:spcBef>
              <a:buFont typeface="Arial" panose="020B0604020202020204" pitchFamily="34" charset="0"/>
              <a:buChar char="•"/>
              <a:defRPr sz="3200">
                <a:solidFill>
                  <a:schemeClr val="tx1"/>
                </a:solidFill>
                <a:latin typeface="Helvetica Neue" charset="0"/>
                <a:ea typeface="ＭＳ Ｐゴシック" panose="020B0600070205080204" pitchFamily="34" charset="-128"/>
              </a:defRPr>
            </a:lvl1pPr>
            <a:lvl2pPr marL="742950" indent="-285750" defTabSz="457200">
              <a:spcBef>
                <a:spcPct val="20000"/>
              </a:spcBef>
              <a:buFont typeface="Arial" panose="020B0604020202020204" pitchFamily="34" charset="0"/>
              <a:buChar char="–"/>
              <a:defRPr sz="2800">
                <a:solidFill>
                  <a:schemeClr val="tx1"/>
                </a:solidFill>
                <a:latin typeface="Helvetica Neue" charset="0"/>
                <a:ea typeface="ＭＳ Ｐゴシック" panose="020B0600070205080204" pitchFamily="34" charset="-128"/>
              </a:defRPr>
            </a:lvl2pPr>
            <a:lvl3pPr marL="1143000" indent="-228600" defTabSz="457200">
              <a:spcBef>
                <a:spcPct val="20000"/>
              </a:spcBef>
              <a:buFont typeface="Arial" panose="020B0604020202020204" pitchFamily="34" charset="0"/>
              <a:buChar char="•"/>
              <a:defRPr sz="2400">
                <a:solidFill>
                  <a:schemeClr val="tx1"/>
                </a:solidFill>
                <a:latin typeface="Helvetica Neue" charset="0"/>
                <a:ea typeface="ＭＳ Ｐゴシック" panose="020B0600070205080204" pitchFamily="34" charset="-128"/>
              </a:defRPr>
            </a:lvl3pPr>
            <a:lvl4pPr marL="1600200" indent="-228600" defTabSz="457200">
              <a:spcBef>
                <a:spcPct val="20000"/>
              </a:spcBef>
              <a:buFont typeface="Arial" panose="020B0604020202020204" pitchFamily="34" charset="0"/>
              <a:buChar char="–"/>
              <a:defRPr sz="2000">
                <a:solidFill>
                  <a:schemeClr val="tx1"/>
                </a:solidFill>
                <a:latin typeface="Helvetica Neue" charset="0"/>
                <a:ea typeface="ＭＳ Ｐゴシック" panose="020B0600070205080204" pitchFamily="34" charset="-128"/>
              </a:defRPr>
            </a:lvl4pPr>
            <a:lvl5pPr marL="2057400" indent="-228600" defTabSz="457200">
              <a:spcBef>
                <a:spcPct val="20000"/>
              </a:spcBef>
              <a:buFont typeface="Arial" panose="020B0604020202020204" pitchFamily="34" charset="0"/>
              <a:buChar char="»"/>
              <a:defRPr sz="2000">
                <a:solidFill>
                  <a:schemeClr val="tx1"/>
                </a:solidFill>
                <a:latin typeface="Helvetica Neue"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Helvetica Neue"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Helvetica Neue"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Helvetica Neue"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Helvetica Neue" charset="0"/>
                <a:ea typeface="ＭＳ Ｐゴシック" panose="020B0600070205080204" pitchFamily="34" charset="-128"/>
              </a:defRPr>
            </a:lvl9pPr>
          </a:lstStyle>
          <a:p>
            <a:pPr eaLnBrk="1" hangingPunct="1">
              <a:spcBef>
                <a:spcPct val="0"/>
              </a:spcBef>
            </a:pPr>
            <a:r>
              <a:rPr lang="en-US" altLang="en-US" sz="1800">
                <a:solidFill>
                  <a:srgbClr val="7F7F7F"/>
                </a:solidFill>
                <a:latin typeface="Helvetica Neue Light"/>
                <a:ea typeface="Helvetica Neue Light"/>
                <a:cs typeface="Helvetica Neue Light"/>
              </a:rPr>
              <a:t>Structural waste</a:t>
            </a:r>
          </a:p>
          <a:p>
            <a:pPr eaLnBrk="1" hangingPunct="1">
              <a:spcBef>
                <a:spcPct val="0"/>
              </a:spcBef>
            </a:pPr>
            <a:r>
              <a:rPr lang="en-US" altLang="en-US" sz="1800">
                <a:solidFill>
                  <a:srgbClr val="7F7F7F"/>
                </a:solidFill>
                <a:latin typeface="Helvetica Neue Light"/>
                <a:ea typeface="Helvetica Neue Light"/>
                <a:cs typeface="Helvetica Neue Light"/>
              </a:rPr>
              <a:t>Contribution of emerging technologies</a:t>
            </a:r>
          </a:p>
          <a:p>
            <a:pPr eaLnBrk="1" hangingPunct="1">
              <a:spcBef>
                <a:spcPct val="0"/>
              </a:spcBef>
            </a:pPr>
            <a:r>
              <a:rPr lang="en-US" altLang="en-US" sz="1800">
                <a:solidFill>
                  <a:srgbClr val="7F7F7F"/>
                </a:solidFill>
                <a:latin typeface="Helvetica Neue Light"/>
                <a:ea typeface="Helvetica Neue Light"/>
                <a:cs typeface="Helvetica Neue Light"/>
              </a:rPr>
              <a:t>Implications of rebound effects</a:t>
            </a:r>
          </a:p>
          <a:p>
            <a:pPr eaLnBrk="1" hangingPunct="1">
              <a:spcBef>
                <a:spcPct val="0"/>
              </a:spcBef>
            </a:pPr>
            <a:r>
              <a:rPr lang="en-US" altLang="en-US" sz="1800">
                <a:solidFill>
                  <a:srgbClr val="7F7F7F"/>
                </a:solidFill>
                <a:latin typeface="Helvetica Neue Light"/>
                <a:ea typeface="Helvetica Neue Light"/>
                <a:cs typeface="Helvetica Neue Light"/>
              </a:rPr>
              <a:t>Potential for greater utility and decoupling</a:t>
            </a:r>
          </a:p>
          <a:p>
            <a:pPr eaLnBrk="1" hangingPunct="1">
              <a:spcBef>
                <a:spcPct val="0"/>
              </a:spcBef>
            </a:pPr>
            <a:r>
              <a:rPr lang="en-US" altLang="en-US" sz="1800">
                <a:solidFill>
                  <a:srgbClr val="7F7F7F"/>
                </a:solidFill>
                <a:latin typeface="Helvetica Neue Light"/>
                <a:ea typeface="Helvetica Neue Light"/>
                <a:cs typeface="Helvetica Neue Light"/>
              </a:rPr>
              <a:t>Impact on profitability</a:t>
            </a:r>
          </a:p>
          <a:p>
            <a:pPr eaLnBrk="1" hangingPunct="1">
              <a:spcBef>
                <a:spcPct val="0"/>
              </a:spcBef>
            </a:pPr>
            <a:r>
              <a:rPr lang="en-US" altLang="en-US" sz="1800">
                <a:solidFill>
                  <a:srgbClr val="7F7F7F"/>
                </a:solidFill>
                <a:latin typeface="Helvetica Neue Light"/>
                <a:ea typeface="Helvetica Neue Light"/>
                <a:cs typeface="Helvetica Neue Light"/>
              </a:rPr>
              <a:t>Impact on GDP and employment</a:t>
            </a:r>
          </a:p>
          <a:p>
            <a:pPr eaLnBrk="1" hangingPunct="1">
              <a:spcBef>
                <a:spcPct val="0"/>
              </a:spcBef>
            </a:pPr>
            <a:r>
              <a:rPr lang="en-US" altLang="en-US" sz="1800">
                <a:solidFill>
                  <a:srgbClr val="7F7F7F"/>
                </a:solidFill>
                <a:latin typeface="Helvetica Neue Light"/>
                <a:ea typeface="Helvetica Neue Light"/>
                <a:cs typeface="Helvetica Neue Light"/>
              </a:rPr>
              <a:t>Impact on environment and economic resilience </a:t>
            </a:r>
          </a:p>
        </p:txBody>
      </p:sp>
      <p:sp>
        <p:nvSpPr>
          <p:cNvPr id="41992" name="Title 1"/>
          <p:cNvSpPr>
            <a:spLocks noGrp="1"/>
          </p:cNvSpPr>
          <p:nvPr>
            <p:ph type="ctrTitle"/>
          </p:nvPr>
        </p:nvSpPr>
        <p:spPr>
          <a:xfrm>
            <a:off x="1685926" y="6273800"/>
            <a:ext cx="8412163" cy="312738"/>
          </a:xfrm>
        </p:spPr>
        <p:txBody>
          <a:bodyPr>
            <a:normAutofit fontScale="90000"/>
          </a:bodyPr>
          <a:lstStyle/>
          <a:p>
            <a:pPr eaLnBrk="1" hangingPunct="1"/>
            <a:r>
              <a:rPr lang="en-US" altLang="en-US" sz="1800">
                <a:solidFill>
                  <a:srgbClr val="FFFFFF"/>
                </a:solidFill>
                <a:latin typeface="Helvetica Neue" charset="0"/>
                <a:ea typeface="ＭＳ Ｐゴシック" panose="020B0600070205080204" pitchFamily="34" charset="-128"/>
              </a:rPr>
              <a:t>CIRCULAR ECONOMY – BROADER VALUE ASSESSMENT</a:t>
            </a:r>
          </a:p>
        </p:txBody>
      </p:sp>
    </p:spTree>
    <p:extLst>
      <p:ext uri="{BB962C8B-B14F-4D97-AF65-F5344CB8AC3E}">
        <p14:creationId xmlns:p14="http://schemas.microsoft.com/office/powerpoint/2010/main" val="37730368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5964" y="69850"/>
            <a:ext cx="8142287" cy="595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p:cNvSpPr>
            <a:spLocks noGrp="1"/>
          </p:cNvSpPr>
          <p:nvPr>
            <p:ph type="ctrTitle"/>
          </p:nvPr>
        </p:nvSpPr>
        <p:spPr>
          <a:xfrm>
            <a:off x="1685926" y="6273800"/>
            <a:ext cx="8412163" cy="312738"/>
          </a:xfrm>
        </p:spPr>
        <p:txBody>
          <a:bodyPr rtlCol="0">
            <a:normAutofit fontScale="90000"/>
          </a:bodyPr>
          <a:lstStyle/>
          <a:p>
            <a:pPr>
              <a:defRPr/>
            </a:pPr>
            <a:r>
              <a:rPr lang="en-US" sz="2000" dirty="0">
                <a:solidFill>
                  <a:srgbClr val="FFFFFF"/>
                </a:solidFill>
              </a:rPr>
              <a:t>CIRCULAR ECONOMY - VALUE  &amp; BENEFIT LEVERS</a:t>
            </a:r>
          </a:p>
        </p:txBody>
      </p:sp>
    </p:spTree>
    <p:extLst>
      <p:ext uri="{BB962C8B-B14F-4D97-AF65-F5344CB8AC3E}">
        <p14:creationId xmlns:p14="http://schemas.microsoft.com/office/powerpoint/2010/main" val="20444304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sz="4000" b="1">
                <a:solidFill>
                  <a:srgbClr val="00B050"/>
                </a:solidFill>
                <a:latin typeface="Comic Sans MS" panose="030F0702030302020204" pitchFamily="66" charset="0"/>
              </a:rPr>
              <a:t>Redefining Wealth</a:t>
            </a:r>
            <a:endParaRPr lang="en-CA" altLang="en-US" sz="4000" b="1">
              <a:solidFill>
                <a:srgbClr val="00B050"/>
              </a:solidFill>
              <a:latin typeface="Comic Sans MS" panose="030F0702030302020204" pitchFamily="66" charset="0"/>
            </a:endParaRPr>
          </a:p>
        </p:txBody>
      </p:sp>
      <p:sp>
        <p:nvSpPr>
          <p:cNvPr id="7171" name="Rectangle 6"/>
          <p:cNvSpPr>
            <a:spLocks noGrp="1" noChangeArrowheads="1"/>
          </p:cNvSpPr>
          <p:nvPr>
            <p:ph type="body" sz="half" idx="3"/>
          </p:nvPr>
        </p:nvSpPr>
        <p:spPr>
          <a:xfrm>
            <a:off x="6173788" y="1600201"/>
            <a:ext cx="4037012" cy="4525963"/>
          </a:xfrm>
        </p:spPr>
        <p:txBody>
          <a:bodyPr/>
          <a:lstStyle/>
          <a:p>
            <a:pPr eaLnBrk="1" hangingPunct="1">
              <a:buFontTx/>
              <a:buNone/>
            </a:pPr>
            <a:r>
              <a:rPr lang="en-US" altLang="en-US" b="1" smtClean="0">
                <a:solidFill>
                  <a:srgbClr val="996633"/>
                </a:solidFill>
              </a:rPr>
              <a:t>Quantitative</a:t>
            </a:r>
            <a:r>
              <a:rPr lang="en-US" altLang="en-US" b="1" smtClean="0"/>
              <a:t>:</a:t>
            </a:r>
          </a:p>
          <a:p>
            <a:pPr eaLnBrk="1" hangingPunct="1">
              <a:buFontTx/>
              <a:buNone/>
            </a:pPr>
            <a:r>
              <a:rPr lang="en-US" altLang="en-US"/>
              <a:t>    </a:t>
            </a:r>
            <a:r>
              <a:rPr lang="en-US" altLang="en-US" b="1"/>
              <a:t>Money &amp; Material</a:t>
            </a:r>
          </a:p>
          <a:p>
            <a:pPr eaLnBrk="1" hangingPunct="1">
              <a:buFontTx/>
              <a:buNone/>
            </a:pPr>
            <a:r>
              <a:rPr lang="en-US" altLang="en-US" b="1"/>
              <a:t>    Accumulation</a:t>
            </a:r>
          </a:p>
          <a:p>
            <a:pPr eaLnBrk="1" hangingPunct="1">
              <a:buFontTx/>
              <a:buNone/>
            </a:pPr>
            <a:endParaRPr lang="en-US" altLang="en-US"/>
          </a:p>
          <a:p>
            <a:pPr eaLnBrk="1" hangingPunct="1">
              <a:buFontTx/>
              <a:buNone/>
            </a:pPr>
            <a:r>
              <a:rPr lang="en-US" altLang="en-US" b="1" smtClean="0">
                <a:solidFill>
                  <a:srgbClr val="00B050"/>
                </a:solidFill>
              </a:rPr>
              <a:t>Qualitative:</a:t>
            </a:r>
          </a:p>
          <a:p>
            <a:pPr eaLnBrk="1" hangingPunct="1">
              <a:buFontTx/>
              <a:buNone/>
            </a:pPr>
            <a:r>
              <a:rPr lang="en-US" altLang="en-US"/>
              <a:t>    </a:t>
            </a:r>
            <a:r>
              <a:rPr lang="en-US" altLang="en-US" b="1"/>
              <a:t>Well-being</a:t>
            </a:r>
          </a:p>
          <a:p>
            <a:pPr eaLnBrk="1" hangingPunct="1">
              <a:buFontTx/>
              <a:buNone/>
            </a:pPr>
            <a:r>
              <a:rPr lang="en-US" altLang="en-US" b="1"/>
              <a:t>    Regeneration</a:t>
            </a:r>
          </a:p>
          <a:p>
            <a:pPr eaLnBrk="1" hangingPunct="1">
              <a:buFontTx/>
              <a:buNone/>
            </a:pPr>
            <a:endParaRPr lang="en-CA" altLang="en-US"/>
          </a:p>
        </p:txBody>
      </p:sp>
      <p:pic>
        <p:nvPicPr>
          <p:cNvPr id="7172" name="Picture 7" descr="j0250081"/>
          <p:cNvPicPr>
            <a:picLocks noGrp="1" noChangeAspect="1" noChangeArrowheads="1"/>
          </p:cNvPicPr>
          <p:nvPr>
            <p:ph sz="quarter" idx="1"/>
          </p:nvPr>
        </p:nvPicPr>
        <p:blipFill>
          <a:blip r:embed="rId2" cstate="print">
            <a:extLst>
              <a:ext uri="{28A0092B-C50C-407E-A947-70E740481C1C}">
                <a14:useLocalDpi xmlns:a14="http://schemas.microsoft.com/office/drawing/2010/main" val="0"/>
              </a:ext>
            </a:extLst>
          </a:blip>
          <a:srcRect/>
          <a:stretch>
            <a:fillRect/>
          </a:stretch>
        </p:blipFill>
        <p:spPr>
          <a:xfrm>
            <a:off x="2928939" y="1668463"/>
            <a:ext cx="2143125" cy="2049462"/>
          </a:xfrm>
          <a:noFill/>
        </p:spPr>
      </p:pic>
      <p:pic>
        <p:nvPicPr>
          <p:cNvPr id="7173" name="Picture 8" descr="j0214926"/>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2867025" y="3938588"/>
            <a:ext cx="1981200" cy="1911350"/>
          </a:xfrm>
          <a:noFill/>
        </p:spPr>
      </p:pic>
    </p:spTree>
    <p:extLst>
      <p:ext uri="{BB962C8B-B14F-4D97-AF65-F5344CB8AC3E}">
        <p14:creationId xmlns:p14="http://schemas.microsoft.com/office/powerpoint/2010/main" val="11987363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5"/>
          <p:cNvSpPr>
            <a:spLocks noGrp="1"/>
          </p:cNvSpPr>
          <p:nvPr>
            <p:ph type="title"/>
          </p:nvPr>
        </p:nvSpPr>
        <p:spPr/>
        <p:txBody>
          <a:bodyPr/>
          <a:lstStyle/>
          <a:p>
            <a:pPr eaLnBrk="1" hangingPunct="1"/>
            <a:r>
              <a:rPr lang="en-CA" altLang="en-US" sz="4000" b="1">
                <a:solidFill>
                  <a:srgbClr val="00B050"/>
                </a:solidFill>
                <a:latin typeface="Comic Sans MS" panose="030F0702030302020204" pitchFamily="66" charset="0"/>
              </a:rPr>
              <a:t>Quantification &amp; Value</a:t>
            </a:r>
          </a:p>
        </p:txBody>
      </p:sp>
      <p:sp>
        <p:nvSpPr>
          <p:cNvPr id="16387" name="Text Placeholder 8"/>
          <p:cNvSpPr>
            <a:spLocks noGrp="1"/>
          </p:cNvSpPr>
          <p:nvPr>
            <p:ph type="body" sz="half" idx="3"/>
          </p:nvPr>
        </p:nvSpPr>
        <p:spPr/>
        <p:txBody>
          <a:bodyPr/>
          <a:lstStyle/>
          <a:p>
            <a:pPr algn="ctr" eaLnBrk="1" hangingPunct="1"/>
            <a:r>
              <a:rPr lang="en-CA" altLang="en-US" smtClean="0">
                <a:solidFill>
                  <a:srgbClr val="FF0000"/>
                </a:solidFill>
              </a:rPr>
              <a:t>What is measured gets done</a:t>
            </a:r>
          </a:p>
          <a:p>
            <a:pPr algn="ctr" eaLnBrk="1" hangingPunct="1"/>
            <a:r>
              <a:rPr lang="en-CA" altLang="en-US" smtClean="0">
                <a:solidFill>
                  <a:srgbClr val="00B050"/>
                </a:solidFill>
              </a:rPr>
              <a:t>What gets counted is valued;</a:t>
            </a:r>
          </a:p>
          <a:p>
            <a:pPr algn="ctr" eaLnBrk="1" hangingPunct="1">
              <a:buFontTx/>
              <a:buNone/>
            </a:pPr>
            <a:r>
              <a:rPr lang="en-CA" altLang="en-US" smtClean="0">
                <a:solidFill>
                  <a:srgbClr val="00B050"/>
                </a:solidFill>
              </a:rPr>
              <a:t> What is valued gets counted</a:t>
            </a:r>
          </a:p>
          <a:p>
            <a:pPr eaLnBrk="1" hangingPunct="1"/>
            <a:endParaRPr lang="en-CA" altLang="en-US" smtClean="0"/>
          </a:p>
        </p:txBody>
      </p:sp>
      <p:pic>
        <p:nvPicPr>
          <p:cNvPr id="16388" name="Picture 2"/>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629401" y="1524000"/>
            <a:ext cx="2473325" cy="2185988"/>
          </a:xfrm>
          <a:noFill/>
        </p:spPr>
      </p:pic>
      <p:pic>
        <p:nvPicPr>
          <p:cNvPr id="16389" name="Picture 3"/>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3657601" y="1676400"/>
            <a:ext cx="1236663" cy="2185988"/>
          </a:xfrm>
          <a:noFill/>
        </p:spPr>
      </p:pic>
    </p:spTree>
    <p:extLst>
      <p:ext uri="{BB962C8B-B14F-4D97-AF65-F5344CB8AC3E}">
        <p14:creationId xmlns:p14="http://schemas.microsoft.com/office/powerpoint/2010/main" val="1144283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altLang="en-US" sz="4000" b="1">
                <a:solidFill>
                  <a:srgbClr val="009900"/>
                </a:solidFill>
                <a:latin typeface="Comic Sans MS" panose="030F0702030302020204" pitchFamily="66" charset="0"/>
              </a:rPr>
              <a:t>Internal &amp; External Action</a:t>
            </a:r>
            <a:endParaRPr lang="en-CA" altLang="en-US" sz="4000" b="1">
              <a:solidFill>
                <a:srgbClr val="009900"/>
              </a:solidFill>
              <a:latin typeface="Comic Sans MS" panose="030F0702030302020204" pitchFamily="66" charset="0"/>
            </a:endParaRPr>
          </a:p>
        </p:txBody>
      </p:sp>
      <p:sp>
        <p:nvSpPr>
          <p:cNvPr id="14339" name="Rectangle 3"/>
          <p:cNvSpPr>
            <a:spLocks noGrp="1" noChangeArrowheads="1"/>
          </p:cNvSpPr>
          <p:nvPr>
            <p:ph type="body" sz="half" idx="2"/>
          </p:nvPr>
        </p:nvSpPr>
        <p:spPr>
          <a:xfrm>
            <a:off x="4876800" y="1600201"/>
            <a:ext cx="5334000" cy="4525963"/>
          </a:xfrm>
        </p:spPr>
        <p:txBody>
          <a:bodyPr/>
          <a:lstStyle/>
          <a:p>
            <a:pPr eaLnBrk="1" hangingPunct="1"/>
            <a:r>
              <a:rPr lang="en-US" altLang="en-US"/>
              <a:t>The balance is different for big &amp; small business</a:t>
            </a:r>
          </a:p>
          <a:p>
            <a:pPr eaLnBrk="1" hangingPunct="1"/>
            <a:r>
              <a:rPr lang="en-US" altLang="en-US"/>
              <a:t>Relationship between democracy &amp; economic evolution</a:t>
            </a:r>
          </a:p>
          <a:p>
            <a:pPr eaLnBrk="1" hangingPunct="1"/>
            <a:r>
              <a:rPr lang="en-US" altLang="en-US"/>
              <a:t>Centrality of Stakeholder relationships</a:t>
            </a:r>
          </a:p>
          <a:p>
            <a:pPr eaLnBrk="1" hangingPunct="1"/>
            <a:r>
              <a:rPr lang="en-US" altLang="en-US"/>
              <a:t>Importance of New Enterprise Networks</a:t>
            </a:r>
            <a:endParaRPr lang="en-CA" altLang="en-US"/>
          </a:p>
        </p:txBody>
      </p:sp>
      <p:pic>
        <p:nvPicPr>
          <p:cNvPr id="14340" name="Picture 4"/>
          <p:cNvPicPr>
            <a:picLocks noGrp="1" noChangeAspect="1" noChangeArrowheads="1"/>
          </p:cNvPicPr>
          <p:nvPr>
            <p:ph sz="half" idx="1"/>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2133600" y="2133600"/>
            <a:ext cx="2667000" cy="2540000"/>
          </a:xfrm>
          <a:noFill/>
        </p:spPr>
      </p:pic>
    </p:spTree>
    <p:extLst>
      <p:ext uri="{BB962C8B-B14F-4D97-AF65-F5344CB8AC3E}">
        <p14:creationId xmlns:p14="http://schemas.microsoft.com/office/powerpoint/2010/main" val="33570941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CA" altLang="en-US" sz="4000" b="1">
                <a:solidFill>
                  <a:srgbClr val="00B050"/>
                </a:solidFill>
                <a:latin typeface="Comic Sans MS" panose="030F0702030302020204" pitchFamily="66" charset="0"/>
              </a:rPr>
              <a:t>Business in Transformation</a:t>
            </a:r>
          </a:p>
        </p:txBody>
      </p:sp>
      <p:sp>
        <p:nvSpPr>
          <p:cNvPr id="5123" name="Content Placeholder 2"/>
          <p:cNvSpPr>
            <a:spLocks noGrp="1"/>
          </p:cNvSpPr>
          <p:nvPr>
            <p:ph sz="half" idx="1"/>
          </p:nvPr>
        </p:nvSpPr>
        <p:spPr>
          <a:xfrm>
            <a:off x="1981200" y="1295401"/>
            <a:ext cx="6096000" cy="4830763"/>
          </a:xfrm>
        </p:spPr>
        <p:txBody>
          <a:bodyPr/>
          <a:lstStyle/>
          <a:p>
            <a:pPr eaLnBrk="1" hangingPunct="1"/>
            <a:r>
              <a:rPr lang="en-CA" altLang="en-US" sz="2400">
                <a:solidFill>
                  <a:srgbClr val="FF0000"/>
                </a:solidFill>
              </a:rPr>
              <a:t>needs to reorient to the needs of community and planet in its goals and means.</a:t>
            </a:r>
          </a:p>
          <a:p>
            <a:pPr eaLnBrk="1" hangingPunct="1"/>
            <a:r>
              <a:rPr lang="en-CA" altLang="en-US" sz="2400">
                <a:solidFill>
                  <a:srgbClr val="00B050"/>
                </a:solidFill>
              </a:rPr>
              <a:t>needs to expand its moral and legal status to include its workers and all stakeholders affected by its actions.</a:t>
            </a:r>
          </a:p>
          <a:p>
            <a:pPr eaLnBrk="1" hangingPunct="1"/>
            <a:r>
              <a:rPr lang="en-CA" altLang="en-US" sz="2400">
                <a:solidFill>
                  <a:srgbClr val="FF0000"/>
                </a:solidFill>
              </a:rPr>
              <a:t>needs to support positive business activity in </a:t>
            </a:r>
            <a:r>
              <a:rPr lang="en-CA" altLang="en-US" sz="2400" i="1">
                <a:solidFill>
                  <a:srgbClr val="00B050"/>
                </a:solidFill>
              </a:rPr>
              <a:t>every</a:t>
            </a:r>
            <a:r>
              <a:rPr lang="en-CA" altLang="en-US" sz="2400">
                <a:solidFill>
                  <a:srgbClr val="FF0000"/>
                </a:solidFill>
              </a:rPr>
              <a:t> community.</a:t>
            </a:r>
          </a:p>
          <a:p>
            <a:pPr eaLnBrk="1" hangingPunct="1"/>
            <a:r>
              <a:rPr lang="en-CA" altLang="en-US" sz="2400">
                <a:solidFill>
                  <a:srgbClr val="00B050"/>
                </a:solidFill>
              </a:rPr>
              <a:t>special difficulties of small business in the existing economy.</a:t>
            </a:r>
          </a:p>
          <a:p>
            <a:pPr lvl="1" eaLnBrk="1" hangingPunct="1"/>
            <a:r>
              <a:rPr lang="en-CA" altLang="en-US" sz="2000"/>
              <a:t>need for a fundamental shift in economic resources from the Wal-Marts to the Small-Marts.</a:t>
            </a:r>
          </a:p>
        </p:txBody>
      </p:sp>
      <p:pic>
        <p:nvPicPr>
          <p:cNvPr id="5124" name="Content Placeholder 8" descr="j0341815.jpg"/>
          <p:cNvPicPr>
            <a:picLocks noGrp="1" noChangeAspect="1"/>
          </p:cNvPicPr>
          <p:nvPr>
            <p:ph sz="half" idx="2"/>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8153401" y="2057401"/>
            <a:ext cx="1914525" cy="2195513"/>
          </a:xfrm>
        </p:spPr>
      </p:pic>
    </p:spTree>
    <p:extLst>
      <p:ext uri="{BB962C8B-B14F-4D97-AF65-F5344CB8AC3E}">
        <p14:creationId xmlns:p14="http://schemas.microsoft.com/office/powerpoint/2010/main" val="13315857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1981200" y="274638"/>
            <a:ext cx="8229600" cy="944562"/>
          </a:xfrm>
        </p:spPr>
        <p:txBody>
          <a:bodyPr/>
          <a:lstStyle/>
          <a:p>
            <a:pPr eaLnBrk="1" hangingPunct="1"/>
            <a:r>
              <a:rPr lang="en-CA" altLang="en-US" sz="4000" b="1">
                <a:solidFill>
                  <a:srgbClr val="00B050"/>
                </a:solidFill>
                <a:latin typeface="Comic Sans MS" panose="030F0702030302020204" pitchFamily="66" charset="0"/>
              </a:rPr>
              <a:t>General Priorities</a:t>
            </a:r>
          </a:p>
        </p:txBody>
      </p:sp>
      <p:sp>
        <p:nvSpPr>
          <p:cNvPr id="15363" name="Content Placeholder 2"/>
          <p:cNvSpPr>
            <a:spLocks noGrp="1"/>
          </p:cNvSpPr>
          <p:nvPr>
            <p:ph idx="1"/>
          </p:nvPr>
        </p:nvSpPr>
        <p:spPr>
          <a:xfrm>
            <a:off x="1981200" y="1219201"/>
            <a:ext cx="8229600" cy="4906963"/>
          </a:xfrm>
        </p:spPr>
        <p:txBody>
          <a:bodyPr/>
          <a:lstStyle/>
          <a:p>
            <a:pPr eaLnBrk="1" hangingPunct="1"/>
            <a:r>
              <a:rPr lang="en-CA" altLang="en-US" sz="2400">
                <a:solidFill>
                  <a:srgbClr val="FF0000"/>
                </a:solidFill>
              </a:rPr>
              <a:t>labour vs. resource intensity</a:t>
            </a:r>
          </a:p>
          <a:p>
            <a:pPr eaLnBrk="1" hangingPunct="1">
              <a:buFontTx/>
              <a:buNone/>
            </a:pPr>
            <a:r>
              <a:rPr lang="en-CA" altLang="en-US" sz="2400">
                <a:solidFill>
                  <a:srgbClr val="FF0000"/>
                </a:solidFill>
              </a:rPr>
              <a:t>	  --beyond cog-labour; upgrading work (“human capital”)</a:t>
            </a:r>
          </a:p>
          <a:p>
            <a:pPr eaLnBrk="1" hangingPunct="1"/>
            <a:r>
              <a:rPr lang="en-CA" altLang="en-US" sz="2400">
                <a:solidFill>
                  <a:srgbClr val="0070C0"/>
                </a:solidFill>
              </a:rPr>
              <a:t>qualitative indicators of wealth and progress</a:t>
            </a:r>
          </a:p>
          <a:p>
            <a:pPr eaLnBrk="1" hangingPunct="1">
              <a:buFontTx/>
              <a:buNone/>
            </a:pPr>
            <a:r>
              <a:rPr lang="en-CA" altLang="en-US" sz="2400">
                <a:solidFill>
                  <a:srgbClr val="0070C0"/>
                </a:solidFill>
              </a:rPr>
              <a:t>	  --corporate accounting  /  community indicators</a:t>
            </a:r>
          </a:p>
          <a:p>
            <a:pPr eaLnBrk="1" hangingPunct="1"/>
            <a:r>
              <a:rPr lang="en-CA" altLang="en-US" sz="2400">
                <a:solidFill>
                  <a:srgbClr val="FF0000"/>
                </a:solidFill>
              </a:rPr>
              <a:t>place-based production &amp; development</a:t>
            </a:r>
          </a:p>
          <a:p>
            <a:pPr eaLnBrk="1" hangingPunct="1"/>
            <a:r>
              <a:rPr lang="en-CA" altLang="en-US" sz="2400">
                <a:solidFill>
                  <a:srgbClr val="0070C0"/>
                </a:solidFill>
              </a:rPr>
              <a:t>economic democracy: workers, community, society</a:t>
            </a:r>
          </a:p>
          <a:p>
            <a:pPr eaLnBrk="1" hangingPunct="1"/>
            <a:r>
              <a:rPr lang="en-CA" altLang="en-US" sz="2400">
                <a:solidFill>
                  <a:srgbClr val="FF0000"/>
                </a:solidFill>
              </a:rPr>
              <a:t>organizational change: structure &amp; culture that infuses all operations with sustainability goals &amp; practices.</a:t>
            </a:r>
          </a:p>
          <a:p>
            <a:pPr eaLnBrk="1" hangingPunct="1"/>
            <a:r>
              <a:rPr lang="en-CA" altLang="en-US" sz="2400">
                <a:solidFill>
                  <a:srgbClr val="0070C0"/>
                </a:solidFill>
              </a:rPr>
              <a:t>transparency: de-monopolizing information </a:t>
            </a:r>
          </a:p>
          <a:p>
            <a:pPr eaLnBrk="1" hangingPunct="1"/>
            <a:r>
              <a:rPr lang="en-CA" altLang="en-US" sz="2400">
                <a:solidFill>
                  <a:srgbClr val="FF0000"/>
                </a:solidFill>
              </a:rPr>
              <a:t>restructuring of manufacturing: means/ends</a:t>
            </a:r>
          </a:p>
          <a:p>
            <a:pPr eaLnBrk="1" hangingPunct="1"/>
            <a:r>
              <a:rPr lang="en-CA" altLang="en-US" sz="2400">
                <a:solidFill>
                  <a:srgbClr val="0070C0"/>
                </a:solidFill>
              </a:rPr>
              <a:t>marketing: affects all aspects of the firm</a:t>
            </a:r>
          </a:p>
          <a:p>
            <a:pPr eaLnBrk="1" hangingPunct="1"/>
            <a:endParaRPr lang="en-CA" altLang="en-US" smtClean="0"/>
          </a:p>
        </p:txBody>
      </p:sp>
    </p:spTree>
    <p:extLst>
      <p:ext uri="{BB962C8B-B14F-4D97-AF65-F5344CB8AC3E}">
        <p14:creationId xmlns:p14="http://schemas.microsoft.com/office/powerpoint/2010/main" val="1517468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CA" altLang="en-US" sz="4000" b="1">
                <a:solidFill>
                  <a:srgbClr val="009900"/>
                </a:solidFill>
                <a:latin typeface="Comic Sans MS" panose="030F0702030302020204" pitchFamily="66" charset="0"/>
              </a:rPr>
              <a:t>Values-driven Business</a:t>
            </a:r>
          </a:p>
        </p:txBody>
      </p:sp>
      <p:sp>
        <p:nvSpPr>
          <p:cNvPr id="3" name="Text Placeholder 2"/>
          <p:cNvSpPr>
            <a:spLocks noGrp="1"/>
          </p:cNvSpPr>
          <p:nvPr>
            <p:ph type="body" sz="half" idx="1"/>
          </p:nvPr>
        </p:nvSpPr>
        <p:spPr>
          <a:xfrm>
            <a:off x="1981200" y="1600201"/>
            <a:ext cx="5486400" cy="4525963"/>
          </a:xfrm>
        </p:spPr>
        <p:txBody>
          <a:bodyPr/>
          <a:lstStyle/>
          <a:p>
            <a:pPr>
              <a:buFontTx/>
              <a:buNone/>
              <a:defRPr/>
            </a:pPr>
            <a:r>
              <a:rPr lang="en-CA" sz="2400" b="1" dirty="0"/>
              <a:t>Economic tendencies towards decentralization</a:t>
            </a:r>
          </a:p>
          <a:p>
            <a:pPr marL="361950" indent="95250">
              <a:buNone/>
              <a:defRPr/>
            </a:pPr>
            <a:r>
              <a:rPr lang="en-CA" sz="2400" b="1" dirty="0">
                <a:solidFill>
                  <a:srgbClr val="FF0000"/>
                </a:solidFill>
              </a:rPr>
              <a:t>Technological:</a:t>
            </a:r>
            <a:r>
              <a:rPr lang="en-CA" sz="2400" dirty="0">
                <a:solidFill>
                  <a:srgbClr val="FF0000"/>
                </a:solidFill>
              </a:rPr>
              <a:t> </a:t>
            </a:r>
          </a:p>
          <a:p>
            <a:pPr marL="361950" lvl="1" indent="95250">
              <a:buNone/>
              <a:defRPr/>
            </a:pPr>
            <a:r>
              <a:rPr lang="en-CA" sz="2000" dirty="0"/>
              <a:t>networked info economy </a:t>
            </a:r>
          </a:p>
          <a:p>
            <a:pPr marL="361950" lvl="1" indent="95250">
              <a:buNone/>
              <a:defRPr/>
            </a:pPr>
            <a:r>
              <a:rPr lang="en-CA" sz="2000" dirty="0"/>
              <a:t>distributed generation</a:t>
            </a:r>
          </a:p>
          <a:p>
            <a:pPr marL="361950" lvl="1" indent="95250">
              <a:buNone/>
              <a:defRPr/>
            </a:pPr>
            <a:r>
              <a:rPr lang="en-CA" sz="2000" dirty="0"/>
              <a:t>miniaturization </a:t>
            </a:r>
          </a:p>
          <a:p>
            <a:pPr marL="361950" lvl="1" indent="95250">
              <a:buNone/>
              <a:defRPr/>
            </a:pPr>
            <a:r>
              <a:rPr lang="en-CA" b="1" dirty="0">
                <a:solidFill>
                  <a:srgbClr val="FF0000"/>
                </a:solidFill>
              </a:rPr>
              <a:t>Ecological:</a:t>
            </a:r>
            <a:r>
              <a:rPr lang="en-CA" dirty="0"/>
              <a:t>  </a:t>
            </a:r>
            <a:r>
              <a:rPr lang="en-CA" sz="2000" dirty="0"/>
              <a:t>economic </a:t>
            </a:r>
            <a:r>
              <a:rPr lang="en-CA" sz="2000" dirty="0" err="1"/>
              <a:t>biomimicry</a:t>
            </a:r>
            <a:r>
              <a:rPr lang="en-CA" sz="2000" dirty="0"/>
              <a:t> / ecosystem model of development / peak oil / distribution costs</a:t>
            </a:r>
          </a:p>
          <a:p>
            <a:pPr marL="361950" lvl="1" indent="95250">
              <a:buNone/>
              <a:defRPr/>
            </a:pPr>
            <a:r>
              <a:rPr lang="en-CA" b="1" dirty="0">
                <a:solidFill>
                  <a:srgbClr val="FF0000"/>
                </a:solidFill>
              </a:rPr>
              <a:t>Social: </a:t>
            </a:r>
            <a:r>
              <a:rPr lang="en-CA" sz="2000" dirty="0"/>
              <a:t>creativity base: human-scale</a:t>
            </a:r>
          </a:p>
          <a:p>
            <a:pPr lvl="1" eaLnBrk="1" hangingPunct="1">
              <a:buFontTx/>
              <a:buNone/>
              <a:defRPr/>
            </a:pPr>
            <a:endParaRPr lang="en-CA" sz="2000" dirty="0"/>
          </a:p>
          <a:p>
            <a:pPr lvl="1" eaLnBrk="1" hangingPunct="1">
              <a:buFontTx/>
              <a:buNone/>
              <a:defRPr/>
            </a:pPr>
            <a:endParaRPr lang="en-CA" sz="2000" dirty="0"/>
          </a:p>
          <a:p>
            <a:pPr lvl="1" eaLnBrk="1" hangingPunct="1">
              <a:defRPr/>
            </a:pPr>
            <a:endParaRPr lang="en-CA" sz="2000" dirty="0"/>
          </a:p>
          <a:p>
            <a:pPr lvl="1" eaLnBrk="1" hangingPunct="1">
              <a:buFontTx/>
              <a:buNone/>
              <a:defRPr/>
            </a:pPr>
            <a:endParaRPr lang="en-CA" sz="2000" dirty="0"/>
          </a:p>
        </p:txBody>
      </p:sp>
      <p:pic>
        <p:nvPicPr>
          <p:cNvPr id="20484" name="Content Placeholder 4" descr="GET-tag1.gif"/>
          <p:cNvPicPr>
            <a:picLocks noGrp="1" noChangeAspect="1"/>
          </p:cNvPicPr>
          <p:nvPr>
            <p:ph sz="half" idx="2"/>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7696200" y="2513014"/>
            <a:ext cx="2514600" cy="1527175"/>
          </a:xfrm>
        </p:spPr>
      </p:pic>
    </p:spTree>
    <p:extLst>
      <p:ext uri="{BB962C8B-B14F-4D97-AF65-F5344CB8AC3E}">
        <p14:creationId xmlns:p14="http://schemas.microsoft.com/office/powerpoint/2010/main" val="31716570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Diagram 45"/>
          <p:cNvGrpSpPr>
            <a:grpSpLocks noChangeAspect="1"/>
          </p:cNvGrpSpPr>
          <p:nvPr/>
        </p:nvGrpSpPr>
        <p:grpSpPr bwMode="auto">
          <a:xfrm>
            <a:off x="1981200" y="274639"/>
            <a:ext cx="8229600" cy="5851525"/>
            <a:chOff x="247" y="-1458"/>
            <a:chExt cx="12960" cy="9216"/>
          </a:xfrm>
        </p:grpSpPr>
        <p:graphicFrame>
          <p:nvGraphicFramePr>
            <p:cNvPr id="4" name="Diagram 3"/>
            <p:cNvGraphicFramePr/>
            <p:nvPr/>
          </p:nvGraphicFramePr>
          <p:xfrm>
            <a:off x="247" y="-1458"/>
            <a:ext cx="12960" cy="92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 Box 53"/>
            <p:cNvSpPr txBox="1">
              <a:spLocks noChangeArrowheads="1"/>
            </p:cNvSpPr>
            <p:nvPr/>
          </p:nvSpPr>
          <p:spPr bwMode="auto">
            <a:xfrm>
              <a:off x="2167" y="5430"/>
              <a:ext cx="9720" cy="9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CA" altLang="en-US" sz="2200" b="0" i="0" u="none" strike="noStrike" cap="none" normalizeH="0" baseline="0" smtClean="0">
                  <a:ln>
                    <a:noFill/>
                  </a:ln>
                  <a:solidFill>
                    <a:schemeClr val="tx1"/>
                  </a:solidFill>
                  <a:effectLst/>
                  <a:latin typeface="Castellar" panose="020A0402060406010301" pitchFamily="18" charset="0"/>
                </a:rPr>
                <a:t>  </a:t>
              </a:r>
              <a:r>
                <a:rPr kumimoji="0" lang="en-CA" altLang="en-US" sz="2800" b="0" i="0" u="none" strike="noStrike" cap="none" normalizeH="0" baseline="0" smtClean="0">
                  <a:ln>
                    <a:noFill/>
                  </a:ln>
                  <a:solidFill>
                    <a:srgbClr val="009900"/>
                  </a:solidFill>
                  <a:effectLst/>
                  <a:latin typeface="Castellar" panose="020A0402060406010301" pitchFamily="18" charset="0"/>
                </a:rPr>
                <a:t>Values-Driven Business</a:t>
              </a:r>
              <a:endParaRPr kumimoji="0" lang="en-CA" altLang="en-US" sz="2800" b="0" i="0" u="none" strike="noStrike" cap="none" normalizeH="0" baseline="0" smtClean="0">
                <a:ln>
                  <a:noFill/>
                </a:ln>
                <a:solidFill>
                  <a:srgbClr val="009900"/>
                </a:solidFill>
                <a:effectLst/>
                <a:latin typeface="Karaoke Superstar BV" pitchFamily="34" charset="0"/>
              </a:endParaRPr>
            </a:p>
          </p:txBody>
        </p:sp>
      </p:grpSp>
    </p:spTree>
    <p:extLst>
      <p:ext uri="{BB962C8B-B14F-4D97-AF65-F5344CB8AC3E}">
        <p14:creationId xmlns:p14="http://schemas.microsoft.com/office/powerpoint/2010/main" val="16460648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Diagram 17"/>
          <p:cNvGrpSpPr>
            <a:grpSpLocks noChangeAspect="1"/>
          </p:cNvGrpSpPr>
          <p:nvPr/>
        </p:nvGrpSpPr>
        <p:grpSpPr bwMode="auto">
          <a:xfrm>
            <a:off x="1981200" y="274639"/>
            <a:ext cx="8229600" cy="5851525"/>
            <a:chOff x="247" y="-1038"/>
            <a:chExt cx="12960" cy="9216"/>
          </a:xfrm>
        </p:grpSpPr>
        <p:graphicFrame>
          <p:nvGraphicFramePr>
            <p:cNvPr id="4" name="Diagram 3"/>
            <p:cNvGraphicFramePr/>
            <p:nvPr/>
          </p:nvGraphicFramePr>
          <p:xfrm>
            <a:off x="247" y="-1038"/>
            <a:ext cx="12960" cy="92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 Box 28"/>
            <p:cNvSpPr txBox="1">
              <a:spLocks noChangeArrowheads="1"/>
            </p:cNvSpPr>
            <p:nvPr/>
          </p:nvSpPr>
          <p:spPr bwMode="auto">
            <a:xfrm>
              <a:off x="1687" y="4650"/>
              <a:ext cx="3600" cy="228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457200" marR="0" lvl="1" indent="0" algn="l" defTabSz="914400" rtl="0" eaLnBrk="1" fontAlgn="base" latinLnBrk="0" hangingPunct="1">
                <a:lnSpc>
                  <a:spcPct val="100000"/>
                </a:lnSpc>
                <a:spcBef>
                  <a:spcPct val="0"/>
                </a:spcBef>
                <a:spcAft>
                  <a:spcPct val="0"/>
                </a:spcAft>
                <a:buClrTx/>
                <a:buSzTx/>
                <a:buFontTx/>
                <a:buNone/>
                <a:tabLst/>
              </a:pPr>
              <a:r>
                <a:rPr kumimoji="0" lang="en-CA" altLang="en-US" sz="1800" b="1" i="0" u="none" strike="noStrike" cap="none" normalizeH="0" baseline="0" smtClean="0">
                  <a:ln>
                    <a:noFill/>
                  </a:ln>
                  <a:solidFill>
                    <a:schemeClr val="tx1"/>
                  </a:solidFill>
                  <a:effectLst/>
                  <a:latin typeface="Arial" panose="020B0604020202020204" pitchFamily="34" charset="0"/>
                </a:rPr>
                <a:t>5 Dimensions of Values-Driven Business</a:t>
              </a:r>
            </a:p>
            <a:p>
              <a:pPr marL="457200" marR="0" lvl="1" indent="0" algn="l" defTabSz="914400" rtl="0" eaLnBrk="1" fontAlgn="base" latinLnBrk="0" hangingPunct="1">
                <a:lnSpc>
                  <a:spcPct val="100000"/>
                </a:lnSpc>
                <a:spcBef>
                  <a:spcPct val="0"/>
                </a:spcBef>
                <a:spcAft>
                  <a:spcPct val="0"/>
                </a:spcAft>
                <a:buClrTx/>
                <a:buSzTx/>
                <a:buFontTx/>
                <a:buNone/>
                <a:tabLst/>
              </a:pPr>
              <a:endParaRPr kumimoji="0" lang="en-CA" altLang="en-US" sz="1800" b="0" i="0" u="none" strike="noStrike" cap="none" normalizeH="0" baseline="0" smtClean="0">
                <a:ln>
                  <a:noFill/>
                </a:ln>
                <a:solidFill>
                  <a:schemeClr val="tx1"/>
                </a:solidFill>
                <a:effectLst/>
                <a:latin typeface="Karaoke Superstar BV" pitchFamily="34" charset="0"/>
              </a:endParaRPr>
            </a:p>
          </p:txBody>
        </p:sp>
      </p:grpSp>
    </p:spTree>
    <p:extLst>
      <p:ext uri="{BB962C8B-B14F-4D97-AF65-F5344CB8AC3E}">
        <p14:creationId xmlns:p14="http://schemas.microsoft.com/office/powerpoint/2010/main" val="3982683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981200" y="381000"/>
            <a:ext cx="8229600" cy="762000"/>
          </a:xfrm>
        </p:spPr>
        <p:txBody>
          <a:bodyPr/>
          <a:lstStyle/>
          <a:p>
            <a:pPr eaLnBrk="1" hangingPunct="1"/>
            <a:r>
              <a:rPr lang="en-US" altLang="en-US" sz="3200">
                <a:latin typeface="Comic Sans MS" panose="030F0702030302020204" pitchFamily="66" charset="0"/>
              </a:rPr>
              <a:t>Community / Small Business</a:t>
            </a:r>
            <a:r>
              <a:rPr lang="en-US" altLang="en-US" smtClean="0"/>
              <a:t> </a:t>
            </a:r>
            <a:endParaRPr lang="en-CA" altLang="en-US" smtClean="0"/>
          </a:p>
        </p:txBody>
      </p:sp>
      <p:sp>
        <p:nvSpPr>
          <p:cNvPr id="21507" name="Rectangle 3"/>
          <p:cNvSpPr>
            <a:spLocks noGrp="1" noChangeArrowheads="1"/>
          </p:cNvSpPr>
          <p:nvPr>
            <p:ph type="body" sz="half" idx="1"/>
          </p:nvPr>
        </p:nvSpPr>
        <p:spPr>
          <a:xfrm>
            <a:off x="2057400" y="1143000"/>
            <a:ext cx="8229600" cy="3581400"/>
          </a:xfrm>
        </p:spPr>
        <p:txBody>
          <a:bodyPr>
            <a:normAutofit lnSpcReduction="10000"/>
          </a:bodyPr>
          <a:lstStyle/>
          <a:p>
            <a:pPr eaLnBrk="1" hangingPunct="1">
              <a:lnSpc>
                <a:spcPct val="90000"/>
              </a:lnSpc>
            </a:pPr>
            <a:r>
              <a:rPr lang="en-US" altLang="en-US" sz="2400">
                <a:latin typeface="Comic Sans MS" panose="030F0702030302020204" pitchFamily="66" charset="0"/>
              </a:rPr>
              <a:t>The realm of cutting-edge alternatives in almost every sector</a:t>
            </a:r>
          </a:p>
          <a:p>
            <a:pPr eaLnBrk="1" hangingPunct="1">
              <a:lnSpc>
                <a:spcPct val="90000"/>
              </a:lnSpc>
            </a:pPr>
            <a:r>
              <a:rPr lang="en-US" altLang="en-US" sz="2400">
                <a:latin typeface="Comic Sans MS" panose="030F0702030302020204" pitchFamily="66" charset="0"/>
              </a:rPr>
              <a:t>Need for new &amp; stronger networks</a:t>
            </a:r>
          </a:p>
          <a:p>
            <a:pPr eaLnBrk="1" hangingPunct="1">
              <a:lnSpc>
                <a:spcPct val="90000"/>
              </a:lnSpc>
            </a:pPr>
            <a:r>
              <a:rPr lang="en-US" altLang="en-US" sz="2400">
                <a:latin typeface="Comic Sans MS" panose="030F0702030302020204" pitchFamily="66" charset="0"/>
              </a:rPr>
              <a:t>Local market power based on solid knowledge</a:t>
            </a:r>
          </a:p>
          <a:p>
            <a:pPr eaLnBrk="1" hangingPunct="1">
              <a:lnSpc>
                <a:spcPct val="90000"/>
              </a:lnSpc>
            </a:pPr>
            <a:r>
              <a:rPr lang="en-US" altLang="en-US" sz="2400">
                <a:latin typeface="Comic Sans MS" panose="030F0702030302020204" pitchFamily="66" charset="0"/>
              </a:rPr>
              <a:t>Import substitution </a:t>
            </a:r>
          </a:p>
          <a:p>
            <a:pPr eaLnBrk="1" hangingPunct="1">
              <a:lnSpc>
                <a:spcPct val="90000"/>
              </a:lnSpc>
            </a:pPr>
            <a:r>
              <a:rPr lang="en-US" altLang="en-US" sz="2400">
                <a:latin typeface="Comic Sans MS" panose="030F0702030302020204" pitchFamily="66" charset="0"/>
              </a:rPr>
              <a:t>Regenerative finance</a:t>
            </a:r>
          </a:p>
          <a:p>
            <a:pPr eaLnBrk="1" hangingPunct="1">
              <a:lnSpc>
                <a:spcPct val="90000"/>
              </a:lnSpc>
            </a:pPr>
            <a:r>
              <a:rPr lang="en-US" altLang="en-US" sz="2400">
                <a:latin typeface="Comic Sans MS" panose="030F0702030302020204" pitchFamily="66" charset="0"/>
              </a:rPr>
              <a:t>Necessity of empowering </a:t>
            </a:r>
            <a:r>
              <a:rPr lang="en-US" altLang="en-US" sz="2400" b="1">
                <a:solidFill>
                  <a:schemeClr val="hlink"/>
                </a:solidFill>
                <a:latin typeface="Comic Sans MS" panose="030F0702030302020204" pitchFamily="66" charset="0"/>
              </a:rPr>
              <a:t>all</a:t>
            </a:r>
            <a:r>
              <a:rPr lang="en-US" altLang="en-US" sz="2400">
                <a:latin typeface="Comic Sans MS" panose="030F0702030302020204" pitchFamily="66" charset="0"/>
              </a:rPr>
              <a:t> sections of the community</a:t>
            </a:r>
          </a:p>
          <a:p>
            <a:pPr eaLnBrk="1" hangingPunct="1">
              <a:lnSpc>
                <a:spcPct val="90000"/>
              </a:lnSpc>
            </a:pPr>
            <a:r>
              <a:rPr lang="en-US" altLang="en-US" sz="2400">
                <a:latin typeface="Comic Sans MS" panose="030F0702030302020204" pitchFamily="66" charset="0"/>
              </a:rPr>
              <a:t>Community development Plans &amp; Indicators</a:t>
            </a:r>
            <a:endParaRPr lang="en-CA" altLang="en-US" sz="2400">
              <a:latin typeface="Comic Sans MS" panose="030F0702030302020204" pitchFamily="66" charset="0"/>
            </a:endParaRPr>
          </a:p>
        </p:txBody>
      </p:sp>
      <p:graphicFrame>
        <p:nvGraphicFramePr>
          <p:cNvPr id="23578" name="Group 26"/>
          <p:cNvGraphicFramePr>
            <a:graphicFrameLocks noGrp="1"/>
          </p:cNvGraphicFramePr>
          <p:nvPr/>
        </p:nvGraphicFramePr>
        <p:xfrm>
          <a:off x="2819400" y="304800"/>
          <a:ext cx="5943600" cy="1508686"/>
        </p:xfrm>
        <a:graphic>
          <a:graphicData uri="http://schemas.openxmlformats.org/drawingml/2006/table">
            <a:tbl>
              <a:tblPr/>
              <a:tblGrid>
                <a:gridCol w="5943600"/>
              </a:tblGrid>
              <a:tr h="150812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CA" sz="1800" b="0" i="0" u="none" strike="noStrike" cap="none" normalizeH="0" baseline="0" dirty="0" smtClean="0">
                          <a:ln>
                            <a:noFill/>
                          </a:ln>
                          <a:solidFill>
                            <a:schemeClr val="tx1"/>
                          </a:solidFill>
                          <a:effectLst/>
                          <a:latin typeface="Arial" charset="0"/>
                        </a:rPr>
                        <a:t>  </a:t>
                      </a:r>
                      <a:r>
                        <a:rPr kumimoji="0" lang="en-CA" sz="7500" b="0" i="0" u="none" strike="noStrike" cap="none" normalizeH="0" baseline="0" dirty="0" smtClean="0">
                          <a:ln>
                            <a:noFill/>
                          </a:ln>
                          <a:solidFill>
                            <a:schemeClr val="tx1"/>
                          </a:solidFill>
                          <a:effectLst/>
                          <a:latin typeface="Arial" charset="0"/>
                        </a:rPr>
                        <a:t> </a:t>
                      </a:r>
                      <a:r>
                        <a:rPr kumimoji="0" lang="en-CA" sz="1800" b="0" i="0" u="none" strike="noStrike" cap="none" normalizeH="0" baseline="0" dirty="0" smtClean="0">
                          <a:ln>
                            <a:noFill/>
                          </a:ln>
                          <a:solidFill>
                            <a:schemeClr val="tx1"/>
                          </a:solidFill>
                          <a:effectLst/>
                          <a:latin typeface="Arial" charset="0"/>
                        </a:rPr>
                        <a:t>   </a:t>
                      </a:r>
                      <a:r>
                        <a:rPr kumimoji="0" lang="en-CA" sz="1800" b="1" i="0" u="none" strike="noStrike" cap="none" normalizeH="0" baseline="0" dirty="0" smtClean="0">
                          <a:ln>
                            <a:noFill/>
                          </a:ln>
                          <a:solidFill>
                            <a:srgbClr val="009900"/>
                          </a:solidFill>
                          <a:effectLst/>
                          <a:latin typeface="Arial" charset="0"/>
                        </a:rPr>
                        <a:t>                                                                                  </a:t>
                      </a:r>
                      <a:r>
                        <a:rPr kumimoji="0" lang="en-CA" sz="1800" b="0" i="0" u="none" strike="noStrike" cap="none" normalizeH="0" baseline="0" dirty="0" smtClean="0">
                          <a:ln>
                            <a:noFill/>
                          </a:ln>
                          <a:solidFill>
                            <a:schemeClr val="tx1"/>
                          </a:solidFill>
                          <a:effectLst/>
                          <a:latin typeface="Arial" charset="0"/>
                        </a:rPr>
                        <a:t>                                           </a:t>
                      </a:r>
                    </a:p>
                  </a:txBody>
                  <a:tcPr marT="45683" marB="45683" anchor="ctr" horzOverflow="overflow">
                    <a:lnL cap="flat">
                      <a:noFill/>
                    </a:lnL>
                    <a:lnR cap="flat">
                      <a:noFill/>
                    </a:lnR>
                    <a:lnT cap="flat">
                      <a:noFill/>
                    </a:lnT>
                    <a:lnB cap="flat">
                      <a:noFill/>
                    </a:lnB>
                    <a:lnTlToBr>
                      <a:noFill/>
                    </a:lnTlToBr>
                    <a:lnBlToTr>
                      <a:noFill/>
                    </a:lnBlToTr>
                    <a:noFill/>
                  </a:tcPr>
                </a:tc>
              </a:tr>
            </a:tbl>
          </a:graphicData>
        </a:graphic>
      </p:graphicFrame>
      <p:sp>
        <p:nvSpPr>
          <p:cNvPr id="21510" name="AutoShape 6" descr=" "/>
          <p:cNvSpPr>
            <a:spLocks noChangeAspect="1" noChangeArrowheads="1"/>
          </p:cNvSpPr>
          <p:nvPr/>
        </p:nvSpPr>
        <p:spPr bwMode="auto">
          <a:xfrm>
            <a:off x="1587501" y="1"/>
            <a:ext cx="9525" cy="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1800"/>
          </a:p>
        </p:txBody>
      </p:sp>
      <p:pic>
        <p:nvPicPr>
          <p:cNvPr id="21511" name="Picture 17" descr="BALLEnew"/>
          <p:cNvPicPr>
            <a:picLocks noGrp="1" noChangeAspect="1" noChangeArrowheads="1"/>
          </p:cNvPicPr>
          <p:nvPr>
            <p:ph sz="half" idx="2"/>
          </p:nvPr>
        </p:nvPicPr>
        <p:blipFill>
          <a:blip r:embed="rId2">
            <a:clrChange>
              <a:clrFrom>
                <a:srgbClr val="FFFDFE"/>
              </a:clrFrom>
              <a:clrTo>
                <a:srgbClr val="FFFDFE">
                  <a:alpha val="0"/>
                </a:srgbClr>
              </a:clrTo>
            </a:clrChange>
            <a:extLst>
              <a:ext uri="{28A0092B-C50C-407E-A947-70E740481C1C}">
                <a14:useLocalDpi xmlns:a14="http://schemas.microsoft.com/office/drawing/2010/main" val="0"/>
              </a:ext>
            </a:extLst>
          </a:blip>
          <a:srcRect/>
          <a:stretch>
            <a:fillRect/>
          </a:stretch>
        </p:blipFill>
        <p:spPr>
          <a:xfrm>
            <a:off x="3810000" y="4953001"/>
            <a:ext cx="3875088" cy="1116013"/>
          </a:xfrm>
          <a:noFill/>
        </p:spPr>
      </p:pic>
    </p:spTree>
    <p:extLst>
      <p:ext uri="{BB962C8B-B14F-4D97-AF65-F5344CB8AC3E}">
        <p14:creationId xmlns:p14="http://schemas.microsoft.com/office/powerpoint/2010/main" val="231957314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LlnlfZsSK0G13wxWIQJXcA"/>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ItMCmkhI1k6MAgSo8yXM_Q"/>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xIbaiaOMxUO59wS_lrZeXw"/>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5X3OZPapTEWF.AtdJNLjJQ"/>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DDmGV9ePCE6GI4ts70UiAg"/>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Jwc6PCljb0u0yXQW7WgyPA"/>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SiBPaUsEAE.4UCnHrLZlLQ"/>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pFsZWf5qjHUKlDW7qQNVwUQ"/>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oQxxLKgPhUeFs2AeDirAfQ"/>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iCqbtKev7kajFwf36QOxyg"/>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YISOSk5Dvk.evTHGCm2JWg"/>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Q46aIwwLo0edQ92UIPD8Og"/>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MiyKoNgtU28DyABr6ojsw"/>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tiqK3s02QkKGLOjXAt9DkQ"/>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bu49XRWXkEab59DOu4UZdQ"/>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Z2RCJPR41EGAlWqm2zbpPw"/>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pNCXXBuni4k68l5rYlFPt2A"/>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VVjxm7QGeEK0RVyOQboaxg"/>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jOe7l8Nce0ud7ewYNd2_RQ"/>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H3.Uhl_qck2KwDtKYKvUIg"/>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5UOYZKQVK0SD1SgaJEws8g"/>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IeWecXdwxkOB43rEtoNRxw"/>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KgR7HxO0rkKinseRSO6G4Q"/>
</p:tagLst>
</file>

<file path=ppt/tags/tag24.xml><?xml version="1.0" encoding="utf-8"?>
<p:tagLst xmlns:a="http://schemas.openxmlformats.org/drawingml/2006/main" xmlns:r="http://schemas.openxmlformats.org/officeDocument/2006/relationships" xmlns:p="http://schemas.openxmlformats.org/presentationml/2006/main">
  <p:tag name="NAME" val="SingleBoatText"/>
  <p:tag name="THINKCELLSHAPEDONOTDELETE" val="pBBp533m7gk6TQnIamPt5Rg"/>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pVHDLNpsnK0a76_UEtQksDA"/>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XRxs.0QDdEicLzdJ6SgNuQ"/>
</p:tagLst>
</file>

<file path=ppt/tags/tag27.xml><?xml version="1.0" encoding="utf-8"?>
<p:tagLst xmlns:a="http://schemas.openxmlformats.org/drawingml/2006/main" xmlns:r="http://schemas.openxmlformats.org/officeDocument/2006/relationships" xmlns:p="http://schemas.openxmlformats.org/presentationml/2006/main">
  <p:tag name="NAME" val="SingleBoatText"/>
  <p:tag name="THINKCELLSHAPEDONOTDELETE" val="pZmCEmQYi0EyPmCVr6azt7Q"/>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pFdX5tfUP0e1R6VfCb0aPQ"/>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jOe7l8Nce0ud7ewYNd2_RQ"/>
</p:tagLst>
</file>

<file path=ppt/tags/tag30.xml><?xml version="1.0" encoding="utf-8"?>
<p:tagLst xmlns:a="http://schemas.openxmlformats.org/drawingml/2006/main" xmlns:r="http://schemas.openxmlformats.org/officeDocument/2006/relationships" xmlns:p="http://schemas.openxmlformats.org/presentationml/2006/main">
  <p:tag name="NAME" val="OvalText"/>
  <p:tag name="THINKCELLSHAPEDONOTDELETE" val="pQUK7OcaOGE6KruzVgS4YaA"/>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pGDadhd.KF0mVHhE.DNyqww"/>
</p:tagLst>
</file>

<file path=ppt/tags/tag32.xml><?xml version="1.0" encoding="utf-8"?>
<p:tagLst xmlns:a="http://schemas.openxmlformats.org/drawingml/2006/main" xmlns:r="http://schemas.openxmlformats.org/officeDocument/2006/relationships" xmlns:p="http://schemas.openxmlformats.org/presentationml/2006/main">
  <p:tag name="NAME" val="OvalText"/>
  <p:tag name="THINKCELLSHAPEDONOTDELETE" val="p95Ww9PTc9EyQXBm8JM.FYw"/>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pDlCc.EzMdkKAZs1cmhWt9w"/>
</p:tagLst>
</file>

<file path=ppt/tags/tag34.xml><?xml version="1.0" encoding="utf-8"?>
<p:tagLst xmlns:a="http://schemas.openxmlformats.org/drawingml/2006/main" xmlns:r="http://schemas.openxmlformats.org/officeDocument/2006/relationships" xmlns:p="http://schemas.openxmlformats.org/presentationml/2006/main">
  <p:tag name="NAME" val="OvalText"/>
  <p:tag name="THINKCELLSHAPEDONOTDELETE" val="pC5BG0OfwUk6fyvopVzwHwA"/>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ptw6_RlmlBEGO6XO0DBM2Fg"/>
</p:tagLst>
</file>

<file path=ppt/tags/tag36.xml><?xml version="1.0" encoding="utf-8"?>
<p:tagLst xmlns:a="http://schemas.openxmlformats.org/drawingml/2006/main" xmlns:r="http://schemas.openxmlformats.org/officeDocument/2006/relationships" xmlns:p="http://schemas.openxmlformats.org/presentationml/2006/main">
  <p:tag name="NAME" val="OvalText"/>
  <p:tag name="THINKCELLSHAPEDONOTDELETE" val="pGGxmLUx70km046JSnTz.bg"/>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pNVgBDrez5k67XG3a.OXbwQ"/>
</p:tagLst>
</file>

<file path=ppt/tags/tag38.xml><?xml version="1.0" encoding="utf-8"?>
<p:tagLst xmlns:a="http://schemas.openxmlformats.org/drawingml/2006/main" xmlns:r="http://schemas.openxmlformats.org/officeDocument/2006/relationships" xmlns:p="http://schemas.openxmlformats.org/presentationml/2006/main">
  <p:tag name="NAME" val="OvalText"/>
  <p:tag name="THINKCELLSHAPEDONOTDELETE" val="pXjb3fknamEmJXqtlf0w.Sw"/>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pVLtGFy1fv0eJVWWxAdODjg"/>
</p:tagLst>
</file>

<file path=ppt/tags/tag40.xml><?xml version="1.0" encoding="utf-8"?>
<p:tagLst xmlns:a="http://schemas.openxmlformats.org/drawingml/2006/main" xmlns:r="http://schemas.openxmlformats.org/officeDocument/2006/relationships" xmlns:p="http://schemas.openxmlformats.org/presentationml/2006/main">
  <p:tag name="NAME" val="OvalText"/>
  <p:tag name="THINKCELLSHAPEDONOTDELETE" val="pMjBle23WlESlPw1asLkZ3A"/>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p36i7BpWp7EKJWg1kSJQYzA"/>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Zprv.A7MpU.POAOb977b5w"/>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2_OMCfPJW0KaS_YSwzNesQ"/>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QsfY_yYmZUO5le9Ru.APPQ"/>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XkyWQCT0VkCqtpRDJqjBVg"/>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1.6_f9FcTkW7LbTE3qXB.g"/>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ZWqhEt9lYE.gELcnCIMceg"/>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ZbY98BjpSkKrviQIxvkXnQ"/>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IATqPhmKCk2lXVw2q.E2jA"/>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VjNJUNq6sU68fuVtOoBoXA"/>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kwWkBtwG10S4Y3NG8hyLrA"/>
</p:tagLst>
</file>

<file path=ppt/tags/tag52.xml><?xml version="1.0" encoding="utf-8"?>
<p:tagLst xmlns:a="http://schemas.openxmlformats.org/drawingml/2006/main" xmlns:r="http://schemas.openxmlformats.org/officeDocument/2006/relationships" xmlns:p="http://schemas.openxmlformats.org/presentationml/2006/main">
  <p:tag name="NAME" val="OvalText"/>
  <p:tag name="THINKCELLSHAPEDONOTDELETE" val="pp6urrPCVbkurd8xerqqUqQ"/>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p3UYjSMEPDkiwnyRSMMFiTw"/>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p3UYjSMEPDkiwnyRSMMFiTw"/>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969</Words>
  <Application>Microsoft Office PowerPoint</Application>
  <PresentationFormat>Widescreen</PresentationFormat>
  <Paragraphs>184</Paragraphs>
  <Slides>18</Slides>
  <Notes>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18</vt:i4>
      </vt:variant>
    </vt:vector>
  </HeadingPairs>
  <TitlesOfParts>
    <vt:vector size="32" baseType="lpstr">
      <vt:lpstr>ＭＳ Ｐゴシック</vt:lpstr>
      <vt:lpstr>SimSun</vt:lpstr>
      <vt:lpstr>Arial</vt:lpstr>
      <vt:lpstr>Calibri</vt:lpstr>
      <vt:lpstr>Calibri Light</vt:lpstr>
      <vt:lpstr>Cambria</vt:lpstr>
      <vt:lpstr>Castellar</vt:lpstr>
      <vt:lpstr>Comic Sans MS</vt:lpstr>
      <vt:lpstr>Courier New</vt:lpstr>
      <vt:lpstr>Helvetica Light</vt:lpstr>
      <vt:lpstr>Helvetica Neue</vt:lpstr>
      <vt:lpstr>Helvetica Neue Light</vt:lpstr>
      <vt:lpstr>Karaoke Superstar BV</vt:lpstr>
      <vt:lpstr>Office Theme</vt:lpstr>
      <vt:lpstr>Achieving a Circular Economy: The Future of Business </vt:lpstr>
      <vt:lpstr>What is a Circular Economy?</vt:lpstr>
      <vt:lpstr>RETHINKING VALUE CREATION</vt:lpstr>
      <vt:lpstr>A REGENERATIVE ECONOMY BY DESIGN</vt:lpstr>
      <vt:lpstr>THE COMPELLING BUSINESS RATIONALE</vt:lpstr>
      <vt:lpstr>PowerPoint Presentation</vt:lpstr>
      <vt:lpstr>CIRCULAR ECONOMY - MATERIAL COST SAVINGS VALUE</vt:lpstr>
      <vt:lpstr>CIRCULAR ECONOMY – BROADER VALUE ASSESSMENT</vt:lpstr>
      <vt:lpstr>CIRCULAR ECONOMY - VALUE  &amp; BENEFIT LEVERS</vt:lpstr>
      <vt:lpstr>Redefining Wealth</vt:lpstr>
      <vt:lpstr>Quantification &amp; Value</vt:lpstr>
      <vt:lpstr>Internal &amp; External Action</vt:lpstr>
      <vt:lpstr>Business in Transformation</vt:lpstr>
      <vt:lpstr>General Priorities</vt:lpstr>
      <vt:lpstr>Values-driven Business</vt:lpstr>
      <vt:lpstr>PowerPoint Presentation</vt:lpstr>
      <vt:lpstr>PowerPoint Presentation</vt:lpstr>
      <vt:lpstr>Community / Small Business </vt:lpstr>
    </vt:vector>
  </TitlesOfParts>
  <Company>Coventry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Achieving a Circular Economy: Future of Business</dc:title>
  <dc:creator>culctmp3</dc:creator>
  <cp:lastModifiedBy>culctmp3</cp:lastModifiedBy>
  <cp:revision>5</cp:revision>
  <dcterms:created xsi:type="dcterms:W3CDTF">2018-02-07T16:27:49Z</dcterms:created>
  <dcterms:modified xsi:type="dcterms:W3CDTF">2018-02-07T18:45:09Z</dcterms:modified>
</cp:coreProperties>
</file>