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62"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039" autoAdjust="0"/>
  </p:normalViewPr>
  <p:slideViewPr>
    <p:cSldViewPr snapToGrid="0">
      <p:cViewPr varScale="1">
        <p:scale>
          <a:sx n="75" d="100"/>
          <a:sy n="75" d="100"/>
        </p:scale>
        <p:origin x="19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E6039B1-67AE-4A46-9309-50A49B31A58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D5B6500-84E8-4B84-BF43-D503EB2CAAA9}">
      <dgm:prSet/>
      <dgm:spPr/>
      <dgm:t>
        <a:bodyPr/>
        <a:lstStyle/>
        <a:p>
          <a:r>
            <a:rPr lang="en-US"/>
            <a:t>Offering of products and services.</a:t>
          </a:r>
        </a:p>
      </dgm:t>
    </dgm:pt>
    <dgm:pt modelId="{0D4DE92C-69CC-44A3-9986-5434CAD97CB3}" type="parTrans" cxnId="{A8AB7B42-9638-42AD-992F-F3D42E4A431D}">
      <dgm:prSet/>
      <dgm:spPr/>
      <dgm:t>
        <a:bodyPr/>
        <a:lstStyle/>
        <a:p>
          <a:endParaRPr lang="en-US"/>
        </a:p>
      </dgm:t>
    </dgm:pt>
    <dgm:pt modelId="{6F0B4364-C1E4-45DE-A5A8-696C89F801B0}" type="sibTrans" cxnId="{A8AB7B42-9638-42AD-992F-F3D42E4A431D}">
      <dgm:prSet/>
      <dgm:spPr/>
      <dgm:t>
        <a:bodyPr/>
        <a:lstStyle/>
        <a:p>
          <a:endParaRPr lang="en-US"/>
        </a:p>
      </dgm:t>
    </dgm:pt>
    <dgm:pt modelId="{FB325620-EB73-4291-A422-051A88913E2B}">
      <dgm:prSet/>
      <dgm:spPr/>
      <dgm:t>
        <a:bodyPr/>
        <a:lstStyle/>
        <a:p>
          <a:r>
            <a:rPr lang="en-US"/>
            <a:t>• The startup provides retail services that respond to consumer needs by providing a combination of both physical and online stores (Ruggieri et al., 2018).</a:t>
          </a:r>
        </a:p>
      </dgm:t>
    </dgm:pt>
    <dgm:pt modelId="{F55BA256-F634-4D50-9D31-3E21A3948CA2}" type="parTrans" cxnId="{EAFDC834-3C95-4C3A-8543-4DCEE62C55A3}">
      <dgm:prSet/>
      <dgm:spPr/>
      <dgm:t>
        <a:bodyPr/>
        <a:lstStyle/>
        <a:p>
          <a:endParaRPr lang="en-US"/>
        </a:p>
      </dgm:t>
    </dgm:pt>
    <dgm:pt modelId="{A76CEE49-0A73-454E-B94A-03795999264D}" type="sibTrans" cxnId="{EAFDC834-3C95-4C3A-8543-4DCEE62C55A3}">
      <dgm:prSet/>
      <dgm:spPr/>
      <dgm:t>
        <a:bodyPr/>
        <a:lstStyle/>
        <a:p>
          <a:endParaRPr lang="en-US"/>
        </a:p>
      </dgm:t>
    </dgm:pt>
    <dgm:pt modelId="{F34EA26A-2E87-4CC8-B18F-E471ED737C9B}">
      <dgm:prSet/>
      <dgm:spPr/>
      <dgm:t>
        <a:bodyPr/>
        <a:lstStyle/>
        <a:p>
          <a:r>
            <a:rPr lang="en-US"/>
            <a:t>• The service delivery is aimed at quality improvement and satisfaction with customers based on the integration of technology (Sharabati et al., 2024).</a:t>
          </a:r>
        </a:p>
      </dgm:t>
    </dgm:pt>
    <dgm:pt modelId="{2FF68B83-961B-4D32-AB41-4EBB59A1DE73}" type="parTrans" cxnId="{B7020BB6-8D02-475D-9AE4-E17F9DA65DEC}">
      <dgm:prSet/>
      <dgm:spPr/>
      <dgm:t>
        <a:bodyPr/>
        <a:lstStyle/>
        <a:p>
          <a:endParaRPr lang="en-US"/>
        </a:p>
      </dgm:t>
    </dgm:pt>
    <dgm:pt modelId="{BB532B93-5485-48BE-B0FA-1D1E308AA90A}" type="sibTrans" cxnId="{B7020BB6-8D02-475D-9AE4-E17F9DA65DEC}">
      <dgm:prSet/>
      <dgm:spPr/>
      <dgm:t>
        <a:bodyPr/>
        <a:lstStyle/>
        <a:p>
          <a:endParaRPr lang="en-US"/>
        </a:p>
      </dgm:t>
    </dgm:pt>
    <dgm:pt modelId="{65D175F9-8F46-4397-BC53-28F196101D06}">
      <dgm:prSet/>
      <dgm:spPr/>
      <dgm:t>
        <a:bodyPr/>
        <a:lstStyle/>
        <a:p>
          <a:r>
            <a:rPr lang="en-US"/>
            <a:t>• The business model is made up of sustainable business practices related to environmental responsibility (Ameer and Othman, 2015).</a:t>
          </a:r>
        </a:p>
      </dgm:t>
    </dgm:pt>
    <dgm:pt modelId="{2A165F76-53B7-4525-A5D6-2600EAE91456}" type="parTrans" cxnId="{BD4A0AA8-4858-44C0-A335-A575D1BA390F}">
      <dgm:prSet/>
      <dgm:spPr/>
      <dgm:t>
        <a:bodyPr/>
        <a:lstStyle/>
        <a:p>
          <a:endParaRPr lang="en-US"/>
        </a:p>
      </dgm:t>
    </dgm:pt>
    <dgm:pt modelId="{3F49F79B-C9A4-4B36-899C-959E15826E41}" type="sibTrans" cxnId="{BD4A0AA8-4858-44C0-A335-A575D1BA390F}">
      <dgm:prSet/>
      <dgm:spPr/>
      <dgm:t>
        <a:bodyPr/>
        <a:lstStyle/>
        <a:p>
          <a:endParaRPr lang="en-US"/>
        </a:p>
      </dgm:t>
    </dgm:pt>
    <dgm:pt modelId="{BE79AF3F-3C4C-40B1-A8F7-A6EA92F71575}">
      <dgm:prSet/>
      <dgm:spPr/>
      <dgm:t>
        <a:bodyPr/>
        <a:lstStyle/>
        <a:p>
          <a:r>
            <a:rPr lang="en-US"/>
            <a:t>It has: 1) hierarchy in management structure, 2) roles are clearly defined so that there is operational effectiveness (Gutterman, 2023).</a:t>
          </a:r>
        </a:p>
      </dgm:t>
    </dgm:pt>
    <dgm:pt modelId="{C3939E8F-7F27-48CB-9D21-43BC30357F5C}" type="parTrans" cxnId="{1B6490AA-5390-49D3-826B-362B5A985AAB}">
      <dgm:prSet/>
      <dgm:spPr/>
      <dgm:t>
        <a:bodyPr/>
        <a:lstStyle/>
        <a:p>
          <a:endParaRPr lang="en-US"/>
        </a:p>
      </dgm:t>
    </dgm:pt>
    <dgm:pt modelId="{A1B9587D-FC1E-4DD0-AAAE-679A99F28C38}" type="sibTrans" cxnId="{1B6490AA-5390-49D3-826B-362B5A985AAB}">
      <dgm:prSet/>
      <dgm:spPr/>
      <dgm:t>
        <a:bodyPr/>
        <a:lstStyle/>
        <a:p>
          <a:endParaRPr lang="en-US"/>
        </a:p>
      </dgm:t>
    </dgm:pt>
    <dgm:pt modelId="{62951F13-F9F7-422B-905D-196F691EE452}" type="pres">
      <dgm:prSet presAssocID="{BE6039B1-67AE-4A46-9309-50A49B31A58E}" presName="vert0" presStyleCnt="0">
        <dgm:presLayoutVars>
          <dgm:dir/>
          <dgm:animOne val="branch"/>
          <dgm:animLvl val="lvl"/>
        </dgm:presLayoutVars>
      </dgm:prSet>
      <dgm:spPr/>
    </dgm:pt>
    <dgm:pt modelId="{95174494-509D-401C-AE0E-C8461FFD3E9E}" type="pres">
      <dgm:prSet presAssocID="{3D5B6500-84E8-4B84-BF43-D503EB2CAAA9}" presName="thickLine" presStyleLbl="alignNode1" presStyleIdx="0" presStyleCnt="5"/>
      <dgm:spPr/>
    </dgm:pt>
    <dgm:pt modelId="{4C00ADE7-BADB-4E18-8903-4A1FC0674A6A}" type="pres">
      <dgm:prSet presAssocID="{3D5B6500-84E8-4B84-BF43-D503EB2CAAA9}" presName="horz1" presStyleCnt="0"/>
      <dgm:spPr/>
    </dgm:pt>
    <dgm:pt modelId="{DEA4D930-03E1-41A2-9EF7-16E07DEEAF29}" type="pres">
      <dgm:prSet presAssocID="{3D5B6500-84E8-4B84-BF43-D503EB2CAAA9}" presName="tx1" presStyleLbl="revTx" presStyleIdx="0" presStyleCnt="5"/>
      <dgm:spPr/>
    </dgm:pt>
    <dgm:pt modelId="{2B56F850-7A9D-422F-8BEA-9786BB49AEBE}" type="pres">
      <dgm:prSet presAssocID="{3D5B6500-84E8-4B84-BF43-D503EB2CAAA9}" presName="vert1" presStyleCnt="0"/>
      <dgm:spPr/>
    </dgm:pt>
    <dgm:pt modelId="{679ABE44-5E27-463D-88C2-676A0B78AD68}" type="pres">
      <dgm:prSet presAssocID="{FB325620-EB73-4291-A422-051A88913E2B}" presName="thickLine" presStyleLbl="alignNode1" presStyleIdx="1" presStyleCnt="5"/>
      <dgm:spPr/>
    </dgm:pt>
    <dgm:pt modelId="{7B25C902-56B5-487D-9102-3052BF9247F8}" type="pres">
      <dgm:prSet presAssocID="{FB325620-EB73-4291-A422-051A88913E2B}" presName="horz1" presStyleCnt="0"/>
      <dgm:spPr/>
    </dgm:pt>
    <dgm:pt modelId="{876798ED-B4E6-4F08-99D4-084F3F761A7B}" type="pres">
      <dgm:prSet presAssocID="{FB325620-EB73-4291-A422-051A88913E2B}" presName="tx1" presStyleLbl="revTx" presStyleIdx="1" presStyleCnt="5"/>
      <dgm:spPr/>
    </dgm:pt>
    <dgm:pt modelId="{EAF82E5B-FA20-40B0-BFCF-2C1F36C6089C}" type="pres">
      <dgm:prSet presAssocID="{FB325620-EB73-4291-A422-051A88913E2B}" presName="vert1" presStyleCnt="0"/>
      <dgm:spPr/>
    </dgm:pt>
    <dgm:pt modelId="{5BC7E1B7-B707-4FF9-BC2F-B46416E33087}" type="pres">
      <dgm:prSet presAssocID="{F34EA26A-2E87-4CC8-B18F-E471ED737C9B}" presName="thickLine" presStyleLbl="alignNode1" presStyleIdx="2" presStyleCnt="5"/>
      <dgm:spPr/>
    </dgm:pt>
    <dgm:pt modelId="{38924615-9BFA-45AD-A72B-6B930D87DA49}" type="pres">
      <dgm:prSet presAssocID="{F34EA26A-2E87-4CC8-B18F-E471ED737C9B}" presName="horz1" presStyleCnt="0"/>
      <dgm:spPr/>
    </dgm:pt>
    <dgm:pt modelId="{7080543D-FB25-4333-806E-2BE30D7DB053}" type="pres">
      <dgm:prSet presAssocID="{F34EA26A-2E87-4CC8-B18F-E471ED737C9B}" presName="tx1" presStyleLbl="revTx" presStyleIdx="2" presStyleCnt="5"/>
      <dgm:spPr/>
    </dgm:pt>
    <dgm:pt modelId="{AC1298CC-3F0A-4CB5-80B5-99C6FCABD597}" type="pres">
      <dgm:prSet presAssocID="{F34EA26A-2E87-4CC8-B18F-E471ED737C9B}" presName="vert1" presStyleCnt="0"/>
      <dgm:spPr/>
    </dgm:pt>
    <dgm:pt modelId="{F36023E8-DBB9-4176-AF0A-B1F94D64BB02}" type="pres">
      <dgm:prSet presAssocID="{65D175F9-8F46-4397-BC53-28F196101D06}" presName="thickLine" presStyleLbl="alignNode1" presStyleIdx="3" presStyleCnt="5"/>
      <dgm:spPr/>
    </dgm:pt>
    <dgm:pt modelId="{F9DE9367-533E-41C3-819A-CF1ED8D8F695}" type="pres">
      <dgm:prSet presAssocID="{65D175F9-8F46-4397-BC53-28F196101D06}" presName="horz1" presStyleCnt="0"/>
      <dgm:spPr/>
    </dgm:pt>
    <dgm:pt modelId="{F903DFB0-A231-45AB-9862-EF01A2F3E71B}" type="pres">
      <dgm:prSet presAssocID="{65D175F9-8F46-4397-BC53-28F196101D06}" presName="tx1" presStyleLbl="revTx" presStyleIdx="3" presStyleCnt="5"/>
      <dgm:spPr/>
    </dgm:pt>
    <dgm:pt modelId="{153A4BA1-08F8-428D-A1E3-267D243B4512}" type="pres">
      <dgm:prSet presAssocID="{65D175F9-8F46-4397-BC53-28F196101D06}" presName="vert1" presStyleCnt="0"/>
      <dgm:spPr/>
    </dgm:pt>
    <dgm:pt modelId="{9BB0E49B-4F6F-43B1-8246-AFC13D59CB0C}" type="pres">
      <dgm:prSet presAssocID="{BE79AF3F-3C4C-40B1-A8F7-A6EA92F71575}" presName="thickLine" presStyleLbl="alignNode1" presStyleIdx="4" presStyleCnt="5"/>
      <dgm:spPr/>
    </dgm:pt>
    <dgm:pt modelId="{3E0BE8BD-398F-45B1-90A1-7999208C0C1F}" type="pres">
      <dgm:prSet presAssocID="{BE79AF3F-3C4C-40B1-A8F7-A6EA92F71575}" presName="horz1" presStyleCnt="0"/>
      <dgm:spPr/>
    </dgm:pt>
    <dgm:pt modelId="{3C90B9AA-0CB0-4546-9C2C-EC8414A2F805}" type="pres">
      <dgm:prSet presAssocID="{BE79AF3F-3C4C-40B1-A8F7-A6EA92F71575}" presName="tx1" presStyleLbl="revTx" presStyleIdx="4" presStyleCnt="5"/>
      <dgm:spPr/>
    </dgm:pt>
    <dgm:pt modelId="{CC44205E-AA6C-4433-8177-BBE141ABA105}" type="pres">
      <dgm:prSet presAssocID="{BE79AF3F-3C4C-40B1-A8F7-A6EA92F71575}" presName="vert1" presStyleCnt="0"/>
      <dgm:spPr/>
    </dgm:pt>
  </dgm:ptLst>
  <dgm:cxnLst>
    <dgm:cxn modelId="{6336FE05-DC4A-4F5A-8B2A-930E84FDFDD3}" type="presOf" srcId="{BE79AF3F-3C4C-40B1-A8F7-A6EA92F71575}" destId="{3C90B9AA-0CB0-4546-9C2C-EC8414A2F805}" srcOrd="0" destOrd="0" presId="urn:microsoft.com/office/officeart/2008/layout/LinedList"/>
    <dgm:cxn modelId="{A287810F-AEC9-4457-8668-90034CAC6E6F}" type="presOf" srcId="{F34EA26A-2E87-4CC8-B18F-E471ED737C9B}" destId="{7080543D-FB25-4333-806E-2BE30D7DB053}" srcOrd="0" destOrd="0" presId="urn:microsoft.com/office/officeart/2008/layout/LinedList"/>
    <dgm:cxn modelId="{916D7A2F-8A61-4613-B284-1C99BA3C6E63}" type="presOf" srcId="{3D5B6500-84E8-4B84-BF43-D503EB2CAAA9}" destId="{DEA4D930-03E1-41A2-9EF7-16E07DEEAF29}" srcOrd="0" destOrd="0" presId="urn:microsoft.com/office/officeart/2008/layout/LinedList"/>
    <dgm:cxn modelId="{F3B17331-413E-423A-AA87-FA66629444A3}" type="presOf" srcId="{FB325620-EB73-4291-A422-051A88913E2B}" destId="{876798ED-B4E6-4F08-99D4-084F3F761A7B}" srcOrd="0" destOrd="0" presId="urn:microsoft.com/office/officeart/2008/layout/LinedList"/>
    <dgm:cxn modelId="{EAFDC834-3C95-4C3A-8543-4DCEE62C55A3}" srcId="{BE6039B1-67AE-4A46-9309-50A49B31A58E}" destId="{FB325620-EB73-4291-A422-051A88913E2B}" srcOrd="1" destOrd="0" parTransId="{F55BA256-F634-4D50-9D31-3E21A3948CA2}" sibTransId="{A76CEE49-0A73-454E-B94A-03795999264D}"/>
    <dgm:cxn modelId="{A8AB7B42-9638-42AD-992F-F3D42E4A431D}" srcId="{BE6039B1-67AE-4A46-9309-50A49B31A58E}" destId="{3D5B6500-84E8-4B84-BF43-D503EB2CAAA9}" srcOrd="0" destOrd="0" parTransId="{0D4DE92C-69CC-44A3-9986-5434CAD97CB3}" sibTransId="{6F0B4364-C1E4-45DE-A5A8-696C89F801B0}"/>
    <dgm:cxn modelId="{81E0267A-2343-45B7-8AF0-20E0E8898B0D}" type="presOf" srcId="{BE6039B1-67AE-4A46-9309-50A49B31A58E}" destId="{62951F13-F9F7-422B-905D-196F691EE452}" srcOrd="0" destOrd="0" presId="urn:microsoft.com/office/officeart/2008/layout/LinedList"/>
    <dgm:cxn modelId="{BD4A0AA8-4858-44C0-A335-A575D1BA390F}" srcId="{BE6039B1-67AE-4A46-9309-50A49B31A58E}" destId="{65D175F9-8F46-4397-BC53-28F196101D06}" srcOrd="3" destOrd="0" parTransId="{2A165F76-53B7-4525-A5D6-2600EAE91456}" sibTransId="{3F49F79B-C9A4-4B36-899C-959E15826E41}"/>
    <dgm:cxn modelId="{1B6490AA-5390-49D3-826B-362B5A985AAB}" srcId="{BE6039B1-67AE-4A46-9309-50A49B31A58E}" destId="{BE79AF3F-3C4C-40B1-A8F7-A6EA92F71575}" srcOrd="4" destOrd="0" parTransId="{C3939E8F-7F27-48CB-9D21-43BC30357F5C}" sibTransId="{A1B9587D-FC1E-4DD0-AAAE-679A99F28C38}"/>
    <dgm:cxn modelId="{0F3DDDB4-B392-4D07-BE2B-A75373C177FF}" type="presOf" srcId="{65D175F9-8F46-4397-BC53-28F196101D06}" destId="{F903DFB0-A231-45AB-9862-EF01A2F3E71B}" srcOrd="0" destOrd="0" presId="urn:microsoft.com/office/officeart/2008/layout/LinedList"/>
    <dgm:cxn modelId="{B7020BB6-8D02-475D-9AE4-E17F9DA65DEC}" srcId="{BE6039B1-67AE-4A46-9309-50A49B31A58E}" destId="{F34EA26A-2E87-4CC8-B18F-E471ED737C9B}" srcOrd="2" destOrd="0" parTransId="{2FF68B83-961B-4D32-AB41-4EBB59A1DE73}" sibTransId="{BB532B93-5485-48BE-B0FA-1D1E308AA90A}"/>
    <dgm:cxn modelId="{8668C6AF-3B4C-4049-86EE-A9E1C34C383C}" type="presParOf" srcId="{62951F13-F9F7-422B-905D-196F691EE452}" destId="{95174494-509D-401C-AE0E-C8461FFD3E9E}" srcOrd="0" destOrd="0" presId="urn:microsoft.com/office/officeart/2008/layout/LinedList"/>
    <dgm:cxn modelId="{E77FE95E-6CE3-412F-A99C-DDA3B6E843E5}" type="presParOf" srcId="{62951F13-F9F7-422B-905D-196F691EE452}" destId="{4C00ADE7-BADB-4E18-8903-4A1FC0674A6A}" srcOrd="1" destOrd="0" presId="urn:microsoft.com/office/officeart/2008/layout/LinedList"/>
    <dgm:cxn modelId="{01FA8CF7-01B2-44E2-A0E6-7720E5B67A01}" type="presParOf" srcId="{4C00ADE7-BADB-4E18-8903-4A1FC0674A6A}" destId="{DEA4D930-03E1-41A2-9EF7-16E07DEEAF29}" srcOrd="0" destOrd="0" presId="urn:microsoft.com/office/officeart/2008/layout/LinedList"/>
    <dgm:cxn modelId="{05E83D3D-73E4-46B8-B3DA-96B1B4D7D31E}" type="presParOf" srcId="{4C00ADE7-BADB-4E18-8903-4A1FC0674A6A}" destId="{2B56F850-7A9D-422F-8BEA-9786BB49AEBE}" srcOrd="1" destOrd="0" presId="urn:microsoft.com/office/officeart/2008/layout/LinedList"/>
    <dgm:cxn modelId="{6CB56AB2-FFA1-42E4-AA96-8A67F6F776D4}" type="presParOf" srcId="{62951F13-F9F7-422B-905D-196F691EE452}" destId="{679ABE44-5E27-463D-88C2-676A0B78AD68}" srcOrd="2" destOrd="0" presId="urn:microsoft.com/office/officeart/2008/layout/LinedList"/>
    <dgm:cxn modelId="{3568C1C5-DC5A-41A0-96DB-B326278DC136}" type="presParOf" srcId="{62951F13-F9F7-422B-905D-196F691EE452}" destId="{7B25C902-56B5-487D-9102-3052BF9247F8}" srcOrd="3" destOrd="0" presId="urn:microsoft.com/office/officeart/2008/layout/LinedList"/>
    <dgm:cxn modelId="{D379A44C-2B96-4542-96F4-D4AEC6FA8D8E}" type="presParOf" srcId="{7B25C902-56B5-487D-9102-3052BF9247F8}" destId="{876798ED-B4E6-4F08-99D4-084F3F761A7B}" srcOrd="0" destOrd="0" presId="urn:microsoft.com/office/officeart/2008/layout/LinedList"/>
    <dgm:cxn modelId="{F6D534FF-FD9B-455F-B634-466211C8541C}" type="presParOf" srcId="{7B25C902-56B5-487D-9102-3052BF9247F8}" destId="{EAF82E5B-FA20-40B0-BFCF-2C1F36C6089C}" srcOrd="1" destOrd="0" presId="urn:microsoft.com/office/officeart/2008/layout/LinedList"/>
    <dgm:cxn modelId="{653BC545-03E0-44CF-BC4D-2882AC9E8132}" type="presParOf" srcId="{62951F13-F9F7-422B-905D-196F691EE452}" destId="{5BC7E1B7-B707-4FF9-BC2F-B46416E33087}" srcOrd="4" destOrd="0" presId="urn:microsoft.com/office/officeart/2008/layout/LinedList"/>
    <dgm:cxn modelId="{45C60288-1698-4A6F-8F02-22159CB8785A}" type="presParOf" srcId="{62951F13-F9F7-422B-905D-196F691EE452}" destId="{38924615-9BFA-45AD-A72B-6B930D87DA49}" srcOrd="5" destOrd="0" presId="urn:microsoft.com/office/officeart/2008/layout/LinedList"/>
    <dgm:cxn modelId="{C14619AC-EDE8-45DF-91A4-4A51FC6D4DD9}" type="presParOf" srcId="{38924615-9BFA-45AD-A72B-6B930D87DA49}" destId="{7080543D-FB25-4333-806E-2BE30D7DB053}" srcOrd="0" destOrd="0" presId="urn:microsoft.com/office/officeart/2008/layout/LinedList"/>
    <dgm:cxn modelId="{942281D1-92B3-43E5-BA22-46A68F530BBF}" type="presParOf" srcId="{38924615-9BFA-45AD-A72B-6B930D87DA49}" destId="{AC1298CC-3F0A-4CB5-80B5-99C6FCABD597}" srcOrd="1" destOrd="0" presId="urn:microsoft.com/office/officeart/2008/layout/LinedList"/>
    <dgm:cxn modelId="{81A75B1D-B55D-46D0-9A1B-1DB19FBA447D}" type="presParOf" srcId="{62951F13-F9F7-422B-905D-196F691EE452}" destId="{F36023E8-DBB9-4176-AF0A-B1F94D64BB02}" srcOrd="6" destOrd="0" presId="urn:microsoft.com/office/officeart/2008/layout/LinedList"/>
    <dgm:cxn modelId="{FC17A6CD-9AFD-4671-9853-B751C9E05BAA}" type="presParOf" srcId="{62951F13-F9F7-422B-905D-196F691EE452}" destId="{F9DE9367-533E-41C3-819A-CF1ED8D8F695}" srcOrd="7" destOrd="0" presId="urn:microsoft.com/office/officeart/2008/layout/LinedList"/>
    <dgm:cxn modelId="{5E7964EA-529B-49B2-8E50-BBBA32D02D1C}" type="presParOf" srcId="{F9DE9367-533E-41C3-819A-CF1ED8D8F695}" destId="{F903DFB0-A231-45AB-9862-EF01A2F3E71B}" srcOrd="0" destOrd="0" presId="urn:microsoft.com/office/officeart/2008/layout/LinedList"/>
    <dgm:cxn modelId="{B06A9102-BAB1-4038-BEBD-E0B4704349F7}" type="presParOf" srcId="{F9DE9367-533E-41C3-819A-CF1ED8D8F695}" destId="{153A4BA1-08F8-428D-A1E3-267D243B4512}" srcOrd="1" destOrd="0" presId="urn:microsoft.com/office/officeart/2008/layout/LinedList"/>
    <dgm:cxn modelId="{F3585775-69A2-43E7-93BB-AEAFE356D8A4}" type="presParOf" srcId="{62951F13-F9F7-422B-905D-196F691EE452}" destId="{9BB0E49B-4F6F-43B1-8246-AFC13D59CB0C}" srcOrd="8" destOrd="0" presId="urn:microsoft.com/office/officeart/2008/layout/LinedList"/>
    <dgm:cxn modelId="{9F812305-8ED4-4F76-A419-81DA1A009D45}" type="presParOf" srcId="{62951F13-F9F7-422B-905D-196F691EE452}" destId="{3E0BE8BD-398F-45B1-90A1-7999208C0C1F}" srcOrd="9" destOrd="0" presId="urn:microsoft.com/office/officeart/2008/layout/LinedList"/>
    <dgm:cxn modelId="{2982B6A5-E94F-428B-96D5-7EE3DCC7F36C}" type="presParOf" srcId="{3E0BE8BD-398F-45B1-90A1-7999208C0C1F}" destId="{3C90B9AA-0CB0-4546-9C2C-EC8414A2F805}" srcOrd="0" destOrd="0" presId="urn:microsoft.com/office/officeart/2008/layout/LinedList"/>
    <dgm:cxn modelId="{BA2A03F5-43F1-4EAC-BC03-77A6BA15D24F}" type="presParOf" srcId="{3E0BE8BD-398F-45B1-90A1-7999208C0C1F}" destId="{CC44205E-AA6C-4433-8177-BBE141ABA10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2DCB9-F452-4BE5-81B8-6A598CBA812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1CA7FDC-9202-4368-8732-BE90BCCBEED1}">
      <dgm:prSet/>
      <dgm:spPr/>
      <dgm:t>
        <a:bodyPr/>
        <a:lstStyle/>
        <a:p>
          <a:r>
            <a:rPr lang="en-US"/>
            <a:t>PESTEL Framework Application.</a:t>
          </a:r>
        </a:p>
      </dgm:t>
    </dgm:pt>
    <dgm:pt modelId="{8913104C-D1B5-4552-9F69-D30AE39841F3}" type="parTrans" cxnId="{45B1221D-7174-4D74-A060-1BB23B3EF9B9}">
      <dgm:prSet/>
      <dgm:spPr/>
      <dgm:t>
        <a:bodyPr/>
        <a:lstStyle/>
        <a:p>
          <a:endParaRPr lang="en-US"/>
        </a:p>
      </dgm:t>
    </dgm:pt>
    <dgm:pt modelId="{FF4AF6AF-6D10-4511-9A05-692DC89952BB}" type="sibTrans" cxnId="{45B1221D-7174-4D74-A060-1BB23B3EF9B9}">
      <dgm:prSet/>
      <dgm:spPr/>
      <dgm:t>
        <a:bodyPr/>
        <a:lstStyle/>
        <a:p>
          <a:endParaRPr lang="en-US"/>
        </a:p>
      </dgm:t>
    </dgm:pt>
    <dgm:pt modelId="{C604CC16-B04B-417B-9E44-CAEC21C557F4}">
      <dgm:prSet/>
      <dgm:spPr/>
      <dgm:t>
        <a:bodyPr/>
        <a:lstStyle/>
        <a:p>
          <a:r>
            <a:rPr lang="en-US"/>
            <a:t>Political factors such as the government policies and regulatory changes have direct impact on operational costs and strategic planning (Matovic, 2020).</a:t>
          </a:r>
        </a:p>
      </dgm:t>
    </dgm:pt>
    <dgm:pt modelId="{51F57E9C-0720-4283-9043-C9821B5BA6B1}" type="parTrans" cxnId="{13AB9D19-A7CE-4CED-B28F-E4CF93B89C05}">
      <dgm:prSet/>
      <dgm:spPr/>
      <dgm:t>
        <a:bodyPr/>
        <a:lstStyle/>
        <a:p>
          <a:endParaRPr lang="en-US"/>
        </a:p>
      </dgm:t>
    </dgm:pt>
    <dgm:pt modelId="{DCDCF51E-B9A5-4645-A9B0-785190102A4A}" type="sibTrans" cxnId="{13AB9D19-A7CE-4CED-B28F-E4CF93B89C05}">
      <dgm:prSet/>
      <dgm:spPr/>
      <dgm:t>
        <a:bodyPr/>
        <a:lstStyle/>
        <a:p>
          <a:endParaRPr lang="en-US"/>
        </a:p>
      </dgm:t>
    </dgm:pt>
    <dgm:pt modelId="{63FF1B9F-8206-4D2F-B04E-116BCA552BAC}">
      <dgm:prSet/>
      <dgm:spPr/>
      <dgm:t>
        <a:bodyPr/>
        <a:lstStyle/>
        <a:p>
          <a:r>
            <a:rPr lang="en-US"/>
            <a:t>• The economic factors influence consumer spending trends, inflation rates and purchasing power which influence revenue forecasts (Yuksel, 2012).</a:t>
          </a:r>
        </a:p>
      </dgm:t>
    </dgm:pt>
    <dgm:pt modelId="{25294CE5-EA7B-4CD0-A141-64BF9495D104}" type="parTrans" cxnId="{607EF64A-8DD6-4BC3-A900-03AC1EEC0543}">
      <dgm:prSet/>
      <dgm:spPr/>
      <dgm:t>
        <a:bodyPr/>
        <a:lstStyle/>
        <a:p>
          <a:endParaRPr lang="en-US"/>
        </a:p>
      </dgm:t>
    </dgm:pt>
    <dgm:pt modelId="{DEED3F47-9AD9-4D6B-B9B6-89BA08CC9FF1}" type="sibTrans" cxnId="{607EF64A-8DD6-4BC3-A900-03AC1EEC0543}">
      <dgm:prSet/>
      <dgm:spPr/>
      <dgm:t>
        <a:bodyPr/>
        <a:lstStyle/>
        <a:p>
          <a:endParaRPr lang="en-US"/>
        </a:p>
      </dgm:t>
    </dgm:pt>
    <dgm:pt modelId="{69A7858E-F891-4ABC-A54C-DEE154BA61A5}">
      <dgm:prSet/>
      <dgm:spPr/>
      <dgm:t>
        <a:bodyPr/>
        <a:lstStyle/>
        <a:p>
          <a:r>
            <a:rPr lang="en-US"/>
            <a:t>• Competitive differentiation can be achieved by means of technological advancement, because digital integration and automation processes can be performed (Bou Hatoum et al., 2023).</a:t>
          </a:r>
        </a:p>
      </dgm:t>
    </dgm:pt>
    <dgm:pt modelId="{453C37D5-8493-4D5F-86AF-228B185DA51A}" type="parTrans" cxnId="{CD19243D-8955-4DCE-B411-2951B41AA0CA}">
      <dgm:prSet/>
      <dgm:spPr/>
      <dgm:t>
        <a:bodyPr/>
        <a:lstStyle/>
        <a:p>
          <a:endParaRPr lang="en-US"/>
        </a:p>
      </dgm:t>
    </dgm:pt>
    <dgm:pt modelId="{45F47757-2A76-4BC2-B622-935C95357320}" type="sibTrans" cxnId="{CD19243D-8955-4DCE-B411-2951B41AA0CA}">
      <dgm:prSet/>
      <dgm:spPr/>
      <dgm:t>
        <a:bodyPr/>
        <a:lstStyle/>
        <a:p>
          <a:endParaRPr lang="en-US"/>
        </a:p>
      </dgm:t>
    </dgm:pt>
    <dgm:pt modelId="{FBB97E5B-B3AF-4A14-8349-381E0371A965}">
      <dgm:prSet/>
      <dgm:spPr/>
      <dgm:t>
        <a:bodyPr/>
        <a:lstStyle/>
        <a:p>
          <a:r>
            <a:rPr lang="en-US"/>
            <a:t>• The green business practice and the minimization of carbon footprints are motivated by the environmental sustainability demands (Bou Hatoum et al., 2023).</a:t>
          </a:r>
        </a:p>
      </dgm:t>
    </dgm:pt>
    <dgm:pt modelId="{7269752F-60F2-4BD2-814D-09D4899CFBBB}" type="parTrans" cxnId="{7B1E8B04-C779-489C-ADBA-217748F4EFD7}">
      <dgm:prSet/>
      <dgm:spPr/>
      <dgm:t>
        <a:bodyPr/>
        <a:lstStyle/>
        <a:p>
          <a:endParaRPr lang="en-US"/>
        </a:p>
      </dgm:t>
    </dgm:pt>
    <dgm:pt modelId="{BCFEE5BA-C054-4BE9-B5BD-624F66F368E6}" type="sibTrans" cxnId="{7B1E8B04-C779-489C-ADBA-217748F4EFD7}">
      <dgm:prSet/>
      <dgm:spPr/>
      <dgm:t>
        <a:bodyPr/>
        <a:lstStyle/>
        <a:p>
          <a:endParaRPr lang="en-US"/>
        </a:p>
      </dgm:t>
    </dgm:pt>
    <dgm:pt modelId="{EEF97864-7CBB-471C-91E8-69019599961E}" type="pres">
      <dgm:prSet presAssocID="{F2B2DCB9-F452-4BE5-81B8-6A598CBA812E}" presName="linear" presStyleCnt="0">
        <dgm:presLayoutVars>
          <dgm:animLvl val="lvl"/>
          <dgm:resizeHandles val="exact"/>
        </dgm:presLayoutVars>
      </dgm:prSet>
      <dgm:spPr/>
    </dgm:pt>
    <dgm:pt modelId="{A1D41E6A-C2A2-4D07-8514-D4C4C825DAEE}" type="pres">
      <dgm:prSet presAssocID="{31CA7FDC-9202-4368-8732-BE90BCCBEED1}" presName="parentText" presStyleLbl="node1" presStyleIdx="0" presStyleCnt="5">
        <dgm:presLayoutVars>
          <dgm:chMax val="0"/>
          <dgm:bulletEnabled val="1"/>
        </dgm:presLayoutVars>
      </dgm:prSet>
      <dgm:spPr/>
    </dgm:pt>
    <dgm:pt modelId="{ADB5C00E-3FBB-4B66-894C-E3A97ABF61AE}" type="pres">
      <dgm:prSet presAssocID="{FF4AF6AF-6D10-4511-9A05-692DC89952BB}" presName="spacer" presStyleCnt="0"/>
      <dgm:spPr/>
    </dgm:pt>
    <dgm:pt modelId="{1F046509-7B79-42C8-AE53-FAD65D2E7FB9}" type="pres">
      <dgm:prSet presAssocID="{C604CC16-B04B-417B-9E44-CAEC21C557F4}" presName="parentText" presStyleLbl="node1" presStyleIdx="1" presStyleCnt="5">
        <dgm:presLayoutVars>
          <dgm:chMax val="0"/>
          <dgm:bulletEnabled val="1"/>
        </dgm:presLayoutVars>
      </dgm:prSet>
      <dgm:spPr/>
    </dgm:pt>
    <dgm:pt modelId="{91365530-C57F-44A3-9AB4-C0BF6C92060F}" type="pres">
      <dgm:prSet presAssocID="{DCDCF51E-B9A5-4645-A9B0-785190102A4A}" presName="spacer" presStyleCnt="0"/>
      <dgm:spPr/>
    </dgm:pt>
    <dgm:pt modelId="{481C53AA-C9D2-4815-9103-8057DA718D8F}" type="pres">
      <dgm:prSet presAssocID="{63FF1B9F-8206-4D2F-B04E-116BCA552BAC}" presName="parentText" presStyleLbl="node1" presStyleIdx="2" presStyleCnt="5">
        <dgm:presLayoutVars>
          <dgm:chMax val="0"/>
          <dgm:bulletEnabled val="1"/>
        </dgm:presLayoutVars>
      </dgm:prSet>
      <dgm:spPr/>
    </dgm:pt>
    <dgm:pt modelId="{2BB860AC-1A2A-4B5F-AF83-F46470530D51}" type="pres">
      <dgm:prSet presAssocID="{DEED3F47-9AD9-4D6B-B9B6-89BA08CC9FF1}" presName="spacer" presStyleCnt="0"/>
      <dgm:spPr/>
    </dgm:pt>
    <dgm:pt modelId="{A4348A62-68E6-4912-9070-0066575BFB8A}" type="pres">
      <dgm:prSet presAssocID="{69A7858E-F891-4ABC-A54C-DEE154BA61A5}" presName="parentText" presStyleLbl="node1" presStyleIdx="3" presStyleCnt="5">
        <dgm:presLayoutVars>
          <dgm:chMax val="0"/>
          <dgm:bulletEnabled val="1"/>
        </dgm:presLayoutVars>
      </dgm:prSet>
      <dgm:spPr/>
    </dgm:pt>
    <dgm:pt modelId="{B96293F5-5A10-4624-A2E7-F978B267DE52}" type="pres">
      <dgm:prSet presAssocID="{45F47757-2A76-4BC2-B622-935C95357320}" presName="spacer" presStyleCnt="0"/>
      <dgm:spPr/>
    </dgm:pt>
    <dgm:pt modelId="{87BD0503-7875-4A4D-8257-3DD532582471}" type="pres">
      <dgm:prSet presAssocID="{FBB97E5B-B3AF-4A14-8349-381E0371A965}" presName="parentText" presStyleLbl="node1" presStyleIdx="4" presStyleCnt="5">
        <dgm:presLayoutVars>
          <dgm:chMax val="0"/>
          <dgm:bulletEnabled val="1"/>
        </dgm:presLayoutVars>
      </dgm:prSet>
      <dgm:spPr/>
    </dgm:pt>
  </dgm:ptLst>
  <dgm:cxnLst>
    <dgm:cxn modelId="{7B1E8B04-C779-489C-ADBA-217748F4EFD7}" srcId="{F2B2DCB9-F452-4BE5-81B8-6A598CBA812E}" destId="{FBB97E5B-B3AF-4A14-8349-381E0371A965}" srcOrd="4" destOrd="0" parTransId="{7269752F-60F2-4BD2-814D-09D4899CFBBB}" sibTransId="{BCFEE5BA-C054-4BE9-B5BD-624F66F368E6}"/>
    <dgm:cxn modelId="{A171B708-43FF-4A58-ACEF-F32F965F94CC}" type="presOf" srcId="{69A7858E-F891-4ABC-A54C-DEE154BA61A5}" destId="{A4348A62-68E6-4912-9070-0066575BFB8A}" srcOrd="0" destOrd="0" presId="urn:microsoft.com/office/officeart/2005/8/layout/vList2"/>
    <dgm:cxn modelId="{13AB9D19-A7CE-4CED-B28F-E4CF93B89C05}" srcId="{F2B2DCB9-F452-4BE5-81B8-6A598CBA812E}" destId="{C604CC16-B04B-417B-9E44-CAEC21C557F4}" srcOrd="1" destOrd="0" parTransId="{51F57E9C-0720-4283-9043-C9821B5BA6B1}" sibTransId="{DCDCF51E-B9A5-4645-A9B0-785190102A4A}"/>
    <dgm:cxn modelId="{45B1221D-7174-4D74-A060-1BB23B3EF9B9}" srcId="{F2B2DCB9-F452-4BE5-81B8-6A598CBA812E}" destId="{31CA7FDC-9202-4368-8732-BE90BCCBEED1}" srcOrd="0" destOrd="0" parTransId="{8913104C-D1B5-4552-9F69-D30AE39841F3}" sibTransId="{FF4AF6AF-6D10-4511-9A05-692DC89952BB}"/>
    <dgm:cxn modelId="{CD19243D-8955-4DCE-B411-2951B41AA0CA}" srcId="{F2B2DCB9-F452-4BE5-81B8-6A598CBA812E}" destId="{69A7858E-F891-4ABC-A54C-DEE154BA61A5}" srcOrd="3" destOrd="0" parTransId="{453C37D5-8493-4D5F-86AF-228B185DA51A}" sibTransId="{45F47757-2A76-4BC2-B622-935C95357320}"/>
    <dgm:cxn modelId="{ACB2BA67-22BE-4F14-9298-B71C7FC57723}" type="presOf" srcId="{F2B2DCB9-F452-4BE5-81B8-6A598CBA812E}" destId="{EEF97864-7CBB-471C-91E8-69019599961E}" srcOrd="0" destOrd="0" presId="urn:microsoft.com/office/officeart/2005/8/layout/vList2"/>
    <dgm:cxn modelId="{607EF64A-8DD6-4BC3-A900-03AC1EEC0543}" srcId="{F2B2DCB9-F452-4BE5-81B8-6A598CBA812E}" destId="{63FF1B9F-8206-4D2F-B04E-116BCA552BAC}" srcOrd="2" destOrd="0" parTransId="{25294CE5-EA7B-4CD0-A141-64BF9495D104}" sibTransId="{DEED3F47-9AD9-4D6B-B9B6-89BA08CC9FF1}"/>
    <dgm:cxn modelId="{C9CE067A-70FA-4709-862E-BBF13A07DD9E}" type="presOf" srcId="{C604CC16-B04B-417B-9E44-CAEC21C557F4}" destId="{1F046509-7B79-42C8-AE53-FAD65D2E7FB9}" srcOrd="0" destOrd="0" presId="urn:microsoft.com/office/officeart/2005/8/layout/vList2"/>
    <dgm:cxn modelId="{30F2B887-0B2E-42D8-96C0-4924A01AB700}" type="presOf" srcId="{FBB97E5B-B3AF-4A14-8349-381E0371A965}" destId="{87BD0503-7875-4A4D-8257-3DD532582471}" srcOrd="0" destOrd="0" presId="urn:microsoft.com/office/officeart/2005/8/layout/vList2"/>
    <dgm:cxn modelId="{8A3C59A8-F424-4454-88DB-04B23D638089}" type="presOf" srcId="{63FF1B9F-8206-4D2F-B04E-116BCA552BAC}" destId="{481C53AA-C9D2-4815-9103-8057DA718D8F}" srcOrd="0" destOrd="0" presId="urn:microsoft.com/office/officeart/2005/8/layout/vList2"/>
    <dgm:cxn modelId="{A42D2CC5-AB14-4A06-B16D-958E5C426A66}" type="presOf" srcId="{31CA7FDC-9202-4368-8732-BE90BCCBEED1}" destId="{A1D41E6A-C2A2-4D07-8514-D4C4C825DAEE}" srcOrd="0" destOrd="0" presId="urn:microsoft.com/office/officeart/2005/8/layout/vList2"/>
    <dgm:cxn modelId="{CCB8A6BC-89A0-4044-9E4D-894432F360C1}" type="presParOf" srcId="{EEF97864-7CBB-471C-91E8-69019599961E}" destId="{A1D41E6A-C2A2-4D07-8514-D4C4C825DAEE}" srcOrd="0" destOrd="0" presId="urn:microsoft.com/office/officeart/2005/8/layout/vList2"/>
    <dgm:cxn modelId="{A43A9E61-FE9F-487F-87F6-C44AD15AE1B4}" type="presParOf" srcId="{EEF97864-7CBB-471C-91E8-69019599961E}" destId="{ADB5C00E-3FBB-4B66-894C-E3A97ABF61AE}" srcOrd="1" destOrd="0" presId="urn:microsoft.com/office/officeart/2005/8/layout/vList2"/>
    <dgm:cxn modelId="{071B550E-8F5F-4AEC-807F-6BA34DFEDC9D}" type="presParOf" srcId="{EEF97864-7CBB-471C-91E8-69019599961E}" destId="{1F046509-7B79-42C8-AE53-FAD65D2E7FB9}" srcOrd="2" destOrd="0" presId="urn:microsoft.com/office/officeart/2005/8/layout/vList2"/>
    <dgm:cxn modelId="{B2FAA5DB-76D1-4BD0-9D97-1E0915BE3F34}" type="presParOf" srcId="{EEF97864-7CBB-471C-91E8-69019599961E}" destId="{91365530-C57F-44A3-9AB4-C0BF6C92060F}" srcOrd="3" destOrd="0" presId="urn:microsoft.com/office/officeart/2005/8/layout/vList2"/>
    <dgm:cxn modelId="{F0BF4697-873C-4E58-A6D1-F6286C720541}" type="presParOf" srcId="{EEF97864-7CBB-471C-91E8-69019599961E}" destId="{481C53AA-C9D2-4815-9103-8057DA718D8F}" srcOrd="4" destOrd="0" presId="urn:microsoft.com/office/officeart/2005/8/layout/vList2"/>
    <dgm:cxn modelId="{DD694EA4-372E-46A5-93DB-6E294219BEDB}" type="presParOf" srcId="{EEF97864-7CBB-471C-91E8-69019599961E}" destId="{2BB860AC-1A2A-4B5F-AF83-F46470530D51}" srcOrd="5" destOrd="0" presId="urn:microsoft.com/office/officeart/2005/8/layout/vList2"/>
    <dgm:cxn modelId="{53751E42-2A5A-4426-8752-0C246EDE9E66}" type="presParOf" srcId="{EEF97864-7CBB-471C-91E8-69019599961E}" destId="{A4348A62-68E6-4912-9070-0066575BFB8A}" srcOrd="6" destOrd="0" presId="urn:microsoft.com/office/officeart/2005/8/layout/vList2"/>
    <dgm:cxn modelId="{29CCE16D-BC9A-4D5E-B839-8971A4EB7AC3}" type="presParOf" srcId="{EEF97864-7CBB-471C-91E8-69019599961E}" destId="{B96293F5-5A10-4624-A2E7-F978B267DE52}" srcOrd="7" destOrd="0" presId="urn:microsoft.com/office/officeart/2005/8/layout/vList2"/>
    <dgm:cxn modelId="{3AD44182-0AD3-44D5-9554-5F7102A8C276}" type="presParOf" srcId="{EEF97864-7CBB-471C-91E8-69019599961E}" destId="{87BD0503-7875-4A4D-8257-3DD53258247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AF0586-D9BF-4563-B81C-190A64024B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A9CCEC-E552-43F6-B89E-29A8875CB898}">
      <dgm:prSet/>
      <dgm:spPr/>
      <dgm:t>
        <a:bodyPr/>
        <a:lstStyle/>
        <a:p>
          <a:r>
            <a:rPr lang="en-US"/>
            <a:t>Acquisition and Engagement with Customers.</a:t>
          </a:r>
        </a:p>
      </dgm:t>
    </dgm:pt>
    <dgm:pt modelId="{CC19E59E-FC87-4451-9827-1F2BABF457F1}" type="parTrans" cxnId="{BE4AC6B7-8B66-4B1A-A199-49D452B0277A}">
      <dgm:prSet/>
      <dgm:spPr/>
      <dgm:t>
        <a:bodyPr/>
        <a:lstStyle/>
        <a:p>
          <a:endParaRPr lang="en-US"/>
        </a:p>
      </dgm:t>
    </dgm:pt>
    <dgm:pt modelId="{3743C69E-6303-4AEC-A718-5873447F35A3}" type="sibTrans" cxnId="{BE4AC6B7-8B66-4B1A-A199-49D452B0277A}">
      <dgm:prSet/>
      <dgm:spPr/>
      <dgm:t>
        <a:bodyPr/>
        <a:lstStyle/>
        <a:p>
          <a:endParaRPr lang="en-US"/>
        </a:p>
      </dgm:t>
    </dgm:pt>
    <dgm:pt modelId="{AC550B29-3127-42DC-A920-C2BF8011062B}">
      <dgm:prSet/>
      <dgm:spPr/>
      <dgm:t>
        <a:bodyPr/>
        <a:lstStyle/>
        <a:p>
          <a:r>
            <a:rPr lang="en-US"/>
            <a:t>• Social media marketing is a marketing practice that utilizes platforms to create brand awareness and customer acquisition (Bhuiyan et al., 2024).</a:t>
          </a:r>
        </a:p>
      </dgm:t>
    </dgm:pt>
    <dgm:pt modelId="{2BEEC96B-790D-4843-9492-3BB1073BD545}" type="parTrans" cxnId="{CB3512FF-FFB9-4B36-AF94-4E85FC30C079}">
      <dgm:prSet/>
      <dgm:spPr/>
      <dgm:t>
        <a:bodyPr/>
        <a:lstStyle/>
        <a:p>
          <a:endParaRPr lang="en-US"/>
        </a:p>
      </dgm:t>
    </dgm:pt>
    <dgm:pt modelId="{2374F7A9-C7B6-4F0E-AC4B-373A6704F0BE}" type="sibTrans" cxnId="{CB3512FF-FFB9-4B36-AF94-4E85FC30C079}">
      <dgm:prSet/>
      <dgm:spPr/>
      <dgm:t>
        <a:bodyPr/>
        <a:lstStyle/>
        <a:p>
          <a:endParaRPr lang="en-US"/>
        </a:p>
      </dgm:t>
    </dgm:pt>
    <dgm:pt modelId="{EF53642D-FD3E-479D-BB23-529D4490D250}">
      <dgm:prSet/>
      <dgm:spPr/>
      <dgm:t>
        <a:bodyPr/>
        <a:lstStyle/>
        <a:p>
          <a:r>
            <a:rPr lang="en-US"/>
            <a:t>• Search engine optimization improves the online presence by improving visibility via the use of keywords and optimization of content (Berman and Katona, 2013).</a:t>
          </a:r>
        </a:p>
      </dgm:t>
    </dgm:pt>
    <dgm:pt modelId="{5CFBFE5E-DBAB-44A4-AF1F-28693AF30D24}" type="parTrans" cxnId="{6835E5C5-3816-4CA8-87D0-F12C609FCA04}">
      <dgm:prSet/>
      <dgm:spPr/>
      <dgm:t>
        <a:bodyPr/>
        <a:lstStyle/>
        <a:p>
          <a:endParaRPr lang="en-US"/>
        </a:p>
      </dgm:t>
    </dgm:pt>
    <dgm:pt modelId="{9E2ADE79-0F8C-4012-AE5F-876DAE2C58B1}" type="sibTrans" cxnId="{6835E5C5-3816-4CA8-87D0-F12C609FCA04}">
      <dgm:prSet/>
      <dgm:spPr/>
      <dgm:t>
        <a:bodyPr/>
        <a:lstStyle/>
        <a:p>
          <a:endParaRPr lang="en-US"/>
        </a:p>
      </dgm:t>
    </dgm:pt>
    <dgm:pt modelId="{A7370540-C9A2-4CA9-AED5-76FA5C63B726}">
      <dgm:prSet/>
      <dgm:spPr/>
      <dgm:t>
        <a:bodyPr/>
        <a:lstStyle/>
        <a:p>
          <a:r>
            <a:rPr lang="en-US"/>
            <a:t>The customer relationship management systems monitor the interactions to facilitate the provision of personalized service delivery (Kingsnorth, 2022).</a:t>
          </a:r>
        </a:p>
      </dgm:t>
    </dgm:pt>
    <dgm:pt modelId="{EB6DBCEC-ED60-4F6F-98FF-66F6D4CB7BD9}" type="parTrans" cxnId="{3BCA0187-8B6C-44CC-9126-F34D7EA0F030}">
      <dgm:prSet/>
      <dgm:spPr/>
      <dgm:t>
        <a:bodyPr/>
        <a:lstStyle/>
        <a:p>
          <a:endParaRPr lang="en-US"/>
        </a:p>
      </dgm:t>
    </dgm:pt>
    <dgm:pt modelId="{BCEB1865-F8CD-4713-AC4B-5F6AAB51B2FF}" type="sibTrans" cxnId="{3BCA0187-8B6C-44CC-9126-F34D7EA0F030}">
      <dgm:prSet/>
      <dgm:spPr/>
      <dgm:t>
        <a:bodyPr/>
        <a:lstStyle/>
        <a:p>
          <a:endParaRPr lang="en-US"/>
        </a:p>
      </dgm:t>
    </dgm:pt>
    <dgm:pt modelId="{104676C2-3EB5-4A67-96AD-95C687E6B736}">
      <dgm:prSet/>
      <dgm:spPr/>
      <dgm:t>
        <a:bodyPr/>
        <a:lstStyle/>
        <a:p>
          <a:r>
            <a:rPr lang="en-US"/>
            <a:t>• The omnichannel integration coordinates customer touchpoints so that experience is consistent across platforms (Ruggieri et al., 2018).</a:t>
          </a:r>
        </a:p>
      </dgm:t>
    </dgm:pt>
    <dgm:pt modelId="{37A2DF74-F713-4890-943D-1C0D7614C516}" type="parTrans" cxnId="{0A62D11C-3943-4CDF-83E7-F54A4A47D749}">
      <dgm:prSet/>
      <dgm:spPr/>
      <dgm:t>
        <a:bodyPr/>
        <a:lstStyle/>
        <a:p>
          <a:endParaRPr lang="en-US"/>
        </a:p>
      </dgm:t>
    </dgm:pt>
    <dgm:pt modelId="{FA6DBC25-D627-48EA-B24E-52E6BBF67EFC}" type="sibTrans" cxnId="{0A62D11C-3943-4CDF-83E7-F54A4A47D749}">
      <dgm:prSet/>
      <dgm:spPr/>
      <dgm:t>
        <a:bodyPr/>
        <a:lstStyle/>
        <a:p>
          <a:endParaRPr lang="en-US"/>
        </a:p>
      </dgm:t>
    </dgm:pt>
    <dgm:pt modelId="{474FBC20-F845-4B63-8F17-4FAC6E1EE46F}" type="pres">
      <dgm:prSet presAssocID="{85AF0586-D9BF-4563-B81C-190A64024B2B}" presName="root" presStyleCnt="0">
        <dgm:presLayoutVars>
          <dgm:dir/>
          <dgm:resizeHandles val="exact"/>
        </dgm:presLayoutVars>
      </dgm:prSet>
      <dgm:spPr/>
    </dgm:pt>
    <dgm:pt modelId="{E6292491-F2ED-4194-9156-8BE9C291F8D0}" type="pres">
      <dgm:prSet presAssocID="{E6A9CCEC-E552-43F6-B89E-29A8875CB898}" presName="compNode" presStyleCnt="0"/>
      <dgm:spPr/>
    </dgm:pt>
    <dgm:pt modelId="{5091E044-6F74-40BE-B2D9-290C0A6D41A0}" type="pres">
      <dgm:prSet presAssocID="{E6A9CCEC-E552-43F6-B89E-29A8875CB898}" presName="bgRect" presStyleLbl="bgShp" presStyleIdx="0" presStyleCnt="5"/>
      <dgm:spPr/>
    </dgm:pt>
    <dgm:pt modelId="{80892496-F9D5-4948-A64B-C4CDF95FA679}" type="pres">
      <dgm:prSet presAssocID="{E6A9CCEC-E552-43F6-B89E-29A8875CB8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223809B-D4F2-47F3-9350-826B798F4604}" type="pres">
      <dgm:prSet presAssocID="{E6A9CCEC-E552-43F6-B89E-29A8875CB898}" presName="spaceRect" presStyleCnt="0"/>
      <dgm:spPr/>
    </dgm:pt>
    <dgm:pt modelId="{AC8B6091-F5A8-4A83-BCFE-DC78E8E67973}" type="pres">
      <dgm:prSet presAssocID="{E6A9CCEC-E552-43F6-B89E-29A8875CB898}" presName="parTx" presStyleLbl="revTx" presStyleIdx="0" presStyleCnt="5">
        <dgm:presLayoutVars>
          <dgm:chMax val="0"/>
          <dgm:chPref val="0"/>
        </dgm:presLayoutVars>
      </dgm:prSet>
      <dgm:spPr/>
    </dgm:pt>
    <dgm:pt modelId="{668169AF-6E0A-4815-A1C1-13E330EB1DA6}" type="pres">
      <dgm:prSet presAssocID="{3743C69E-6303-4AEC-A718-5873447F35A3}" presName="sibTrans" presStyleCnt="0"/>
      <dgm:spPr/>
    </dgm:pt>
    <dgm:pt modelId="{E6413432-71A2-4191-B1FA-9EA4E5A6CE68}" type="pres">
      <dgm:prSet presAssocID="{AC550B29-3127-42DC-A920-C2BF8011062B}" presName="compNode" presStyleCnt="0"/>
      <dgm:spPr/>
    </dgm:pt>
    <dgm:pt modelId="{4624E316-434A-47E3-A8BF-A81995807A56}" type="pres">
      <dgm:prSet presAssocID="{AC550B29-3127-42DC-A920-C2BF8011062B}" presName="bgRect" presStyleLbl="bgShp" presStyleIdx="1" presStyleCnt="5"/>
      <dgm:spPr/>
    </dgm:pt>
    <dgm:pt modelId="{279002AD-7DB4-428E-86EB-CB57857BACDB}" type="pres">
      <dgm:prSet presAssocID="{AC550B29-3127-42DC-A920-C2BF8011062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E2382658-3B6C-4D70-AF95-039471FB2661}" type="pres">
      <dgm:prSet presAssocID="{AC550B29-3127-42DC-A920-C2BF8011062B}" presName="spaceRect" presStyleCnt="0"/>
      <dgm:spPr/>
    </dgm:pt>
    <dgm:pt modelId="{8760AC2C-BE8F-47D7-A2E2-1B8B8F25A6FB}" type="pres">
      <dgm:prSet presAssocID="{AC550B29-3127-42DC-A920-C2BF8011062B}" presName="parTx" presStyleLbl="revTx" presStyleIdx="1" presStyleCnt="5">
        <dgm:presLayoutVars>
          <dgm:chMax val="0"/>
          <dgm:chPref val="0"/>
        </dgm:presLayoutVars>
      </dgm:prSet>
      <dgm:spPr/>
    </dgm:pt>
    <dgm:pt modelId="{AF0D3DF7-2AD6-4A18-9C64-9CCB1EF19412}" type="pres">
      <dgm:prSet presAssocID="{2374F7A9-C7B6-4F0E-AC4B-373A6704F0BE}" presName="sibTrans" presStyleCnt="0"/>
      <dgm:spPr/>
    </dgm:pt>
    <dgm:pt modelId="{08B86BF0-6277-4A93-A82D-5DE233D083A9}" type="pres">
      <dgm:prSet presAssocID="{EF53642D-FD3E-479D-BB23-529D4490D250}" presName="compNode" presStyleCnt="0"/>
      <dgm:spPr/>
    </dgm:pt>
    <dgm:pt modelId="{0B578DF1-E255-491E-834D-065AC53F4F12}" type="pres">
      <dgm:prSet presAssocID="{EF53642D-FD3E-479D-BB23-529D4490D250}" presName="bgRect" presStyleLbl="bgShp" presStyleIdx="2" presStyleCnt="5"/>
      <dgm:spPr/>
    </dgm:pt>
    <dgm:pt modelId="{664A01E9-66C1-4E45-A6EC-82427E85936B}" type="pres">
      <dgm:prSet presAssocID="{EF53642D-FD3E-479D-BB23-529D4490D2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DAAF0F70-F7B4-4163-82BB-683120A02552}" type="pres">
      <dgm:prSet presAssocID="{EF53642D-FD3E-479D-BB23-529D4490D250}" presName="spaceRect" presStyleCnt="0"/>
      <dgm:spPr/>
    </dgm:pt>
    <dgm:pt modelId="{5FB3E464-AAAA-4E06-89C3-39E1DADCB002}" type="pres">
      <dgm:prSet presAssocID="{EF53642D-FD3E-479D-BB23-529D4490D250}" presName="parTx" presStyleLbl="revTx" presStyleIdx="2" presStyleCnt="5">
        <dgm:presLayoutVars>
          <dgm:chMax val="0"/>
          <dgm:chPref val="0"/>
        </dgm:presLayoutVars>
      </dgm:prSet>
      <dgm:spPr/>
    </dgm:pt>
    <dgm:pt modelId="{37D4F4E2-1026-40AB-8622-1763D8969B78}" type="pres">
      <dgm:prSet presAssocID="{9E2ADE79-0F8C-4012-AE5F-876DAE2C58B1}" presName="sibTrans" presStyleCnt="0"/>
      <dgm:spPr/>
    </dgm:pt>
    <dgm:pt modelId="{0AE4BBCF-D604-4077-879B-9403AED33998}" type="pres">
      <dgm:prSet presAssocID="{A7370540-C9A2-4CA9-AED5-76FA5C63B726}" presName="compNode" presStyleCnt="0"/>
      <dgm:spPr/>
    </dgm:pt>
    <dgm:pt modelId="{6F739723-9C9F-419F-8931-68134C022900}" type="pres">
      <dgm:prSet presAssocID="{A7370540-C9A2-4CA9-AED5-76FA5C63B726}" presName="bgRect" presStyleLbl="bgShp" presStyleIdx="3" presStyleCnt="5"/>
      <dgm:spPr/>
    </dgm:pt>
    <dgm:pt modelId="{CE5DC827-293C-4C9F-8276-FF1709D57A70}" type="pres">
      <dgm:prSet presAssocID="{A7370540-C9A2-4CA9-AED5-76FA5C63B7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A919DC98-C6BF-48D8-BA31-7CC92184F511}" type="pres">
      <dgm:prSet presAssocID="{A7370540-C9A2-4CA9-AED5-76FA5C63B726}" presName="spaceRect" presStyleCnt="0"/>
      <dgm:spPr/>
    </dgm:pt>
    <dgm:pt modelId="{C280D2E6-3A27-4601-B36D-09CA39BBEFE1}" type="pres">
      <dgm:prSet presAssocID="{A7370540-C9A2-4CA9-AED5-76FA5C63B726}" presName="parTx" presStyleLbl="revTx" presStyleIdx="3" presStyleCnt="5">
        <dgm:presLayoutVars>
          <dgm:chMax val="0"/>
          <dgm:chPref val="0"/>
        </dgm:presLayoutVars>
      </dgm:prSet>
      <dgm:spPr/>
    </dgm:pt>
    <dgm:pt modelId="{7FA9A6F0-92AB-4A4E-8B88-8DD0A0B32DC9}" type="pres">
      <dgm:prSet presAssocID="{BCEB1865-F8CD-4713-AC4B-5F6AAB51B2FF}" presName="sibTrans" presStyleCnt="0"/>
      <dgm:spPr/>
    </dgm:pt>
    <dgm:pt modelId="{3D56C648-DA3F-40CC-B5C4-C45F81B81944}" type="pres">
      <dgm:prSet presAssocID="{104676C2-3EB5-4A67-96AD-95C687E6B736}" presName="compNode" presStyleCnt="0"/>
      <dgm:spPr/>
    </dgm:pt>
    <dgm:pt modelId="{5E2C899C-FF34-405C-BCC4-3D91AE8A4EB3}" type="pres">
      <dgm:prSet presAssocID="{104676C2-3EB5-4A67-96AD-95C687E6B736}" presName="bgRect" presStyleLbl="bgShp" presStyleIdx="4" presStyleCnt="5"/>
      <dgm:spPr/>
    </dgm:pt>
    <dgm:pt modelId="{B21D48B8-C705-43DF-95ED-C7F923F649EE}" type="pres">
      <dgm:prSet presAssocID="{104676C2-3EB5-4A67-96AD-95C687E6B73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shi"/>
        </a:ext>
      </dgm:extLst>
    </dgm:pt>
    <dgm:pt modelId="{4F2B85C3-A8DF-4010-9DF0-6C9EDCB1C16F}" type="pres">
      <dgm:prSet presAssocID="{104676C2-3EB5-4A67-96AD-95C687E6B736}" presName="spaceRect" presStyleCnt="0"/>
      <dgm:spPr/>
    </dgm:pt>
    <dgm:pt modelId="{7D2574BD-9E47-46BA-B61B-70FE204B5976}" type="pres">
      <dgm:prSet presAssocID="{104676C2-3EB5-4A67-96AD-95C687E6B736}" presName="parTx" presStyleLbl="revTx" presStyleIdx="4" presStyleCnt="5">
        <dgm:presLayoutVars>
          <dgm:chMax val="0"/>
          <dgm:chPref val="0"/>
        </dgm:presLayoutVars>
      </dgm:prSet>
      <dgm:spPr/>
    </dgm:pt>
  </dgm:ptLst>
  <dgm:cxnLst>
    <dgm:cxn modelId="{0A62D11C-3943-4CDF-83E7-F54A4A47D749}" srcId="{85AF0586-D9BF-4563-B81C-190A64024B2B}" destId="{104676C2-3EB5-4A67-96AD-95C687E6B736}" srcOrd="4" destOrd="0" parTransId="{37A2DF74-F713-4890-943D-1C0D7614C516}" sibTransId="{FA6DBC25-D627-48EA-B24E-52E6BBF67EFC}"/>
    <dgm:cxn modelId="{7C67E539-B36F-4FA5-BA66-94D51E527DC3}" type="presOf" srcId="{EF53642D-FD3E-479D-BB23-529D4490D250}" destId="{5FB3E464-AAAA-4E06-89C3-39E1DADCB002}" srcOrd="0" destOrd="0" presId="urn:microsoft.com/office/officeart/2018/2/layout/IconVerticalSolidList"/>
    <dgm:cxn modelId="{F7501271-0C73-4D50-91CA-B7F35B46C24C}" type="presOf" srcId="{A7370540-C9A2-4CA9-AED5-76FA5C63B726}" destId="{C280D2E6-3A27-4601-B36D-09CA39BBEFE1}" srcOrd="0" destOrd="0" presId="urn:microsoft.com/office/officeart/2018/2/layout/IconVerticalSolidList"/>
    <dgm:cxn modelId="{D3DBD876-CFB0-4D52-A3C1-A52325B74469}" type="presOf" srcId="{104676C2-3EB5-4A67-96AD-95C687E6B736}" destId="{7D2574BD-9E47-46BA-B61B-70FE204B5976}" srcOrd="0" destOrd="0" presId="urn:microsoft.com/office/officeart/2018/2/layout/IconVerticalSolidList"/>
    <dgm:cxn modelId="{AD680C79-D6B4-472D-BFCE-C4105DA9DC36}" type="presOf" srcId="{AC550B29-3127-42DC-A920-C2BF8011062B}" destId="{8760AC2C-BE8F-47D7-A2E2-1B8B8F25A6FB}" srcOrd="0" destOrd="0" presId="urn:microsoft.com/office/officeart/2018/2/layout/IconVerticalSolidList"/>
    <dgm:cxn modelId="{3BCA0187-8B6C-44CC-9126-F34D7EA0F030}" srcId="{85AF0586-D9BF-4563-B81C-190A64024B2B}" destId="{A7370540-C9A2-4CA9-AED5-76FA5C63B726}" srcOrd="3" destOrd="0" parTransId="{EB6DBCEC-ED60-4F6F-98FF-66F6D4CB7BD9}" sibTransId="{BCEB1865-F8CD-4713-AC4B-5F6AAB51B2FF}"/>
    <dgm:cxn modelId="{C564F891-C8F8-49E3-8B87-D508D85A4788}" type="presOf" srcId="{85AF0586-D9BF-4563-B81C-190A64024B2B}" destId="{474FBC20-F845-4B63-8F17-4FAC6E1EE46F}" srcOrd="0" destOrd="0" presId="urn:microsoft.com/office/officeart/2018/2/layout/IconVerticalSolidList"/>
    <dgm:cxn modelId="{BE4AC6B7-8B66-4B1A-A199-49D452B0277A}" srcId="{85AF0586-D9BF-4563-B81C-190A64024B2B}" destId="{E6A9CCEC-E552-43F6-B89E-29A8875CB898}" srcOrd="0" destOrd="0" parTransId="{CC19E59E-FC87-4451-9827-1F2BABF457F1}" sibTransId="{3743C69E-6303-4AEC-A718-5873447F35A3}"/>
    <dgm:cxn modelId="{6835E5C5-3816-4CA8-87D0-F12C609FCA04}" srcId="{85AF0586-D9BF-4563-B81C-190A64024B2B}" destId="{EF53642D-FD3E-479D-BB23-529D4490D250}" srcOrd="2" destOrd="0" parTransId="{5CFBFE5E-DBAB-44A4-AF1F-28693AF30D24}" sibTransId="{9E2ADE79-0F8C-4012-AE5F-876DAE2C58B1}"/>
    <dgm:cxn modelId="{768A62EA-7E52-4367-919F-D835DEADF9C4}" type="presOf" srcId="{E6A9CCEC-E552-43F6-B89E-29A8875CB898}" destId="{AC8B6091-F5A8-4A83-BCFE-DC78E8E67973}" srcOrd="0" destOrd="0" presId="urn:microsoft.com/office/officeart/2018/2/layout/IconVerticalSolidList"/>
    <dgm:cxn modelId="{CB3512FF-FFB9-4B36-AF94-4E85FC30C079}" srcId="{85AF0586-D9BF-4563-B81C-190A64024B2B}" destId="{AC550B29-3127-42DC-A920-C2BF8011062B}" srcOrd="1" destOrd="0" parTransId="{2BEEC96B-790D-4843-9492-3BB1073BD545}" sibTransId="{2374F7A9-C7B6-4F0E-AC4B-373A6704F0BE}"/>
    <dgm:cxn modelId="{18706270-9EB2-4880-A2D5-F0C22540C665}" type="presParOf" srcId="{474FBC20-F845-4B63-8F17-4FAC6E1EE46F}" destId="{E6292491-F2ED-4194-9156-8BE9C291F8D0}" srcOrd="0" destOrd="0" presId="urn:microsoft.com/office/officeart/2018/2/layout/IconVerticalSolidList"/>
    <dgm:cxn modelId="{6AFD6EAE-77CB-4442-9875-F839EAC7CAC2}" type="presParOf" srcId="{E6292491-F2ED-4194-9156-8BE9C291F8D0}" destId="{5091E044-6F74-40BE-B2D9-290C0A6D41A0}" srcOrd="0" destOrd="0" presId="urn:microsoft.com/office/officeart/2018/2/layout/IconVerticalSolidList"/>
    <dgm:cxn modelId="{093FEE61-6BDF-43B6-B54F-2B8951B47A61}" type="presParOf" srcId="{E6292491-F2ED-4194-9156-8BE9C291F8D0}" destId="{80892496-F9D5-4948-A64B-C4CDF95FA679}" srcOrd="1" destOrd="0" presId="urn:microsoft.com/office/officeart/2018/2/layout/IconVerticalSolidList"/>
    <dgm:cxn modelId="{22F6B743-408B-429D-BF58-74142F014909}" type="presParOf" srcId="{E6292491-F2ED-4194-9156-8BE9C291F8D0}" destId="{1223809B-D4F2-47F3-9350-826B798F4604}" srcOrd="2" destOrd="0" presId="urn:microsoft.com/office/officeart/2018/2/layout/IconVerticalSolidList"/>
    <dgm:cxn modelId="{60D1B258-65AB-4929-8E4F-3189AF74BCA5}" type="presParOf" srcId="{E6292491-F2ED-4194-9156-8BE9C291F8D0}" destId="{AC8B6091-F5A8-4A83-BCFE-DC78E8E67973}" srcOrd="3" destOrd="0" presId="urn:microsoft.com/office/officeart/2018/2/layout/IconVerticalSolidList"/>
    <dgm:cxn modelId="{E3A87BD7-AAFA-4CE1-BD21-B3AB50E9717A}" type="presParOf" srcId="{474FBC20-F845-4B63-8F17-4FAC6E1EE46F}" destId="{668169AF-6E0A-4815-A1C1-13E330EB1DA6}" srcOrd="1" destOrd="0" presId="urn:microsoft.com/office/officeart/2018/2/layout/IconVerticalSolidList"/>
    <dgm:cxn modelId="{7BC516E4-9089-4940-8601-2D53997FD2AE}" type="presParOf" srcId="{474FBC20-F845-4B63-8F17-4FAC6E1EE46F}" destId="{E6413432-71A2-4191-B1FA-9EA4E5A6CE68}" srcOrd="2" destOrd="0" presId="urn:microsoft.com/office/officeart/2018/2/layout/IconVerticalSolidList"/>
    <dgm:cxn modelId="{3A129FB5-F308-4839-8C6F-5B546446BA41}" type="presParOf" srcId="{E6413432-71A2-4191-B1FA-9EA4E5A6CE68}" destId="{4624E316-434A-47E3-A8BF-A81995807A56}" srcOrd="0" destOrd="0" presId="urn:microsoft.com/office/officeart/2018/2/layout/IconVerticalSolidList"/>
    <dgm:cxn modelId="{819DA7A5-602F-4618-8C71-97393D478D2C}" type="presParOf" srcId="{E6413432-71A2-4191-B1FA-9EA4E5A6CE68}" destId="{279002AD-7DB4-428E-86EB-CB57857BACDB}" srcOrd="1" destOrd="0" presId="urn:microsoft.com/office/officeart/2018/2/layout/IconVerticalSolidList"/>
    <dgm:cxn modelId="{B3D982DF-33EA-4840-994F-A8D344BDF765}" type="presParOf" srcId="{E6413432-71A2-4191-B1FA-9EA4E5A6CE68}" destId="{E2382658-3B6C-4D70-AF95-039471FB2661}" srcOrd="2" destOrd="0" presId="urn:microsoft.com/office/officeart/2018/2/layout/IconVerticalSolidList"/>
    <dgm:cxn modelId="{F1107563-0864-4F56-8E45-6D962C6A5F31}" type="presParOf" srcId="{E6413432-71A2-4191-B1FA-9EA4E5A6CE68}" destId="{8760AC2C-BE8F-47D7-A2E2-1B8B8F25A6FB}" srcOrd="3" destOrd="0" presId="urn:microsoft.com/office/officeart/2018/2/layout/IconVerticalSolidList"/>
    <dgm:cxn modelId="{9B869D93-D378-4F5D-BAEE-4F7F1C42F81D}" type="presParOf" srcId="{474FBC20-F845-4B63-8F17-4FAC6E1EE46F}" destId="{AF0D3DF7-2AD6-4A18-9C64-9CCB1EF19412}" srcOrd="3" destOrd="0" presId="urn:microsoft.com/office/officeart/2018/2/layout/IconVerticalSolidList"/>
    <dgm:cxn modelId="{07F84298-001A-485D-A500-AC338C67F247}" type="presParOf" srcId="{474FBC20-F845-4B63-8F17-4FAC6E1EE46F}" destId="{08B86BF0-6277-4A93-A82D-5DE233D083A9}" srcOrd="4" destOrd="0" presId="urn:microsoft.com/office/officeart/2018/2/layout/IconVerticalSolidList"/>
    <dgm:cxn modelId="{D4027570-226A-48FA-8AE5-C2A708162200}" type="presParOf" srcId="{08B86BF0-6277-4A93-A82D-5DE233D083A9}" destId="{0B578DF1-E255-491E-834D-065AC53F4F12}" srcOrd="0" destOrd="0" presId="urn:microsoft.com/office/officeart/2018/2/layout/IconVerticalSolidList"/>
    <dgm:cxn modelId="{AF08F100-642D-4BC4-BF9C-D7EF2780AB66}" type="presParOf" srcId="{08B86BF0-6277-4A93-A82D-5DE233D083A9}" destId="{664A01E9-66C1-4E45-A6EC-82427E85936B}" srcOrd="1" destOrd="0" presId="urn:microsoft.com/office/officeart/2018/2/layout/IconVerticalSolidList"/>
    <dgm:cxn modelId="{EE5DC911-64E3-414B-A77D-EB6FC0E2716F}" type="presParOf" srcId="{08B86BF0-6277-4A93-A82D-5DE233D083A9}" destId="{DAAF0F70-F7B4-4163-82BB-683120A02552}" srcOrd="2" destOrd="0" presId="urn:microsoft.com/office/officeart/2018/2/layout/IconVerticalSolidList"/>
    <dgm:cxn modelId="{6D4DA647-E202-469E-9C42-5AD078BDF5B8}" type="presParOf" srcId="{08B86BF0-6277-4A93-A82D-5DE233D083A9}" destId="{5FB3E464-AAAA-4E06-89C3-39E1DADCB002}" srcOrd="3" destOrd="0" presId="urn:microsoft.com/office/officeart/2018/2/layout/IconVerticalSolidList"/>
    <dgm:cxn modelId="{AB981FB4-33FE-4578-9C9E-42C0B8D865B2}" type="presParOf" srcId="{474FBC20-F845-4B63-8F17-4FAC6E1EE46F}" destId="{37D4F4E2-1026-40AB-8622-1763D8969B78}" srcOrd="5" destOrd="0" presId="urn:microsoft.com/office/officeart/2018/2/layout/IconVerticalSolidList"/>
    <dgm:cxn modelId="{4E197843-4EF9-4FF3-AE34-9C4BDD9C9277}" type="presParOf" srcId="{474FBC20-F845-4B63-8F17-4FAC6E1EE46F}" destId="{0AE4BBCF-D604-4077-879B-9403AED33998}" srcOrd="6" destOrd="0" presId="urn:microsoft.com/office/officeart/2018/2/layout/IconVerticalSolidList"/>
    <dgm:cxn modelId="{418DFD64-7372-45A0-8E49-CDB3AB0297A6}" type="presParOf" srcId="{0AE4BBCF-D604-4077-879B-9403AED33998}" destId="{6F739723-9C9F-419F-8931-68134C022900}" srcOrd="0" destOrd="0" presId="urn:microsoft.com/office/officeart/2018/2/layout/IconVerticalSolidList"/>
    <dgm:cxn modelId="{6389AE86-0E89-43D3-B9F6-5C3FE43AFEB4}" type="presParOf" srcId="{0AE4BBCF-D604-4077-879B-9403AED33998}" destId="{CE5DC827-293C-4C9F-8276-FF1709D57A70}" srcOrd="1" destOrd="0" presId="urn:microsoft.com/office/officeart/2018/2/layout/IconVerticalSolidList"/>
    <dgm:cxn modelId="{BE19CA1A-7576-4C1A-971B-18CC48A02C0C}" type="presParOf" srcId="{0AE4BBCF-D604-4077-879B-9403AED33998}" destId="{A919DC98-C6BF-48D8-BA31-7CC92184F511}" srcOrd="2" destOrd="0" presId="urn:microsoft.com/office/officeart/2018/2/layout/IconVerticalSolidList"/>
    <dgm:cxn modelId="{48ACAE02-FD28-453A-B0E3-0F8DAC641E4F}" type="presParOf" srcId="{0AE4BBCF-D604-4077-879B-9403AED33998}" destId="{C280D2E6-3A27-4601-B36D-09CA39BBEFE1}" srcOrd="3" destOrd="0" presId="urn:microsoft.com/office/officeart/2018/2/layout/IconVerticalSolidList"/>
    <dgm:cxn modelId="{A8B90950-A31E-4BA0-AD7D-EDC7C6A4D704}" type="presParOf" srcId="{474FBC20-F845-4B63-8F17-4FAC6E1EE46F}" destId="{7FA9A6F0-92AB-4A4E-8B88-8DD0A0B32DC9}" srcOrd="7" destOrd="0" presId="urn:microsoft.com/office/officeart/2018/2/layout/IconVerticalSolidList"/>
    <dgm:cxn modelId="{157C8B39-CA92-4175-9A76-A4216B23390B}" type="presParOf" srcId="{474FBC20-F845-4B63-8F17-4FAC6E1EE46F}" destId="{3D56C648-DA3F-40CC-B5C4-C45F81B81944}" srcOrd="8" destOrd="0" presId="urn:microsoft.com/office/officeart/2018/2/layout/IconVerticalSolidList"/>
    <dgm:cxn modelId="{2FE3D867-E9BE-455D-AA8F-66A91483A626}" type="presParOf" srcId="{3D56C648-DA3F-40CC-B5C4-C45F81B81944}" destId="{5E2C899C-FF34-405C-BCC4-3D91AE8A4EB3}" srcOrd="0" destOrd="0" presId="urn:microsoft.com/office/officeart/2018/2/layout/IconVerticalSolidList"/>
    <dgm:cxn modelId="{55D6AB6C-5CE0-4648-AD38-14D9CEB40FB5}" type="presParOf" srcId="{3D56C648-DA3F-40CC-B5C4-C45F81B81944}" destId="{B21D48B8-C705-43DF-95ED-C7F923F649EE}" srcOrd="1" destOrd="0" presId="urn:microsoft.com/office/officeart/2018/2/layout/IconVerticalSolidList"/>
    <dgm:cxn modelId="{7EFDB19E-543E-41DA-A308-F60C8D230C5F}" type="presParOf" srcId="{3D56C648-DA3F-40CC-B5C4-C45F81B81944}" destId="{4F2B85C3-A8DF-4010-9DF0-6C9EDCB1C16F}" srcOrd="2" destOrd="0" presId="urn:microsoft.com/office/officeart/2018/2/layout/IconVerticalSolidList"/>
    <dgm:cxn modelId="{F0179D47-CA5F-46DD-94F3-E5C09C1781A1}" type="presParOf" srcId="{3D56C648-DA3F-40CC-B5C4-C45F81B81944}" destId="{7D2574BD-9E47-46BA-B61B-70FE204B597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049821-C7D7-42C1-BEC6-E6431DFEA9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FCC976-C37A-431D-9B5E-FE6EA31CD17E}">
      <dgm:prSet/>
      <dgm:spPr/>
      <dgm:t>
        <a:bodyPr/>
        <a:lstStyle/>
        <a:p>
          <a:r>
            <a:rPr lang="en-US"/>
            <a:t>• Startup costs refer to the cost of establishing a business such as legal registration, license, and technology infrastructure (Gutterman, 2023).</a:t>
          </a:r>
        </a:p>
      </dgm:t>
    </dgm:pt>
    <dgm:pt modelId="{0248E192-90D0-443B-9231-77E5ABDBA615}" type="parTrans" cxnId="{45A41D0F-2A93-4E44-B12B-28537688A9D9}">
      <dgm:prSet/>
      <dgm:spPr/>
      <dgm:t>
        <a:bodyPr/>
        <a:lstStyle/>
        <a:p>
          <a:endParaRPr lang="en-US"/>
        </a:p>
      </dgm:t>
    </dgm:pt>
    <dgm:pt modelId="{D320905F-CE7B-40A3-809F-B79CA24E6A77}" type="sibTrans" cxnId="{45A41D0F-2A93-4E44-B12B-28537688A9D9}">
      <dgm:prSet/>
      <dgm:spPr/>
      <dgm:t>
        <a:bodyPr/>
        <a:lstStyle/>
        <a:p>
          <a:endParaRPr lang="en-US"/>
        </a:p>
      </dgm:t>
    </dgm:pt>
    <dgm:pt modelId="{8F143EAD-09CB-4CD4-886F-C28E7DA7FF1E}">
      <dgm:prSet/>
      <dgm:spPr/>
      <dgm:t>
        <a:bodyPr/>
        <a:lstStyle/>
        <a:p>
          <a:r>
            <a:rPr lang="en-US"/>
            <a:t>• Working capital reserves are used to meet operational costs prior to the generation of revenue to the sustainable levels (Honig and Karlsson, 2004).</a:t>
          </a:r>
        </a:p>
      </dgm:t>
    </dgm:pt>
    <dgm:pt modelId="{C217A8CF-B2E8-4CFC-A1C3-8B177FCE0EA6}" type="parTrans" cxnId="{8B8EA9AD-F7C4-4A27-AE82-FC05DDC73167}">
      <dgm:prSet/>
      <dgm:spPr/>
      <dgm:t>
        <a:bodyPr/>
        <a:lstStyle/>
        <a:p>
          <a:endParaRPr lang="en-US"/>
        </a:p>
      </dgm:t>
    </dgm:pt>
    <dgm:pt modelId="{4A1CBCB3-98D3-456B-8670-75DD282145F2}" type="sibTrans" cxnId="{8B8EA9AD-F7C4-4A27-AE82-FC05DDC73167}">
      <dgm:prSet/>
      <dgm:spPr/>
      <dgm:t>
        <a:bodyPr/>
        <a:lstStyle/>
        <a:p>
          <a:endParaRPr lang="en-US"/>
        </a:p>
      </dgm:t>
    </dgm:pt>
    <dgm:pt modelId="{3A0FF0A8-775C-42D7-B569-E76C5096E60A}">
      <dgm:prSet/>
      <dgm:spPr/>
      <dgm:t>
        <a:bodyPr/>
        <a:lstStyle/>
        <a:p>
          <a:r>
            <a:rPr lang="en-US"/>
            <a:t>• Marketing launch budget will provide funds to develop the brand as well as acquiring customers (Haag, 2013).</a:t>
          </a:r>
        </a:p>
      </dgm:t>
    </dgm:pt>
    <dgm:pt modelId="{A054E53C-99B8-472E-B31D-2756FCBDB380}" type="parTrans" cxnId="{43DA09BE-DC4B-4B92-A985-23D68CDF3A4A}">
      <dgm:prSet/>
      <dgm:spPr/>
      <dgm:t>
        <a:bodyPr/>
        <a:lstStyle/>
        <a:p>
          <a:endParaRPr lang="en-US"/>
        </a:p>
      </dgm:t>
    </dgm:pt>
    <dgm:pt modelId="{9E5CA73D-217B-4596-A598-E42CEA911B22}" type="sibTrans" cxnId="{43DA09BE-DC4B-4B92-A985-23D68CDF3A4A}">
      <dgm:prSet/>
      <dgm:spPr/>
      <dgm:t>
        <a:bodyPr/>
        <a:lstStyle/>
        <a:p>
          <a:endParaRPr lang="en-US"/>
        </a:p>
      </dgm:t>
    </dgm:pt>
    <dgm:pt modelId="{94771039-D8C5-42E9-A5C5-715A8BC087E8}">
      <dgm:prSet/>
      <dgm:spPr/>
      <dgm:t>
        <a:bodyPr/>
        <a:lstStyle/>
        <a:p>
          <a:r>
            <a:rPr lang="en-US"/>
            <a:t>• Ten to twenty percent contingency reserves serve as financial cushions on the unexpected expenses (Gutterman, 2023).</a:t>
          </a:r>
        </a:p>
      </dgm:t>
    </dgm:pt>
    <dgm:pt modelId="{2E5D6C56-05D4-492D-9ADB-FD862338D2DD}" type="parTrans" cxnId="{9F6ED581-B9FD-4C6A-839E-E196FA751C83}">
      <dgm:prSet/>
      <dgm:spPr/>
      <dgm:t>
        <a:bodyPr/>
        <a:lstStyle/>
        <a:p>
          <a:endParaRPr lang="en-US"/>
        </a:p>
      </dgm:t>
    </dgm:pt>
    <dgm:pt modelId="{DBA0DCFF-5A1B-4A1B-B39F-4F8B908C00FF}" type="sibTrans" cxnId="{9F6ED581-B9FD-4C6A-839E-E196FA751C83}">
      <dgm:prSet/>
      <dgm:spPr/>
      <dgm:t>
        <a:bodyPr/>
        <a:lstStyle/>
        <a:p>
          <a:endParaRPr lang="en-US"/>
        </a:p>
      </dgm:t>
    </dgm:pt>
    <dgm:pt modelId="{B6F1ED0F-034F-4B97-BCFC-94553FD0E3D7}" type="pres">
      <dgm:prSet presAssocID="{EA049821-C7D7-42C1-BEC6-E6431DFEA977}" presName="root" presStyleCnt="0">
        <dgm:presLayoutVars>
          <dgm:dir/>
          <dgm:resizeHandles val="exact"/>
        </dgm:presLayoutVars>
      </dgm:prSet>
      <dgm:spPr/>
    </dgm:pt>
    <dgm:pt modelId="{DC898379-B967-4CB8-AE15-9A50FEB4020F}" type="pres">
      <dgm:prSet presAssocID="{9DFCC976-C37A-431D-9B5E-FE6EA31CD17E}" presName="compNode" presStyleCnt="0"/>
      <dgm:spPr/>
    </dgm:pt>
    <dgm:pt modelId="{66E9009C-80E0-49EF-A1B7-9E43D337391A}" type="pres">
      <dgm:prSet presAssocID="{9DFCC976-C37A-431D-9B5E-FE6EA31CD17E}" presName="bgRect" presStyleLbl="bgShp" presStyleIdx="0" presStyleCnt="4"/>
      <dgm:spPr/>
    </dgm:pt>
    <dgm:pt modelId="{DF451C41-068A-47DC-AFE4-449203DEB369}" type="pres">
      <dgm:prSet presAssocID="{9DFCC976-C37A-431D-9B5E-FE6EA31CD1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CEE256E-7345-4A99-B1E2-BF784651234E}" type="pres">
      <dgm:prSet presAssocID="{9DFCC976-C37A-431D-9B5E-FE6EA31CD17E}" presName="spaceRect" presStyleCnt="0"/>
      <dgm:spPr/>
    </dgm:pt>
    <dgm:pt modelId="{0A88388A-8BCE-4D69-98FF-D641AB6CDA65}" type="pres">
      <dgm:prSet presAssocID="{9DFCC976-C37A-431D-9B5E-FE6EA31CD17E}" presName="parTx" presStyleLbl="revTx" presStyleIdx="0" presStyleCnt="4">
        <dgm:presLayoutVars>
          <dgm:chMax val="0"/>
          <dgm:chPref val="0"/>
        </dgm:presLayoutVars>
      </dgm:prSet>
      <dgm:spPr/>
    </dgm:pt>
    <dgm:pt modelId="{4679E5EB-6253-43BA-BE02-3D6EA56BFED9}" type="pres">
      <dgm:prSet presAssocID="{D320905F-CE7B-40A3-809F-B79CA24E6A77}" presName="sibTrans" presStyleCnt="0"/>
      <dgm:spPr/>
    </dgm:pt>
    <dgm:pt modelId="{C446F4D9-8933-4F76-AC21-418926FFADD1}" type="pres">
      <dgm:prSet presAssocID="{8F143EAD-09CB-4CD4-886F-C28E7DA7FF1E}" presName="compNode" presStyleCnt="0"/>
      <dgm:spPr/>
    </dgm:pt>
    <dgm:pt modelId="{D14D37AB-4601-4D2E-9B7C-C2C50552291F}" type="pres">
      <dgm:prSet presAssocID="{8F143EAD-09CB-4CD4-886F-C28E7DA7FF1E}" presName="bgRect" presStyleLbl="bgShp" presStyleIdx="1" presStyleCnt="4"/>
      <dgm:spPr/>
    </dgm:pt>
    <dgm:pt modelId="{AEBE725F-FF74-41D6-975A-B3FDA86CC5C0}" type="pres">
      <dgm:prSet presAssocID="{8F143EAD-09CB-4CD4-886F-C28E7DA7FF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133AC827-E664-4620-BB08-977DEA010F42}" type="pres">
      <dgm:prSet presAssocID="{8F143EAD-09CB-4CD4-886F-C28E7DA7FF1E}" presName="spaceRect" presStyleCnt="0"/>
      <dgm:spPr/>
    </dgm:pt>
    <dgm:pt modelId="{CBFFEE41-2FBB-494F-8C2C-C5AB49859D03}" type="pres">
      <dgm:prSet presAssocID="{8F143EAD-09CB-4CD4-886F-C28E7DA7FF1E}" presName="parTx" presStyleLbl="revTx" presStyleIdx="1" presStyleCnt="4">
        <dgm:presLayoutVars>
          <dgm:chMax val="0"/>
          <dgm:chPref val="0"/>
        </dgm:presLayoutVars>
      </dgm:prSet>
      <dgm:spPr/>
    </dgm:pt>
    <dgm:pt modelId="{E8304204-BDEF-42A8-8B29-BA06B22261BA}" type="pres">
      <dgm:prSet presAssocID="{4A1CBCB3-98D3-456B-8670-75DD282145F2}" presName="sibTrans" presStyleCnt="0"/>
      <dgm:spPr/>
    </dgm:pt>
    <dgm:pt modelId="{D9D1E492-85F5-4933-BB42-E3DEB4B714A2}" type="pres">
      <dgm:prSet presAssocID="{3A0FF0A8-775C-42D7-B569-E76C5096E60A}" presName="compNode" presStyleCnt="0"/>
      <dgm:spPr/>
    </dgm:pt>
    <dgm:pt modelId="{94EC36D2-9DBC-48F7-8EC8-B3DA8F82A06B}" type="pres">
      <dgm:prSet presAssocID="{3A0FF0A8-775C-42D7-B569-E76C5096E60A}" presName="bgRect" presStyleLbl="bgShp" presStyleIdx="2" presStyleCnt="4"/>
      <dgm:spPr/>
    </dgm:pt>
    <dgm:pt modelId="{3B23F21F-8A64-4165-8EFE-02C345FB241F}" type="pres">
      <dgm:prSet presAssocID="{3A0FF0A8-775C-42D7-B569-E76C5096E6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B355430C-13E6-45CB-BFDD-0029C6F693F5}" type="pres">
      <dgm:prSet presAssocID="{3A0FF0A8-775C-42D7-B569-E76C5096E60A}" presName="spaceRect" presStyleCnt="0"/>
      <dgm:spPr/>
    </dgm:pt>
    <dgm:pt modelId="{45AB56D2-0F87-4E01-BC13-42A5C4CD27E0}" type="pres">
      <dgm:prSet presAssocID="{3A0FF0A8-775C-42D7-B569-E76C5096E60A}" presName="parTx" presStyleLbl="revTx" presStyleIdx="2" presStyleCnt="4">
        <dgm:presLayoutVars>
          <dgm:chMax val="0"/>
          <dgm:chPref val="0"/>
        </dgm:presLayoutVars>
      </dgm:prSet>
      <dgm:spPr/>
    </dgm:pt>
    <dgm:pt modelId="{7C43D678-90AD-4BEB-8141-A4E7E87B837F}" type="pres">
      <dgm:prSet presAssocID="{9E5CA73D-217B-4596-A598-E42CEA911B22}" presName="sibTrans" presStyleCnt="0"/>
      <dgm:spPr/>
    </dgm:pt>
    <dgm:pt modelId="{5094C9BA-00D6-45B3-B261-CCC33FD31B7C}" type="pres">
      <dgm:prSet presAssocID="{94771039-D8C5-42E9-A5C5-715A8BC087E8}" presName="compNode" presStyleCnt="0"/>
      <dgm:spPr/>
    </dgm:pt>
    <dgm:pt modelId="{4FF71ABB-D161-416C-9327-CA11156E2C39}" type="pres">
      <dgm:prSet presAssocID="{94771039-D8C5-42E9-A5C5-715A8BC087E8}" presName="bgRect" presStyleLbl="bgShp" presStyleIdx="3" presStyleCnt="4"/>
      <dgm:spPr/>
    </dgm:pt>
    <dgm:pt modelId="{3FA42ADD-B17F-4050-BE31-C958FD0DC53A}" type="pres">
      <dgm:prSet presAssocID="{94771039-D8C5-42E9-A5C5-715A8BC087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8AB5BD7F-8E9A-42F5-80A4-6BEE8A8D9916}" type="pres">
      <dgm:prSet presAssocID="{94771039-D8C5-42E9-A5C5-715A8BC087E8}" presName="spaceRect" presStyleCnt="0"/>
      <dgm:spPr/>
    </dgm:pt>
    <dgm:pt modelId="{CA6554D5-5FB2-4BE8-BDF5-0B808CDA2CEE}" type="pres">
      <dgm:prSet presAssocID="{94771039-D8C5-42E9-A5C5-715A8BC087E8}" presName="parTx" presStyleLbl="revTx" presStyleIdx="3" presStyleCnt="4">
        <dgm:presLayoutVars>
          <dgm:chMax val="0"/>
          <dgm:chPref val="0"/>
        </dgm:presLayoutVars>
      </dgm:prSet>
      <dgm:spPr/>
    </dgm:pt>
  </dgm:ptLst>
  <dgm:cxnLst>
    <dgm:cxn modelId="{45A41D0F-2A93-4E44-B12B-28537688A9D9}" srcId="{EA049821-C7D7-42C1-BEC6-E6431DFEA977}" destId="{9DFCC976-C37A-431D-9B5E-FE6EA31CD17E}" srcOrd="0" destOrd="0" parTransId="{0248E192-90D0-443B-9231-77E5ABDBA615}" sibTransId="{D320905F-CE7B-40A3-809F-B79CA24E6A77}"/>
    <dgm:cxn modelId="{78029859-040D-4EF6-A5BB-891F00273241}" type="presOf" srcId="{94771039-D8C5-42E9-A5C5-715A8BC087E8}" destId="{CA6554D5-5FB2-4BE8-BDF5-0B808CDA2CEE}" srcOrd="0" destOrd="0" presId="urn:microsoft.com/office/officeart/2018/2/layout/IconVerticalSolidList"/>
    <dgm:cxn modelId="{C993187C-29B6-41E2-9D43-BF47418F2059}" type="presOf" srcId="{EA049821-C7D7-42C1-BEC6-E6431DFEA977}" destId="{B6F1ED0F-034F-4B97-BCFC-94553FD0E3D7}" srcOrd="0" destOrd="0" presId="urn:microsoft.com/office/officeart/2018/2/layout/IconVerticalSolidList"/>
    <dgm:cxn modelId="{9F6ED581-B9FD-4C6A-839E-E196FA751C83}" srcId="{EA049821-C7D7-42C1-BEC6-E6431DFEA977}" destId="{94771039-D8C5-42E9-A5C5-715A8BC087E8}" srcOrd="3" destOrd="0" parTransId="{2E5D6C56-05D4-492D-9ADB-FD862338D2DD}" sibTransId="{DBA0DCFF-5A1B-4A1B-B39F-4F8B908C00FF}"/>
    <dgm:cxn modelId="{8B8EA9AD-F7C4-4A27-AE82-FC05DDC73167}" srcId="{EA049821-C7D7-42C1-BEC6-E6431DFEA977}" destId="{8F143EAD-09CB-4CD4-886F-C28E7DA7FF1E}" srcOrd="1" destOrd="0" parTransId="{C217A8CF-B2E8-4CFC-A1C3-8B177FCE0EA6}" sibTransId="{4A1CBCB3-98D3-456B-8670-75DD282145F2}"/>
    <dgm:cxn modelId="{43DA09BE-DC4B-4B92-A985-23D68CDF3A4A}" srcId="{EA049821-C7D7-42C1-BEC6-E6431DFEA977}" destId="{3A0FF0A8-775C-42D7-B569-E76C5096E60A}" srcOrd="2" destOrd="0" parTransId="{A054E53C-99B8-472E-B31D-2756FCBDB380}" sibTransId="{9E5CA73D-217B-4596-A598-E42CEA911B22}"/>
    <dgm:cxn modelId="{696A8EDD-6F43-485D-AA94-4B394867422F}" type="presOf" srcId="{9DFCC976-C37A-431D-9B5E-FE6EA31CD17E}" destId="{0A88388A-8BCE-4D69-98FF-D641AB6CDA65}" srcOrd="0" destOrd="0" presId="urn:microsoft.com/office/officeart/2018/2/layout/IconVerticalSolidList"/>
    <dgm:cxn modelId="{3366EDE2-78BB-494E-8686-9211D88E7032}" type="presOf" srcId="{8F143EAD-09CB-4CD4-886F-C28E7DA7FF1E}" destId="{CBFFEE41-2FBB-494F-8C2C-C5AB49859D03}" srcOrd="0" destOrd="0" presId="urn:microsoft.com/office/officeart/2018/2/layout/IconVerticalSolidList"/>
    <dgm:cxn modelId="{1805D5E7-9349-4399-8919-7F7B373EEA05}" type="presOf" srcId="{3A0FF0A8-775C-42D7-B569-E76C5096E60A}" destId="{45AB56D2-0F87-4E01-BC13-42A5C4CD27E0}" srcOrd="0" destOrd="0" presId="urn:microsoft.com/office/officeart/2018/2/layout/IconVerticalSolidList"/>
    <dgm:cxn modelId="{6AFD8091-D9DF-4386-821A-4C4C0F489D39}" type="presParOf" srcId="{B6F1ED0F-034F-4B97-BCFC-94553FD0E3D7}" destId="{DC898379-B967-4CB8-AE15-9A50FEB4020F}" srcOrd="0" destOrd="0" presId="urn:microsoft.com/office/officeart/2018/2/layout/IconVerticalSolidList"/>
    <dgm:cxn modelId="{70FC190E-C858-4BBF-BA0E-EFF98C4A3B4E}" type="presParOf" srcId="{DC898379-B967-4CB8-AE15-9A50FEB4020F}" destId="{66E9009C-80E0-49EF-A1B7-9E43D337391A}" srcOrd="0" destOrd="0" presId="urn:microsoft.com/office/officeart/2018/2/layout/IconVerticalSolidList"/>
    <dgm:cxn modelId="{6AE7C93C-1122-42EB-9B12-60150A3FC6BC}" type="presParOf" srcId="{DC898379-B967-4CB8-AE15-9A50FEB4020F}" destId="{DF451C41-068A-47DC-AFE4-449203DEB369}" srcOrd="1" destOrd="0" presId="urn:microsoft.com/office/officeart/2018/2/layout/IconVerticalSolidList"/>
    <dgm:cxn modelId="{CD09B731-345F-4EC7-A3E0-8FD2B537665D}" type="presParOf" srcId="{DC898379-B967-4CB8-AE15-9A50FEB4020F}" destId="{3CEE256E-7345-4A99-B1E2-BF784651234E}" srcOrd="2" destOrd="0" presId="urn:microsoft.com/office/officeart/2018/2/layout/IconVerticalSolidList"/>
    <dgm:cxn modelId="{72DC2E05-8D24-4138-83BB-D484A7A212B9}" type="presParOf" srcId="{DC898379-B967-4CB8-AE15-9A50FEB4020F}" destId="{0A88388A-8BCE-4D69-98FF-D641AB6CDA65}" srcOrd="3" destOrd="0" presId="urn:microsoft.com/office/officeart/2018/2/layout/IconVerticalSolidList"/>
    <dgm:cxn modelId="{8402AF47-D627-4E25-8FA3-487503710292}" type="presParOf" srcId="{B6F1ED0F-034F-4B97-BCFC-94553FD0E3D7}" destId="{4679E5EB-6253-43BA-BE02-3D6EA56BFED9}" srcOrd="1" destOrd="0" presId="urn:microsoft.com/office/officeart/2018/2/layout/IconVerticalSolidList"/>
    <dgm:cxn modelId="{3B805986-7DEE-4FFE-9C68-E4763620F9F9}" type="presParOf" srcId="{B6F1ED0F-034F-4B97-BCFC-94553FD0E3D7}" destId="{C446F4D9-8933-4F76-AC21-418926FFADD1}" srcOrd="2" destOrd="0" presId="urn:microsoft.com/office/officeart/2018/2/layout/IconVerticalSolidList"/>
    <dgm:cxn modelId="{46AF4D83-2D39-4F27-B771-05E9444CF48E}" type="presParOf" srcId="{C446F4D9-8933-4F76-AC21-418926FFADD1}" destId="{D14D37AB-4601-4D2E-9B7C-C2C50552291F}" srcOrd="0" destOrd="0" presId="urn:microsoft.com/office/officeart/2018/2/layout/IconVerticalSolidList"/>
    <dgm:cxn modelId="{9C3E2089-B1DD-4484-A523-7D70DCCDB83F}" type="presParOf" srcId="{C446F4D9-8933-4F76-AC21-418926FFADD1}" destId="{AEBE725F-FF74-41D6-975A-B3FDA86CC5C0}" srcOrd="1" destOrd="0" presId="urn:microsoft.com/office/officeart/2018/2/layout/IconVerticalSolidList"/>
    <dgm:cxn modelId="{695553FD-A0DD-42DD-8344-CF2AC5C9E621}" type="presParOf" srcId="{C446F4D9-8933-4F76-AC21-418926FFADD1}" destId="{133AC827-E664-4620-BB08-977DEA010F42}" srcOrd="2" destOrd="0" presId="urn:microsoft.com/office/officeart/2018/2/layout/IconVerticalSolidList"/>
    <dgm:cxn modelId="{AFCA99D9-F7CD-454A-9F6D-B29308384663}" type="presParOf" srcId="{C446F4D9-8933-4F76-AC21-418926FFADD1}" destId="{CBFFEE41-2FBB-494F-8C2C-C5AB49859D03}" srcOrd="3" destOrd="0" presId="urn:microsoft.com/office/officeart/2018/2/layout/IconVerticalSolidList"/>
    <dgm:cxn modelId="{8C580DF6-F936-4A05-9098-06D47C3F3B05}" type="presParOf" srcId="{B6F1ED0F-034F-4B97-BCFC-94553FD0E3D7}" destId="{E8304204-BDEF-42A8-8B29-BA06B22261BA}" srcOrd="3" destOrd="0" presId="urn:microsoft.com/office/officeart/2018/2/layout/IconVerticalSolidList"/>
    <dgm:cxn modelId="{7C6A5F3C-DED3-4C3C-A800-5249B06720D4}" type="presParOf" srcId="{B6F1ED0F-034F-4B97-BCFC-94553FD0E3D7}" destId="{D9D1E492-85F5-4933-BB42-E3DEB4B714A2}" srcOrd="4" destOrd="0" presId="urn:microsoft.com/office/officeart/2018/2/layout/IconVerticalSolidList"/>
    <dgm:cxn modelId="{DA306D85-5E07-49AC-B246-07467610D629}" type="presParOf" srcId="{D9D1E492-85F5-4933-BB42-E3DEB4B714A2}" destId="{94EC36D2-9DBC-48F7-8EC8-B3DA8F82A06B}" srcOrd="0" destOrd="0" presId="urn:microsoft.com/office/officeart/2018/2/layout/IconVerticalSolidList"/>
    <dgm:cxn modelId="{E78B58A9-08AE-4194-A470-5A2DA4B70C00}" type="presParOf" srcId="{D9D1E492-85F5-4933-BB42-E3DEB4B714A2}" destId="{3B23F21F-8A64-4165-8EFE-02C345FB241F}" srcOrd="1" destOrd="0" presId="urn:microsoft.com/office/officeart/2018/2/layout/IconVerticalSolidList"/>
    <dgm:cxn modelId="{B5B77600-9952-45DF-9F30-B56F8736EEF8}" type="presParOf" srcId="{D9D1E492-85F5-4933-BB42-E3DEB4B714A2}" destId="{B355430C-13E6-45CB-BFDD-0029C6F693F5}" srcOrd="2" destOrd="0" presId="urn:microsoft.com/office/officeart/2018/2/layout/IconVerticalSolidList"/>
    <dgm:cxn modelId="{4D3C1474-AE6F-4A39-84DA-6A5090246D6B}" type="presParOf" srcId="{D9D1E492-85F5-4933-BB42-E3DEB4B714A2}" destId="{45AB56D2-0F87-4E01-BC13-42A5C4CD27E0}" srcOrd="3" destOrd="0" presId="urn:microsoft.com/office/officeart/2018/2/layout/IconVerticalSolidList"/>
    <dgm:cxn modelId="{ADBDBEBB-A0F4-4D12-93E0-062C695260A2}" type="presParOf" srcId="{B6F1ED0F-034F-4B97-BCFC-94553FD0E3D7}" destId="{7C43D678-90AD-4BEB-8141-A4E7E87B837F}" srcOrd="5" destOrd="0" presId="urn:microsoft.com/office/officeart/2018/2/layout/IconVerticalSolidList"/>
    <dgm:cxn modelId="{C5F115E5-0546-48AB-9CE9-34ECA3AE18EE}" type="presParOf" srcId="{B6F1ED0F-034F-4B97-BCFC-94553FD0E3D7}" destId="{5094C9BA-00D6-45B3-B261-CCC33FD31B7C}" srcOrd="6" destOrd="0" presId="urn:microsoft.com/office/officeart/2018/2/layout/IconVerticalSolidList"/>
    <dgm:cxn modelId="{440493C6-8F7E-4181-89F8-F11DB120DDF8}" type="presParOf" srcId="{5094C9BA-00D6-45B3-B261-CCC33FD31B7C}" destId="{4FF71ABB-D161-416C-9327-CA11156E2C39}" srcOrd="0" destOrd="0" presId="urn:microsoft.com/office/officeart/2018/2/layout/IconVerticalSolidList"/>
    <dgm:cxn modelId="{AE0B7CEB-15C0-418D-9F67-C2B2620CAC5D}" type="presParOf" srcId="{5094C9BA-00D6-45B3-B261-CCC33FD31B7C}" destId="{3FA42ADD-B17F-4050-BE31-C958FD0DC53A}" srcOrd="1" destOrd="0" presId="urn:microsoft.com/office/officeart/2018/2/layout/IconVerticalSolidList"/>
    <dgm:cxn modelId="{D2F08F72-B858-4ACA-8168-BECFF76567C8}" type="presParOf" srcId="{5094C9BA-00D6-45B3-B261-CCC33FD31B7C}" destId="{8AB5BD7F-8E9A-42F5-80A4-6BEE8A8D9916}" srcOrd="2" destOrd="0" presId="urn:microsoft.com/office/officeart/2018/2/layout/IconVerticalSolidList"/>
    <dgm:cxn modelId="{35E174BB-E09D-48A6-BDD9-6DB16739346A}" type="presParOf" srcId="{5094C9BA-00D6-45B3-B261-CCC33FD31B7C}" destId="{CA6554D5-5FB2-4BE8-BDF5-0B808CDA2C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74494-509D-401C-AE0E-C8461FFD3E9E}">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A4D930-03E1-41A2-9EF7-16E07DEEAF2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Offering of products and services.</a:t>
          </a:r>
        </a:p>
      </dsp:txBody>
      <dsp:txXfrm>
        <a:off x="0" y="665"/>
        <a:ext cx="6666833" cy="1090517"/>
      </dsp:txXfrm>
    </dsp:sp>
    <dsp:sp modelId="{679ABE44-5E27-463D-88C2-676A0B78AD68}">
      <dsp:nvSpPr>
        <dsp:cNvPr id="0" name=""/>
        <dsp:cNvSpPr/>
      </dsp:nvSpPr>
      <dsp:spPr>
        <a:xfrm>
          <a:off x="0" y="1091183"/>
          <a:ext cx="6666833" cy="0"/>
        </a:xfrm>
        <a:prstGeom prst="line">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w="12700" cap="flat" cmpd="sng" algn="ctr">
          <a:solidFill>
            <a:schemeClr val="accent2">
              <a:hueOff val="1610903"/>
              <a:satOff val="-4623"/>
              <a:lumOff val="-74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6798ED-B4E6-4F08-99D4-084F3F761A7B}">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 The startup provides retail services that respond to consumer needs by providing a combination of both physical and online stores (Ruggieri et al., 2018).</a:t>
          </a:r>
        </a:p>
      </dsp:txBody>
      <dsp:txXfrm>
        <a:off x="0" y="1091183"/>
        <a:ext cx="6666833" cy="1090517"/>
      </dsp:txXfrm>
    </dsp:sp>
    <dsp:sp modelId="{5BC7E1B7-B707-4FF9-BC2F-B46416E33087}">
      <dsp:nvSpPr>
        <dsp:cNvPr id="0" name=""/>
        <dsp:cNvSpPr/>
      </dsp:nvSpPr>
      <dsp:spPr>
        <a:xfrm>
          <a:off x="0" y="2181701"/>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080543D-FB25-4333-806E-2BE30D7DB053}">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 The service delivery is aimed at quality improvement and satisfaction with customers based on the integration of technology (Sharabati et al., 2024).</a:t>
          </a:r>
        </a:p>
      </dsp:txBody>
      <dsp:txXfrm>
        <a:off x="0" y="2181701"/>
        <a:ext cx="6666833" cy="1090517"/>
      </dsp:txXfrm>
    </dsp:sp>
    <dsp:sp modelId="{F36023E8-DBB9-4176-AF0A-B1F94D64BB02}">
      <dsp:nvSpPr>
        <dsp:cNvPr id="0" name=""/>
        <dsp:cNvSpPr/>
      </dsp:nvSpPr>
      <dsp:spPr>
        <a:xfrm>
          <a:off x="0" y="3272218"/>
          <a:ext cx="6666833" cy="0"/>
        </a:xfrm>
        <a:prstGeom prst="line">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w="12700" cap="flat" cmpd="sng" algn="ctr">
          <a:solidFill>
            <a:schemeClr val="accent2">
              <a:hueOff val="4832710"/>
              <a:satOff val="-13870"/>
              <a:lumOff val="-222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03DFB0-A231-45AB-9862-EF01A2F3E71B}">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 The business model is made up of sustainable business practices related to environmental responsibility (Ameer and Othman, 2015).</a:t>
          </a:r>
        </a:p>
      </dsp:txBody>
      <dsp:txXfrm>
        <a:off x="0" y="3272218"/>
        <a:ext cx="6666833" cy="1090517"/>
      </dsp:txXfrm>
    </dsp:sp>
    <dsp:sp modelId="{9BB0E49B-4F6F-43B1-8246-AFC13D59CB0C}">
      <dsp:nvSpPr>
        <dsp:cNvPr id="0" name=""/>
        <dsp:cNvSpPr/>
      </dsp:nvSpPr>
      <dsp:spPr>
        <a:xfrm>
          <a:off x="0" y="4362736"/>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90B9AA-0CB0-4546-9C2C-EC8414A2F805}">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has: 1) hierarchy in management structure, 2) roles are clearly defined so that there is operational effectiveness (Gutterman, 2023).</a:t>
          </a:r>
        </a:p>
      </dsp:txBody>
      <dsp:txXfrm>
        <a:off x="0" y="4362736"/>
        <a:ext cx="6666833" cy="1090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41E6A-C2A2-4D07-8514-D4C4C825DAEE}">
      <dsp:nvSpPr>
        <dsp:cNvPr id="0" name=""/>
        <dsp:cNvSpPr/>
      </dsp:nvSpPr>
      <dsp:spPr>
        <a:xfrm>
          <a:off x="0" y="279533"/>
          <a:ext cx="6666833" cy="93980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PESTEL Framework Application.</a:t>
          </a:r>
        </a:p>
      </dsp:txBody>
      <dsp:txXfrm>
        <a:off x="45877" y="325410"/>
        <a:ext cx="6575079" cy="848048"/>
      </dsp:txXfrm>
    </dsp:sp>
    <dsp:sp modelId="{1F046509-7B79-42C8-AE53-FAD65D2E7FB9}">
      <dsp:nvSpPr>
        <dsp:cNvPr id="0" name=""/>
        <dsp:cNvSpPr/>
      </dsp:nvSpPr>
      <dsp:spPr>
        <a:xfrm>
          <a:off x="0" y="1268296"/>
          <a:ext cx="6666833" cy="939802"/>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Political factors such as the government policies and regulatory changes have direct impact on operational costs and strategic planning (Matovic, 2020).</a:t>
          </a:r>
        </a:p>
      </dsp:txBody>
      <dsp:txXfrm>
        <a:off x="45877" y="1314173"/>
        <a:ext cx="6575079" cy="848048"/>
      </dsp:txXfrm>
    </dsp:sp>
    <dsp:sp modelId="{481C53AA-C9D2-4815-9103-8057DA718D8F}">
      <dsp:nvSpPr>
        <dsp:cNvPr id="0" name=""/>
        <dsp:cNvSpPr/>
      </dsp:nvSpPr>
      <dsp:spPr>
        <a:xfrm>
          <a:off x="0" y="2257058"/>
          <a:ext cx="6666833" cy="939802"/>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The economic factors influence consumer spending trends, inflation rates and purchasing power which influence revenue forecasts (Yuksel, 2012).</a:t>
          </a:r>
        </a:p>
      </dsp:txBody>
      <dsp:txXfrm>
        <a:off x="45877" y="2302935"/>
        <a:ext cx="6575079" cy="848048"/>
      </dsp:txXfrm>
    </dsp:sp>
    <dsp:sp modelId="{A4348A62-68E6-4912-9070-0066575BFB8A}">
      <dsp:nvSpPr>
        <dsp:cNvPr id="0" name=""/>
        <dsp:cNvSpPr/>
      </dsp:nvSpPr>
      <dsp:spPr>
        <a:xfrm>
          <a:off x="0" y="3245821"/>
          <a:ext cx="6666833" cy="939802"/>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Competitive differentiation can be achieved by means of technological advancement, because digital integration and automation processes can be performed (Bou Hatoum et al., 2023).</a:t>
          </a:r>
        </a:p>
      </dsp:txBody>
      <dsp:txXfrm>
        <a:off x="45877" y="3291698"/>
        <a:ext cx="6575079" cy="848048"/>
      </dsp:txXfrm>
    </dsp:sp>
    <dsp:sp modelId="{87BD0503-7875-4A4D-8257-3DD532582471}">
      <dsp:nvSpPr>
        <dsp:cNvPr id="0" name=""/>
        <dsp:cNvSpPr/>
      </dsp:nvSpPr>
      <dsp:spPr>
        <a:xfrm>
          <a:off x="0" y="4234583"/>
          <a:ext cx="6666833" cy="939802"/>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The green business practice and the minimization of carbon footprints are motivated by the environmental sustainability demands (Bou Hatoum et al., 2023).</a:t>
          </a:r>
        </a:p>
      </dsp:txBody>
      <dsp:txXfrm>
        <a:off x="45877" y="4280460"/>
        <a:ext cx="6575079" cy="848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1E044-6F74-40BE-B2D9-290C0A6D41A0}">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92496-F9D5-4948-A64B-C4CDF95FA679}">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B6091-F5A8-4A83-BCFE-DC78E8E67973}">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Acquisition and Engagement with Customers.</a:t>
          </a:r>
        </a:p>
      </dsp:txBody>
      <dsp:txXfrm>
        <a:off x="837512" y="3404"/>
        <a:ext cx="9678087" cy="725119"/>
      </dsp:txXfrm>
    </dsp:sp>
    <dsp:sp modelId="{4624E316-434A-47E3-A8BF-A81995807A5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002AD-7DB4-428E-86EB-CB57857BACDB}">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60AC2C-BE8F-47D7-A2E2-1B8B8F25A6FB}">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 Social media marketing is a marketing practice that utilizes platforms to create brand awareness and customer acquisition (Bhuiyan et al., 2024).</a:t>
          </a:r>
        </a:p>
      </dsp:txBody>
      <dsp:txXfrm>
        <a:off x="837512" y="909803"/>
        <a:ext cx="9678087" cy="725119"/>
      </dsp:txXfrm>
    </dsp:sp>
    <dsp:sp modelId="{0B578DF1-E255-491E-834D-065AC53F4F12}">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A01E9-66C1-4E45-A6EC-82427E85936B}">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3E464-AAAA-4E06-89C3-39E1DADCB002}">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 Search engine optimization improves the online presence by improving visibility via the use of keywords and optimization of content (Berman and Katona, 2013).</a:t>
          </a:r>
        </a:p>
      </dsp:txBody>
      <dsp:txXfrm>
        <a:off x="837512" y="1816202"/>
        <a:ext cx="9678087" cy="725119"/>
      </dsp:txXfrm>
    </dsp:sp>
    <dsp:sp modelId="{6F739723-9C9F-419F-8931-68134C022900}">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DC827-293C-4C9F-8276-FF1709D57A70}">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80D2E6-3A27-4601-B36D-09CA39BBEFE1}">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The customer relationship management systems monitor the interactions to facilitate the provision of personalized service delivery (Kingsnorth, 2022).</a:t>
          </a:r>
        </a:p>
      </dsp:txBody>
      <dsp:txXfrm>
        <a:off x="837512" y="2722601"/>
        <a:ext cx="9678087" cy="725119"/>
      </dsp:txXfrm>
    </dsp:sp>
    <dsp:sp modelId="{5E2C899C-FF34-405C-BCC4-3D91AE8A4EB3}">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D48B8-C705-43DF-95ED-C7F923F649EE}">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574BD-9E47-46BA-B61B-70FE204B5976}">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 The omnichannel integration coordinates customer touchpoints so that experience is consistent across platforms (Ruggieri et al., 2018).</a:t>
          </a:r>
        </a:p>
      </dsp:txBody>
      <dsp:txXfrm>
        <a:off x="837512" y="3629000"/>
        <a:ext cx="9678087" cy="725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9009C-80E0-49EF-A1B7-9E43D337391A}">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51C41-068A-47DC-AFE4-449203DEB369}">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8388A-8BCE-4D69-98FF-D641AB6CDA65}">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 Startup costs refer to the cost of establishing a business such as legal registration, license, and technology infrastructure (Gutterman, 2023).</a:t>
          </a:r>
        </a:p>
      </dsp:txBody>
      <dsp:txXfrm>
        <a:off x="1058686" y="1808"/>
        <a:ext cx="9456913" cy="916611"/>
      </dsp:txXfrm>
    </dsp:sp>
    <dsp:sp modelId="{D14D37AB-4601-4D2E-9B7C-C2C50552291F}">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E725F-FF74-41D6-975A-B3FDA86CC5C0}">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FEE41-2FBB-494F-8C2C-C5AB49859D03}">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 Working capital reserves are used to meet operational costs prior to the generation of revenue to the sustainable levels (Honig and Karlsson, 2004).</a:t>
          </a:r>
        </a:p>
      </dsp:txBody>
      <dsp:txXfrm>
        <a:off x="1058686" y="1147573"/>
        <a:ext cx="9456913" cy="916611"/>
      </dsp:txXfrm>
    </dsp:sp>
    <dsp:sp modelId="{94EC36D2-9DBC-48F7-8EC8-B3DA8F82A06B}">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3F21F-8A64-4165-8EFE-02C345FB241F}">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B56D2-0F87-4E01-BC13-42A5C4CD27E0}">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 Marketing launch budget will provide funds to develop the brand as well as acquiring customers (Haag, 2013).</a:t>
          </a:r>
        </a:p>
      </dsp:txBody>
      <dsp:txXfrm>
        <a:off x="1058686" y="2293338"/>
        <a:ext cx="9456913" cy="916611"/>
      </dsp:txXfrm>
    </dsp:sp>
    <dsp:sp modelId="{4FF71ABB-D161-416C-9327-CA11156E2C3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42ADD-B17F-4050-BE31-C958FD0DC53A}">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6554D5-5FB2-4BE8-BDF5-0B808CDA2CEE}">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 Ten to twenty percent contingency reserves serve as financial cushions on the unexpected expenses (Gutterman, 2023).</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7333DA-97CA-48FB-9DF1-1BB98656C0F0}"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242635-103A-4C09-A5AB-6BBCA3C9111A}" type="slidenum">
              <a:rPr lang="en-GB" smtClean="0"/>
              <a:t>‹#›</a:t>
            </a:fld>
            <a:endParaRPr lang="en-GB"/>
          </a:p>
        </p:txBody>
      </p:sp>
    </p:spTree>
    <p:extLst>
      <p:ext uri="{BB962C8B-B14F-4D97-AF65-F5344CB8AC3E}">
        <p14:creationId xmlns:p14="http://schemas.microsoft.com/office/powerpoint/2010/main" val="2133388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business idea is based on the provision of retail solutions that address the current consumer expectations. The company has an organizational structure of limited legal format company and hierarchical management design, which ensures that it is efficient in operations and complies with the law. The leadership has professional staff in functional areas of strategic supervision. This base provides credibility to the investors and the customers as well as gives scalability to expand. The structure is a balanced between control and flexibility that also favors the present day operations and future growth (Gutterman, 2023; Honig and Karlsson, 2004).</a:t>
            </a:r>
            <a:endParaRPr lang="en-GB" dirty="0"/>
          </a:p>
        </p:txBody>
      </p:sp>
      <p:sp>
        <p:nvSpPr>
          <p:cNvPr id="4" name="Slide Number Placeholder 3"/>
          <p:cNvSpPr>
            <a:spLocks noGrp="1"/>
          </p:cNvSpPr>
          <p:nvPr>
            <p:ph type="sldNum" sz="quarter" idx="5"/>
          </p:nvPr>
        </p:nvSpPr>
        <p:spPr/>
        <p:txBody>
          <a:bodyPr/>
          <a:lstStyle/>
          <a:p>
            <a:fld id="{3E242635-103A-4C09-A5AB-6BBCA3C9111A}" type="slidenum">
              <a:rPr lang="en-GB" smtClean="0"/>
              <a:t>2</a:t>
            </a:fld>
            <a:endParaRPr lang="en-GB"/>
          </a:p>
        </p:txBody>
      </p:sp>
    </p:spTree>
    <p:extLst>
      <p:ext uri="{BB962C8B-B14F-4D97-AF65-F5344CB8AC3E}">
        <p14:creationId xmlns:p14="http://schemas.microsoft.com/office/powerpoint/2010/main" val="738929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PESTEL analysis exposes all the external forces influencing the business strategy. Political stability helps boost the confidence of investors whereas the regulatory changes require adjustment. The economic state of affairs affects the consumer behavior and pricing strategies. The new innovations of the product are influenced by social trends. Competitive differentiation is made possible through technological improvement. Sustainability is an environmental issue which requires sustainable practices. Violations are guarded by legal compliance. By knowing all of these interrelated forces, it becomes possible to prevent strategies and risks (Matovic, 2020; Bou Hatoum et al., 2023; Yuksel, 2012).</a:t>
            </a:r>
            <a:endParaRPr lang="en-GB" dirty="0"/>
          </a:p>
        </p:txBody>
      </p:sp>
      <p:sp>
        <p:nvSpPr>
          <p:cNvPr id="4" name="Slide Number Placeholder 3"/>
          <p:cNvSpPr>
            <a:spLocks noGrp="1"/>
          </p:cNvSpPr>
          <p:nvPr>
            <p:ph type="sldNum" sz="quarter" idx="5"/>
          </p:nvPr>
        </p:nvSpPr>
        <p:spPr/>
        <p:txBody>
          <a:bodyPr/>
          <a:lstStyle/>
          <a:p>
            <a:fld id="{3E242635-103A-4C09-A5AB-6BBCA3C9111A}" type="slidenum">
              <a:rPr lang="en-GB" smtClean="0"/>
              <a:t>3</a:t>
            </a:fld>
            <a:endParaRPr lang="en-GB"/>
          </a:p>
        </p:txBody>
      </p:sp>
    </p:spTree>
    <p:extLst>
      <p:ext uri="{BB962C8B-B14F-4D97-AF65-F5344CB8AC3E}">
        <p14:creationId xmlns:p14="http://schemas.microsoft.com/office/powerpoint/2010/main" val="1657293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marketing strategy is a combination of digital channels that have the highest level of customer access. The search optimization attracts traffic whereas social media platforms form brand communities. Customer relationship management helps in retention. Positioning of brands distinguishes the competitive markets. Integration in omnichannels provides smooth experiences. Accountability and improvement are made possible by performance tracking. It is a middle ground between acquisition and retention, short-term achievements and brand growth in the long term (Bhuiyan et al., 2024; Kingsnorth, 2022; Sharabati et al., 2024).</a:t>
            </a:r>
            <a:endParaRPr lang="en-GB" dirty="0"/>
          </a:p>
        </p:txBody>
      </p:sp>
      <p:sp>
        <p:nvSpPr>
          <p:cNvPr id="4" name="Slide Number Placeholder 3"/>
          <p:cNvSpPr>
            <a:spLocks noGrp="1"/>
          </p:cNvSpPr>
          <p:nvPr>
            <p:ph type="sldNum" sz="quarter" idx="5"/>
          </p:nvPr>
        </p:nvSpPr>
        <p:spPr/>
        <p:txBody>
          <a:bodyPr/>
          <a:lstStyle/>
          <a:p>
            <a:fld id="{3E242635-103A-4C09-A5AB-6BBCA3C9111A}" type="slidenum">
              <a:rPr lang="en-GB" smtClean="0"/>
              <a:t>4</a:t>
            </a:fld>
            <a:endParaRPr lang="en-GB"/>
          </a:p>
        </p:txBody>
      </p:sp>
    </p:spTree>
    <p:extLst>
      <p:ext uri="{BB962C8B-B14F-4D97-AF65-F5344CB8AC3E}">
        <p14:creationId xmlns:p14="http://schemas.microsoft.com/office/powerpoint/2010/main" val="613244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Financial planning reveals capital needs which include establishment expenses, working capital and marketing expense. The balancing cost and control Funding strategy involves personal investment and external financing. There is flexibility in budget allocation, which focuses on the operations costs. Contingency planning insures against adversities. Strategic decision-making and confidence by investors is aided by detailed forecasting. Financial discipline is achieved through frequent monitoring. This is a strict measure that builds long-term premises to launch a business (Gutterman, 2023; Honig and Karlsson, 2004; Haag, 2013).</a:t>
            </a:r>
            <a:endParaRPr lang="en-GB" dirty="0"/>
          </a:p>
        </p:txBody>
      </p:sp>
      <p:sp>
        <p:nvSpPr>
          <p:cNvPr id="4" name="Slide Number Placeholder 3"/>
          <p:cNvSpPr>
            <a:spLocks noGrp="1"/>
          </p:cNvSpPr>
          <p:nvPr>
            <p:ph type="sldNum" sz="quarter" idx="5"/>
          </p:nvPr>
        </p:nvSpPr>
        <p:spPr/>
        <p:txBody>
          <a:bodyPr/>
          <a:lstStyle/>
          <a:p>
            <a:fld id="{3E242635-103A-4C09-A5AB-6BBCA3C9111A}" type="slidenum">
              <a:rPr lang="en-GB" smtClean="0"/>
              <a:t>5</a:t>
            </a:fld>
            <a:endParaRPr lang="en-GB"/>
          </a:p>
        </p:txBody>
      </p:sp>
    </p:spTree>
    <p:extLst>
      <p:ext uri="{BB962C8B-B14F-4D97-AF65-F5344CB8AC3E}">
        <p14:creationId xmlns:p14="http://schemas.microsoft.com/office/powerpoint/2010/main" val="858996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2F84-163D-AE7B-8F28-664F0BEBB8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4C2BF-0AB7-5B08-AA38-19144E678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DEE72A-3D05-85F9-34A3-7B0AEAC3C8FF}"/>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5F3C1476-8DEB-AF31-3A4F-BE39FBB5D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3EF2F-6D92-9489-8ED7-D9864B31DF8A}"/>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1500192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7D88-EACF-2975-A9F8-C0330DE137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126F8-03D9-45BA-45F1-78B8CFD2FB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FC945-19B5-0F8D-ACB0-45367273521C}"/>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EA1E1AAF-E6DE-74F2-7D04-9FD1826782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F1949-87B4-C198-7200-1FC77ECF4915}"/>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984713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20048-1F31-235D-E4E7-49BA187857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E37B17-8A46-4D2E-0D2A-70DD96AD4F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8865C3-64F5-AD29-E57C-5559366F461E}"/>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0181556B-A362-1021-DCD1-C2D34DD05E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F09DE-7B3D-0066-BEC6-C1BB03713872}"/>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114442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58628-C810-52E6-0D1B-59CDA5F32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D29809-FBC7-9BE9-6D39-D9C29109A7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166345-066C-F70A-1A86-BC582B9F5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0044FE-E144-CB92-F473-B8F5DF87D3C9}"/>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6" name="Footer Placeholder 5">
            <a:extLst>
              <a:ext uri="{FF2B5EF4-FFF2-40B4-BE49-F238E27FC236}">
                <a16:creationId xmlns:a16="http://schemas.microsoft.com/office/drawing/2014/main" id="{D512E10E-2899-89C0-BC72-9A06120CE6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584112-260C-0957-6E41-6D07417EF5BF}"/>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3633330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4E1A-D19A-1FF2-5596-9C611BD29C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5BF5D4-9A71-0D2A-6825-047381ED6D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E2BF96-AB5A-B2B8-A85E-F5BE807D99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091BAB-E56E-98CD-280F-C5C9443A83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7C2AED-C128-60C8-D4AE-731EBD53D1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954285-6CA1-FD03-44A1-BEE0453DFB06}"/>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8" name="Footer Placeholder 7">
            <a:extLst>
              <a:ext uri="{FF2B5EF4-FFF2-40B4-BE49-F238E27FC236}">
                <a16:creationId xmlns:a16="http://schemas.microsoft.com/office/drawing/2014/main" id="{60DA2AC2-7248-96B7-88F3-5FA14A4F81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566D76-03C7-2FE1-A164-FB4F9892A4DD}"/>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218574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21DF2-0A2C-5DB2-6D44-32E5E08909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33B40-84B2-31AA-332F-842F04BE01FF}"/>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4" name="Footer Placeholder 3">
            <a:extLst>
              <a:ext uri="{FF2B5EF4-FFF2-40B4-BE49-F238E27FC236}">
                <a16:creationId xmlns:a16="http://schemas.microsoft.com/office/drawing/2014/main" id="{E36D84DF-0D5F-1EFF-B995-FDAB5864B8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8672A3-4898-BBED-5EA2-1888789FE0ED}"/>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1559388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F14E6E-CC98-4063-9F08-028AF692BB65}"/>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3" name="Footer Placeholder 2">
            <a:extLst>
              <a:ext uri="{FF2B5EF4-FFF2-40B4-BE49-F238E27FC236}">
                <a16:creationId xmlns:a16="http://schemas.microsoft.com/office/drawing/2014/main" id="{44EFEEBF-4311-A2A2-9D44-856E010088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B075B3-D857-316A-644B-B58CA8628762}"/>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510386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BA04C-C2D3-384C-E117-64872A0BCC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18D23C-C36B-183E-768C-34CCFC51F2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8B6C9E-5283-04E5-82F6-97D152F622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FCBE27-D5A2-01D6-E45E-47A2880621DE}"/>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6" name="Footer Placeholder 5">
            <a:extLst>
              <a:ext uri="{FF2B5EF4-FFF2-40B4-BE49-F238E27FC236}">
                <a16:creationId xmlns:a16="http://schemas.microsoft.com/office/drawing/2014/main" id="{F9ECE138-9303-5F6E-88F9-5D408EF72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490079-A1AB-C448-EFC1-186E5AE865FE}"/>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954103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9259-7D08-9D4F-6BCD-8D235B06FE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DAA62E-D714-8F5B-7323-FED066AC25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69FC0B-90AE-BABF-A601-5241D8F80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2F565-FCD6-C31C-FAE5-5E14588CE954}"/>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6" name="Footer Placeholder 5">
            <a:extLst>
              <a:ext uri="{FF2B5EF4-FFF2-40B4-BE49-F238E27FC236}">
                <a16:creationId xmlns:a16="http://schemas.microsoft.com/office/drawing/2014/main" id="{E18504B8-838F-999D-BD1A-6D9D4B677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8F5A12-8545-C88D-5AB7-9786B2B66B4C}"/>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2458385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5142-59FE-BCB6-9CC0-50BD3303CF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5439C7-8B4D-B036-35FD-C7F9C9C64C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4AD75-7FB6-0A5A-1F1B-A75496148764}"/>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D17A7C78-7944-B86D-CE93-569D28A1D2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E9FA2-8E1F-9212-8B31-DC4FAC9CA740}"/>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3543783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983BC5-9C49-9F7F-B37B-803A7D239E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830029-0D83-27E0-CA78-12A322CB7E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EF155D-00A9-C687-3DB9-2D05EF29375A}"/>
              </a:ext>
            </a:extLst>
          </p:cNvPr>
          <p:cNvSpPr>
            <a:spLocks noGrp="1"/>
          </p:cNvSpPr>
          <p:nvPr>
            <p:ph type="dt" sz="half" idx="10"/>
          </p:nvPr>
        </p:nvSpPr>
        <p:spPr/>
        <p:txBody>
          <a:body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991E6E2F-56AB-CBA4-B143-BBF7BDA6D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15EB64-5294-B56D-35B8-FC488B8CBA28}"/>
              </a:ext>
            </a:extLst>
          </p:cNvPr>
          <p:cNvSpPr>
            <a:spLocks noGrp="1"/>
          </p:cNvSpPr>
          <p:nvPr>
            <p:ph type="sldNum" sz="quarter" idx="12"/>
          </p:nvPr>
        </p:nvSpPr>
        <p:spPr/>
        <p:txBody>
          <a:bodyPr/>
          <a:lstStyle/>
          <a:p>
            <a:fld id="{194A637B-27A8-4D04-9541-832D1979BC22}" type="slidenum">
              <a:rPr lang="en-GB" smtClean="0"/>
              <a:t>‹#›</a:t>
            </a:fld>
            <a:endParaRPr lang="en-GB"/>
          </a:p>
        </p:txBody>
      </p:sp>
    </p:spTree>
    <p:extLst>
      <p:ext uri="{BB962C8B-B14F-4D97-AF65-F5344CB8AC3E}">
        <p14:creationId xmlns:p14="http://schemas.microsoft.com/office/powerpoint/2010/main" val="4238558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65F76A-0573-7848-7227-7CCEF2A735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7BFFBD-5F26-BA9D-BACB-003CAA2192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97893-2954-DCB3-9EF8-AF0FCC5806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DA8FE3-61A9-430E-AEEB-80714FF3CE32}" type="datetimeFigureOut">
              <a:rPr lang="en-GB" smtClean="0"/>
              <a:t>08/12/2025</a:t>
            </a:fld>
            <a:endParaRPr lang="en-GB"/>
          </a:p>
        </p:txBody>
      </p:sp>
      <p:sp>
        <p:nvSpPr>
          <p:cNvPr id="5" name="Footer Placeholder 4">
            <a:extLst>
              <a:ext uri="{FF2B5EF4-FFF2-40B4-BE49-F238E27FC236}">
                <a16:creationId xmlns:a16="http://schemas.microsoft.com/office/drawing/2014/main" id="{235DFB3B-353B-78D6-0635-18184BB07B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D17F26-224C-E6C0-012D-FB4624D7C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4A637B-27A8-4D04-9541-832D1979BC22}" type="slidenum">
              <a:rPr lang="en-GB" smtClean="0"/>
              <a:t>‹#›</a:t>
            </a:fld>
            <a:endParaRPr lang="en-GB"/>
          </a:p>
        </p:txBody>
      </p:sp>
    </p:spTree>
    <p:extLst>
      <p:ext uri="{BB962C8B-B14F-4D97-AF65-F5344CB8AC3E}">
        <p14:creationId xmlns:p14="http://schemas.microsoft.com/office/powerpoint/2010/main" val="1308171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10F38-39FD-AC51-ECBA-267EFA040823}"/>
              </a:ext>
            </a:extLst>
          </p:cNvPr>
          <p:cNvSpPr>
            <a:spLocks noGrp="1"/>
          </p:cNvSpPr>
          <p:nvPr>
            <p:ph type="ctrTitle"/>
          </p:nvPr>
        </p:nvSpPr>
        <p:spPr>
          <a:xfrm>
            <a:off x="5162550" y="1562669"/>
            <a:ext cx="5636113" cy="2456597"/>
          </a:xfrm>
        </p:spPr>
        <p:txBody>
          <a:bodyPr anchor="b">
            <a:normAutofit/>
          </a:bodyPr>
          <a:lstStyle/>
          <a:p>
            <a:r>
              <a:rPr lang="en-GB" sz="4400">
                <a:solidFill>
                  <a:schemeClr val="tx1">
                    <a:lumMod val="85000"/>
                    <a:lumOff val="15000"/>
                  </a:schemeClr>
                </a:solidFill>
              </a:rPr>
              <a:t>LCLM4006 Enterprise and Entrepreneurship</a:t>
            </a:r>
          </a:p>
        </p:txBody>
      </p:sp>
      <p:sp>
        <p:nvSpPr>
          <p:cNvPr id="3" name="Subtitle 2">
            <a:extLst>
              <a:ext uri="{FF2B5EF4-FFF2-40B4-BE49-F238E27FC236}">
                <a16:creationId xmlns:a16="http://schemas.microsoft.com/office/drawing/2014/main" id="{9DF0FD20-65A1-8D16-2445-8A70652B80BC}"/>
              </a:ext>
            </a:extLst>
          </p:cNvPr>
          <p:cNvSpPr>
            <a:spLocks noGrp="1"/>
          </p:cNvSpPr>
          <p:nvPr>
            <p:ph type="subTitle" idx="1"/>
          </p:nvPr>
        </p:nvSpPr>
        <p:spPr>
          <a:xfrm>
            <a:off x="5649309" y="4298722"/>
            <a:ext cx="4678086" cy="1148885"/>
          </a:xfrm>
        </p:spPr>
        <p:txBody>
          <a:bodyPr anchor="t">
            <a:normAutofit/>
          </a:bodyPr>
          <a:lstStyle/>
          <a:p>
            <a:r>
              <a:rPr lang="en-GB" sz="1800" dirty="0">
                <a:solidFill>
                  <a:schemeClr val="tx1">
                    <a:lumMod val="85000"/>
                    <a:lumOff val="15000"/>
                  </a:schemeClr>
                </a:solidFill>
              </a:rPr>
              <a:t>Andreea Campanu 2422711</a:t>
            </a:r>
          </a:p>
        </p:txBody>
      </p:sp>
      <p:pic>
        <p:nvPicPr>
          <p:cNvPr id="5" name="Picture 4" descr="Oil refinery against blue sky">
            <a:extLst>
              <a:ext uri="{FF2B5EF4-FFF2-40B4-BE49-F238E27FC236}">
                <a16:creationId xmlns:a16="http://schemas.microsoft.com/office/drawing/2014/main" id="{A718ACAF-87DA-84DF-1C25-15AF0D428AE9}"/>
              </a:ext>
            </a:extLst>
          </p:cNvPr>
          <p:cNvPicPr>
            <a:picLocks noChangeAspect="1"/>
          </p:cNvPicPr>
          <p:nvPr/>
        </p:nvPicPr>
        <p:blipFill>
          <a:blip r:embed="rId2"/>
          <a:srcRect l="39499" r="3122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544890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FAED3-9952-0523-4546-59FDF9AF374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OVERVIEW OF THE BUSINESS IDEA</a:t>
            </a:r>
          </a:p>
        </p:txBody>
      </p:sp>
      <p:graphicFrame>
        <p:nvGraphicFramePr>
          <p:cNvPr id="5" name="Content Placeholder 2">
            <a:extLst>
              <a:ext uri="{FF2B5EF4-FFF2-40B4-BE49-F238E27FC236}">
                <a16:creationId xmlns:a16="http://schemas.microsoft.com/office/drawing/2014/main" id="{B0AB5090-DA5D-A5E9-80C6-88F6D389EC4B}"/>
              </a:ext>
            </a:extLst>
          </p:cNvPr>
          <p:cNvGraphicFramePr>
            <a:graphicFrameLocks noGrp="1"/>
          </p:cNvGraphicFramePr>
          <p:nvPr>
            <p:ph idx="1"/>
            <p:extLst>
              <p:ext uri="{D42A27DB-BD31-4B8C-83A1-F6EECF244321}">
                <p14:modId xmlns:p14="http://schemas.microsoft.com/office/powerpoint/2010/main" val="300328850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4165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670E6-1C8B-D22D-9805-93A7441CAD9D}"/>
              </a:ext>
            </a:extLst>
          </p:cNvPr>
          <p:cNvSpPr>
            <a:spLocks noGrp="1"/>
          </p:cNvSpPr>
          <p:nvPr>
            <p:ph type="title"/>
          </p:nvPr>
        </p:nvSpPr>
        <p:spPr>
          <a:xfrm>
            <a:off x="586478" y="1683756"/>
            <a:ext cx="3115265" cy="2396359"/>
          </a:xfrm>
        </p:spPr>
        <p:txBody>
          <a:bodyPr anchor="b">
            <a:normAutofit/>
          </a:bodyPr>
          <a:lstStyle/>
          <a:p>
            <a:pPr algn="r"/>
            <a:r>
              <a:rPr lang="en-GB" sz="2800">
                <a:solidFill>
                  <a:srgbClr val="FFFFFF"/>
                </a:solidFill>
              </a:rPr>
              <a:t>ENVIRONMENTAL ANALYSIS</a:t>
            </a:r>
          </a:p>
        </p:txBody>
      </p:sp>
      <p:graphicFrame>
        <p:nvGraphicFramePr>
          <p:cNvPr id="5" name="Content Placeholder 2">
            <a:extLst>
              <a:ext uri="{FF2B5EF4-FFF2-40B4-BE49-F238E27FC236}">
                <a16:creationId xmlns:a16="http://schemas.microsoft.com/office/drawing/2014/main" id="{3F602CE5-45E7-F84B-1979-BAF66CC56DF7}"/>
              </a:ext>
            </a:extLst>
          </p:cNvPr>
          <p:cNvGraphicFramePr>
            <a:graphicFrameLocks noGrp="1"/>
          </p:cNvGraphicFramePr>
          <p:nvPr>
            <p:ph idx="1"/>
            <p:extLst>
              <p:ext uri="{D42A27DB-BD31-4B8C-83A1-F6EECF244321}">
                <p14:modId xmlns:p14="http://schemas.microsoft.com/office/powerpoint/2010/main" val="35911090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6689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7DFC77-3514-4B4E-CB33-5E3B4DB2E6B4}"/>
              </a:ext>
            </a:extLst>
          </p:cNvPr>
          <p:cNvSpPr>
            <a:spLocks noGrp="1"/>
          </p:cNvSpPr>
          <p:nvPr>
            <p:ph type="title"/>
          </p:nvPr>
        </p:nvSpPr>
        <p:spPr>
          <a:xfrm>
            <a:off x="841248" y="256032"/>
            <a:ext cx="10506456" cy="1014984"/>
          </a:xfrm>
        </p:spPr>
        <p:txBody>
          <a:bodyPr anchor="b">
            <a:normAutofit/>
          </a:bodyPr>
          <a:lstStyle/>
          <a:p>
            <a:r>
              <a:rPr lang="en-GB" dirty="0"/>
              <a:t>MARKETING STRATEGIES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7F53964-A554-B2AD-7704-017A883E0CBC}"/>
              </a:ext>
            </a:extLst>
          </p:cNvPr>
          <p:cNvGraphicFramePr>
            <a:graphicFrameLocks noGrp="1"/>
          </p:cNvGraphicFramePr>
          <p:nvPr>
            <p:ph idx="1"/>
            <p:extLst>
              <p:ext uri="{D42A27DB-BD31-4B8C-83A1-F6EECF244321}">
                <p14:modId xmlns:p14="http://schemas.microsoft.com/office/powerpoint/2010/main" val="11900988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3434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B1528-2FEA-25AE-7467-08A55BC8615F}"/>
              </a:ext>
            </a:extLst>
          </p:cNvPr>
          <p:cNvSpPr>
            <a:spLocks noGrp="1"/>
          </p:cNvSpPr>
          <p:nvPr>
            <p:ph type="title"/>
          </p:nvPr>
        </p:nvSpPr>
        <p:spPr>
          <a:xfrm>
            <a:off x="841248" y="256032"/>
            <a:ext cx="10506456" cy="1014984"/>
          </a:xfrm>
        </p:spPr>
        <p:txBody>
          <a:bodyPr anchor="b">
            <a:normAutofit/>
          </a:bodyPr>
          <a:lstStyle/>
          <a:p>
            <a:r>
              <a:rPr lang="en-GB" sz="4100"/>
              <a:t>FUNDING REQUIREMENTS AND ALLOCATION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5CA82D8-E2C5-26D0-2909-B96FCF830CC2}"/>
              </a:ext>
            </a:extLst>
          </p:cNvPr>
          <p:cNvGraphicFramePr>
            <a:graphicFrameLocks noGrp="1"/>
          </p:cNvGraphicFramePr>
          <p:nvPr>
            <p:ph idx="1"/>
            <p:extLst>
              <p:ext uri="{D42A27DB-BD31-4B8C-83A1-F6EECF244321}">
                <p14:modId xmlns:p14="http://schemas.microsoft.com/office/powerpoint/2010/main" val="147455356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2794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0B1E5-C551-CBE5-808A-92C42D81D46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FF2E81-48CF-29B1-F9E1-39E10F567953}"/>
              </a:ext>
            </a:extLst>
          </p:cNvPr>
          <p:cNvSpPr>
            <a:spLocks noGrp="1"/>
          </p:cNvSpPr>
          <p:nvPr>
            <p:ph idx="1"/>
          </p:nvPr>
        </p:nvSpPr>
        <p:spPr/>
        <p:txBody>
          <a:bodyPr>
            <a:normAutofit fontScale="47500" lnSpcReduction="20000"/>
          </a:bodyPr>
          <a:lstStyle/>
          <a:p>
            <a:r>
              <a:rPr lang="en-GB" dirty="0"/>
              <a:t>Ameer, R. and Othman, R. (2015) Sustainability practices and corporate financial performance: A study based on the top global corporations. Journal of Business Ethics, 108(1), pp. 61-79.</a:t>
            </a:r>
          </a:p>
          <a:p>
            <a:r>
              <a:rPr lang="en-GB" dirty="0"/>
              <a:t>Berman, R. and Katona, Z. (2013) The role of search engine optimization in search marketing. Marketing Science, 32(4), pp. 644-651.</a:t>
            </a:r>
          </a:p>
          <a:p>
            <a:r>
              <a:rPr lang="en-GB" dirty="0"/>
              <a:t>Bhuiyan, M.R.I., Faraji, M.R., Rashid, M., Bhuyan, M.K., Hossain, R. and Ghose, P. (2024) Digital transformation in SMEs emerging technological tools and technologies for enhancing the SME's strategies and outcomes. Journal of </a:t>
            </a:r>
            <a:r>
              <a:rPr lang="en-GB" dirty="0" err="1"/>
              <a:t>Ecohumanism</a:t>
            </a:r>
            <a:r>
              <a:rPr lang="en-GB" dirty="0"/>
              <a:t>, 3(4), pp. 211-224.</a:t>
            </a:r>
          </a:p>
          <a:p>
            <a:r>
              <a:rPr lang="en-GB" dirty="0"/>
              <a:t>Bou Hatoum, M., Nassereddine, H., Musick, S. and El-Jazzar, M. (2023) Investigation of PESTEL factors driving change in capital project organizations. Frontiers in Built Environment, 9, Article 1207564.</a:t>
            </a:r>
          </a:p>
          <a:p>
            <a:r>
              <a:rPr lang="en-GB" dirty="0"/>
              <a:t>Gutterman, A.S. (2023) Business planning for small businesses and startups. Oakland, CA: Sustainable Entrepreneurship Project.</a:t>
            </a:r>
          </a:p>
          <a:p>
            <a:r>
              <a:rPr lang="en-GB" dirty="0"/>
              <a:t>Haag, A.B. (2013) Writing a successful business plan. Workplace Health and Safety, 61(1), pp. 19-29.</a:t>
            </a:r>
          </a:p>
          <a:p>
            <a:r>
              <a:rPr lang="en-GB" dirty="0"/>
              <a:t>Honig, B. and Karlsson, T. (2004) Institutional forces and the written business plan. Journal of Management, 30(1), pp. 29-48.</a:t>
            </a:r>
          </a:p>
          <a:p>
            <a:r>
              <a:rPr lang="en-GB" dirty="0"/>
              <a:t>Kingsnorth, S. (2022) Digital marketing strategy: An integrated approach to online marketing. 3rd edn. London: Kogan Page.</a:t>
            </a:r>
          </a:p>
          <a:p>
            <a:r>
              <a:rPr lang="en-GB" dirty="0"/>
              <a:t>Matovic, I.M. (2020) PESTEL analysis of external environment as a success factor of startup business. </a:t>
            </a:r>
            <a:r>
              <a:rPr lang="en-GB" dirty="0" err="1"/>
              <a:t>ConScienS</a:t>
            </a:r>
            <a:r>
              <a:rPr lang="en-GB" dirty="0"/>
              <a:t> Conference Proceedings, 015im, pp. 96-102.</a:t>
            </a:r>
          </a:p>
          <a:p>
            <a:r>
              <a:rPr lang="en-GB" dirty="0"/>
              <a:t>Ruggieri, R., Savastano, M., </a:t>
            </a:r>
            <a:r>
              <a:rPr lang="en-GB" dirty="0" err="1"/>
              <a:t>Scalingi</a:t>
            </a:r>
            <a:r>
              <a:rPr lang="en-GB" dirty="0"/>
              <a:t>, A., Bala, D. and D'Ascenzo, F. (2018) The impact of digital platforms on business models: An empirical investigation on innovative start-ups. Management and Marketing, 13(4), pp. 1210-1225.</a:t>
            </a:r>
          </a:p>
          <a:p>
            <a:r>
              <a:rPr lang="en-GB" dirty="0"/>
              <a:t>Sharabati, A.A., Ali, A.A., Allahham, M.I., Hussein, A.A., Alheet, A.F. and Mohammad, A.S. (2024) The impact of digital marketing on the performance of SMEs: An analytical study in light of modern digital transformations. Sustainability, 16(19), Article 8667.</a:t>
            </a:r>
          </a:p>
          <a:p>
            <a:r>
              <a:rPr lang="en-GB" dirty="0"/>
              <a:t>Yuksel, I. (2012) Developing a multi-criteria decision making model for PESTEL analysis. International Journal of Business and Management, 7(24), pp. 52-66.</a:t>
            </a:r>
          </a:p>
        </p:txBody>
      </p:sp>
    </p:spTree>
    <p:extLst>
      <p:ext uri="{BB962C8B-B14F-4D97-AF65-F5344CB8AC3E}">
        <p14:creationId xmlns:p14="http://schemas.microsoft.com/office/powerpoint/2010/main" val="10746839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1311</Words>
  <Application>Microsoft Office PowerPoint</Application>
  <PresentationFormat>Widescreen</PresentationFormat>
  <Paragraphs>46</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LCLM4006 Enterprise and Entrepreneurship</vt:lpstr>
      <vt:lpstr>OVERVIEW OF THE BUSINESS IDEA</vt:lpstr>
      <vt:lpstr>ENVIRONMENTAL ANALYSIS</vt:lpstr>
      <vt:lpstr>MARKETING STRATEGIES</vt:lpstr>
      <vt:lpstr>FUNDING REQUIREMENTS AND ALLOCATION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anon</cp:lastModifiedBy>
  <cp:revision>3</cp:revision>
  <dcterms:created xsi:type="dcterms:W3CDTF">2025-12-07T06:56:33Z</dcterms:created>
  <dcterms:modified xsi:type="dcterms:W3CDTF">2025-12-08T10:56:38Z</dcterms:modified>
</cp:coreProperties>
</file>