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8"/>
  </p:handoutMasterIdLst>
  <p:sldIdLst>
    <p:sldId id="256" r:id="rId2"/>
    <p:sldId id="267" r:id="rId3"/>
    <p:sldId id="257" r:id="rId4"/>
    <p:sldId id="258" r:id="rId5"/>
    <p:sldId id="259" r:id="rId6"/>
    <p:sldId id="287" r:id="rId7"/>
    <p:sldId id="288" r:id="rId8"/>
    <p:sldId id="289" r:id="rId9"/>
    <p:sldId id="260" r:id="rId10"/>
    <p:sldId id="269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5A30B2-AC94-473B-AA01-B99A8CE5CF62}" type="datetimeFigureOut">
              <a:rPr lang="en-GB" smtClean="0"/>
              <a:t>11/02/2013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EC1249-E851-4F0F-B0AC-D402D383D8C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C7781-267C-E44C-ACA8-A8D1BDCDE836}" type="datetimeFigureOut">
              <a:rPr lang="en-US" smtClean="0"/>
              <a:pPr/>
              <a:t>2/11/2013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69C5B3-2165-4B46-9CAC-D6C334B17C7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en.wikipedia.org/wiki/File:Mary_Douglas_(1921%E2%80%932007).jpg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gif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www.youtube.com/watch?v=meEz3qV_RRc&amp;feature=channel" TargetMode="Externa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Gender and the body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Categories and classification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708062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gender mean?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French ‘genre’ = kind or type of thing</a:t>
            </a:r>
          </a:p>
          <a:p>
            <a:r>
              <a:rPr lang="en-GB" dirty="0" smtClean="0"/>
              <a:t>Not the same as biological sex  </a:t>
            </a:r>
          </a:p>
          <a:p>
            <a:r>
              <a:rPr lang="en-GB" dirty="0" smtClean="0"/>
              <a:t>Classification system</a:t>
            </a:r>
          </a:p>
          <a:p>
            <a:pPr lvl="1"/>
            <a:r>
              <a:rPr lang="en-GB" dirty="0" smtClean="0"/>
              <a:t>Links to </a:t>
            </a:r>
          </a:p>
          <a:p>
            <a:pPr lvl="1"/>
            <a:r>
              <a:rPr lang="en-GB" dirty="0" smtClean="0"/>
              <a:t>Task division</a:t>
            </a:r>
          </a:p>
          <a:p>
            <a:pPr lvl="1"/>
            <a:r>
              <a:rPr lang="en-GB" dirty="0" smtClean="0"/>
              <a:t>Cultural expectations</a:t>
            </a:r>
          </a:p>
          <a:p>
            <a:pPr lvl="1"/>
            <a:r>
              <a:rPr lang="en-GB" dirty="0" smtClean="0"/>
              <a:t>Determines actions, choices, behaviours</a:t>
            </a:r>
          </a:p>
          <a:p>
            <a:r>
              <a:rPr lang="en-GB" dirty="0" smtClean="0"/>
              <a:t>Has moral values attached</a:t>
            </a:r>
          </a:p>
        </p:txBody>
      </p:sp>
      <p:pic>
        <p:nvPicPr>
          <p:cNvPr id="3075" name="Picture 3" descr="C:\Users\luci\AppData\Local\Microsoft\Windows\Temporary Internet Files\Content.IE5\2O8T44R0\MC900048123[1].wm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084168" y="2780928"/>
            <a:ext cx="1621884" cy="16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Gender?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i="1" dirty="0" smtClean="0"/>
              <a:t>Based</a:t>
            </a:r>
            <a:r>
              <a:rPr lang="en-US" dirty="0" smtClean="0"/>
              <a:t> on biology? Sexual dimorphism?</a:t>
            </a:r>
          </a:p>
          <a:p>
            <a:r>
              <a:rPr lang="en-US" dirty="0" smtClean="0"/>
              <a:t>Inevitable </a:t>
            </a:r>
            <a:r>
              <a:rPr lang="en-US" dirty="0" err="1" smtClean="0"/>
              <a:t>organising</a:t>
            </a:r>
            <a:r>
              <a:rPr lang="en-US" dirty="0" smtClean="0"/>
              <a:t> principle (like age)?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0627827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Sex v gender (3 points)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Sex = physical characteristics</a:t>
            </a:r>
          </a:p>
          <a:p>
            <a:r>
              <a:rPr lang="en-US" dirty="0" smtClean="0"/>
              <a:t>Gender = social roles or  expected typical </a:t>
            </a:r>
            <a:r>
              <a:rPr lang="en-US" dirty="0" err="1" smtClean="0"/>
              <a:t>behaviour</a:t>
            </a:r>
            <a:r>
              <a:rPr lang="en-US" dirty="0" smtClean="0"/>
              <a:t> patterns based on biologically </a:t>
            </a:r>
            <a:r>
              <a:rPr lang="en-US" dirty="0" err="1" smtClean="0"/>
              <a:t>categorised</a:t>
            </a:r>
            <a:r>
              <a:rPr lang="en-US" dirty="0" smtClean="0"/>
              <a:t> bodies</a:t>
            </a:r>
          </a:p>
          <a:p>
            <a:r>
              <a:rPr lang="en-US" dirty="0" smtClean="0"/>
              <a:t>Gender identity = the way you see/label yourself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27778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Corporeal habits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Embodiment is common principle</a:t>
            </a:r>
          </a:p>
          <a:p>
            <a:r>
              <a:rPr lang="en-US" dirty="0" smtClean="0"/>
              <a:t>Culture is constructed around </a:t>
            </a:r>
            <a:r>
              <a:rPr lang="en-US" dirty="0" smtClean="0"/>
              <a:t>bodies (Milton)</a:t>
            </a:r>
            <a:endParaRPr lang="en-US" dirty="0" smtClean="0"/>
          </a:p>
          <a:p>
            <a:r>
              <a:rPr lang="en-US" dirty="0" smtClean="0"/>
              <a:t>Conclusions about bodies reveals social ideas (Douglas)</a:t>
            </a:r>
          </a:p>
          <a:p>
            <a:r>
              <a:rPr lang="en-US" dirty="0" smtClean="0"/>
              <a:t>Social discourse on gender affects ideas of self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347950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the body as a symbol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Douglas – body as symbolic template </a:t>
            </a:r>
            <a:r>
              <a:rPr lang="en-GB" sz="1800" dirty="0" smtClean="0"/>
              <a:t>(</a:t>
            </a:r>
            <a:r>
              <a:rPr lang="en-GB" sz="1800" i="1" dirty="0" smtClean="0"/>
              <a:t>Purity and Danger, 1966 </a:t>
            </a:r>
            <a:r>
              <a:rPr lang="en-GB" sz="1800" dirty="0" smtClean="0"/>
              <a:t>and </a:t>
            </a:r>
            <a:r>
              <a:rPr lang="en-GB" sz="1800" i="1" dirty="0" smtClean="0"/>
              <a:t>Natural Symbols, 1970</a:t>
            </a:r>
            <a:r>
              <a:rPr lang="en-GB" sz="1800" dirty="0" smtClean="0"/>
              <a:t>)</a:t>
            </a:r>
          </a:p>
          <a:p>
            <a:r>
              <a:rPr lang="en-GB" dirty="0" err="1" smtClean="0"/>
              <a:t>Ingold</a:t>
            </a:r>
            <a:r>
              <a:rPr lang="en-GB" dirty="0" smtClean="0"/>
              <a:t> </a:t>
            </a:r>
            <a:r>
              <a:rPr lang="en-GB" dirty="0" smtClean="0"/>
              <a:t>– events are experienced corporeally</a:t>
            </a:r>
            <a:endParaRPr lang="en-GB" dirty="0" smtClean="0"/>
          </a:p>
          <a:p>
            <a:r>
              <a:rPr lang="en-GB" dirty="0" smtClean="0"/>
              <a:t>Delaney – the body is territory </a:t>
            </a:r>
            <a:r>
              <a:rPr lang="en-GB" sz="2000" dirty="0" smtClean="0"/>
              <a:t>(</a:t>
            </a:r>
            <a:r>
              <a:rPr lang="en-GB" sz="2000" i="1" dirty="0" smtClean="0"/>
              <a:t>Seed and the Soil, )</a:t>
            </a:r>
          </a:p>
          <a:p>
            <a:pPr lvl="1"/>
            <a:r>
              <a:rPr lang="en-GB" dirty="0" smtClean="0"/>
              <a:t>Learning through embodiment</a:t>
            </a:r>
            <a:endParaRPr lang="en-GB" dirty="0"/>
          </a:p>
        </p:txBody>
      </p:sp>
      <p:pic>
        <p:nvPicPr>
          <p:cNvPr id="5122" name="Picture 2" descr="C:\Users\luci\AppData\Local\Microsoft\Windows\Temporary Internet Files\Content.IE5\YXOSHNW9\MC900438727[1]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598114" y="2403335"/>
            <a:ext cx="4404534" cy="33034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Mary Douglas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Notion of boundaries and danger of penetration comes from experience of embodiment</a:t>
            </a:r>
          </a:p>
          <a:p>
            <a:r>
              <a:rPr lang="en-GB" dirty="0" smtClean="0"/>
              <a:t>The body social becomes a territory needing protection from invasion, infection or ‘dilution’ just as the person does</a:t>
            </a:r>
          </a:p>
          <a:p>
            <a:r>
              <a:rPr lang="en-GB" dirty="0" smtClean="0"/>
              <a:t>Reducing ‘infection’ risk and maintaining society can be achieved through classification and keeping difference out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endParaRPr lang="en-GB"/>
          </a:p>
        </p:txBody>
      </p:sp>
      <p:pic>
        <p:nvPicPr>
          <p:cNvPr id="41986" name="Picture 2" descr="http://upload.wikimedia.org/wikipedia/en/thumb/e/ed/Mary_Douglas_%281921%E2%80%932007%29.jpg/225px-Mary_Douglas_%281921%E2%80%932007%29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screen"/>
          <a:srcRect b="32387"/>
          <a:stretch>
            <a:fillRect/>
          </a:stretch>
        </p:blipFill>
        <p:spPr bwMode="auto">
          <a:xfrm>
            <a:off x="5153312" y="2129010"/>
            <a:ext cx="3054309" cy="3359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Carol Delaney. 1991. </a:t>
            </a:r>
            <a:br>
              <a:rPr lang="en-GB" dirty="0" smtClean="0"/>
            </a:br>
            <a:r>
              <a:rPr lang="en-GB" i="1" dirty="0" smtClean="0"/>
              <a:t>The seed and the soil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r>
              <a:rPr lang="en-GB" dirty="0" smtClean="0"/>
              <a:t>Women’s bodies as owned territory –’fields to be planted’</a:t>
            </a:r>
          </a:p>
          <a:p>
            <a:r>
              <a:rPr lang="en-GB" dirty="0" smtClean="0"/>
              <a:t>Women as leaking territory; dangerous</a:t>
            </a:r>
          </a:p>
          <a:p>
            <a:r>
              <a:rPr lang="en-GB" dirty="0" smtClean="0"/>
              <a:t>Women’s headscarves representing fences</a:t>
            </a:r>
          </a:p>
          <a:p>
            <a:r>
              <a:rPr lang="en-GB" dirty="0" smtClean="0"/>
              <a:t>Ideological connection between female flesh and the earth</a:t>
            </a:r>
          </a:p>
          <a:p>
            <a:r>
              <a:rPr lang="en-GB" dirty="0" smtClean="0"/>
              <a:t>Men’s work, as God’s, to ‘till the soil’ and impregnate nature with seed of creation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http://ecx.images-amazon.com/images/I/51G2SncUSvL._BO2,204,203,200_PIsitb-sticker-arrow-click,TopRight,35,-76_AA300_SH20_OU02_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233013" y="1369340"/>
            <a:ext cx="3272010" cy="49593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Categories, binaries, classification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Humans classify the world; meaning is relational</a:t>
            </a:r>
          </a:p>
          <a:p>
            <a:r>
              <a:rPr lang="en-US" dirty="0" smtClean="0"/>
              <a:t>Structuralism states humans find meaning by perceiving relationships between things</a:t>
            </a:r>
          </a:p>
          <a:p>
            <a:r>
              <a:rPr lang="en-US" dirty="0" smtClean="0"/>
              <a:t>Shows the mind’s need for binaries and categories 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26626" name="Picture 2" descr="http://www.englishbiz.co.uk/images/illusionopti2.gi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420297" y="1677319"/>
            <a:ext cx="2655065" cy="432891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416043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Biology and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So, societies appear to be constructed using the notion of appropriate/correct tasks for the different genders.</a:t>
            </a:r>
          </a:p>
          <a:p>
            <a:r>
              <a:rPr lang="en-GB" dirty="0" smtClean="0"/>
              <a:t>Where do these ideas come from?</a:t>
            </a:r>
          </a:p>
          <a:p>
            <a:pPr lvl="1"/>
            <a:r>
              <a:rPr lang="en-GB" dirty="0" smtClean="0"/>
              <a:t>Undoubtedly biology is formative</a:t>
            </a:r>
          </a:p>
          <a:p>
            <a:pPr lvl="2"/>
            <a:r>
              <a:rPr lang="en-GB" dirty="0" smtClean="0"/>
              <a:t>Menstruation</a:t>
            </a:r>
          </a:p>
          <a:p>
            <a:pPr lvl="2"/>
            <a:r>
              <a:rPr lang="en-GB" dirty="0" smtClean="0"/>
              <a:t>Pregnancy and childbirth</a:t>
            </a:r>
          </a:p>
          <a:p>
            <a:pPr lvl="2"/>
            <a:r>
              <a:rPr lang="en-GB" dirty="0" smtClean="0"/>
              <a:t>Lactation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5637798" y="4463406"/>
            <a:ext cx="3235806" cy="22059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229600" cy="1252728"/>
          </a:xfrm>
        </p:spPr>
        <p:txBody>
          <a:bodyPr>
            <a:normAutofit/>
          </a:bodyPr>
          <a:lstStyle/>
          <a:p>
            <a:r>
              <a:rPr lang="en-GB" dirty="0" smtClean="0"/>
              <a:t>Spatial division and power </a:t>
            </a:r>
            <a:br>
              <a:rPr lang="en-GB" dirty="0" smtClean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625609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Social space is divided into 2 basic categories</a:t>
            </a:r>
          </a:p>
          <a:p>
            <a:pPr lvl="1"/>
            <a:r>
              <a:rPr lang="en-GB" dirty="0" smtClean="0">
                <a:solidFill>
                  <a:srgbClr val="FF3399"/>
                </a:solidFill>
              </a:rPr>
              <a:t>Domestic sphere</a:t>
            </a:r>
            <a:r>
              <a:rPr lang="en-GB" dirty="0" smtClean="0"/>
              <a:t>: home/private, inhabited by women and children</a:t>
            </a:r>
          </a:p>
          <a:p>
            <a:pPr lvl="1"/>
            <a:r>
              <a:rPr lang="en-GB" dirty="0" smtClean="0">
                <a:solidFill>
                  <a:srgbClr val="0070C0"/>
                </a:solidFill>
              </a:rPr>
              <a:t>Political sphere</a:t>
            </a:r>
            <a:r>
              <a:rPr lang="en-GB" dirty="0" smtClean="0"/>
              <a:t>: public, inhabited by men</a:t>
            </a:r>
          </a:p>
          <a:p>
            <a:pPr marL="457200" lvl="1" indent="0">
              <a:buNone/>
            </a:pPr>
            <a:r>
              <a:rPr lang="en-GB" dirty="0"/>
              <a:t>	</a:t>
            </a:r>
            <a:r>
              <a:rPr lang="en-GB" sz="2400" dirty="0" smtClean="0"/>
              <a:t>(</a:t>
            </a:r>
            <a:r>
              <a:rPr lang="en-GB" sz="2400" dirty="0" err="1"/>
              <a:t>Rosaldo</a:t>
            </a:r>
            <a:r>
              <a:rPr lang="en-GB" sz="2400" dirty="0"/>
              <a:t>, 1974. </a:t>
            </a:r>
            <a:r>
              <a:rPr lang="en-GB" sz="2400" i="1" dirty="0"/>
              <a:t>Women, culture and society</a:t>
            </a:r>
            <a:r>
              <a:rPr lang="en-GB" sz="2400" dirty="0"/>
              <a:t>)</a:t>
            </a:r>
          </a:p>
        </p:txBody>
      </p:sp>
      <p:pic>
        <p:nvPicPr>
          <p:cNvPr id="20486" name="Picture 6" descr="C:\Users\luci\AppData\Local\Microsoft\Windows\Temporary Internet Files\Content.IE5\C5E04ZI0\MC900415720[1].wm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3059832" y="4581128"/>
            <a:ext cx="3151157" cy="2016000"/>
          </a:xfrm>
          <a:prstGeom prst="rect">
            <a:avLst/>
          </a:prstGeom>
          <a:noFill/>
        </p:spPr>
      </p:pic>
      <p:pic>
        <p:nvPicPr>
          <p:cNvPr id="20487" name="Picture 7" descr="C:\Users\luci\AppData\Local\Microsoft\Windows\Temporary Internet Files\Content.IE5\TAQDD7RT\MC900054746[1].wmf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67544" y="4509120"/>
            <a:ext cx="2285200" cy="2052000"/>
          </a:xfrm>
          <a:prstGeom prst="rect">
            <a:avLst/>
          </a:prstGeom>
          <a:noFill/>
        </p:spPr>
      </p:pic>
      <p:pic>
        <p:nvPicPr>
          <p:cNvPr id="20489" name="Picture 9" descr="C:\Users\luci\AppData\Local\Microsoft\Windows\Temporary Internet Files\Content.IE5\TAQDD7RT\MP900446455[1]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7130176" y="4221088"/>
            <a:ext cx="1690296" cy="24928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Ethnographic info showed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S</a:t>
            </a:r>
            <a:r>
              <a:rPr lang="en-US" dirty="0" smtClean="0"/>
              <a:t>ocieties divided social tasks between genders</a:t>
            </a:r>
          </a:p>
          <a:p>
            <a:pPr lvl="1"/>
            <a:r>
              <a:rPr lang="en-US" dirty="0" smtClean="0"/>
              <a:t>Examples: </a:t>
            </a:r>
          </a:p>
          <a:p>
            <a:pPr lvl="2"/>
            <a:r>
              <a:rPr lang="en-US" dirty="0" smtClean="0"/>
              <a:t>Men, hunting; women, foraging</a:t>
            </a:r>
          </a:p>
          <a:p>
            <a:pPr lvl="2"/>
            <a:r>
              <a:rPr lang="en-US" dirty="0" smtClean="0"/>
              <a:t>Men, politics; women, childcare</a:t>
            </a:r>
          </a:p>
          <a:p>
            <a:r>
              <a:rPr lang="en-US" dirty="0" smtClean="0"/>
              <a:t>Tasks expected to be done by men assumed a different status from those of women</a:t>
            </a:r>
          </a:p>
          <a:p>
            <a:r>
              <a:rPr lang="en-US" dirty="0"/>
              <a:t>M</a:t>
            </a:r>
            <a:r>
              <a:rPr lang="en-US" dirty="0" smtClean="0"/>
              <a:t>ale role tasks were more highly valued than those of women</a:t>
            </a:r>
          </a:p>
          <a:p>
            <a:endParaRPr lang="en-US" dirty="0"/>
          </a:p>
        </p:txBody>
      </p:sp>
      <p:pic>
        <p:nvPicPr>
          <p:cNvPr id="9" name="Content Placeholder 8" descr="woman and child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648200" y="2347806"/>
            <a:ext cx="4038600" cy="3030750"/>
          </a:xfrm>
        </p:spPr>
      </p:pic>
    </p:spTree>
    <p:extLst>
      <p:ext uri="{BB962C8B-B14F-4D97-AF65-F5344CB8AC3E}">
        <p14:creationId xmlns="" xmlns:p14="http://schemas.microsoft.com/office/powerpoint/2010/main" val="25797254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770169" y="242371"/>
            <a:ext cx="8077200" cy="1673352"/>
          </a:xfrm>
        </p:spPr>
        <p:txBody>
          <a:bodyPr>
            <a:normAutofit/>
          </a:bodyPr>
          <a:lstStyle/>
          <a:p>
            <a:r>
              <a:rPr lang="en-GB" dirty="0" smtClean="0"/>
              <a:t>Task division makes some sense but why the value attached too?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430180" y="2721166"/>
            <a:ext cx="4053685" cy="1499616"/>
          </a:xfrm>
        </p:spPr>
        <p:txBody>
          <a:bodyPr>
            <a:normAutofit lnSpcReduction="10000"/>
          </a:bodyPr>
          <a:lstStyle/>
          <a:p>
            <a:pPr algn="l"/>
            <a:r>
              <a:rPr lang="en-GB" dirty="0" smtClean="0"/>
              <a:t>And why are women’s tasks always diminished in stature?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4808769" y="2210203"/>
            <a:ext cx="3951999" cy="402115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Universal subordination of women?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Ethnographic examples of gender based inequality suggested this was a universal response to sexual difference 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/>
              <a:t>	</a:t>
            </a:r>
            <a:r>
              <a:rPr lang="en-GB" dirty="0" smtClean="0"/>
              <a:t>BUT… is this actually the case?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6516216" y="2924944"/>
            <a:ext cx="2222500" cy="3657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Rise of Feminist and Marxist anthropologists in the ‘70s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Prompted inquiry into the roots of this inequality</a:t>
            </a:r>
          </a:p>
          <a:p>
            <a:r>
              <a:rPr lang="en-US" dirty="0" smtClean="0"/>
              <a:t>Their first conclusion:</a:t>
            </a:r>
          </a:p>
          <a:p>
            <a:pPr lvl="1"/>
            <a:r>
              <a:rPr lang="en-US" dirty="0" smtClean="0"/>
              <a:t>Findings reflect male bias in the ‘west’</a:t>
            </a:r>
          </a:p>
          <a:p>
            <a:pPr lvl="1"/>
            <a:r>
              <a:rPr lang="en-US" dirty="0" smtClean="0"/>
              <a:t>Findings reflect male bias in the field and the discipline</a:t>
            </a:r>
          </a:p>
          <a:p>
            <a:endParaRPr lang="en-US" dirty="0"/>
          </a:p>
          <a:p>
            <a:r>
              <a:rPr lang="en-US" dirty="0" smtClean="0"/>
              <a:t>But more research by women still revealed this pattern</a:t>
            </a:r>
            <a:endParaRPr lang="en-US" dirty="0"/>
          </a:p>
        </p:txBody>
      </p:sp>
      <p:pic>
        <p:nvPicPr>
          <p:cNvPr id="6" name="Content Placeholder 5" descr="sear01_lives_with_his_mom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5137562" y="1817784"/>
            <a:ext cx="3553956" cy="3591498"/>
          </a:xfrm>
        </p:spPr>
      </p:pic>
    </p:spTree>
    <p:extLst>
      <p:ext uri="{BB962C8B-B14F-4D97-AF65-F5344CB8AC3E}">
        <p14:creationId xmlns="" xmlns:p14="http://schemas.microsoft.com/office/powerpoint/2010/main" val="24766744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More questions…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Did this mean that it was ‘natural’? And if so, is ‘natural’ right?</a:t>
            </a:r>
          </a:p>
          <a:p>
            <a:r>
              <a:rPr lang="en-GB" dirty="0"/>
              <a:t>Is woman ‘the other’?</a:t>
            </a:r>
          </a:p>
          <a:p>
            <a:r>
              <a:rPr lang="en-GB" dirty="0"/>
              <a:t>Are women naturally inferior to men?</a:t>
            </a:r>
          </a:p>
          <a:p>
            <a:pPr>
              <a:buNone/>
            </a:pPr>
            <a:r>
              <a:rPr lang="en-GB" sz="2000" dirty="0" smtClean="0"/>
              <a:t>	(</a:t>
            </a:r>
            <a:r>
              <a:rPr lang="en-GB" sz="2000" dirty="0" err="1"/>
              <a:t>Rosaldo</a:t>
            </a:r>
            <a:r>
              <a:rPr lang="en-GB" sz="2000" dirty="0"/>
              <a:t> and Lamphere,1974:2)</a:t>
            </a:r>
            <a:endParaRPr lang="en-GB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4648200" y="2607727"/>
            <a:ext cx="4045744" cy="268637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663466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</a:t>
            </a:r>
            <a:r>
              <a:rPr lang="en-GB" dirty="0" smtClean="0"/>
              <a:t>urther points from </a:t>
            </a:r>
            <a:br>
              <a:rPr lang="en-GB" dirty="0" smtClean="0"/>
            </a:br>
            <a:r>
              <a:rPr lang="en-GB" dirty="0" smtClean="0"/>
              <a:t>feminist anthropologists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Original assumptions were too narrow and blunt </a:t>
            </a:r>
          </a:p>
          <a:p>
            <a:r>
              <a:rPr lang="en-GB" dirty="0"/>
              <a:t>G</a:t>
            </a:r>
            <a:r>
              <a:rPr lang="en-GB" dirty="0" smtClean="0"/>
              <a:t>ender roles vary more than first reported</a:t>
            </a:r>
          </a:p>
          <a:p>
            <a:r>
              <a:rPr lang="en-GB" dirty="0" smtClean="0"/>
              <a:t>Women dominate some situations and men in others</a:t>
            </a:r>
          </a:p>
          <a:p>
            <a:r>
              <a:rPr lang="en-GB" dirty="0" smtClean="0"/>
              <a:t>Example:</a:t>
            </a:r>
          </a:p>
          <a:p>
            <a:pPr lvl="1"/>
            <a:r>
              <a:rPr lang="en-GB" dirty="0" smtClean="0"/>
              <a:t>Iroquois tribes men serve as leaders but are elected by clan mothers – who can remove them too (Lassiter,2006:140)</a:t>
            </a:r>
          </a:p>
          <a:p>
            <a:pPr lvl="1"/>
            <a:endParaRPr lang="en-GB" dirty="0"/>
          </a:p>
        </p:txBody>
      </p:sp>
      <p:pic>
        <p:nvPicPr>
          <p:cNvPr id="6" name="Content Placeholder 5" descr="he-can-do-it.jpg"/>
          <p:cNvPicPr>
            <a:picLocks noGrp="1" noChangeAspect="1"/>
          </p:cNvPicPr>
          <p:nvPr>
            <p:ph sz="half" idx="2"/>
          </p:nvPr>
        </p:nvPicPr>
        <p:blipFill>
          <a:blip r:embed="rId2" cstate="screen"/>
          <a:stretch>
            <a:fillRect/>
          </a:stretch>
        </p:blipFill>
        <p:spPr>
          <a:xfrm>
            <a:off x="4809969" y="1600200"/>
            <a:ext cx="3715061" cy="45259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Alternative genders – 3</a:t>
            </a:r>
            <a:r>
              <a:rPr lang="en-GB" baseline="30000" dirty="0" smtClean="0"/>
              <a:t>rd</a:t>
            </a:r>
            <a:r>
              <a:rPr lang="en-GB" dirty="0" smtClean="0"/>
              <a:t> gender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err="1" smtClean="0"/>
              <a:t>Hijras</a:t>
            </a:r>
            <a:r>
              <a:rPr lang="en-GB" dirty="0" smtClean="0"/>
              <a:t> – emasculated men and hermaphrodites</a:t>
            </a:r>
          </a:p>
          <a:p>
            <a:r>
              <a:rPr lang="en-GB" i="1" dirty="0" err="1" smtClean="0"/>
              <a:t>Xanith</a:t>
            </a:r>
            <a:r>
              <a:rPr lang="en-GB" dirty="0" smtClean="0"/>
              <a:t> (Islamic society Oman) – who have both masculine and feminine characteristics</a:t>
            </a:r>
          </a:p>
          <a:p>
            <a:r>
              <a:rPr lang="en-GB" i="1" dirty="0" err="1" smtClean="0"/>
              <a:t>Berdache</a:t>
            </a:r>
            <a:r>
              <a:rPr lang="en-GB" dirty="0" smtClean="0"/>
              <a:t> – ‘manly-hearted women’ or ‘two-spirit’ of Native American groups who reject traditional roles (shamans)</a:t>
            </a:r>
          </a:p>
          <a:p>
            <a:r>
              <a:rPr lang="en-GB" i="1" dirty="0" err="1" smtClean="0"/>
              <a:t>Mahu</a:t>
            </a:r>
            <a:r>
              <a:rPr lang="en-GB" dirty="0" smtClean="0"/>
              <a:t> – Tahitian men who behave as women</a:t>
            </a:r>
          </a:p>
          <a:p>
            <a:pPr>
              <a:buNone/>
            </a:pPr>
            <a:r>
              <a:rPr lang="en-GB" sz="2400" dirty="0" smtClean="0"/>
              <a:t>(Lassiter,2006:135-6)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8" name="Picture 4" descr="http://farm4.static.flickr.com/3017/2989485478_e42d882d35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51520" y="1772816"/>
            <a:ext cx="3276600" cy="4362450"/>
          </a:xfrm>
          <a:prstGeom prst="rect">
            <a:avLst/>
          </a:prstGeom>
          <a:noFill/>
        </p:spPr>
      </p:pic>
      <p:pic>
        <p:nvPicPr>
          <p:cNvPr id="21510" name="Picture 6" descr="http://www.soc.ucsb.edu/sexinfo/images/berdache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3563888" y="692696"/>
            <a:ext cx="2200275" cy="3467100"/>
          </a:xfrm>
          <a:prstGeom prst="rect">
            <a:avLst/>
          </a:prstGeom>
          <a:noFill/>
        </p:spPr>
      </p:pic>
      <p:pic>
        <p:nvPicPr>
          <p:cNvPr id="21512" name="Picture 8" descr="http://www.medium4you.be/local/cache-vignettes/L300xH418/mahu-tahiti1ab62-019f0.jpg"/>
          <p:cNvPicPr>
            <a:picLocks noChangeAspect="1" noChangeArrowheads="1"/>
          </p:cNvPicPr>
          <p:nvPr/>
        </p:nvPicPr>
        <p:blipFill>
          <a:blip r:embed="rId4" cstate="screen"/>
          <a:srcRect/>
          <a:stretch>
            <a:fillRect/>
          </a:stretch>
        </p:blipFill>
        <p:spPr bwMode="auto">
          <a:xfrm>
            <a:off x="5724128" y="1700808"/>
            <a:ext cx="3133725" cy="4362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dancing boys of Afghanistan</a:t>
            </a:r>
            <a:endParaRPr lang="en-GB" dirty="0"/>
          </a:p>
        </p:txBody>
      </p:sp>
      <p:pic>
        <p:nvPicPr>
          <p:cNvPr id="24578" name="Picture 2" descr="ImageShack, share photos, pictures, free image hosting, free video hosting, image hosting, video hosting, photo image hosting site, video hosting site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83568" y="2420888"/>
            <a:ext cx="4095750" cy="2924176"/>
          </a:xfrm>
          <a:prstGeom prst="rect">
            <a:avLst/>
          </a:prstGeom>
          <a:noFill/>
        </p:spPr>
      </p:pic>
      <p:pic>
        <p:nvPicPr>
          <p:cNvPr id="24580" name="Picture 4" descr="http://english.taand.com/images/articles/2010_04/1007/u2_466.jp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5148064" y="2276872"/>
            <a:ext cx="3333750" cy="3238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Peggy Reeves </a:t>
            </a:r>
            <a:r>
              <a:rPr lang="en-GB" dirty="0" err="1" smtClean="0"/>
              <a:t>Sanday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(1981. F</a:t>
            </a:r>
            <a:r>
              <a:rPr lang="en-GB" sz="2000" i="1" dirty="0" smtClean="0"/>
              <a:t>emale Power, Male Dominance: the origins of sexual inequality</a:t>
            </a:r>
            <a:r>
              <a:rPr lang="en-GB" sz="2000" dirty="0"/>
              <a:t>.</a:t>
            </a:r>
            <a:r>
              <a:rPr lang="en-GB" sz="2000" dirty="0" smtClean="0"/>
              <a:t> CUP)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Biology not be </a:t>
            </a:r>
            <a:r>
              <a:rPr lang="en-GB" i="1" dirty="0" smtClean="0"/>
              <a:t>exclusively</a:t>
            </a:r>
            <a:r>
              <a:rPr lang="en-GB" dirty="0" smtClean="0"/>
              <a:t> formative</a:t>
            </a:r>
          </a:p>
          <a:p>
            <a:r>
              <a:rPr lang="en-GB" dirty="0" smtClean="0"/>
              <a:t>Humanity’s relationship to the landscape shapes conclusions about life</a:t>
            </a:r>
          </a:p>
          <a:p>
            <a:r>
              <a:rPr lang="en-GB" dirty="0" smtClean="0"/>
              <a:t>Gender based inequality was less evident in foraging societies. It increased with technological advances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27650" name="Picture 2" descr="http://www.upenn.edu/almanac/v44/n02/Eggi.gif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924540" y="1600200"/>
            <a:ext cx="3221341" cy="45932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Sherry </a:t>
            </a:r>
            <a:r>
              <a:rPr lang="en-GB" dirty="0" err="1" smtClean="0"/>
              <a:t>Ortner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sz="2000" dirty="0" smtClean="0"/>
              <a:t>(1974.</a:t>
            </a:r>
            <a:r>
              <a:rPr lang="en-GB" sz="2000" i="1" dirty="0" smtClean="0"/>
              <a:t>Woman, Culture and Society</a:t>
            </a:r>
            <a:r>
              <a:rPr lang="en-GB" sz="2000" dirty="0"/>
              <a:t>.</a:t>
            </a:r>
            <a:r>
              <a:rPr lang="en-GB" sz="2000" dirty="0" smtClean="0"/>
              <a:t> Stanford </a:t>
            </a:r>
            <a:r>
              <a:rPr lang="en-GB" sz="2000" dirty="0" err="1" smtClean="0"/>
              <a:t>Uni</a:t>
            </a:r>
            <a:r>
              <a:rPr lang="en-GB" sz="2000" dirty="0" smtClean="0"/>
              <a:t>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Biology and notion of ‘feminine personality’ culminates in women being easily seen as ‘natural’</a:t>
            </a:r>
          </a:p>
          <a:p>
            <a:r>
              <a:rPr lang="en-GB" dirty="0" smtClean="0"/>
              <a:t>Men are then ‘cultural’ – elevated</a:t>
            </a:r>
          </a:p>
          <a:p>
            <a:r>
              <a:rPr lang="en-GB" dirty="0" smtClean="0"/>
              <a:t>Culture controls nature; nature needs to serve culture</a:t>
            </a:r>
            <a:endParaRPr lang="en-GB" dirty="0"/>
          </a:p>
        </p:txBody>
      </p:sp>
      <p:pic>
        <p:nvPicPr>
          <p:cNvPr id="29699" name="Picture 3" descr="C:\Users\luci\AppData\Local\Microsoft\Windows\Temporary Internet Files\Content.IE5\DLIYC64I\MP900227658[1]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237624" y="1637587"/>
            <a:ext cx="2969941" cy="4488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Jane </a:t>
            </a:r>
            <a:r>
              <a:rPr lang="en-GB" dirty="0" err="1" smtClean="0"/>
              <a:t>Fishburne</a:t>
            </a:r>
            <a:r>
              <a:rPr lang="en-GB" dirty="0" smtClean="0"/>
              <a:t> Collier</a:t>
            </a:r>
            <a:r>
              <a:rPr lang="en-GB" sz="4800" dirty="0" smtClean="0"/>
              <a:t> </a:t>
            </a:r>
            <a:br>
              <a:rPr lang="en-GB" sz="4800" dirty="0" smtClean="0"/>
            </a:br>
            <a:r>
              <a:rPr lang="en-GB" sz="2200" dirty="0" smtClean="0"/>
              <a:t>(1974. </a:t>
            </a:r>
            <a:r>
              <a:rPr lang="en-GB" sz="2200" i="1" dirty="0" smtClean="0"/>
              <a:t>Woman, Culture and Society</a:t>
            </a:r>
            <a:r>
              <a:rPr lang="en-GB" sz="2200" dirty="0"/>
              <a:t>.</a:t>
            </a:r>
            <a:r>
              <a:rPr lang="en-GB" sz="2200" dirty="0" smtClean="0"/>
              <a:t> Stanford </a:t>
            </a:r>
            <a:r>
              <a:rPr lang="en-GB" sz="2200" dirty="0" err="1" smtClean="0"/>
              <a:t>Uni</a:t>
            </a:r>
            <a:r>
              <a:rPr lang="en-GB" sz="2200" dirty="0" smtClean="0"/>
              <a:t> Press) 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Women control from behind the scenes, indirectly</a:t>
            </a:r>
          </a:p>
          <a:p>
            <a:r>
              <a:rPr lang="en-GB" dirty="0" smtClean="0"/>
              <a:t>All people have mothers!</a:t>
            </a:r>
          </a:p>
          <a:p>
            <a:r>
              <a:rPr lang="en-GB" dirty="0" smtClean="0"/>
              <a:t>This may appear trivial but social relationships create structures and shouldn’t be ignored</a:t>
            </a:r>
            <a:endParaRPr lang="en-GB" dirty="0"/>
          </a:p>
        </p:txBody>
      </p:sp>
      <p:pic>
        <p:nvPicPr>
          <p:cNvPr id="28674" name="Picture 2" descr="http://www.antropologiajuridica.cl/wp-content/uploads/cursos/primer_curso_aj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7894712" y="420190"/>
            <a:ext cx="792088" cy="3571875"/>
          </a:xfrm>
          <a:prstGeom prst="rect">
            <a:avLst/>
          </a:prstGeom>
          <a:noFill/>
        </p:spPr>
      </p:pic>
      <p:pic>
        <p:nvPicPr>
          <p:cNvPr id="9" name="Content Placeholder 8" descr="black-man-with-his-mother1.jpg"/>
          <p:cNvPicPr>
            <a:picLocks noGrp="1" noChangeAspect="1"/>
          </p:cNvPicPr>
          <p:nvPr>
            <p:ph sz="half" idx="2"/>
          </p:nvPr>
        </p:nvPicPr>
        <p:blipFill>
          <a:blip r:embed="rId3" cstate="screen"/>
          <a:stretch>
            <a:fillRect/>
          </a:stretch>
        </p:blipFill>
        <p:spPr>
          <a:xfrm>
            <a:off x="4648200" y="3823016"/>
            <a:ext cx="4038600" cy="20193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Henrietta Moore</a:t>
            </a:r>
            <a:br>
              <a:rPr lang="en-GB" dirty="0" smtClean="0"/>
            </a:br>
            <a:r>
              <a:rPr lang="en-GB" sz="2000" dirty="0" smtClean="0"/>
              <a:t>(1988. </a:t>
            </a:r>
            <a:r>
              <a:rPr lang="en-GB" sz="2000" i="1" dirty="0" smtClean="0"/>
              <a:t>Feminism and Anthropology</a:t>
            </a:r>
            <a:r>
              <a:rPr lang="en-GB" sz="2000" dirty="0"/>
              <a:t>.</a:t>
            </a:r>
            <a:r>
              <a:rPr lang="en-GB" sz="2000" dirty="0" smtClean="0"/>
              <a:t> University of Minnesota Press)</a:t>
            </a:r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Gender is not only about women</a:t>
            </a:r>
          </a:p>
          <a:p>
            <a:r>
              <a:rPr lang="en-GB" dirty="0" smtClean="0"/>
              <a:t>It is about relationships and how society is structured</a:t>
            </a:r>
          </a:p>
          <a:p>
            <a:r>
              <a:rPr lang="en-GB" dirty="0" smtClean="0"/>
              <a:t>Looking at male roles is increasingly important too</a:t>
            </a:r>
            <a:endParaRPr lang="en-GB" dirty="0"/>
          </a:p>
        </p:txBody>
      </p:sp>
      <p:pic>
        <p:nvPicPr>
          <p:cNvPr id="31746" name="Picture 2" descr="http://erc.europa.eu/layouts/images/Moore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5580112" y="4653136"/>
            <a:ext cx="2735505" cy="180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Where women rule</a:t>
            </a:r>
            <a:endParaRPr lang="en-GB" dirty="0"/>
          </a:p>
        </p:txBody>
      </p:sp>
      <p:pic>
        <p:nvPicPr>
          <p:cNvPr id="1026" name="Picture 2" descr="http://i48.tinypic.com/2i0zne0.png"/>
          <p:cNvPicPr>
            <a:picLocks noChangeAspect="1" noChangeArrowheads="1"/>
          </p:cNvPicPr>
          <p:nvPr/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2733592" y="3356992"/>
            <a:ext cx="3635229" cy="280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Exploration of gender </a:t>
            </a:r>
          </a:p>
          <a:p>
            <a:r>
              <a:rPr lang="en-GB" dirty="0" smtClean="0"/>
              <a:t>Explanation of difference in task role</a:t>
            </a:r>
          </a:p>
          <a:p>
            <a:r>
              <a:rPr lang="en-GB" dirty="0" smtClean="0"/>
              <a:t>Queried apparent universal gender inequality</a:t>
            </a:r>
          </a:p>
          <a:p>
            <a:r>
              <a:rPr lang="en-GB" dirty="0" smtClean="0"/>
              <a:t>Considered some feminist ideas and explanations</a:t>
            </a:r>
            <a:endParaRPr lang="en-GB" dirty="0"/>
          </a:p>
        </p:txBody>
      </p:sp>
      <p:pic>
        <p:nvPicPr>
          <p:cNvPr id="30722" name="Picture 2" descr="C:\Users\luci\AppData\Local\Microsoft\Windows\Temporary Internet Files\Content.IE5\C5E04ZI0\MP900406665[1]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6300192" y="260648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5602</TotalTime>
  <Words>810</Words>
  <Application>Microsoft Office PowerPoint</Application>
  <PresentationFormat>On-screen Show (4:3)</PresentationFormat>
  <Paragraphs>120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Black</vt:lpstr>
      <vt:lpstr>Gender and the body</vt:lpstr>
      <vt:lpstr>What does gender mean?</vt:lpstr>
      <vt:lpstr>Gender?</vt:lpstr>
      <vt:lpstr>Sex v gender (3 points)</vt:lpstr>
      <vt:lpstr>Corporeal habits</vt:lpstr>
      <vt:lpstr>Using the body as a symbol</vt:lpstr>
      <vt:lpstr>Mary Douglas</vt:lpstr>
      <vt:lpstr>Carol Delaney. 1991.  The seed and the soil</vt:lpstr>
      <vt:lpstr>Categories, binaries, classification</vt:lpstr>
      <vt:lpstr>Biology and roles</vt:lpstr>
      <vt:lpstr>Spatial division and power  </vt:lpstr>
      <vt:lpstr>Ethnographic info showed</vt:lpstr>
      <vt:lpstr>Task division makes some sense but why the value attached too?</vt:lpstr>
      <vt:lpstr>Universal subordination of women?</vt:lpstr>
      <vt:lpstr>Rise of Feminist and Marxist anthropologists in the ‘70s</vt:lpstr>
      <vt:lpstr>More questions…</vt:lpstr>
      <vt:lpstr>Further points from  feminist anthropologists</vt:lpstr>
      <vt:lpstr>Alternative genders – 3rd gender</vt:lpstr>
      <vt:lpstr>Slide 19</vt:lpstr>
      <vt:lpstr>The dancing boys of Afghanistan</vt:lpstr>
      <vt:lpstr>Peggy Reeves Sanday (1981. Female Power, Male Dominance: the origins of sexual inequality. CUP)</vt:lpstr>
      <vt:lpstr>Sherry Ortner (1974.Woman, Culture and Society. Stanford Uni Press)</vt:lpstr>
      <vt:lpstr>Jane Fishburne Collier  (1974. Woman, Culture and Society. Stanford Uni Press) </vt:lpstr>
      <vt:lpstr>Henrietta Moore (1988. Feminism and Anthropology. University of Minnesota Press)</vt:lpstr>
      <vt:lpstr>Where women rule</vt:lpstr>
      <vt:lpstr>Summary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Gender and the body</dc:title>
  <dc:creator>Luci Attala</dc:creator>
  <cp:lastModifiedBy>sa025</cp:lastModifiedBy>
  <cp:revision>162</cp:revision>
  <dcterms:created xsi:type="dcterms:W3CDTF">2012-12-29T22:59:34Z</dcterms:created>
  <dcterms:modified xsi:type="dcterms:W3CDTF">2013-02-14T09:13:50Z</dcterms:modified>
</cp:coreProperties>
</file>