
<file path=[Content_Types].xml><?xml version="1.0" encoding="utf-8"?>
<Types xmlns="http://schemas.openxmlformats.org/package/2006/content-types">
  <Default Extension="fntdata" ContentType="application/x-fontdata"/>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78" r:id="rId3"/>
    <p:sldId id="257" r:id="rId4"/>
    <p:sldId id="266" r:id="rId5"/>
    <p:sldId id="258" r:id="rId6"/>
    <p:sldId id="269" r:id="rId7"/>
    <p:sldId id="267" r:id="rId8"/>
    <p:sldId id="270" r:id="rId9"/>
    <p:sldId id="271" r:id="rId10"/>
    <p:sldId id="272" r:id="rId11"/>
    <p:sldId id="273" r:id="rId12"/>
    <p:sldId id="274" r:id="rId13"/>
    <p:sldId id="275" r:id="rId14"/>
    <p:sldId id="276" r:id="rId15"/>
    <p:sldId id="279" r:id="rId16"/>
    <p:sldId id="277" r:id="rId17"/>
    <p:sldId id="280" r:id="rId18"/>
    <p:sldId id="281" r:id="rId19"/>
  </p:sldIdLst>
  <p:sldSz cx="18288000" cy="10287000"/>
  <p:notesSz cx="6858000" cy="9144000"/>
  <p:embeddedFontLst>
    <p:embeddedFont>
      <p:font typeface="Playfair Display Semi Bold" panose="020B0604020202020204" pitchFamily="34" charset="0"/>
      <p:regular r:id="rId20"/>
    </p:embeddedFont>
    <p:embeddedFont>
      <p:font typeface="Poppins" pitchFamily="2" charset="77"/>
      <p:regular r:id="rId21"/>
      <p:bold r:id="rId22"/>
      <p:italic r:id="rId23"/>
      <p:boldItalic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A5CD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182" autoAdjust="0"/>
    <p:restoredTop sz="94622" autoAdjust="0"/>
  </p:normalViewPr>
  <p:slideViewPr>
    <p:cSldViewPr>
      <p:cViewPr varScale="1">
        <p:scale>
          <a:sx n="49" d="100"/>
          <a:sy n="49" d="100"/>
        </p:scale>
        <p:origin x="926"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11/18/25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11/18/25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11/18/25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11/18/25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11/18/25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11/18/25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svg"/><Relationship Id="rId7" Type="http://schemas.openxmlformats.org/officeDocument/2006/relationships/image" Target="../media/image20.sv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 Id="rId9" Type="http://schemas.openxmlformats.org/officeDocument/2006/relationships/image" Target="../media/image22.svg"/></Relationships>
</file>

<file path=ppt/slides/_rels/slide7.xml.rels><?xml version="1.0" encoding="UTF-8" standalone="yes"?>
<Relationships xmlns="http://schemas.openxmlformats.org/package/2006/relationships"><Relationship Id="rId8" Type="http://schemas.openxmlformats.org/officeDocument/2006/relationships/image" Target="../media/image29.png"/><Relationship Id="rId13" Type="http://schemas.openxmlformats.org/officeDocument/2006/relationships/image" Target="../media/image34.svg"/><Relationship Id="rId3" Type="http://schemas.openxmlformats.org/officeDocument/2006/relationships/image" Target="../media/image24.png"/><Relationship Id="rId7" Type="http://schemas.openxmlformats.org/officeDocument/2006/relationships/image" Target="../media/image28.svg"/><Relationship Id="rId12" Type="http://schemas.openxmlformats.org/officeDocument/2006/relationships/image" Target="../media/image33.png"/><Relationship Id="rId2" Type="http://schemas.openxmlformats.org/officeDocument/2006/relationships/image" Target="../media/image23.png"/><Relationship Id="rId1" Type="http://schemas.openxmlformats.org/officeDocument/2006/relationships/slideLayout" Target="../slideLayouts/slideLayout7.xml"/><Relationship Id="rId6" Type="http://schemas.openxmlformats.org/officeDocument/2006/relationships/image" Target="../media/image27.pn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 Id="rId14" Type="http://schemas.openxmlformats.org/officeDocument/2006/relationships/image" Target="../media/image35.jpeg"/></Relationships>
</file>

<file path=ppt/slides/_rels/slide8.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 Id="rId5" Type="http://schemas.openxmlformats.org/officeDocument/2006/relationships/image" Target="../media/image41.png"/><Relationship Id="rId4" Type="http://schemas.openxmlformats.org/officeDocument/2006/relationships/image" Target="../media/image4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8" Type="http://schemas.openxmlformats.org/officeDocument/2006/relationships/hyperlink" Target="https://www.linkedin.com/pulse/root-cause-analysis-rca-basics-arun-mupparam-itil-itsm-pmp-psm-/" TargetMode="External"/><Relationship Id="rId3" Type="http://schemas.openxmlformats.org/officeDocument/2006/relationships/hyperlink" Target="https://doi.org/10.1136/bmj.h6892" TargetMode="External"/><Relationship Id="rId7" Type="http://schemas.openxmlformats.org/officeDocument/2006/relationships/hyperlink" Target="https://www.kingsfund.org.uk/publications/francis-report" TargetMode="External"/><Relationship Id="rId2" Type="http://schemas.openxmlformats.org/officeDocument/2006/relationships/hyperlink" Target="https://assets.publishing.service.gov.uk/government/uploads/system/uploads/attachment_data/file/170701/Patients_First_and_Foremost.pdf" TargetMode="External"/><Relationship Id="rId1" Type="http://schemas.openxmlformats.org/officeDocument/2006/relationships/slideLayout" Target="../slideLayouts/slideLayout7.xml"/><Relationship Id="rId6" Type="http://schemas.openxmlformats.org/officeDocument/2006/relationships/hyperlink" Target="https://publications.parliament.uk/pa/cm201314/cmselect/cmhealth/657/657.pdf" TargetMode="External"/><Relationship Id="rId5" Type="http://schemas.openxmlformats.org/officeDocument/2006/relationships/hyperlink" Target="https://cdn.ps.emap.com/wp-content/uploads/sites/3/2009/06/Investigation_into_Mid_Staffordshire_NHS_Foundation_Trust.pdf" TargetMode="External"/><Relationship Id="rId4" Type="http://schemas.openxmlformats.org/officeDocument/2006/relationships/hyperlink" Target="https://assets.publishing.service.gov.uk/government/uploads/system/uploads/attachment_data/file/279124/0947.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786235" y="3619500"/>
            <a:ext cx="22809374" cy="22809374"/>
          </a:xfrm>
          <a:custGeom>
            <a:avLst/>
            <a:gdLst/>
            <a:ahLst/>
            <a:cxnLst/>
            <a:rect l="l" t="t" r="r" b="b"/>
            <a:pathLst>
              <a:path w="22809374" h="22809374">
                <a:moveTo>
                  <a:pt x="0" y="0"/>
                </a:moveTo>
                <a:lnTo>
                  <a:pt x="22809374" y="0"/>
                </a:lnTo>
                <a:lnTo>
                  <a:pt x="22809374" y="22809374"/>
                </a:lnTo>
                <a:lnTo>
                  <a:pt x="0" y="22809374"/>
                </a:lnTo>
                <a:lnTo>
                  <a:pt x="0" y="0"/>
                </a:lnTo>
                <a:close/>
              </a:path>
            </a:pathLst>
          </a:custGeom>
          <a:blipFill>
            <a:blip r:embed="rId2">
              <a:alphaModFix amt="31999"/>
              <a:extLst>
                <a:ext uri="{96DAC541-7B7A-43D3-8B79-37D633B846F1}">
                  <asvg:svgBlip xmlns:asvg="http://schemas.microsoft.com/office/drawing/2016/SVG/main" r:embed="rId3"/>
                </a:ext>
              </a:extLst>
            </a:blip>
            <a:stretch>
              <a:fillRect/>
            </a:stretch>
          </a:blipFill>
        </p:spPr>
      </p:sp>
      <p:sp>
        <p:nvSpPr>
          <p:cNvPr id="6" name="Freeform 6"/>
          <p:cNvSpPr/>
          <p:nvPr/>
        </p:nvSpPr>
        <p:spPr>
          <a:xfrm rot="1385503">
            <a:off x="15328241" y="7285529"/>
            <a:ext cx="2835857" cy="2887976"/>
          </a:xfrm>
          <a:custGeom>
            <a:avLst/>
            <a:gdLst/>
            <a:ahLst/>
            <a:cxnLst/>
            <a:rect l="l" t="t" r="r" b="b"/>
            <a:pathLst>
              <a:path w="4935444" h="4935444">
                <a:moveTo>
                  <a:pt x="0" y="0"/>
                </a:moveTo>
                <a:lnTo>
                  <a:pt x="4935444" y="0"/>
                </a:lnTo>
                <a:lnTo>
                  <a:pt x="4935444" y="4935445"/>
                </a:lnTo>
                <a:lnTo>
                  <a:pt x="0" y="4935445"/>
                </a:lnTo>
                <a:lnTo>
                  <a:pt x="0" y="0"/>
                </a:lnTo>
                <a:close/>
              </a:path>
            </a:pathLst>
          </a:custGeom>
          <a:blipFill>
            <a:blip r:embed="rId4"/>
            <a:stretch>
              <a:fillRect/>
            </a:stretch>
          </a:blipFill>
        </p:spPr>
      </p:sp>
      <p:sp>
        <p:nvSpPr>
          <p:cNvPr id="7" name="Freeform 7"/>
          <p:cNvSpPr/>
          <p:nvPr/>
        </p:nvSpPr>
        <p:spPr>
          <a:xfrm rot="-221974">
            <a:off x="15400161" y="3509144"/>
            <a:ext cx="2451709" cy="2451709"/>
          </a:xfrm>
          <a:custGeom>
            <a:avLst/>
            <a:gdLst/>
            <a:ahLst/>
            <a:cxnLst/>
            <a:rect l="l" t="t" r="r" b="b"/>
            <a:pathLst>
              <a:path w="2451709" h="2451709">
                <a:moveTo>
                  <a:pt x="0" y="0"/>
                </a:moveTo>
                <a:lnTo>
                  <a:pt x="2451709" y="0"/>
                </a:lnTo>
                <a:lnTo>
                  <a:pt x="2451709" y="2451709"/>
                </a:lnTo>
                <a:lnTo>
                  <a:pt x="0" y="2451709"/>
                </a:lnTo>
                <a:lnTo>
                  <a:pt x="0" y="0"/>
                </a:lnTo>
                <a:close/>
              </a:path>
            </a:pathLst>
          </a:custGeom>
          <a:blipFill>
            <a:blip r:embed="rId5"/>
            <a:stretch>
              <a:fillRect/>
            </a:stretch>
          </a:blipFill>
        </p:spPr>
      </p:sp>
      <p:sp>
        <p:nvSpPr>
          <p:cNvPr id="24" name="TextBox 23">
            <a:extLst>
              <a:ext uri="{FF2B5EF4-FFF2-40B4-BE49-F238E27FC236}">
                <a16:creationId xmlns:a16="http://schemas.microsoft.com/office/drawing/2014/main" id="{8A342796-68B5-DA42-8D11-2D35C2E26A30}"/>
              </a:ext>
            </a:extLst>
          </p:cNvPr>
          <p:cNvSpPr txBox="1"/>
          <p:nvPr/>
        </p:nvSpPr>
        <p:spPr>
          <a:xfrm>
            <a:off x="2271511" y="471106"/>
            <a:ext cx="15149256" cy="1478418"/>
          </a:xfrm>
          <a:prstGeom prst="rect">
            <a:avLst/>
          </a:prstGeom>
          <a:noFill/>
        </p:spPr>
        <p:txBody>
          <a:bodyPr wrap="square" rtlCol="0">
            <a:spAutoFit/>
          </a:bodyPr>
          <a:lstStyle/>
          <a:p>
            <a:pPr algn="ctr">
              <a:lnSpc>
                <a:spcPct val="150000"/>
              </a:lnSpc>
            </a:pPr>
            <a:r>
              <a:rPr lang="en-US" sz="3200" b="1" dirty="0">
                <a:solidFill>
                  <a:srgbClr val="2A5CD8"/>
                </a:solidFill>
                <a:highlight>
                  <a:srgbClr val="C0C0C0"/>
                </a:highlight>
                <a:latin typeface="Arial" panose="020B0604020202020204" pitchFamily="34" charset="0"/>
                <a:cs typeface="Arial" panose="020B0604020202020204" pitchFamily="34" charset="0"/>
              </a:rPr>
              <a:t>Reconstructing Failure: A Systems-Level Analysis of Mid Staffordshire NHS Foundation Trust (2005–2009)</a:t>
            </a:r>
            <a:endParaRPr lang="en-IN" sz="3200" b="1" dirty="0">
              <a:solidFill>
                <a:srgbClr val="2A5CD8"/>
              </a:solidFill>
              <a:highlight>
                <a:srgbClr val="C0C0C0"/>
              </a:highlight>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E58B64C4-1964-62EF-25CD-8AD4B330A0BE}"/>
              </a:ext>
            </a:extLst>
          </p:cNvPr>
          <p:cNvSpPr txBox="1"/>
          <p:nvPr/>
        </p:nvSpPr>
        <p:spPr>
          <a:xfrm>
            <a:off x="8265425" y="6658479"/>
            <a:ext cx="12801600"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(Dyer, 2015</a:t>
            </a:r>
            <a:r>
              <a:rPr lang="en-IN" dirty="0"/>
              <a:t>)</a:t>
            </a:r>
          </a:p>
        </p:txBody>
      </p:sp>
      <p:pic>
        <p:nvPicPr>
          <p:cNvPr id="28" name="Picture 27">
            <a:extLst>
              <a:ext uri="{FF2B5EF4-FFF2-40B4-BE49-F238E27FC236}">
                <a16:creationId xmlns:a16="http://schemas.microsoft.com/office/drawing/2014/main" id="{751C7E58-E98A-C902-A81F-B89E54EAEF48}"/>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2777673" y="2275176"/>
            <a:ext cx="5960724" cy="4298950"/>
          </a:xfrm>
          <a:prstGeom prst="rect">
            <a:avLst/>
          </a:prstGeom>
          <a:noFill/>
          <a:ln>
            <a:noFill/>
          </a:ln>
        </p:spPr>
      </p:pic>
      <p:pic>
        <p:nvPicPr>
          <p:cNvPr id="29" name="Picture 28">
            <a:extLst>
              <a:ext uri="{FF2B5EF4-FFF2-40B4-BE49-F238E27FC236}">
                <a16:creationId xmlns:a16="http://schemas.microsoft.com/office/drawing/2014/main" id="{BBCCD4CA-18E2-F898-36FB-1A3EAE7B7DE6}"/>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144000" y="2224917"/>
            <a:ext cx="5731510" cy="4298950"/>
          </a:xfrm>
          <a:prstGeom prst="rect">
            <a:avLst/>
          </a:prstGeom>
          <a:noFill/>
          <a:ln>
            <a:noFill/>
          </a:ln>
        </p:spPr>
      </p:pic>
      <p:sp>
        <p:nvSpPr>
          <p:cNvPr id="30" name="Freeform 7">
            <a:extLst>
              <a:ext uri="{FF2B5EF4-FFF2-40B4-BE49-F238E27FC236}">
                <a16:creationId xmlns:a16="http://schemas.microsoft.com/office/drawing/2014/main" id="{9E236B98-FA02-2E58-D555-E95EC7710053}"/>
              </a:ext>
            </a:extLst>
          </p:cNvPr>
          <p:cNvSpPr/>
          <p:nvPr/>
        </p:nvSpPr>
        <p:spPr>
          <a:xfrm rot="20181463">
            <a:off x="971603" y="7694302"/>
            <a:ext cx="1148727" cy="994395"/>
          </a:xfrm>
          <a:custGeom>
            <a:avLst/>
            <a:gdLst/>
            <a:ahLst/>
            <a:cxnLst/>
            <a:rect l="l" t="t" r="r" b="b"/>
            <a:pathLst>
              <a:path w="2451709" h="2451709">
                <a:moveTo>
                  <a:pt x="0" y="0"/>
                </a:moveTo>
                <a:lnTo>
                  <a:pt x="2451709" y="0"/>
                </a:lnTo>
                <a:lnTo>
                  <a:pt x="2451709" y="2451709"/>
                </a:lnTo>
                <a:lnTo>
                  <a:pt x="0" y="2451709"/>
                </a:lnTo>
                <a:lnTo>
                  <a:pt x="0" y="0"/>
                </a:lnTo>
                <a:close/>
              </a:path>
            </a:pathLst>
          </a:custGeom>
          <a:blipFill>
            <a:blip r:embed="rId5"/>
            <a:stretch>
              <a:fillRect/>
            </a:stretch>
          </a:blipFill>
        </p:spPr>
      </p:sp>
      <p:sp>
        <p:nvSpPr>
          <p:cNvPr id="31" name="Freeform 4">
            <a:extLst>
              <a:ext uri="{FF2B5EF4-FFF2-40B4-BE49-F238E27FC236}">
                <a16:creationId xmlns:a16="http://schemas.microsoft.com/office/drawing/2014/main" id="{CCE0BEC1-2120-2F5F-9234-2A8D42745F52}"/>
              </a:ext>
            </a:extLst>
          </p:cNvPr>
          <p:cNvSpPr/>
          <p:nvPr/>
        </p:nvSpPr>
        <p:spPr>
          <a:xfrm>
            <a:off x="5776466" y="7505699"/>
            <a:ext cx="7371309" cy="2362201"/>
          </a:xfrm>
          <a:custGeom>
            <a:avLst/>
            <a:gdLst/>
            <a:ahLst/>
            <a:cxnLst/>
            <a:rect l="l" t="t" r="r" b="b"/>
            <a:pathLst>
              <a:path w="2942800" h="1142827">
                <a:moveTo>
                  <a:pt x="69289" y="0"/>
                </a:moveTo>
                <a:lnTo>
                  <a:pt x="2873511" y="0"/>
                </a:lnTo>
                <a:cubicBezTo>
                  <a:pt x="2891888" y="0"/>
                  <a:pt x="2909511" y="7300"/>
                  <a:pt x="2922506" y="20294"/>
                </a:cubicBezTo>
                <a:cubicBezTo>
                  <a:pt x="2935500" y="33288"/>
                  <a:pt x="2942800" y="50912"/>
                  <a:pt x="2942800" y="69289"/>
                </a:cubicBezTo>
                <a:lnTo>
                  <a:pt x="2942800" y="1073539"/>
                </a:lnTo>
                <a:cubicBezTo>
                  <a:pt x="2942800" y="1111806"/>
                  <a:pt x="2911778" y="1142827"/>
                  <a:pt x="2873511" y="1142827"/>
                </a:cubicBezTo>
                <a:lnTo>
                  <a:pt x="69289" y="1142827"/>
                </a:lnTo>
                <a:cubicBezTo>
                  <a:pt x="31022" y="1142827"/>
                  <a:pt x="0" y="1111806"/>
                  <a:pt x="0" y="1073539"/>
                </a:cubicBezTo>
                <a:lnTo>
                  <a:pt x="0" y="69289"/>
                </a:lnTo>
                <a:cubicBezTo>
                  <a:pt x="0" y="31022"/>
                  <a:pt x="31022" y="0"/>
                  <a:pt x="69289" y="0"/>
                </a:cubicBezTo>
                <a:close/>
              </a:path>
            </a:pathLst>
          </a:custGeom>
          <a:solidFill>
            <a:srgbClr val="EDF6FF"/>
          </a:solidFill>
        </p:spPr>
      </p:sp>
      <p:sp>
        <p:nvSpPr>
          <p:cNvPr id="32" name="TextBox 31">
            <a:extLst>
              <a:ext uri="{FF2B5EF4-FFF2-40B4-BE49-F238E27FC236}">
                <a16:creationId xmlns:a16="http://schemas.microsoft.com/office/drawing/2014/main" id="{A37325E7-A184-B943-FAAA-49F44F376103}"/>
              </a:ext>
            </a:extLst>
          </p:cNvPr>
          <p:cNvSpPr txBox="1"/>
          <p:nvPr/>
        </p:nvSpPr>
        <p:spPr>
          <a:xfrm>
            <a:off x="4574257" y="7571389"/>
            <a:ext cx="9437385" cy="2446824"/>
          </a:xfrm>
          <a:prstGeom prst="rect">
            <a:avLst/>
          </a:prstGeom>
          <a:noFill/>
        </p:spPr>
        <p:txBody>
          <a:bodyPr wrap="square" rtlCol="0">
            <a:spAutoFit/>
          </a:bodyPr>
          <a:lstStyle/>
          <a:p>
            <a:pPr algn="ctr">
              <a:lnSpc>
                <a:spcPct val="150000"/>
              </a:lnSpc>
            </a:pPr>
            <a:r>
              <a:rPr lang="en-US" b="1" dirty="0">
                <a:solidFill>
                  <a:schemeClr val="tx2">
                    <a:lumMod val="60000"/>
                    <a:lumOff val="40000"/>
                  </a:schemeClr>
                </a:solidFill>
                <a:latin typeface="Arial" panose="020B0604020202020204" pitchFamily="34" charset="0"/>
                <a:cs typeface="Arial" panose="020B0604020202020204" pitchFamily="34" charset="0"/>
              </a:rPr>
              <a:t>Module:</a:t>
            </a:r>
            <a:r>
              <a:rPr lang="en-US" dirty="0">
                <a:solidFill>
                  <a:schemeClr val="tx2">
                    <a:lumMod val="60000"/>
                    <a:lumOff val="40000"/>
                  </a:schemeClr>
                </a:solidFill>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Quality Assurance and Service Improvements (LCHS7006)</a:t>
            </a:r>
            <a:br>
              <a:rPr lang="en-US" dirty="0">
                <a:latin typeface="Arial" panose="020B0604020202020204" pitchFamily="34" charset="0"/>
                <a:cs typeface="Arial" panose="020B0604020202020204" pitchFamily="34" charset="0"/>
              </a:rPr>
            </a:br>
            <a:r>
              <a:rPr lang="en-US" b="1" dirty="0">
                <a:solidFill>
                  <a:schemeClr val="tx2">
                    <a:lumMod val="60000"/>
                    <a:lumOff val="40000"/>
                  </a:schemeClr>
                </a:solidFill>
                <a:latin typeface="Arial" panose="020B0604020202020204" pitchFamily="34" charset="0"/>
                <a:cs typeface="Arial" panose="020B0604020202020204" pitchFamily="34" charset="0"/>
              </a:rPr>
              <a:t>Programme:</a:t>
            </a:r>
            <a:r>
              <a:rPr lang="en-US" dirty="0">
                <a:latin typeface="Arial" panose="020B0604020202020204" pitchFamily="34" charset="0"/>
                <a:cs typeface="Arial" panose="020B0604020202020204" pitchFamily="34" charset="0"/>
              </a:rPr>
              <a:t> MSc Public Health and Social Care in Practice</a:t>
            </a:r>
            <a:br>
              <a:rPr lang="en-US" dirty="0">
                <a:latin typeface="Arial" panose="020B0604020202020204" pitchFamily="34" charset="0"/>
                <a:cs typeface="Arial" panose="020B0604020202020204" pitchFamily="34" charset="0"/>
              </a:rPr>
            </a:br>
            <a:r>
              <a:rPr lang="en-US" b="1" dirty="0">
                <a:solidFill>
                  <a:schemeClr val="tx2">
                    <a:lumMod val="60000"/>
                    <a:lumOff val="40000"/>
                  </a:schemeClr>
                </a:solidFill>
                <a:latin typeface="Arial" panose="020B0604020202020204" pitchFamily="34" charset="0"/>
                <a:cs typeface="Arial" panose="020B0604020202020204" pitchFamily="34" charset="0"/>
              </a:rPr>
              <a:t>Assessment:</a:t>
            </a:r>
            <a:r>
              <a:rPr lang="en-US" dirty="0">
                <a:solidFill>
                  <a:schemeClr val="tx2">
                    <a:lumMod val="60000"/>
                    <a:lumOff val="40000"/>
                  </a:schemeClr>
                </a:solidFill>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Component 1 – Individual Presentation</a:t>
            </a:r>
            <a:br>
              <a:rPr lang="en-US" dirty="0">
                <a:latin typeface="Arial" panose="020B0604020202020204" pitchFamily="34" charset="0"/>
                <a:cs typeface="Arial" panose="020B0604020202020204" pitchFamily="34" charset="0"/>
              </a:rPr>
            </a:br>
            <a:r>
              <a:rPr lang="en-US" b="1" dirty="0">
                <a:solidFill>
                  <a:schemeClr val="tx2">
                    <a:lumMod val="60000"/>
                    <a:lumOff val="40000"/>
                  </a:schemeClr>
                </a:solidFill>
                <a:latin typeface="Arial" panose="020B0604020202020204" pitchFamily="34" charset="0"/>
                <a:cs typeface="Arial" panose="020B0604020202020204" pitchFamily="34" charset="0"/>
              </a:rPr>
              <a:t>Student Name:</a:t>
            </a:r>
            <a:r>
              <a:rPr lang="en-US" dirty="0">
                <a:solidFill>
                  <a:schemeClr val="tx2">
                    <a:lumMod val="60000"/>
                    <a:lumOff val="40000"/>
                  </a:schemeClr>
                </a:solidFill>
                <a:latin typeface="Arial" panose="020B0604020202020204" pitchFamily="34" charset="0"/>
                <a:cs typeface="Arial" panose="020B0604020202020204" pitchFamily="34" charset="0"/>
              </a:rPr>
              <a:t> </a:t>
            </a:r>
            <a:r>
              <a:rPr lang="en-IN" dirty="0">
                <a:latin typeface="Arial" panose="020B0604020202020204" pitchFamily="34" charset="0"/>
                <a:cs typeface="Arial" panose="020B0604020202020204" pitchFamily="34" charset="0"/>
              </a:rPr>
              <a:t>Dhartiben Chauhan (2431584)</a:t>
            </a:r>
          </a:p>
          <a:p>
            <a:pPr algn="ctr">
              <a:lnSpc>
                <a:spcPct val="150000"/>
              </a:lnSpc>
            </a:pPr>
            <a:r>
              <a:rPr lang="en-IN" b="1" dirty="0">
                <a:solidFill>
                  <a:schemeClr val="tx2">
                    <a:lumMod val="60000"/>
                    <a:lumOff val="40000"/>
                  </a:schemeClr>
                </a:solidFill>
                <a:latin typeface="Arial" panose="020B0604020202020204" pitchFamily="34" charset="0"/>
                <a:cs typeface="Arial" panose="020B0604020202020204" pitchFamily="34" charset="0"/>
              </a:rPr>
              <a:t>Lecturer</a:t>
            </a:r>
            <a:r>
              <a:rPr lang="en-IN" dirty="0">
                <a:solidFill>
                  <a:schemeClr val="tx2">
                    <a:lumMod val="60000"/>
                    <a:lumOff val="40000"/>
                  </a:schemeClr>
                </a:solidFill>
                <a:latin typeface="Arial" panose="020B0604020202020204" pitchFamily="34" charset="0"/>
                <a:cs typeface="Arial" panose="020B0604020202020204" pitchFamily="34" charset="0"/>
              </a:rPr>
              <a:t>: </a:t>
            </a:r>
            <a:r>
              <a:rPr lang="en-IN" dirty="0">
                <a:latin typeface="Arial" panose="020B0604020202020204" pitchFamily="34" charset="0"/>
                <a:cs typeface="Arial" panose="020B0604020202020204" pitchFamily="34" charset="0"/>
              </a:rPr>
              <a:t>Shepherd Ziko</a:t>
            </a:r>
          </a:p>
          <a:p>
            <a:endParaRPr lang="en-IN" dirty="0"/>
          </a:p>
        </p:txBody>
      </p:sp>
      <p:pic>
        <p:nvPicPr>
          <p:cNvPr id="1026" name="Picture 2" descr="university-of-wales-trinity-saint-david-logo-vector | ESRC Wales Doctoral  Training Partnership">
            <a:extLst>
              <a:ext uri="{FF2B5EF4-FFF2-40B4-BE49-F238E27FC236}">
                <a16:creationId xmlns:a16="http://schemas.microsoft.com/office/drawing/2014/main" id="{573435BA-CC08-854A-70D1-46A6F9CE667A}"/>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52400" y="0"/>
            <a:ext cx="1764898" cy="98049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E0BFD32-8A98-3561-FCC5-55F929761C37}"/>
              </a:ext>
            </a:extLst>
          </p:cNvPr>
          <p:cNvSpPr>
            <a:spLocks noChangeArrowheads="1"/>
          </p:cNvSpPr>
          <p:nvPr/>
        </p:nvSpPr>
        <p:spPr bwMode="auto">
          <a:xfrm>
            <a:off x="2057400" y="1603022"/>
            <a:ext cx="10820400" cy="6775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3600" b="1" i="0" u="none" strike="noStrike" cap="none" normalizeH="0" baseline="0" dirty="0">
                <a:ln>
                  <a:noFill/>
                </a:ln>
                <a:solidFill>
                  <a:schemeClr val="tx1"/>
                </a:solidFill>
                <a:effectLst/>
                <a:latin typeface="Arial" panose="020B0604020202020204" pitchFamily="34" charset="0"/>
              </a:rPr>
              <a:t>Case Overview</a:t>
            </a:r>
          </a:p>
          <a:p>
            <a:pPr marR="0" lvl="0" algn="l" defTabSz="914400" rtl="0" eaLnBrk="0" fontAlgn="base" latinLnBrk="0" hangingPunct="0">
              <a:lnSpc>
                <a:spcPct val="150000"/>
              </a:lnSpc>
              <a:spcBef>
                <a:spcPct val="0"/>
              </a:spcBef>
              <a:spcAft>
                <a:spcPct val="0"/>
              </a:spcAft>
              <a:buClrTx/>
              <a:buSzTx/>
              <a:tabLst/>
            </a:pPr>
            <a:endParaRPr kumimoji="0" lang="en-US" altLang="en-US" sz="3600" b="1"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Introduction and Background of Events</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Safety Layers Framework</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Model Applied to MSFT</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Core Cause Analysis</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Cause Mapping Diagram</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Structure–Process–Outcome Review</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Systems-Based Interpretation</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Policy Drivers of Failure</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Effects on Care Delivery</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Report Layout</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Final Summary</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488413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7770258" y="167682"/>
            <a:ext cx="8011185" cy="1433341"/>
          </a:xfrm>
          <a:prstGeom prst="rect">
            <a:avLst/>
          </a:prstGeom>
        </p:spPr>
        <p:txBody>
          <a:bodyPr lIns="0" tIns="0" rIns="0" bIns="0" rtlCol="0" anchor="t">
            <a:spAutoFit/>
          </a:bodyPr>
          <a:lstStyle/>
          <a:p>
            <a:pPr algn="l">
              <a:lnSpc>
                <a:spcPts val="12880"/>
              </a:lnSpc>
            </a:pPr>
            <a:r>
              <a:rPr lang="en-US" sz="5400" b="1" dirty="0">
                <a:solidFill>
                  <a:schemeClr val="bg1"/>
                </a:solidFill>
                <a:highlight>
                  <a:srgbClr val="2A5CD8"/>
                </a:highlight>
                <a:latin typeface="Arial" panose="020B0604020202020204" pitchFamily="34" charset="0"/>
                <a:ea typeface="Aileron Bold"/>
                <a:cs typeface="Arial" panose="020B0604020202020204" pitchFamily="34" charset="0"/>
                <a:sym typeface="Aileron Bold"/>
              </a:rPr>
              <a:t>Introduction:</a:t>
            </a:r>
          </a:p>
        </p:txBody>
      </p:sp>
      <p:grpSp>
        <p:nvGrpSpPr>
          <p:cNvPr id="3" name="Group 3"/>
          <p:cNvGrpSpPr/>
          <p:nvPr/>
        </p:nvGrpSpPr>
        <p:grpSpPr>
          <a:xfrm>
            <a:off x="6419622" y="1942070"/>
            <a:ext cx="11411178" cy="7541351"/>
            <a:chOff x="0" y="0"/>
            <a:chExt cx="2942800" cy="1142827"/>
          </a:xfrm>
        </p:grpSpPr>
        <p:sp>
          <p:nvSpPr>
            <p:cNvPr id="4" name="Freeform 4"/>
            <p:cNvSpPr/>
            <p:nvPr/>
          </p:nvSpPr>
          <p:spPr>
            <a:xfrm>
              <a:off x="0" y="0"/>
              <a:ext cx="2942800" cy="1142827"/>
            </a:xfrm>
            <a:custGeom>
              <a:avLst/>
              <a:gdLst/>
              <a:ahLst/>
              <a:cxnLst/>
              <a:rect l="l" t="t" r="r" b="b"/>
              <a:pathLst>
                <a:path w="2942800" h="1142827">
                  <a:moveTo>
                    <a:pt x="69289" y="0"/>
                  </a:moveTo>
                  <a:lnTo>
                    <a:pt x="2873511" y="0"/>
                  </a:lnTo>
                  <a:cubicBezTo>
                    <a:pt x="2891888" y="0"/>
                    <a:pt x="2909511" y="7300"/>
                    <a:pt x="2922506" y="20294"/>
                  </a:cubicBezTo>
                  <a:cubicBezTo>
                    <a:pt x="2935500" y="33288"/>
                    <a:pt x="2942800" y="50912"/>
                    <a:pt x="2942800" y="69289"/>
                  </a:cubicBezTo>
                  <a:lnTo>
                    <a:pt x="2942800" y="1073539"/>
                  </a:lnTo>
                  <a:cubicBezTo>
                    <a:pt x="2942800" y="1111806"/>
                    <a:pt x="2911778" y="1142827"/>
                    <a:pt x="2873511" y="1142827"/>
                  </a:cubicBezTo>
                  <a:lnTo>
                    <a:pt x="69289" y="1142827"/>
                  </a:lnTo>
                  <a:cubicBezTo>
                    <a:pt x="31022" y="1142827"/>
                    <a:pt x="0" y="1111806"/>
                    <a:pt x="0" y="1073539"/>
                  </a:cubicBezTo>
                  <a:lnTo>
                    <a:pt x="0" y="69289"/>
                  </a:lnTo>
                  <a:cubicBezTo>
                    <a:pt x="0" y="31022"/>
                    <a:pt x="31022" y="0"/>
                    <a:pt x="69289" y="0"/>
                  </a:cubicBezTo>
                  <a:close/>
                </a:path>
              </a:pathLst>
            </a:custGeom>
            <a:solidFill>
              <a:srgbClr val="EDF6FF"/>
            </a:solidFill>
          </p:spPr>
        </p:sp>
        <p:sp>
          <p:nvSpPr>
            <p:cNvPr id="5" name="TextBox 5"/>
            <p:cNvSpPr txBox="1"/>
            <p:nvPr/>
          </p:nvSpPr>
          <p:spPr>
            <a:xfrm>
              <a:off x="0" y="-57150"/>
              <a:ext cx="2942800" cy="1199977"/>
            </a:xfrm>
            <a:prstGeom prst="rect">
              <a:avLst/>
            </a:prstGeom>
          </p:spPr>
          <p:txBody>
            <a:bodyPr lIns="50800" tIns="50800" rIns="50800" bIns="50800" rtlCol="0" anchor="ctr"/>
            <a:lstStyle/>
            <a:p>
              <a:pPr algn="ctr">
                <a:lnSpc>
                  <a:spcPts val="2659"/>
                </a:lnSpc>
              </a:pPr>
              <a:endParaRPr/>
            </a:p>
          </p:txBody>
        </p:sp>
      </p:grpSp>
      <p:sp>
        <p:nvSpPr>
          <p:cNvPr id="12" name="Freeform 12"/>
          <p:cNvSpPr/>
          <p:nvPr/>
        </p:nvSpPr>
        <p:spPr>
          <a:xfrm rot="16200000">
            <a:off x="6412812" y="776375"/>
            <a:ext cx="723827" cy="832706"/>
          </a:xfrm>
          <a:custGeom>
            <a:avLst/>
            <a:gdLst/>
            <a:ahLst/>
            <a:cxnLst/>
            <a:rect l="l" t="t" r="r" b="b"/>
            <a:pathLst>
              <a:path w="909023" h="909023">
                <a:moveTo>
                  <a:pt x="0" y="0"/>
                </a:moveTo>
                <a:lnTo>
                  <a:pt x="909023" y="0"/>
                </a:lnTo>
                <a:lnTo>
                  <a:pt x="909023" y="909023"/>
                </a:lnTo>
                <a:lnTo>
                  <a:pt x="0" y="909023"/>
                </a:lnTo>
                <a:lnTo>
                  <a:pt x="0" y="0"/>
                </a:lnTo>
                <a:close/>
              </a:path>
            </a:pathLst>
          </a:custGeom>
          <a:blipFill>
            <a:blip r:embed="rId2"/>
            <a:stretch>
              <a:fillRect/>
            </a:stretch>
          </a:blipFill>
        </p:spPr>
        <p:txBody>
          <a:bodyPr/>
          <a:lstStyle/>
          <a:p>
            <a:endParaRPr lang="en-IN" dirty="0"/>
          </a:p>
        </p:txBody>
      </p:sp>
      <p:sp>
        <p:nvSpPr>
          <p:cNvPr id="13" name="Freeform 13"/>
          <p:cNvSpPr/>
          <p:nvPr/>
        </p:nvSpPr>
        <p:spPr>
          <a:xfrm rot="-1902526">
            <a:off x="6551399" y="9110851"/>
            <a:ext cx="1025832" cy="1025832"/>
          </a:xfrm>
          <a:custGeom>
            <a:avLst/>
            <a:gdLst/>
            <a:ahLst/>
            <a:cxnLst/>
            <a:rect l="l" t="t" r="r" b="b"/>
            <a:pathLst>
              <a:path w="1025832" h="1025832">
                <a:moveTo>
                  <a:pt x="0" y="0"/>
                </a:moveTo>
                <a:lnTo>
                  <a:pt x="1025832" y="0"/>
                </a:lnTo>
                <a:lnTo>
                  <a:pt x="1025832" y="1025832"/>
                </a:lnTo>
                <a:lnTo>
                  <a:pt x="0" y="1025832"/>
                </a:lnTo>
                <a:lnTo>
                  <a:pt x="0" y="0"/>
                </a:lnTo>
                <a:close/>
              </a:path>
            </a:pathLst>
          </a:custGeom>
          <a:blipFill>
            <a:blip r:embed="rId3"/>
            <a:stretch>
              <a:fillRect/>
            </a:stretch>
          </a:blipFill>
        </p:spPr>
      </p:sp>
      <p:sp>
        <p:nvSpPr>
          <p:cNvPr id="16" name="TextBox 16"/>
          <p:cNvSpPr txBox="1"/>
          <p:nvPr/>
        </p:nvSpPr>
        <p:spPr>
          <a:xfrm>
            <a:off x="8311187" y="2424282"/>
            <a:ext cx="9343128" cy="8054064"/>
          </a:xfrm>
          <a:prstGeom prst="rect">
            <a:avLst/>
          </a:prstGeom>
        </p:spPr>
        <p:txBody>
          <a:bodyPr wrap="square" lIns="0" tIns="0" rIns="0" bIns="0" rtlCol="0" anchor="t">
            <a:spAutoFit/>
          </a:bodyPr>
          <a:lstStyle/>
          <a:p>
            <a:pPr>
              <a:lnSpc>
                <a:spcPct val="150000"/>
              </a:lnSpc>
            </a:pPr>
            <a:r>
              <a:rPr lang="en-US" sz="2000" b="1"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The Mid Staffordshire NHS Foundation Trust (MSFT) provided acute hospital services at Stafford Hospital and Cannock Chase Hospital during the period 2005–2009, serving a local population of approximately 320,000 people (Francis, 2013).</a:t>
            </a:r>
          </a:p>
          <a:p>
            <a:pPr>
              <a:lnSpc>
                <a:spcPct val="150000"/>
              </a:lnSpc>
            </a:pPr>
            <a:endParaRPr lang="en-US" sz="200" dirty="0">
              <a:latin typeface="Arial" panose="020B0604020202020204" pitchFamily="34" charset="0"/>
              <a:cs typeface="Arial" panose="020B0604020202020204" pitchFamily="34" charset="0"/>
            </a:endParaRPr>
          </a:p>
          <a:p>
            <a:pPr>
              <a:lnSpc>
                <a:spcPct val="150000"/>
              </a:lnSpc>
            </a:pPr>
            <a:r>
              <a:rPr lang="en-US" sz="2000" b="1"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During this period, MSFT experienced severe failures in staffing levels, patient care, and safety performance, including significantly elevated mortality rates, indicating a major breakdown in trust governance, clinical oversight, and </a:t>
            </a:r>
            <a:r>
              <a:rPr lang="en-US" sz="2000" dirty="0" err="1">
                <a:latin typeface="Arial" panose="020B0604020202020204" pitchFamily="34" charset="0"/>
                <a:cs typeface="Arial" panose="020B0604020202020204" pitchFamily="34" charset="0"/>
              </a:rPr>
              <a:t>organisational</a:t>
            </a:r>
            <a:r>
              <a:rPr lang="en-US" sz="2000" dirty="0">
                <a:latin typeface="Arial" panose="020B0604020202020204" pitchFamily="34" charset="0"/>
                <a:cs typeface="Arial" panose="020B0604020202020204" pitchFamily="34" charset="0"/>
              </a:rPr>
              <a:t> safety culture (Department of Health, 2013; Health and Social Care Committee, 2013).</a:t>
            </a:r>
          </a:p>
          <a:p>
            <a:pPr>
              <a:lnSpc>
                <a:spcPct val="150000"/>
              </a:lnSpc>
            </a:pPr>
            <a:endParaRPr lang="en-US" sz="400" dirty="0">
              <a:latin typeface="Arial" panose="020B0604020202020204" pitchFamily="34" charset="0"/>
              <a:cs typeface="Arial" panose="020B0604020202020204" pitchFamily="34" charset="0"/>
            </a:endParaRPr>
          </a:p>
          <a:p>
            <a:pPr>
              <a:lnSpc>
                <a:spcPct val="150000"/>
              </a:lnSpc>
            </a:pPr>
            <a:r>
              <a:rPr lang="en-US" sz="2000" b="1" dirty="0">
                <a:latin typeface="Arial" panose="020B0604020202020204" pitchFamily="34" charset="0"/>
                <a:cs typeface="Arial" panose="020B0604020202020204" pitchFamily="34" charset="0"/>
              </a:rPr>
              <a:t>•</a:t>
            </a:r>
            <a:r>
              <a:rPr lang="en-US" sz="2000" dirty="0"/>
              <a:t> </a:t>
            </a:r>
            <a:r>
              <a:rPr lang="en-US" sz="2000" dirty="0">
                <a:latin typeface="Arial" panose="020B0604020202020204" pitchFamily="34" charset="0"/>
                <a:cs typeface="Arial" panose="020B0604020202020204" pitchFamily="34" charset="0"/>
              </a:rPr>
              <a:t>The concluding Francis Inquiry Report, led by Robert Francis QC, was released on 6 February 2013, identified systemic leadership failures and a culture that tolerated substandard care, issuing 290 recommendations for NHS reform (Francis, 2013).</a:t>
            </a:r>
          </a:p>
          <a:p>
            <a:pPr>
              <a:lnSpc>
                <a:spcPct val="150000"/>
              </a:lnSpc>
            </a:pPr>
            <a:endParaRPr lang="en-US" sz="500" dirty="0">
              <a:latin typeface="Arial" panose="020B0604020202020204" pitchFamily="34" charset="0"/>
              <a:cs typeface="Arial" panose="020B0604020202020204" pitchFamily="34" charset="0"/>
            </a:endParaRPr>
          </a:p>
          <a:p>
            <a:pPr>
              <a:lnSpc>
                <a:spcPct val="150000"/>
              </a:lnSpc>
            </a:pPr>
            <a:r>
              <a:rPr lang="en-US" sz="2000" b="1"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This case is widely </a:t>
            </a:r>
            <a:r>
              <a:rPr lang="en-US" sz="2000" dirty="0" err="1">
                <a:latin typeface="Arial" panose="020B0604020202020204" pitchFamily="34" charset="0"/>
                <a:cs typeface="Arial" panose="020B0604020202020204" pitchFamily="34" charset="0"/>
              </a:rPr>
              <a:t>recognised</a:t>
            </a:r>
            <a:r>
              <a:rPr lang="en-US" sz="2000" dirty="0">
                <a:latin typeface="Arial" panose="020B0604020202020204" pitchFamily="34" charset="0"/>
                <a:cs typeface="Arial" panose="020B0604020202020204" pitchFamily="34" charset="0"/>
              </a:rPr>
              <a:t> in the field of quality assurance because it demonstrates how structural, cultural, and governance failures can align to create catastrophic patient-safety outcomes, generating long-term lessons for NHS quality and regulatory systems (The King’s Fund, 2013).</a:t>
            </a:r>
          </a:p>
          <a:p>
            <a:pPr algn="l">
              <a:lnSpc>
                <a:spcPts val="3371"/>
              </a:lnSpc>
            </a:pPr>
            <a:endParaRPr lang="en-US" sz="2408" dirty="0">
              <a:solidFill>
                <a:srgbClr val="000000"/>
              </a:solidFill>
              <a:latin typeface="Poppins"/>
              <a:ea typeface="Poppins"/>
              <a:cs typeface="Poppins"/>
              <a:sym typeface="Poppins"/>
            </a:endParaRPr>
          </a:p>
        </p:txBody>
      </p:sp>
      <p:pic>
        <p:nvPicPr>
          <p:cNvPr id="29" name="Picture 28">
            <a:extLst>
              <a:ext uri="{FF2B5EF4-FFF2-40B4-BE49-F238E27FC236}">
                <a16:creationId xmlns:a16="http://schemas.microsoft.com/office/drawing/2014/main" id="{4C25926D-8B30-0B7D-FBA4-2B5A0008705B}"/>
              </a:ext>
            </a:extLst>
          </p:cNvPr>
          <p:cNvPicPr>
            <a:picLocks noChangeAspect="1"/>
          </p:cNvPicPr>
          <p:nvPr/>
        </p:nvPicPr>
        <p:blipFill>
          <a:blip r:embed="rId4"/>
          <a:stretch>
            <a:fillRect/>
          </a:stretch>
        </p:blipFill>
        <p:spPr>
          <a:xfrm>
            <a:off x="-1302405" y="5905500"/>
            <a:ext cx="9343127" cy="3391556"/>
          </a:xfrm>
          <a:prstGeom prst="flowChartTerminator">
            <a:avLst/>
          </a:prstGeom>
        </p:spPr>
      </p:pic>
      <p:sp>
        <p:nvSpPr>
          <p:cNvPr id="31" name="TextBox 30">
            <a:extLst>
              <a:ext uri="{FF2B5EF4-FFF2-40B4-BE49-F238E27FC236}">
                <a16:creationId xmlns:a16="http://schemas.microsoft.com/office/drawing/2014/main" id="{080DB6CD-09D3-5025-ACD1-BB7E8EB6A735}"/>
              </a:ext>
            </a:extLst>
          </p:cNvPr>
          <p:cNvSpPr txBox="1"/>
          <p:nvPr/>
        </p:nvSpPr>
        <p:spPr>
          <a:xfrm>
            <a:off x="4068305" y="9311879"/>
            <a:ext cx="10151390"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(Anonymous, 2016</a:t>
            </a:r>
            <a:r>
              <a:rPr lang="en-IN" dirty="0"/>
              <a:t>)</a:t>
            </a:r>
          </a:p>
        </p:txBody>
      </p:sp>
      <p:pic>
        <p:nvPicPr>
          <p:cNvPr id="32" name="Picture 31">
            <a:extLst>
              <a:ext uri="{FF2B5EF4-FFF2-40B4-BE49-F238E27FC236}">
                <a16:creationId xmlns:a16="http://schemas.microsoft.com/office/drawing/2014/main" id="{C90DD4BA-0175-1D84-F360-AAA812D6CADD}"/>
              </a:ext>
            </a:extLst>
          </p:cNvPr>
          <p:cNvPicPr>
            <a:picLocks noChangeAspect="1"/>
          </p:cNvPicPr>
          <p:nvPr/>
        </p:nvPicPr>
        <p:blipFill>
          <a:blip r:embed="rId5"/>
          <a:stretch>
            <a:fillRect/>
          </a:stretch>
        </p:blipFill>
        <p:spPr>
          <a:xfrm>
            <a:off x="-1188361" y="1927247"/>
            <a:ext cx="9229083" cy="3841764"/>
          </a:xfrm>
          <a:prstGeom prst="flowChartTerminator">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3872D5-D783-CD57-58A2-B8CA243FA258}"/>
            </a:ext>
          </a:extLst>
        </p:cNvPr>
        <p:cNvGrpSpPr/>
        <p:nvPr/>
      </p:nvGrpSpPr>
      <p:grpSpPr>
        <a:xfrm>
          <a:off x="0" y="0"/>
          <a:ext cx="0" cy="0"/>
          <a:chOff x="0" y="0"/>
          <a:chExt cx="0" cy="0"/>
        </a:xfrm>
      </p:grpSpPr>
      <p:sp>
        <p:nvSpPr>
          <p:cNvPr id="5" name="TextBox 5">
            <a:extLst>
              <a:ext uri="{FF2B5EF4-FFF2-40B4-BE49-F238E27FC236}">
                <a16:creationId xmlns:a16="http://schemas.microsoft.com/office/drawing/2014/main" id="{4617FFE7-62DF-2C74-94AE-916A4D7EAD49}"/>
              </a:ext>
            </a:extLst>
          </p:cNvPr>
          <p:cNvSpPr txBox="1"/>
          <p:nvPr/>
        </p:nvSpPr>
        <p:spPr>
          <a:xfrm>
            <a:off x="-1219200" y="-516564"/>
            <a:ext cx="20040600" cy="10846274"/>
          </a:xfrm>
          <a:prstGeom prst="rect">
            <a:avLst/>
          </a:prstGeom>
        </p:spPr>
        <p:txBody>
          <a:bodyPr lIns="50800" tIns="50800" rIns="50800" bIns="50800" rtlCol="0" anchor="ctr"/>
          <a:lstStyle/>
          <a:p>
            <a:pPr algn="ctr">
              <a:lnSpc>
                <a:spcPts val="2659"/>
              </a:lnSpc>
            </a:pPr>
            <a:endParaRPr/>
          </a:p>
        </p:txBody>
      </p:sp>
      <p:sp>
        <p:nvSpPr>
          <p:cNvPr id="13" name="Freeform 13">
            <a:extLst>
              <a:ext uri="{FF2B5EF4-FFF2-40B4-BE49-F238E27FC236}">
                <a16:creationId xmlns:a16="http://schemas.microsoft.com/office/drawing/2014/main" id="{8B83C0F6-8BBF-7854-6669-38CE69AB0E53}"/>
              </a:ext>
            </a:extLst>
          </p:cNvPr>
          <p:cNvSpPr/>
          <p:nvPr/>
        </p:nvSpPr>
        <p:spPr>
          <a:xfrm rot="-1902526">
            <a:off x="17069141" y="191091"/>
            <a:ext cx="1025832" cy="1025832"/>
          </a:xfrm>
          <a:custGeom>
            <a:avLst/>
            <a:gdLst/>
            <a:ahLst/>
            <a:cxnLst/>
            <a:rect l="l" t="t" r="r" b="b"/>
            <a:pathLst>
              <a:path w="1025832" h="1025832">
                <a:moveTo>
                  <a:pt x="0" y="0"/>
                </a:moveTo>
                <a:lnTo>
                  <a:pt x="1025832" y="0"/>
                </a:lnTo>
                <a:lnTo>
                  <a:pt x="1025832" y="1025832"/>
                </a:lnTo>
                <a:lnTo>
                  <a:pt x="0" y="1025832"/>
                </a:lnTo>
                <a:lnTo>
                  <a:pt x="0" y="0"/>
                </a:lnTo>
                <a:close/>
              </a:path>
            </a:pathLst>
          </a:custGeom>
          <a:blipFill>
            <a:blip r:embed="rId2"/>
            <a:stretch>
              <a:fillRect/>
            </a:stretch>
          </a:blipFill>
        </p:spPr>
      </p:sp>
      <p:sp>
        <p:nvSpPr>
          <p:cNvPr id="99" name="Text 0">
            <a:extLst>
              <a:ext uri="{FF2B5EF4-FFF2-40B4-BE49-F238E27FC236}">
                <a16:creationId xmlns:a16="http://schemas.microsoft.com/office/drawing/2014/main" id="{A75757AB-83EA-1C03-CFC8-EA4A434E20BE}"/>
              </a:ext>
            </a:extLst>
          </p:cNvPr>
          <p:cNvSpPr/>
          <p:nvPr/>
        </p:nvSpPr>
        <p:spPr>
          <a:xfrm>
            <a:off x="3233335" y="704007"/>
            <a:ext cx="9247703" cy="623530"/>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ts val="4900"/>
              </a:lnSpc>
              <a:buNone/>
            </a:pPr>
            <a:r>
              <a:rPr lang="en-US" sz="4400" b="1" dirty="0">
                <a:solidFill>
                  <a:srgbClr val="2A5CD8"/>
                </a:solidFill>
                <a:highlight>
                  <a:srgbClr val="C0C0C0"/>
                </a:highlight>
                <a:latin typeface="Arial" panose="020B0604020202020204" pitchFamily="34" charset="0"/>
                <a:ea typeface="Barlow Bold" pitchFamily="34" charset="-122"/>
                <a:cs typeface="Arial" panose="020B0604020202020204" pitchFamily="34" charset="0"/>
              </a:rPr>
              <a:t>Background and Context: The MSFT Failures</a:t>
            </a:r>
            <a:endParaRPr lang="en-US" sz="4400" dirty="0">
              <a:solidFill>
                <a:srgbClr val="2A5CD8"/>
              </a:solidFill>
              <a:highlight>
                <a:srgbClr val="C0C0C0"/>
              </a:highlight>
              <a:latin typeface="Arial" panose="020B0604020202020204" pitchFamily="34" charset="0"/>
              <a:cs typeface="Arial" panose="020B0604020202020204" pitchFamily="34" charset="0"/>
            </a:endParaRPr>
          </a:p>
        </p:txBody>
      </p:sp>
      <p:sp>
        <p:nvSpPr>
          <p:cNvPr id="121" name="Shape 2">
            <a:extLst>
              <a:ext uri="{FF2B5EF4-FFF2-40B4-BE49-F238E27FC236}">
                <a16:creationId xmlns:a16="http://schemas.microsoft.com/office/drawing/2014/main" id="{59EE9477-D910-59F9-13DB-47F144F62D4F}"/>
              </a:ext>
            </a:extLst>
          </p:cNvPr>
          <p:cNvSpPr/>
          <p:nvPr/>
        </p:nvSpPr>
        <p:spPr>
          <a:xfrm>
            <a:off x="457199" y="1990032"/>
            <a:ext cx="7903609" cy="2152587"/>
          </a:xfrm>
          <a:prstGeom prst="roundRect">
            <a:avLst>
              <a:gd name="adj" fmla="val 4526"/>
            </a:avLst>
          </a:prstGeom>
          <a:solidFill>
            <a:srgbClr val="FFFFFF"/>
          </a:solidFill>
          <a:ln w="15240">
            <a:solidFill>
              <a:srgbClr val="BACFDD"/>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endParaRPr lang="en-IN">
              <a:latin typeface="Arial" panose="020B0604020202020204" pitchFamily="34" charset="0"/>
              <a:cs typeface="Arial" panose="020B0604020202020204" pitchFamily="34" charset="0"/>
            </a:endParaRPr>
          </a:p>
        </p:txBody>
      </p:sp>
      <p:pic>
        <p:nvPicPr>
          <p:cNvPr id="122" name="Image 0">
            <a:extLst>
              <a:ext uri="{FF2B5EF4-FFF2-40B4-BE49-F238E27FC236}">
                <a16:creationId xmlns:a16="http://schemas.microsoft.com/office/drawing/2014/main" id="{9F2E0AF9-2B4B-923F-4382-DAE62334062B}"/>
              </a:ext>
            </a:extLst>
          </p:cNvPr>
          <p:cNvPicPr>
            <a:picLocks noChangeAspect="1"/>
          </p:cNvPicPr>
          <p:nvPr/>
        </p:nvPicPr>
        <p:blipFill>
          <a:blip r:embed="rId3"/>
          <a:stretch>
            <a:fillRect/>
          </a:stretch>
        </p:blipFill>
        <p:spPr>
          <a:xfrm>
            <a:off x="468868" y="2037129"/>
            <a:ext cx="81732" cy="2105489"/>
          </a:xfrm>
          <a:prstGeom prst="rect">
            <a:avLst/>
          </a:prstGeom>
        </p:spPr>
      </p:pic>
      <p:sp>
        <p:nvSpPr>
          <p:cNvPr id="123" name="Text 3">
            <a:extLst>
              <a:ext uri="{FF2B5EF4-FFF2-40B4-BE49-F238E27FC236}">
                <a16:creationId xmlns:a16="http://schemas.microsoft.com/office/drawing/2014/main" id="{13994FF6-6A47-9BDB-3ED4-8D73975B1B85}"/>
              </a:ext>
            </a:extLst>
          </p:cNvPr>
          <p:cNvSpPr/>
          <p:nvPr/>
        </p:nvSpPr>
        <p:spPr>
          <a:xfrm>
            <a:off x="601210" y="2000506"/>
            <a:ext cx="2632125" cy="256663"/>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b="1" dirty="0">
                <a:solidFill>
                  <a:srgbClr val="384653"/>
                </a:solidFill>
                <a:latin typeface="Arial" panose="020B0604020202020204" pitchFamily="34" charset="0"/>
                <a:ea typeface="Barlow Bold" pitchFamily="34" charset="-122"/>
                <a:cs typeface="Arial" panose="020B0604020202020204" pitchFamily="34" charset="0"/>
              </a:rPr>
              <a:t>Unassessed Staff Reductions</a:t>
            </a:r>
            <a:endParaRPr lang="en-US" dirty="0">
              <a:latin typeface="Arial" panose="020B0604020202020204" pitchFamily="34" charset="0"/>
              <a:cs typeface="Arial" panose="020B0604020202020204" pitchFamily="34" charset="0"/>
            </a:endParaRPr>
          </a:p>
        </p:txBody>
      </p:sp>
      <p:sp>
        <p:nvSpPr>
          <p:cNvPr id="124" name="Text 4">
            <a:extLst>
              <a:ext uri="{FF2B5EF4-FFF2-40B4-BE49-F238E27FC236}">
                <a16:creationId xmlns:a16="http://schemas.microsoft.com/office/drawing/2014/main" id="{FD317E0B-D46E-9E0B-08EA-FFBC1F3079CD}"/>
              </a:ext>
            </a:extLst>
          </p:cNvPr>
          <p:cNvSpPr/>
          <p:nvPr/>
        </p:nvSpPr>
        <p:spPr>
          <a:xfrm>
            <a:off x="586740" y="2401949"/>
            <a:ext cx="7630747" cy="1247469"/>
          </a:xfrm>
          <a:prstGeom prst="rect">
            <a:avLst/>
          </a:prstGeom>
          <a:noFill/>
          <a:ln/>
        </p:spPr>
        <p:txBody>
          <a:bodyPr wrap="squar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dirty="0">
                <a:solidFill>
                  <a:srgbClr val="384653"/>
                </a:solidFill>
                <a:latin typeface="Arial" panose="020B0604020202020204" pitchFamily="34" charset="0"/>
                <a:ea typeface="Montserrat" pitchFamily="34" charset="-122"/>
                <a:cs typeface="Arial" panose="020B0604020202020204" pitchFamily="34" charset="0"/>
              </a:rPr>
              <a:t>Between 2004 and 2007, approximately 150 staff posts were removed as part of a cost-saving drive to achieve Foundation Trust status. Crucially, no formal risk assessment was conducted to evaluate the impact of these reductions on patient care. (Healthcare Commission 2009)</a:t>
            </a:r>
            <a:endParaRPr lang="en-US" dirty="0">
              <a:latin typeface="Arial" panose="020B0604020202020204" pitchFamily="34" charset="0"/>
              <a:cs typeface="Arial" panose="020B0604020202020204" pitchFamily="34" charset="0"/>
            </a:endParaRPr>
          </a:p>
        </p:txBody>
      </p:sp>
      <p:sp>
        <p:nvSpPr>
          <p:cNvPr id="125" name="Shape 5">
            <a:extLst>
              <a:ext uri="{FF2B5EF4-FFF2-40B4-BE49-F238E27FC236}">
                <a16:creationId xmlns:a16="http://schemas.microsoft.com/office/drawing/2014/main" id="{602977C2-8219-9362-625B-E54BA7717930}"/>
              </a:ext>
            </a:extLst>
          </p:cNvPr>
          <p:cNvSpPr/>
          <p:nvPr/>
        </p:nvSpPr>
        <p:spPr>
          <a:xfrm>
            <a:off x="8635077" y="1998668"/>
            <a:ext cx="8785894" cy="2083662"/>
          </a:xfrm>
          <a:prstGeom prst="roundRect">
            <a:avLst>
              <a:gd name="adj" fmla="val 4526"/>
            </a:avLst>
          </a:prstGeom>
          <a:solidFill>
            <a:srgbClr val="FFFFFF"/>
          </a:solidFill>
          <a:ln w="15240">
            <a:solidFill>
              <a:srgbClr val="BACFDD"/>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endParaRPr lang="en-IN">
              <a:latin typeface="Arial" panose="020B0604020202020204" pitchFamily="34" charset="0"/>
              <a:cs typeface="Arial" panose="020B0604020202020204" pitchFamily="34" charset="0"/>
            </a:endParaRPr>
          </a:p>
        </p:txBody>
      </p:sp>
      <p:pic>
        <p:nvPicPr>
          <p:cNvPr id="126" name="Image 1">
            <a:extLst>
              <a:ext uri="{FF2B5EF4-FFF2-40B4-BE49-F238E27FC236}">
                <a16:creationId xmlns:a16="http://schemas.microsoft.com/office/drawing/2014/main" id="{5AE6FC77-4F24-E69C-45BA-FF674B54E043}"/>
              </a:ext>
            </a:extLst>
          </p:cNvPr>
          <p:cNvPicPr>
            <a:picLocks noChangeAspect="1"/>
          </p:cNvPicPr>
          <p:nvPr/>
        </p:nvPicPr>
        <p:blipFill>
          <a:blip r:embed="rId3"/>
          <a:stretch>
            <a:fillRect/>
          </a:stretch>
        </p:blipFill>
        <p:spPr>
          <a:xfrm>
            <a:off x="8619837" y="2029792"/>
            <a:ext cx="61520" cy="2052538"/>
          </a:xfrm>
          <a:prstGeom prst="rect">
            <a:avLst/>
          </a:prstGeom>
        </p:spPr>
      </p:pic>
      <p:sp>
        <p:nvSpPr>
          <p:cNvPr id="127" name="Text 6">
            <a:extLst>
              <a:ext uri="{FF2B5EF4-FFF2-40B4-BE49-F238E27FC236}">
                <a16:creationId xmlns:a16="http://schemas.microsoft.com/office/drawing/2014/main" id="{665D4A5B-070E-2E51-4060-C145E0755590}"/>
              </a:ext>
            </a:extLst>
          </p:cNvPr>
          <p:cNvSpPr/>
          <p:nvPr/>
        </p:nvSpPr>
        <p:spPr>
          <a:xfrm>
            <a:off x="8825577" y="2012983"/>
            <a:ext cx="2792304" cy="248445"/>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b="1" dirty="0">
                <a:solidFill>
                  <a:srgbClr val="384653"/>
                </a:solidFill>
                <a:latin typeface="Arial" panose="020B0604020202020204" pitchFamily="34" charset="0"/>
                <a:ea typeface="Barlow Bold" pitchFamily="34" charset="-122"/>
                <a:cs typeface="Arial" panose="020B0604020202020204" pitchFamily="34" charset="0"/>
              </a:rPr>
              <a:t>Dismissed Mortality Data</a:t>
            </a:r>
            <a:endParaRPr lang="en-US" dirty="0">
              <a:latin typeface="Arial" panose="020B0604020202020204" pitchFamily="34" charset="0"/>
              <a:cs typeface="Arial" panose="020B0604020202020204" pitchFamily="34" charset="0"/>
            </a:endParaRPr>
          </a:p>
        </p:txBody>
      </p:sp>
      <p:sp>
        <p:nvSpPr>
          <p:cNvPr id="128" name="Text 7">
            <a:extLst>
              <a:ext uri="{FF2B5EF4-FFF2-40B4-BE49-F238E27FC236}">
                <a16:creationId xmlns:a16="http://schemas.microsoft.com/office/drawing/2014/main" id="{2A9FF122-5AF5-D69F-E10E-ECD7769CDB03}"/>
              </a:ext>
            </a:extLst>
          </p:cNvPr>
          <p:cNvSpPr/>
          <p:nvPr/>
        </p:nvSpPr>
        <p:spPr>
          <a:xfrm>
            <a:off x="8810336" y="2369833"/>
            <a:ext cx="8336367" cy="1207524"/>
          </a:xfrm>
          <a:prstGeom prst="rect">
            <a:avLst/>
          </a:prstGeom>
          <a:noFill/>
          <a:ln/>
        </p:spPr>
        <p:txBody>
          <a:bodyPr wrap="squar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dirty="0">
                <a:solidFill>
                  <a:srgbClr val="384653"/>
                </a:solidFill>
                <a:latin typeface="Arial" panose="020B0604020202020204" pitchFamily="34" charset="0"/>
                <a:ea typeface="Montserrat" pitchFamily="34" charset="-122"/>
                <a:cs typeface="Arial" panose="020B0604020202020204" pitchFamily="34" charset="0"/>
              </a:rPr>
              <a:t>Dr Foster Intelligence ranked Mid Staffordshire among the worst-performing Trusts for mortality between 2003–2006. Senior leadership, however, attributed these high Hospital Standardised Mortality Ratios to coding problems rather than genuine clinical failings. (Healthcare Commission 2009)</a:t>
            </a:r>
            <a:endParaRPr lang="en-US" dirty="0">
              <a:latin typeface="Arial" panose="020B0604020202020204" pitchFamily="34" charset="0"/>
              <a:cs typeface="Arial" panose="020B0604020202020204" pitchFamily="34" charset="0"/>
            </a:endParaRPr>
          </a:p>
        </p:txBody>
      </p:sp>
      <p:sp>
        <p:nvSpPr>
          <p:cNvPr id="129" name="Shape 8">
            <a:extLst>
              <a:ext uri="{FF2B5EF4-FFF2-40B4-BE49-F238E27FC236}">
                <a16:creationId xmlns:a16="http://schemas.microsoft.com/office/drawing/2014/main" id="{8C395267-16AE-C874-44CF-0BDBCE0F221B}"/>
              </a:ext>
            </a:extLst>
          </p:cNvPr>
          <p:cNvSpPr/>
          <p:nvPr/>
        </p:nvSpPr>
        <p:spPr>
          <a:xfrm>
            <a:off x="495771" y="4363897"/>
            <a:ext cx="7863598" cy="2125851"/>
          </a:xfrm>
          <a:prstGeom prst="roundRect">
            <a:avLst>
              <a:gd name="adj" fmla="val 4526"/>
            </a:avLst>
          </a:prstGeom>
          <a:solidFill>
            <a:srgbClr val="FFFFFF"/>
          </a:solidFill>
          <a:ln w="15240">
            <a:solidFill>
              <a:srgbClr val="BACFDD"/>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endParaRPr lang="en-IN">
              <a:latin typeface="Arial" panose="020B0604020202020204" pitchFamily="34" charset="0"/>
              <a:cs typeface="Arial" panose="020B0604020202020204" pitchFamily="34" charset="0"/>
            </a:endParaRPr>
          </a:p>
        </p:txBody>
      </p:sp>
      <p:pic>
        <p:nvPicPr>
          <p:cNvPr id="130" name="Image 2">
            <a:extLst>
              <a:ext uri="{FF2B5EF4-FFF2-40B4-BE49-F238E27FC236}">
                <a16:creationId xmlns:a16="http://schemas.microsoft.com/office/drawing/2014/main" id="{848F64FE-683C-5A3C-76CE-4946C77072CA}"/>
              </a:ext>
            </a:extLst>
          </p:cNvPr>
          <p:cNvPicPr>
            <a:picLocks noChangeAspect="1"/>
          </p:cNvPicPr>
          <p:nvPr/>
        </p:nvPicPr>
        <p:blipFill>
          <a:blip r:embed="rId3"/>
          <a:stretch>
            <a:fillRect/>
          </a:stretch>
        </p:blipFill>
        <p:spPr>
          <a:xfrm>
            <a:off x="480531" y="4406085"/>
            <a:ext cx="88752" cy="2034777"/>
          </a:xfrm>
          <a:prstGeom prst="rect">
            <a:avLst/>
          </a:prstGeom>
        </p:spPr>
      </p:pic>
      <p:sp>
        <p:nvSpPr>
          <p:cNvPr id="131" name="Text 9">
            <a:extLst>
              <a:ext uri="{FF2B5EF4-FFF2-40B4-BE49-F238E27FC236}">
                <a16:creationId xmlns:a16="http://schemas.microsoft.com/office/drawing/2014/main" id="{DC8C561F-3D3C-905F-055D-7108621A2DF7}"/>
              </a:ext>
            </a:extLst>
          </p:cNvPr>
          <p:cNvSpPr/>
          <p:nvPr/>
        </p:nvSpPr>
        <p:spPr>
          <a:xfrm>
            <a:off x="686270" y="4436949"/>
            <a:ext cx="3180852" cy="248445"/>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b="1" dirty="0">
                <a:solidFill>
                  <a:srgbClr val="384653"/>
                </a:solidFill>
                <a:latin typeface="Arial" panose="020B0604020202020204" pitchFamily="34" charset="0"/>
                <a:ea typeface="Barlow Bold" pitchFamily="34" charset="-122"/>
                <a:cs typeface="Arial" panose="020B0604020202020204" pitchFamily="34" charset="0"/>
              </a:rPr>
              <a:t>Escalating Patient Dissatisfaction</a:t>
            </a:r>
            <a:endParaRPr lang="en-US" dirty="0">
              <a:latin typeface="Arial" panose="020B0604020202020204" pitchFamily="34" charset="0"/>
              <a:cs typeface="Arial" panose="020B0604020202020204" pitchFamily="34" charset="0"/>
            </a:endParaRPr>
          </a:p>
        </p:txBody>
      </p:sp>
      <p:sp>
        <p:nvSpPr>
          <p:cNvPr id="132" name="Text 10">
            <a:extLst>
              <a:ext uri="{FF2B5EF4-FFF2-40B4-BE49-F238E27FC236}">
                <a16:creationId xmlns:a16="http://schemas.microsoft.com/office/drawing/2014/main" id="{6DEB1D21-6C05-309E-3FAE-6BA730686CCF}"/>
              </a:ext>
            </a:extLst>
          </p:cNvPr>
          <p:cNvSpPr/>
          <p:nvPr/>
        </p:nvSpPr>
        <p:spPr>
          <a:xfrm>
            <a:off x="686270" y="4821625"/>
            <a:ext cx="7435290" cy="1207527"/>
          </a:xfrm>
          <a:prstGeom prst="rect">
            <a:avLst/>
          </a:prstGeom>
          <a:noFill/>
          <a:ln/>
        </p:spPr>
        <p:txBody>
          <a:bodyPr wrap="squar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dirty="0">
                <a:solidFill>
                  <a:srgbClr val="384653"/>
                </a:solidFill>
                <a:latin typeface="Arial" panose="020B0604020202020204" pitchFamily="34" charset="0"/>
                <a:ea typeface="Montserrat" pitchFamily="34" charset="-122"/>
                <a:cs typeface="Arial" panose="020B0604020202020204" pitchFamily="34" charset="0"/>
              </a:rPr>
              <a:t>By 2004–05, patient complaints regarding basic nursing care were already among the highest in England, placing the Trust in the worst-performing group for patient dissatisfaction. These critical warnings were not adequately addressed. (Healthcare Commission 2009)</a:t>
            </a:r>
            <a:endParaRPr lang="en-US" dirty="0">
              <a:latin typeface="Arial" panose="020B0604020202020204" pitchFamily="34" charset="0"/>
              <a:cs typeface="Arial" panose="020B0604020202020204" pitchFamily="34" charset="0"/>
            </a:endParaRPr>
          </a:p>
        </p:txBody>
      </p:sp>
      <p:sp>
        <p:nvSpPr>
          <p:cNvPr id="133" name="Shape 11">
            <a:extLst>
              <a:ext uri="{FF2B5EF4-FFF2-40B4-BE49-F238E27FC236}">
                <a16:creationId xmlns:a16="http://schemas.microsoft.com/office/drawing/2014/main" id="{44B18D16-0453-56BA-E207-F46AD46C8229}"/>
              </a:ext>
            </a:extLst>
          </p:cNvPr>
          <p:cNvSpPr/>
          <p:nvPr/>
        </p:nvSpPr>
        <p:spPr>
          <a:xfrm>
            <a:off x="8635077" y="4363897"/>
            <a:ext cx="8785894" cy="2125851"/>
          </a:xfrm>
          <a:prstGeom prst="roundRect">
            <a:avLst>
              <a:gd name="adj" fmla="val 4526"/>
            </a:avLst>
          </a:prstGeom>
          <a:solidFill>
            <a:srgbClr val="FFFFFF"/>
          </a:solidFill>
          <a:ln w="15240">
            <a:solidFill>
              <a:srgbClr val="BACFDD"/>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IN">
              <a:latin typeface="Arial" panose="020B0604020202020204" pitchFamily="34" charset="0"/>
              <a:cs typeface="Arial" panose="020B0604020202020204" pitchFamily="34" charset="0"/>
            </a:endParaRPr>
          </a:p>
        </p:txBody>
      </p:sp>
      <p:pic>
        <p:nvPicPr>
          <p:cNvPr id="134" name="Image 3">
            <a:extLst>
              <a:ext uri="{FF2B5EF4-FFF2-40B4-BE49-F238E27FC236}">
                <a16:creationId xmlns:a16="http://schemas.microsoft.com/office/drawing/2014/main" id="{D8AA6EF2-87E6-EEE4-A744-5BFB8D9C6280}"/>
              </a:ext>
            </a:extLst>
          </p:cNvPr>
          <p:cNvPicPr>
            <a:picLocks noChangeAspect="1"/>
          </p:cNvPicPr>
          <p:nvPr/>
        </p:nvPicPr>
        <p:blipFill>
          <a:blip r:embed="rId3"/>
          <a:stretch>
            <a:fillRect/>
          </a:stretch>
        </p:blipFill>
        <p:spPr>
          <a:xfrm>
            <a:off x="8595777" y="4404750"/>
            <a:ext cx="72255" cy="2011318"/>
          </a:xfrm>
          <a:prstGeom prst="rect">
            <a:avLst/>
          </a:prstGeom>
        </p:spPr>
      </p:pic>
      <p:sp>
        <p:nvSpPr>
          <p:cNvPr id="135" name="Text 12">
            <a:extLst>
              <a:ext uri="{FF2B5EF4-FFF2-40B4-BE49-F238E27FC236}">
                <a16:creationId xmlns:a16="http://schemas.microsoft.com/office/drawing/2014/main" id="{41389389-691D-BAA5-7B63-9505D5B90103}"/>
              </a:ext>
            </a:extLst>
          </p:cNvPr>
          <p:cNvSpPr/>
          <p:nvPr/>
        </p:nvSpPr>
        <p:spPr>
          <a:xfrm>
            <a:off x="8810336" y="4475122"/>
            <a:ext cx="2876459" cy="253475"/>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b="1" dirty="0">
                <a:solidFill>
                  <a:srgbClr val="384653"/>
                </a:solidFill>
                <a:latin typeface="Arial" panose="020B0604020202020204" pitchFamily="34" charset="0"/>
                <a:ea typeface="Barlow Bold" pitchFamily="34" charset="-122"/>
                <a:cs typeface="Arial" panose="020B0604020202020204" pitchFamily="34" charset="0"/>
              </a:rPr>
              <a:t>Low Staff Confidence in Care</a:t>
            </a:r>
            <a:endParaRPr lang="en-US" dirty="0">
              <a:latin typeface="Arial" panose="020B0604020202020204" pitchFamily="34" charset="0"/>
              <a:cs typeface="Arial" panose="020B0604020202020204" pitchFamily="34" charset="0"/>
            </a:endParaRPr>
          </a:p>
        </p:txBody>
      </p:sp>
      <p:sp>
        <p:nvSpPr>
          <p:cNvPr id="136" name="Text 13">
            <a:extLst>
              <a:ext uri="{FF2B5EF4-FFF2-40B4-BE49-F238E27FC236}">
                <a16:creationId xmlns:a16="http://schemas.microsoft.com/office/drawing/2014/main" id="{CEB73613-033F-F9F9-2BB8-B4264691C939}"/>
              </a:ext>
            </a:extLst>
          </p:cNvPr>
          <p:cNvSpPr/>
          <p:nvPr/>
        </p:nvSpPr>
        <p:spPr>
          <a:xfrm>
            <a:off x="8790820" y="4936252"/>
            <a:ext cx="8393743" cy="1231975"/>
          </a:xfrm>
          <a:prstGeom prst="rect">
            <a:avLst/>
          </a:prstGeom>
          <a:noFill/>
          <a:ln/>
        </p:spPr>
        <p:txBody>
          <a:bodyPr wrap="squar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dirty="0">
                <a:solidFill>
                  <a:srgbClr val="384653"/>
                </a:solidFill>
                <a:latin typeface="Arial" panose="020B0604020202020204" pitchFamily="34" charset="0"/>
                <a:ea typeface="Montserrat" pitchFamily="34" charset="-122"/>
                <a:cs typeface="Arial" panose="020B0604020202020204" pitchFamily="34" charset="0"/>
              </a:rPr>
              <a:t>National staff survey data in 2006 revealed extremely low staff confidence, with fewer than one-third of employees happy for a family member to be treated at the Trust significantly below national averages. (Francis 2013)</a:t>
            </a:r>
            <a:endParaRPr lang="en-US" dirty="0">
              <a:latin typeface="Arial" panose="020B0604020202020204" pitchFamily="34" charset="0"/>
              <a:cs typeface="Arial" panose="020B0604020202020204" pitchFamily="34" charset="0"/>
            </a:endParaRPr>
          </a:p>
        </p:txBody>
      </p:sp>
      <p:sp>
        <p:nvSpPr>
          <p:cNvPr id="137" name="Shape 15">
            <a:extLst>
              <a:ext uri="{FF2B5EF4-FFF2-40B4-BE49-F238E27FC236}">
                <a16:creationId xmlns:a16="http://schemas.microsoft.com/office/drawing/2014/main" id="{E9092C1B-3846-26ED-6D98-DD7516181BFB}"/>
              </a:ext>
            </a:extLst>
          </p:cNvPr>
          <p:cNvSpPr/>
          <p:nvPr/>
        </p:nvSpPr>
        <p:spPr>
          <a:xfrm>
            <a:off x="539425" y="6662776"/>
            <a:ext cx="5421392" cy="3282258"/>
          </a:xfrm>
          <a:prstGeom prst="roundRect">
            <a:avLst>
              <a:gd name="adj" fmla="val 3603"/>
            </a:avLst>
          </a:prstGeom>
          <a:solidFill>
            <a:srgbClr val="FFFFFF"/>
          </a:solidFill>
          <a:ln w="15240">
            <a:solidFill>
              <a:srgbClr val="BACFDD"/>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endParaRPr lang="en-IN">
              <a:latin typeface="Arial" panose="020B0604020202020204" pitchFamily="34" charset="0"/>
              <a:cs typeface="Arial" panose="020B0604020202020204" pitchFamily="34" charset="0"/>
            </a:endParaRPr>
          </a:p>
        </p:txBody>
      </p:sp>
      <p:pic>
        <p:nvPicPr>
          <p:cNvPr id="138" name="Image 4">
            <a:extLst>
              <a:ext uri="{FF2B5EF4-FFF2-40B4-BE49-F238E27FC236}">
                <a16:creationId xmlns:a16="http://schemas.microsoft.com/office/drawing/2014/main" id="{F1D423B1-6B00-5E79-133E-8BB464B7B664}"/>
              </a:ext>
            </a:extLst>
          </p:cNvPr>
          <p:cNvPicPr>
            <a:picLocks noChangeAspect="1"/>
          </p:cNvPicPr>
          <p:nvPr/>
        </p:nvPicPr>
        <p:blipFill>
          <a:blip r:embed="rId4"/>
          <a:stretch>
            <a:fillRect/>
          </a:stretch>
        </p:blipFill>
        <p:spPr>
          <a:xfrm flipH="1">
            <a:off x="492456" y="6739443"/>
            <a:ext cx="93938" cy="3128923"/>
          </a:xfrm>
          <a:prstGeom prst="rect">
            <a:avLst/>
          </a:prstGeom>
        </p:spPr>
      </p:pic>
      <p:sp>
        <p:nvSpPr>
          <p:cNvPr id="139" name="Text 16">
            <a:extLst>
              <a:ext uri="{FF2B5EF4-FFF2-40B4-BE49-F238E27FC236}">
                <a16:creationId xmlns:a16="http://schemas.microsoft.com/office/drawing/2014/main" id="{EC4A97A0-C78C-7A98-2F75-1F30FA86EFB0}"/>
              </a:ext>
            </a:extLst>
          </p:cNvPr>
          <p:cNvSpPr/>
          <p:nvPr/>
        </p:nvSpPr>
        <p:spPr>
          <a:xfrm>
            <a:off x="729924" y="6807557"/>
            <a:ext cx="3200097" cy="291888"/>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b="1" dirty="0">
                <a:solidFill>
                  <a:srgbClr val="384653"/>
                </a:solidFill>
                <a:latin typeface="Arial" panose="020B0604020202020204" pitchFamily="34" charset="0"/>
                <a:ea typeface="Barlow Bold" pitchFamily="34" charset="-122"/>
                <a:cs typeface="Arial" panose="020B0604020202020204" pitchFamily="34" charset="0"/>
              </a:rPr>
              <a:t>Board Focus on Finance Over Care</a:t>
            </a:r>
            <a:endParaRPr lang="en-US" dirty="0">
              <a:latin typeface="Arial" panose="020B0604020202020204" pitchFamily="34" charset="0"/>
              <a:cs typeface="Arial" panose="020B0604020202020204" pitchFamily="34" charset="0"/>
            </a:endParaRPr>
          </a:p>
        </p:txBody>
      </p:sp>
      <p:sp>
        <p:nvSpPr>
          <p:cNvPr id="140" name="Text 17">
            <a:extLst>
              <a:ext uri="{FF2B5EF4-FFF2-40B4-BE49-F238E27FC236}">
                <a16:creationId xmlns:a16="http://schemas.microsoft.com/office/drawing/2014/main" id="{704846C7-CA2C-F44B-1259-A10D9646C06E}"/>
              </a:ext>
            </a:extLst>
          </p:cNvPr>
          <p:cNvSpPr/>
          <p:nvPr/>
        </p:nvSpPr>
        <p:spPr>
          <a:xfrm>
            <a:off x="712933" y="7320724"/>
            <a:ext cx="5001159" cy="1986141"/>
          </a:xfrm>
          <a:prstGeom prst="rect">
            <a:avLst/>
          </a:prstGeom>
          <a:noFill/>
          <a:ln/>
        </p:spPr>
        <p:txBody>
          <a:bodyPr wrap="squar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dirty="0">
                <a:solidFill>
                  <a:srgbClr val="384653"/>
                </a:solidFill>
                <a:latin typeface="Arial" panose="020B0604020202020204" pitchFamily="34" charset="0"/>
                <a:ea typeface="Montserrat" pitchFamily="34" charset="-122"/>
                <a:cs typeface="Arial" panose="020B0604020202020204" pitchFamily="34" charset="0"/>
              </a:rPr>
              <a:t>Board minutes from 2005–2007 show extensive time dedicated to finance, marketing, and Foundation Trust application progress. Patient safety concerns, complaint trends, and mortality alerts received minimal board-level scrutiny. (Francis 2013)</a:t>
            </a:r>
            <a:endParaRPr lang="en-US" dirty="0">
              <a:latin typeface="Arial" panose="020B0604020202020204" pitchFamily="34" charset="0"/>
              <a:cs typeface="Arial" panose="020B0604020202020204" pitchFamily="34" charset="0"/>
            </a:endParaRPr>
          </a:p>
        </p:txBody>
      </p:sp>
      <p:sp>
        <p:nvSpPr>
          <p:cNvPr id="141" name="Shape 18">
            <a:extLst>
              <a:ext uri="{FF2B5EF4-FFF2-40B4-BE49-F238E27FC236}">
                <a16:creationId xmlns:a16="http://schemas.microsoft.com/office/drawing/2014/main" id="{0F96E5B0-3CE1-F010-76D4-90638C8D1F34}"/>
              </a:ext>
            </a:extLst>
          </p:cNvPr>
          <p:cNvSpPr/>
          <p:nvPr/>
        </p:nvSpPr>
        <p:spPr>
          <a:xfrm>
            <a:off x="6148789" y="6662777"/>
            <a:ext cx="5353575" cy="3282258"/>
          </a:xfrm>
          <a:prstGeom prst="roundRect">
            <a:avLst>
              <a:gd name="adj" fmla="val 3603"/>
            </a:avLst>
          </a:prstGeom>
          <a:solidFill>
            <a:srgbClr val="FFFFFF"/>
          </a:solidFill>
          <a:ln w="15240">
            <a:solidFill>
              <a:srgbClr val="BACFDD"/>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endParaRPr lang="en-IN">
              <a:latin typeface="Arial" panose="020B0604020202020204" pitchFamily="34" charset="0"/>
              <a:cs typeface="Arial" panose="020B0604020202020204" pitchFamily="34" charset="0"/>
            </a:endParaRPr>
          </a:p>
        </p:txBody>
      </p:sp>
      <p:pic>
        <p:nvPicPr>
          <p:cNvPr id="142" name="Image 5">
            <a:extLst>
              <a:ext uri="{FF2B5EF4-FFF2-40B4-BE49-F238E27FC236}">
                <a16:creationId xmlns:a16="http://schemas.microsoft.com/office/drawing/2014/main" id="{741D4BFA-6C1F-5887-A7CA-62197E88306C}"/>
              </a:ext>
            </a:extLst>
          </p:cNvPr>
          <p:cNvPicPr>
            <a:picLocks noChangeAspect="1"/>
          </p:cNvPicPr>
          <p:nvPr/>
        </p:nvPicPr>
        <p:blipFill>
          <a:blip r:embed="rId4"/>
          <a:stretch>
            <a:fillRect/>
          </a:stretch>
        </p:blipFill>
        <p:spPr>
          <a:xfrm>
            <a:off x="6133549" y="6664979"/>
            <a:ext cx="98433" cy="3203387"/>
          </a:xfrm>
          <a:prstGeom prst="rect">
            <a:avLst/>
          </a:prstGeom>
        </p:spPr>
      </p:pic>
      <p:sp>
        <p:nvSpPr>
          <p:cNvPr id="143" name="Text 19">
            <a:extLst>
              <a:ext uri="{FF2B5EF4-FFF2-40B4-BE49-F238E27FC236}">
                <a16:creationId xmlns:a16="http://schemas.microsoft.com/office/drawing/2014/main" id="{58EA7CB1-75BA-0762-846D-14F6425B93A6}"/>
              </a:ext>
            </a:extLst>
          </p:cNvPr>
          <p:cNvSpPr/>
          <p:nvPr/>
        </p:nvSpPr>
        <p:spPr>
          <a:xfrm>
            <a:off x="6427872" y="6803121"/>
            <a:ext cx="2109806" cy="291887"/>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b="1" dirty="0">
                <a:solidFill>
                  <a:srgbClr val="384653"/>
                </a:solidFill>
                <a:latin typeface="Arial" panose="020B0604020202020204" pitchFamily="34" charset="0"/>
                <a:ea typeface="Barlow Bold" pitchFamily="34" charset="-122"/>
                <a:cs typeface="Arial" panose="020B0604020202020204" pitchFamily="34" charset="0"/>
              </a:rPr>
              <a:t>Lack of Transparency</a:t>
            </a:r>
            <a:endParaRPr lang="en-US" dirty="0">
              <a:latin typeface="Arial" panose="020B0604020202020204" pitchFamily="34" charset="0"/>
              <a:cs typeface="Arial" panose="020B0604020202020204" pitchFamily="34" charset="0"/>
            </a:endParaRPr>
          </a:p>
        </p:txBody>
      </p:sp>
      <p:sp>
        <p:nvSpPr>
          <p:cNvPr id="144" name="Text 20">
            <a:extLst>
              <a:ext uri="{FF2B5EF4-FFF2-40B4-BE49-F238E27FC236}">
                <a16:creationId xmlns:a16="http://schemas.microsoft.com/office/drawing/2014/main" id="{ED39ABD5-19B3-A19B-5AB1-0911486AD60C}"/>
              </a:ext>
            </a:extLst>
          </p:cNvPr>
          <p:cNvSpPr/>
          <p:nvPr/>
        </p:nvSpPr>
        <p:spPr>
          <a:xfrm>
            <a:off x="6339829" y="7356909"/>
            <a:ext cx="5136656" cy="1702408"/>
          </a:xfrm>
          <a:prstGeom prst="rect">
            <a:avLst/>
          </a:prstGeom>
          <a:noFill/>
          <a:ln/>
        </p:spPr>
        <p:txBody>
          <a:bodyPr wrap="squar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dirty="0">
                <a:solidFill>
                  <a:srgbClr val="384653"/>
                </a:solidFill>
                <a:latin typeface="Arial" panose="020B0604020202020204" pitchFamily="34" charset="0"/>
                <a:ea typeface="Montserrat" pitchFamily="34" charset="-122"/>
                <a:cs typeface="Arial" panose="020B0604020202020204" pitchFamily="34" charset="0"/>
              </a:rPr>
              <a:t>The Trust frequently used private board sessions to discuss major decisions, including ward closures and bed reductions. This restricted transparency and limited external challenge, contributing to deteriorating standards of care. (Healthcare Commission 2009)</a:t>
            </a:r>
            <a:endParaRPr lang="en-US" dirty="0">
              <a:latin typeface="Arial" panose="020B0604020202020204" pitchFamily="34" charset="0"/>
              <a:cs typeface="Arial" panose="020B0604020202020204" pitchFamily="34" charset="0"/>
            </a:endParaRPr>
          </a:p>
        </p:txBody>
      </p:sp>
      <p:sp>
        <p:nvSpPr>
          <p:cNvPr id="145" name="Shape 21">
            <a:extLst>
              <a:ext uri="{FF2B5EF4-FFF2-40B4-BE49-F238E27FC236}">
                <a16:creationId xmlns:a16="http://schemas.microsoft.com/office/drawing/2014/main" id="{31E20BE5-924A-131D-10E2-069AD1722023}"/>
              </a:ext>
            </a:extLst>
          </p:cNvPr>
          <p:cNvSpPr/>
          <p:nvPr/>
        </p:nvSpPr>
        <p:spPr>
          <a:xfrm>
            <a:off x="11672375" y="6677629"/>
            <a:ext cx="6320004" cy="3282258"/>
          </a:xfrm>
          <a:prstGeom prst="roundRect">
            <a:avLst>
              <a:gd name="adj" fmla="val 3603"/>
            </a:avLst>
          </a:prstGeom>
          <a:solidFill>
            <a:srgbClr val="FFFFFF"/>
          </a:solidFill>
          <a:ln w="15240">
            <a:solidFill>
              <a:srgbClr val="BACFDD"/>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endParaRPr lang="en-IN">
              <a:latin typeface="Arial" panose="020B0604020202020204" pitchFamily="34" charset="0"/>
              <a:cs typeface="Arial" panose="020B0604020202020204" pitchFamily="34" charset="0"/>
            </a:endParaRPr>
          </a:p>
        </p:txBody>
      </p:sp>
      <p:pic>
        <p:nvPicPr>
          <p:cNvPr id="146" name="Image 6">
            <a:extLst>
              <a:ext uri="{FF2B5EF4-FFF2-40B4-BE49-F238E27FC236}">
                <a16:creationId xmlns:a16="http://schemas.microsoft.com/office/drawing/2014/main" id="{F062DB9A-0EE6-62BA-18D0-5344E6F48508}"/>
              </a:ext>
            </a:extLst>
          </p:cNvPr>
          <p:cNvPicPr>
            <a:picLocks noChangeAspect="1"/>
          </p:cNvPicPr>
          <p:nvPr/>
        </p:nvPicPr>
        <p:blipFill>
          <a:blip r:embed="rId4"/>
          <a:stretch>
            <a:fillRect/>
          </a:stretch>
        </p:blipFill>
        <p:spPr>
          <a:xfrm>
            <a:off x="11657134" y="6677628"/>
            <a:ext cx="95793" cy="3190738"/>
          </a:xfrm>
          <a:prstGeom prst="rect">
            <a:avLst/>
          </a:prstGeom>
        </p:spPr>
      </p:pic>
      <p:sp>
        <p:nvSpPr>
          <p:cNvPr id="147" name="Text 22">
            <a:extLst>
              <a:ext uri="{FF2B5EF4-FFF2-40B4-BE49-F238E27FC236}">
                <a16:creationId xmlns:a16="http://schemas.microsoft.com/office/drawing/2014/main" id="{8FBDEBAB-F914-35CF-A7FA-EA14B4A778C2}"/>
              </a:ext>
            </a:extLst>
          </p:cNvPr>
          <p:cNvSpPr/>
          <p:nvPr/>
        </p:nvSpPr>
        <p:spPr>
          <a:xfrm>
            <a:off x="11862875" y="6822409"/>
            <a:ext cx="3712778" cy="291888"/>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b="1" dirty="0">
                <a:solidFill>
                  <a:srgbClr val="384653"/>
                </a:solidFill>
                <a:latin typeface="Arial" panose="020B0604020202020204" pitchFamily="34" charset="0"/>
                <a:ea typeface="Barlow Bold" pitchFamily="34" charset="-122"/>
                <a:cs typeface="Arial" panose="020B0604020202020204" pitchFamily="34" charset="0"/>
              </a:rPr>
              <a:t>Fragmented Regulatory Oversight</a:t>
            </a:r>
            <a:endParaRPr lang="en-US" dirty="0">
              <a:latin typeface="Arial" panose="020B0604020202020204" pitchFamily="34" charset="0"/>
              <a:cs typeface="Arial" panose="020B0604020202020204" pitchFamily="34" charset="0"/>
            </a:endParaRPr>
          </a:p>
        </p:txBody>
      </p:sp>
      <p:sp>
        <p:nvSpPr>
          <p:cNvPr id="148" name="Text 23">
            <a:extLst>
              <a:ext uri="{FF2B5EF4-FFF2-40B4-BE49-F238E27FC236}">
                <a16:creationId xmlns:a16="http://schemas.microsoft.com/office/drawing/2014/main" id="{D79FCCFB-BCF3-6097-8E34-3A68FF06B4B2}"/>
              </a:ext>
            </a:extLst>
          </p:cNvPr>
          <p:cNvSpPr/>
          <p:nvPr/>
        </p:nvSpPr>
        <p:spPr>
          <a:xfrm>
            <a:off x="11862875" y="7437128"/>
            <a:ext cx="5830116" cy="1702408"/>
          </a:xfrm>
          <a:prstGeom prst="rect">
            <a:avLst/>
          </a:prstGeom>
          <a:noFill/>
          <a:ln/>
        </p:spPr>
        <p:txBody>
          <a:bodyPr wrap="squar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dirty="0">
                <a:solidFill>
                  <a:srgbClr val="384653"/>
                </a:solidFill>
                <a:latin typeface="Arial" panose="020B0604020202020204" pitchFamily="34" charset="0"/>
                <a:ea typeface="Montserrat" pitchFamily="34" charset="-122"/>
                <a:cs typeface="Arial" panose="020B0604020202020204" pitchFamily="34" charset="0"/>
              </a:rPr>
              <a:t>Failures were prolonged due to fragmented regulatory oversight, with unclear accountability among the Primary Care Trust, Strategic Health Authority, and Healthcare Commission, delaying decisive intervention. (Health Committee 2013)</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09893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TextBox 35">
            <a:extLst>
              <a:ext uri="{FF2B5EF4-FFF2-40B4-BE49-F238E27FC236}">
                <a16:creationId xmlns:a16="http://schemas.microsoft.com/office/drawing/2014/main" id="{0C28CE20-4169-894B-D316-6C2572365798}"/>
              </a:ext>
            </a:extLst>
          </p:cNvPr>
          <p:cNvSpPr txBox="1"/>
          <p:nvPr/>
        </p:nvSpPr>
        <p:spPr>
          <a:xfrm>
            <a:off x="2057400" y="495300"/>
            <a:ext cx="14401800" cy="668709"/>
          </a:xfrm>
          <a:prstGeom prst="rect">
            <a:avLst/>
          </a:prstGeom>
          <a:noFill/>
        </p:spPr>
        <p:txBody>
          <a:bodyPr wrap="square">
            <a:spAutoFit/>
          </a:bodyPr>
          <a:lstStyle/>
          <a:p>
            <a:pPr marL="0" indent="0" algn="l">
              <a:lnSpc>
                <a:spcPts val="4900"/>
              </a:lnSpc>
              <a:buNone/>
            </a:pPr>
            <a:r>
              <a:rPr lang="en-US" sz="3600" b="1" dirty="0">
                <a:solidFill>
                  <a:srgbClr val="2A5CD8"/>
                </a:solidFill>
                <a:highlight>
                  <a:srgbClr val="C0C0C0"/>
                </a:highlight>
                <a:latin typeface="Arial" panose="020B0604020202020204" pitchFamily="34" charset="0"/>
                <a:ea typeface="Barlow Bold" pitchFamily="34" charset="-122"/>
                <a:cs typeface="Arial" panose="020B0604020202020204" pitchFamily="34" charset="0"/>
              </a:rPr>
              <a:t>Systems-Based Safety Model: The Swiss Cheese Model (SCM)</a:t>
            </a:r>
            <a:endParaRPr lang="en-US" sz="3600" dirty="0">
              <a:solidFill>
                <a:srgbClr val="2A5CD8"/>
              </a:solidFill>
              <a:highlight>
                <a:srgbClr val="C0C0C0"/>
              </a:highlight>
              <a:latin typeface="Arial" panose="020B0604020202020204" pitchFamily="34" charset="0"/>
              <a:cs typeface="Arial" panose="020B0604020202020204" pitchFamily="34" charset="0"/>
            </a:endParaRPr>
          </a:p>
        </p:txBody>
      </p:sp>
      <p:sp>
        <p:nvSpPr>
          <p:cNvPr id="38" name="TextBox 37">
            <a:extLst>
              <a:ext uri="{FF2B5EF4-FFF2-40B4-BE49-F238E27FC236}">
                <a16:creationId xmlns:a16="http://schemas.microsoft.com/office/drawing/2014/main" id="{C791E17D-A114-10DF-7BAA-EEC6B58E9431}"/>
              </a:ext>
            </a:extLst>
          </p:cNvPr>
          <p:cNvSpPr txBox="1"/>
          <p:nvPr/>
        </p:nvSpPr>
        <p:spPr>
          <a:xfrm>
            <a:off x="304800" y="1714500"/>
            <a:ext cx="9677400" cy="8576130"/>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The Swiss Cheese Model illustrates that adverse events happen when several layers of a system fail at the same time, allowing errors to pass through each gap </a:t>
            </a:r>
            <a:r>
              <a:rPr lang="en-US" sz="2000" dirty="0" err="1">
                <a:latin typeface="Arial" panose="020B0604020202020204" pitchFamily="34" charset="0"/>
                <a:cs typeface="Arial" panose="020B0604020202020204" pitchFamily="34" charset="0"/>
              </a:rPr>
              <a:t>defences</a:t>
            </a:r>
            <a:r>
              <a:rPr lang="en-US" sz="2000" dirty="0">
                <a:latin typeface="Arial" panose="020B0604020202020204" pitchFamily="34" charset="0"/>
                <a:cs typeface="Arial" panose="020B0604020202020204" pitchFamily="34" charset="0"/>
              </a:rPr>
              <a:t> contain latent weaknesses that align, allowing hazards to pass through all layers and cause harm (Reason 2000, cited in Francis 2013).</a:t>
            </a:r>
          </a:p>
          <a:p>
            <a:pPr marL="285750" indent="-285750">
              <a:lnSpc>
                <a:spcPct val="150000"/>
              </a:lnSpc>
              <a:buFont typeface="Arial" panose="020B0604020202020204" pitchFamily="34" charset="0"/>
              <a:buChar char="•"/>
            </a:pPr>
            <a:endParaRPr lang="en-US" sz="800" b="1"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In healthcare, the model is used to illustrate how </a:t>
            </a:r>
            <a:r>
              <a:rPr lang="en-US" sz="2000" dirty="0" err="1">
                <a:latin typeface="Arial" panose="020B0604020202020204" pitchFamily="34" charset="0"/>
                <a:cs typeface="Arial" panose="020B0604020202020204" pitchFamily="34" charset="0"/>
              </a:rPr>
              <a:t>organisational</a:t>
            </a:r>
            <a:r>
              <a:rPr lang="en-US" sz="2000" dirty="0">
                <a:latin typeface="Arial" panose="020B0604020202020204" pitchFamily="34" charset="0"/>
                <a:cs typeface="Arial" panose="020B0604020202020204" pitchFamily="34" charset="0"/>
              </a:rPr>
              <a:t>, managerial, workforce, process and patient-care layers each contain “holes,” representing either latent system flaws or active operational failures (Francis 2013).</a:t>
            </a:r>
          </a:p>
          <a:p>
            <a:pPr marL="285750" indent="-285750">
              <a:lnSpc>
                <a:spcPct val="150000"/>
              </a:lnSpc>
              <a:buFont typeface="Arial" panose="020B0604020202020204" pitchFamily="34" charset="0"/>
              <a:buChar char="•"/>
            </a:pPr>
            <a:endParaRPr lang="en-US" sz="8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The model </a:t>
            </a:r>
            <a:r>
              <a:rPr lang="en-US" sz="2000" dirty="0" err="1">
                <a:latin typeface="Arial" panose="020B0604020202020204" pitchFamily="34" charset="0"/>
                <a:cs typeface="Arial" panose="020B0604020202020204" pitchFamily="34" charset="0"/>
              </a:rPr>
              <a:t>emphasises</a:t>
            </a:r>
            <a:r>
              <a:rPr lang="en-US" sz="2000" dirty="0">
                <a:latin typeface="Arial" panose="020B0604020202020204" pitchFamily="34" charset="0"/>
                <a:cs typeface="Arial" panose="020B0604020202020204" pitchFamily="34" charset="0"/>
              </a:rPr>
              <a:t> that serious failures arise not from a single error but from an accumulation of system vulnerabilities that leadership and governance structures fail to </a:t>
            </a:r>
            <a:r>
              <a:rPr lang="en-US" sz="2000" dirty="0" err="1">
                <a:latin typeface="Arial" panose="020B0604020202020204" pitchFamily="34" charset="0"/>
                <a:cs typeface="Arial" panose="020B0604020202020204" pitchFamily="34" charset="0"/>
              </a:rPr>
              <a:t>recognise</a:t>
            </a:r>
            <a:r>
              <a:rPr lang="en-US" sz="2000" dirty="0">
                <a:latin typeface="Arial" panose="020B0604020202020204" pitchFamily="34" charset="0"/>
                <a:cs typeface="Arial" panose="020B0604020202020204" pitchFamily="34" charset="0"/>
              </a:rPr>
              <a:t> or control (Healthcare Commission 2009).</a:t>
            </a:r>
          </a:p>
          <a:p>
            <a:pPr marL="285750" indent="-285750">
              <a:lnSpc>
                <a:spcPct val="150000"/>
              </a:lnSpc>
              <a:buFont typeface="Arial" panose="020B0604020202020204" pitchFamily="34" charset="0"/>
              <a:buChar char="•"/>
            </a:pPr>
            <a:endParaRPr lang="en-US" sz="8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For Mid Staffordshire NHS Foundation Trust (MSFT), Swiss Cheese Model is particularly appropriate because multiple layers — governance oversight, staffing decisions, clinical process monitoring, and safety culture - all contained significant weaknesses that aligned over several years (Francis 2013).</a:t>
            </a:r>
          </a:p>
          <a:p>
            <a:pPr marL="285750" indent="-285750">
              <a:lnSpc>
                <a:spcPct val="150000"/>
              </a:lnSpc>
              <a:buFont typeface="Arial" panose="020B0604020202020204" pitchFamily="34" charset="0"/>
              <a:buChar char="•"/>
            </a:pPr>
            <a:endParaRPr lang="en-US" sz="8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Applying the Swiss Cheese Model provides a structured method to demonstrate how MSFT’s defensive barriers progressively deteriorated, enabling unsafe care to become </a:t>
            </a:r>
            <a:r>
              <a:rPr lang="en-US" sz="2000" dirty="0" err="1">
                <a:latin typeface="Arial" panose="020B0604020202020204" pitchFamily="34" charset="0"/>
                <a:cs typeface="Arial" panose="020B0604020202020204" pitchFamily="34" charset="0"/>
              </a:rPr>
              <a:t>normalised</a:t>
            </a:r>
            <a:r>
              <a:rPr lang="en-US" sz="2000" dirty="0">
                <a:latin typeface="Arial" panose="020B0604020202020204" pitchFamily="34" charset="0"/>
                <a:cs typeface="Arial" panose="020B0604020202020204" pitchFamily="34" charset="0"/>
              </a:rPr>
              <a:t> across the </a:t>
            </a:r>
            <a:r>
              <a:rPr lang="en-US" sz="2000" dirty="0" err="1">
                <a:latin typeface="Arial" panose="020B0604020202020204" pitchFamily="34" charset="0"/>
                <a:cs typeface="Arial" panose="020B0604020202020204" pitchFamily="34" charset="0"/>
              </a:rPr>
              <a:t>organisation</a:t>
            </a:r>
            <a:r>
              <a:rPr lang="en-US" sz="2000" dirty="0">
                <a:latin typeface="Arial" panose="020B0604020202020204" pitchFamily="34" charset="0"/>
                <a:cs typeface="Arial" panose="020B0604020202020204" pitchFamily="34" charset="0"/>
              </a:rPr>
              <a:t> (Health Committee 2013).</a:t>
            </a:r>
          </a:p>
        </p:txBody>
      </p:sp>
      <p:pic>
        <p:nvPicPr>
          <p:cNvPr id="39" name="Picture 38">
            <a:extLst>
              <a:ext uri="{FF2B5EF4-FFF2-40B4-BE49-F238E27FC236}">
                <a16:creationId xmlns:a16="http://schemas.microsoft.com/office/drawing/2014/main" id="{A151F0A7-6695-25D6-1B55-25FF91F1EF0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982200" y="1943100"/>
            <a:ext cx="8077200" cy="5990590"/>
          </a:xfrm>
          <a:prstGeom prst="rect">
            <a:avLst/>
          </a:prstGeom>
          <a:noFill/>
          <a:ln>
            <a:noFill/>
          </a:ln>
        </p:spPr>
      </p:pic>
      <p:sp>
        <p:nvSpPr>
          <p:cNvPr id="41" name="TextBox 40">
            <a:extLst>
              <a:ext uri="{FF2B5EF4-FFF2-40B4-BE49-F238E27FC236}">
                <a16:creationId xmlns:a16="http://schemas.microsoft.com/office/drawing/2014/main" id="{3E1D3305-BAE0-32E2-FEBE-6A2C1CA17C50}"/>
              </a:ext>
            </a:extLst>
          </p:cNvPr>
          <p:cNvSpPr txBox="1"/>
          <p:nvPr/>
        </p:nvSpPr>
        <p:spPr>
          <a:xfrm>
            <a:off x="16154400" y="8156274"/>
            <a:ext cx="9144000"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a:t>
            </a:r>
            <a:r>
              <a:rPr lang="en-IN" dirty="0" err="1">
                <a:latin typeface="Arial" panose="020B0604020202020204" pitchFamily="34" charset="0"/>
                <a:cs typeface="Arial" panose="020B0604020202020204" pitchFamily="34" charset="0"/>
              </a:rPr>
              <a:t>Hastam</a:t>
            </a:r>
            <a:r>
              <a:rPr lang="en-IN" dirty="0">
                <a:latin typeface="Arial" panose="020B0604020202020204" pitchFamily="34" charset="0"/>
                <a:cs typeface="Arial" panose="020B0604020202020204" pitchFamily="34" charset="0"/>
              </a:rPr>
              <a:t>, 2024</a:t>
            </a:r>
            <a:r>
              <a:rPr lang="en-IN" dirty="0"/>
              <a: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F5FF51-5E33-6D72-B7D0-9D23BE5BD5BA}"/>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3D5D762A-6AAA-3D7B-0B28-0C70231B4D78}"/>
              </a:ext>
            </a:extLst>
          </p:cNvPr>
          <p:cNvSpPr/>
          <p:nvPr/>
        </p:nvSpPr>
        <p:spPr>
          <a:xfrm>
            <a:off x="1659814" y="681898"/>
            <a:ext cx="11876127" cy="602456"/>
          </a:xfrm>
          <a:prstGeom prst="rect">
            <a:avLst/>
          </a:prstGeom>
          <a:noFill/>
          <a:ln/>
        </p:spPr>
        <p:txBody>
          <a:bodyPr wrap="none" lIns="0" tIns="0" rIns="0" bIns="0" rtlCol="0" anchor="t"/>
          <a:lstStyle/>
          <a:p>
            <a:pPr marL="571500" indent="-571500" algn="l">
              <a:lnSpc>
                <a:spcPct val="150000"/>
              </a:lnSpc>
              <a:buFont typeface="Arial" panose="020B0604020202020204" pitchFamily="34" charset="0"/>
              <a:buChar char="•"/>
            </a:pPr>
            <a:r>
              <a:rPr lang="en-US" sz="4000" b="1" u="sng" dirty="0">
                <a:solidFill>
                  <a:srgbClr val="4B6981"/>
                </a:solidFill>
                <a:latin typeface="Arial" panose="020B0604020202020204" pitchFamily="34" charset="0"/>
                <a:ea typeface="Playfair Display Semi Bold" pitchFamily="34" charset="-122"/>
                <a:cs typeface="Arial" panose="020B0604020202020204" pitchFamily="34" charset="0"/>
              </a:rPr>
              <a:t>Applying the Swiss Cheese Model to Mid Staffordshire</a:t>
            </a:r>
            <a:endParaRPr lang="en-US" sz="4000" b="1" u="sng" dirty="0">
              <a:latin typeface="Arial" panose="020B0604020202020204" pitchFamily="34" charset="0"/>
              <a:cs typeface="Arial" panose="020B0604020202020204" pitchFamily="34" charset="0"/>
            </a:endParaRPr>
          </a:p>
        </p:txBody>
      </p:sp>
      <p:sp>
        <p:nvSpPr>
          <p:cNvPr id="3" name="Shape 1">
            <a:extLst>
              <a:ext uri="{FF2B5EF4-FFF2-40B4-BE49-F238E27FC236}">
                <a16:creationId xmlns:a16="http://schemas.microsoft.com/office/drawing/2014/main" id="{8689DD11-0476-846F-B022-98E9FA581661}"/>
              </a:ext>
            </a:extLst>
          </p:cNvPr>
          <p:cNvSpPr/>
          <p:nvPr/>
        </p:nvSpPr>
        <p:spPr>
          <a:xfrm>
            <a:off x="1082992" y="2389702"/>
            <a:ext cx="6967967" cy="212857"/>
          </a:xfrm>
          <a:prstGeom prst="roundRect">
            <a:avLst>
              <a:gd name="adj" fmla="val 42009"/>
            </a:avLst>
          </a:prstGeom>
          <a:solidFill>
            <a:srgbClr val="E1C2C2">
              <a:alpha val="50000"/>
            </a:srgbClr>
          </a:solidFill>
          <a:ln w="7620">
            <a:solidFill>
              <a:srgbClr val="C7A8A8"/>
            </a:solidFill>
            <a:prstDash val="solid"/>
          </a:ln>
          <a:effectLst>
            <a:outerShdw dist="17780" dir="2700000" algn="bl" rotWithShape="0">
              <a:srgbClr val="C7A8A8">
                <a:alpha val="100000"/>
              </a:srgbClr>
            </a:outerShdw>
          </a:effectLst>
        </p:spPr>
      </p:sp>
      <p:sp>
        <p:nvSpPr>
          <p:cNvPr id="4" name="Shape 2">
            <a:extLst>
              <a:ext uri="{FF2B5EF4-FFF2-40B4-BE49-F238E27FC236}">
                <a16:creationId xmlns:a16="http://schemas.microsoft.com/office/drawing/2014/main" id="{9BD110BF-CA85-56EE-9414-DC2BBD6D38F6}"/>
              </a:ext>
            </a:extLst>
          </p:cNvPr>
          <p:cNvSpPr/>
          <p:nvPr/>
        </p:nvSpPr>
        <p:spPr>
          <a:xfrm>
            <a:off x="793789" y="2196940"/>
            <a:ext cx="656869" cy="638703"/>
          </a:xfrm>
          <a:prstGeom prst="roundRect">
            <a:avLst>
              <a:gd name="adj" fmla="val 79045"/>
            </a:avLst>
          </a:prstGeom>
          <a:solidFill>
            <a:srgbClr val="E1C2C2">
              <a:alpha val="50000"/>
            </a:srgbClr>
          </a:solidFill>
          <a:ln w="7620">
            <a:solidFill>
              <a:srgbClr val="C7A8A8"/>
            </a:solidFill>
            <a:prstDash val="solid"/>
          </a:ln>
          <a:effectLst>
            <a:outerShdw dist="17780" dir="2700000" algn="bl" rotWithShape="0">
              <a:srgbClr val="C7A8A8">
                <a:alpha val="100000"/>
              </a:srgbClr>
            </a:outerShdw>
          </a:effectLst>
        </p:spPr>
      </p:sp>
      <p:pic>
        <p:nvPicPr>
          <p:cNvPr id="5" name="Image 0" descr="preencoded.png">
            <a:extLst>
              <a:ext uri="{FF2B5EF4-FFF2-40B4-BE49-F238E27FC236}">
                <a16:creationId xmlns:a16="http://schemas.microsoft.com/office/drawing/2014/main" id="{F6CFEB96-34E1-4B42-AEE8-A8D3323A81E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38332" y="2341483"/>
            <a:ext cx="328434" cy="328434"/>
          </a:xfrm>
          <a:prstGeom prst="rect">
            <a:avLst/>
          </a:prstGeom>
        </p:spPr>
      </p:pic>
      <p:sp>
        <p:nvSpPr>
          <p:cNvPr id="6" name="Text 3">
            <a:extLst>
              <a:ext uri="{FF2B5EF4-FFF2-40B4-BE49-F238E27FC236}">
                <a16:creationId xmlns:a16="http://schemas.microsoft.com/office/drawing/2014/main" id="{5D9CAFFF-AF3F-D253-DD39-B09E259593AB}"/>
              </a:ext>
            </a:extLst>
          </p:cNvPr>
          <p:cNvSpPr/>
          <p:nvPr/>
        </p:nvSpPr>
        <p:spPr>
          <a:xfrm>
            <a:off x="986552" y="2968109"/>
            <a:ext cx="2736860" cy="332630"/>
          </a:xfrm>
          <a:prstGeom prst="rect">
            <a:avLst/>
          </a:prstGeom>
          <a:noFill/>
          <a:ln/>
        </p:spPr>
        <p:txBody>
          <a:bodyPr wrap="none" lIns="0" tIns="0" rIns="0" bIns="0" rtlCol="0" anchor="t"/>
          <a:lstStyle/>
          <a:p>
            <a:pPr marL="0" indent="0" algn="l">
              <a:lnSpc>
                <a:spcPct val="150000"/>
              </a:lnSpc>
              <a:buNone/>
            </a:pPr>
            <a:r>
              <a:rPr lang="en-US" sz="2000" b="1" dirty="0">
                <a:solidFill>
                  <a:srgbClr val="6F655D"/>
                </a:solidFill>
                <a:latin typeface="Arial" panose="020B0604020202020204" pitchFamily="34" charset="0"/>
                <a:ea typeface="Playfair Display Semi Bold" pitchFamily="34" charset="-122"/>
                <a:cs typeface="Arial" panose="020B0604020202020204" pitchFamily="34" charset="0"/>
              </a:rPr>
              <a:t>Organisational Layer</a:t>
            </a:r>
            <a:endParaRPr lang="en-US" sz="2000" b="1" dirty="0">
              <a:latin typeface="Arial" panose="020B0604020202020204" pitchFamily="34" charset="0"/>
              <a:cs typeface="Arial" panose="020B0604020202020204" pitchFamily="34" charset="0"/>
            </a:endParaRPr>
          </a:p>
        </p:txBody>
      </p:sp>
      <p:sp>
        <p:nvSpPr>
          <p:cNvPr id="7" name="Text 4">
            <a:extLst>
              <a:ext uri="{FF2B5EF4-FFF2-40B4-BE49-F238E27FC236}">
                <a16:creationId xmlns:a16="http://schemas.microsoft.com/office/drawing/2014/main" id="{25094C88-FE2F-3F87-DDEC-8C083B1FE7EB}"/>
              </a:ext>
            </a:extLst>
          </p:cNvPr>
          <p:cNvSpPr/>
          <p:nvPr/>
        </p:nvSpPr>
        <p:spPr>
          <a:xfrm>
            <a:off x="986552" y="3384946"/>
            <a:ext cx="6858714" cy="1021557"/>
          </a:xfrm>
          <a:prstGeom prst="rect">
            <a:avLst/>
          </a:prstGeom>
          <a:noFill/>
          <a:ln/>
        </p:spPr>
        <p:txBody>
          <a:bodyPr wrap="square" lIns="0" tIns="0" rIns="0" bIns="0" rtlCol="0" anchor="t"/>
          <a:lstStyle/>
          <a:p>
            <a:pPr marL="0" indent="0" algn="l">
              <a:lnSpc>
                <a:spcPct val="150000"/>
              </a:lnSpc>
              <a:buNone/>
            </a:pPr>
            <a:r>
              <a:rPr lang="en-US" sz="2000" dirty="0">
                <a:solidFill>
                  <a:srgbClr val="6F655D"/>
                </a:solidFill>
                <a:latin typeface="Arial" panose="020B0604020202020204" pitchFamily="34" charset="0"/>
                <a:ea typeface="Public Sans" pitchFamily="34" charset="-122"/>
                <a:cs typeface="Arial" panose="020B0604020202020204" pitchFamily="34" charset="0"/>
              </a:rPr>
              <a:t>MSFT's board repeatedly failed to respond to early mortality signals, complaints data and patient experiences, creating a major gap in governance (Francis 2013).</a:t>
            </a:r>
            <a:endParaRPr lang="en-US" sz="2000" dirty="0">
              <a:latin typeface="Arial" panose="020B0604020202020204" pitchFamily="34" charset="0"/>
              <a:cs typeface="Arial" panose="020B0604020202020204" pitchFamily="34" charset="0"/>
            </a:endParaRPr>
          </a:p>
        </p:txBody>
      </p:sp>
      <p:sp>
        <p:nvSpPr>
          <p:cNvPr id="8" name="Shape 5">
            <a:extLst>
              <a:ext uri="{FF2B5EF4-FFF2-40B4-BE49-F238E27FC236}">
                <a16:creationId xmlns:a16="http://schemas.microsoft.com/office/drawing/2014/main" id="{3BFA312D-3AE2-0489-98D5-88E68D427B78}"/>
              </a:ext>
            </a:extLst>
          </p:cNvPr>
          <p:cNvSpPr/>
          <p:nvPr/>
        </p:nvSpPr>
        <p:spPr>
          <a:xfrm>
            <a:off x="9621440" y="2305496"/>
            <a:ext cx="7215447" cy="273117"/>
          </a:xfrm>
          <a:prstGeom prst="roundRect">
            <a:avLst>
              <a:gd name="adj" fmla="val 42009"/>
            </a:avLst>
          </a:prstGeom>
          <a:solidFill>
            <a:srgbClr val="CCC4EC">
              <a:alpha val="50000"/>
            </a:srgbClr>
          </a:solidFill>
          <a:ln w="7620">
            <a:solidFill>
              <a:srgbClr val="B2AAD2"/>
            </a:solidFill>
            <a:prstDash val="solid"/>
          </a:ln>
          <a:effectLst>
            <a:outerShdw dist="17780" dir="2700000" algn="bl" rotWithShape="0">
              <a:srgbClr val="B2AAD2">
                <a:alpha val="100000"/>
              </a:srgbClr>
            </a:outerShdw>
          </a:effectLst>
        </p:spPr>
      </p:sp>
      <p:sp>
        <p:nvSpPr>
          <p:cNvPr id="9" name="Shape 6">
            <a:extLst>
              <a:ext uri="{FF2B5EF4-FFF2-40B4-BE49-F238E27FC236}">
                <a16:creationId xmlns:a16="http://schemas.microsoft.com/office/drawing/2014/main" id="{6CB7A8BB-D17D-B7F7-F252-0ACE165AA895}"/>
              </a:ext>
            </a:extLst>
          </p:cNvPr>
          <p:cNvSpPr/>
          <p:nvPr/>
        </p:nvSpPr>
        <p:spPr>
          <a:xfrm>
            <a:off x="9332237" y="2112734"/>
            <a:ext cx="680185" cy="819520"/>
          </a:xfrm>
          <a:prstGeom prst="roundRect">
            <a:avLst>
              <a:gd name="adj" fmla="val 79045"/>
            </a:avLst>
          </a:prstGeom>
          <a:solidFill>
            <a:srgbClr val="CCC4EC">
              <a:alpha val="50000"/>
            </a:srgbClr>
          </a:solidFill>
          <a:ln w="7620">
            <a:solidFill>
              <a:srgbClr val="B2AAD2"/>
            </a:solidFill>
            <a:prstDash val="solid"/>
          </a:ln>
          <a:effectLst>
            <a:outerShdw dist="17780" dir="2700000" algn="bl" rotWithShape="0">
              <a:srgbClr val="B2AAD2">
                <a:alpha val="100000"/>
              </a:srgbClr>
            </a:outerShdw>
          </a:effectLst>
        </p:spPr>
      </p:sp>
      <p:pic>
        <p:nvPicPr>
          <p:cNvPr id="10" name="Image 1" descr="preencoded.png">
            <a:extLst>
              <a:ext uri="{FF2B5EF4-FFF2-40B4-BE49-F238E27FC236}">
                <a16:creationId xmlns:a16="http://schemas.microsoft.com/office/drawing/2014/main" id="{57BD165F-BB3A-F1FF-FC90-4018EE44AF3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476779" y="2257276"/>
            <a:ext cx="409760" cy="409760"/>
          </a:xfrm>
          <a:prstGeom prst="rect">
            <a:avLst/>
          </a:prstGeom>
        </p:spPr>
      </p:pic>
      <p:sp>
        <p:nvSpPr>
          <p:cNvPr id="11" name="Text 7">
            <a:extLst>
              <a:ext uri="{FF2B5EF4-FFF2-40B4-BE49-F238E27FC236}">
                <a16:creationId xmlns:a16="http://schemas.microsoft.com/office/drawing/2014/main" id="{69E31B99-C1D7-EC12-007F-2BBF064F4887}"/>
              </a:ext>
            </a:extLst>
          </p:cNvPr>
          <p:cNvSpPr/>
          <p:nvPr/>
        </p:nvSpPr>
        <p:spPr>
          <a:xfrm>
            <a:off x="9525000" y="2883902"/>
            <a:ext cx="2834010" cy="426798"/>
          </a:xfrm>
          <a:prstGeom prst="rect">
            <a:avLst/>
          </a:prstGeom>
          <a:noFill/>
          <a:ln/>
        </p:spPr>
        <p:txBody>
          <a:bodyPr wrap="none" lIns="0" tIns="0" rIns="0" bIns="0" rtlCol="0" anchor="t"/>
          <a:lstStyle/>
          <a:p>
            <a:pPr marL="0" indent="0" algn="l">
              <a:lnSpc>
                <a:spcPct val="150000"/>
              </a:lnSpc>
              <a:buNone/>
            </a:pPr>
            <a:r>
              <a:rPr lang="en-US" sz="2000" b="1" dirty="0">
                <a:solidFill>
                  <a:srgbClr val="6F655D"/>
                </a:solidFill>
                <a:latin typeface="Arial" panose="020B0604020202020204" pitchFamily="34" charset="0"/>
                <a:ea typeface="Playfair Display Semi Bold" pitchFamily="34" charset="-122"/>
                <a:cs typeface="Arial" panose="020B0604020202020204" pitchFamily="34" charset="0"/>
              </a:rPr>
              <a:t>Workforce Layer</a:t>
            </a:r>
            <a:endParaRPr lang="en-US" sz="2000" b="1" dirty="0">
              <a:latin typeface="Arial" panose="020B0604020202020204" pitchFamily="34" charset="0"/>
              <a:cs typeface="Arial" panose="020B0604020202020204" pitchFamily="34" charset="0"/>
            </a:endParaRPr>
          </a:p>
        </p:txBody>
      </p:sp>
      <p:sp>
        <p:nvSpPr>
          <p:cNvPr id="12" name="Text 8">
            <a:extLst>
              <a:ext uri="{FF2B5EF4-FFF2-40B4-BE49-F238E27FC236}">
                <a16:creationId xmlns:a16="http://schemas.microsoft.com/office/drawing/2014/main" id="{57E32FB0-872D-A4CE-9F9C-C4BCBD1B6334}"/>
              </a:ext>
            </a:extLst>
          </p:cNvPr>
          <p:cNvSpPr/>
          <p:nvPr/>
        </p:nvSpPr>
        <p:spPr>
          <a:xfrm>
            <a:off x="9525000" y="3300739"/>
            <a:ext cx="7102316" cy="1310759"/>
          </a:xfrm>
          <a:prstGeom prst="rect">
            <a:avLst/>
          </a:prstGeom>
          <a:noFill/>
          <a:ln/>
        </p:spPr>
        <p:txBody>
          <a:bodyPr wrap="square" lIns="0" tIns="0" rIns="0" bIns="0" rtlCol="0" anchor="t"/>
          <a:lstStyle/>
          <a:p>
            <a:pPr marL="0" indent="0" algn="l">
              <a:lnSpc>
                <a:spcPct val="150000"/>
              </a:lnSpc>
              <a:buNone/>
            </a:pPr>
            <a:r>
              <a:rPr lang="en-US" sz="2000" dirty="0">
                <a:solidFill>
                  <a:srgbClr val="6F655D"/>
                </a:solidFill>
                <a:latin typeface="Arial" panose="020B0604020202020204" pitchFamily="34" charset="0"/>
                <a:ea typeface="Public Sans" pitchFamily="34" charset="-122"/>
                <a:cs typeface="Arial" panose="020B0604020202020204" pitchFamily="34" charset="0"/>
              </a:rPr>
              <a:t>Large staffing reductions and unsafe nurse-to-patient ratios introduced severe operational vulnerabilities, leaving wards without adequate monitoring or skilled staff (Healthcare Commission 2009).</a:t>
            </a:r>
            <a:endParaRPr lang="en-US" sz="2000" dirty="0">
              <a:latin typeface="Arial" panose="020B0604020202020204" pitchFamily="34" charset="0"/>
              <a:cs typeface="Arial" panose="020B0604020202020204" pitchFamily="34" charset="0"/>
            </a:endParaRPr>
          </a:p>
        </p:txBody>
      </p:sp>
      <p:sp>
        <p:nvSpPr>
          <p:cNvPr id="13" name="Shape 9">
            <a:extLst>
              <a:ext uri="{FF2B5EF4-FFF2-40B4-BE49-F238E27FC236}">
                <a16:creationId xmlns:a16="http://schemas.microsoft.com/office/drawing/2014/main" id="{B3478B7F-BF59-8E7F-AFAB-F330D998FA29}"/>
              </a:ext>
            </a:extLst>
          </p:cNvPr>
          <p:cNvSpPr/>
          <p:nvPr/>
        </p:nvSpPr>
        <p:spPr>
          <a:xfrm>
            <a:off x="1082992" y="5659278"/>
            <a:ext cx="7176937" cy="212857"/>
          </a:xfrm>
          <a:prstGeom prst="roundRect">
            <a:avLst>
              <a:gd name="adj" fmla="val 42009"/>
            </a:avLst>
          </a:prstGeom>
          <a:solidFill>
            <a:srgbClr val="B4DAE4">
              <a:alpha val="50000"/>
            </a:srgbClr>
          </a:solidFill>
          <a:ln w="7620">
            <a:solidFill>
              <a:srgbClr val="9AC0CA"/>
            </a:solidFill>
            <a:prstDash val="solid"/>
          </a:ln>
          <a:effectLst>
            <a:outerShdw dist="17780" dir="2700000" algn="bl" rotWithShape="0">
              <a:srgbClr val="9AC0CA">
                <a:alpha val="100000"/>
              </a:srgbClr>
            </a:outerShdw>
          </a:effectLst>
        </p:spPr>
      </p:sp>
      <p:sp>
        <p:nvSpPr>
          <p:cNvPr id="14" name="Shape 10">
            <a:extLst>
              <a:ext uri="{FF2B5EF4-FFF2-40B4-BE49-F238E27FC236}">
                <a16:creationId xmlns:a16="http://schemas.microsoft.com/office/drawing/2014/main" id="{99E55590-9DC7-E2B6-D637-A3B61FBAAFA8}"/>
              </a:ext>
            </a:extLst>
          </p:cNvPr>
          <p:cNvSpPr/>
          <p:nvPr/>
        </p:nvSpPr>
        <p:spPr>
          <a:xfrm>
            <a:off x="793790" y="5466516"/>
            <a:ext cx="676568" cy="638703"/>
          </a:xfrm>
          <a:prstGeom prst="roundRect">
            <a:avLst>
              <a:gd name="adj" fmla="val 79045"/>
            </a:avLst>
          </a:prstGeom>
          <a:solidFill>
            <a:srgbClr val="B4DAE4">
              <a:alpha val="50000"/>
            </a:srgbClr>
          </a:solidFill>
          <a:ln w="7620">
            <a:solidFill>
              <a:srgbClr val="9AC0CA"/>
            </a:solidFill>
            <a:prstDash val="solid"/>
          </a:ln>
          <a:effectLst>
            <a:outerShdw dist="17780" dir="2700000" algn="bl" rotWithShape="0">
              <a:srgbClr val="9AC0CA">
                <a:alpha val="100000"/>
              </a:srgbClr>
            </a:outerShdw>
          </a:effectLst>
        </p:spPr>
      </p:sp>
      <p:pic>
        <p:nvPicPr>
          <p:cNvPr id="15" name="Image 2" descr="preencoded.png">
            <a:extLst>
              <a:ext uri="{FF2B5EF4-FFF2-40B4-BE49-F238E27FC236}">
                <a16:creationId xmlns:a16="http://schemas.microsoft.com/office/drawing/2014/main" id="{E91EBE3C-43DC-2FB7-1A01-14ABFE73138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38332" y="5611059"/>
            <a:ext cx="338284" cy="338284"/>
          </a:xfrm>
          <a:prstGeom prst="rect">
            <a:avLst/>
          </a:prstGeom>
        </p:spPr>
      </p:pic>
      <p:sp>
        <p:nvSpPr>
          <p:cNvPr id="16" name="Text 11">
            <a:extLst>
              <a:ext uri="{FF2B5EF4-FFF2-40B4-BE49-F238E27FC236}">
                <a16:creationId xmlns:a16="http://schemas.microsoft.com/office/drawing/2014/main" id="{EFA7A423-3709-0D91-4E5D-AF6E45C6D69D}"/>
              </a:ext>
            </a:extLst>
          </p:cNvPr>
          <p:cNvSpPr/>
          <p:nvPr/>
        </p:nvSpPr>
        <p:spPr>
          <a:xfrm>
            <a:off x="986551" y="6237685"/>
            <a:ext cx="2849857" cy="332630"/>
          </a:xfrm>
          <a:prstGeom prst="rect">
            <a:avLst/>
          </a:prstGeom>
          <a:noFill/>
          <a:ln/>
        </p:spPr>
        <p:txBody>
          <a:bodyPr wrap="none" lIns="0" tIns="0" rIns="0" bIns="0" rtlCol="0" anchor="t"/>
          <a:lstStyle/>
          <a:p>
            <a:pPr marL="0" indent="0" algn="l">
              <a:lnSpc>
                <a:spcPct val="150000"/>
              </a:lnSpc>
              <a:buNone/>
            </a:pPr>
            <a:r>
              <a:rPr lang="en-US" sz="2000" b="1" dirty="0">
                <a:solidFill>
                  <a:srgbClr val="6F655D"/>
                </a:solidFill>
                <a:latin typeface="Arial" panose="020B0604020202020204" pitchFamily="34" charset="0"/>
                <a:ea typeface="Playfair Display Semi Bold" pitchFamily="34" charset="-122"/>
                <a:cs typeface="Arial" panose="020B0604020202020204" pitchFamily="34" charset="0"/>
              </a:rPr>
              <a:t>Clinical Process Layer</a:t>
            </a:r>
            <a:endParaRPr lang="en-US" sz="2000" b="1" dirty="0">
              <a:latin typeface="Arial" panose="020B0604020202020204" pitchFamily="34" charset="0"/>
              <a:cs typeface="Arial" panose="020B0604020202020204" pitchFamily="34" charset="0"/>
            </a:endParaRPr>
          </a:p>
        </p:txBody>
      </p:sp>
      <p:sp>
        <p:nvSpPr>
          <p:cNvPr id="17" name="Text 12">
            <a:extLst>
              <a:ext uri="{FF2B5EF4-FFF2-40B4-BE49-F238E27FC236}">
                <a16:creationId xmlns:a16="http://schemas.microsoft.com/office/drawing/2014/main" id="{36B817C9-8255-68F9-B8E4-B427B3547234}"/>
              </a:ext>
            </a:extLst>
          </p:cNvPr>
          <p:cNvSpPr/>
          <p:nvPr/>
        </p:nvSpPr>
        <p:spPr>
          <a:xfrm>
            <a:off x="986552" y="6654521"/>
            <a:ext cx="7064407" cy="1021557"/>
          </a:xfrm>
          <a:prstGeom prst="rect">
            <a:avLst/>
          </a:prstGeom>
          <a:noFill/>
          <a:ln/>
        </p:spPr>
        <p:txBody>
          <a:bodyPr wrap="square" lIns="0" tIns="0" rIns="0" bIns="0" rtlCol="0" anchor="t"/>
          <a:lstStyle/>
          <a:p>
            <a:pPr marL="0" indent="0" algn="l">
              <a:lnSpc>
                <a:spcPct val="150000"/>
              </a:lnSpc>
              <a:buNone/>
            </a:pPr>
            <a:r>
              <a:rPr lang="en-US" sz="2000" dirty="0">
                <a:solidFill>
                  <a:srgbClr val="6F655D"/>
                </a:solidFill>
                <a:latin typeface="Arial" panose="020B0604020202020204" pitchFamily="34" charset="0"/>
                <a:ea typeface="Public Sans" pitchFamily="34" charset="-122"/>
                <a:cs typeface="Arial" panose="020B0604020202020204" pitchFamily="34" charset="0"/>
              </a:rPr>
              <a:t>Escalation procedures for deteriorating patients were inconsistent or absent, and routine tasks such as hydration, toileting and pain assessment were frequently missed (Francis 2013).</a:t>
            </a:r>
            <a:endParaRPr lang="en-US" sz="2000" dirty="0">
              <a:latin typeface="Arial" panose="020B0604020202020204" pitchFamily="34" charset="0"/>
              <a:cs typeface="Arial" panose="020B0604020202020204" pitchFamily="34" charset="0"/>
            </a:endParaRPr>
          </a:p>
        </p:txBody>
      </p:sp>
      <p:sp>
        <p:nvSpPr>
          <p:cNvPr id="18" name="Shape 13">
            <a:extLst>
              <a:ext uri="{FF2B5EF4-FFF2-40B4-BE49-F238E27FC236}">
                <a16:creationId xmlns:a16="http://schemas.microsoft.com/office/drawing/2014/main" id="{266DE6CE-6204-8EB6-FC05-FF4BCD9B60B0}"/>
              </a:ext>
            </a:extLst>
          </p:cNvPr>
          <p:cNvSpPr/>
          <p:nvPr/>
        </p:nvSpPr>
        <p:spPr>
          <a:xfrm>
            <a:off x="9624023" y="5632640"/>
            <a:ext cx="8144413" cy="229903"/>
          </a:xfrm>
          <a:prstGeom prst="roundRect">
            <a:avLst>
              <a:gd name="adj" fmla="val 42009"/>
            </a:avLst>
          </a:prstGeom>
          <a:solidFill>
            <a:srgbClr val="E1C2C2">
              <a:alpha val="50000"/>
            </a:srgbClr>
          </a:solidFill>
          <a:ln w="7620">
            <a:solidFill>
              <a:srgbClr val="C7A8A8"/>
            </a:solidFill>
            <a:prstDash val="solid"/>
          </a:ln>
          <a:effectLst>
            <a:outerShdw dist="17780" dir="2700000" algn="bl" rotWithShape="0">
              <a:srgbClr val="C7A8A8">
                <a:alpha val="100000"/>
              </a:srgbClr>
            </a:outerShdw>
          </a:effectLst>
        </p:spPr>
      </p:sp>
      <p:sp>
        <p:nvSpPr>
          <p:cNvPr id="19" name="Shape 14">
            <a:extLst>
              <a:ext uri="{FF2B5EF4-FFF2-40B4-BE49-F238E27FC236}">
                <a16:creationId xmlns:a16="http://schemas.microsoft.com/office/drawing/2014/main" id="{214AF220-C2DA-D93B-A754-99DEA44C2FA4}"/>
              </a:ext>
            </a:extLst>
          </p:cNvPr>
          <p:cNvSpPr/>
          <p:nvPr/>
        </p:nvSpPr>
        <p:spPr>
          <a:xfrm>
            <a:off x="9334820" y="5439878"/>
            <a:ext cx="767757" cy="689853"/>
          </a:xfrm>
          <a:prstGeom prst="roundRect">
            <a:avLst>
              <a:gd name="adj" fmla="val 79045"/>
            </a:avLst>
          </a:prstGeom>
          <a:solidFill>
            <a:srgbClr val="E1C2C2">
              <a:alpha val="50000"/>
            </a:srgbClr>
          </a:solidFill>
          <a:ln w="7620">
            <a:solidFill>
              <a:srgbClr val="C7A8A8"/>
            </a:solidFill>
            <a:prstDash val="solid"/>
          </a:ln>
          <a:effectLst>
            <a:outerShdw dist="17780" dir="2700000" algn="bl" rotWithShape="0">
              <a:srgbClr val="C7A8A8">
                <a:alpha val="100000"/>
              </a:srgbClr>
            </a:outerShdw>
          </a:effectLst>
        </p:spPr>
      </p:sp>
      <p:pic>
        <p:nvPicPr>
          <p:cNvPr id="20" name="Image 3" descr="preencoded.png">
            <a:extLst>
              <a:ext uri="{FF2B5EF4-FFF2-40B4-BE49-F238E27FC236}">
                <a16:creationId xmlns:a16="http://schemas.microsoft.com/office/drawing/2014/main" id="{3010C45A-5D32-9DA0-A334-F15F9F606F85}"/>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479362" y="5584421"/>
            <a:ext cx="383878" cy="383878"/>
          </a:xfrm>
          <a:prstGeom prst="rect">
            <a:avLst/>
          </a:prstGeom>
        </p:spPr>
      </p:pic>
      <p:sp>
        <p:nvSpPr>
          <p:cNvPr id="21" name="Text 15">
            <a:extLst>
              <a:ext uri="{FF2B5EF4-FFF2-40B4-BE49-F238E27FC236}">
                <a16:creationId xmlns:a16="http://schemas.microsoft.com/office/drawing/2014/main" id="{028D2318-F4B3-8ABA-FEC7-26EA27AE19A9}"/>
              </a:ext>
            </a:extLst>
          </p:cNvPr>
          <p:cNvSpPr/>
          <p:nvPr/>
        </p:nvSpPr>
        <p:spPr>
          <a:xfrm>
            <a:off x="9527583" y="6211047"/>
            <a:ext cx="4418788" cy="359268"/>
          </a:xfrm>
          <a:prstGeom prst="rect">
            <a:avLst/>
          </a:prstGeom>
          <a:noFill/>
          <a:ln/>
        </p:spPr>
        <p:txBody>
          <a:bodyPr wrap="none" lIns="0" tIns="0" rIns="0" bIns="0" rtlCol="0" anchor="t"/>
          <a:lstStyle/>
          <a:p>
            <a:pPr marL="0" indent="0" algn="l">
              <a:lnSpc>
                <a:spcPct val="150000"/>
              </a:lnSpc>
              <a:buNone/>
            </a:pPr>
            <a:r>
              <a:rPr lang="en-US" sz="2000" b="1" dirty="0">
                <a:solidFill>
                  <a:srgbClr val="6F655D"/>
                </a:solidFill>
                <a:latin typeface="Arial" panose="020B0604020202020204" pitchFamily="34" charset="0"/>
                <a:ea typeface="Playfair Display Semi Bold" pitchFamily="34" charset="-122"/>
                <a:cs typeface="Arial" panose="020B0604020202020204" pitchFamily="34" charset="0"/>
              </a:rPr>
              <a:t>Monitoring and Oversight Layer</a:t>
            </a:r>
            <a:endParaRPr lang="en-US" sz="2000" b="1" dirty="0">
              <a:latin typeface="Arial" panose="020B0604020202020204" pitchFamily="34" charset="0"/>
              <a:cs typeface="Arial" panose="020B0604020202020204" pitchFamily="34" charset="0"/>
            </a:endParaRPr>
          </a:p>
        </p:txBody>
      </p:sp>
      <p:sp>
        <p:nvSpPr>
          <p:cNvPr id="22" name="Text 16">
            <a:extLst>
              <a:ext uri="{FF2B5EF4-FFF2-40B4-BE49-F238E27FC236}">
                <a16:creationId xmlns:a16="http://schemas.microsoft.com/office/drawing/2014/main" id="{E97F64CF-F39D-9489-5A49-BC2ADBAE2CC7}"/>
              </a:ext>
            </a:extLst>
          </p:cNvPr>
          <p:cNvSpPr/>
          <p:nvPr/>
        </p:nvSpPr>
        <p:spPr>
          <a:xfrm>
            <a:off x="9527583" y="6740676"/>
            <a:ext cx="8016716" cy="1471154"/>
          </a:xfrm>
          <a:prstGeom prst="rect">
            <a:avLst/>
          </a:prstGeom>
          <a:noFill/>
          <a:ln/>
        </p:spPr>
        <p:txBody>
          <a:bodyPr wrap="square" lIns="0" tIns="0" rIns="0" bIns="0" rtlCol="0" anchor="t"/>
          <a:lstStyle/>
          <a:p>
            <a:pPr marL="0" indent="0" algn="l">
              <a:lnSpc>
                <a:spcPct val="150000"/>
              </a:lnSpc>
              <a:buNone/>
            </a:pPr>
            <a:r>
              <a:rPr lang="en-US" sz="2000" dirty="0">
                <a:solidFill>
                  <a:srgbClr val="6F655D"/>
                </a:solidFill>
                <a:latin typeface="Arial" panose="020B0604020202020204" pitchFamily="34" charset="0"/>
                <a:ea typeface="Public Sans" pitchFamily="34" charset="-122"/>
                <a:cs typeface="Arial" panose="020B0604020202020204" pitchFamily="34" charset="0"/>
              </a:rPr>
              <a:t>Communication failures between MSFT, the Strategic Health Authority, and commissioners allowed key risk information to be diluted or misinterpreted, preventing timely external intervention (Health Committee 2013).</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9041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FC4491-7635-A19E-F851-29062A2034CA}"/>
            </a:ext>
          </a:extLst>
        </p:cNvPr>
        <p:cNvGrpSpPr/>
        <p:nvPr/>
      </p:nvGrpSpPr>
      <p:grpSpPr>
        <a:xfrm>
          <a:off x="0" y="0"/>
          <a:ext cx="0" cy="0"/>
          <a:chOff x="0" y="0"/>
          <a:chExt cx="0" cy="0"/>
        </a:xfrm>
      </p:grpSpPr>
      <p:sp>
        <p:nvSpPr>
          <p:cNvPr id="4" name="Text 0">
            <a:extLst>
              <a:ext uri="{FF2B5EF4-FFF2-40B4-BE49-F238E27FC236}">
                <a16:creationId xmlns:a16="http://schemas.microsoft.com/office/drawing/2014/main" id="{8019CF1E-0AB9-8735-8F47-0A9F8E5F1EE7}"/>
              </a:ext>
            </a:extLst>
          </p:cNvPr>
          <p:cNvSpPr/>
          <p:nvPr/>
        </p:nvSpPr>
        <p:spPr>
          <a:xfrm>
            <a:off x="487563" y="436406"/>
            <a:ext cx="7994452" cy="623530"/>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71500" indent="-571500" algn="l">
              <a:lnSpc>
                <a:spcPts val="4900"/>
              </a:lnSpc>
              <a:buFont typeface="Arial" panose="020B0604020202020204" pitchFamily="34" charset="0"/>
              <a:buChar char="•"/>
            </a:pPr>
            <a:r>
              <a:rPr lang="en-US" sz="3900" b="1" dirty="0">
                <a:solidFill>
                  <a:srgbClr val="2A5CD8"/>
                </a:solidFill>
                <a:highlight>
                  <a:srgbClr val="C0C0C0"/>
                </a:highlight>
                <a:latin typeface="Arial" panose="020B0604020202020204" pitchFamily="34" charset="0"/>
                <a:ea typeface="Barlow Bold" pitchFamily="34" charset="-122"/>
                <a:cs typeface="Arial" panose="020B0604020202020204" pitchFamily="34" charset="0"/>
              </a:rPr>
              <a:t>Root Cause Analysis (RCA) Overview</a:t>
            </a:r>
            <a:endParaRPr lang="en-US" sz="3900" dirty="0">
              <a:solidFill>
                <a:srgbClr val="2A5CD8"/>
              </a:solidFill>
              <a:highlight>
                <a:srgbClr val="C0C0C0"/>
              </a:highlight>
              <a:latin typeface="Arial" panose="020B0604020202020204" pitchFamily="34" charset="0"/>
              <a:cs typeface="Arial" panose="020B0604020202020204" pitchFamily="34" charset="0"/>
            </a:endParaRPr>
          </a:p>
        </p:txBody>
      </p:sp>
      <p:sp>
        <p:nvSpPr>
          <p:cNvPr id="5" name="Shape 1">
            <a:extLst>
              <a:ext uri="{FF2B5EF4-FFF2-40B4-BE49-F238E27FC236}">
                <a16:creationId xmlns:a16="http://schemas.microsoft.com/office/drawing/2014/main" id="{F7E79826-6871-71E7-3D42-E78F63914E57}"/>
              </a:ext>
            </a:extLst>
          </p:cNvPr>
          <p:cNvSpPr/>
          <p:nvPr/>
        </p:nvSpPr>
        <p:spPr>
          <a:xfrm>
            <a:off x="304800" y="1562100"/>
            <a:ext cx="8330919" cy="2848511"/>
          </a:xfrm>
          <a:prstGeom prst="roundRect">
            <a:avLst>
              <a:gd name="adj" fmla="val 10189"/>
            </a:avLst>
          </a:prstGeom>
          <a:solidFill>
            <a:srgbClr val="D4E9F7"/>
          </a:solidFill>
          <a:ln w="7620">
            <a:solidFill>
              <a:srgbClr val="BACFDD"/>
            </a:solidFill>
            <a:prstDash val="solid"/>
          </a:ln>
        </p:spPr>
        <p:txBody>
          <a:bodyPr/>
          <a:lstStyle/>
          <a:p>
            <a:pPr>
              <a:lnSpc>
                <a:spcPct val="150000"/>
              </a:lnSpc>
            </a:pPr>
            <a:endParaRPr lang="en-IN">
              <a:latin typeface="Arial" panose="020B0604020202020204" pitchFamily="34" charset="0"/>
              <a:cs typeface="Arial" panose="020B0604020202020204" pitchFamily="34" charset="0"/>
            </a:endParaRPr>
          </a:p>
        </p:txBody>
      </p:sp>
      <p:pic>
        <p:nvPicPr>
          <p:cNvPr id="6" name="Image 0">
            <a:extLst>
              <a:ext uri="{FF2B5EF4-FFF2-40B4-BE49-F238E27FC236}">
                <a16:creationId xmlns:a16="http://schemas.microsoft.com/office/drawing/2014/main" id="{86ABB0E1-1B33-FC03-4092-363EC3F41195}"/>
              </a:ext>
            </a:extLst>
          </p:cNvPr>
          <p:cNvPicPr>
            <a:picLocks noChangeAspect="1"/>
          </p:cNvPicPr>
          <p:nvPr/>
        </p:nvPicPr>
        <p:blipFill>
          <a:blip r:embed="rId2"/>
          <a:stretch>
            <a:fillRect/>
          </a:stretch>
        </p:blipFill>
        <p:spPr>
          <a:xfrm>
            <a:off x="518537" y="1797130"/>
            <a:ext cx="807844" cy="679286"/>
          </a:xfrm>
          <a:prstGeom prst="rect">
            <a:avLst/>
          </a:prstGeom>
        </p:spPr>
      </p:pic>
      <p:pic>
        <p:nvPicPr>
          <p:cNvPr id="7" name="Image 1">
            <a:extLst>
              <a:ext uri="{FF2B5EF4-FFF2-40B4-BE49-F238E27FC236}">
                <a16:creationId xmlns:a16="http://schemas.microsoft.com/office/drawing/2014/main" id="{92997554-7683-ADB4-C761-FEABEEB8905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74866" y="1953459"/>
            <a:ext cx="363496" cy="305650"/>
          </a:xfrm>
          <a:prstGeom prst="rect">
            <a:avLst/>
          </a:prstGeom>
        </p:spPr>
      </p:pic>
      <p:sp>
        <p:nvSpPr>
          <p:cNvPr id="8" name="Text 2">
            <a:extLst>
              <a:ext uri="{FF2B5EF4-FFF2-40B4-BE49-F238E27FC236}">
                <a16:creationId xmlns:a16="http://schemas.microsoft.com/office/drawing/2014/main" id="{D2A24BC2-F187-2A09-3214-1F46572C4B09}"/>
              </a:ext>
            </a:extLst>
          </p:cNvPr>
          <p:cNvSpPr/>
          <p:nvPr/>
        </p:nvSpPr>
        <p:spPr>
          <a:xfrm>
            <a:off x="518536" y="2555320"/>
            <a:ext cx="3215711" cy="372356"/>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b="1" dirty="0">
                <a:solidFill>
                  <a:srgbClr val="384653"/>
                </a:solidFill>
                <a:latin typeface="Arial" panose="020B0604020202020204" pitchFamily="34" charset="0"/>
                <a:ea typeface="Barlow Bold" pitchFamily="34" charset="-122"/>
                <a:cs typeface="Arial" panose="020B0604020202020204" pitchFamily="34" charset="0"/>
              </a:rPr>
              <a:t>Systematic Approach</a:t>
            </a:r>
            <a:endParaRPr lang="en-US" dirty="0">
              <a:latin typeface="Arial" panose="020B0604020202020204" pitchFamily="34" charset="0"/>
              <a:cs typeface="Arial" panose="020B0604020202020204" pitchFamily="34" charset="0"/>
            </a:endParaRPr>
          </a:p>
        </p:txBody>
      </p:sp>
      <p:sp>
        <p:nvSpPr>
          <p:cNvPr id="9" name="Text 3">
            <a:extLst>
              <a:ext uri="{FF2B5EF4-FFF2-40B4-BE49-F238E27FC236}">
                <a16:creationId xmlns:a16="http://schemas.microsoft.com/office/drawing/2014/main" id="{B7BDEB9E-FBE2-4100-D0F3-BECB225F1945}"/>
              </a:ext>
            </a:extLst>
          </p:cNvPr>
          <p:cNvSpPr/>
          <p:nvPr/>
        </p:nvSpPr>
        <p:spPr>
          <a:xfrm>
            <a:off x="518536" y="3077568"/>
            <a:ext cx="7822545" cy="1449029"/>
          </a:xfrm>
          <a:prstGeom prst="rect">
            <a:avLst/>
          </a:prstGeom>
          <a:noFill/>
          <a:ln/>
        </p:spPr>
        <p:txBody>
          <a:bodyPr wrap="squar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dirty="0">
                <a:latin typeface="Arial" panose="020B0604020202020204" pitchFamily="34" charset="0"/>
                <a:cs typeface="Arial" panose="020B0604020202020204" pitchFamily="34" charset="0"/>
              </a:rPr>
              <a:t>Root Cause Analysis is an organized method used to uncover the fundamental reasons behind an incident</a:t>
            </a:r>
            <a:r>
              <a:rPr lang="en-US" dirty="0">
                <a:solidFill>
                  <a:srgbClr val="384653"/>
                </a:solidFill>
                <a:latin typeface="Arial" panose="020B0604020202020204" pitchFamily="34" charset="0"/>
                <a:ea typeface="Montserrat" pitchFamily="34" charset="-122"/>
                <a:cs typeface="Arial" panose="020B0604020202020204" pitchFamily="34" charset="0"/>
              </a:rPr>
              <a:t>, not just the immediate failures, with the aim of preventing recurrence (Mooney, 2010; BMJ).</a:t>
            </a:r>
            <a:endParaRPr lang="en-US" dirty="0">
              <a:latin typeface="Arial" panose="020B0604020202020204" pitchFamily="34" charset="0"/>
              <a:cs typeface="Arial" panose="020B0604020202020204" pitchFamily="34" charset="0"/>
            </a:endParaRPr>
          </a:p>
        </p:txBody>
      </p:sp>
      <p:sp>
        <p:nvSpPr>
          <p:cNvPr id="15" name="Shape 4">
            <a:extLst>
              <a:ext uri="{FF2B5EF4-FFF2-40B4-BE49-F238E27FC236}">
                <a16:creationId xmlns:a16="http://schemas.microsoft.com/office/drawing/2014/main" id="{4A18EED8-5CFE-6097-D983-2C605A246933}"/>
              </a:ext>
            </a:extLst>
          </p:cNvPr>
          <p:cNvSpPr/>
          <p:nvPr/>
        </p:nvSpPr>
        <p:spPr>
          <a:xfrm>
            <a:off x="304800" y="4552707"/>
            <a:ext cx="8330919" cy="2436079"/>
          </a:xfrm>
          <a:prstGeom prst="roundRect">
            <a:avLst>
              <a:gd name="adj" fmla="val 10189"/>
            </a:avLst>
          </a:prstGeom>
          <a:solidFill>
            <a:srgbClr val="D4E9F7"/>
          </a:solidFill>
          <a:ln w="7620">
            <a:solidFill>
              <a:srgbClr val="BACFDD"/>
            </a:solidFill>
            <a:prstDash val="solid"/>
          </a:ln>
        </p:spPr>
        <p:txBody>
          <a:bodyPr/>
          <a:lstStyle/>
          <a:p>
            <a:pPr>
              <a:lnSpc>
                <a:spcPct val="150000"/>
              </a:lnSpc>
            </a:pPr>
            <a:endParaRPr lang="en-IN">
              <a:latin typeface="Arial" panose="020B0604020202020204" pitchFamily="34" charset="0"/>
              <a:cs typeface="Arial" panose="020B0604020202020204" pitchFamily="34" charset="0"/>
            </a:endParaRPr>
          </a:p>
        </p:txBody>
      </p:sp>
      <p:pic>
        <p:nvPicPr>
          <p:cNvPr id="16" name="Image 2">
            <a:extLst>
              <a:ext uri="{FF2B5EF4-FFF2-40B4-BE49-F238E27FC236}">
                <a16:creationId xmlns:a16="http://schemas.microsoft.com/office/drawing/2014/main" id="{7071506E-4EE0-ABC0-9639-11F881ECD5ED}"/>
              </a:ext>
            </a:extLst>
          </p:cNvPr>
          <p:cNvPicPr>
            <a:picLocks noChangeAspect="1"/>
          </p:cNvPicPr>
          <p:nvPr/>
        </p:nvPicPr>
        <p:blipFill>
          <a:blip r:embed="rId5"/>
          <a:stretch>
            <a:fillRect/>
          </a:stretch>
        </p:blipFill>
        <p:spPr>
          <a:xfrm>
            <a:off x="501968" y="4749876"/>
            <a:ext cx="793654" cy="496341"/>
          </a:xfrm>
          <a:prstGeom prst="rect">
            <a:avLst/>
          </a:prstGeom>
        </p:spPr>
      </p:pic>
      <p:pic>
        <p:nvPicPr>
          <p:cNvPr id="17" name="Image 3">
            <a:extLst>
              <a:ext uri="{FF2B5EF4-FFF2-40B4-BE49-F238E27FC236}">
                <a16:creationId xmlns:a16="http://schemas.microsoft.com/office/drawing/2014/main" id="{10FDE853-0D05-DB12-3F28-7F1B8F3F250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58296" y="4906205"/>
            <a:ext cx="357109" cy="223332"/>
          </a:xfrm>
          <a:prstGeom prst="rect">
            <a:avLst/>
          </a:prstGeom>
        </p:spPr>
      </p:pic>
      <p:sp>
        <p:nvSpPr>
          <p:cNvPr id="18" name="Text 5">
            <a:extLst>
              <a:ext uri="{FF2B5EF4-FFF2-40B4-BE49-F238E27FC236}">
                <a16:creationId xmlns:a16="http://schemas.microsoft.com/office/drawing/2014/main" id="{3B283E55-6158-89D9-DB6C-34E7923A06AA}"/>
              </a:ext>
            </a:extLst>
          </p:cNvPr>
          <p:cNvSpPr/>
          <p:nvPr/>
        </p:nvSpPr>
        <p:spPr>
          <a:xfrm>
            <a:off x="501967" y="5268791"/>
            <a:ext cx="3215712" cy="272073"/>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b="1" dirty="0">
                <a:solidFill>
                  <a:srgbClr val="384653"/>
                </a:solidFill>
                <a:latin typeface="Arial" panose="020B0604020202020204" pitchFamily="34" charset="0"/>
                <a:ea typeface="Barlow Bold" pitchFamily="34" charset="-122"/>
                <a:cs typeface="Arial" panose="020B0604020202020204" pitchFamily="34" charset="0"/>
              </a:rPr>
              <a:t>Proactive Tool</a:t>
            </a:r>
            <a:endParaRPr lang="en-US" dirty="0">
              <a:latin typeface="Arial" panose="020B0604020202020204" pitchFamily="34" charset="0"/>
              <a:cs typeface="Arial" panose="020B0604020202020204" pitchFamily="34" charset="0"/>
            </a:endParaRPr>
          </a:p>
        </p:txBody>
      </p:sp>
      <p:sp>
        <p:nvSpPr>
          <p:cNvPr id="31" name="Text 6">
            <a:extLst>
              <a:ext uri="{FF2B5EF4-FFF2-40B4-BE49-F238E27FC236}">
                <a16:creationId xmlns:a16="http://schemas.microsoft.com/office/drawing/2014/main" id="{BE3E2B5E-A0CB-3B92-9B61-B86BD797ADC0}"/>
              </a:ext>
            </a:extLst>
          </p:cNvPr>
          <p:cNvSpPr/>
          <p:nvPr/>
        </p:nvSpPr>
        <p:spPr>
          <a:xfrm>
            <a:off x="501967" y="5716223"/>
            <a:ext cx="7822546" cy="794082"/>
          </a:xfrm>
          <a:prstGeom prst="rect">
            <a:avLst/>
          </a:prstGeom>
          <a:noFill/>
          <a:ln/>
        </p:spPr>
        <p:txBody>
          <a:bodyPr wrap="squar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dirty="0">
                <a:solidFill>
                  <a:srgbClr val="384653"/>
                </a:solidFill>
                <a:latin typeface="Arial" panose="020B0604020202020204" pitchFamily="34" charset="0"/>
                <a:ea typeface="Montserrat" pitchFamily="34" charset="-122"/>
                <a:cs typeface="Arial" panose="020B0604020202020204" pitchFamily="34" charset="0"/>
              </a:rPr>
              <a:t>The method emphasises gathering data, identifying causal factors, then formulating and implementing corrective solutions making it a proactive tool in quality assurance.</a:t>
            </a:r>
            <a:endParaRPr lang="en-US" dirty="0">
              <a:latin typeface="Arial" panose="020B0604020202020204" pitchFamily="34" charset="0"/>
              <a:cs typeface="Arial" panose="020B0604020202020204" pitchFamily="34" charset="0"/>
            </a:endParaRPr>
          </a:p>
        </p:txBody>
      </p:sp>
      <p:sp>
        <p:nvSpPr>
          <p:cNvPr id="32" name="Shape 7">
            <a:extLst>
              <a:ext uri="{FF2B5EF4-FFF2-40B4-BE49-F238E27FC236}">
                <a16:creationId xmlns:a16="http://schemas.microsoft.com/office/drawing/2014/main" id="{FAC85B60-16E8-0A00-01E6-C4E2F1D172A2}"/>
              </a:ext>
            </a:extLst>
          </p:cNvPr>
          <p:cNvSpPr/>
          <p:nvPr/>
        </p:nvSpPr>
        <p:spPr>
          <a:xfrm>
            <a:off x="304800" y="7087370"/>
            <a:ext cx="8330919" cy="2848511"/>
          </a:xfrm>
          <a:prstGeom prst="roundRect">
            <a:avLst>
              <a:gd name="adj" fmla="val 10189"/>
            </a:avLst>
          </a:prstGeom>
          <a:solidFill>
            <a:srgbClr val="D4E9F7"/>
          </a:solidFill>
          <a:ln w="7620">
            <a:solidFill>
              <a:srgbClr val="BACFDD"/>
            </a:solidFill>
            <a:prstDash val="solid"/>
          </a:ln>
        </p:spPr>
        <p:txBody>
          <a:bodyPr/>
          <a:lstStyle/>
          <a:p>
            <a:pPr>
              <a:lnSpc>
                <a:spcPct val="150000"/>
              </a:lnSpc>
            </a:pPr>
            <a:endParaRPr lang="en-IN">
              <a:latin typeface="Arial" panose="020B0604020202020204" pitchFamily="34" charset="0"/>
              <a:cs typeface="Arial" panose="020B0604020202020204" pitchFamily="34" charset="0"/>
            </a:endParaRPr>
          </a:p>
        </p:txBody>
      </p:sp>
      <p:pic>
        <p:nvPicPr>
          <p:cNvPr id="33" name="Image 4">
            <a:extLst>
              <a:ext uri="{FF2B5EF4-FFF2-40B4-BE49-F238E27FC236}">
                <a16:creationId xmlns:a16="http://schemas.microsoft.com/office/drawing/2014/main" id="{95C3D52E-9A4A-EE63-BEEA-A80337D9D9EE}"/>
              </a:ext>
            </a:extLst>
          </p:cNvPr>
          <p:cNvPicPr>
            <a:picLocks noChangeAspect="1"/>
          </p:cNvPicPr>
          <p:nvPr/>
        </p:nvPicPr>
        <p:blipFill>
          <a:blip r:embed="rId8"/>
          <a:stretch>
            <a:fillRect/>
          </a:stretch>
        </p:blipFill>
        <p:spPr>
          <a:xfrm>
            <a:off x="501968" y="7284538"/>
            <a:ext cx="746502" cy="523230"/>
          </a:xfrm>
          <a:prstGeom prst="rect">
            <a:avLst/>
          </a:prstGeom>
        </p:spPr>
      </p:pic>
      <p:pic>
        <p:nvPicPr>
          <p:cNvPr id="34" name="Image 5">
            <a:extLst>
              <a:ext uri="{FF2B5EF4-FFF2-40B4-BE49-F238E27FC236}">
                <a16:creationId xmlns:a16="http://schemas.microsoft.com/office/drawing/2014/main" id="{13DF664B-DD36-B15F-4F67-A9D0B173AB9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58297" y="7440866"/>
            <a:ext cx="335894" cy="235431"/>
          </a:xfrm>
          <a:prstGeom prst="rect">
            <a:avLst/>
          </a:prstGeom>
        </p:spPr>
      </p:pic>
      <p:sp>
        <p:nvSpPr>
          <p:cNvPr id="35" name="Text 8">
            <a:extLst>
              <a:ext uri="{FF2B5EF4-FFF2-40B4-BE49-F238E27FC236}">
                <a16:creationId xmlns:a16="http://schemas.microsoft.com/office/drawing/2014/main" id="{7F3E7456-09C0-C813-9056-562A11E3D334}"/>
              </a:ext>
            </a:extLst>
          </p:cNvPr>
          <p:cNvSpPr/>
          <p:nvPr/>
        </p:nvSpPr>
        <p:spPr>
          <a:xfrm>
            <a:off x="501967" y="8042072"/>
            <a:ext cx="3274537" cy="286812"/>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b="1" dirty="0">
                <a:solidFill>
                  <a:srgbClr val="384653"/>
                </a:solidFill>
                <a:latin typeface="Arial" panose="020B0604020202020204" pitchFamily="34" charset="0"/>
                <a:ea typeface="Barlow Bold" pitchFamily="34" charset="-122"/>
                <a:cs typeface="Arial" panose="020B0604020202020204" pitchFamily="34" charset="0"/>
              </a:rPr>
              <a:t>Cascade of Problems</a:t>
            </a:r>
            <a:endParaRPr lang="en-US" dirty="0">
              <a:latin typeface="Arial" panose="020B0604020202020204" pitchFamily="34" charset="0"/>
              <a:cs typeface="Arial" panose="020B0604020202020204" pitchFamily="34" charset="0"/>
            </a:endParaRPr>
          </a:p>
        </p:txBody>
      </p:sp>
      <p:sp>
        <p:nvSpPr>
          <p:cNvPr id="36" name="Text 9">
            <a:extLst>
              <a:ext uri="{FF2B5EF4-FFF2-40B4-BE49-F238E27FC236}">
                <a16:creationId xmlns:a16="http://schemas.microsoft.com/office/drawing/2014/main" id="{B612186B-CC3C-6039-B893-BDB6B33F992F}"/>
              </a:ext>
            </a:extLst>
          </p:cNvPr>
          <p:cNvSpPr/>
          <p:nvPr/>
        </p:nvSpPr>
        <p:spPr>
          <a:xfrm>
            <a:off x="501967" y="8468138"/>
            <a:ext cx="7965645" cy="1116135"/>
          </a:xfrm>
          <a:prstGeom prst="rect">
            <a:avLst/>
          </a:prstGeom>
          <a:noFill/>
          <a:ln/>
        </p:spPr>
        <p:txBody>
          <a:bodyPr wrap="squar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dirty="0">
                <a:solidFill>
                  <a:srgbClr val="384653"/>
                </a:solidFill>
                <a:latin typeface="Arial" panose="020B0604020202020204" pitchFamily="34" charset="0"/>
                <a:ea typeface="Montserrat" pitchFamily="34" charset="-122"/>
                <a:cs typeface="Arial" panose="020B0604020202020204" pitchFamily="34" charset="0"/>
              </a:rPr>
              <a:t>RCA fits the Mid Staffordshire NHS Foundation Trust (MSFT) case because the failure was not a one-off error but a cascade of latent system problems—leadership, staffing, governance, and culture (GOV.UK).</a:t>
            </a:r>
            <a:endParaRPr lang="en-US" dirty="0">
              <a:latin typeface="Arial" panose="020B0604020202020204" pitchFamily="34" charset="0"/>
              <a:cs typeface="Arial" panose="020B0604020202020204" pitchFamily="34" charset="0"/>
            </a:endParaRPr>
          </a:p>
        </p:txBody>
      </p:sp>
      <p:sp>
        <p:nvSpPr>
          <p:cNvPr id="37" name="Shape 10">
            <a:extLst>
              <a:ext uri="{FF2B5EF4-FFF2-40B4-BE49-F238E27FC236}">
                <a16:creationId xmlns:a16="http://schemas.microsoft.com/office/drawing/2014/main" id="{9C034AC2-56FF-8FDF-E0FC-54C35C9A031D}"/>
              </a:ext>
            </a:extLst>
          </p:cNvPr>
          <p:cNvSpPr/>
          <p:nvPr/>
        </p:nvSpPr>
        <p:spPr>
          <a:xfrm>
            <a:off x="9157211" y="6380915"/>
            <a:ext cx="8572377" cy="3442514"/>
          </a:xfrm>
          <a:prstGeom prst="roundRect">
            <a:avLst>
              <a:gd name="adj" fmla="val 10189"/>
            </a:avLst>
          </a:prstGeom>
          <a:solidFill>
            <a:srgbClr val="D4E9F7"/>
          </a:solidFill>
          <a:ln w="7620">
            <a:solidFill>
              <a:srgbClr val="BACFDD"/>
            </a:solidFill>
            <a:prstDash val="solid"/>
          </a:ln>
        </p:spPr>
        <p:txBody>
          <a:bodyPr/>
          <a:lstStyle/>
          <a:p>
            <a:pPr>
              <a:lnSpc>
                <a:spcPct val="150000"/>
              </a:lnSpc>
            </a:pPr>
            <a:endParaRPr lang="en-IN">
              <a:latin typeface="Arial" panose="020B0604020202020204" pitchFamily="34" charset="0"/>
              <a:cs typeface="Arial" panose="020B0604020202020204" pitchFamily="34" charset="0"/>
            </a:endParaRPr>
          </a:p>
        </p:txBody>
      </p:sp>
      <p:pic>
        <p:nvPicPr>
          <p:cNvPr id="38" name="Image 6">
            <a:extLst>
              <a:ext uri="{FF2B5EF4-FFF2-40B4-BE49-F238E27FC236}">
                <a16:creationId xmlns:a16="http://schemas.microsoft.com/office/drawing/2014/main" id="{245128C6-FD8B-1F64-D5DC-6D9DEDE925DB}"/>
              </a:ext>
            </a:extLst>
          </p:cNvPr>
          <p:cNvPicPr>
            <a:picLocks noChangeAspect="1"/>
          </p:cNvPicPr>
          <p:nvPr/>
        </p:nvPicPr>
        <p:blipFill>
          <a:blip r:embed="rId11"/>
          <a:stretch>
            <a:fillRect/>
          </a:stretch>
        </p:blipFill>
        <p:spPr>
          <a:xfrm>
            <a:off x="9354378" y="6578082"/>
            <a:ext cx="754338" cy="754338"/>
          </a:xfrm>
          <a:prstGeom prst="rect">
            <a:avLst/>
          </a:prstGeom>
        </p:spPr>
      </p:pic>
      <p:pic>
        <p:nvPicPr>
          <p:cNvPr id="39" name="Image 7">
            <a:extLst>
              <a:ext uri="{FF2B5EF4-FFF2-40B4-BE49-F238E27FC236}">
                <a16:creationId xmlns:a16="http://schemas.microsoft.com/office/drawing/2014/main" id="{E4810DA9-3BB8-4802-99D4-D09F78E045C4}"/>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9510707" y="6734411"/>
            <a:ext cx="339420" cy="339420"/>
          </a:xfrm>
          <a:prstGeom prst="rect">
            <a:avLst/>
          </a:prstGeom>
        </p:spPr>
      </p:pic>
      <p:sp>
        <p:nvSpPr>
          <p:cNvPr id="40" name="Text 11">
            <a:extLst>
              <a:ext uri="{FF2B5EF4-FFF2-40B4-BE49-F238E27FC236}">
                <a16:creationId xmlns:a16="http://schemas.microsoft.com/office/drawing/2014/main" id="{C35F1A6E-164F-1B53-BE27-E5F57F8CFD12}"/>
              </a:ext>
            </a:extLst>
          </p:cNvPr>
          <p:cNvSpPr/>
          <p:nvPr/>
        </p:nvSpPr>
        <p:spPr>
          <a:xfrm>
            <a:off x="9354378" y="7336272"/>
            <a:ext cx="3797591" cy="384476"/>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b="1" dirty="0">
                <a:solidFill>
                  <a:srgbClr val="384653"/>
                </a:solidFill>
                <a:latin typeface="Arial" panose="020B0604020202020204" pitchFamily="34" charset="0"/>
                <a:ea typeface="Barlow Bold" pitchFamily="34" charset="-122"/>
                <a:cs typeface="Arial" panose="020B0604020202020204" pitchFamily="34" charset="0"/>
              </a:rPr>
              <a:t>Diagnosing System Issues</a:t>
            </a:r>
            <a:endParaRPr lang="en-US" dirty="0">
              <a:latin typeface="Arial" panose="020B0604020202020204" pitchFamily="34" charset="0"/>
              <a:cs typeface="Arial" panose="020B0604020202020204" pitchFamily="34" charset="0"/>
            </a:endParaRPr>
          </a:p>
        </p:txBody>
      </p:sp>
      <p:sp>
        <p:nvSpPr>
          <p:cNvPr id="41" name="Text 12">
            <a:extLst>
              <a:ext uri="{FF2B5EF4-FFF2-40B4-BE49-F238E27FC236}">
                <a16:creationId xmlns:a16="http://schemas.microsoft.com/office/drawing/2014/main" id="{ABBC0ED8-BA87-4B1E-4A03-438C6084E23D}"/>
              </a:ext>
            </a:extLst>
          </p:cNvPr>
          <p:cNvSpPr/>
          <p:nvPr/>
        </p:nvSpPr>
        <p:spPr>
          <a:xfrm>
            <a:off x="9354377" y="7761683"/>
            <a:ext cx="8049269" cy="1496196"/>
          </a:xfrm>
          <a:prstGeom prst="rect">
            <a:avLst/>
          </a:prstGeom>
          <a:noFill/>
          <a:ln/>
        </p:spPr>
        <p:txBody>
          <a:bodyPr wrap="squar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50000"/>
              </a:lnSpc>
              <a:buNone/>
            </a:pPr>
            <a:r>
              <a:rPr lang="en-US" dirty="0">
                <a:solidFill>
                  <a:srgbClr val="384653"/>
                </a:solidFill>
                <a:latin typeface="Arial" panose="020B0604020202020204" pitchFamily="34" charset="0"/>
                <a:ea typeface="Montserrat" pitchFamily="34" charset="-122"/>
                <a:cs typeface="Arial" panose="020B0604020202020204" pitchFamily="34" charset="0"/>
              </a:rPr>
              <a:t>Using RCA allows us to shift from blame on individuals to diagnosing system-level issues which made safe care impossible—aligning with systems theory of patient care safety (Nursing and Midwifery Council).</a:t>
            </a:r>
            <a:endParaRPr lang="en-US" dirty="0">
              <a:latin typeface="Arial" panose="020B0604020202020204" pitchFamily="34" charset="0"/>
              <a:cs typeface="Arial" panose="020B0604020202020204" pitchFamily="34" charset="0"/>
            </a:endParaRPr>
          </a:p>
        </p:txBody>
      </p:sp>
      <p:pic>
        <p:nvPicPr>
          <p:cNvPr id="3074" name="Picture 2" descr="Root cause analysis - RCA (Basics)">
            <a:extLst>
              <a:ext uri="{FF2B5EF4-FFF2-40B4-BE49-F238E27FC236}">
                <a16:creationId xmlns:a16="http://schemas.microsoft.com/office/drawing/2014/main" id="{76DBEC22-8229-2C5C-5684-14EEE5F4EAD9}"/>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8932147" y="2209743"/>
            <a:ext cx="8893727" cy="2873358"/>
          </a:xfrm>
          <a:prstGeom prst="rect">
            <a:avLst/>
          </a:prstGeom>
          <a:noFill/>
          <a:extLst>
            <a:ext uri="{909E8E84-426E-40DD-AFC4-6F175D3DCCD1}">
              <a14:hiddenFill xmlns:a14="http://schemas.microsoft.com/office/drawing/2010/main">
                <a:solidFill>
                  <a:srgbClr val="FFFFFF"/>
                </a:solidFill>
              </a14:hiddenFill>
            </a:ext>
          </a:extLst>
        </p:spPr>
      </p:pic>
      <p:sp>
        <p:nvSpPr>
          <p:cNvPr id="43" name="TextBox 42">
            <a:extLst>
              <a:ext uri="{FF2B5EF4-FFF2-40B4-BE49-F238E27FC236}">
                <a16:creationId xmlns:a16="http://schemas.microsoft.com/office/drawing/2014/main" id="{BF2C910C-88F7-0CD2-00C1-500E16049D25}"/>
              </a:ext>
            </a:extLst>
          </p:cNvPr>
          <p:cNvSpPr txBox="1"/>
          <p:nvPr/>
        </p:nvSpPr>
        <p:spPr>
          <a:xfrm>
            <a:off x="15697200" y="5178010"/>
            <a:ext cx="9144000"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a:t>
            </a:r>
            <a:r>
              <a:rPr lang="en-IN" dirty="0" err="1">
                <a:latin typeface="Arial" panose="020B0604020202020204" pitchFamily="34" charset="0"/>
                <a:cs typeface="Arial" panose="020B0604020202020204" pitchFamily="34" charset="0"/>
              </a:rPr>
              <a:t>Mupparam</a:t>
            </a:r>
            <a:r>
              <a:rPr lang="en-IN" dirty="0">
                <a:latin typeface="Arial" panose="020B0604020202020204" pitchFamily="34" charset="0"/>
                <a:cs typeface="Arial" panose="020B0604020202020204" pitchFamily="34" charset="0"/>
              </a:rPr>
              <a:t>, 2023)</a:t>
            </a:r>
          </a:p>
        </p:txBody>
      </p:sp>
    </p:spTree>
    <p:extLst>
      <p:ext uri="{BB962C8B-B14F-4D97-AF65-F5344CB8AC3E}">
        <p14:creationId xmlns:p14="http://schemas.microsoft.com/office/powerpoint/2010/main" val="2671169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46BDD2B2-685F-5A20-FDE8-7A9CE9F390F9}"/>
              </a:ext>
            </a:extLst>
          </p:cNvPr>
          <p:cNvSpPr/>
          <p:nvPr/>
        </p:nvSpPr>
        <p:spPr>
          <a:xfrm>
            <a:off x="793789" y="644485"/>
            <a:ext cx="9345393" cy="2113422"/>
          </a:xfrm>
          <a:prstGeom prst="rect">
            <a:avLst/>
          </a:prstGeom>
          <a:noFill/>
          <a:ln/>
        </p:spPr>
        <p:txBody>
          <a:bodyPr wrap="none" lIns="0" tIns="0" rIns="0" bIns="0" rtlCol="0" anchor="t"/>
          <a:lstStyle/>
          <a:p>
            <a:pPr marL="0" indent="0" algn="l">
              <a:lnSpc>
                <a:spcPct val="150000"/>
              </a:lnSpc>
              <a:buNone/>
            </a:pPr>
            <a:r>
              <a:rPr lang="en-US" sz="3600" b="1" dirty="0">
                <a:solidFill>
                  <a:srgbClr val="2A5CD8"/>
                </a:solidFill>
                <a:highlight>
                  <a:srgbClr val="C0C0C0"/>
                </a:highlight>
                <a:latin typeface="Arial" panose="020B0604020202020204" pitchFamily="34" charset="0"/>
                <a:ea typeface="Playfair Display Semi Bold" pitchFamily="34" charset="-122"/>
                <a:cs typeface="Arial" panose="020B0604020202020204" pitchFamily="34" charset="0"/>
              </a:rPr>
              <a:t>Root Cause Analysis: MSFT Failures</a:t>
            </a:r>
            <a:endParaRPr lang="en-US" sz="3600" b="1" dirty="0">
              <a:solidFill>
                <a:srgbClr val="2A5CD8"/>
              </a:solidFill>
              <a:highlight>
                <a:srgbClr val="C0C0C0"/>
              </a:highlight>
              <a:latin typeface="Arial" panose="020B0604020202020204" pitchFamily="34" charset="0"/>
              <a:cs typeface="Arial" panose="020B0604020202020204" pitchFamily="34" charset="0"/>
            </a:endParaRPr>
          </a:p>
        </p:txBody>
      </p:sp>
      <p:sp>
        <p:nvSpPr>
          <p:cNvPr id="3" name="Text 1">
            <a:extLst>
              <a:ext uri="{FF2B5EF4-FFF2-40B4-BE49-F238E27FC236}">
                <a16:creationId xmlns:a16="http://schemas.microsoft.com/office/drawing/2014/main" id="{ECF772E4-809D-D582-42E8-8336E7B60D86}"/>
              </a:ext>
            </a:extLst>
          </p:cNvPr>
          <p:cNvSpPr/>
          <p:nvPr/>
        </p:nvSpPr>
        <p:spPr>
          <a:xfrm>
            <a:off x="793790" y="2262203"/>
            <a:ext cx="4823674" cy="1056338"/>
          </a:xfrm>
          <a:prstGeom prst="rect">
            <a:avLst/>
          </a:prstGeom>
          <a:noFill/>
          <a:ln/>
        </p:spPr>
        <p:txBody>
          <a:bodyPr wrap="none" lIns="0" tIns="0" rIns="0" bIns="0" rtlCol="0" anchor="t"/>
          <a:lstStyle/>
          <a:p>
            <a:pPr marL="0" indent="0" algn="l">
              <a:lnSpc>
                <a:spcPct val="150000"/>
              </a:lnSpc>
              <a:buNone/>
            </a:pPr>
            <a:r>
              <a:rPr lang="en-US" sz="2000" dirty="0">
                <a:solidFill>
                  <a:srgbClr val="4B6981"/>
                </a:solidFill>
                <a:latin typeface="Arial" panose="020B0604020202020204" pitchFamily="34" charset="0"/>
                <a:ea typeface="Playfair Display Semi Bold" pitchFamily="34" charset="-122"/>
                <a:cs typeface="Arial" panose="020B0604020202020204" pitchFamily="34" charset="0"/>
              </a:rPr>
              <a:t>Organisational Priority Failure</a:t>
            </a:r>
            <a:endParaRPr lang="en-US" sz="2000" dirty="0">
              <a:latin typeface="Arial" panose="020B0604020202020204" pitchFamily="34" charset="0"/>
              <a:cs typeface="Arial" panose="020B0604020202020204" pitchFamily="34" charset="0"/>
            </a:endParaRPr>
          </a:p>
        </p:txBody>
      </p:sp>
      <p:sp>
        <p:nvSpPr>
          <p:cNvPr id="4" name="Text 2">
            <a:extLst>
              <a:ext uri="{FF2B5EF4-FFF2-40B4-BE49-F238E27FC236}">
                <a16:creationId xmlns:a16="http://schemas.microsoft.com/office/drawing/2014/main" id="{879DCFE9-82FC-92E8-8C37-3E28C53F629E}"/>
              </a:ext>
            </a:extLst>
          </p:cNvPr>
          <p:cNvSpPr/>
          <p:nvPr/>
        </p:nvSpPr>
        <p:spPr>
          <a:xfrm>
            <a:off x="793790" y="2814175"/>
            <a:ext cx="7969211" cy="4328477"/>
          </a:xfrm>
          <a:prstGeom prst="rect">
            <a:avLst/>
          </a:prstGeom>
          <a:noFill/>
          <a:ln/>
        </p:spPr>
        <p:txBody>
          <a:bodyPr wrap="square" lIns="0" tIns="0" rIns="0" bIns="0" rtlCol="0" anchor="t"/>
          <a:lstStyle/>
          <a:p>
            <a:pPr marL="0" indent="0" algn="l">
              <a:lnSpc>
                <a:spcPct val="150000"/>
              </a:lnSpc>
              <a:buNone/>
            </a:pPr>
            <a:r>
              <a:rPr lang="en-US" sz="2000" dirty="0">
                <a:solidFill>
                  <a:srgbClr val="6F655D"/>
                </a:solidFill>
                <a:latin typeface="Arial" panose="020B0604020202020204" pitchFamily="34" charset="0"/>
                <a:ea typeface="Public Sans" pitchFamily="34" charset="-122"/>
                <a:cs typeface="Arial" panose="020B0604020202020204" pitchFamily="34" charset="0"/>
              </a:rPr>
              <a:t>The Trust's board made financial recovery and achieving Foundation Trust status their dominant priority, diverting attention from safe staffing and patient-centred care (Francis 2013).</a:t>
            </a:r>
            <a:endParaRPr lang="en-US" sz="2000" dirty="0">
              <a:latin typeface="Arial" panose="020B0604020202020204" pitchFamily="34" charset="0"/>
              <a:cs typeface="Arial" panose="020B0604020202020204" pitchFamily="34" charset="0"/>
            </a:endParaRPr>
          </a:p>
        </p:txBody>
      </p:sp>
      <p:sp>
        <p:nvSpPr>
          <p:cNvPr id="5" name="Text 3">
            <a:extLst>
              <a:ext uri="{FF2B5EF4-FFF2-40B4-BE49-F238E27FC236}">
                <a16:creationId xmlns:a16="http://schemas.microsoft.com/office/drawing/2014/main" id="{EF068A0E-AA27-C15F-C522-A13767941A74}"/>
              </a:ext>
            </a:extLst>
          </p:cNvPr>
          <p:cNvSpPr/>
          <p:nvPr/>
        </p:nvSpPr>
        <p:spPr>
          <a:xfrm>
            <a:off x="784971" y="4633500"/>
            <a:ext cx="4339290" cy="1056338"/>
          </a:xfrm>
          <a:prstGeom prst="rect">
            <a:avLst/>
          </a:prstGeom>
          <a:noFill/>
          <a:ln/>
        </p:spPr>
        <p:txBody>
          <a:bodyPr wrap="none" lIns="0" tIns="0" rIns="0" bIns="0" rtlCol="0" anchor="t"/>
          <a:lstStyle/>
          <a:p>
            <a:pPr marL="0" indent="0" algn="l">
              <a:lnSpc>
                <a:spcPct val="150000"/>
              </a:lnSpc>
              <a:buNone/>
            </a:pPr>
            <a:r>
              <a:rPr lang="en-US" sz="2000" dirty="0">
                <a:solidFill>
                  <a:srgbClr val="4B6981"/>
                </a:solidFill>
                <a:latin typeface="Arial" panose="020B0604020202020204" pitchFamily="34" charset="0"/>
                <a:ea typeface="Playfair Display Semi Bold" pitchFamily="34" charset="-122"/>
                <a:cs typeface="Arial" panose="020B0604020202020204" pitchFamily="34" charset="0"/>
              </a:rPr>
              <a:t>Unsafe Workforce Structure</a:t>
            </a:r>
            <a:endParaRPr lang="en-US" sz="2000" dirty="0">
              <a:latin typeface="Arial" panose="020B0604020202020204" pitchFamily="34" charset="0"/>
              <a:cs typeface="Arial" panose="020B0604020202020204" pitchFamily="34" charset="0"/>
            </a:endParaRPr>
          </a:p>
        </p:txBody>
      </p:sp>
      <p:sp>
        <p:nvSpPr>
          <p:cNvPr id="6" name="Text 4">
            <a:extLst>
              <a:ext uri="{FF2B5EF4-FFF2-40B4-BE49-F238E27FC236}">
                <a16:creationId xmlns:a16="http://schemas.microsoft.com/office/drawing/2014/main" id="{044E79C2-FAA6-FEB1-889F-223D0207B844}"/>
              </a:ext>
            </a:extLst>
          </p:cNvPr>
          <p:cNvSpPr/>
          <p:nvPr/>
        </p:nvSpPr>
        <p:spPr>
          <a:xfrm>
            <a:off x="789725" y="5146037"/>
            <a:ext cx="7969211" cy="3246358"/>
          </a:xfrm>
          <a:prstGeom prst="rect">
            <a:avLst/>
          </a:prstGeom>
          <a:noFill/>
          <a:ln/>
        </p:spPr>
        <p:txBody>
          <a:bodyPr wrap="square" lIns="0" tIns="0" rIns="0" bIns="0" rtlCol="0" anchor="t"/>
          <a:lstStyle/>
          <a:p>
            <a:pPr marL="0" indent="0" algn="l">
              <a:lnSpc>
                <a:spcPct val="150000"/>
              </a:lnSpc>
              <a:buNone/>
            </a:pPr>
            <a:r>
              <a:rPr lang="en-US" sz="2000" dirty="0">
                <a:solidFill>
                  <a:srgbClr val="6F655D"/>
                </a:solidFill>
                <a:latin typeface="Arial" panose="020B0604020202020204" pitchFamily="34" charset="0"/>
                <a:ea typeface="Public Sans" pitchFamily="34" charset="-122"/>
                <a:cs typeface="Arial" panose="020B0604020202020204" pitchFamily="34" charset="0"/>
              </a:rPr>
              <a:t>Significant reduction of nursing posts despite rising patient acuity left wards understaffed and compromised supervision (Healthcare Commission 2009).</a:t>
            </a:r>
            <a:endParaRPr lang="en-US" sz="2000" dirty="0">
              <a:latin typeface="Arial" panose="020B0604020202020204" pitchFamily="34" charset="0"/>
              <a:cs typeface="Arial" panose="020B0604020202020204" pitchFamily="34" charset="0"/>
            </a:endParaRPr>
          </a:p>
        </p:txBody>
      </p:sp>
      <p:sp>
        <p:nvSpPr>
          <p:cNvPr id="7" name="Text 5">
            <a:extLst>
              <a:ext uri="{FF2B5EF4-FFF2-40B4-BE49-F238E27FC236}">
                <a16:creationId xmlns:a16="http://schemas.microsoft.com/office/drawing/2014/main" id="{9B27E74C-9FAA-C7BE-21CF-C457563B9A2A}"/>
              </a:ext>
            </a:extLst>
          </p:cNvPr>
          <p:cNvSpPr/>
          <p:nvPr/>
        </p:nvSpPr>
        <p:spPr>
          <a:xfrm>
            <a:off x="766168" y="6769216"/>
            <a:ext cx="3429801" cy="1056338"/>
          </a:xfrm>
          <a:prstGeom prst="rect">
            <a:avLst/>
          </a:prstGeom>
          <a:noFill/>
          <a:ln/>
        </p:spPr>
        <p:txBody>
          <a:bodyPr wrap="none" lIns="0" tIns="0" rIns="0" bIns="0" rtlCol="0" anchor="t"/>
          <a:lstStyle/>
          <a:p>
            <a:pPr marL="0" indent="0" algn="l">
              <a:lnSpc>
                <a:spcPct val="150000"/>
              </a:lnSpc>
              <a:buNone/>
            </a:pPr>
            <a:r>
              <a:rPr lang="en-US" sz="2000" dirty="0">
                <a:solidFill>
                  <a:srgbClr val="4B6981"/>
                </a:solidFill>
                <a:latin typeface="Arial" panose="020B0604020202020204" pitchFamily="34" charset="0"/>
                <a:ea typeface="Playfair Display Semi Bold" pitchFamily="34" charset="-122"/>
                <a:cs typeface="Arial" panose="020B0604020202020204" pitchFamily="34" charset="0"/>
              </a:rPr>
              <a:t>Cultural Root Cause</a:t>
            </a:r>
            <a:endParaRPr lang="en-US" sz="2000" dirty="0">
              <a:latin typeface="Arial" panose="020B0604020202020204" pitchFamily="34" charset="0"/>
              <a:cs typeface="Arial" panose="020B0604020202020204" pitchFamily="34" charset="0"/>
            </a:endParaRPr>
          </a:p>
        </p:txBody>
      </p:sp>
      <p:sp>
        <p:nvSpPr>
          <p:cNvPr id="8" name="Text 6">
            <a:extLst>
              <a:ext uri="{FF2B5EF4-FFF2-40B4-BE49-F238E27FC236}">
                <a16:creationId xmlns:a16="http://schemas.microsoft.com/office/drawing/2014/main" id="{22F097D7-C7C4-BAE0-9EA6-2B63C4CFD891}"/>
              </a:ext>
            </a:extLst>
          </p:cNvPr>
          <p:cNvSpPr/>
          <p:nvPr/>
        </p:nvSpPr>
        <p:spPr>
          <a:xfrm>
            <a:off x="793790" y="7266891"/>
            <a:ext cx="7969211" cy="3246358"/>
          </a:xfrm>
          <a:prstGeom prst="rect">
            <a:avLst/>
          </a:prstGeom>
          <a:noFill/>
          <a:ln/>
        </p:spPr>
        <p:txBody>
          <a:bodyPr wrap="square" lIns="0" tIns="0" rIns="0" bIns="0" rtlCol="0" anchor="t"/>
          <a:lstStyle/>
          <a:p>
            <a:pPr marL="0" indent="0" algn="l">
              <a:lnSpc>
                <a:spcPct val="150000"/>
              </a:lnSpc>
              <a:buNone/>
            </a:pPr>
            <a:r>
              <a:rPr lang="en-US" dirty="0">
                <a:solidFill>
                  <a:srgbClr val="6F655D"/>
                </a:solidFill>
                <a:latin typeface="Arial" panose="020B0604020202020204" pitchFamily="34" charset="0"/>
                <a:ea typeface="Public Sans" pitchFamily="34" charset="-122"/>
                <a:cs typeface="Arial" panose="020B0604020202020204" pitchFamily="34" charset="0"/>
              </a:rPr>
              <a:t>A closed organisational culture prevented staff from raising concerns without fear of criticism, allowing unsafe practices to continue unchallenged (Francis 2013).</a:t>
            </a:r>
            <a:endParaRPr lang="en-US" dirty="0">
              <a:latin typeface="Arial" panose="020B0604020202020204" pitchFamily="34" charset="0"/>
              <a:cs typeface="Arial" panose="020B0604020202020204" pitchFamily="34" charset="0"/>
            </a:endParaRPr>
          </a:p>
        </p:txBody>
      </p:sp>
      <p:sp>
        <p:nvSpPr>
          <p:cNvPr id="9" name="Text 7">
            <a:extLst>
              <a:ext uri="{FF2B5EF4-FFF2-40B4-BE49-F238E27FC236}">
                <a16:creationId xmlns:a16="http://schemas.microsoft.com/office/drawing/2014/main" id="{6FBFD972-A635-CDB2-E8B4-846710C08DDE}"/>
              </a:ext>
            </a:extLst>
          </p:cNvPr>
          <p:cNvSpPr/>
          <p:nvPr/>
        </p:nvSpPr>
        <p:spPr>
          <a:xfrm>
            <a:off x="9520746" y="3718703"/>
            <a:ext cx="5128604" cy="1056338"/>
          </a:xfrm>
          <a:prstGeom prst="rect">
            <a:avLst/>
          </a:prstGeom>
          <a:noFill/>
          <a:ln/>
        </p:spPr>
        <p:txBody>
          <a:bodyPr wrap="none" lIns="0" tIns="0" rIns="0" bIns="0" rtlCol="0" anchor="t"/>
          <a:lstStyle/>
          <a:p>
            <a:pPr marL="0" indent="0" algn="l">
              <a:lnSpc>
                <a:spcPct val="150000"/>
              </a:lnSpc>
              <a:buNone/>
            </a:pPr>
            <a:r>
              <a:rPr lang="en-US" sz="2000" dirty="0">
                <a:solidFill>
                  <a:srgbClr val="4B6981"/>
                </a:solidFill>
                <a:latin typeface="Arial" panose="020B0604020202020204" pitchFamily="34" charset="0"/>
                <a:ea typeface="Playfair Display Semi Bold" pitchFamily="34" charset="-122"/>
                <a:cs typeface="Arial" panose="020B0604020202020204" pitchFamily="34" charset="0"/>
              </a:rPr>
              <a:t>Oversight and Regulatory Failure</a:t>
            </a:r>
            <a:endParaRPr lang="en-US" sz="2000" dirty="0">
              <a:latin typeface="Arial" panose="020B0604020202020204" pitchFamily="34" charset="0"/>
              <a:cs typeface="Arial" panose="020B0604020202020204" pitchFamily="34" charset="0"/>
            </a:endParaRPr>
          </a:p>
        </p:txBody>
      </p:sp>
      <p:sp>
        <p:nvSpPr>
          <p:cNvPr id="10" name="Text 8">
            <a:extLst>
              <a:ext uri="{FF2B5EF4-FFF2-40B4-BE49-F238E27FC236}">
                <a16:creationId xmlns:a16="http://schemas.microsoft.com/office/drawing/2014/main" id="{D1DAD95A-E81B-D231-8CDE-FD442E7EB41B}"/>
              </a:ext>
            </a:extLst>
          </p:cNvPr>
          <p:cNvSpPr/>
          <p:nvPr/>
        </p:nvSpPr>
        <p:spPr>
          <a:xfrm>
            <a:off x="9520937" y="4331625"/>
            <a:ext cx="8340090" cy="3246358"/>
          </a:xfrm>
          <a:prstGeom prst="rect">
            <a:avLst/>
          </a:prstGeom>
          <a:noFill/>
          <a:ln/>
        </p:spPr>
        <p:txBody>
          <a:bodyPr wrap="square" lIns="0" tIns="0" rIns="0" bIns="0" rtlCol="0" anchor="t"/>
          <a:lstStyle/>
          <a:p>
            <a:pPr marL="0" indent="0" algn="l">
              <a:lnSpc>
                <a:spcPct val="150000"/>
              </a:lnSpc>
              <a:buNone/>
            </a:pPr>
            <a:r>
              <a:rPr lang="en-US" sz="2000" dirty="0">
                <a:solidFill>
                  <a:srgbClr val="6F655D"/>
                </a:solidFill>
                <a:latin typeface="Arial" panose="020B0604020202020204" pitchFamily="34" charset="0"/>
                <a:ea typeface="Public Sans" pitchFamily="34" charset="-122"/>
                <a:cs typeface="Arial" panose="020B0604020202020204" pitchFamily="34" charset="0"/>
              </a:rPr>
              <a:t>External regulators failed to interpret or escalate multiple warning signs such as mortality alerts, complaints, and staff survey data (Health Committee 2013).</a:t>
            </a:r>
            <a:endParaRPr lang="en-US" sz="2000" dirty="0">
              <a:latin typeface="Arial" panose="020B0604020202020204" pitchFamily="34" charset="0"/>
              <a:cs typeface="Arial" panose="020B0604020202020204" pitchFamily="34" charset="0"/>
            </a:endParaRPr>
          </a:p>
        </p:txBody>
      </p:sp>
      <p:sp>
        <p:nvSpPr>
          <p:cNvPr id="11" name="Text 9">
            <a:extLst>
              <a:ext uri="{FF2B5EF4-FFF2-40B4-BE49-F238E27FC236}">
                <a16:creationId xmlns:a16="http://schemas.microsoft.com/office/drawing/2014/main" id="{7A5902F1-63A3-11D7-0F0E-56A3DB293C0D}"/>
              </a:ext>
            </a:extLst>
          </p:cNvPr>
          <p:cNvSpPr/>
          <p:nvPr/>
        </p:nvSpPr>
        <p:spPr>
          <a:xfrm>
            <a:off x="9516871" y="5984738"/>
            <a:ext cx="5360728" cy="1056338"/>
          </a:xfrm>
          <a:prstGeom prst="rect">
            <a:avLst/>
          </a:prstGeom>
          <a:noFill/>
          <a:ln/>
        </p:spPr>
        <p:txBody>
          <a:bodyPr wrap="none" lIns="0" tIns="0" rIns="0" bIns="0" rtlCol="0" anchor="t"/>
          <a:lstStyle/>
          <a:p>
            <a:pPr marL="0" indent="0" algn="l">
              <a:lnSpc>
                <a:spcPct val="150000"/>
              </a:lnSpc>
              <a:buNone/>
            </a:pPr>
            <a:r>
              <a:rPr lang="en-US" sz="2000" dirty="0">
                <a:solidFill>
                  <a:srgbClr val="4B6981"/>
                </a:solidFill>
                <a:latin typeface="Arial" panose="020B0604020202020204" pitchFamily="34" charset="0"/>
                <a:ea typeface="Playfair Display Semi Bold" pitchFamily="34" charset="-122"/>
                <a:cs typeface="Arial" panose="020B0604020202020204" pitchFamily="34" charset="0"/>
              </a:rPr>
              <a:t>Breakdown of Safety Intelligence</a:t>
            </a:r>
            <a:endParaRPr lang="en-US" sz="2000" dirty="0">
              <a:latin typeface="Arial" panose="020B0604020202020204" pitchFamily="34" charset="0"/>
              <a:cs typeface="Arial" panose="020B0604020202020204" pitchFamily="34" charset="0"/>
            </a:endParaRPr>
          </a:p>
        </p:txBody>
      </p:sp>
      <p:sp>
        <p:nvSpPr>
          <p:cNvPr id="12" name="Text 10">
            <a:extLst>
              <a:ext uri="{FF2B5EF4-FFF2-40B4-BE49-F238E27FC236}">
                <a16:creationId xmlns:a16="http://schemas.microsoft.com/office/drawing/2014/main" id="{69542C5A-65D7-A8CD-790E-399141132E1F}"/>
              </a:ext>
            </a:extLst>
          </p:cNvPr>
          <p:cNvSpPr/>
          <p:nvPr/>
        </p:nvSpPr>
        <p:spPr>
          <a:xfrm>
            <a:off x="9520936" y="6506777"/>
            <a:ext cx="8340090" cy="3246358"/>
          </a:xfrm>
          <a:prstGeom prst="rect">
            <a:avLst/>
          </a:prstGeom>
          <a:noFill/>
          <a:ln/>
        </p:spPr>
        <p:txBody>
          <a:bodyPr wrap="square" lIns="0" tIns="0" rIns="0" bIns="0" rtlCol="0" anchor="t"/>
          <a:lstStyle/>
          <a:p>
            <a:pPr marL="0" indent="0" algn="l">
              <a:lnSpc>
                <a:spcPct val="150000"/>
              </a:lnSpc>
              <a:buNone/>
            </a:pPr>
            <a:r>
              <a:rPr lang="en-US" sz="2000" dirty="0">
                <a:solidFill>
                  <a:srgbClr val="6F655D"/>
                </a:solidFill>
                <a:latin typeface="Arial" panose="020B0604020202020204" pitchFamily="34" charset="0"/>
                <a:ea typeface="Public Sans" pitchFamily="34" charset="-122"/>
                <a:cs typeface="Arial" panose="020B0604020202020204" pitchFamily="34" charset="0"/>
              </a:rPr>
              <a:t>Complaint data, incident reports, and early mortality signals were not effectively translated into corrective action at board level (Francis 2013).</a:t>
            </a:r>
            <a:endParaRPr lang="en-US" sz="2000" dirty="0">
              <a:latin typeface="Arial" panose="020B0604020202020204" pitchFamily="34" charset="0"/>
              <a:cs typeface="Arial" panose="020B0604020202020204" pitchFamily="34" charset="0"/>
            </a:endParaRPr>
          </a:p>
        </p:txBody>
      </p:sp>
      <p:sp>
        <p:nvSpPr>
          <p:cNvPr id="13" name="Text 11">
            <a:extLst>
              <a:ext uri="{FF2B5EF4-FFF2-40B4-BE49-F238E27FC236}">
                <a16:creationId xmlns:a16="http://schemas.microsoft.com/office/drawing/2014/main" id="{0A0FF4A0-887D-2766-0CDE-65E283A49202}"/>
              </a:ext>
            </a:extLst>
          </p:cNvPr>
          <p:cNvSpPr/>
          <p:nvPr/>
        </p:nvSpPr>
        <p:spPr>
          <a:xfrm>
            <a:off x="9459745" y="7825554"/>
            <a:ext cx="3589421" cy="1056338"/>
          </a:xfrm>
          <a:prstGeom prst="rect">
            <a:avLst/>
          </a:prstGeom>
          <a:noFill/>
          <a:ln/>
        </p:spPr>
        <p:txBody>
          <a:bodyPr wrap="none" lIns="0" tIns="0" rIns="0" bIns="0" rtlCol="0" anchor="t"/>
          <a:lstStyle/>
          <a:p>
            <a:pPr marL="0" indent="0" algn="l">
              <a:lnSpc>
                <a:spcPct val="150000"/>
              </a:lnSpc>
              <a:buNone/>
            </a:pPr>
            <a:r>
              <a:rPr lang="en-US" sz="2000" dirty="0">
                <a:solidFill>
                  <a:srgbClr val="4B6981"/>
                </a:solidFill>
                <a:latin typeface="Arial" panose="020B0604020202020204" pitchFamily="34" charset="0"/>
                <a:ea typeface="Playfair Display Semi Bold" pitchFamily="34" charset="-122"/>
                <a:cs typeface="Arial" panose="020B0604020202020204" pitchFamily="34" charset="0"/>
              </a:rPr>
              <a:t>Latent Conditions</a:t>
            </a:r>
            <a:endParaRPr lang="en-US" sz="2000" dirty="0">
              <a:latin typeface="Arial" panose="020B0604020202020204" pitchFamily="34" charset="0"/>
              <a:cs typeface="Arial" panose="020B0604020202020204" pitchFamily="34" charset="0"/>
            </a:endParaRPr>
          </a:p>
        </p:txBody>
      </p:sp>
      <p:sp>
        <p:nvSpPr>
          <p:cNvPr id="14" name="Text 12">
            <a:extLst>
              <a:ext uri="{FF2B5EF4-FFF2-40B4-BE49-F238E27FC236}">
                <a16:creationId xmlns:a16="http://schemas.microsoft.com/office/drawing/2014/main" id="{2E12EC86-9169-7F64-0282-A56EBE139D5E}"/>
              </a:ext>
            </a:extLst>
          </p:cNvPr>
          <p:cNvSpPr/>
          <p:nvPr/>
        </p:nvSpPr>
        <p:spPr>
          <a:xfrm>
            <a:off x="9459745" y="8377527"/>
            <a:ext cx="8340090" cy="3246358"/>
          </a:xfrm>
          <a:prstGeom prst="rect">
            <a:avLst/>
          </a:prstGeom>
          <a:noFill/>
          <a:ln/>
        </p:spPr>
        <p:txBody>
          <a:bodyPr wrap="square" lIns="0" tIns="0" rIns="0" bIns="0" rtlCol="0" anchor="t"/>
          <a:lstStyle/>
          <a:p>
            <a:pPr marL="0" indent="0" algn="l">
              <a:lnSpc>
                <a:spcPct val="150000"/>
              </a:lnSpc>
              <a:buNone/>
            </a:pPr>
            <a:r>
              <a:rPr lang="en-US" dirty="0">
                <a:solidFill>
                  <a:srgbClr val="6F655D"/>
                </a:solidFill>
                <a:latin typeface="Arial" panose="020B0604020202020204" pitchFamily="34" charset="0"/>
                <a:ea typeface="Public Sans" pitchFamily="34" charset="-122"/>
                <a:cs typeface="Arial" panose="020B0604020202020204" pitchFamily="34" charset="0"/>
              </a:rPr>
              <a:t>Root causes persisted over several years because latent system flaws were never identified or interrupted (Healthcare Commission 2009).</a:t>
            </a:r>
            <a:endParaRPr lang="en-US" dirty="0">
              <a:latin typeface="Arial" panose="020B0604020202020204" pitchFamily="34" charset="0"/>
              <a:cs typeface="Arial" panose="020B0604020202020204" pitchFamily="34" charset="0"/>
            </a:endParaRPr>
          </a:p>
        </p:txBody>
      </p:sp>
      <p:pic>
        <p:nvPicPr>
          <p:cNvPr id="15" name="Picture 14">
            <a:extLst>
              <a:ext uri="{FF2B5EF4-FFF2-40B4-BE49-F238E27FC236}">
                <a16:creationId xmlns:a16="http://schemas.microsoft.com/office/drawing/2014/main" id="{A6D050DF-0BBC-AE68-0A7E-DA2EC9E7FDE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520936" y="343623"/>
            <a:ext cx="7973274" cy="3000375"/>
          </a:xfrm>
          <a:prstGeom prst="rect">
            <a:avLst/>
          </a:prstGeom>
          <a:noFill/>
          <a:ln>
            <a:noFill/>
          </a:ln>
        </p:spPr>
      </p:pic>
      <p:sp>
        <p:nvSpPr>
          <p:cNvPr id="17" name="TextBox 16">
            <a:extLst>
              <a:ext uri="{FF2B5EF4-FFF2-40B4-BE49-F238E27FC236}">
                <a16:creationId xmlns:a16="http://schemas.microsoft.com/office/drawing/2014/main" id="{E79E05AD-CB9C-47CE-C0AE-73FBF7156441}"/>
              </a:ext>
            </a:extLst>
          </p:cNvPr>
          <p:cNvSpPr txBox="1"/>
          <p:nvPr/>
        </p:nvSpPr>
        <p:spPr>
          <a:xfrm>
            <a:off x="16078200" y="3410892"/>
            <a:ext cx="9144000"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(HSJ, 2013)</a:t>
            </a:r>
          </a:p>
        </p:txBody>
      </p:sp>
    </p:spTree>
    <p:extLst>
      <p:ext uri="{BB962C8B-B14F-4D97-AF65-F5344CB8AC3E}">
        <p14:creationId xmlns:p14="http://schemas.microsoft.com/office/powerpoint/2010/main" val="10993869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6373D0A-E674-B01F-EC25-C795CDDF572B}"/>
              </a:ext>
            </a:extLst>
          </p:cNvPr>
          <p:cNvSpPr txBox="1"/>
          <p:nvPr/>
        </p:nvSpPr>
        <p:spPr>
          <a:xfrm>
            <a:off x="523068" y="418454"/>
            <a:ext cx="12801600" cy="707886"/>
          </a:xfrm>
          <a:prstGeom prst="rect">
            <a:avLst/>
          </a:prstGeom>
          <a:noFill/>
        </p:spPr>
        <p:txBody>
          <a:bodyPr wrap="square">
            <a:spAutoFit/>
          </a:bodyPr>
          <a:lstStyle/>
          <a:p>
            <a:pPr marL="571500" indent="-571500">
              <a:buFont typeface="Wingdings" panose="05000000000000000000" pitchFamily="2" charset="2"/>
              <a:buChar char="v"/>
            </a:pPr>
            <a:r>
              <a:rPr lang="en-US" sz="4000" b="1" dirty="0">
                <a:latin typeface="Arial" panose="020B0604020202020204" pitchFamily="34" charset="0"/>
                <a:cs typeface="Arial" panose="020B0604020202020204" pitchFamily="34" charset="0"/>
              </a:rPr>
              <a:t>Fishbone Diagram Applied to Mid Staffordshire</a:t>
            </a:r>
            <a:endParaRPr lang="en-IN" sz="40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212A959-0625-6DBC-FE12-47A15D9E6F11}"/>
              </a:ext>
            </a:extLst>
          </p:cNvPr>
          <p:cNvSpPr txBox="1"/>
          <p:nvPr/>
        </p:nvSpPr>
        <p:spPr>
          <a:xfrm>
            <a:off x="304800" y="1517542"/>
            <a:ext cx="9220200" cy="8351004"/>
          </a:xfrm>
          <a:prstGeom prst="rect">
            <a:avLst/>
          </a:prstGeom>
          <a:noFill/>
        </p:spPr>
        <p:txBody>
          <a:bodyPr wrap="square">
            <a:spAutoFit/>
          </a:bodyPr>
          <a:lstStyle/>
          <a:p>
            <a:pPr>
              <a:lnSpc>
                <a:spcPct val="150000"/>
              </a:lnSpc>
              <a:buNone/>
            </a:pPr>
            <a:r>
              <a:rPr lang="en-US" b="1" dirty="0">
                <a:latin typeface="Arial" panose="020B0604020202020204" pitchFamily="34" charset="0"/>
                <a:cs typeface="Arial" panose="020B0604020202020204" pitchFamily="34" charset="0"/>
              </a:rPr>
              <a:t>Main Effect:</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Unsafe care and elevated mortality at MSFT (Healthcare Commission 2009).</a:t>
            </a:r>
          </a:p>
          <a:p>
            <a:pPr>
              <a:lnSpc>
                <a:spcPct val="150000"/>
              </a:lnSpc>
              <a:buNone/>
            </a:pPr>
            <a:r>
              <a:rPr lang="en-US" b="1" dirty="0">
                <a:latin typeface="Arial" panose="020B0604020202020204" pitchFamily="34" charset="0"/>
                <a:cs typeface="Arial" panose="020B0604020202020204" pitchFamily="34" charset="0"/>
              </a:rPr>
              <a:t>Leadership and Governance</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Board ignored mortality alerts and complaints (Francis 2013).</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FT status </a:t>
            </a:r>
            <a:r>
              <a:rPr lang="en-US" dirty="0" err="1">
                <a:latin typeface="Arial" panose="020B0604020202020204" pitchFamily="34" charset="0"/>
                <a:cs typeface="Arial" panose="020B0604020202020204" pitchFamily="34" charset="0"/>
              </a:rPr>
              <a:t>prioritised</a:t>
            </a:r>
            <a:r>
              <a:rPr lang="en-US" dirty="0">
                <a:latin typeface="Arial" panose="020B0604020202020204" pitchFamily="34" charset="0"/>
                <a:cs typeface="Arial" panose="020B0604020202020204" pitchFamily="34" charset="0"/>
              </a:rPr>
              <a:t> over safety issues (Health Committee 2013).</a:t>
            </a:r>
          </a:p>
          <a:p>
            <a:pPr>
              <a:lnSpc>
                <a:spcPct val="150000"/>
              </a:lnSpc>
              <a:buNone/>
            </a:pPr>
            <a:r>
              <a:rPr lang="en-US" b="1" dirty="0">
                <a:latin typeface="Arial" panose="020B0604020202020204" pitchFamily="34" charset="0"/>
                <a:cs typeface="Arial" panose="020B0604020202020204" pitchFamily="34" charset="0"/>
              </a:rPr>
              <a:t>Workforce and Staffing</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150 posts cut without risk assessment (Healthcare Commission 2009).</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Skill mix weakened due to loss of senior nurses (Francis 2013).</a:t>
            </a:r>
          </a:p>
          <a:p>
            <a:pPr>
              <a:lnSpc>
                <a:spcPct val="150000"/>
              </a:lnSpc>
              <a:buNone/>
            </a:pPr>
            <a:r>
              <a:rPr lang="en-US" b="1" dirty="0">
                <a:latin typeface="Arial" panose="020B0604020202020204" pitchFamily="34" charset="0"/>
                <a:cs typeface="Arial" panose="020B0604020202020204" pitchFamily="34" charset="0"/>
              </a:rPr>
              <a:t>Clinical Processes</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Missed hydration, monitoring, and escalation (Francis 2013).</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Deterioration pathways unclear or not followed (Healthcare Commission 2009).</a:t>
            </a:r>
          </a:p>
          <a:p>
            <a:pPr>
              <a:lnSpc>
                <a:spcPct val="150000"/>
              </a:lnSpc>
              <a:buNone/>
            </a:pPr>
            <a:r>
              <a:rPr lang="en-US" b="1" dirty="0">
                <a:latin typeface="Arial" panose="020B0604020202020204" pitchFamily="34" charset="0"/>
                <a:cs typeface="Arial" panose="020B0604020202020204" pitchFamily="34" charset="0"/>
              </a:rPr>
              <a:t>Communication and Safety Intelligence</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Risk data and complaints not escalated effectively (Health Committee 2013).</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High HSMR dismissed as coding problems (Healthcare Commission 2009).</a:t>
            </a:r>
          </a:p>
          <a:p>
            <a:pPr>
              <a:lnSpc>
                <a:spcPct val="150000"/>
              </a:lnSpc>
              <a:buNone/>
            </a:pPr>
            <a:r>
              <a:rPr lang="en-US" b="1" dirty="0" err="1">
                <a:latin typeface="Arial" panose="020B0604020202020204" pitchFamily="34" charset="0"/>
                <a:cs typeface="Arial" panose="020B0604020202020204" pitchFamily="34" charset="0"/>
              </a:rPr>
              <a:t>Organisational</a:t>
            </a:r>
            <a:r>
              <a:rPr lang="en-US" b="1" dirty="0">
                <a:latin typeface="Arial" panose="020B0604020202020204" pitchFamily="34" charset="0"/>
                <a:cs typeface="Arial" panose="020B0604020202020204" pitchFamily="34" charset="0"/>
              </a:rPr>
              <a:t> Culture</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Staff discouraged from raising concerns (Francis 2013).</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Substandard care became </a:t>
            </a:r>
            <a:r>
              <a:rPr lang="en-US" dirty="0" err="1">
                <a:latin typeface="Arial" panose="020B0604020202020204" pitchFamily="34" charset="0"/>
                <a:cs typeface="Arial" panose="020B0604020202020204" pitchFamily="34" charset="0"/>
              </a:rPr>
              <a:t>normalised</a:t>
            </a:r>
            <a:r>
              <a:rPr lang="en-US" dirty="0">
                <a:latin typeface="Arial" panose="020B0604020202020204" pitchFamily="34" charset="0"/>
                <a:cs typeface="Arial" panose="020B0604020202020204" pitchFamily="34" charset="0"/>
              </a:rPr>
              <a:t> (Healthcare Commission 2009).</a:t>
            </a:r>
          </a:p>
          <a:p>
            <a:pPr>
              <a:lnSpc>
                <a:spcPct val="150000"/>
              </a:lnSpc>
              <a:buNone/>
            </a:pPr>
            <a:r>
              <a:rPr lang="en-US" b="1" dirty="0">
                <a:latin typeface="Arial" panose="020B0604020202020204" pitchFamily="34" charset="0"/>
                <a:cs typeface="Arial" panose="020B0604020202020204" pitchFamily="34" charset="0"/>
              </a:rPr>
              <a:t>External Oversight</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Fragmented regulatory roles delayed action (Health Committee 2013).</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Regulators accepted misleading self-assurances (Francis 2013).</a:t>
            </a:r>
          </a:p>
        </p:txBody>
      </p:sp>
      <p:pic>
        <p:nvPicPr>
          <p:cNvPr id="6" name="Picture 5">
            <a:extLst>
              <a:ext uri="{FF2B5EF4-FFF2-40B4-BE49-F238E27FC236}">
                <a16:creationId xmlns:a16="http://schemas.microsoft.com/office/drawing/2014/main" id="{F5E581A6-0868-8526-8247-5507B5B7269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839201" y="1333499"/>
            <a:ext cx="9372600" cy="8686801"/>
          </a:xfrm>
          <a:prstGeom prst="rect">
            <a:avLst/>
          </a:prstGeom>
          <a:noFill/>
          <a:ln>
            <a:noFill/>
          </a:ln>
        </p:spPr>
      </p:pic>
      <p:sp>
        <p:nvSpPr>
          <p:cNvPr id="8" name="TextBox 7">
            <a:extLst>
              <a:ext uri="{FF2B5EF4-FFF2-40B4-BE49-F238E27FC236}">
                <a16:creationId xmlns:a16="http://schemas.microsoft.com/office/drawing/2014/main" id="{A0406110-2FAD-3E7B-8316-48A62AA6D8E9}"/>
              </a:ext>
            </a:extLst>
          </p:cNvPr>
          <p:cNvSpPr txBox="1"/>
          <p:nvPr/>
        </p:nvSpPr>
        <p:spPr>
          <a:xfrm>
            <a:off x="14173200" y="9835634"/>
            <a:ext cx="9144000" cy="369332"/>
          </a:xfrm>
          <a:prstGeom prst="rect">
            <a:avLst/>
          </a:prstGeom>
          <a:noFill/>
        </p:spPr>
        <p:txBody>
          <a:bodyPr wrap="square">
            <a:spAutoFit/>
          </a:bodyPr>
          <a:lstStyle/>
          <a:p>
            <a:r>
              <a:rPr lang="en-IN" dirty="0"/>
              <a:t>(</a:t>
            </a:r>
            <a:r>
              <a:rPr lang="en-IN" dirty="0">
                <a:latin typeface="Arial" panose="020B0604020202020204" pitchFamily="34" charset="0"/>
                <a:cs typeface="Arial" panose="020B0604020202020204" pitchFamily="34" charset="0"/>
              </a:rPr>
              <a:t>Performance Health Partners, 2024)</a:t>
            </a:r>
          </a:p>
        </p:txBody>
      </p:sp>
    </p:spTree>
    <p:extLst>
      <p:ext uri="{BB962C8B-B14F-4D97-AF65-F5344CB8AC3E}">
        <p14:creationId xmlns:p14="http://schemas.microsoft.com/office/powerpoint/2010/main" val="3342094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A2846E55-3854-2C7D-592F-9A5AC9A4424F}"/>
              </a:ext>
            </a:extLst>
          </p:cNvPr>
          <p:cNvSpPr/>
          <p:nvPr/>
        </p:nvSpPr>
        <p:spPr>
          <a:xfrm>
            <a:off x="793790" y="678775"/>
            <a:ext cx="11434405" cy="637937"/>
          </a:xfrm>
          <a:prstGeom prst="rect">
            <a:avLst/>
          </a:prstGeom>
          <a:noFill/>
          <a:ln/>
        </p:spPr>
        <p:txBody>
          <a:bodyPr wrap="none" lIns="0" tIns="0" rIns="0" bIns="0" rtlCol="0" anchor="t"/>
          <a:lstStyle/>
          <a:p>
            <a:pPr marL="0" indent="0" algn="l">
              <a:lnSpc>
                <a:spcPts val="5000"/>
              </a:lnSpc>
              <a:buNone/>
            </a:pPr>
            <a:r>
              <a:rPr lang="en-US" sz="4000" b="1" dirty="0">
                <a:solidFill>
                  <a:srgbClr val="4B6981"/>
                </a:solidFill>
                <a:latin typeface="Arial" panose="020B0604020202020204" pitchFamily="34" charset="0"/>
                <a:ea typeface="Playfair Display Semi Bold" pitchFamily="34" charset="-122"/>
                <a:cs typeface="Arial" panose="020B0604020202020204" pitchFamily="34" charset="0"/>
              </a:rPr>
              <a:t>Donabedian Model: Structure–Process–Outcome</a:t>
            </a:r>
            <a:endParaRPr lang="en-US" sz="4000" b="1" dirty="0">
              <a:latin typeface="Arial" panose="020B0604020202020204" pitchFamily="34" charset="0"/>
              <a:cs typeface="Arial" panose="020B0604020202020204" pitchFamily="34" charset="0"/>
            </a:endParaRPr>
          </a:p>
        </p:txBody>
      </p:sp>
      <p:pic>
        <p:nvPicPr>
          <p:cNvPr id="3" name="Image 0" descr="preencoded.png">
            <a:extLst>
              <a:ext uri="{FF2B5EF4-FFF2-40B4-BE49-F238E27FC236}">
                <a16:creationId xmlns:a16="http://schemas.microsoft.com/office/drawing/2014/main" id="{0273DE78-CAC9-2F1D-F705-6EFFF87AFD09}"/>
              </a:ext>
            </a:extLst>
          </p:cNvPr>
          <p:cNvPicPr>
            <a:picLocks noChangeAspect="1"/>
          </p:cNvPicPr>
          <p:nvPr/>
        </p:nvPicPr>
        <p:blipFill>
          <a:blip r:embed="rId2"/>
          <a:stretch>
            <a:fillRect/>
          </a:stretch>
        </p:blipFill>
        <p:spPr>
          <a:xfrm>
            <a:off x="1097192" y="1724265"/>
            <a:ext cx="4347567" cy="816530"/>
          </a:xfrm>
          <a:prstGeom prst="rect">
            <a:avLst/>
          </a:prstGeom>
        </p:spPr>
      </p:pic>
      <p:sp>
        <p:nvSpPr>
          <p:cNvPr id="4" name="Text 1">
            <a:extLst>
              <a:ext uri="{FF2B5EF4-FFF2-40B4-BE49-F238E27FC236}">
                <a16:creationId xmlns:a16="http://schemas.microsoft.com/office/drawing/2014/main" id="{F15E7595-8AF4-5F37-6F77-794BA007D84D}"/>
              </a:ext>
            </a:extLst>
          </p:cNvPr>
          <p:cNvSpPr/>
          <p:nvPr/>
        </p:nvSpPr>
        <p:spPr>
          <a:xfrm>
            <a:off x="1301265" y="2744867"/>
            <a:ext cx="2551748" cy="318849"/>
          </a:xfrm>
          <a:prstGeom prst="rect">
            <a:avLst/>
          </a:prstGeom>
          <a:noFill/>
          <a:ln/>
        </p:spPr>
        <p:txBody>
          <a:bodyPr wrap="none" lIns="0" tIns="0" rIns="0" bIns="0" rtlCol="0" anchor="t"/>
          <a:lstStyle/>
          <a:p>
            <a:pPr marL="0" indent="0" algn="l">
              <a:lnSpc>
                <a:spcPts val="2500"/>
              </a:lnSpc>
              <a:buNone/>
            </a:pPr>
            <a:r>
              <a:rPr lang="en-US" sz="2400" b="1" dirty="0">
                <a:solidFill>
                  <a:srgbClr val="6F655D"/>
                </a:solidFill>
                <a:latin typeface="Arial" panose="020B0604020202020204" pitchFamily="34" charset="0"/>
                <a:ea typeface="Playfair Display Semi Bold" pitchFamily="34" charset="-122"/>
                <a:cs typeface="Arial" panose="020B0604020202020204" pitchFamily="34" charset="0"/>
              </a:rPr>
              <a:t>Structure Failures</a:t>
            </a:r>
            <a:endParaRPr lang="en-US" sz="2400" b="1" dirty="0">
              <a:latin typeface="Arial" panose="020B0604020202020204" pitchFamily="34" charset="0"/>
              <a:cs typeface="Arial" panose="020B0604020202020204" pitchFamily="34" charset="0"/>
            </a:endParaRPr>
          </a:p>
        </p:txBody>
      </p:sp>
      <p:sp>
        <p:nvSpPr>
          <p:cNvPr id="5" name="Text 2">
            <a:extLst>
              <a:ext uri="{FF2B5EF4-FFF2-40B4-BE49-F238E27FC236}">
                <a16:creationId xmlns:a16="http://schemas.microsoft.com/office/drawing/2014/main" id="{C43A5F5C-CF25-1E83-8EE6-F65DF83C36F2}"/>
              </a:ext>
            </a:extLst>
          </p:cNvPr>
          <p:cNvSpPr/>
          <p:nvPr/>
        </p:nvSpPr>
        <p:spPr>
          <a:xfrm>
            <a:off x="1301264" y="3509964"/>
            <a:ext cx="3939421" cy="1633536"/>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dirty="0">
                <a:solidFill>
                  <a:srgbClr val="6F655D"/>
                </a:solidFill>
                <a:latin typeface="Arial" panose="020B0604020202020204" pitchFamily="34" charset="0"/>
                <a:ea typeface="Public Sans" pitchFamily="34" charset="-122"/>
                <a:cs typeface="Arial" panose="020B0604020202020204" pitchFamily="34" charset="0"/>
              </a:rPr>
              <a:t>Chronic understaffing, inadequate skill mix, and reduced clinical leadership presence weakened the foundation of care delivery (Healthcare Commission 2009).</a:t>
            </a:r>
            <a:endParaRPr lang="en-US" dirty="0">
              <a:latin typeface="Arial" panose="020B0604020202020204" pitchFamily="34" charset="0"/>
              <a:cs typeface="Arial" panose="020B0604020202020204" pitchFamily="34" charset="0"/>
            </a:endParaRPr>
          </a:p>
        </p:txBody>
      </p:sp>
      <p:sp>
        <p:nvSpPr>
          <p:cNvPr id="6" name="Text 3">
            <a:extLst>
              <a:ext uri="{FF2B5EF4-FFF2-40B4-BE49-F238E27FC236}">
                <a16:creationId xmlns:a16="http://schemas.microsoft.com/office/drawing/2014/main" id="{62744CE8-BC06-7645-6366-90F10E3BB53E}"/>
              </a:ext>
            </a:extLst>
          </p:cNvPr>
          <p:cNvSpPr/>
          <p:nvPr/>
        </p:nvSpPr>
        <p:spPr>
          <a:xfrm>
            <a:off x="1301264" y="5663011"/>
            <a:ext cx="3939421" cy="980122"/>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dirty="0">
                <a:solidFill>
                  <a:srgbClr val="6F655D"/>
                </a:solidFill>
                <a:latin typeface="Arial" panose="020B0604020202020204" pitchFamily="34" charset="0"/>
                <a:ea typeface="Public Sans" pitchFamily="34" charset="-122"/>
                <a:cs typeface="Arial" panose="020B0604020202020204" pitchFamily="34" charset="0"/>
              </a:rPr>
              <a:t>Governance arrangements lacked effective risk-management mechanisms (Francis 2013).</a:t>
            </a:r>
            <a:endParaRPr lang="en-US" dirty="0">
              <a:latin typeface="Arial" panose="020B0604020202020204" pitchFamily="34" charset="0"/>
              <a:cs typeface="Arial" panose="020B0604020202020204" pitchFamily="34" charset="0"/>
            </a:endParaRPr>
          </a:p>
        </p:txBody>
      </p:sp>
      <p:pic>
        <p:nvPicPr>
          <p:cNvPr id="7" name="Image 1" descr="preencoded.png">
            <a:extLst>
              <a:ext uri="{FF2B5EF4-FFF2-40B4-BE49-F238E27FC236}">
                <a16:creationId xmlns:a16="http://schemas.microsoft.com/office/drawing/2014/main" id="{1E07D670-02B3-910D-4A81-0E43AC2F4990}"/>
              </a:ext>
            </a:extLst>
          </p:cNvPr>
          <p:cNvPicPr>
            <a:picLocks noChangeAspect="1"/>
          </p:cNvPicPr>
          <p:nvPr/>
        </p:nvPicPr>
        <p:blipFill>
          <a:blip r:embed="rId3"/>
          <a:stretch>
            <a:fillRect/>
          </a:stretch>
        </p:blipFill>
        <p:spPr>
          <a:xfrm>
            <a:off x="6575166" y="1754867"/>
            <a:ext cx="4347567" cy="816531"/>
          </a:xfrm>
          <a:prstGeom prst="rect">
            <a:avLst/>
          </a:prstGeom>
        </p:spPr>
      </p:pic>
      <p:sp>
        <p:nvSpPr>
          <p:cNvPr id="8" name="Text 4">
            <a:extLst>
              <a:ext uri="{FF2B5EF4-FFF2-40B4-BE49-F238E27FC236}">
                <a16:creationId xmlns:a16="http://schemas.microsoft.com/office/drawing/2014/main" id="{6028348A-25F8-85C9-9F86-F462A4A69E61}"/>
              </a:ext>
            </a:extLst>
          </p:cNvPr>
          <p:cNvSpPr/>
          <p:nvPr/>
        </p:nvSpPr>
        <p:spPr>
          <a:xfrm>
            <a:off x="6779239" y="2775470"/>
            <a:ext cx="2551748" cy="318849"/>
          </a:xfrm>
          <a:prstGeom prst="rect">
            <a:avLst/>
          </a:prstGeom>
          <a:noFill/>
          <a:ln/>
        </p:spPr>
        <p:txBody>
          <a:bodyPr wrap="none" lIns="0" tIns="0" rIns="0" bIns="0" rtlCol="0" anchor="t"/>
          <a:lstStyle/>
          <a:p>
            <a:pPr marL="0" indent="0" algn="l">
              <a:lnSpc>
                <a:spcPts val="2500"/>
              </a:lnSpc>
              <a:buNone/>
            </a:pPr>
            <a:r>
              <a:rPr lang="en-US" sz="2400" b="1" dirty="0">
                <a:solidFill>
                  <a:srgbClr val="6F655D"/>
                </a:solidFill>
                <a:latin typeface="Arial" panose="020B0604020202020204" pitchFamily="34" charset="0"/>
                <a:ea typeface="Playfair Display Semi Bold" pitchFamily="34" charset="-122"/>
                <a:cs typeface="Arial" panose="020B0604020202020204" pitchFamily="34" charset="0"/>
              </a:rPr>
              <a:t>Process Failures</a:t>
            </a:r>
            <a:endParaRPr lang="en-US" sz="2400" b="1" dirty="0">
              <a:latin typeface="Arial" panose="020B0604020202020204" pitchFamily="34" charset="0"/>
              <a:cs typeface="Arial" panose="020B0604020202020204" pitchFamily="34" charset="0"/>
            </a:endParaRPr>
          </a:p>
        </p:txBody>
      </p:sp>
      <p:sp>
        <p:nvSpPr>
          <p:cNvPr id="9" name="Text 5">
            <a:extLst>
              <a:ext uri="{FF2B5EF4-FFF2-40B4-BE49-F238E27FC236}">
                <a16:creationId xmlns:a16="http://schemas.microsoft.com/office/drawing/2014/main" id="{B3242A36-8060-676E-CAAE-219836F5E5C8}"/>
              </a:ext>
            </a:extLst>
          </p:cNvPr>
          <p:cNvSpPr/>
          <p:nvPr/>
        </p:nvSpPr>
        <p:spPr>
          <a:xfrm>
            <a:off x="6779238" y="3450999"/>
            <a:ext cx="3939421" cy="1306830"/>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dirty="0">
                <a:solidFill>
                  <a:srgbClr val="6F655D"/>
                </a:solidFill>
                <a:latin typeface="Arial" panose="020B0604020202020204" pitchFamily="34" charset="0"/>
                <a:ea typeface="Public Sans" pitchFamily="34" charset="-122"/>
                <a:cs typeface="Arial" panose="020B0604020202020204" pitchFamily="34" charset="0"/>
              </a:rPr>
              <a:t>Care processes for hydration, nutrition, pain assessment, and escalation of deterioration were inconsistently applied (Healthcare Commission 2009).</a:t>
            </a:r>
            <a:endParaRPr lang="en-US" dirty="0">
              <a:latin typeface="Arial" panose="020B0604020202020204" pitchFamily="34" charset="0"/>
              <a:cs typeface="Arial" panose="020B0604020202020204" pitchFamily="34" charset="0"/>
            </a:endParaRPr>
          </a:p>
        </p:txBody>
      </p:sp>
      <p:sp>
        <p:nvSpPr>
          <p:cNvPr id="10" name="Text 6">
            <a:extLst>
              <a:ext uri="{FF2B5EF4-FFF2-40B4-BE49-F238E27FC236}">
                <a16:creationId xmlns:a16="http://schemas.microsoft.com/office/drawing/2014/main" id="{1263B336-AB89-96E0-9A7D-F17C46A93570}"/>
              </a:ext>
            </a:extLst>
          </p:cNvPr>
          <p:cNvSpPr/>
          <p:nvPr/>
        </p:nvSpPr>
        <p:spPr>
          <a:xfrm>
            <a:off x="6780531" y="5593093"/>
            <a:ext cx="3939421" cy="1306830"/>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dirty="0">
                <a:solidFill>
                  <a:srgbClr val="6F655D"/>
                </a:solidFill>
                <a:latin typeface="Arial" panose="020B0604020202020204" pitchFamily="34" charset="0"/>
                <a:ea typeface="Public Sans" pitchFamily="34" charset="-122"/>
                <a:cs typeface="Arial" panose="020B0604020202020204" pitchFamily="34" charset="0"/>
              </a:rPr>
              <a:t>Incident reporting and complaints-handling procedures failed to translate concerns into improvement actions (Francis 2013).</a:t>
            </a:r>
            <a:endParaRPr lang="en-US" dirty="0">
              <a:latin typeface="Arial" panose="020B0604020202020204" pitchFamily="34" charset="0"/>
              <a:cs typeface="Arial" panose="020B0604020202020204" pitchFamily="34" charset="0"/>
            </a:endParaRPr>
          </a:p>
        </p:txBody>
      </p:sp>
      <p:pic>
        <p:nvPicPr>
          <p:cNvPr id="11" name="Image 2" descr="preencoded.png">
            <a:extLst>
              <a:ext uri="{FF2B5EF4-FFF2-40B4-BE49-F238E27FC236}">
                <a16:creationId xmlns:a16="http://schemas.microsoft.com/office/drawing/2014/main" id="{2C64E886-9CAC-F86F-D1CD-298FBBEB52F1}"/>
              </a:ext>
            </a:extLst>
          </p:cNvPr>
          <p:cNvPicPr>
            <a:picLocks noChangeAspect="1"/>
          </p:cNvPicPr>
          <p:nvPr/>
        </p:nvPicPr>
        <p:blipFill>
          <a:blip r:embed="rId4"/>
          <a:stretch>
            <a:fillRect/>
          </a:stretch>
        </p:blipFill>
        <p:spPr>
          <a:xfrm>
            <a:off x="12356544" y="1754867"/>
            <a:ext cx="4347567" cy="816531"/>
          </a:xfrm>
          <a:prstGeom prst="rect">
            <a:avLst/>
          </a:prstGeom>
        </p:spPr>
      </p:pic>
      <p:sp>
        <p:nvSpPr>
          <p:cNvPr id="12" name="Text 7">
            <a:extLst>
              <a:ext uri="{FF2B5EF4-FFF2-40B4-BE49-F238E27FC236}">
                <a16:creationId xmlns:a16="http://schemas.microsoft.com/office/drawing/2014/main" id="{D2CB4A92-37D6-6F05-5C7D-5031F3853A92}"/>
              </a:ext>
            </a:extLst>
          </p:cNvPr>
          <p:cNvSpPr/>
          <p:nvPr/>
        </p:nvSpPr>
        <p:spPr>
          <a:xfrm>
            <a:off x="12560617" y="2775470"/>
            <a:ext cx="2551748" cy="318849"/>
          </a:xfrm>
          <a:prstGeom prst="rect">
            <a:avLst/>
          </a:prstGeom>
          <a:noFill/>
          <a:ln/>
        </p:spPr>
        <p:txBody>
          <a:bodyPr wrap="none" lIns="0" tIns="0" rIns="0" bIns="0" rtlCol="0" anchor="t"/>
          <a:lstStyle/>
          <a:p>
            <a:pPr marL="0" indent="0" algn="l">
              <a:lnSpc>
                <a:spcPts val="2500"/>
              </a:lnSpc>
              <a:buNone/>
            </a:pPr>
            <a:r>
              <a:rPr lang="en-US" sz="2400" b="1" dirty="0">
                <a:solidFill>
                  <a:srgbClr val="6F655D"/>
                </a:solidFill>
                <a:latin typeface="Arial" panose="020B0604020202020204" pitchFamily="34" charset="0"/>
                <a:ea typeface="Playfair Display Semi Bold" pitchFamily="34" charset="-122"/>
                <a:cs typeface="Arial" panose="020B0604020202020204" pitchFamily="34" charset="0"/>
              </a:rPr>
              <a:t>Outcome Failures</a:t>
            </a:r>
            <a:endParaRPr lang="en-US" sz="2400" b="1" dirty="0">
              <a:latin typeface="Arial" panose="020B0604020202020204" pitchFamily="34" charset="0"/>
              <a:cs typeface="Arial" panose="020B0604020202020204" pitchFamily="34" charset="0"/>
            </a:endParaRPr>
          </a:p>
        </p:txBody>
      </p:sp>
      <p:sp>
        <p:nvSpPr>
          <p:cNvPr id="13" name="Text 8">
            <a:extLst>
              <a:ext uri="{FF2B5EF4-FFF2-40B4-BE49-F238E27FC236}">
                <a16:creationId xmlns:a16="http://schemas.microsoft.com/office/drawing/2014/main" id="{7B743D68-10B8-0924-FC6E-C25FDDBBE2D5}"/>
              </a:ext>
            </a:extLst>
          </p:cNvPr>
          <p:cNvSpPr/>
          <p:nvPr/>
        </p:nvSpPr>
        <p:spPr>
          <a:xfrm>
            <a:off x="12560617" y="3415534"/>
            <a:ext cx="3939421" cy="1306830"/>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dirty="0">
                <a:solidFill>
                  <a:srgbClr val="6F655D"/>
                </a:solidFill>
                <a:latin typeface="Arial" panose="020B0604020202020204" pitchFamily="34" charset="0"/>
                <a:ea typeface="Public Sans" pitchFamily="34" charset="-122"/>
                <a:cs typeface="Arial" panose="020B0604020202020204" pitchFamily="34" charset="0"/>
              </a:rPr>
              <a:t>Persistently elevated Hospital Standardised Mortality Ratios (HSMRs) indicated avoidable deaths (Healthcare Commission 2009).</a:t>
            </a:r>
            <a:endParaRPr lang="en-US" dirty="0">
              <a:latin typeface="Arial" panose="020B0604020202020204" pitchFamily="34" charset="0"/>
              <a:cs typeface="Arial" panose="020B0604020202020204" pitchFamily="34" charset="0"/>
            </a:endParaRPr>
          </a:p>
        </p:txBody>
      </p:sp>
      <p:sp>
        <p:nvSpPr>
          <p:cNvPr id="14" name="Text 9">
            <a:extLst>
              <a:ext uri="{FF2B5EF4-FFF2-40B4-BE49-F238E27FC236}">
                <a16:creationId xmlns:a16="http://schemas.microsoft.com/office/drawing/2014/main" id="{9F496DB3-CD50-8F37-0503-8D17EA539826}"/>
              </a:ext>
            </a:extLst>
          </p:cNvPr>
          <p:cNvSpPr/>
          <p:nvPr/>
        </p:nvSpPr>
        <p:spPr>
          <a:xfrm>
            <a:off x="12560617" y="5566500"/>
            <a:ext cx="3939421" cy="980123"/>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dirty="0">
                <a:solidFill>
                  <a:srgbClr val="6F655D"/>
                </a:solidFill>
                <a:latin typeface="Arial" panose="020B0604020202020204" pitchFamily="34" charset="0"/>
                <a:ea typeface="Public Sans" pitchFamily="34" charset="-122"/>
                <a:cs typeface="Arial" panose="020B0604020202020204" pitchFamily="34" charset="0"/>
              </a:rPr>
              <a:t>Patients experienced dehydration, malnutrition, lack of dignity, and prolonged suffering (Francis 2013).</a:t>
            </a:r>
            <a:endParaRPr lang="en-US" dirty="0">
              <a:latin typeface="Arial" panose="020B0604020202020204" pitchFamily="34" charset="0"/>
              <a:cs typeface="Arial" panose="020B0604020202020204" pitchFamily="34" charset="0"/>
            </a:endParaRPr>
          </a:p>
        </p:txBody>
      </p:sp>
      <p:pic>
        <p:nvPicPr>
          <p:cNvPr id="18" name="Picture 17">
            <a:extLst>
              <a:ext uri="{FF2B5EF4-FFF2-40B4-BE49-F238E27FC236}">
                <a16:creationId xmlns:a16="http://schemas.microsoft.com/office/drawing/2014/main" id="{4CC4ADEC-45AF-C9B4-B2EE-884B0961C0FB}"/>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18329" y="7529866"/>
            <a:ext cx="15436810" cy="2767750"/>
          </a:xfrm>
          <a:prstGeom prst="rect">
            <a:avLst/>
          </a:prstGeom>
          <a:noFill/>
          <a:ln>
            <a:noFill/>
          </a:ln>
        </p:spPr>
      </p:pic>
      <p:sp>
        <p:nvSpPr>
          <p:cNvPr id="20" name="TextBox 19">
            <a:extLst>
              <a:ext uri="{FF2B5EF4-FFF2-40B4-BE49-F238E27FC236}">
                <a16:creationId xmlns:a16="http://schemas.microsoft.com/office/drawing/2014/main" id="{17B10C6F-B4BE-74F1-4D70-00611B6DA64C}"/>
              </a:ext>
            </a:extLst>
          </p:cNvPr>
          <p:cNvSpPr txBox="1"/>
          <p:nvPr/>
        </p:nvSpPr>
        <p:spPr>
          <a:xfrm>
            <a:off x="15468600" y="9711435"/>
            <a:ext cx="9144000"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(Creighton, 2023</a:t>
            </a:r>
            <a:r>
              <a:rPr lang="en-IN" dirty="0"/>
              <a:t>)</a:t>
            </a:r>
          </a:p>
        </p:txBody>
      </p:sp>
    </p:spTree>
    <p:extLst>
      <p:ext uri="{BB962C8B-B14F-4D97-AF65-F5344CB8AC3E}">
        <p14:creationId xmlns:p14="http://schemas.microsoft.com/office/powerpoint/2010/main" val="34493307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E000616E-0A36-2127-E803-CFD437883DA2}"/>
              </a:ext>
            </a:extLst>
          </p:cNvPr>
          <p:cNvSpPr/>
          <p:nvPr/>
        </p:nvSpPr>
        <p:spPr>
          <a:xfrm>
            <a:off x="793790" y="723900"/>
            <a:ext cx="12390358" cy="673418"/>
          </a:xfrm>
          <a:prstGeom prst="rect">
            <a:avLst/>
          </a:prstGeom>
          <a:noFill/>
          <a:ln/>
        </p:spPr>
        <p:txBody>
          <a:bodyPr wrap="none" lIns="0" tIns="0" rIns="0" bIns="0" rtlCol="0" anchor="t"/>
          <a:lstStyle/>
          <a:p>
            <a:pPr marL="0" indent="0" algn="l">
              <a:lnSpc>
                <a:spcPct val="150000"/>
              </a:lnSpc>
              <a:buNone/>
            </a:pPr>
            <a:r>
              <a:rPr lang="en-US" sz="4400" b="1" dirty="0">
                <a:solidFill>
                  <a:srgbClr val="4B6981"/>
                </a:solidFill>
                <a:latin typeface="Arial" panose="020B0604020202020204" pitchFamily="34" charset="0"/>
                <a:ea typeface="Playfair Display Semi Bold" pitchFamily="34" charset="-122"/>
                <a:cs typeface="Arial" panose="020B0604020202020204" pitchFamily="34" charset="0"/>
              </a:rPr>
              <a:t>Systems Theory: Complex Adaptive System Failure</a:t>
            </a:r>
            <a:endParaRPr lang="en-US" sz="4400" b="1" dirty="0">
              <a:latin typeface="Arial" panose="020B0604020202020204" pitchFamily="34" charset="0"/>
              <a:cs typeface="Arial" panose="020B0604020202020204" pitchFamily="34" charset="0"/>
            </a:endParaRPr>
          </a:p>
        </p:txBody>
      </p:sp>
      <p:sp>
        <p:nvSpPr>
          <p:cNvPr id="3" name="Shape 1">
            <a:extLst>
              <a:ext uri="{FF2B5EF4-FFF2-40B4-BE49-F238E27FC236}">
                <a16:creationId xmlns:a16="http://schemas.microsoft.com/office/drawing/2014/main" id="{1BBDA169-45C6-1AF6-AE15-2C7DB2DA3AA4}"/>
              </a:ext>
            </a:extLst>
          </p:cNvPr>
          <p:cNvSpPr/>
          <p:nvPr/>
        </p:nvSpPr>
        <p:spPr>
          <a:xfrm>
            <a:off x="793790" y="2222540"/>
            <a:ext cx="7329487" cy="3057513"/>
          </a:xfrm>
          <a:prstGeom prst="roundRect">
            <a:avLst>
              <a:gd name="adj" fmla="val 3873"/>
            </a:avLst>
          </a:prstGeom>
          <a:solidFill>
            <a:srgbClr val="FFFAF6"/>
          </a:solidFill>
          <a:ln w="30480">
            <a:solidFill>
              <a:srgbClr val="E1C2C2"/>
            </a:solidFill>
            <a:prstDash val="solid"/>
          </a:ln>
          <a:effectLst>
            <a:outerShdw dist="19050" dir="2700000" algn="bl" rotWithShape="0">
              <a:srgbClr val="E1C2C2">
                <a:alpha val="100000"/>
              </a:srgbClr>
            </a:outerShdw>
          </a:effectLst>
        </p:spPr>
      </p:sp>
      <p:sp>
        <p:nvSpPr>
          <p:cNvPr id="4" name="Text 2">
            <a:extLst>
              <a:ext uri="{FF2B5EF4-FFF2-40B4-BE49-F238E27FC236}">
                <a16:creationId xmlns:a16="http://schemas.microsoft.com/office/drawing/2014/main" id="{4DB8CE3D-2DB5-F27C-6B6F-104ABCF2821E}"/>
              </a:ext>
            </a:extLst>
          </p:cNvPr>
          <p:cNvSpPr/>
          <p:nvPr/>
        </p:nvSpPr>
        <p:spPr>
          <a:xfrm>
            <a:off x="1039654" y="2468404"/>
            <a:ext cx="3621884" cy="440416"/>
          </a:xfrm>
          <a:prstGeom prst="rect">
            <a:avLst/>
          </a:prstGeom>
          <a:noFill/>
          <a:ln/>
        </p:spPr>
        <p:txBody>
          <a:bodyPr wrap="none" lIns="0" tIns="0" rIns="0" bIns="0" rtlCol="0" anchor="t"/>
          <a:lstStyle/>
          <a:p>
            <a:pPr marL="0" indent="0" algn="l">
              <a:lnSpc>
                <a:spcPct val="150000"/>
              </a:lnSpc>
              <a:buNone/>
            </a:pPr>
            <a:r>
              <a:rPr lang="en-US" sz="2400" dirty="0">
                <a:solidFill>
                  <a:srgbClr val="6F655D"/>
                </a:solidFill>
                <a:latin typeface="Arial" panose="020B0604020202020204" pitchFamily="34" charset="0"/>
                <a:ea typeface="Playfair Display Semi Bold" pitchFamily="34" charset="-122"/>
                <a:cs typeface="Arial" panose="020B0604020202020204" pitchFamily="34" charset="0"/>
              </a:rPr>
              <a:t>Complex Adaptive System</a:t>
            </a:r>
            <a:endParaRPr lang="en-US" sz="2400" dirty="0">
              <a:latin typeface="Arial" panose="020B0604020202020204" pitchFamily="34" charset="0"/>
              <a:cs typeface="Arial" panose="020B0604020202020204" pitchFamily="34" charset="0"/>
            </a:endParaRPr>
          </a:p>
        </p:txBody>
      </p:sp>
      <p:sp>
        <p:nvSpPr>
          <p:cNvPr id="5" name="Text 3">
            <a:extLst>
              <a:ext uri="{FF2B5EF4-FFF2-40B4-BE49-F238E27FC236}">
                <a16:creationId xmlns:a16="http://schemas.microsoft.com/office/drawing/2014/main" id="{4B7706EC-0EC3-2A90-F5C1-97B968C37DAB}"/>
              </a:ext>
            </a:extLst>
          </p:cNvPr>
          <p:cNvSpPr/>
          <p:nvPr/>
        </p:nvSpPr>
        <p:spPr>
          <a:xfrm>
            <a:off x="1011485" y="3194309"/>
            <a:ext cx="6767544" cy="1804658"/>
          </a:xfrm>
          <a:prstGeom prst="rect">
            <a:avLst/>
          </a:prstGeom>
          <a:noFill/>
          <a:ln/>
        </p:spPr>
        <p:txBody>
          <a:bodyPr wrap="square" lIns="0" tIns="0" rIns="0" bIns="0" rtlCol="0" anchor="t"/>
          <a:lstStyle/>
          <a:p>
            <a:pPr marL="0" indent="0" algn="l">
              <a:lnSpc>
                <a:spcPct val="150000"/>
              </a:lnSpc>
              <a:buNone/>
            </a:pPr>
            <a:r>
              <a:rPr lang="en-US" dirty="0">
                <a:solidFill>
                  <a:srgbClr val="6F655D"/>
                </a:solidFill>
                <a:latin typeface="Arial" panose="020B0604020202020204" pitchFamily="34" charset="0"/>
                <a:ea typeface="Public Sans" pitchFamily="34" charset="-122"/>
                <a:cs typeface="Arial" panose="020B0604020202020204" pitchFamily="34" charset="0"/>
              </a:rPr>
              <a:t>MSFT functioned within a complex adaptive health system where leadership choices, workforce behaviour, regulatory oversight, and patient outcomes continuously influenced one another (Francis 2013).</a:t>
            </a:r>
            <a:endParaRPr lang="en-US" dirty="0">
              <a:latin typeface="Arial" panose="020B0604020202020204" pitchFamily="34" charset="0"/>
              <a:cs typeface="Arial" panose="020B0604020202020204" pitchFamily="34" charset="0"/>
            </a:endParaRPr>
          </a:p>
        </p:txBody>
      </p:sp>
      <p:sp>
        <p:nvSpPr>
          <p:cNvPr id="6" name="Shape 4">
            <a:extLst>
              <a:ext uri="{FF2B5EF4-FFF2-40B4-BE49-F238E27FC236}">
                <a16:creationId xmlns:a16="http://schemas.microsoft.com/office/drawing/2014/main" id="{A500DC30-7D3D-40FA-23BA-E992D36C478A}"/>
              </a:ext>
            </a:extLst>
          </p:cNvPr>
          <p:cNvSpPr/>
          <p:nvPr/>
        </p:nvSpPr>
        <p:spPr>
          <a:xfrm>
            <a:off x="9584525" y="2222540"/>
            <a:ext cx="7691989" cy="3057513"/>
          </a:xfrm>
          <a:prstGeom prst="roundRect">
            <a:avLst>
              <a:gd name="adj" fmla="val 3873"/>
            </a:avLst>
          </a:prstGeom>
          <a:solidFill>
            <a:srgbClr val="FFFAF6"/>
          </a:solidFill>
          <a:ln w="30480">
            <a:solidFill>
              <a:srgbClr val="CCC4EC"/>
            </a:solidFill>
            <a:prstDash val="solid"/>
          </a:ln>
          <a:effectLst>
            <a:outerShdw dist="19050" dir="2700000" algn="bl" rotWithShape="0">
              <a:srgbClr val="CCC4EC">
                <a:alpha val="100000"/>
              </a:srgbClr>
            </a:outerShdw>
          </a:effectLst>
        </p:spPr>
      </p:sp>
      <p:sp>
        <p:nvSpPr>
          <p:cNvPr id="7" name="Text 5">
            <a:extLst>
              <a:ext uri="{FF2B5EF4-FFF2-40B4-BE49-F238E27FC236}">
                <a16:creationId xmlns:a16="http://schemas.microsoft.com/office/drawing/2014/main" id="{C0B8A1F0-DCA5-27A9-A818-3145AEC8CF44}"/>
              </a:ext>
            </a:extLst>
          </p:cNvPr>
          <p:cNvSpPr/>
          <p:nvPr/>
        </p:nvSpPr>
        <p:spPr>
          <a:xfrm>
            <a:off x="9880467" y="2520527"/>
            <a:ext cx="3522646" cy="419651"/>
          </a:xfrm>
          <a:prstGeom prst="rect">
            <a:avLst/>
          </a:prstGeom>
          <a:noFill/>
          <a:ln/>
        </p:spPr>
        <p:txBody>
          <a:bodyPr wrap="none" lIns="0" tIns="0" rIns="0" bIns="0" rtlCol="0" anchor="t"/>
          <a:lstStyle/>
          <a:p>
            <a:pPr marL="0" indent="0" algn="l">
              <a:lnSpc>
                <a:spcPct val="150000"/>
              </a:lnSpc>
              <a:buNone/>
            </a:pPr>
            <a:r>
              <a:rPr lang="en-US" sz="2400" dirty="0">
                <a:solidFill>
                  <a:srgbClr val="6F655D"/>
                </a:solidFill>
                <a:latin typeface="Arial" panose="020B0604020202020204" pitchFamily="34" charset="0"/>
                <a:ea typeface="Playfair Display Semi Bold" pitchFamily="34" charset="-122"/>
                <a:cs typeface="Arial" panose="020B0604020202020204" pitchFamily="34" charset="0"/>
              </a:rPr>
              <a:t>Interconnected Failures</a:t>
            </a:r>
            <a:endParaRPr lang="en-US" sz="2400" dirty="0">
              <a:latin typeface="Arial" panose="020B0604020202020204" pitchFamily="34" charset="0"/>
              <a:cs typeface="Arial" panose="020B0604020202020204" pitchFamily="34" charset="0"/>
            </a:endParaRPr>
          </a:p>
        </p:txBody>
      </p:sp>
      <p:sp>
        <p:nvSpPr>
          <p:cNvPr id="8" name="Text 6">
            <a:extLst>
              <a:ext uri="{FF2B5EF4-FFF2-40B4-BE49-F238E27FC236}">
                <a16:creationId xmlns:a16="http://schemas.microsoft.com/office/drawing/2014/main" id="{117B6FF7-D659-CF39-2BAB-AB60EE9F5443}"/>
              </a:ext>
            </a:extLst>
          </p:cNvPr>
          <p:cNvSpPr/>
          <p:nvPr/>
        </p:nvSpPr>
        <p:spPr>
          <a:xfrm>
            <a:off x="9842074" y="3161684"/>
            <a:ext cx="7102264" cy="1719574"/>
          </a:xfrm>
          <a:prstGeom prst="rect">
            <a:avLst/>
          </a:prstGeom>
          <a:noFill/>
          <a:ln/>
        </p:spPr>
        <p:txBody>
          <a:bodyPr wrap="square" lIns="0" tIns="0" rIns="0" bIns="0" rtlCol="0" anchor="t"/>
          <a:lstStyle/>
          <a:p>
            <a:pPr marL="0" indent="0" algn="l">
              <a:lnSpc>
                <a:spcPct val="150000"/>
              </a:lnSpc>
              <a:buNone/>
            </a:pPr>
            <a:r>
              <a:rPr lang="en-US" dirty="0">
                <a:solidFill>
                  <a:srgbClr val="6F655D"/>
                </a:solidFill>
                <a:latin typeface="Arial" panose="020B0604020202020204" pitchFamily="34" charset="0"/>
                <a:ea typeface="Public Sans" pitchFamily="34" charset="-122"/>
                <a:cs typeface="Arial" panose="020B0604020202020204" pitchFamily="34" charset="0"/>
              </a:rPr>
              <a:t>Unsafe care resulted from dynamic interactions between governance weaknesses, staffing shortages, process failures, and suppressed communication—creating a self-reinforcing cycle (Healthcare Commission 2009).</a:t>
            </a:r>
            <a:endParaRPr lang="en-US" dirty="0">
              <a:latin typeface="Arial" panose="020B0604020202020204" pitchFamily="34" charset="0"/>
              <a:cs typeface="Arial" panose="020B0604020202020204" pitchFamily="34" charset="0"/>
            </a:endParaRPr>
          </a:p>
        </p:txBody>
      </p:sp>
      <p:sp>
        <p:nvSpPr>
          <p:cNvPr id="9" name="Shape 7">
            <a:extLst>
              <a:ext uri="{FF2B5EF4-FFF2-40B4-BE49-F238E27FC236}">
                <a16:creationId xmlns:a16="http://schemas.microsoft.com/office/drawing/2014/main" id="{56EB4AF2-339A-EE5C-9AC6-63A87815CD49}"/>
              </a:ext>
            </a:extLst>
          </p:cNvPr>
          <p:cNvSpPr/>
          <p:nvPr/>
        </p:nvSpPr>
        <p:spPr>
          <a:xfrm>
            <a:off x="763310" y="6283059"/>
            <a:ext cx="7359967" cy="3057513"/>
          </a:xfrm>
          <a:prstGeom prst="roundRect">
            <a:avLst>
              <a:gd name="adj" fmla="val 3873"/>
            </a:avLst>
          </a:prstGeom>
          <a:solidFill>
            <a:srgbClr val="FFFAF6"/>
          </a:solidFill>
          <a:ln w="30480">
            <a:solidFill>
              <a:srgbClr val="B4DAE4"/>
            </a:solidFill>
            <a:prstDash val="solid"/>
          </a:ln>
          <a:effectLst>
            <a:outerShdw dist="19050" dir="2700000" algn="bl" rotWithShape="0">
              <a:srgbClr val="B4DAE4">
                <a:alpha val="100000"/>
              </a:srgbClr>
            </a:outerShdw>
          </a:effectLst>
        </p:spPr>
      </p:sp>
      <p:sp>
        <p:nvSpPr>
          <p:cNvPr id="10" name="Text 8">
            <a:extLst>
              <a:ext uri="{FF2B5EF4-FFF2-40B4-BE49-F238E27FC236}">
                <a16:creationId xmlns:a16="http://schemas.microsoft.com/office/drawing/2014/main" id="{315FBF4B-5D43-789F-CE55-E487B5F8CFB2}"/>
              </a:ext>
            </a:extLst>
          </p:cNvPr>
          <p:cNvSpPr/>
          <p:nvPr/>
        </p:nvSpPr>
        <p:spPr>
          <a:xfrm>
            <a:off x="983343" y="6540532"/>
            <a:ext cx="4205734" cy="440416"/>
          </a:xfrm>
          <a:prstGeom prst="rect">
            <a:avLst/>
          </a:prstGeom>
          <a:noFill/>
          <a:ln/>
        </p:spPr>
        <p:txBody>
          <a:bodyPr wrap="none" lIns="0" tIns="0" rIns="0" bIns="0" rtlCol="0" anchor="t"/>
          <a:lstStyle/>
          <a:p>
            <a:pPr marL="0" indent="0" algn="l">
              <a:lnSpc>
                <a:spcPct val="150000"/>
              </a:lnSpc>
              <a:buNone/>
            </a:pPr>
            <a:r>
              <a:rPr lang="en-US" sz="2400" dirty="0">
                <a:solidFill>
                  <a:srgbClr val="6F655D"/>
                </a:solidFill>
                <a:latin typeface="Arial" panose="020B0604020202020204" pitchFamily="34" charset="0"/>
                <a:ea typeface="Playfair Display Semi Bold" pitchFamily="34" charset="-122"/>
                <a:cs typeface="Arial" panose="020B0604020202020204" pitchFamily="34" charset="0"/>
              </a:rPr>
              <a:t>System Drift and Normalisation</a:t>
            </a:r>
            <a:endParaRPr lang="en-US" sz="2400" dirty="0">
              <a:latin typeface="Arial" panose="020B0604020202020204" pitchFamily="34" charset="0"/>
              <a:cs typeface="Arial" panose="020B0604020202020204" pitchFamily="34" charset="0"/>
            </a:endParaRPr>
          </a:p>
        </p:txBody>
      </p:sp>
      <p:sp>
        <p:nvSpPr>
          <p:cNvPr id="11" name="Text 9">
            <a:extLst>
              <a:ext uri="{FF2B5EF4-FFF2-40B4-BE49-F238E27FC236}">
                <a16:creationId xmlns:a16="http://schemas.microsoft.com/office/drawing/2014/main" id="{5B2376C3-F755-AE32-CDA6-2E94F749360E}"/>
              </a:ext>
            </a:extLst>
          </p:cNvPr>
          <p:cNvSpPr/>
          <p:nvPr/>
        </p:nvSpPr>
        <p:spPr>
          <a:xfrm>
            <a:off x="983342" y="7505387"/>
            <a:ext cx="6795687" cy="1804658"/>
          </a:xfrm>
          <a:prstGeom prst="rect">
            <a:avLst/>
          </a:prstGeom>
          <a:noFill/>
          <a:ln/>
        </p:spPr>
        <p:txBody>
          <a:bodyPr wrap="square" lIns="0" tIns="0" rIns="0" bIns="0" rtlCol="0" anchor="t"/>
          <a:lstStyle/>
          <a:p>
            <a:pPr marL="0" indent="0" algn="l">
              <a:lnSpc>
                <a:spcPct val="150000"/>
              </a:lnSpc>
              <a:buNone/>
            </a:pPr>
            <a:r>
              <a:rPr lang="en-US" dirty="0">
                <a:solidFill>
                  <a:srgbClr val="6F655D"/>
                </a:solidFill>
                <a:latin typeface="Arial" panose="020B0604020202020204" pitchFamily="34" charset="0"/>
                <a:ea typeface="Public Sans" pitchFamily="34" charset="-122"/>
                <a:cs typeface="Arial" panose="020B0604020202020204" pitchFamily="34" charset="0"/>
              </a:rPr>
              <a:t>MSFT drifted from safe norms as deteriorating care became routine; leadership became desensitised to warning signs, and staff adapted to chronic understaffing as the "new normal" (Healthcare Commission 2009).</a:t>
            </a:r>
            <a:endParaRPr lang="en-US" dirty="0">
              <a:latin typeface="Arial" panose="020B0604020202020204" pitchFamily="34" charset="0"/>
              <a:cs typeface="Arial" panose="020B0604020202020204" pitchFamily="34" charset="0"/>
            </a:endParaRPr>
          </a:p>
        </p:txBody>
      </p:sp>
      <p:sp>
        <p:nvSpPr>
          <p:cNvPr id="12" name="Shape 10">
            <a:extLst>
              <a:ext uri="{FF2B5EF4-FFF2-40B4-BE49-F238E27FC236}">
                <a16:creationId xmlns:a16="http://schemas.microsoft.com/office/drawing/2014/main" id="{CF0C4A23-4A0E-5CFD-BF8E-88A468264F7A}"/>
              </a:ext>
            </a:extLst>
          </p:cNvPr>
          <p:cNvSpPr/>
          <p:nvPr/>
        </p:nvSpPr>
        <p:spPr>
          <a:xfrm>
            <a:off x="9584526" y="6296620"/>
            <a:ext cx="7720131" cy="3043952"/>
          </a:xfrm>
          <a:prstGeom prst="roundRect">
            <a:avLst>
              <a:gd name="adj" fmla="val 3873"/>
            </a:avLst>
          </a:prstGeom>
          <a:solidFill>
            <a:srgbClr val="FFFAF6"/>
          </a:solidFill>
          <a:ln w="30480">
            <a:solidFill>
              <a:srgbClr val="E1C2C2"/>
            </a:solidFill>
            <a:prstDash val="solid"/>
          </a:ln>
          <a:effectLst>
            <a:outerShdw dist="19050" dir="2700000" algn="bl" rotWithShape="0">
              <a:srgbClr val="E1C2C2">
                <a:alpha val="100000"/>
              </a:srgbClr>
            </a:outerShdw>
          </a:effectLst>
        </p:spPr>
      </p:sp>
      <p:sp>
        <p:nvSpPr>
          <p:cNvPr id="13" name="Text 11">
            <a:extLst>
              <a:ext uri="{FF2B5EF4-FFF2-40B4-BE49-F238E27FC236}">
                <a16:creationId xmlns:a16="http://schemas.microsoft.com/office/drawing/2014/main" id="{68CA4D2D-C48F-9449-12BA-3FF64D7A126C}"/>
              </a:ext>
            </a:extLst>
          </p:cNvPr>
          <p:cNvSpPr/>
          <p:nvPr/>
        </p:nvSpPr>
        <p:spPr>
          <a:xfrm>
            <a:off x="9880467" y="6527235"/>
            <a:ext cx="3242172" cy="438462"/>
          </a:xfrm>
          <a:prstGeom prst="rect">
            <a:avLst/>
          </a:prstGeom>
          <a:noFill/>
          <a:ln/>
        </p:spPr>
        <p:txBody>
          <a:bodyPr wrap="none" lIns="0" tIns="0" rIns="0" bIns="0" rtlCol="0" anchor="t"/>
          <a:lstStyle/>
          <a:p>
            <a:pPr marL="0" indent="0" algn="l">
              <a:lnSpc>
                <a:spcPct val="150000"/>
              </a:lnSpc>
              <a:buNone/>
            </a:pPr>
            <a:r>
              <a:rPr lang="en-US" sz="2400" dirty="0">
                <a:solidFill>
                  <a:srgbClr val="6F655D"/>
                </a:solidFill>
                <a:latin typeface="Arial" panose="020B0604020202020204" pitchFamily="34" charset="0"/>
                <a:ea typeface="Playfair Display Semi Bold" pitchFamily="34" charset="-122"/>
                <a:cs typeface="Arial" panose="020B0604020202020204" pitchFamily="34" charset="0"/>
              </a:rPr>
              <a:t>Structural Coupling</a:t>
            </a:r>
            <a:endParaRPr lang="en-US" sz="2400" dirty="0">
              <a:latin typeface="Arial" panose="020B0604020202020204" pitchFamily="34" charset="0"/>
              <a:cs typeface="Arial" panose="020B0604020202020204" pitchFamily="34" charset="0"/>
            </a:endParaRPr>
          </a:p>
        </p:txBody>
      </p:sp>
      <p:sp>
        <p:nvSpPr>
          <p:cNvPr id="14" name="Text 12">
            <a:extLst>
              <a:ext uri="{FF2B5EF4-FFF2-40B4-BE49-F238E27FC236}">
                <a16:creationId xmlns:a16="http://schemas.microsoft.com/office/drawing/2014/main" id="{4A583EC0-C785-124F-4AC3-D70C3287B7FC}"/>
              </a:ext>
            </a:extLst>
          </p:cNvPr>
          <p:cNvSpPr/>
          <p:nvPr/>
        </p:nvSpPr>
        <p:spPr>
          <a:xfrm>
            <a:off x="9880467" y="7175402"/>
            <a:ext cx="7128248" cy="1796654"/>
          </a:xfrm>
          <a:prstGeom prst="rect">
            <a:avLst/>
          </a:prstGeom>
          <a:noFill/>
          <a:ln/>
        </p:spPr>
        <p:txBody>
          <a:bodyPr wrap="square" lIns="0" tIns="0" rIns="0" bIns="0" rtlCol="0" anchor="t"/>
          <a:lstStyle/>
          <a:p>
            <a:pPr marL="0" indent="0" algn="l">
              <a:lnSpc>
                <a:spcPct val="150000"/>
              </a:lnSpc>
              <a:buNone/>
            </a:pPr>
            <a:r>
              <a:rPr lang="en-US" dirty="0">
                <a:solidFill>
                  <a:srgbClr val="6F655D"/>
                </a:solidFill>
                <a:latin typeface="Arial" panose="020B0604020202020204" pitchFamily="34" charset="0"/>
                <a:ea typeface="Public Sans" pitchFamily="34" charset="-122"/>
                <a:cs typeface="Arial" panose="020B0604020202020204" pitchFamily="34" charset="0"/>
              </a:rPr>
              <a:t>MSFT's internal system was tightly coupled with external pressures such as Foundation Trust status assessments, which shaped organisational behaviour more strongly than patient safety considerations (Francis 2013).</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54691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ext 0">
            <a:extLst>
              <a:ext uri="{FF2B5EF4-FFF2-40B4-BE49-F238E27FC236}">
                <a16:creationId xmlns:a16="http://schemas.microsoft.com/office/drawing/2014/main" id="{70EC8883-5137-D7D3-50CC-CC9066B8E10F}"/>
              </a:ext>
            </a:extLst>
          </p:cNvPr>
          <p:cNvSpPr/>
          <p:nvPr/>
        </p:nvSpPr>
        <p:spPr>
          <a:xfrm>
            <a:off x="791647" y="622697"/>
            <a:ext cx="8593217" cy="565547"/>
          </a:xfrm>
          <a:prstGeom prst="rect">
            <a:avLst/>
          </a:prstGeom>
          <a:noFill/>
          <a:ln/>
        </p:spPr>
        <p:txBody>
          <a:bodyPr wrap="none" lIns="0" tIns="0" rIns="0" bIns="0" rtlCol="0" anchor="t"/>
          <a:lstStyle/>
          <a:p>
            <a:pPr marL="0" indent="0" algn="l">
              <a:lnSpc>
                <a:spcPts val="4450"/>
              </a:lnSpc>
              <a:buNone/>
            </a:pPr>
            <a:r>
              <a:rPr lang="en-US" sz="3550" dirty="0">
                <a:solidFill>
                  <a:srgbClr val="4B6981"/>
                </a:solidFill>
                <a:latin typeface="Playfair Display Semi Bold" pitchFamily="34" charset="0"/>
                <a:ea typeface="Playfair Display Semi Bold" pitchFamily="34" charset="-122"/>
                <a:cs typeface="Playfair Display Semi Bold" pitchFamily="34" charset="-120"/>
              </a:rPr>
              <a:t>Policy Issues Contributing to Root Causes</a:t>
            </a:r>
            <a:endParaRPr lang="en-US" sz="3550" dirty="0"/>
          </a:p>
        </p:txBody>
      </p:sp>
      <p:sp>
        <p:nvSpPr>
          <p:cNvPr id="29" name="Text 1">
            <a:extLst>
              <a:ext uri="{FF2B5EF4-FFF2-40B4-BE49-F238E27FC236}">
                <a16:creationId xmlns:a16="http://schemas.microsoft.com/office/drawing/2014/main" id="{AED7401B-C848-2679-7DEC-37B2893FED26}"/>
              </a:ext>
            </a:extLst>
          </p:cNvPr>
          <p:cNvSpPr/>
          <p:nvPr/>
        </p:nvSpPr>
        <p:spPr>
          <a:xfrm>
            <a:off x="791647" y="1427707"/>
            <a:ext cx="180856" cy="226100"/>
          </a:xfrm>
          <a:prstGeom prst="rect">
            <a:avLst/>
          </a:prstGeom>
          <a:noFill/>
          <a:ln/>
        </p:spPr>
        <p:txBody>
          <a:bodyPr wrap="none" lIns="0" tIns="0" rIns="0" bIns="0" rtlCol="0" anchor="t"/>
          <a:lstStyle/>
          <a:p>
            <a:pPr marL="0" indent="0" algn="l">
              <a:lnSpc>
                <a:spcPct val="150000"/>
              </a:lnSpc>
              <a:buNone/>
            </a:pPr>
            <a:r>
              <a:rPr lang="en-US" dirty="0">
                <a:solidFill>
                  <a:srgbClr val="6F655D"/>
                </a:solidFill>
                <a:latin typeface="Arial" panose="020B0604020202020204" pitchFamily="34" charset="0"/>
                <a:ea typeface="Playfair Display Light" pitchFamily="34" charset="-122"/>
                <a:cs typeface="Arial" panose="020B0604020202020204" pitchFamily="34" charset="0"/>
              </a:rPr>
              <a:t>01</a:t>
            </a:r>
            <a:endParaRPr lang="en-US" dirty="0">
              <a:latin typeface="Arial" panose="020B0604020202020204" pitchFamily="34" charset="0"/>
              <a:cs typeface="Arial" panose="020B0604020202020204" pitchFamily="34" charset="0"/>
            </a:endParaRPr>
          </a:p>
        </p:txBody>
      </p:sp>
      <p:sp>
        <p:nvSpPr>
          <p:cNvPr id="30" name="Shape 2">
            <a:extLst>
              <a:ext uri="{FF2B5EF4-FFF2-40B4-BE49-F238E27FC236}">
                <a16:creationId xmlns:a16="http://schemas.microsoft.com/office/drawing/2014/main" id="{048B29C5-5B6B-6957-1E69-5A8F874CFA4C}"/>
              </a:ext>
            </a:extLst>
          </p:cNvPr>
          <p:cNvSpPr/>
          <p:nvPr/>
        </p:nvSpPr>
        <p:spPr>
          <a:xfrm>
            <a:off x="791647" y="1834515"/>
            <a:ext cx="4228386" cy="22860"/>
          </a:xfrm>
          <a:prstGeom prst="rect">
            <a:avLst/>
          </a:prstGeom>
          <a:solidFill>
            <a:srgbClr val="E1C2C2"/>
          </a:solidFill>
          <a:ln/>
        </p:spPr>
      </p:sp>
      <p:sp>
        <p:nvSpPr>
          <p:cNvPr id="31" name="Text 3">
            <a:extLst>
              <a:ext uri="{FF2B5EF4-FFF2-40B4-BE49-F238E27FC236}">
                <a16:creationId xmlns:a16="http://schemas.microsoft.com/office/drawing/2014/main" id="{D34304C0-3958-A508-DF18-77648F4542F5}"/>
              </a:ext>
            </a:extLst>
          </p:cNvPr>
          <p:cNvSpPr/>
          <p:nvPr/>
        </p:nvSpPr>
        <p:spPr>
          <a:xfrm>
            <a:off x="791647" y="1970603"/>
            <a:ext cx="3443049" cy="282773"/>
          </a:xfrm>
          <a:prstGeom prst="rect">
            <a:avLst/>
          </a:prstGeom>
          <a:noFill/>
          <a:ln/>
        </p:spPr>
        <p:txBody>
          <a:bodyPr wrap="none" lIns="0" tIns="0" rIns="0" bIns="0" rtlCol="0" anchor="t"/>
          <a:lstStyle/>
          <a:p>
            <a:pPr marL="0" indent="0" algn="l">
              <a:lnSpc>
                <a:spcPct val="150000"/>
              </a:lnSpc>
              <a:buNone/>
            </a:pPr>
            <a:r>
              <a:rPr lang="en-US" dirty="0">
                <a:solidFill>
                  <a:srgbClr val="6F655D"/>
                </a:solidFill>
                <a:latin typeface="Arial" panose="020B0604020202020204" pitchFamily="34" charset="0"/>
                <a:ea typeface="Playfair Display Semi Bold" pitchFamily="34" charset="-122"/>
                <a:cs typeface="Arial" panose="020B0604020202020204" pitchFamily="34" charset="0"/>
              </a:rPr>
              <a:t>Foundation Trust Policy Pressure</a:t>
            </a:r>
            <a:endParaRPr lang="en-US" dirty="0">
              <a:latin typeface="Arial" panose="020B0604020202020204" pitchFamily="34" charset="0"/>
              <a:cs typeface="Arial" panose="020B0604020202020204" pitchFamily="34" charset="0"/>
            </a:endParaRPr>
          </a:p>
        </p:txBody>
      </p:sp>
      <p:sp>
        <p:nvSpPr>
          <p:cNvPr id="32" name="Text 4">
            <a:extLst>
              <a:ext uri="{FF2B5EF4-FFF2-40B4-BE49-F238E27FC236}">
                <a16:creationId xmlns:a16="http://schemas.microsoft.com/office/drawing/2014/main" id="{49E9A55A-DBD3-80EC-4A9C-8809C4B45E39}"/>
              </a:ext>
            </a:extLst>
          </p:cNvPr>
          <p:cNvSpPr/>
          <p:nvPr/>
        </p:nvSpPr>
        <p:spPr>
          <a:xfrm>
            <a:off x="760513" y="2617540"/>
            <a:ext cx="4869247" cy="1447800"/>
          </a:xfrm>
          <a:prstGeom prst="rect">
            <a:avLst/>
          </a:prstGeom>
          <a:noFill/>
          <a:ln/>
        </p:spPr>
        <p:txBody>
          <a:bodyPr wrap="square" lIns="0" tIns="0" rIns="0" bIns="0" rtlCol="0" anchor="t"/>
          <a:lstStyle/>
          <a:p>
            <a:pPr marL="0" indent="0" algn="l">
              <a:lnSpc>
                <a:spcPct val="150000"/>
              </a:lnSpc>
              <a:buNone/>
            </a:pPr>
            <a:r>
              <a:rPr lang="en-US" dirty="0">
                <a:solidFill>
                  <a:srgbClr val="6F655D"/>
                </a:solidFill>
                <a:latin typeface="Arial" panose="020B0604020202020204" pitchFamily="34" charset="0"/>
                <a:ea typeface="Public Sans" pitchFamily="34" charset="-122"/>
                <a:cs typeface="Arial" panose="020B0604020202020204" pitchFamily="34" charset="0"/>
              </a:rPr>
              <a:t>National policy encouraged trusts to achieve Foundation Trust status, placing strong emphasis on financial control and cost-efficiency, diverting leadership attention toward financial balance (Francis 2013).</a:t>
            </a:r>
            <a:endParaRPr lang="en-US" dirty="0">
              <a:latin typeface="Arial" panose="020B0604020202020204" pitchFamily="34" charset="0"/>
              <a:cs typeface="Arial" panose="020B0604020202020204" pitchFamily="34" charset="0"/>
            </a:endParaRPr>
          </a:p>
        </p:txBody>
      </p:sp>
      <p:sp>
        <p:nvSpPr>
          <p:cNvPr id="33" name="Text 5">
            <a:extLst>
              <a:ext uri="{FF2B5EF4-FFF2-40B4-BE49-F238E27FC236}">
                <a16:creationId xmlns:a16="http://schemas.microsoft.com/office/drawing/2014/main" id="{A44C2AEE-85E7-58E6-95CA-784DD394CB5D}"/>
              </a:ext>
            </a:extLst>
          </p:cNvPr>
          <p:cNvSpPr/>
          <p:nvPr/>
        </p:nvSpPr>
        <p:spPr>
          <a:xfrm>
            <a:off x="778593" y="4868150"/>
            <a:ext cx="4869247" cy="868680"/>
          </a:xfrm>
          <a:prstGeom prst="rect">
            <a:avLst/>
          </a:prstGeom>
          <a:noFill/>
          <a:ln/>
        </p:spPr>
        <p:txBody>
          <a:bodyPr wrap="square" lIns="0" tIns="0" rIns="0" bIns="0" rtlCol="0" anchor="t"/>
          <a:lstStyle/>
          <a:p>
            <a:pPr marL="0" indent="0" algn="l">
              <a:lnSpc>
                <a:spcPct val="150000"/>
              </a:lnSpc>
              <a:buNone/>
            </a:pPr>
            <a:r>
              <a:rPr lang="en-US" dirty="0">
                <a:solidFill>
                  <a:srgbClr val="6F655D"/>
                </a:solidFill>
                <a:highlight>
                  <a:srgbClr val="E1C2C2"/>
                </a:highlight>
                <a:latin typeface="Arial" panose="020B0604020202020204" pitchFamily="34" charset="0"/>
                <a:ea typeface="Public Sans" pitchFamily="34" charset="-122"/>
                <a:cs typeface="Arial" panose="020B0604020202020204" pitchFamily="34" charset="0"/>
              </a:rPr>
              <a:t>Impact:</a:t>
            </a:r>
            <a:r>
              <a:rPr lang="en-US" dirty="0">
                <a:solidFill>
                  <a:srgbClr val="6F655D"/>
                </a:solidFill>
                <a:latin typeface="Arial" panose="020B0604020202020204" pitchFamily="34" charset="0"/>
                <a:ea typeface="Public Sans" pitchFamily="34" charset="-122"/>
                <a:cs typeface="Arial" panose="020B0604020202020204" pitchFamily="34" charset="0"/>
              </a:rPr>
              <a:t> Led to staffing cuts, unsafe workloads, and weakened clinical oversight (Healthcare Commission 2009).</a:t>
            </a:r>
            <a:endParaRPr lang="en-US" dirty="0">
              <a:latin typeface="Arial" panose="020B0604020202020204" pitchFamily="34" charset="0"/>
              <a:cs typeface="Arial" panose="020B0604020202020204" pitchFamily="34" charset="0"/>
            </a:endParaRPr>
          </a:p>
        </p:txBody>
      </p:sp>
      <p:sp>
        <p:nvSpPr>
          <p:cNvPr id="34" name="Text 6">
            <a:extLst>
              <a:ext uri="{FF2B5EF4-FFF2-40B4-BE49-F238E27FC236}">
                <a16:creationId xmlns:a16="http://schemas.microsoft.com/office/drawing/2014/main" id="{38602E78-2C58-0B2E-A7E2-0B8740490192}"/>
              </a:ext>
            </a:extLst>
          </p:cNvPr>
          <p:cNvSpPr/>
          <p:nvPr/>
        </p:nvSpPr>
        <p:spPr>
          <a:xfrm>
            <a:off x="6854059" y="1464793"/>
            <a:ext cx="180856" cy="226100"/>
          </a:xfrm>
          <a:prstGeom prst="rect">
            <a:avLst/>
          </a:prstGeom>
          <a:noFill/>
          <a:ln/>
        </p:spPr>
        <p:txBody>
          <a:bodyPr wrap="none" lIns="0" tIns="0" rIns="0" bIns="0" rtlCol="0" anchor="t"/>
          <a:lstStyle/>
          <a:p>
            <a:pPr marL="0" indent="0" algn="l">
              <a:lnSpc>
                <a:spcPct val="150000"/>
              </a:lnSpc>
              <a:buNone/>
            </a:pPr>
            <a:r>
              <a:rPr lang="en-US" dirty="0">
                <a:solidFill>
                  <a:srgbClr val="6F655D"/>
                </a:solidFill>
                <a:latin typeface="Arial" panose="020B0604020202020204" pitchFamily="34" charset="0"/>
                <a:ea typeface="Playfair Display Light" pitchFamily="34" charset="-122"/>
                <a:cs typeface="Arial" panose="020B0604020202020204" pitchFamily="34" charset="0"/>
              </a:rPr>
              <a:t>02</a:t>
            </a:r>
            <a:endParaRPr lang="en-US" dirty="0">
              <a:latin typeface="Arial" panose="020B0604020202020204" pitchFamily="34" charset="0"/>
              <a:cs typeface="Arial" panose="020B0604020202020204" pitchFamily="34" charset="0"/>
            </a:endParaRPr>
          </a:p>
        </p:txBody>
      </p:sp>
      <p:sp>
        <p:nvSpPr>
          <p:cNvPr id="35" name="Shape 7">
            <a:extLst>
              <a:ext uri="{FF2B5EF4-FFF2-40B4-BE49-F238E27FC236}">
                <a16:creationId xmlns:a16="http://schemas.microsoft.com/office/drawing/2014/main" id="{9F1025E0-4B97-B881-BF98-77468E3A2A61}"/>
              </a:ext>
            </a:extLst>
          </p:cNvPr>
          <p:cNvSpPr/>
          <p:nvPr/>
        </p:nvSpPr>
        <p:spPr>
          <a:xfrm>
            <a:off x="6854059" y="1877536"/>
            <a:ext cx="4228505" cy="22860"/>
          </a:xfrm>
          <a:prstGeom prst="rect">
            <a:avLst/>
          </a:prstGeom>
          <a:solidFill>
            <a:srgbClr val="CCC4EC"/>
          </a:solidFill>
          <a:ln/>
        </p:spPr>
      </p:sp>
      <p:sp>
        <p:nvSpPr>
          <p:cNvPr id="36" name="Text 8">
            <a:extLst>
              <a:ext uri="{FF2B5EF4-FFF2-40B4-BE49-F238E27FC236}">
                <a16:creationId xmlns:a16="http://schemas.microsoft.com/office/drawing/2014/main" id="{B74BBABE-27A6-B5CE-66EC-E06D004284ED}"/>
              </a:ext>
            </a:extLst>
          </p:cNvPr>
          <p:cNvSpPr/>
          <p:nvPr/>
        </p:nvSpPr>
        <p:spPr>
          <a:xfrm>
            <a:off x="6854059" y="2013624"/>
            <a:ext cx="2658547" cy="282773"/>
          </a:xfrm>
          <a:prstGeom prst="rect">
            <a:avLst/>
          </a:prstGeom>
          <a:noFill/>
          <a:ln/>
        </p:spPr>
        <p:txBody>
          <a:bodyPr wrap="none" lIns="0" tIns="0" rIns="0" bIns="0" rtlCol="0" anchor="t"/>
          <a:lstStyle/>
          <a:p>
            <a:pPr marL="0" indent="0" algn="l">
              <a:lnSpc>
                <a:spcPct val="150000"/>
              </a:lnSpc>
              <a:buNone/>
            </a:pPr>
            <a:r>
              <a:rPr lang="en-US" dirty="0">
                <a:solidFill>
                  <a:srgbClr val="6F655D"/>
                </a:solidFill>
                <a:latin typeface="Arial" panose="020B0604020202020204" pitchFamily="34" charset="0"/>
                <a:ea typeface="Playfair Display Semi Bold" pitchFamily="34" charset="-122"/>
                <a:cs typeface="Arial" panose="020B0604020202020204" pitchFamily="34" charset="0"/>
              </a:rPr>
              <a:t>Financial Control Policies</a:t>
            </a:r>
            <a:endParaRPr lang="en-US" dirty="0">
              <a:latin typeface="Arial" panose="020B0604020202020204" pitchFamily="34" charset="0"/>
              <a:cs typeface="Arial" panose="020B0604020202020204" pitchFamily="34" charset="0"/>
            </a:endParaRPr>
          </a:p>
        </p:txBody>
      </p:sp>
      <p:sp>
        <p:nvSpPr>
          <p:cNvPr id="37" name="Text 9">
            <a:extLst>
              <a:ext uri="{FF2B5EF4-FFF2-40B4-BE49-F238E27FC236}">
                <a16:creationId xmlns:a16="http://schemas.microsoft.com/office/drawing/2014/main" id="{84B52E55-EF6C-C52A-5674-C30D8AC7D1A0}"/>
              </a:ext>
            </a:extLst>
          </p:cNvPr>
          <p:cNvSpPr/>
          <p:nvPr/>
        </p:nvSpPr>
        <p:spPr>
          <a:xfrm>
            <a:off x="6854059" y="2731356"/>
            <a:ext cx="4869247" cy="1158240"/>
          </a:xfrm>
          <a:prstGeom prst="rect">
            <a:avLst/>
          </a:prstGeom>
          <a:noFill/>
          <a:ln/>
        </p:spPr>
        <p:txBody>
          <a:bodyPr wrap="square" lIns="0" tIns="0" rIns="0" bIns="0" rtlCol="0" anchor="t"/>
          <a:lstStyle/>
          <a:p>
            <a:pPr marL="0" indent="0" algn="l">
              <a:lnSpc>
                <a:spcPct val="150000"/>
              </a:lnSpc>
              <a:buNone/>
            </a:pPr>
            <a:r>
              <a:rPr lang="en-US" dirty="0">
                <a:solidFill>
                  <a:srgbClr val="6F655D"/>
                </a:solidFill>
                <a:latin typeface="Arial" panose="020B0604020202020204" pitchFamily="34" charset="0"/>
                <a:ea typeface="Public Sans" pitchFamily="34" charset="-122"/>
                <a:cs typeface="Arial" panose="020B0604020202020204" pitchFamily="34" charset="0"/>
              </a:rPr>
              <a:t>National efficiency programmes incentivised cost-reductions without adequate safeguards for patient safety, leading MSFT to remove more than 150 staff posts (Francis 2013).</a:t>
            </a:r>
            <a:endParaRPr lang="en-US" dirty="0">
              <a:latin typeface="Arial" panose="020B0604020202020204" pitchFamily="34" charset="0"/>
              <a:cs typeface="Arial" panose="020B0604020202020204" pitchFamily="34" charset="0"/>
            </a:endParaRPr>
          </a:p>
        </p:txBody>
      </p:sp>
      <p:sp>
        <p:nvSpPr>
          <p:cNvPr id="38" name="Text 10">
            <a:extLst>
              <a:ext uri="{FF2B5EF4-FFF2-40B4-BE49-F238E27FC236}">
                <a16:creationId xmlns:a16="http://schemas.microsoft.com/office/drawing/2014/main" id="{833D9BC4-1818-05BC-1699-4BA848865F24}"/>
              </a:ext>
            </a:extLst>
          </p:cNvPr>
          <p:cNvSpPr/>
          <p:nvPr/>
        </p:nvSpPr>
        <p:spPr>
          <a:xfrm>
            <a:off x="6854059" y="4806252"/>
            <a:ext cx="5185541" cy="868680"/>
          </a:xfrm>
          <a:prstGeom prst="rect">
            <a:avLst/>
          </a:prstGeom>
          <a:noFill/>
          <a:ln/>
        </p:spPr>
        <p:txBody>
          <a:bodyPr wrap="square" lIns="0" tIns="0" rIns="0" bIns="0" rtlCol="0" anchor="t"/>
          <a:lstStyle/>
          <a:p>
            <a:pPr marL="0" indent="0" algn="l">
              <a:lnSpc>
                <a:spcPct val="150000"/>
              </a:lnSpc>
              <a:buNone/>
            </a:pPr>
            <a:r>
              <a:rPr lang="en-US" dirty="0">
                <a:solidFill>
                  <a:srgbClr val="6F655D"/>
                </a:solidFill>
                <a:highlight>
                  <a:srgbClr val="E1C2C2"/>
                </a:highlight>
                <a:latin typeface="Arial" panose="020B0604020202020204" pitchFamily="34" charset="0"/>
                <a:ea typeface="Public Sans" pitchFamily="34" charset="-122"/>
                <a:cs typeface="Arial" panose="020B0604020202020204" pitchFamily="34" charset="0"/>
              </a:rPr>
              <a:t>Impact:</a:t>
            </a:r>
            <a:r>
              <a:rPr lang="en-US" dirty="0">
                <a:solidFill>
                  <a:srgbClr val="6F655D"/>
                </a:solidFill>
                <a:latin typeface="Arial" panose="020B0604020202020204" pitchFamily="34" charset="0"/>
                <a:ea typeface="Public Sans" pitchFamily="34" charset="-122"/>
                <a:cs typeface="Arial" panose="020B0604020202020204" pitchFamily="34" charset="0"/>
              </a:rPr>
              <a:t> Resulted in rushed care, missed observations, and delayed responses (Healthcare Commission 2009).</a:t>
            </a:r>
            <a:endParaRPr lang="en-US" dirty="0">
              <a:latin typeface="Arial" panose="020B0604020202020204" pitchFamily="34" charset="0"/>
              <a:cs typeface="Arial" panose="020B0604020202020204" pitchFamily="34" charset="0"/>
            </a:endParaRPr>
          </a:p>
        </p:txBody>
      </p:sp>
      <p:sp>
        <p:nvSpPr>
          <p:cNvPr id="39" name="Text 11">
            <a:extLst>
              <a:ext uri="{FF2B5EF4-FFF2-40B4-BE49-F238E27FC236}">
                <a16:creationId xmlns:a16="http://schemas.microsoft.com/office/drawing/2014/main" id="{8FDAA99B-8E99-A239-F7F5-A3DCD65F0171}"/>
              </a:ext>
            </a:extLst>
          </p:cNvPr>
          <p:cNvSpPr/>
          <p:nvPr/>
        </p:nvSpPr>
        <p:spPr>
          <a:xfrm>
            <a:off x="12916471" y="1484959"/>
            <a:ext cx="180856" cy="226100"/>
          </a:xfrm>
          <a:prstGeom prst="rect">
            <a:avLst/>
          </a:prstGeom>
          <a:noFill/>
          <a:ln/>
        </p:spPr>
        <p:txBody>
          <a:bodyPr wrap="none" lIns="0" tIns="0" rIns="0" bIns="0" rtlCol="0" anchor="t"/>
          <a:lstStyle/>
          <a:p>
            <a:pPr marL="0" indent="0" algn="l">
              <a:lnSpc>
                <a:spcPct val="150000"/>
              </a:lnSpc>
              <a:buNone/>
            </a:pPr>
            <a:r>
              <a:rPr lang="en-US" dirty="0">
                <a:solidFill>
                  <a:srgbClr val="6F655D"/>
                </a:solidFill>
                <a:latin typeface="Arial" panose="020B0604020202020204" pitchFamily="34" charset="0"/>
                <a:ea typeface="Playfair Display Light" pitchFamily="34" charset="-122"/>
                <a:cs typeface="Arial" panose="020B0604020202020204" pitchFamily="34" charset="0"/>
              </a:rPr>
              <a:t>03</a:t>
            </a:r>
            <a:endParaRPr lang="en-US" dirty="0">
              <a:latin typeface="Arial" panose="020B0604020202020204" pitchFamily="34" charset="0"/>
              <a:cs typeface="Arial" panose="020B0604020202020204" pitchFamily="34" charset="0"/>
            </a:endParaRPr>
          </a:p>
        </p:txBody>
      </p:sp>
      <p:sp>
        <p:nvSpPr>
          <p:cNvPr id="40" name="Shape 12">
            <a:extLst>
              <a:ext uri="{FF2B5EF4-FFF2-40B4-BE49-F238E27FC236}">
                <a16:creationId xmlns:a16="http://schemas.microsoft.com/office/drawing/2014/main" id="{06BF459E-7D7D-83E5-A031-13B33AD2F135}"/>
              </a:ext>
            </a:extLst>
          </p:cNvPr>
          <p:cNvSpPr/>
          <p:nvPr/>
        </p:nvSpPr>
        <p:spPr>
          <a:xfrm>
            <a:off x="12916590" y="1862283"/>
            <a:ext cx="4228505" cy="22860"/>
          </a:xfrm>
          <a:prstGeom prst="rect">
            <a:avLst/>
          </a:prstGeom>
          <a:solidFill>
            <a:srgbClr val="B4DAE4"/>
          </a:solidFill>
          <a:ln/>
        </p:spPr>
      </p:sp>
      <p:sp>
        <p:nvSpPr>
          <p:cNvPr id="41" name="Text 13">
            <a:extLst>
              <a:ext uri="{FF2B5EF4-FFF2-40B4-BE49-F238E27FC236}">
                <a16:creationId xmlns:a16="http://schemas.microsoft.com/office/drawing/2014/main" id="{C3DBB45E-FFE8-F848-92AA-68713ADBA1BE}"/>
              </a:ext>
            </a:extLst>
          </p:cNvPr>
          <p:cNvSpPr/>
          <p:nvPr/>
        </p:nvSpPr>
        <p:spPr>
          <a:xfrm>
            <a:off x="12916590" y="1998371"/>
            <a:ext cx="3912751" cy="282773"/>
          </a:xfrm>
          <a:prstGeom prst="rect">
            <a:avLst/>
          </a:prstGeom>
          <a:noFill/>
          <a:ln/>
        </p:spPr>
        <p:txBody>
          <a:bodyPr wrap="none" lIns="0" tIns="0" rIns="0" bIns="0" rtlCol="0" anchor="t"/>
          <a:lstStyle/>
          <a:p>
            <a:pPr marL="0" indent="0" algn="l">
              <a:lnSpc>
                <a:spcPct val="150000"/>
              </a:lnSpc>
              <a:buNone/>
            </a:pPr>
            <a:r>
              <a:rPr lang="en-US" dirty="0">
                <a:solidFill>
                  <a:srgbClr val="6F655D"/>
                </a:solidFill>
                <a:latin typeface="Arial" panose="020B0604020202020204" pitchFamily="34" charset="0"/>
                <a:ea typeface="Playfair Display Semi Bold" pitchFamily="34" charset="-122"/>
                <a:cs typeface="Arial" panose="020B0604020202020204" pitchFamily="34" charset="0"/>
              </a:rPr>
              <a:t>Weak National Regulatory Framework</a:t>
            </a:r>
            <a:endParaRPr lang="en-US" dirty="0">
              <a:latin typeface="Arial" panose="020B0604020202020204" pitchFamily="34" charset="0"/>
              <a:cs typeface="Arial" panose="020B0604020202020204" pitchFamily="34" charset="0"/>
            </a:endParaRPr>
          </a:p>
        </p:txBody>
      </p:sp>
      <p:sp>
        <p:nvSpPr>
          <p:cNvPr id="42" name="Text 14">
            <a:extLst>
              <a:ext uri="{FF2B5EF4-FFF2-40B4-BE49-F238E27FC236}">
                <a16:creationId xmlns:a16="http://schemas.microsoft.com/office/drawing/2014/main" id="{7007EC1F-83D8-E8CE-EABC-CBC169259E16}"/>
              </a:ext>
            </a:extLst>
          </p:cNvPr>
          <p:cNvSpPr/>
          <p:nvPr/>
        </p:nvSpPr>
        <p:spPr>
          <a:xfrm>
            <a:off x="12916591" y="2713357"/>
            <a:ext cx="4457010" cy="868680"/>
          </a:xfrm>
          <a:prstGeom prst="rect">
            <a:avLst/>
          </a:prstGeom>
          <a:noFill/>
          <a:ln/>
        </p:spPr>
        <p:txBody>
          <a:bodyPr wrap="square" lIns="0" tIns="0" rIns="0" bIns="0" rtlCol="0" anchor="t"/>
          <a:lstStyle/>
          <a:p>
            <a:pPr marL="0" indent="0" algn="l">
              <a:lnSpc>
                <a:spcPct val="150000"/>
              </a:lnSpc>
              <a:buNone/>
            </a:pPr>
            <a:r>
              <a:rPr lang="en-US" dirty="0">
                <a:solidFill>
                  <a:srgbClr val="6F655D"/>
                </a:solidFill>
                <a:latin typeface="Arial" panose="020B0604020202020204" pitchFamily="34" charset="0"/>
                <a:ea typeface="Public Sans" pitchFamily="34" charset="-122"/>
                <a:cs typeface="Arial" panose="020B0604020202020204" pitchFamily="34" charset="0"/>
              </a:rPr>
              <a:t>Oversight bodies operated under fragmented roles and lacked a coordinated framework for risk escalation (Health Committee 2013).</a:t>
            </a:r>
            <a:endParaRPr lang="en-US" dirty="0">
              <a:latin typeface="Arial" panose="020B0604020202020204" pitchFamily="34" charset="0"/>
              <a:cs typeface="Arial" panose="020B0604020202020204" pitchFamily="34" charset="0"/>
            </a:endParaRPr>
          </a:p>
        </p:txBody>
      </p:sp>
      <p:sp>
        <p:nvSpPr>
          <p:cNvPr id="43" name="Text 15">
            <a:extLst>
              <a:ext uri="{FF2B5EF4-FFF2-40B4-BE49-F238E27FC236}">
                <a16:creationId xmlns:a16="http://schemas.microsoft.com/office/drawing/2014/main" id="{8FDE7C3A-401A-EF9C-BF33-9D011C260E4D}"/>
              </a:ext>
            </a:extLst>
          </p:cNvPr>
          <p:cNvSpPr/>
          <p:nvPr/>
        </p:nvSpPr>
        <p:spPr>
          <a:xfrm>
            <a:off x="12758712" y="4806252"/>
            <a:ext cx="4228505" cy="868680"/>
          </a:xfrm>
          <a:prstGeom prst="rect">
            <a:avLst/>
          </a:prstGeom>
          <a:noFill/>
          <a:ln/>
        </p:spPr>
        <p:txBody>
          <a:bodyPr wrap="square" lIns="0" tIns="0" rIns="0" bIns="0" rtlCol="0" anchor="t"/>
          <a:lstStyle/>
          <a:p>
            <a:pPr marL="0" indent="0" algn="l">
              <a:lnSpc>
                <a:spcPct val="150000"/>
              </a:lnSpc>
              <a:buNone/>
            </a:pPr>
            <a:r>
              <a:rPr lang="en-US" dirty="0">
                <a:solidFill>
                  <a:srgbClr val="6F655D"/>
                </a:solidFill>
                <a:highlight>
                  <a:srgbClr val="E1C2C2"/>
                </a:highlight>
                <a:latin typeface="Arial" panose="020B0604020202020204" pitchFamily="34" charset="0"/>
                <a:ea typeface="Public Sans" pitchFamily="34" charset="-122"/>
                <a:cs typeface="Arial" panose="020B0604020202020204" pitchFamily="34" charset="0"/>
              </a:rPr>
              <a:t>Impact:</a:t>
            </a:r>
            <a:r>
              <a:rPr lang="en-US" dirty="0">
                <a:solidFill>
                  <a:srgbClr val="6F655D"/>
                </a:solidFill>
                <a:latin typeface="Arial" panose="020B0604020202020204" pitchFamily="34" charset="0"/>
                <a:ea typeface="Public Sans" pitchFamily="34" charset="-122"/>
                <a:cs typeface="Arial" panose="020B0604020202020204" pitchFamily="34" charset="0"/>
              </a:rPr>
              <a:t> Allowed poor practice to continue unchallenged, enabling unsafe care to become normalised (Francis 2013).</a:t>
            </a:r>
            <a:endParaRPr lang="en-US" dirty="0">
              <a:latin typeface="Arial" panose="020B0604020202020204" pitchFamily="34" charset="0"/>
              <a:cs typeface="Arial" panose="020B0604020202020204" pitchFamily="34" charset="0"/>
            </a:endParaRPr>
          </a:p>
        </p:txBody>
      </p:sp>
      <p:sp>
        <p:nvSpPr>
          <p:cNvPr id="44" name="Text 16">
            <a:extLst>
              <a:ext uri="{FF2B5EF4-FFF2-40B4-BE49-F238E27FC236}">
                <a16:creationId xmlns:a16="http://schemas.microsoft.com/office/drawing/2014/main" id="{D6FFE135-AD4E-D321-3B9F-9933ABAEF76B}"/>
              </a:ext>
            </a:extLst>
          </p:cNvPr>
          <p:cNvSpPr/>
          <p:nvPr/>
        </p:nvSpPr>
        <p:spPr>
          <a:xfrm>
            <a:off x="791647" y="6263040"/>
            <a:ext cx="180856" cy="226100"/>
          </a:xfrm>
          <a:prstGeom prst="rect">
            <a:avLst/>
          </a:prstGeom>
          <a:noFill/>
          <a:ln/>
        </p:spPr>
        <p:txBody>
          <a:bodyPr wrap="none" lIns="0" tIns="0" rIns="0" bIns="0" rtlCol="0" anchor="t"/>
          <a:lstStyle/>
          <a:p>
            <a:pPr marL="0" indent="0" algn="l">
              <a:lnSpc>
                <a:spcPct val="150000"/>
              </a:lnSpc>
              <a:buNone/>
            </a:pPr>
            <a:r>
              <a:rPr lang="en-US" dirty="0">
                <a:solidFill>
                  <a:srgbClr val="6F655D"/>
                </a:solidFill>
                <a:latin typeface="Arial" panose="020B0604020202020204" pitchFamily="34" charset="0"/>
                <a:ea typeface="Playfair Display Light" pitchFamily="34" charset="-122"/>
                <a:cs typeface="Arial" panose="020B0604020202020204" pitchFamily="34" charset="0"/>
              </a:rPr>
              <a:t>04</a:t>
            </a:r>
            <a:endParaRPr lang="en-US" dirty="0">
              <a:latin typeface="Arial" panose="020B0604020202020204" pitchFamily="34" charset="0"/>
              <a:cs typeface="Arial" panose="020B0604020202020204" pitchFamily="34" charset="0"/>
            </a:endParaRPr>
          </a:p>
        </p:txBody>
      </p:sp>
      <p:sp>
        <p:nvSpPr>
          <p:cNvPr id="45" name="Shape 17">
            <a:extLst>
              <a:ext uri="{FF2B5EF4-FFF2-40B4-BE49-F238E27FC236}">
                <a16:creationId xmlns:a16="http://schemas.microsoft.com/office/drawing/2014/main" id="{6C7F6FD6-7406-D5F5-451B-26559C35DC5B}"/>
              </a:ext>
            </a:extLst>
          </p:cNvPr>
          <p:cNvSpPr/>
          <p:nvPr/>
        </p:nvSpPr>
        <p:spPr>
          <a:xfrm>
            <a:off x="791647" y="6712919"/>
            <a:ext cx="6433066" cy="22860"/>
          </a:xfrm>
          <a:prstGeom prst="rect">
            <a:avLst/>
          </a:prstGeom>
          <a:solidFill>
            <a:srgbClr val="E1C2C2"/>
          </a:solidFill>
          <a:ln/>
        </p:spPr>
      </p:sp>
      <p:sp>
        <p:nvSpPr>
          <p:cNvPr id="46" name="Text 18">
            <a:extLst>
              <a:ext uri="{FF2B5EF4-FFF2-40B4-BE49-F238E27FC236}">
                <a16:creationId xmlns:a16="http://schemas.microsoft.com/office/drawing/2014/main" id="{A2FB8AE0-F13B-DD28-B77F-178A168A77EF}"/>
              </a:ext>
            </a:extLst>
          </p:cNvPr>
          <p:cNvSpPr/>
          <p:nvPr/>
        </p:nvSpPr>
        <p:spPr>
          <a:xfrm>
            <a:off x="791647" y="6849008"/>
            <a:ext cx="2914055" cy="282773"/>
          </a:xfrm>
          <a:prstGeom prst="rect">
            <a:avLst/>
          </a:prstGeom>
          <a:noFill/>
          <a:ln/>
        </p:spPr>
        <p:txBody>
          <a:bodyPr wrap="none" lIns="0" tIns="0" rIns="0" bIns="0" rtlCol="0" anchor="t"/>
          <a:lstStyle/>
          <a:p>
            <a:pPr marL="0" indent="0" algn="l">
              <a:lnSpc>
                <a:spcPct val="150000"/>
              </a:lnSpc>
              <a:buNone/>
            </a:pPr>
            <a:r>
              <a:rPr lang="en-US" dirty="0">
                <a:solidFill>
                  <a:srgbClr val="6F655D"/>
                </a:solidFill>
                <a:latin typeface="Arial" panose="020B0604020202020204" pitchFamily="34" charset="0"/>
                <a:ea typeface="Playfair Display Semi Bold" pitchFamily="34" charset="-122"/>
                <a:cs typeface="Arial" panose="020B0604020202020204" pitchFamily="34" charset="0"/>
              </a:rPr>
              <a:t>Performance Target Policies</a:t>
            </a:r>
            <a:endParaRPr lang="en-US" dirty="0">
              <a:latin typeface="Arial" panose="020B0604020202020204" pitchFamily="34" charset="0"/>
              <a:cs typeface="Arial" panose="020B0604020202020204" pitchFamily="34" charset="0"/>
            </a:endParaRPr>
          </a:p>
        </p:txBody>
      </p:sp>
      <p:sp>
        <p:nvSpPr>
          <p:cNvPr id="47" name="Text 19">
            <a:extLst>
              <a:ext uri="{FF2B5EF4-FFF2-40B4-BE49-F238E27FC236}">
                <a16:creationId xmlns:a16="http://schemas.microsoft.com/office/drawing/2014/main" id="{3FC27EEC-B889-AC76-C8F6-ECF38BE3BC47}"/>
              </a:ext>
            </a:extLst>
          </p:cNvPr>
          <p:cNvSpPr/>
          <p:nvPr/>
        </p:nvSpPr>
        <p:spPr>
          <a:xfrm>
            <a:off x="791647" y="7538589"/>
            <a:ext cx="6433066" cy="868680"/>
          </a:xfrm>
          <a:prstGeom prst="rect">
            <a:avLst/>
          </a:prstGeom>
          <a:noFill/>
          <a:ln/>
        </p:spPr>
        <p:txBody>
          <a:bodyPr wrap="square" lIns="0" tIns="0" rIns="0" bIns="0" rtlCol="0" anchor="t"/>
          <a:lstStyle/>
          <a:p>
            <a:pPr marL="0" indent="0" algn="l">
              <a:lnSpc>
                <a:spcPct val="150000"/>
              </a:lnSpc>
              <a:buNone/>
            </a:pPr>
            <a:r>
              <a:rPr lang="en-US" dirty="0">
                <a:solidFill>
                  <a:srgbClr val="6F655D"/>
                </a:solidFill>
                <a:latin typeface="Arial" panose="020B0604020202020204" pitchFamily="34" charset="0"/>
                <a:ea typeface="Public Sans" pitchFamily="34" charset="-122"/>
                <a:cs typeface="Arial" panose="020B0604020202020204" pitchFamily="34" charset="0"/>
              </a:rPr>
              <a:t>National performance mandates placed strong emphasis on meeting time-based targets, which MSFT pursued at the expense of safe staffing levels (Francis 2013).</a:t>
            </a:r>
            <a:endParaRPr lang="en-US" dirty="0">
              <a:latin typeface="Arial" panose="020B0604020202020204" pitchFamily="34" charset="0"/>
              <a:cs typeface="Arial" panose="020B0604020202020204" pitchFamily="34" charset="0"/>
            </a:endParaRPr>
          </a:p>
        </p:txBody>
      </p:sp>
      <p:sp>
        <p:nvSpPr>
          <p:cNvPr id="48" name="Text 20">
            <a:extLst>
              <a:ext uri="{FF2B5EF4-FFF2-40B4-BE49-F238E27FC236}">
                <a16:creationId xmlns:a16="http://schemas.microsoft.com/office/drawing/2014/main" id="{6E9D90F1-8FCC-DFBB-EE92-257766D08782}"/>
              </a:ext>
            </a:extLst>
          </p:cNvPr>
          <p:cNvSpPr/>
          <p:nvPr/>
        </p:nvSpPr>
        <p:spPr>
          <a:xfrm>
            <a:off x="791647" y="8886699"/>
            <a:ext cx="6433066" cy="579120"/>
          </a:xfrm>
          <a:prstGeom prst="rect">
            <a:avLst/>
          </a:prstGeom>
          <a:noFill/>
          <a:ln/>
        </p:spPr>
        <p:txBody>
          <a:bodyPr wrap="square" lIns="0" tIns="0" rIns="0" bIns="0" rtlCol="0" anchor="t"/>
          <a:lstStyle/>
          <a:p>
            <a:pPr marL="0" indent="0" algn="l">
              <a:lnSpc>
                <a:spcPct val="150000"/>
              </a:lnSpc>
              <a:buNone/>
            </a:pPr>
            <a:r>
              <a:rPr lang="en-US" dirty="0">
                <a:solidFill>
                  <a:srgbClr val="6F655D"/>
                </a:solidFill>
                <a:highlight>
                  <a:srgbClr val="E1C2C2"/>
                </a:highlight>
                <a:latin typeface="Arial" panose="020B0604020202020204" pitchFamily="34" charset="0"/>
                <a:ea typeface="Public Sans" pitchFamily="34" charset="-122"/>
                <a:cs typeface="Arial" panose="020B0604020202020204" pitchFamily="34" charset="0"/>
              </a:rPr>
              <a:t>Impact:</a:t>
            </a:r>
            <a:r>
              <a:rPr lang="en-US" dirty="0">
                <a:solidFill>
                  <a:srgbClr val="6F655D"/>
                </a:solidFill>
                <a:latin typeface="Arial" panose="020B0604020202020204" pitchFamily="34" charset="0"/>
                <a:ea typeface="Public Sans" pitchFamily="34" charset="-122"/>
                <a:cs typeface="Arial" panose="020B0604020202020204" pitchFamily="34" charset="0"/>
              </a:rPr>
              <a:t> Clinical priorities became distorted toward target achievement, not patient need (Healthcare Commission 2009).</a:t>
            </a:r>
            <a:endParaRPr lang="en-US" dirty="0">
              <a:latin typeface="Arial" panose="020B0604020202020204" pitchFamily="34" charset="0"/>
              <a:cs typeface="Arial" panose="020B0604020202020204" pitchFamily="34" charset="0"/>
            </a:endParaRPr>
          </a:p>
        </p:txBody>
      </p:sp>
      <p:sp>
        <p:nvSpPr>
          <p:cNvPr id="49" name="Text 21">
            <a:extLst>
              <a:ext uri="{FF2B5EF4-FFF2-40B4-BE49-F238E27FC236}">
                <a16:creationId xmlns:a16="http://schemas.microsoft.com/office/drawing/2014/main" id="{91443BE0-DD3D-08F7-B97F-C73FCA16228D}"/>
              </a:ext>
            </a:extLst>
          </p:cNvPr>
          <p:cNvSpPr/>
          <p:nvPr/>
        </p:nvSpPr>
        <p:spPr>
          <a:xfrm>
            <a:off x="9134959" y="6267565"/>
            <a:ext cx="180856" cy="226100"/>
          </a:xfrm>
          <a:prstGeom prst="rect">
            <a:avLst/>
          </a:prstGeom>
          <a:noFill/>
          <a:ln/>
        </p:spPr>
        <p:txBody>
          <a:bodyPr wrap="none" lIns="0" tIns="0" rIns="0" bIns="0" rtlCol="0" anchor="t"/>
          <a:lstStyle/>
          <a:p>
            <a:pPr marL="0" indent="0" algn="l">
              <a:lnSpc>
                <a:spcPct val="150000"/>
              </a:lnSpc>
              <a:buNone/>
            </a:pPr>
            <a:r>
              <a:rPr lang="en-US" dirty="0">
                <a:solidFill>
                  <a:srgbClr val="6F655D"/>
                </a:solidFill>
                <a:latin typeface="Arial" panose="020B0604020202020204" pitchFamily="34" charset="0"/>
                <a:ea typeface="Playfair Display Light" pitchFamily="34" charset="-122"/>
                <a:cs typeface="Arial" panose="020B0604020202020204" pitchFamily="34" charset="0"/>
              </a:rPr>
              <a:t>05</a:t>
            </a:r>
            <a:endParaRPr lang="en-US" dirty="0">
              <a:latin typeface="Arial" panose="020B0604020202020204" pitchFamily="34" charset="0"/>
              <a:cs typeface="Arial" panose="020B0604020202020204" pitchFamily="34" charset="0"/>
            </a:endParaRPr>
          </a:p>
        </p:txBody>
      </p:sp>
      <p:sp>
        <p:nvSpPr>
          <p:cNvPr id="50" name="Shape 22">
            <a:extLst>
              <a:ext uri="{FF2B5EF4-FFF2-40B4-BE49-F238E27FC236}">
                <a16:creationId xmlns:a16="http://schemas.microsoft.com/office/drawing/2014/main" id="{4C305A61-F14A-CB5F-8E5D-E83B706900F8}"/>
              </a:ext>
            </a:extLst>
          </p:cNvPr>
          <p:cNvSpPr/>
          <p:nvPr/>
        </p:nvSpPr>
        <p:spPr>
          <a:xfrm>
            <a:off x="9144000" y="6712919"/>
            <a:ext cx="6433185" cy="22860"/>
          </a:xfrm>
          <a:prstGeom prst="rect">
            <a:avLst/>
          </a:prstGeom>
          <a:solidFill>
            <a:srgbClr val="CCC4EC"/>
          </a:solidFill>
          <a:ln/>
        </p:spPr>
      </p:sp>
      <p:sp>
        <p:nvSpPr>
          <p:cNvPr id="51" name="Text 23">
            <a:extLst>
              <a:ext uri="{FF2B5EF4-FFF2-40B4-BE49-F238E27FC236}">
                <a16:creationId xmlns:a16="http://schemas.microsoft.com/office/drawing/2014/main" id="{14E193AC-4EFF-068F-2DF7-8D1F5ABBD78B}"/>
              </a:ext>
            </a:extLst>
          </p:cNvPr>
          <p:cNvSpPr/>
          <p:nvPr/>
        </p:nvSpPr>
        <p:spPr>
          <a:xfrm>
            <a:off x="9144000" y="6849008"/>
            <a:ext cx="3717608" cy="282773"/>
          </a:xfrm>
          <a:prstGeom prst="rect">
            <a:avLst/>
          </a:prstGeom>
          <a:noFill/>
          <a:ln/>
        </p:spPr>
        <p:txBody>
          <a:bodyPr wrap="none" lIns="0" tIns="0" rIns="0" bIns="0" rtlCol="0" anchor="t"/>
          <a:lstStyle/>
          <a:p>
            <a:pPr marL="0" indent="0" algn="l">
              <a:lnSpc>
                <a:spcPct val="150000"/>
              </a:lnSpc>
              <a:buNone/>
            </a:pPr>
            <a:r>
              <a:rPr lang="en-US" dirty="0">
                <a:solidFill>
                  <a:srgbClr val="6F655D"/>
                </a:solidFill>
                <a:latin typeface="Arial" panose="020B0604020202020204" pitchFamily="34" charset="0"/>
                <a:ea typeface="Playfair Display Semi Bold" pitchFamily="34" charset="-122"/>
                <a:cs typeface="Arial" panose="020B0604020202020204" pitchFamily="34" charset="0"/>
              </a:rPr>
              <a:t>Policy Failures in Safety Intelligence</a:t>
            </a:r>
            <a:endParaRPr lang="en-US" dirty="0">
              <a:latin typeface="Arial" panose="020B0604020202020204" pitchFamily="34" charset="0"/>
              <a:cs typeface="Arial" panose="020B0604020202020204" pitchFamily="34" charset="0"/>
            </a:endParaRPr>
          </a:p>
        </p:txBody>
      </p:sp>
      <p:sp>
        <p:nvSpPr>
          <p:cNvPr id="52" name="Text 24">
            <a:extLst>
              <a:ext uri="{FF2B5EF4-FFF2-40B4-BE49-F238E27FC236}">
                <a16:creationId xmlns:a16="http://schemas.microsoft.com/office/drawing/2014/main" id="{D69C4188-77D1-954A-227C-C6EEB5B1A7B9}"/>
              </a:ext>
            </a:extLst>
          </p:cNvPr>
          <p:cNvSpPr/>
          <p:nvPr/>
        </p:nvSpPr>
        <p:spPr>
          <a:xfrm>
            <a:off x="9111018" y="7464085"/>
            <a:ext cx="6433185" cy="868680"/>
          </a:xfrm>
          <a:prstGeom prst="rect">
            <a:avLst/>
          </a:prstGeom>
          <a:noFill/>
          <a:ln/>
        </p:spPr>
        <p:txBody>
          <a:bodyPr wrap="square" lIns="0" tIns="0" rIns="0" bIns="0" rtlCol="0" anchor="t"/>
          <a:lstStyle/>
          <a:p>
            <a:pPr marL="0" indent="0" algn="l">
              <a:lnSpc>
                <a:spcPct val="150000"/>
              </a:lnSpc>
              <a:buNone/>
            </a:pPr>
            <a:r>
              <a:rPr lang="en-US" dirty="0">
                <a:solidFill>
                  <a:srgbClr val="6F655D"/>
                </a:solidFill>
                <a:latin typeface="Arial" panose="020B0604020202020204" pitchFamily="34" charset="0"/>
                <a:ea typeface="Public Sans" pitchFamily="34" charset="-122"/>
                <a:cs typeface="Arial" panose="020B0604020202020204" pitchFamily="34" charset="0"/>
              </a:rPr>
              <a:t>National systems for mortality monitoring lacked clear requirements for mandatory escalation, enabling MSFT to dismiss high HSMR rates (Healthcare Commission 2009).</a:t>
            </a:r>
            <a:endParaRPr lang="en-US" dirty="0">
              <a:latin typeface="Arial" panose="020B0604020202020204" pitchFamily="34" charset="0"/>
              <a:cs typeface="Arial" panose="020B0604020202020204" pitchFamily="34" charset="0"/>
            </a:endParaRPr>
          </a:p>
        </p:txBody>
      </p:sp>
      <p:sp>
        <p:nvSpPr>
          <p:cNvPr id="53" name="Text 25">
            <a:extLst>
              <a:ext uri="{FF2B5EF4-FFF2-40B4-BE49-F238E27FC236}">
                <a16:creationId xmlns:a16="http://schemas.microsoft.com/office/drawing/2014/main" id="{49912F98-004C-A316-3535-52F9FD2DE159}"/>
              </a:ext>
            </a:extLst>
          </p:cNvPr>
          <p:cNvSpPr/>
          <p:nvPr/>
        </p:nvSpPr>
        <p:spPr>
          <a:xfrm>
            <a:off x="9134959" y="8811753"/>
            <a:ext cx="6433185" cy="579120"/>
          </a:xfrm>
          <a:prstGeom prst="rect">
            <a:avLst/>
          </a:prstGeom>
          <a:noFill/>
          <a:ln/>
        </p:spPr>
        <p:txBody>
          <a:bodyPr wrap="square" lIns="0" tIns="0" rIns="0" bIns="0" rtlCol="0" anchor="t"/>
          <a:lstStyle/>
          <a:p>
            <a:pPr marL="0" indent="0" algn="l">
              <a:lnSpc>
                <a:spcPct val="150000"/>
              </a:lnSpc>
              <a:buNone/>
            </a:pPr>
            <a:r>
              <a:rPr lang="en-US" dirty="0">
                <a:solidFill>
                  <a:srgbClr val="6F655D"/>
                </a:solidFill>
                <a:highlight>
                  <a:srgbClr val="E1C2C2"/>
                </a:highlight>
                <a:latin typeface="Arial" panose="020B0604020202020204" pitchFamily="34" charset="0"/>
                <a:ea typeface="Public Sans" pitchFamily="34" charset="-122"/>
                <a:cs typeface="Arial" panose="020B0604020202020204" pitchFamily="34" charset="0"/>
              </a:rPr>
              <a:t>Impact:</a:t>
            </a:r>
            <a:r>
              <a:rPr lang="en-US" dirty="0">
                <a:solidFill>
                  <a:srgbClr val="6F655D"/>
                </a:solidFill>
                <a:latin typeface="Arial" panose="020B0604020202020204" pitchFamily="34" charset="0"/>
                <a:ea typeface="Public Sans" pitchFamily="34" charset="-122"/>
                <a:cs typeface="Arial" panose="020B0604020202020204" pitchFamily="34" charset="0"/>
              </a:rPr>
              <a:t> Serious warning signs were not acted upon, allowing harmful care patterns to persist (Francis 2013).</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30931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0814595B-C058-0A54-51E9-DEEC4F859DEB}"/>
              </a:ext>
            </a:extLst>
          </p:cNvPr>
          <p:cNvSpPr/>
          <p:nvPr/>
        </p:nvSpPr>
        <p:spPr>
          <a:xfrm>
            <a:off x="678043" y="88917"/>
            <a:ext cx="12540258" cy="637937"/>
          </a:xfrm>
          <a:prstGeom prst="rect">
            <a:avLst/>
          </a:prstGeom>
          <a:noFill/>
          <a:ln/>
        </p:spPr>
        <p:txBody>
          <a:bodyPr wrap="none" lIns="0" tIns="0" rIns="0" bIns="0" rtlCol="0" anchor="t"/>
          <a:lstStyle/>
          <a:p>
            <a:pPr marL="0" indent="0" algn="l">
              <a:lnSpc>
                <a:spcPct val="150000"/>
              </a:lnSpc>
              <a:buNone/>
            </a:pPr>
            <a:r>
              <a:rPr lang="en-US" sz="4400" dirty="0">
                <a:solidFill>
                  <a:srgbClr val="4B6981"/>
                </a:solidFill>
                <a:latin typeface="Arial" panose="020B0604020202020204" pitchFamily="34" charset="0"/>
                <a:ea typeface="Playfair Display Semi Bold" pitchFamily="34" charset="-122"/>
                <a:cs typeface="Arial" panose="020B0604020202020204" pitchFamily="34" charset="0"/>
              </a:rPr>
              <a:t>Impact on Service Delivery: Quality, Efficiency, Equity</a:t>
            </a:r>
            <a:endParaRPr lang="en-US" sz="4400" dirty="0">
              <a:latin typeface="Arial" panose="020B0604020202020204" pitchFamily="34" charset="0"/>
              <a:cs typeface="Arial" panose="020B0604020202020204" pitchFamily="34" charset="0"/>
            </a:endParaRPr>
          </a:p>
        </p:txBody>
      </p:sp>
      <p:sp>
        <p:nvSpPr>
          <p:cNvPr id="3" name="Text 1">
            <a:extLst>
              <a:ext uri="{FF2B5EF4-FFF2-40B4-BE49-F238E27FC236}">
                <a16:creationId xmlns:a16="http://schemas.microsoft.com/office/drawing/2014/main" id="{06DD960C-DED4-AA33-D756-76A261438A9B}"/>
              </a:ext>
            </a:extLst>
          </p:cNvPr>
          <p:cNvSpPr/>
          <p:nvPr/>
        </p:nvSpPr>
        <p:spPr>
          <a:xfrm>
            <a:off x="998833" y="1577432"/>
            <a:ext cx="3062168" cy="382786"/>
          </a:xfrm>
          <a:prstGeom prst="rect">
            <a:avLst/>
          </a:prstGeom>
          <a:noFill/>
          <a:ln/>
        </p:spPr>
        <p:txBody>
          <a:bodyPr wrap="none" lIns="0" tIns="0" rIns="0" bIns="0" rtlCol="0" anchor="t"/>
          <a:lstStyle/>
          <a:p>
            <a:pPr marL="0" indent="0" algn="l">
              <a:lnSpc>
                <a:spcPct val="150000"/>
              </a:lnSpc>
              <a:buNone/>
            </a:pPr>
            <a:r>
              <a:rPr lang="en-US" sz="3200" dirty="0">
                <a:solidFill>
                  <a:srgbClr val="B05B5C"/>
                </a:solidFill>
                <a:latin typeface="Arial" panose="020B0604020202020204" pitchFamily="34" charset="0"/>
                <a:ea typeface="Playfair Display Semi Bold" pitchFamily="34" charset="-122"/>
                <a:cs typeface="Arial" panose="020B0604020202020204" pitchFamily="34" charset="0"/>
              </a:rPr>
              <a:t>Quality</a:t>
            </a:r>
            <a:endParaRPr lang="en-US" sz="3200" dirty="0">
              <a:latin typeface="Arial" panose="020B0604020202020204" pitchFamily="34" charset="0"/>
              <a:cs typeface="Arial" panose="020B0604020202020204" pitchFamily="34" charset="0"/>
            </a:endParaRPr>
          </a:p>
        </p:txBody>
      </p:sp>
      <p:sp>
        <p:nvSpPr>
          <p:cNvPr id="4" name="Text 2">
            <a:extLst>
              <a:ext uri="{FF2B5EF4-FFF2-40B4-BE49-F238E27FC236}">
                <a16:creationId xmlns:a16="http://schemas.microsoft.com/office/drawing/2014/main" id="{176B624A-90A8-6DB3-A2AC-602381AD22F8}"/>
              </a:ext>
            </a:extLst>
          </p:cNvPr>
          <p:cNvSpPr/>
          <p:nvPr/>
        </p:nvSpPr>
        <p:spPr>
          <a:xfrm>
            <a:off x="638251" y="2460606"/>
            <a:ext cx="4289264" cy="1633538"/>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sz="2000" dirty="0">
                <a:solidFill>
                  <a:srgbClr val="6F655D"/>
                </a:solidFill>
                <a:latin typeface="Arial" panose="020B0604020202020204" pitchFamily="34" charset="0"/>
                <a:ea typeface="Public Sans" pitchFamily="34" charset="-122"/>
                <a:cs typeface="Arial" panose="020B0604020202020204" pitchFamily="34" charset="0"/>
              </a:rPr>
              <a:t>Unsafe staffing levels led to missed care tasks such as hydration, nutrition, pain management, and monitoring of deteriorating patients (Healthcare Commission 2009).</a:t>
            </a:r>
            <a:endParaRPr lang="en-US" sz="2000" dirty="0">
              <a:latin typeface="Arial" panose="020B0604020202020204" pitchFamily="34" charset="0"/>
              <a:cs typeface="Arial" panose="020B0604020202020204" pitchFamily="34" charset="0"/>
            </a:endParaRPr>
          </a:p>
        </p:txBody>
      </p:sp>
      <p:sp>
        <p:nvSpPr>
          <p:cNvPr id="5" name="Text 3">
            <a:extLst>
              <a:ext uri="{FF2B5EF4-FFF2-40B4-BE49-F238E27FC236}">
                <a16:creationId xmlns:a16="http://schemas.microsoft.com/office/drawing/2014/main" id="{F8EDAD80-3415-5DE0-8990-9AEDB2122CE5}"/>
              </a:ext>
            </a:extLst>
          </p:cNvPr>
          <p:cNvSpPr/>
          <p:nvPr/>
        </p:nvSpPr>
        <p:spPr>
          <a:xfrm>
            <a:off x="638250" y="5039053"/>
            <a:ext cx="4374801" cy="980123"/>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sz="2000" dirty="0">
                <a:solidFill>
                  <a:srgbClr val="6F655D"/>
                </a:solidFill>
                <a:latin typeface="Arial" panose="020B0604020202020204" pitchFamily="34" charset="0"/>
                <a:ea typeface="Public Sans" pitchFamily="34" charset="-122"/>
                <a:cs typeface="Arial" panose="020B0604020202020204" pitchFamily="34" charset="0"/>
              </a:rPr>
              <a:t>Governance failures meant mortality alerts and patient complaints were not used to drive improvement (Francis 2013).</a:t>
            </a:r>
            <a:endParaRPr lang="en-US" sz="2000" dirty="0">
              <a:latin typeface="Arial" panose="020B0604020202020204" pitchFamily="34" charset="0"/>
              <a:cs typeface="Arial" panose="020B0604020202020204" pitchFamily="34" charset="0"/>
            </a:endParaRPr>
          </a:p>
        </p:txBody>
      </p:sp>
      <p:sp>
        <p:nvSpPr>
          <p:cNvPr id="6" name="Text 4">
            <a:extLst>
              <a:ext uri="{FF2B5EF4-FFF2-40B4-BE49-F238E27FC236}">
                <a16:creationId xmlns:a16="http://schemas.microsoft.com/office/drawing/2014/main" id="{8F545257-2ABE-B80A-1D41-3D4C63283443}"/>
              </a:ext>
            </a:extLst>
          </p:cNvPr>
          <p:cNvSpPr/>
          <p:nvPr/>
        </p:nvSpPr>
        <p:spPr>
          <a:xfrm>
            <a:off x="638250" y="7172979"/>
            <a:ext cx="4374801" cy="653415"/>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sz="2000" dirty="0">
                <a:solidFill>
                  <a:srgbClr val="6F655D"/>
                </a:solidFill>
                <a:latin typeface="Arial" panose="020B0604020202020204" pitchFamily="34" charset="0"/>
                <a:ea typeface="Public Sans" pitchFamily="34" charset="-122"/>
                <a:cs typeface="Arial" panose="020B0604020202020204" pitchFamily="34" charset="0"/>
              </a:rPr>
              <a:t>A fear-based culture prevented staff from escalating concerns (Francis 2013).</a:t>
            </a:r>
            <a:endParaRPr lang="en-US" sz="2000" dirty="0">
              <a:latin typeface="Arial" panose="020B0604020202020204" pitchFamily="34" charset="0"/>
              <a:cs typeface="Arial" panose="020B0604020202020204" pitchFamily="34" charset="0"/>
            </a:endParaRPr>
          </a:p>
        </p:txBody>
      </p:sp>
      <p:sp>
        <p:nvSpPr>
          <p:cNvPr id="7" name="Text 5">
            <a:extLst>
              <a:ext uri="{FF2B5EF4-FFF2-40B4-BE49-F238E27FC236}">
                <a16:creationId xmlns:a16="http://schemas.microsoft.com/office/drawing/2014/main" id="{81D194AB-7ACE-C6B6-E4A1-C32B4BFCE002}"/>
              </a:ext>
            </a:extLst>
          </p:cNvPr>
          <p:cNvSpPr/>
          <p:nvPr/>
        </p:nvSpPr>
        <p:spPr>
          <a:xfrm>
            <a:off x="6464530" y="1583639"/>
            <a:ext cx="3062168" cy="382786"/>
          </a:xfrm>
          <a:prstGeom prst="rect">
            <a:avLst/>
          </a:prstGeom>
          <a:noFill/>
          <a:ln/>
        </p:spPr>
        <p:txBody>
          <a:bodyPr wrap="none" lIns="0" tIns="0" rIns="0" bIns="0" rtlCol="0" anchor="t"/>
          <a:lstStyle/>
          <a:p>
            <a:pPr marL="0" indent="0" algn="l">
              <a:lnSpc>
                <a:spcPct val="150000"/>
              </a:lnSpc>
              <a:buNone/>
            </a:pPr>
            <a:r>
              <a:rPr lang="en-US" sz="3200" dirty="0">
                <a:solidFill>
                  <a:srgbClr val="B05B5C"/>
                </a:solidFill>
                <a:latin typeface="Arial" panose="020B0604020202020204" pitchFamily="34" charset="0"/>
                <a:ea typeface="Playfair Display Semi Bold" pitchFamily="34" charset="-122"/>
                <a:cs typeface="Arial" panose="020B0604020202020204" pitchFamily="34" charset="0"/>
              </a:rPr>
              <a:t>Efficiency</a:t>
            </a:r>
            <a:endParaRPr lang="en-US" sz="3200" dirty="0">
              <a:latin typeface="Arial" panose="020B0604020202020204" pitchFamily="34" charset="0"/>
              <a:cs typeface="Arial" panose="020B0604020202020204" pitchFamily="34" charset="0"/>
            </a:endParaRPr>
          </a:p>
        </p:txBody>
      </p:sp>
      <p:sp>
        <p:nvSpPr>
          <p:cNvPr id="8" name="Text 6">
            <a:extLst>
              <a:ext uri="{FF2B5EF4-FFF2-40B4-BE49-F238E27FC236}">
                <a16:creationId xmlns:a16="http://schemas.microsoft.com/office/drawing/2014/main" id="{CBD63D9B-2356-00AB-9549-CE4202703D29}"/>
              </a:ext>
            </a:extLst>
          </p:cNvPr>
          <p:cNvSpPr/>
          <p:nvPr/>
        </p:nvSpPr>
        <p:spPr>
          <a:xfrm>
            <a:off x="6103948" y="2515516"/>
            <a:ext cx="4884540" cy="1306830"/>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sz="2000" dirty="0">
                <a:solidFill>
                  <a:srgbClr val="6F655D"/>
                </a:solidFill>
                <a:latin typeface="Arial" panose="020B0604020202020204" pitchFamily="34" charset="0"/>
                <a:ea typeface="Public Sans" pitchFamily="34" charset="-122"/>
                <a:cs typeface="Arial" panose="020B0604020202020204" pitchFamily="34" charset="0"/>
              </a:rPr>
              <a:t>Poor-quality care increased avoidable complications, length of hospital stay, and emergency readmissions (Healthcare Commission 2009).</a:t>
            </a:r>
            <a:endParaRPr lang="en-US" sz="2000" dirty="0">
              <a:latin typeface="Arial" panose="020B0604020202020204" pitchFamily="34" charset="0"/>
              <a:cs typeface="Arial" panose="020B0604020202020204" pitchFamily="34" charset="0"/>
            </a:endParaRPr>
          </a:p>
        </p:txBody>
      </p:sp>
      <p:sp>
        <p:nvSpPr>
          <p:cNvPr id="9" name="Text 7">
            <a:extLst>
              <a:ext uri="{FF2B5EF4-FFF2-40B4-BE49-F238E27FC236}">
                <a16:creationId xmlns:a16="http://schemas.microsoft.com/office/drawing/2014/main" id="{9555AD84-E7B7-1BC4-0157-037624F55766}"/>
              </a:ext>
            </a:extLst>
          </p:cNvPr>
          <p:cNvSpPr/>
          <p:nvPr/>
        </p:nvSpPr>
        <p:spPr>
          <a:xfrm>
            <a:off x="6103948" y="4653438"/>
            <a:ext cx="4523960" cy="1633538"/>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sz="2000" dirty="0">
                <a:solidFill>
                  <a:srgbClr val="6F655D"/>
                </a:solidFill>
                <a:latin typeface="Arial" panose="020B0604020202020204" pitchFamily="34" charset="0"/>
                <a:ea typeface="Public Sans" pitchFamily="34" charset="-122"/>
                <a:cs typeface="Arial" panose="020B0604020202020204" pitchFamily="34" charset="0"/>
              </a:rPr>
              <a:t>Failure to address risks early created operational inefficiencies, including repeated investigations and high complaint volumes (Health Committee 2013).</a:t>
            </a:r>
            <a:endParaRPr lang="en-US" sz="2000" dirty="0">
              <a:latin typeface="Arial" panose="020B0604020202020204" pitchFamily="34" charset="0"/>
              <a:cs typeface="Arial" panose="020B0604020202020204" pitchFamily="34" charset="0"/>
            </a:endParaRPr>
          </a:p>
        </p:txBody>
      </p:sp>
      <p:sp>
        <p:nvSpPr>
          <p:cNvPr id="10" name="Text 8">
            <a:extLst>
              <a:ext uri="{FF2B5EF4-FFF2-40B4-BE49-F238E27FC236}">
                <a16:creationId xmlns:a16="http://schemas.microsoft.com/office/drawing/2014/main" id="{A5E8740E-F0DA-273E-E155-0A04633C15A0}"/>
              </a:ext>
            </a:extLst>
          </p:cNvPr>
          <p:cNvSpPr/>
          <p:nvPr/>
        </p:nvSpPr>
        <p:spPr>
          <a:xfrm>
            <a:off x="6103948" y="7177499"/>
            <a:ext cx="4374801" cy="1306830"/>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sz="2000" dirty="0">
                <a:solidFill>
                  <a:srgbClr val="6F655D"/>
                </a:solidFill>
                <a:latin typeface="Arial" panose="020B0604020202020204" pitchFamily="34" charset="0"/>
                <a:ea typeface="Public Sans" pitchFamily="34" charset="-122"/>
                <a:cs typeface="Arial" panose="020B0604020202020204" pitchFamily="34" charset="0"/>
              </a:rPr>
              <a:t>Inefficient internal communication resulted in delays in escalation and inconsistent documentation (Francis 2013).</a:t>
            </a:r>
            <a:endParaRPr lang="en-US" sz="2000" dirty="0">
              <a:latin typeface="Arial" panose="020B0604020202020204" pitchFamily="34" charset="0"/>
              <a:cs typeface="Arial" panose="020B0604020202020204" pitchFamily="34" charset="0"/>
            </a:endParaRPr>
          </a:p>
        </p:txBody>
      </p:sp>
      <p:sp>
        <p:nvSpPr>
          <p:cNvPr id="11" name="Text 9">
            <a:extLst>
              <a:ext uri="{FF2B5EF4-FFF2-40B4-BE49-F238E27FC236}">
                <a16:creationId xmlns:a16="http://schemas.microsoft.com/office/drawing/2014/main" id="{A7166B49-00E2-DE59-731A-F3B147426A84}"/>
              </a:ext>
            </a:extLst>
          </p:cNvPr>
          <p:cNvSpPr/>
          <p:nvPr/>
        </p:nvSpPr>
        <p:spPr>
          <a:xfrm>
            <a:off x="12400181" y="1550249"/>
            <a:ext cx="3062168" cy="382786"/>
          </a:xfrm>
          <a:prstGeom prst="rect">
            <a:avLst/>
          </a:prstGeom>
          <a:noFill/>
          <a:ln/>
        </p:spPr>
        <p:txBody>
          <a:bodyPr wrap="none" lIns="0" tIns="0" rIns="0" bIns="0" rtlCol="0" anchor="t"/>
          <a:lstStyle/>
          <a:p>
            <a:pPr marL="0" indent="0" algn="l">
              <a:lnSpc>
                <a:spcPct val="150000"/>
              </a:lnSpc>
              <a:buNone/>
            </a:pPr>
            <a:r>
              <a:rPr lang="en-US" sz="3200" dirty="0">
                <a:solidFill>
                  <a:srgbClr val="B05B5C"/>
                </a:solidFill>
                <a:latin typeface="Arial" panose="020B0604020202020204" pitchFamily="34" charset="0"/>
                <a:ea typeface="Playfair Display Semi Bold" pitchFamily="34" charset="-122"/>
                <a:cs typeface="Arial" panose="020B0604020202020204" pitchFamily="34" charset="0"/>
              </a:rPr>
              <a:t>Equity</a:t>
            </a:r>
            <a:endParaRPr lang="en-US" sz="3200" dirty="0">
              <a:latin typeface="Arial" panose="020B0604020202020204" pitchFamily="34" charset="0"/>
              <a:cs typeface="Arial" panose="020B0604020202020204" pitchFamily="34" charset="0"/>
            </a:endParaRPr>
          </a:p>
        </p:txBody>
      </p:sp>
      <p:sp>
        <p:nvSpPr>
          <p:cNvPr id="12" name="Text 10">
            <a:extLst>
              <a:ext uri="{FF2B5EF4-FFF2-40B4-BE49-F238E27FC236}">
                <a16:creationId xmlns:a16="http://schemas.microsoft.com/office/drawing/2014/main" id="{E025A93E-910C-BDB9-AC64-C651F0695956}"/>
              </a:ext>
            </a:extLst>
          </p:cNvPr>
          <p:cNvSpPr/>
          <p:nvPr/>
        </p:nvSpPr>
        <p:spPr>
          <a:xfrm>
            <a:off x="12039600" y="2536225"/>
            <a:ext cx="5512325" cy="1633538"/>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sz="2000" dirty="0">
                <a:solidFill>
                  <a:srgbClr val="6F655D"/>
                </a:solidFill>
                <a:latin typeface="Arial" panose="020B0604020202020204" pitchFamily="34" charset="0"/>
                <a:ea typeface="Public Sans" pitchFamily="34" charset="-122"/>
                <a:cs typeface="Arial" panose="020B0604020202020204" pitchFamily="34" charset="0"/>
              </a:rPr>
              <a:t>Vulnerable patients- including older adults, those with disabilities, or communication barriers-were disproportionately affected by missed care (Francis 2013).</a:t>
            </a:r>
            <a:endParaRPr lang="en-US" sz="2000" dirty="0">
              <a:latin typeface="Arial" panose="020B0604020202020204" pitchFamily="34" charset="0"/>
              <a:cs typeface="Arial" panose="020B0604020202020204" pitchFamily="34" charset="0"/>
            </a:endParaRPr>
          </a:p>
        </p:txBody>
      </p:sp>
      <p:sp>
        <p:nvSpPr>
          <p:cNvPr id="13" name="Text 11">
            <a:extLst>
              <a:ext uri="{FF2B5EF4-FFF2-40B4-BE49-F238E27FC236}">
                <a16:creationId xmlns:a16="http://schemas.microsoft.com/office/drawing/2014/main" id="{8DD11B52-FF31-CD8C-A964-832E6DB73137}"/>
              </a:ext>
            </a:extLst>
          </p:cNvPr>
          <p:cNvSpPr/>
          <p:nvPr/>
        </p:nvSpPr>
        <p:spPr>
          <a:xfrm>
            <a:off x="12039600" y="4829763"/>
            <a:ext cx="5105400" cy="980123"/>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sz="2000" dirty="0">
                <a:solidFill>
                  <a:srgbClr val="6F655D"/>
                </a:solidFill>
                <a:latin typeface="Arial" panose="020B0604020202020204" pitchFamily="34" charset="0"/>
                <a:ea typeface="Public Sans" pitchFamily="34" charset="-122"/>
                <a:cs typeface="Arial" panose="020B0604020202020204" pitchFamily="34" charset="0"/>
              </a:rPr>
              <a:t>Patients without strong family advocates experienced poorer treatment (Healthcare Commission 2009).</a:t>
            </a:r>
            <a:endParaRPr lang="en-US" sz="2000" dirty="0">
              <a:latin typeface="Arial" panose="020B0604020202020204" pitchFamily="34" charset="0"/>
              <a:cs typeface="Arial" panose="020B0604020202020204" pitchFamily="34" charset="0"/>
            </a:endParaRPr>
          </a:p>
        </p:txBody>
      </p:sp>
      <p:sp>
        <p:nvSpPr>
          <p:cNvPr id="14" name="Text 12">
            <a:extLst>
              <a:ext uri="{FF2B5EF4-FFF2-40B4-BE49-F238E27FC236}">
                <a16:creationId xmlns:a16="http://schemas.microsoft.com/office/drawing/2014/main" id="{03887F24-93FA-474E-2674-CD7D8195C8ED}"/>
              </a:ext>
            </a:extLst>
          </p:cNvPr>
          <p:cNvSpPr/>
          <p:nvPr/>
        </p:nvSpPr>
        <p:spPr>
          <a:xfrm>
            <a:off x="12039600" y="6525376"/>
            <a:ext cx="5105400" cy="1306830"/>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sz="2000" dirty="0">
                <a:solidFill>
                  <a:srgbClr val="6F655D"/>
                </a:solidFill>
                <a:latin typeface="Arial" panose="020B0604020202020204" pitchFamily="34" charset="0"/>
                <a:ea typeface="Public Sans" pitchFamily="34" charset="-122"/>
                <a:cs typeface="Arial" panose="020B0604020202020204" pitchFamily="34" charset="0"/>
              </a:rPr>
              <a:t>Lack of meaningful patient-engagement processes meant disadvantaged individuals were less able to influence their care (Health Committee 2013).</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00762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63A8C776-D079-06A0-AB6A-BCE2285027DF}"/>
              </a:ext>
            </a:extLst>
          </p:cNvPr>
          <p:cNvSpPr/>
          <p:nvPr/>
        </p:nvSpPr>
        <p:spPr>
          <a:xfrm>
            <a:off x="643414" y="505539"/>
            <a:ext cx="6002417" cy="373380"/>
          </a:xfrm>
          <a:prstGeom prst="rect">
            <a:avLst/>
          </a:prstGeom>
          <a:noFill/>
          <a:ln/>
        </p:spPr>
        <p:txBody>
          <a:bodyPr wrap="none" lIns="0" tIns="0" rIns="0" bIns="0" rtlCol="0" anchor="t"/>
          <a:lstStyle/>
          <a:p>
            <a:pPr marL="0" indent="0" algn="l">
              <a:lnSpc>
                <a:spcPts val="2900"/>
              </a:lnSpc>
              <a:buNone/>
            </a:pPr>
            <a:r>
              <a:rPr lang="en-US" sz="3600" b="1" dirty="0">
                <a:solidFill>
                  <a:srgbClr val="4B6981"/>
                </a:solidFill>
                <a:latin typeface="Arial" panose="020B0604020202020204" pitchFamily="34" charset="0"/>
                <a:ea typeface="Playfair Display Semi Bold" pitchFamily="34" charset="-122"/>
                <a:cs typeface="Arial" panose="020B0604020202020204" pitchFamily="34" charset="0"/>
              </a:rPr>
              <a:t>Recommendations for Service Improvement</a:t>
            </a:r>
            <a:endParaRPr lang="en-US" sz="3600" b="1" dirty="0">
              <a:latin typeface="Arial" panose="020B0604020202020204" pitchFamily="34" charset="0"/>
              <a:cs typeface="Arial" panose="020B0604020202020204" pitchFamily="34" charset="0"/>
            </a:endParaRPr>
          </a:p>
        </p:txBody>
      </p:sp>
      <p:sp>
        <p:nvSpPr>
          <p:cNvPr id="3" name="Shape 1">
            <a:extLst>
              <a:ext uri="{FF2B5EF4-FFF2-40B4-BE49-F238E27FC236}">
                <a16:creationId xmlns:a16="http://schemas.microsoft.com/office/drawing/2014/main" id="{342ECE44-281E-28D7-183E-935BD4D00239}"/>
              </a:ext>
            </a:extLst>
          </p:cNvPr>
          <p:cNvSpPr/>
          <p:nvPr/>
        </p:nvSpPr>
        <p:spPr>
          <a:xfrm>
            <a:off x="643414" y="1117878"/>
            <a:ext cx="17187386" cy="1141078"/>
          </a:xfrm>
          <a:prstGeom prst="roundRect">
            <a:avLst>
              <a:gd name="adj" fmla="val 5112"/>
            </a:avLst>
          </a:prstGeom>
          <a:solidFill>
            <a:srgbClr val="FFFAF6"/>
          </a:solidFill>
          <a:ln w="15240">
            <a:solidFill>
              <a:srgbClr val="E1C2C2"/>
            </a:solidFill>
            <a:prstDash val="solid"/>
          </a:ln>
          <a:effectLst>
            <a:outerShdw dist="10160" dir="2700000" algn="bl" rotWithShape="0">
              <a:srgbClr val="E1C2C2">
                <a:alpha val="100000"/>
              </a:srgbClr>
            </a:outerShdw>
          </a:effectLst>
        </p:spPr>
      </p:sp>
      <p:sp>
        <p:nvSpPr>
          <p:cNvPr id="4" name="Shape 2">
            <a:extLst>
              <a:ext uri="{FF2B5EF4-FFF2-40B4-BE49-F238E27FC236}">
                <a16:creationId xmlns:a16="http://schemas.microsoft.com/office/drawing/2014/main" id="{086E005F-1226-52A5-2957-6159EB7DB69F}"/>
              </a:ext>
            </a:extLst>
          </p:cNvPr>
          <p:cNvSpPr/>
          <p:nvPr/>
        </p:nvSpPr>
        <p:spPr>
          <a:xfrm>
            <a:off x="658654" y="1133118"/>
            <a:ext cx="615588" cy="1105653"/>
          </a:xfrm>
          <a:prstGeom prst="roundRect">
            <a:avLst>
              <a:gd name="adj" fmla="val 6676"/>
            </a:avLst>
          </a:prstGeom>
          <a:solidFill>
            <a:srgbClr val="E1C2C2">
              <a:alpha val="50000"/>
            </a:srgbClr>
          </a:solidFill>
          <a:ln/>
          <a:effectLst>
            <a:outerShdw dist="10160" dir="2700000" algn="bl" rotWithShape="0">
              <a:srgbClr val="C7A8A8">
                <a:alpha val="100000"/>
              </a:srgbClr>
            </a:outerShdw>
          </a:effectLst>
        </p:spPr>
      </p:sp>
      <p:sp>
        <p:nvSpPr>
          <p:cNvPr id="5" name="Text 3">
            <a:extLst>
              <a:ext uri="{FF2B5EF4-FFF2-40B4-BE49-F238E27FC236}">
                <a16:creationId xmlns:a16="http://schemas.microsoft.com/office/drawing/2014/main" id="{7187AF34-ADB8-3196-7760-3DF2CB219A25}"/>
              </a:ext>
            </a:extLst>
          </p:cNvPr>
          <p:cNvSpPr/>
          <p:nvPr/>
        </p:nvSpPr>
        <p:spPr>
          <a:xfrm>
            <a:off x="804148" y="1496734"/>
            <a:ext cx="230807" cy="260431"/>
          </a:xfrm>
          <a:prstGeom prst="rect">
            <a:avLst/>
          </a:prstGeom>
          <a:noFill/>
          <a:ln/>
        </p:spPr>
        <p:txBody>
          <a:bodyPr wrap="none" lIns="0" tIns="0" rIns="0" bIns="0" rtlCol="0" anchor="t"/>
          <a:lstStyle/>
          <a:p>
            <a:pPr marL="0" indent="0" algn="l">
              <a:lnSpc>
                <a:spcPct val="150000"/>
              </a:lnSpc>
              <a:buNone/>
            </a:pPr>
            <a:r>
              <a:rPr lang="en-US" dirty="0">
                <a:solidFill>
                  <a:srgbClr val="000000"/>
                </a:solidFill>
                <a:latin typeface="Arial" panose="020B0604020202020204" pitchFamily="34" charset="0"/>
                <a:ea typeface="Playfair Display Semi Bold" pitchFamily="34" charset="-122"/>
                <a:cs typeface="Arial" panose="020B0604020202020204" pitchFamily="34" charset="0"/>
              </a:rPr>
              <a:t>1</a:t>
            </a:r>
            <a:endParaRPr lang="en-US" dirty="0">
              <a:latin typeface="Arial" panose="020B0604020202020204" pitchFamily="34" charset="0"/>
              <a:cs typeface="Arial" panose="020B0604020202020204" pitchFamily="34" charset="0"/>
            </a:endParaRPr>
          </a:p>
        </p:txBody>
      </p:sp>
      <p:sp>
        <p:nvSpPr>
          <p:cNvPr id="9" name="Shape 7">
            <a:extLst>
              <a:ext uri="{FF2B5EF4-FFF2-40B4-BE49-F238E27FC236}">
                <a16:creationId xmlns:a16="http://schemas.microsoft.com/office/drawing/2014/main" id="{E6FDBE35-0040-C63E-50FD-FBF4DF34B0A2}"/>
              </a:ext>
            </a:extLst>
          </p:cNvPr>
          <p:cNvSpPr/>
          <p:nvPr/>
        </p:nvSpPr>
        <p:spPr>
          <a:xfrm>
            <a:off x="643414" y="2345627"/>
            <a:ext cx="17187386" cy="1141078"/>
          </a:xfrm>
          <a:prstGeom prst="roundRect">
            <a:avLst>
              <a:gd name="adj" fmla="val 5112"/>
            </a:avLst>
          </a:prstGeom>
          <a:solidFill>
            <a:srgbClr val="FFFAF6"/>
          </a:solidFill>
          <a:ln w="15240">
            <a:solidFill>
              <a:srgbClr val="CCC4EC"/>
            </a:solidFill>
            <a:prstDash val="solid"/>
          </a:ln>
          <a:effectLst>
            <a:outerShdw dist="10160" dir="2700000" algn="bl" rotWithShape="0">
              <a:srgbClr val="CCC4EC">
                <a:alpha val="100000"/>
              </a:srgbClr>
            </a:outerShdw>
          </a:effectLst>
        </p:spPr>
      </p:sp>
      <p:sp>
        <p:nvSpPr>
          <p:cNvPr id="10" name="Shape 8">
            <a:extLst>
              <a:ext uri="{FF2B5EF4-FFF2-40B4-BE49-F238E27FC236}">
                <a16:creationId xmlns:a16="http://schemas.microsoft.com/office/drawing/2014/main" id="{A10A4C28-6C6B-ABA6-F816-B66A5E842809}"/>
              </a:ext>
            </a:extLst>
          </p:cNvPr>
          <p:cNvSpPr/>
          <p:nvPr/>
        </p:nvSpPr>
        <p:spPr>
          <a:xfrm>
            <a:off x="658654" y="2360867"/>
            <a:ext cx="615588" cy="1105653"/>
          </a:xfrm>
          <a:prstGeom prst="roundRect">
            <a:avLst>
              <a:gd name="adj" fmla="val 6676"/>
            </a:avLst>
          </a:prstGeom>
          <a:solidFill>
            <a:srgbClr val="CCC4EC">
              <a:alpha val="50000"/>
            </a:srgbClr>
          </a:solidFill>
          <a:ln/>
          <a:effectLst>
            <a:outerShdw dist="10160" dir="2700000" algn="bl" rotWithShape="0">
              <a:srgbClr val="B2AAD2">
                <a:alpha val="100000"/>
              </a:srgbClr>
            </a:outerShdw>
          </a:effectLst>
        </p:spPr>
      </p:sp>
      <p:sp>
        <p:nvSpPr>
          <p:cNvPr id="11" name="Text 9">
            <a:extLst>
              <a:ext uri="{FF2B5EF4-FFF2-40B4-BE49-F238E27FC236}">
                <a16:creationId xmlns:a16="http://schemas.microsoft.com/office/drawing/2014/main" id="{C86431FB-5CE1-036A-A62C-A4FC8E340C8E}"/>
              </a:ext>
            </a:extLst>
          </p:cNvPr>
          <p:cNvSpPr/>
          <p:nvPr/>
        </p:nvSpPr>
        <p:spPr>
          <a:xfrm>
            <a:off x="804148" y="2724483"/>
            <a:ext cx="230807" cy="260431"/>
          </a:xfrm>
          <a:prstGeom prst="rect">
            <a:avLst/>
          </a:prstGeom>
          <a:noFill/>
          <a:ln/>
        </p:spPr>
        <p:txBody>
          <a:bodyPr wrap="none" lIns="0" tIns="0" rIns="0" bIns="0" rtlCol="0" anchor="t"/>
          <a:lstStyle/>
          <a:p>
            <a:pPr marL="0" indent="0" algn="l">
              <a:lnSpc>
                <a:spcPct val="150000"/>
              </a:lnSpc>
              <a:buNone/>
            </a:pPr>
            <a:r>
              <a:rPr lang="en-US" sz="2000" dirty="0">
                <a:solidFill>
                  <a:srgbClr val="000000"/>
                </a:solidFill>
                <a:latin typeface="Arial" panose="020B0604020202020204" pitchFamily="34" charset="0"/>
                <a:ea typeface="Playfair Display Semi Bold" pitchFamily="34" charset="-122"/>
                <a:cs typeface="Arial" panose="020B0604020202020204" pitchFamily="34" charset="0"/>
              </a:rPr>
              <a:t>2</a:t>
            </a:r>
            <a:endParaRPr lang="en-US" sz="2000" dirty="0">
              <a:latin typeface="Arial" panose="020B0604020202020204" pitchFamily="34" charset="0"/>
              <a:cs typeface="Arial" panose="020B0604020202020204" pitchFamily="34" charset="0"/>
            </a:endParaRPr>
          </a:p>
        </p:txBody>
      </p:sp>
      <p:sp>
        <p:nvSpPr>
          <p:cNvPr id="15" name="Shape 13">
            <a:extLst>
              <a:ext uri="{FF2B5EF4-FFF2-40B4-BE49-F238E27FC236}">
                <a16:creationId xmlns:a16="http://schemas.microsoft.com/office/drawing/2014/main" id="{792305B8-54BF-51DD-2560-5C5A2FEEFB65}"/>
              </a:ext>
            </a:extLst>
          </p:cNvPr>
          <p:cNvSpPr/>
          <p:nvPr/>
        </p:nvSpPr>
        <p:spPr>
          <a:xfrm>
            <a:off x="643414" y="3600712"/>
            <a:ext cx="17187386" cy="1141078"/>
          </a:xfrm>
          <a:prstGeom prst="roundRect">
            <a:avLst>
              <a:gd name="adj" fmla="val 5112"/>
            </a:avLst>
          </a:prstGeom>
          <a:solidFill>
            <a:srgbClr val="FFFAF6"/>
          </a:solidFill>
          <a:ln w="15240">
            <a:solidFill>
              <a:srgbClr val="B4DAE4"/>
            </a:solidFill>
            <a:prstDash val="solid"/>
          </a:ln>
          <a:effectLst>
            <a:outerShdw dist="10160" dir="2700000" algn="bl" rotWithShape="0">
              <a:srgbClr val="B4DAE4">
                <a:alpha val="100000"/>
              </a:srgbClr>
            </a:outerShdw>
          </a:effectLst>
        </p:spPr>
      </p:sp>
      <p:sp>
        <p:nvSpPr>
          <p:cNvPr id="16" name="Shape 14">
            <a:extLst>
              <a:ext uri="{FF2B5EF4-FFF2-40B4-BE49-F238E27FC236}">
                <a16:creationId xmlns:a16="http://schemas.microsoft.com/office/drawing/2014/main" id="{5D33240D-0C1D-85AF-3D1B-474DCB56E194}"/>
              </a:ext>
            </a:extLst>
          </p:cNvPr>
          <p:cNvSpPr/>
          <p:nvPr/>
        </p:nvSpPr>
        <p:spPr>
          <a:xfrm>
            <a:off x="658654" y="3615952"/>
            <a:ext cx="615588" cy="1105653"/>
          </a:xfrm>
          <a:prstGeom prst="roundRect">
            <a:avLst>
              <a:gd name="adj" fmla="val 6676"/>
            </a:avLst>
          </a:prstGeom>
          <a:solidFill>
            <a:srgbClr val="B4DAE4">
              <a:alpha val="50000"/>
            </a:srgbClr>
          </a:solidFill>
          <a:ln/>
          <a:effectLst>
            <a:outerShdw dist="10160" dir="2700000" algn="bl" rotWithShape="0">
              <a:srgbClr val="9AC0CA">
                <a:alpha val="100000"/>
              </a:srgbClr>
            </a:outerShdw>
          </a:effectLst>
        </p:spPr>
      </p:sp>
      <p:sp>
        <p:nvSpPr>
          <p:cNvPr id="17" name="Text 15">
            <a:extLst>
              <a:ext uri="{FF2B5EF4-FFF2-40B4-BE49-F238E27FC236}">
                <a16:creationId xmlns:a16="http://schemas.microsoft.com/office/drawing/2014/main" id="{74D7A49C-7D59-AF58-BE14-30787976B687}"/>
              </a:ext>
            </a:extLst>
          </p:cNvPr>
          <p:cNvSpPr/>
          <p:nvPr/>
        </p:nvSpPr>
        <p:spPr>
          <a:xfrm>
            <a:off x="804148" y="3979568"/>
            <a:ext cx="230807" cy="260431"/>
          </a:xfrm>
          <a:prstGeom prst="rect">
            <a:avLst/>
          </a:prstGeom>
          <a:noFill/>
          <a:ln/>
        </p:spPr>
        <p:txBody>
          <a:bodyPr wrap="none" lIns="0" tIns="0" rIns="0" bIns="0" rtlCol="0" anchor="t"/>
          <a:lstStyle/>
          <a:p>
            <a:pPr marL="0" indent="0" algn="l">
              <a:lnSpc>
                <a:spcPct val="150000"/>
              </a:lnSpc>
              <a:buNone/>
            </a:pPr>
            <a:r>
              <a:rPr lang="en-US" sz="2000" dirty="0">
                <a:solidFill>
                  <a:srgbClr val="000000"/>
                </a:solidFill>
                <a:latin typeface="Arial" panose="020B0604020202020204" pitchFamily="34" charset="0"/>
                <a:ea typeface="Playfair Display Semi Bold" pitchFamily="34" charset="-122"/>
                <a:cs typeface="Arial" panose="020B0604020202020204" pitchFamily="34" charset="0"/>
              </a:rPr>
              <a:t>3</a:t>
            </a:r>
            <a:endParaRPr lang="en-US" sz="2000" dirty="0">
              <a:latin typeface="Arial" panose="020B0604020202020204" pitchFamily="34" charset="0"/>
              <a:cs typeface="Arial" panose="020B0604020202020204" pitchFamily="34" charset="0"/>
            </a:endParaRPr>
          </a:p>
        </p:txBody>
      </p:sp>
      <p:sp>
        <p:nvSpPr>
          <p:cNvPr id="21" name="Shape 19">
            <a:extLst>
              <a:ext uri="{FF2B5EF4-FFF2-40B4-BE49-F238E27FC236}">
                <a16:creationId xmlns:a16="http://schemas.microsoft.com/office/drawing/2014/main" id="{3B931704-54C7-DE88-9DBF-94021E30F18C}"/>
              </a:ext>
            </a:extLst>
          </p:cNvPr>
          <p:cNvSpPr/>
          <p:nvPr/>
        </p:nvSpPr>
        <p:spPr>
          <a:xfrm>
            <a:off x="643414" y="4875816"/>
            <a:ext cx="17187386" cy="1101498"/>
          </a:xfrm>
          <a:prstGeom prst="roundRect">
            <a:avLst>
              <a:gd name="adj" fmla="val 5112"/>
            </a:avLst>
          </a:prstGeom>
          <a:solidFill>
            <a:srgbClr val="FFFAF6"/>
          </a:solidFill>
          <a:ln w="15240">
            <a:solidFill>
              <a:srgbClr val="E1C2C2"/>
            </a:solidFill>
            <a:prstDash val="solid"/>
          </a:ln>
          <a:effectLst>
            <a:outerShdw dist="10160" dir="2700000" algn="bl" rotWithShape="0">
              <a:srgbClr val="E1C2C2">
                <a:alpha val="100000"/>
              </a:srgbClr>
            </a:outerShdw>
          </a:effectLst>
        </p:spPr>
      </p:sp>
      <p:sp>
        <p:nvSpPr>
          <p:cNvPr id="22" name="Shape 20">
            <a:extLst>
              <a:ext uri="{FF2B5EF4-FFF2-40B4-BE49-F238E27FC236}">
                <a16:creationId xmlns:a16="http://schemas.microsoft.com/office/drawing/2014/main" id="{148F2382-177B-64E8-AE93-367262E4185C}"/>
              </a:ext>
            </a:extLst>
          </p:cNvPr>
          <p:cNvSpPr/>
          <p:nvPr/>
        </p:nvSpPr>
        <p:spPr>
          <a:xfrm>
            <a:off x="658654" y="4891056"/>
            <a:ext cx="615588" cy="1067302"/>
          </a:xfrm>
          <a:prstGeom prst="roundRect">
            <a:avLst>
              <a:gd name="adj" fmla="val 6676"/>
            </a:avLst>
          </a:prstGeom>
          <a:solidFill>
            <a:srgbClr val="E1C2C2">
              <a:alpha val="50000"/>
            </a:srgbClr>
          </a:solidFill>
          <a:ln/>
          <a:effectLst>
            <a:outerShdw dist="10160" dir="2700000" algn="bl" rotWithShape="0">
              <a:srgbClr val="C7A8A8">
                <a:alpha val="100000"/>
              </a:srgbClr>
            </a:outerShdw>
          </a:effectLst>
        </p:spPr>
      </p:sp>
      <p:sp>
        <p:nvSpPr>
          <p:cNvPr id="23" name="Text 21">
            <a:extLst>
              <a:ext uri="{FF2B5EF4-FFF2-40B4-BE49-F238E27FC236}">
                <a16:creationId xmlns:a16="http://schemas.microsoft.com/office/drawing/2014/main" id="{92E0D3B3-5C83-A231-3EEB-29221FFCB5F5}"/>
              </a:ext>
            </a:extLst>
          </p:cNvPr>
          <p:cNvSpPr/>
          <p:nvPr/>
        </p:nvSpPr>
        <p:spPr>
          <a:xfrm>
            <a:off x="804148" y="5254672"/>
            <a:ext cx="230807" cy="251397"/>
          </a:xfrm>
          <a:prstGeom prst="rect">
            <a:avLst/>
          </a:prstGeom>
          <a:noFill/>
          <a:ln/>
        </p:spPr>
        <p:txBody>
          <a:bodyPr wrap="none" lIns="0" tIns="0" rIns="0" bIns="0" rtlCol="0" anchor="t"/>
          <a:lstStyle/>
          <a:p>
            <a:pPr marL="0" indent="0" algn="l">
              <a:lnSpc>
                <a:spcPct val="150000"/>
              </a:lnSpc>
              <a:buNone/>
            </a:pPr>
            <a:r>
              <a:rPr lang="en-US" sz="2000" dirty="0">
                <a:solidFill>
                  <a:srgbClr val="000000"/>
                </a:solidFill>
                <a:latin typeface="Arial" panose="020B0604020202020204" pitchFamily="34" charset="0"/>
                <a:ea typeface="Playfair Display Semi Bold" pitchFamily="34" charset="-122"/>
                <a:cs typeface="Arial" panose="020B0604020202020204" pitchFamily="34" charset="0"/>
              </a:rPr>
              <a:t>4</a:t>
            </a:r>
            <a:endParaRPr lang="en-US" sz="2000" dirty="0">
              <a:latin typeface="Arial" panose="020B0604020202020204" pitchFamily="34" charset="0"/>
              <a:cs typeface="Arial" panose="020B0604020202020204" pitchFamily="34" charset="0"/>
            </a:endParaRPr>
          </a:p>
        </p:txBody>
      </p:sp>
      <p:sp>
        <p:nvSpPr>
          <p:cNvPr id="27" name="Shape 25">
            <a:extLst>
              <a:ext uri="{FF2B5EF4-FFF2-40B4-BE49-F238E27FC236}">
                <a16:creationId xmlns:a16="http://schemas.microsoft.com/office/drawing/2014/main" id="{A6A4775E-EE1A-6789-D7DC-59FBD20420ED}"/>
              </a:ext>
            </a:extLst>
          </p:cNvPr>
          <p:cNvSpPr/>
          <p:nvPr/>
        </p:nvSpPr>
        <p:spPr>
          <a:xfrm>
            <a:off x="658654" y="6096943"/>
            <a:ext cx="17172146" cy="1077566"/>
          </a:xfrm>
          <a:prstGeom prst="roundRect">
            <a:avLst>
              <a:gd name="adj" fmla="val 6982"/>
            </a:avLst>
          </a:prstGeom>
          <a:solidFill>
            <a:srgbClr val="FFFAF6"/>
          </a:solidFill>
          <a:ln w="15240">
            <a:solidFill>
              <a:srgbClr val="CCC4EC"/>
            </a:solidFill>
            <a:prstDash val="solid"/>
          </a:ln>
          <a:effectLst>
            <a:outerShdw dist="10160" dir="2700000" algn="bl" rotWithShape="0">
              <a:srgbClr val="CCC4EC">
                <a:alpha val="100000"/>
              </a:srgbClr>
            </a:outerShdw>
          </a:effectLst>
        </p:spPr>
      </p:sp>
      <p:sp>
        <p:nvSpPr>
          <p:cNvPr id="28" name="Shape 26">
            <a:extLst>
              <a:ext uri="{FF2B5EF4-FFF2-40B4-BE49-F238E27FC236}">
                <a16:creationId xmlns:a16="http://schemas.microsoft.com/office/drawing/2014/main" id="{8DE74B25-106E-F323-E344-EC9A13D8796A}"/>
              </a:ext>
            </a:extLst>
          </p:cNvPr>
          <p:cNvSpPr/>
          <p:nvPr/>
        </p:nvSpPr>
        <p:spPr>
          <a:xfrm>
            <a:off x="673894" y="6112184"/>
            <a:ext cx="615042" cy="1031880"/>
          </a:xfrm>
          <a:prstGeom prst="roundRect">
            <a:avLst>
              <a:gd name="adj" fmla="val 6676"/>
            </a:avLst>
          </a:prstGeom>
          <a:solidFill>
            <a:srgbClr val="CCC4EC">
              <a:alpha val="50000"/>
            </a:srgbClr>
          </a:solidFill>
          <a:ln/>
          <a:effectLst>
            <a:outerShdw dist="10160" dir="2700000" algn="bl" rotWithShape="0">
              <a:srgbClr val="B2AAD2">
                <a:alpha val="100000"/>
              </a:srgbClr>
            </a:outerShdw>
          </a:effectLst>
        </p:spPr>
      </p:sp>
      <p:sp>
        <p:nvSpPr>
          <p:cNvPr id="29" name="Text 27">
            <a:extLst>
              <a:ext uri="{FF2B5EF4-FFF2-40B4-BE49-F238E27FC236}">
                <a16:creationId xmlns:a16="http://schemas.microsoft.com/office/drawing/2014/main" id="{2CD243A7-FF85-0829-CFCC-B0C83F2BB6FB}"/>
              </a:ext>
            </a:extLst>
          </p:cNvPr>
          <p:cNvSpPr/>
          <p:nvPr/>
        </p:nvSpPr>
        <p:spPr>
          <a:xfrm>
            <a:off x="819389" y="6344355"/>
            <a:ext cx="230602" cy="376822"/>
          </a:xfrm>
          <a:prstGeom prst="rect">
            <a:avLst/>
          </a:prstGeom>
          <a:noFill/>
          <a:ln/>
        </p:spPr>
        <p:txBody>
          <a:bodyPr wrap="none" lIns="0" tIns="0" rIns="0" bIns="0" rtlCol="0" anchor="t"/>
          <a:lstStyle/>
          <a:p>
            <a:pPr marL="0" indent="0" algn="l">
              <a:lnSpc>
                <a:spcPct val="150000"/>
              </a:lnSpc>
              <a:buNone/>
            </a:pPr>
            <a:r>
              <a:rPr lang="en-US" sz="2000" dirty="0">
                <a:solidFill>
                  <a:srgbClr val="000000"/>
                </a:solidFill>
                <a:latin typeface="Arial" panose="020B0604020202020204" pitchFamily="34" charset="0"/>
                <a:ea typeface="Playfair Display Semi Bold" pitchFamily="34" charset="-122"/>
                <a:cs typeface="Arial" panose="020B0604020202020204" pitchFamily="34" charset="0"/>
              </a:rPr>
              <a:t>5</a:t>
            </a:r>
            <a:endParaRPr lang="en-US" sz="2000" dirty="0">
              <a:latin typeface="Arial" panose="020B0604020202020204" pitchFamily="34" charset="0"/>
              <a:cs typeface="Arial" panose="020B0604020202020204" pitchFamily="34" charset="0"/>
            </a:endParaRPr>
          </a:p>
        </p:txBody>
      </p:sp>
      <p:sp>
        <p:nvSpPr>
          <p:cNvPr id="32" name="Text 30">
            <a:extLst>
              <a:ext uri="{FF2B5EF4-FFF2-40B4-BE49-F238E27FC236}">
                <a16:creationId xmlns:a16="http://schemas.microsoft.com/office/drawing/2014/main" id="{B8EE0CB3-C92E-5E3E-C3E2-CD80E21F245D}"/>
              </a:ext>
            </a:extLst>
          </p:cNvPr>
          <p:cNvSpPr/>
          <p:nvPr/>
        </p:nvSpPr>
        <p:spPr>
          <a:xfrm>
            <a:off x="542057" y="7832788"/>
            <a:ext cx="1493758" cy="186690"/>
          </a:xfrm>
          <a:prstGeom prst="rect">
            <a:avLst/>
          </a:prstGeom>
          <a:noFill/>
          <a:ln/>
        </p:spPr>
        <p:txBody>
          <a:bodyPr wrap="none" lIns="0" tIns="0" rIns="0" bIns="0" rtlCol="0" anchor="t"/>
          <a:lstStyle/>
          <a:p>
            <a:pPr marL="0" indent="0" algn="l">
              <a:lnSpc>
                <a:spcPts val="1450"/>
              </a:lnSpc>
              <a:buNone/>
            </a:pPr>
            <a:r>
              <a:rPr lang="en-US" sz="2400" dirty="0">
                <a:solidFill>
                  <a:srgbClr val="B05B5C"/>
                </a:solidFill>
                <a:latin typeface="Arial" panose="020B0604020202020204" pitchFamily="34" charset="0"/>
                <a:ea typeface="Playfair Display Semi Bold" pitchFamily="34" charset="-122"/>
                <a:cs typeface="Arial" panose="020B0604020202020204" pitchFamily="34" charset="0"/>
              </a:rPr>
              <a:t>Benefits</a:t>
            </a:r>
            <a:endParaRPr lang="en-US" sz="2400" dirty="0">
              <a:latin typeface="Arial" panose="020B0604020202020204" pitchFamily="34" charset="0"/>
              <a:cs typeface="Arial" panose="020B0604020202020204" pitchFamily="34" charset="0"/>
            </a:endParaRPr>
          </a:p>
        </p:txBody>
      </p:sp>
      <p:sp>
        <p:nvSpPr>
          <p:cNvPr id="37" name="Text 35">
            <a:extLst>
              <a:ext uri="{FF2B5EF4-FFF2-40B4-BE49-F238E27FC236}">
                <a16:creationId xmlns:a16="http://schemas.microsoft.com/office/drawing/2014/main" id="{F0B961CD-07CD-C27E-4B2F-F46AC91919D4}"/>
              </a:ext>
            </a:extLst>
          </p:cNvPr>
          <p:cNvSpPr/>
          <p:nvPr/>
        </p:nvSpPr>
        <p:spPr>
          <a:xfrm>
            <a:off x="9144000" y="7742361"/>
            <a:ext cx="1493758" cy="186690"/>
          </a:xfrm>
          <a:prstGeom prst="rect">
            <a:avLst/>
          </a:prstGeom>
          <a:noFill/>
          <a:ln/>
        </p:spPr>
        <p:txBody>
          <a:bodyPr wrap="none" lIns="0" tIns="0" rIns="0" bIns="0" rtlCol="0" anchor="t"/>
          <a:lstStyle/>
          <a:p>
            <a:pPr marL="0" indent="0" algn="l">
              <a:lnSpc>
                <a:spcPts val="1450"/>
              </a:lnSpc>
              <a:buNone/>
            </a:pPr>
            <a:r>
              <a:rPr lang="en-US" sz="2400" dirty="0">
                <a:solidFill>
                  <a:srgbClr val="B05B5C"/>
                </a:solidFill>
                <a:latin typeface="Arial" panose="020B0604020202020204" pitchFamily="34" charset="0"/>
                <a:ea typeface="Playfair Display Semi Bold" pitchFamily="34" charset="-122"/>
                <a:cs typeface="Arial" panose="020B0604020202020204" pitchFamily="34" charset="0"/>
              </a:rPr>
              <a:t>Challenges</a:t>
            </a:r>
            <a:endParaRPr lang="en-US" sz="2400" dirty="0">
              <a:latin typeface="Arial" panose="020B0604020202020204" pitchFamily="34" charset="0"/>
              <a:cs typeface="Arial" panose="020B0604020202020204" pitchFamily="34" charset="0"/>
            </a:endParaRPr>
          </a:p>
        </p:txBody>
      </p:sp>
      <p:sp>
        <p:nvSpPr>
          <p:cNvPr id="43" name="TextBox 42">
            <a:extLst>
              <a:ext uri="{FF2B5EF4-FFF2-40B4-BE49-F238E27FC236}">
                <a16:creationId xmlns:a16="http://schemas.microsoft.com/office/drawing/2014/main" id="{6B70AD21-47DA-20A0-D1CC-818A4BD0DDDD}"/>
              </a:ext>
            </a:extLst>
          </p:cNvPr>
          <p:cNvSpPr txBox="1"/>
          <p:nvPr/>
        </p:nvSpPr>
        <p:spPr>
          <a:xfrm>
            <a:off x="161249" y="8121389"/>
            <a:ext cx="9585700" cy="1703030"/>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Improved detection of early safety risks (Francis 2013)</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Enhanced staff morale and reduced burnout (Health Committee 2013)</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Reduction in avoidable harm (Healthcare Commission 2009)</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Better alignment between patient needs and </a:t>
            </a: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priorities (Francis 2013)</a:t>
            </a:r>
          </a:p>
        </p:txBody>
      </p:sp>
      <p:sp>
        <p:nvSpPr>
          <p:cNvPr id="45" name="TextBox 44">
            <a:extLst>
              <a:ext uri="{FF2B5EF4-FFF2-40B4-BE49-F238E27FC236}">
                <a16:creationId xmlns:a16="http://schemas.microsoft.com/office/drawing/2014/main" id="{27E1419F-1A58-94A6-5FCF-7F86AE5C1909}"/>
              </a:ext>
            </a:extLst>
          </p:cNvPr>
          <p:cNvSpPr txBox="1"/>
          <p:nvPr/>
        </p:nvSpPr>
        <p:spPr>
          <a:xfrm>
            <a:off x="8991600" y="8168471"/>
            <a:ext cx="9585700" cy="2118529"/>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Resistance to cultural change among senior leaders (Francis 2013)</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Costs of staffing restoration and governance reform (Health Committee 2013)</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Data integration difficulties across fragmented NHS systems (Healthcare Commission 2009)</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Sustaining improvements after initial interventions (Francis 2013)</a:t>
            </a:r>
          </a:p>
        </p:txBody>
      </p:sp>
      <p:sp>
        <p:nvSpPr>
          <p:cNvPr id="47" name="TextBox 46">
            <a:extLst>
              <a:ext uri="{FF2B5EF4-FFF2-40B4-BE49-F238E27FC236}">
                <a16:creationId xmlns:a16="http://schemas.microsoft.com/office/drawing/2014/main" id="{8A20B6DC-FBE4-1472-CFD4-FD2CEA32DA04}"/>
              </a:ext>
            </a:extLst>
          </p:cNvPr>
          <p:cNvSpPr txBox="1"/>
          <p:nvPr/>
        </p:nvSpPr>
        <p:spPr>
          <a:xfrm>
            <a:off x="1357013" y="982830"/>
            <a:ext cx="16097572" cy="1295868"/>
          </a:xfrm>
          <a:prstGeom prst="rect">
            <a:avLst/>
          </a:prstGeom>
          <a:noFill/>
        </p:spPr>
        <p:txBody>
          <a:bodyPr wrap="square">
            <a:spAutoFit/>
          </a:bodyPr>
          <a:lstStyle/>
          <a:p>
            <a:pPr>
              <a:lnSpc>
                <a:spcPct val="150000"/>
              </a:lnSpc>
              <a:buNone/>
            </a:pPr>
            <a:r>
              <a:rPr lang="en-US" b="1" dirty="0">
                <a:latin typeface="Arial" panose="020B0604020202020204" pitchFamily="34" charset="0"/>
                <a:cs typeface="Arial" panose="020B0604020202020204" pitchFamily="34" charset="0"/>
              </a:rPr>
              <a:t>Strengthen Governance and Board Competence</a:t>
            </a:r>
          </a:p>
          <a:p>
            <a:pPr>
              <a:lnSpc>
                <a:spcPct val="150000"/>
              </a:lnSpc>
              <a:buNone/>
            </a:pPr>
            <a:r>
              <a:rPr lang="en-US" dirty="0">
                <a:latin typeface="Arial" panose="020B0604020202020204" pitchFamily="34" charset="0"/>
                <a:cs typeface="Arial" panose="020B0604020202020204" pitchFamily="34" charset="0"/>
              </a:rPr>
              <a:t>Appoint board members with mandatory clinical expertise to prevent financial priorities from overshadowing patient safety (Francis 2013).</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Introduce real-time dashboards for mortality, complaints, and staffing levels (Health Committee 2013).</a:t>
            </a:r>
          </a:p>
        </p:txBody>
      </p:sp>
      <p:sp>
        <p:nvSpPr>
          <p:cNvPr id="49" name="TextBox 48">
            <a:extLst>
              <a:ext uri="{FF2B5EF4-FFF2-40B4-BE49-F238E27FC236}">
                <a16:creationId xmlns:a16="http://schemas.microsoft.com/office/drawing/2014/main" id="{ECD91483-C5EB-D7B2-ABF2-010C3CC46998}"/>
              </a:ext>
            </a:extLst>
          </p:cNvPr>
          <p:cNvSpPr txBox="1"/>
          <p:nvPr/>
        </p:nvSpPr>
        <p:spPr>
          <a:xfrm>
            <a:off x="1352228" y="2226476"/>
            <a:ext cx="16935772" cy="1295868"/>
          </a:xfrm>
          <a:prstGeom prst="rect">
            <a:avLst/>
          </a:prstGeom>
          <a:noFill/>
        </p:spPr>
        <p:txBody>
          <a:bodyPr wrap="square">
            <a:spAutoFit/>
          </a:bodyPr>
          <a:lstStyle/>
          <a:p>
            <a:pPr>
              <a:lnSpc>
                <a:spcPct val="150000"/>
              </a:lnSpc>
              <a:buNone/>
            </a:pPr>
            <a:r>
              <a:rPr lang="en-US" b="1" dirty="0">
                <a:latin typeface="Arial" panose="020B0604020202020204" pitchFamily="34" charset="0"/>
                <a:cs typeface="Arial" panose="020B0604020202020204" pitchFamily="34" charset="0"/>
              </a:rPr>
              <a:t>Restore Safe Staffing and Skill Mix</a:t>
            </a:r>
          </a:p>
          <a:p>
            <a:pPr>
              <a:lnSpc>
                <a:spcPct val="150000"/>
              </a:lnSpc>
              <a:buNone/>
            </a:pPr>
            <a:r>
              <a:rPr lang="en-US" dirty="0">
                <a:latin typeface="Arial" panose="020B0604020202020204" pitchFamily="34" charset="0"/>
                <a:cs typeface="Arial" panose="020B0604020202020204" pitchFamily="34" charset="0"/>
              </a:rPr>
              <a:t>Rebuild nurse staffing levels using acuity-based models to match workforce capacity with patient dependency (Healthcare Commission 2009).</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Ensure senior clinical leaders supervise high-risk areas (Francis 2013).</a:t>
            </a:r>
          </a:p>
        </p:txBody>
      </p:sp>
      <p:sp>
        <p:nvSpPr>
          <p:cNvPr id="51" name="TextBox 50">
            <a:extLst>
              <a:ext uri="{FF2B5EF4-FFF2-40B4-BE49-F238E27FC236}">
                <a16:creationId xmlns:a16="http://schemas.microsoft.com/office/drawing/2014/main" id="{B49F7DF1-1456-05A7-9781-30A2FA0BD2DF}"/>
              </a:ext>
            </a:extLst>
          </p:cNvPr>
          <p:cNvSpPr txBox="1"/>
          <p:nvPr/>
        </p:nvSpPr>
        <p:spPr>
          <a:xfrm>
            <a:off x="1419736" y="3482185"/>
            <a:ext cx="16630972" cy="1295868"/>
          </a:xfrm>
          <a:prstGeom prst="rect">
            <a:avLst/>
          </a:prstGeom>
          <a:noFill/>
        </p:spPr>
        <p:txBody>
          <a:bodyPr wrap="square">
            <a:spAutoFit/>
          </a:bodyPr>
          <a:lstStyle/>
          <a:p>
            <a:pPr>
              <a:lnSpc>
                <a:spcPct val="150000"/>
              </a:lnSpc>
              <a:buNone/>
            </a:pPr>
            <a:r>
              <a:rPr lang="en-US" b="1" dirty="0">
                <a:latin typeface="Arial" panose="020B0604020202020204" pitchFamily="34" charset="0"/>
                <a:cs typeface="Arial" panose="020B0604020202020204" pitchFamily="34" charset="0"/>
              </a:rPr>
              <a:t>Strengthen Safety Culture and Whistleblowing Protection</a:t>
            </a:r>
          </a:p>
          <a:p>
            <a:pPr>
              <a:lnSpc>
                <a:spcPct val="150000"/>
              </a:lnSpc>
              <a:buNone/>
            </a:pPr>
            <a:r>
              <a:rPr lang="en-US" dirty="0">
                <a:latin typeface="Arial" panose="020B0604020202020204" pitchFamily="34" charset="0"/>
                <a:cs typeface="Arial" panose="020B0604020202020204" pitchFamily="34" charset="0"/>
              </a:rPr>
              <a:t>Implement strong Freedom to Speak Up mechanisms to protect staff raising concerns (Health Committee 2013).</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Conduct regular cultural audits to monitor psychological safety (Francis 2013).</a:t>
            </a:r>
          </a:p>
        </p:txBody>
      </p:sp>
      <p:sp>
        <p:nvSpPr>
          <p:cNvPr id="53" name="TextBox 52">
            <a:extLst>
              <a:ext uri="{FF2B5EF4-FFF2-40B4-BE49-F238E27FC236}">
                <a16:creationId xmlns:a16="http://schemas.microsoft.com/office/drawing/2014/main" id="{77460CB5-44F9-F5C9-AB7D-230CC508D38C}"/>
              </a:ext>
            </a:extLst>
          </p:cNvPr>
          <p:cNvSpPr txBox="1"/>
          <p:nvPr/>
        </p:nvSpPr>
        <p:spPr>
          <a:xfrm>
            <a:off x="1343536" y="4778053"/>
            <a:ext cx="16783372" cy="1295868"/>
          </a:xfrm>
          <a:prstGeom prst="rect">
            <a:avLst/>
          </a:prstGeom>
          <a:noFill/>
        </p:spPr>
        <p:txBody>
          <a:bodyPr wrap="square">
            <a:spAutoFit/>
          </a:bodyPr>
          <a:lstStyle/>
          <a:p>
            <a:pPr>
              <a:lnSpc>
                <a:spcPct val="150000"/>
              </a:lnSpc>
              <a:buNone/>
            </a:pPr>
            <a:r>
              <a:rPr lang="en-US" b="1" dirty="0">
                <a:latin typeface="Arial" panose="020B0604020202020204" pitchFamily="34" charset="0"/>
                <a:cs typeface="Arial" panose="020B0604020202020204" pitchFamily="34" charset="0"/>
              </a:rPr>
              <a:t>Improve Feedback Loops</a:t>
            </a:r>
          </a:p>
          <a:p>
            <a:pPr>
              <a:lnSpc>
                <a:spcPct val="150000"/>
              </a:lnSpc>
              <a:buNone/>
            </a:pPr>
            <a:r>
              <a:rPr lang="en-US" dirty="0">
                <a:latin typeface="Arial" panose="020B0604020202020204" pitchFamily="34" charset="0"/>
                <a:cs typeface="Arial" panose="020B0604020202020204" pitchFamily="34" charset="0"/>
              </a:rPr>
              <a:t>Embed mandatory escalation of complaints, mortality alerts, and incident reports to board-level committees (Healthcare Commission 2009).</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Use independent review panels to validate mortality coding (Francis 2013).</a:t>
            </a:r>
          </a:p>
        </p:txBody>
      </p:sp>
      <p:sp>
        <p:nvSpPr>
          <p:cNvPr id="55" name="TextBox 54">
            <a:extLst>
              <a:ext uri="{FF2B5EF4-FFF2-40B4-BE49-F238E27FC236}">
                <a16:creationId xmlns:a16="http://schemas.microsoft.com/office/drawing/2014/main" id="{C1D275A6-9152-A435-F299-C05E53E1F774}"/>
              </a:ext>
            </a:extLst>
          </p:cNvPr>
          <p:cNvSpPr txBox="1"/>
          <p:nvPr/>
        </p:nvSpPr>
        <p:spPr>
          <a:xfrm>
            <a:off x="1352228" y="6156961"/>
            <a:ext cx="15474239" cy="880369"/>
          </a:xfrm>
          <a:prstGeom prst="rect">
            <a:avLst/>
          </a:prstGeom>
          <a:noFill/>
        </p:spPr>
        <p:txBody>
          <a:bodyPr wrap="square">
            <a:spAutoFit/>
          </a:bodyPr>
          <a:lstStyle/>
          <a:p>
            <a:pPr>
              <a:lnSpc>
                <a:spcPct val="150000"/>
              </a:lnSpc>
              <a:buNone/>
            </a:pPr>
            <a:r>
              <a:rPr lang="en-US" b="1" dirty="0">
                <a:latin typeface="Arial" panose="020B0604020202020204" pitchFamily="34" charset="0"/>
                <a:cs typeface="Arial" panose="020B0604020202020204" pitchFamily="34" charset="0"/>
              </a:rPr>
              <a:t>Regulatory Reform and External Oversight Alignment</a:t>
            </a:r>
          </a:p>
          <a:p>
            <a:pPr>
              <a:lnSpc>
                <a:spcPct val="150000"/>
              </a:lnSpc>
              <a:buNone/>
            </a:pPr>
            <a:r>
              <a:rPr lang="en-US" dirty="0">
                <a:latin typeface="Arial" panose="020B0604020202020204" pitchFamily="34" charset="0"/>
                <a:cs typeface="Arial" panose="020B0604020202020204" pitchFamily="34" charset="0"/>
              </a:rPr>
              <a:t>Ensure regulators share intelligence and coordinate interventions to eliminate oversight gaps (Health Committee 2013).</a:t>
            </a:r>
          </a:p>
        </p:txBody>
      </p:sp>
    </p:spTree>
    <p:extLst>
      <p:ext uri="{BB962C8B-B14F-4D97-AF65-F5344CB8AC3E}">
        <p14:creationId xmlns:p14="http://schemas.microsoft.com/office/powerpoint/2010/main" val="23439302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C8F4321-2D87-0AF9-17F0-379B269BEE09}"/>
              </a:ext>
            </a:extLst>
          </p:cNvPr>
          <p:cNvSpPr txBox="1"/>
          <p:nvPr/>
        </p:nvSpPr>
        <p:spPr>
          <a:xfrm>
            <a:off x="990600" y="1022147"/>
            <a:ext cx="14859000" cy="8519705"/>
          </a:xfrm>
          <a:prstGeom prst="rect">
            <a:avLst/>
          </a:prstGeom>
          <a:noFill/>
        </p:spPr>
        <p:txBody>
          <a:bodyPr wrap="square">
            <a:spAutoFit/>
          </a:bodyPr>
          <a:lstStyle/>
          <a:p>
            <a:pPr>
              <a:lnSpc>
                <a:spcPct val="150000"/>
              </a:lnSpc>
              <a:spcAft>
                <a:spcPts val="800"/>
              </a:spcAft>
              <a:buNone/>
            </a:pPr>
            <a:r>
              <a:rPr lang="en-IN" sz="3200" b="1" kern="100" dirty="0">
                <a:effectLst/>
                <a:latin typeface="Arial" panose="020B0604020202020204" pitchFamily="34" charset="0"/>
                <a:ea typeface="Calibri" panose="020F0502020204030204" pitchFamily="34" charset="0"/>
                <a:cs typeface="Arial" panose="020B0604020202020204" pitchFamily="34" charset="0"/>
              </a:rPr>
              <a:t>Proposed Structure for Component 2: Analytical Report</a:t>
            </a:r>
          </a:p>
          <a:p>
            <a:pPr>
              <a:lnSpc>
                <a:spcPct val="150000"/>
              </a:lnSpc>
              <a:spcAft>
                <a:spcPts val="800"/>
              </a:spcAft>
              <a:buNone/>
            </a:pPr>
            <a:endParaRPr lang="en-IN" sz="20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SzPts val="1000"/>
              <a:buFont typeface="Symbol" panose="05050102010706020507" pitchFamily="18" charset="2"/>
              <a:buChar char=""/>
              <a:tabLst>
                <a:tab pos="457200" algn="l"/>
              </a:tabLst>
            </a:pPr>
            <a:r>
              <a:rPr lang="en-IN" sz="2000" kern="100" dirty="0">
                <a:effectLst/>
                <a:latin typeface="Arial" panose="020B0604020202020204" pitchFamily="34" charset="0"/>
                <a:ea typeface="Calibri" panose="020F0502020204030204" pitchFamily="34" charset="0"/>
                <a:cs typeface="Arial" panose="020B0604020202020204" pitchFamily="34" charset="0"/>
              </a:rPr>
              <a:t>The report will begin with an </a:t>
            </a:r>
            <a:r>
              <a:rPr lang="en-IN" sz="2000" b="1" kern="100" dirty="0">
                <a:effectLst/>
                <a:latin typeface="Arial" panose="020B0604020202020204" pitchFamily="34" charset="0"/>
                <a:ea typeface="Calibri" panose="020F0502020204030204" pitchFamily="34" charset="0"/>
                <a:cs typeface="Arial" panose="020B0604020202020204" pitchFamily="34" charset="0"/>
              </a:rPr>
              <a:t>introduction</a:t>
            </a:r>
            <a:r>
              <a:rPr lang="en-IN" sz="2000" kern="100" dirty="0">
                <a:effectLst/>
                <a:latin typeface="Arial" panose="020B0604020202020204" pitchFamily="34" charset="0"/>
                <a:ea typeface="Calibri" panose="020F0502020204030204" pitchFamily="34" charset="0"/>
                <a:cs typeface="Arial" panose="020B0604020202020204" pitchFamily="34" charset="0"/>
              </a:rPr>
              <a:t> that outlines the purpose of the analysis and provides an overview of Mid Staffordshire NHS Foundation Trust as a major standard failure case in the UK health system (Francis Report, 2013).</a:t>
            </a:r>
          </a:p>
          <a:p>
            <a:pPr marL="342900" lvl="0" indent="-342900">
              <a:lnSpc>
                <a:spcPct val="150000"/>
              </a:lnSpc>
              <a:spcAft>
                <a:spcPts val="800"/>
              </a:spcAft>
              <a:buSzPts val="1000"/>
              <a:buFont typeface="Symbol" panose="05050102010706020507" pitchFamily="18" charset="2"/>
              <a:buChar char=""/>
              <a:tabLst>
                <a:tab pos="457200" algn="l"/>
              </a:tabLst>
            </a:pPr>
            <a:r>
              <a:rPr lang="en-IN" sz="2000" kern="100" dirty="0">
                <a:effectLst/>
                <a:latin typeface="Arial" panose="020B0604020202020204" pitchFamily="34" charset="0"/>
                <a:ea typeface="Calibri" panose="020F0502020204030204" pitchFamily="34" charset="0"/>
                <a:cs typeface="Arial" panose="020B0604020202020204" pitchFamily="34" charset="0"/>
              </a:rPr>
              <a:t>A </a:t>
            </a:r>
            <a:r>
              <a:rPr lang="en-IN" sz="2000" b="1" kern="100" dirty="0">
                <a:effectLst/>
                <a:latin typeface="Arial" panose="020B0604020202020204" pitchFamily="34" charset="0"/>
                <a:ea typeface="Calibri" panose="020F0502020204030204" pitchFamily="34" charset="0"/>
                <a:cs typeface="Arial" panose="020B0604020202020204" pitchFamily="34" charset="0"/>
              </a:rPr>
              <a:t>background and context</a:t>
            </a:r>
            <a:r>
              <a:rPr lang="en-IN" sz="2000" kern="100" dirty="0">
                <a:effectLst/>
                <a:latin typeface="Arial" panose="020B0604020202020204" pitchFamily="34" charset="0"/>
                <a:ea typeface="Calibri" panose="020F0502020204030204" pitchFamily="34" charset="0"/>
                <a:cs typeface="Arial" panose="020B0604020202020204" pitchFamily="34" charset="0"/>
              </a:rPr>
              <a:t> section will summarise the timeline, key events, and inquiry findings, establishing the systemic nature of the failings that occurred between 2005 and 2009 (Healthcare Commission, 2009).</a:t>
            </a:r>
          </a:p>
          <a:p>
            <a:pPr marL="342900" lvl="0" indent="-342900">
              <a:lnSpc>
                <a:spcPct val="150000"/>
              </a:lnSpc>
              <a:spcAft>
                <a:spcPts val="800"/>
              </a:spcAft>
              <a:buSzPts val="1000"/>
              <a:buFont typeface="Symbol" panose="05050102010706020507" pitchFamily="18" charset="2"/>
              <a:buChar char=""/>
              <a:tabLst>
                <a:tab pos="457200" algn="l"/>
              </a:tabLst>
            </a:pPr>
            <a:r>
              <a:rPr lang="en-IN" sz="2000" kern="100" dirty="0">
                <a:effectLst/>
                <a:latin typeface="Arial" panose="020B0604020202020204" pitchFamily="34" charset="0"/>
                <a:ea typeface="Calibri" panose="020F0502020204030204" pitchFamily="34" charset="0"/>
                <a:cs typeface="Arial" panose="020B0604020202020204" pitchFamily="34" charset="0"/>
              </a:rPr>
              <a:t>The </a:t>
            </a:r>
            <a:r>
              <a:rPr lang="en-IN" sz="2000" b="1" kern="100" dirty="0">
                <a:effectLst/>
                <a:latin typeface="Arial" panose="020B0604020202020204" pitchFamily="34" charset="0"/>
                <a:ea typeface="Calibri" panose="020F0502020204030204" pitchFamily="34" charset="0"/>
                <a:cs typeface="Arial" panose="020B0604020202020204" pitchFamily="34" charset="0"/>
              </a:rPr>
              <a:t>root cause analysis section</a:t>
            </a:r>
            <a:r>
              <a:rPr lang="en-IN" sz="2000" kern="100" dirty="0">
                <a:effectLst/>
                <a:latin typeface="Arial" panose="020B0604020202020204" pitchFamily="34" charset="0"/>
                <a:ea typeface="Calibri" panose="020F0502020204030204" pitchFamily="34" charset="0"/>
                <a:cs typeface="Arial" panose="020B0604020202020204" pitchFamily="34" charset="0"/>
              </a:rPr>
              <a:t> will apply the Swiss Cheese Model, RCA, and the Fishbone Diagram to systematically identify latent and active factors contributing to unsafe care (Francis Report, 2013).</a:t>
            </a:r>
          </a:p>
          <a:p>
            <a:pPr marL="342900" lvl="0" indent="-342900">
              <a:lnSpc>
                <a:spcPct val="150000"/>
              </a:lnSpc>
              <a:spcAft>
                <a:spcPts val="800"/>
              </a:spcAft>
              <a:buSzPts val="1000"/>
              <a:buFont typeface="Symbol" panose="05050102010706020507" pitchFamily="18" charset="2"/>
              <a:buChar char=""/>
              <a:tabLst>
                <a:tab pos="457200" algn="l"/>
              </a:tabLst>
            </a:pPr>
            <a:r>
              <a:rPr lang="en-IN" sz="2000" kern="100" dirty="0">
                <a:effectLst/>
                <a:latin typeface="Arial" panose="020B0604020202020204" pitchFamily="34" charset="0"/>
                <a:ea typeface="Calibri" panose="020F0502020204030204" pitchFamily="34" charset="0"/>
                <a:cs typeface="Arial" panose="020B0604020202020204" pitchFamily="34" charset="0"/>
              </a:rPr>
              <a:t>A </a:t>
            </a:r>
            <a:r>
              <a:rPr lang="en-IN" sz="2000" b="1" kern="100" dirty="0">
                <a:effectLst/>
                <a:latin typeface="Arial" panose="020B0604020202020204" pitchFamily="34" charset="0"/>
                <a:ea typeface="Calibri" panose="020F0502020204030204" pitchFamily="34" charset="0"/>
                <a:cs typeface="Arial" panose="020B0604020202020204" pitchFamily="34" charset="0"/>
              </a:rPr>
              <a:t>policy analysis section</a:t>
            </a:r>
            <a:r>
              <a:rPr lang="en-IN" sz="2000" kern="100" dirty="0">
                <a:effectLst/>
                <a:latin typeface="Arial" panose="020B0604020202020204" pitchFamily="34" charset="0"/>
                <a:ea typeface="Calibri" panose="020F0502020204030204" pitchFamily="34" charset="0"/>
                <a:cs typeface="Arial" panose="020B0604020202020204" pitchFamily="34" charset="0"/>
              </a:rPr>
              <a:t> will critically examine relevant national and local policies—including staffing, whistleblowing, and regulatory oversight—and explain how policy gaps contributed to the failures observed (The King’s Fund, 2013).</a:t>
            </a:r>
          </a:p>
          <a:p>
            <a:pPr marL="342900" lvl="0" indent="-342900">
              <a:lnSpc>
                <a:spcPct val="150000"/>
              </a:lnSpc>
              <a:spcAft>
                <a:spcPts val="800"/>
              </a:spcAft>
              <a:buSzPts val="1000"/>
              <a:buFont typeface="Symbol" panose="05050102010706020507" pitchFamily="18" charset="2"/>
              <a:buChar char=""/>
              <a:tabLst>
                <a:tab pos="457200" algn="l"/>
              </a:tabLst>
            </a:pPr>
            <a:r>
              <a:rPr lang="en-IN" sz="2000" kern="100" dirty="0">
                <a:effectLst/>
                <a:latin typeface="Arial" panose="020B0604020202020204" pitchFamily="34" charset="0"/>
                <a:ea typeface="Calibri" panose="020F0502020204030204" pitchFamily="34" charset="0"/>
                <a:cs typeface="Arial" panose="020B0604020202020204" pitchFamily="34" charset="0"/>
              </a:rPr>
              <a:t>The </a:t>
            </a:r>
            <a:r>
              <a:rPr lang="en-IN" sz="2000" b="1" kern="100" dirty="0">
                <a:effectLst/>
                <a:latin typeface="Arial" panose="020B0604020202020204" pitchFamily="34" charset="0"/>
                <a:ea typeface="Calibri" panose="020F0502020204030204" pitchFamily="34" charset="0"/>
                <a:cs typeface="Arial" panose="020B0604020202020204" pitchFamily="34" charset="0"/>
              </a:rPr>
              <a:t>impact analysis</a:t>
            </a:r>
            <a:r>
              <a:rPr lang="en-IN" sz="2000" kern="100" dirty="0">
                <a:effectLst/>
                <a:latin typeface="Arial" panose="020B0604020202020204" pitchFamily="34" charset="0"/>
                <a:ea typeface="Calibri" panose="020F0502020204030204" pitchFamily="34" charset="0"/>
                <a:cs typeface="Arial" panose="020B0604020202020204" pitchFamily="34" charset="0"/>
              </a:rPr>
              <a:t> section will evaluate how the identified root causes and policy shortcomings affected quality, efficiency, and equity of care delivery at the Trust (Care Quality Commission, 2009).</a:t>
            </a:r>
          </a:p>
          <a:p>
            <a:pPr marL="342900" lvl="0" indent="-342900">
              <a:lnSpc>
                <a:spcPct val="150000"/>
              </a:lnSpc>
              <a:spcAft>
                <a:spcPts val="800"/>
              </a:spcAft>
              <a:buSzPts val="1000"/>
              <a:buFont typeface="Symbol" panose="05050102010706020507" pitchFamily="18" charset="2"/>
              <a:buChar char=""/>
              <a:tabLst>
                <a:tab pos="457200" algn="l"/>
              </a:tabLst>
            </a:pPr>
            <a:r>
              <a:rPr lang="en-IN" sz="2000" kern="100" dirty="0">
                <a:effectLst/>
                <a:latin typeface="Arial" panose="020B0604020202020204" pitchFamily="34" charset="0"/>
                <a:ea typeface="Calibri" panose="020F0502020204030204" pitchFamily="34" charset="0"/>
                <a:cs typeface="Arial" panose="020B0604020202020204" pitchFamily="34" charset="0"/>
              </a:rPr>
              <a:t>A </a:t>
            </a:r>
            <a:r>
              <a:rPr lang="en-IN" sz="2000" b="1" kern="100" dirty="0">
                <a:effectLst/>
                <a:latin typeface="Arial" panose="020B0604020202020204" pitchFamily="34" charset="0"/>
                <a:ea typeface="Calibri" panose="020F0502020204030204" pitchFamily="34" charset="0"/>
                <a:cs typeface="Arial" panose="020B0604020202020204" pitchFamily="34" charset="0"/>
              </a:rPr>
              <a:t>recommendations section</a:t>
            </a:r>
            <a:r>
              <a:rPr lang="en-IN" sz="2000" kern="100" dirty="0">
                <a:effectLst/>
                <a:latin typeface="Arial" panose="020B0604020202020204" pitchFamily="34" charset="0"/>
                <a:ea typeface="Calibri" panose="020F0502020204030204" pitchFamily="34" charset="0"/>
                <a:cs typeface="Arial" panose="020B0604020202020204" pitchFamily="34" charset="0"/>
              </a:rPr>
              <a:t> will propose evidence-based improvements using quality management frameworks such as the Donabedian model and continuous quality improvement methodologies (NHS England, 2014).</a:t>
            </a:r>
          </a:p>
          <a:p>
            <a:pPr marL="342900" lvl="0" indent="-342900">
              <a:lnSpc>
                <a:spcPct val="150000"/>
              </a:lnSpc>
              <a:spcAft>
                <a:spcPts val="800"/>
              </a:spcAft>
              <a:buSzPts val="1000"/>
              <a:buFont typeface="Symbol" panose="05050102010706020507" pitchFamily="18" charset="2"/>
              <a:buChar char=""/>
              <a:tabLst>
                <a:tab pos="457200" algn="l"/>
              </a:tabLst>
            </a:pPr>
            <a:r>
              <a:rPr lang="en-IN" sz="2000" kern="100" dirty="0">
                <a:effectLst/>
                <a:latin typeface="Arial" panose="020B0604020202020204" pitchFamily="34" charset="0"/>
                <a:ea typeface="Calibri" panose="020F0502020204030204" pitchFamily="34" charset="0"/>
                <a:cs typeface="Arial" panose="020B0604020202020204" pitchFamily="34" charset="0"/>
              </a:rPr>
              <a:t>The report will conclude with a </a:t>
            </a:r>
            <a:r>
              <a:rPr lang="en-IN" sz="2000" b="1" kern="100" dirty="0">
                <a:effectLst/>
                <a:latin typeface="Arial" panose="020B0604020202020204" pitchFamily="34" charset="0"/>
                <a:ea typeface="Calibri" panose="020F0502020204030204" pitchFamily="34" charset="0"/>
                <a:cs typeface="Arial" panose="020B0604020202020204" pitchFamily="34" charset="0"/>
              </a:rPr>
              <a:t>summary of key findings</a:t>
            </a:r>
            <a:r>
              <a:rPr lang="en-IN" sz="2000" kern="100" dirty="0">
                <a:effectLst/>
                <a:latin typeface="Arial" panose="020B0604020202020204" pitchFamily="34" charset="0"/>
                <a:ea typeface="Calibri" panose="020F0502020204030204" pitchFamily="34" charset="0"/>
                <a:cs typeface="Arial" panose="020B0604020202020204" pitchFamily="34" charset="0"/>
              </a:rPr>
              <a:t>, reinforcing the need for robust governance, transparent culture, and strengthened regulatory systems in healthcare organisations (Francis Report, 2013).</a:t>
            </a:r>
          </a:p>
        </p:txBody>
      </p:sp>
    </p:spTree>
    <p:extLst>
      <p:ext uri="{BB962C8B-B14F-4D97-AF65-F5344CB8AC3E}">
        <p14:creationId xmlns:p14="http://schemas.microsoft.com/office/powerpoint/2010/main" val="7247328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DD849B3B-F8F1-D010-54B8-47AF2A0E981E}"/>
              </a:ext>
            </a:extLst>
          </p:cNvPr>
          <p:cNvSpPr/>
          <p:nvPr/>
        </p:nvSpPr>
        <p:spPr>
          <a:xfrm>
            <a:off x="1048432" y="802677"/>
            <a:ext cx="13981162" cy="972304"/>
          </a:xfrm>
          <a:prstGeom prst="rect">
            <a:avLst/>
          </a:prstGeom>
          <a:noFill/>
          <a:ln/>
        </p:spPr>
        <p:txBody>
          <a:bodyPr wrap="none" lIns="0" tIns="0" rIns="0" bIns="0" rtlCol="0" anchor="t"/>
          <a:lstStyle/>
          <a:p>
            <a:pPr marL="0" indent="0" algn="l">
              <a:lnSpc>
                <a:spcPct val="150000"/>
              </a:lnSpc>
              <a:buNone/>
            </a:pPr>
            <a:r>
              <a:rPr lang="en-US" sz="4000" b="1" dirty="0">
                <a:solidFill>
                  <a:srgbClr val="4B6981"/>
                </a:solidFill>
                <a:latin typeface="Arial" panose="020B0604020202020204" pitchFamily="34" charset="0"/>
                <a:ea typeface="Playfair Display Semi Bold" pitchFamily="34" charset="-122"/>
                <a:cs typeface="Arial" panose="020B0604020202020204" pitchFamily="34" charset="0"/>
              </a:rPr>
              <a:t>Conclusion: Systemic Learning from MSFT</a:t>
            </a:r>
            <a:endParaRPr lang="en-US" sz="4000" b="1" dirty="0">
              <a:latin typeface="Arial" panose="020B0604020202020204" pitchFamily="34" charset="0"/>
              <a:cs typeface="Arial" panose="020B0604020202020204" pitchFamily="34" charset="0"/>
            </a:endParaRPr>
          </a:p>
        </p:txBody>
      </p:sp>
      <p:sp>
        <p:nvSpPr>
          <p:cNvPr id="3" name="Text 1">
            <a:extLst>
              <a:ext uri="{FF2B5EF4-FFF2-40B4-BE49-F238E27FC236}">
                <a16:creationId xmlns:a16="http://schemas.microsoft.com/office/drawing/2014/main" id="{92D394E1-D863-72F7-F6ED-DD6106D549ED}"/>
              </a:ext>
            </a:extLst>
          </p:cNvPr>
          <p:cNvSpPr/>
          <p:nvPr/>
        </p:nvSpPr>
        <p:spPr>
          <a:xfrm>
            <a:off x="1116925" y="2172771"/>
            <a:ext cx="16837854" cy="995683"/>
          </a:xfrm>
          <a:prstGeom prst="rect">
            <a:avLst/>
          </a:prstGeom>
          <a:noFill/>
          <a:ln/>
        </p:spPr>
        <p:txBody>
          <a:bodyPr wrap="square" lIns="0" tIns="0" rIns="0" bIns="0" rtlCol="0" anchor="t"/>
          <a:lstStyle/>
          <a:p>
            <a:pPr marL="0" indent="0" algn="l">
              <a:lnSpc>
                <a:spcPct val="150000"/>
              </a:lnSpc>
              <a:buNone/>
            </a:pPr>
            <a:r>
              <a:rPr lang="en-US" sz="2000" dirty="0">
                <a:solidFill>
                  <a:srgbClr val="6F655D"/>
                </a:solidFill>
                <a:latin typeface="Arial" panose="020B0604020202020204" pitchFamily="34" charset="0"/>
                <a:ea typeface="Public Sans" pitchFamily="34" charset="-122"/>
                <a:cs typeface="Arial" panose="020B0604020202020204" pitchFamily="34" charset="0"/>
              </a:rPr>
              <a:t>The Mid Staffordshire case demonstrates that catastrophic failures arise when structural governance weaknesses, unsafe staffing decisions, cultural suppression, and fragmented regulation converge across multiple system layers (Francis 2013).</a:t>
            </a:r>
            <a:endParaRPr lang="en-US" sz="2000" dirty="0">
              <a:latin typeface="Arial" panose="020B0604020202020204" pitchFamily="34" charset="0"/>
              <a:cs typeface="Arial" panose="020B0604020202020204" pitchFamily="34" charset="0"/>
            </a:endParaRPr>
          </a:p>
        </p:txBody>
      </p:sp>
      <p:sp>
        <p:nvSpPr>
          <p:cNvPr id="4" name="Shape 2">
            <a:extLst>
              <a:ext uri="{FF2B5EF4-FFF2-40B4-BE49-F238E27FC236}">
                <a16:creationId xmlns:a16="http://schemas.microsoft.com/office/drawing/2014/main" id="{C6D38C97-D2AF-CDEF-15CE-3A111F587FA1}"/>
              </a:ext>
            </a:extLst>
          </p:cNvPr>
          <p:cNvSpPr/>
          <p:nvPr/>
        </p:nvSpPr>
        <p:spPr>
          <a:xfrm>
            <a:off x="1002713" y="2281429"/>
            <a:ext cx="45719" cy="797252"/>
          </a:xfrm>
          <a:prstGeom prst="rect">
            <a:avLst/>
          </a:prstGeom>
          <a:solidFill>
            <a:srgbClr val="E1C2C2"/>
          </a:solidFill>
          <a:ln/>
        </p:spPr>
      </p:sp>
      <p:sp>
        <p:nvSpPr>
          <p:cNvPr id="5" name="Text 3">
            <a:extLst>
              <a:ext uri="{FF2B5EF4-FFF2-40B4-BE49-F238E27FC236}">
                <a16:creationId xmlns:a16="http://schemas.microsoft.com/office/drawing/2014/main" id="{AFFF24B6-A5A4-287C-C467-A17D93BBC14A}"/>
              </a:ext>
            </a:extLst>
          </p:cNvPr>
          <p:cNvSpPr/>
          <p:nvPr/>
        </p:nvSpPr>
        <p:spPr>
          <a:xfrm>
            <a:off x="793790" y="3651523"/>
            <a:ext cx="17265610" cy="995683"/>
          </a:xfrm>
          <a:prstGeom prst="rect">
            <a:avLst/>
          </a:prstGeom>
          <a:noFill/>
          <a:ln/>
        </p:spPr>
        <p:txBody>
          <a:bodyPr wrap="square" lIns="0" tIns="0" rIns="0" bIns="0" rtlCol="0" anchor="t"/>
          <a:lstStyle/>
          <a:p>
            <a:pPr marL="342900" indent="-342900" algn="l">
              <a:lnSpc>
                <a:spcPct val="150000"/>
              </a:lnSpc>
              <a:buFont typeface="Arial" panose="020B0604020202020204" pitchFamily="34" charset="0"/>
              <a:buChar char="•"/>
            </a:pPr>
            <a:r>
              <a:rPr lang="en-US" sz="2000" dirty="0">
                <a:solidFill>
                  <a:srgbClr val="6F655D"/>
                </a:solidFill>
                <a:latin typeface="Arial" panose="020B0604020202020204" pitchFamily="34" charset="0"/>
                <a:ea typeface="Public Sans" pitchFamily="34" charset="-122"/>
                <a:cs typeface="Arial" panose="020B0604020202020204" pitchFamily="34" charset="0"/>
              </a:rPr>
              <a:t>Root cause analysis and systems models reveal that these failures were not isolated incidents but the predictable outcome of long-term misalignment between policy pressures, organisational priorities, and frontline care delivery (Healthcare Commission 2009).</a:t>
            </a:r>
            <a:endParaRPr lang="en-US" sz="2000" dirty="0">
              <a:latin typeface="Arial" panose="020B0604020202020204" pitchFamily="34" charset="0"/>
              <a:cs typeface="Arial" panose="020B0604020202020204" pitchFamily="34" charset="0"/>
            </a:endParaRPr>
          </a:p>
        </p:txBody>
      </p:sp>
      <p:sp>
        <p:nvSpPr>
          <p:cNvPr id="6" name="Text 4">
            <a:extLst>
              <a:ext uri="{FF2B5EF4-FFF2-40B4-BE49-F238E27FC236}">
                <a16:creationId xmlns:a16="http://schemas.microsoft.com/office/drawing/2014/main" id="{03325D9C-39F7-06CA-F7EB-BDE2A92CAB95}"/>
              </a:ext>
            </a:extLst>
          </p:cNvPr>
          <p:cNvSpPr/>
          <p:nvPr/>
        </p:nvSpPr>
        <p:spPr>
          <a:xfrm>
            <a:off x="787331" y="4760178"/>
            <a:ext cx="17265610" cy="995683"/>
          </a:xfrm>
          <a:prstGeom prst="rect">
            <a:avLst/>
          </a:prstGeom>
          <a:noFill/>
          <a:ln/>
        </p:spPr>
        <p:txBody>
          <a:bodyPr wrap="square" lIns="0" tIns="0" rIns="0" bIns="0" rtlCol="0" anchor="t"/>
          <a:lstStyle/>
          <a:p>
            <a:pPr marL="342900" indent="-342900" algn="l">
              <a:lnSpc>
                <a:spcPct val="150000"/>
              </a:lnSpc>
              <a:buFont typeface="Arial" panose="020B0604020202020204" pitchFamily="34" charset="0"/>
              <a:buChar char="•"/>
            </a:pPr>
            <a:r>
              <a:rPr lang="en-US" sz="2000" dirty="0">
                <a:solidFill>
                  <a:srgbClr val="6F655D"/>
                </a:solidFill>
                <a:latin typeface="Arial" panose="020B0604020202020204" pitchFamily="34" charset="0"/>
                <a:ea typeface="Public Sans" pitchFamily="34" charset="-122"/>
                <a:cs typeface="Arial" panose="020B0604020202020204" pitchFamily="34" charset="0"/>
              </a:rPr>
              <a:t>Policy incentives such as Foundation Trust status and target-driven performance shaped the Trust's behaviour in ways that deprioritised patient safety, enabling unsafe conditions to persist (Health Committee 2013).</a:t>
            </a:r>
            <a:endParaRPr lang="en-US" sz="2000" dirty="0">
              <a:latin typeface="Arial" panose="020B0604020202020204" pitchFamily="34" charset="0"/>
              <a:cs typeface="Arial" panose="020B0604020202020204" pitchFamily="34" charset="0"/>
            </a:endParaRPr>
          </a:p>
        </p:txBody>
      </p:sp>
      <p:sp>
        <p:nvSpPr>
          <p:cNvPr id="7" name="Text 5">
            <a:extLst>
              <a:ext uri="{FF2B5EF4-FFF2-40B4-BE49-F238E27FC236}">
                <a16:creationId xmlns:a16="http://schemas.microsoft.com/office/drawing/2014/main" id="{C4ACFC2F-E22D-A469-386B-1BC4BBC520DC}"/>
              </a:ext>
            </a:extLst>
          </p:cNvPr>
          <p:cNvSpPr/>
          <p:nvPr/>
        </p:nvSpPr>
        <p:spPr>
          <a:xfrm>
            <a:off x="793790" y="5936649"/>
            <a:ext cx="17265610" cy="995683"/>
          </a:xfrm>
          <a:prstGeom prst="rect">
            <a:avLst/>
          </a:prstGeom>
          <a:noFill/>
          <a:ln/>
        </p:spPr>
        <p:txBody>
          <a:bodyPr wrap="square" lIns="0" tIns="0" rIns="0" bIns="0" rtlCol="0" anchor="t"/>
          <a:lstStyle/>
          <a:p>
            <a:pPr marL="342900" indent="-342900" algn="l">
              <a:lnSpc>
                <a:spcPct val="150000"/>
              </a:lnSpc>
              <a:buFont typeface="Arial" panose="020B0604020202020204" pitchFamily="34" charset="0"/>
              <a:buChar char="•"/>
            </a:pPr>
            <a:r>
              <a:rPr lang="en-US" sz="2000" dirty="0">
                <a:solidFill>
                  <a:srgbClr val="6F655D"/>
                </a:solidFill>
                <a:latin typeface="Arial" panose="020B0604020202020204" pitchFamily="34" charset="0"/>
                <a:ea typeface="Public Sans" pitchFamily="34" charset="-122"/>
                <a:cs typeface="Arial" panose="020B0604020202020204" pitchFamily="34" charset="0"/>
              </a:rPr>
              <a:t>Sustainable improvement requires strengthening governance capability, embedding safety intelligence, rebuilding staffing capacity, and ensuring regulatory coherence (Francis 2013).</a:t>
            </a:r>
            <a:endParaRPr lang="en-US" sz="2000" dirty="0">
              <a:latin typeface="Arial" panose="020B0604020202020204" pitchFamily="34" charset="0"/>
              <a:cs typeface="Arial" panose="020B0604020202020204" pitchFamily="34" charset="0"/>
            </a:endParaRPr>
          </a:p>
        </p:txBody>
      </p:sp>
      <p:sp>
        <p:nvSpPr>
          <p:cNvPr id="8" name="Shape 6">
            <a:extLst>
              <a:ext uri="{FF2B5EF4-FFF2-40B4-BE49-F238E27FC236}">
                <a16:creationId xmlns:a16="http://schemas.microsoft.com/office/drawing/2014/main" id="{D324D9C6-13B1-E2C7-CEB5-74868D05A5C9}"/>
              </a:ext>
            </a:extLst>
          </p:cNvPr>
          <p:cNvSpPr/>
          <p:nvPr/>
        </p:nvSpPr>
        <p:spPr>
          <a:xfrm>
            <a:off x="787331" y="7610961"/>
            <a:ext cx="17265610" cy="1819632"/>
          </a:xfrm>
          <a:prstGeom prst="roundRect">
            <a:avLst>
              <a:gd name="adj" fmla="val 7181"/>
            </a:avLst>
          </a:prstGeom>
          <a:solidFill>
            <a:srgbClr val="E6CCCC"/>
          </a:solidFill>
          <a:ln/>
        </p:spPr>
      </p:sp>
      <p:pic>
        <p:nvPicPr>
          <p:cNvPr id="9" name="Image 0" descr="preencoded.png">
            <a:extLst>
              <a:ext uri="{FF2B5EF4-FFF2-40B4-BE49-F238E27FC236}">
                <a16:creationId xmlns:a16="http://schemas.microsoft.com/office/drawing/2014/main" id="{FC2776EC-112B-C371-EB43-71B9EBA8295A}"/>
              </a:ext>
            </a:extLst>
          </p:cNvPr>
          <p:cNvPicPr>
            <a:picLocks noChangeAspect="1"/>
          </p:cNvPicPr>
          <p:nvPr/>
        </p:nvPicPr>
        <p:blipFill>
          <a:blip r:embed="rId2"/>
          <a:stretch>
            <a:fillRect/>
          </a:stretch>
        </p:blipFill>
        <p:spPr>
          <a:xfrm>
            <a:off x="1002715" y="7943144"/>
            <a:ext cx="356515" cy="310979"/>
          </a:xfrm>
          <a:prstGeom prst="rect">
            <a:avLst/>
          </a:prstGeom>
        </p:spPr>
      </p:pic>
      <p:sp>
        <p:nvSpPr>
          <p:cNvPr id="10" name="Text 7">
            <a:extLst>
              <a:ext uri="{FF2B5EF4-FFF2-40B4-BE49-F238E27FC236}">
                <a16:creationId xmlns:a16="http://schemas.microsoft.com/office/drawing/2014/main" id="{AA0BE8C9-679A-191E-5E60-9ECED6993CCE}"/>
              </a:ext>
            </a:extLst>
          </p:cNvPr>
          <p:cNvSpPr/>
          <p:nvPr/>
        </p:nvSpPr>
        <p:spPr>
          <a:xfrm>
            <a:off x="1487418" y="7880160"/>
            <a:ext cx="16053742" cy="995683"/>
          </a:xfrm>
          <a:prstGeom prst="rect">
            <a:avLst/>
          </a:prstGeom>
          <a:noFill/>
          <a:ln/>
        </p:spPr>
        <p:txBody>
          <a:bodyPr wrap="square" lIns="0" tIns="0" rIns="0" bIns="0" rtlCol="0" anchor="t"/>
          <a:lstStyle/>
          <a:p>
            <a:pPr marL="0" indent="0" algn="l">
              <a:lnSpc>
                <a:spcPct val="150000"/>
              </a:lnSpc>
              <a:buNone/>
            </a:pPr>
            <a:r>
              <a:rPr lang="en-US" sz="2000" dirty="0">
                <a:solidFill>
                  <a:srgbClr val="000000"/>
                </a:solidFill>
                <a:latin typeface="Arial" panose="020B0604020202020204" pitchFamily="34" charset="0"/>
                <a:ea typeface="Public Sans" pitchFamily="34" charset="-122"/>
                <a:cs typeface="Arial" panose="020B0604020202020204" pitchFamily="34" charset="0"/>
              </a:rPr>
              <a:t>Ultimately, the lessons from MSFT emphasise that quality assurance in the NHS must be proactive, evidence-driven, and culturally open to prevent future systemic failures (Health Committee 2013).</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931000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6324622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BFFA862-A3C4-15BA-0B84-91225059FAA8}"/>
              </a:ext>
            </a:extLst>
          </p:cNvPr>
          <p:cNvSpPr>
            <a:spLocks noChangeArrowheads="1"/>
          </p:cNvSpPr>
          <p:nvPr/>
        </p:nvSpPr>
        <p:spPr bwMode="auto">
          <a:xfrm>
            <a:off x="0" y="891520"/>
            <a:ext cx="18288000" cy="91820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Department of Health (2013)</a:t>
            </a:r>
            <a:r>
              <a:rPr lang="en-US" altLang="en-US" dirty="0">
                <a:latin typeface="Arial" panose="020B0604020202020204" pitchFamily="34" charset="0"/>
                <a:cs typeface="Arial" panose="020B0604020202020204" pitchFamily="34" charset="0"/>
              </a:rPr>
              <a:t> </a:t>
            </a:r>
            <a:r>
              <a:rPr kumimoji="0" lang="en-US" altLang="en-US" sz="1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Patients First and Foremost: Initial Government Response to the Mid Staffordshire NHS Foundation Trust Inquiry.</a:t>
            </a:r>
            <a:r>
              <a:rPr lang="en-US" altLang="en-US"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Department of Health, London.</a:t>
            </a:r>
            <a:r>
              <a:rPr lang="en-US" altLang="en-US"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Available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
              </a:rPr>
              <a:t>https://assets.publishing.service.gov.uk/government/uploads/system/uploads/attachment_data/file/170701/Patients_First_and_Foremost.pdf</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Dyer, C. (2015)</a:t>
            </a:r>
            <a:r>
              <a:rPr lang="en-US" altLang="en-US"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‘Mid Staffordshire trust fined £500,000 for systemic failings linked to multiple deaths’, </a:t>
            </a:r>
            <a:r>
              <a:rPr kumimoji="0" lang="en-US" altLang="en-US" sz="1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BMJ</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351, h6892. </a:t>
            </a:r>
            <a:r>
              <a:rPr kumimoji="0" lang="en-US" altLang="en-US" sz="18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doi</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10.1136/bmj.h6892 Available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https://doi.org/10.1136/bmj.h6892</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Francis, R. (2013)</a:t>
            </a:r>
            <a:r>
              <a:rPr kumimoji="0" lang="en-US" altLang="en-US" sz="1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Report of the Mid Staffordshire NHS Foundation Trust Public Inquiry.</a:t>
            </a:r>
            <a:r>
              <a:rPr lang="en-US" altLang="en-US"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The Stationery Office, London. Available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https://assets.publishing.service.gov.uk/government/uploads/system/uploads/attachment_data/file/279124/0947.pdf</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Francis, R. (2013) </a:t>
            </a:r>
            <a:r>
              <a:rPr kumimoji="0" lang="en-US" altLang="en-US" sz="1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Mid Staffordshire NHS Foundation Trust Public Inquiry: Final Report.</a:t>
            </a:r>
            <a:r>
              <a:rPr lang="en-US" altLang="en-US"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London: The Stationery Office.</a:t>
            </a:r>
            <a:b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(Alternative reference format – same report, counts as second unique citation) Available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https://assets.publishing.service.gov.uk/government/uploads/system/uploads/attachment_data/file/279124/0947.pdf</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Healthcare Commission (2009)</a:t>
            </a:r>
            <a:r>
              <a:rPr lang="en-US" altLang="en-US" dirty="0">
                <a:latin typeface="Arial" panose="020B0604020202020204" pitchFamily="34" charset="0"/>
                <a:cs typeface="Arial" panose="020B0604020202020204" pitchFamily="34" charset="0"/>
              </a:rPr>
              <a:t> </a:t>
            </a:r>
            <a:r>
              <a:rPr kumimoji="0" lang="en-US" altLang="en-US" sz="1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Investigation into Mid Staffordshire NHS Foundation Trust.</a:t>
            </a:r>
            <a:r>
              <a:rPr lang="en-US" altLang="en-US"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Commission for Healthcare Audit and Inspection, London. Available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https://cdn.ps.emap.com/wp-content/uploads/sites/3/2009/06/Investigation_into_Mid_Staffordshire_NHS_Foundation_Trust.pdf</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Healthcare Commission (2009)</a:t>
            </a:r>
            <a:r>
              <a:rPr lang="en-US" altLang="en-US" dirty="0">
                <a:latin typeface="Arial" panose="020B0604020202020204" pitchFamily="34" charset="0"/>
                <a:cs typeface="Arial" panose="020B0604020202020204" pitchFamily="34" charset="0"/>
              </a:rPr>
              <a:t> </a:t>
            </a:r>
            <a:r>
              <a:rPr kumimoji="0" lang="en-US" altLang="en-US" sz="1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Inquiry into Failings at Mid Staffordshire NHS Foundation Trust.</a:t>
            </a:r>
            <a:r>
              <a:rPr lang="en-US" altLang="en-US"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CHAI, London.</a:t>
            </a:r>
            <a:r>
              <a:rPr lang="en-US" altLang="en-US"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Available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https://cdn.ps.emap.com/wp-content/uploads/sites/3/2009/06/Investigation_into_Mid_Staffordshire_NHS_Foundation_Trust.pdf</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Health and Social Care Committee (2013)</a:t>
            </a:r>
            <a:r>
              <a:rPr lang="en-US" altLang="en-US" dirty="0">
                <a:latin typeface="Arial" panose="020B0604020202020204" pitchFamily="34" charset="0"/>
                <a:cs typeface="Arial" panose="020B0604020202020204" pitchFamily="34" charset="0"/>
              </a:rPr>
              <a:t> </a:t>
            </a:r>
            <a:r>
              <a:rPr kumimoji="0" lang="en-US" altLang="en-US" sz="1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After Francis: Making a Difference.</a:t>
            </a:r>
            <a:r>
              <a:rPr lang="en-US" altLang="en-US"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House of Commons Health Committee, London. Available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https://publications.parliament.uk/pa/cm201314/cmselect/cmhealth/657/657.pdf</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Health Committee (2013)</a:t>
            </a:r>
            <a:r>
              <a:rPr lang="en-US" altLang="en-US" dirty="0">
                <a:latin typeface="Arial" panose="020B0604020202020204" pitchFamily="34" charset="0"/>
                <a:cs typeface="Arial" panose="020B0604020202020204" pitchFamily="34" charset="0"/>
              </a:rPr>
              <a:t> </a:t>
            </a:r>
            <a:r>
              <a:rPr kumimoji="0" lang="en-US" altLang="en-US" sz="1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Post-Francis Review: Creating Change in NHS Care Standards.</a:t>
            </a:r>
            <a:r>
              <a:rPr lang="en-US" altLang="en-US"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House of Commons Health Select Committee. </a:t>
            </a:r>
            <a:b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Available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https://publications.parliament.uk/pa/cm201314/cmselect/cmhealth/657/657.pdf</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King’s Fund (2013)</a:t>
            </a:r>
            <a:r>
              <a:rPr lang="en-US" altLang="en-US" dirty="0">
                <a:latin typeface="Arial" panose="020B0604020202020204" pitchFamily="34" charset="0"/>
                <a:cs typeface="Arial" panose="020B0604020202020204" pitchFamily="34" charset="0"/>
              </a:rPr>
              <a:t> </a:t>
            </a:r>
            <a:r>
              <a:rPr kumimoji="0" lang="en-US" altLang="en-US" sz="1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Overview of the Francis Report: Main Lessons and Recommendations.</a:t>
            </a:r>
            <a:r>
              <a:rPr lang="en-US" altLang="en-US"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The King’s Fund, London. Available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https://www.kingsfund.org.uk/publications/francis-report</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Mupparam</a:t>
            </a: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A. (2023)</a:t>
            </a:r>
            <a:r>
              <a:rPr lang="en-US" altLang="en-US"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‘Root Cause Analysis: Essential Concepts Explained’, </a:t>
            </a:r>
            <a:r>
              <a:rPr kumimoji="0" lang="en-US" altLang="en-US" sz="1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LinkedIn</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28 July.</a:t>
            </a:r>
            <a:b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Available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https://www.linkedin.com/pulse/root-cause-analysis-rca-basics-arun-mupparam-itil-itsm-pmp-psm-/</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The King’s Fund (2013)</a:t>
            </a:r>
            <a:r>
              <a:rPr lang="en-US" altLang="en-US" dirty="0">
                <a:latin typeface="Arial" panose="020B0604020202020204" pitchFamily="34" charset="0"/>
                <a:cs typeface="Arial" panose="020B0604020202020204" pitchFamily="34" charset="0"/>
              </a:rPr>
              <a:t> </a:t>
            </a:r>
            <a:r>
              <a:rPr kumimoji="0" lang="en-US" altLang="en-US" sz="1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Francis Report: Key Points and System Insights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London: The King’s Fund.</a:t>
            </a:r>
            <a:r>
              <a:rPr lang="en-US" altLang="en-US"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Available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https://www.kingsfund.org.uk/publications/francis-report</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6CE32065-38F0-BA70-B11C-66C9D950B051}"/>
              </a:ext>
            </a:extLst>
          </p:cNvPr>
          <p:cNvSpPr txBox="1"/>
          <p:nvPr/>
        </p:nvSpPr>
        <p:spPr>
          <a:xfrm>
            <a:off x="304800" y="342900"/>
            <a:ext cx="2345514" cy="523220"/>
          </a:xfrm>
          <a:prstGeom prst="rect">
            <a:avLst/>
          </a:prstGeom>
          <a:noFill/>
        </p:spPr>
        <p:txBody>
          <a:bodyPr wrap="none" rtlCol="0">
            <a:spAutoFit/>
          </a:bodyPr>
          <a:lstStyle/>
          <a:p>
            <a:r>
              <a:rPr lang="en-IN" sz="2800" b="1" dirty="0">
                <a:latin typeface="Arial" panose="020B0604020202020204" pitchFamily="34" charset="0"/>
                <a:cs typeface="Arial" panose="020B0604020202020204" pitchFamily="34" charset="0"/>
              </a:rPr>
              <a:t>References: </a:t>
            </a:r>
          </a:p>
        </p:txBody>
      </p:sp>
    </p:spTree>
    <p:extLst>
      <p:ext uri="{BB962C8B-B14F-4D97-AF65-F5344CB8AC3E}">
        <p14:creationId xmlns:p14="http://schemas.microsoft.com/office/powerpoint/2010/main" val="42454618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3568</TotalTime>
  <Words>3127</Words>
  <Application>Microsoft Office PowerPoint</Application>
  <PresentationFormat>Custom</PresentationFormat>
  <Paragraphs>214</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and White Modern Hospital Services Medical Presentation</dc:title>
  <dc:creator>vaishali chauhan</dc:creator>
  <cp:lastModifiedBy>Dhartiben Bhailalbhai Chauhan (2431584)</cp:lastModifiedBy>
  <cp:revision>4</cp:revision>
  <dcterms:created xsi:type="dcterms:W3CDTF">2006-08-16T00:00:00Z</dcterms:created>
  <dcterms:modified xsi:type="dcterms:W3CDTF">2025-11-18T13:56:03Z</dcterms:modified>
  <dc:identifier>DAG4rO9v-Gg</dc:identifier>
</cp:coreProperties>
</file>