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498" r:id="rId6"/>
    <p:sldId id="260" r:id="rId7"/>
    <p:sldId id="261" r:id="rId8"/>
    <p:sldId id="499" r:id="rId9"/>
    <p:sldId id="500" r:id="rId10"/>
    <p:sldId id="501" r:id="rId11"/>
    <p:sldId id="502" r:id="rId12"/>
    <p:sldId id="505" r:id="rId13"/>
    <p:sldId id="507" r:id="rId14"/>
    <p:sldId id="506" r:id="rId15"/>
    <p:sldId id="503" r:id="rId16"/>
    <p:sldId id="508" r:id="rId17"/>
    <p:sldId id="510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26" autoAdjust="0"/>
    <p:restoredTop sz="94660"/>
  </p:normalViewPr>
  <p:slideViewPr>
    <p:cSldViewPr snapToGrid="0">
      <p:cViewPr varScale="1">
        <p:scale>
          <a:sx n="76" d="100"/>
          <a:sy n="76" d="100"/>
        </p:scale>
        <p:origin x="72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2/9/2023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2/9/2023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2/9/2023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2/9/2023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2/9/2023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2/9/2023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186721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  <p:sldLayoutId id="2147483670" r:id="rId18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95C47-1D7B-4EF1-AB32-578F38ACC0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86125" y="742951"/>
            <a:ext cx="6221942" cy="2643714"/>
          </a:xfrm>
        </p:spPr>
        <p:txBody>
          <a:bodyPr/>
          <a:lstStyle/>
          <a:p>
            <a:r>
              <a:rPr lang="en-GB" sz="3200" dirty="0" err="1"/>
              <a:t>Llwybr</a:t>
            </a:r>
            <a:r>
              <a:rPr lang="en-GB" sz="3200" dirty="0"/>
              <a:t> y </a:t>
            </a:r>
            <a:r>
              <a:rPr lang="en-GB" sz="3200" dirty="0" err="1"/>
              <a:t>Gymraeg</a:t>
            </a:r>
            <a:br>
              <a:rPr lang="en-GB" sz="3200" dirty="0"/>
            </a:br>
            <a:r>
              <a:rPr lang="en-GB" sz="3200" dirty="0"/>
              <a:t>Welsh Pathway</a:t>
            </a:r>
            <a:br>
              <a:rPr lang="en-GB" sz="3200" dirty="0"/>
            </a:br>
            <a:r>
              <a:rPr lang="en-GB" sz="3200" dirty="0"/>
              <a:t>BA1B 2022-2023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826E48-6B06-41EE-BD52-C87DB2294ED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dirty="0"/>
              <a:t>Julia James</a:t>
            </a:r>
          </a:p>
          <a:p>
            <a:r>
              <a:rPr lang="en-GB" dirty="0"/>
              <a:t>j.james@uwtsd.ac.uk</a:t>
            </a:r>
          </a:p>
        </p:txBody>
      </p:sp>
    </p:spTree>
    <p:extLst>
      <p:ext uri="{BB962C8B-B14F-4D97-AF65-F5344CB8AC3E}">
        <p14:creationId xmlns:p14="http://schemas.microsoft.com/office/powerpoint/2010/main" val="42158033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34BDA-7025-4B90-A8B2-87DF488975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Nod ac </a:t>
            </a:r>
            <a:r>
              <a:rPr lang="en-GB" dirty="0" err="1"/>
              <a:t>Amcanion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CA7501-5F49-40F2-AAD7-0AAB969575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err="1"/>
              <a:t>Adolygu</a:t>
            </a:r>
            <a:r>
              <a:rPr lang="en-GB" dirty="0"/>
              <a:t> </a:t>
            </a:r>
            <a:r>
              <a:rPr lang="en-GB" dirty="0" err="1"/>
              <a:t>gorchmynion</a:t>
            </a:r>
            <a:r>
              <a:rPr lang="en-GB" dirty="0"/>
              <a:t> </a:t>
            </a:r>
            <a:r>
              <a:rPr lang="en-GB" dirty="0" err="1"/>
              <a:t>ti</a:t>
            </a:r>
            <a:r>
              <a:rPr lang="en-GB" dirty="0"/>
              <a:t>/chi/Revise commands, </a:t>
            </a:r>
            <a:r>
              <a:rPr lang="en-GB" dirty="0" err="1"/>
              <a:t>ti</a:t>
            </a:r>
            <a:r>
              <a:rPr lang="en-GB" dirty="0"/>
              <a:t>/chi</a:t>
            </a:r>
          </a:p>
          <a:p>
            <a:r>
              <a:rPr lang="en-GB" dirty="0" err="1"/>
              <a:t>Adolygu</a:t>
            </a:r>
            <a:r>
              <a:rPr lang="en-GB" dirty="0"/>
              <a:t> </a:t>
            </a:r>
            <a:r>
              <a:rPr lang="en-GB" dirty="0" err="1"/>
              <a:t>Rhaid</a:t>
            </a:r>
            <a:r>
              <a:rPr lang="en-GB" dirty="0"/>
              <a:t>- Paid-Dim…./Revise – You must-Don’t –No…..</a:t>
            </a:r>
          </a:p>
          <a:p>
            <a:r>
              <a:rPr lang="en-GB" dirty="0" err="1"/>
              <a:t>Adolygu</a:t>
            </a:r>
            <a:r>
              <a:rPr lang="en-GB" dirty="0"/>
              <a:t> </a:t>
            </a:r>
            <a:r>
              <a:rPr lang="en-GB" dirty="0" err="1"/>
              <a:t>berfenwau</a:t>
            </a:r>
            <a:r>
              <a:rPr lang="en-GB" dirty="0"/>
              <a:t>/verbnouns</a:t>
            </a:r>
          </a:p>
          <a:p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cymariaethau</a:t>
            </a:r>
            <a:r>
              <a:rPr lang="en-GB" dirty="0"/>
              <a:t>/Create comparisons</a:t>
            </a:r>
          </a:p>
          <a:p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gofrestru</a:t>
            </a:r>
            <a:r>
              <a:rPr lang="en-GB" dirty="0"/>
              <a:t>/Learn how to take the register in class</a:t>
            </a:r>
          </a:p>
          <a:p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dyddiau’r</a:t>
            </a:r>
            <a:r>
              <a:rPr lang="en-GB" dirty="0"/>
              <a:t> </a:t>
            </a:r>
            <a:r>
              <a:rPr lang="en-GB" dirty="0" err="1"/>
              <a:t>wythnos</a:t>
            </a:r>
            <a:r>
              <a:rPr lang="en-GB" dirty="0"/>
              <a:t>/Learn the days of the week</a:t>
            </a:r>
          </a:p>
          <a:p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pynciau’r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/Learn the class subjects</a:t>
            </a:r>
          </a:p>
          <a:p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amserlen</a:t>
            </a:r>
            <a:r>
              <a:rPr lang="en-GB" dirty="0"/>
              <a:t> </a:t>
            </a:r>
            <a:r>
              <a:rPr lang="en-GB" dirty="0" err="1"/>
              <a:t>syml</a:t>
            </a:r>
            <a:r>
              <a:rPr lang="en-GB" dirty="0"/>
              <a:t>/Look at a simple class timetable</a:t>
            </a:r>
          </a:p>
          <a:p>
            <a:r>
              <a:rPr lang="en-GB" dirty="0" err="1"/>
              <a:t>Adolygu</a:t>
            </a:r>
            <a:r>
              <a:rPr lang="en-GB" dirty="0"/>
              <a:t>/Revision</a:t>
            </a:r>
          </a:p>
        </p:txBody>
      </p:sp>
    </p:spTree>
    <p:extLst>
      <p:ext uri="{BB962C8B-B14F-4D97-AF65-F5344CB8AC3E}">
        <p14:creationId xmlns:p14="http://schemas.microsoft.com/office/powerpoint/2010/main" val="13155410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9BFFBC2-8C37-4911-913E-2B35A9E76DCA}"/>
              </a:ext>
            </a:extLst>
          </p:cNvPr>
          <p:cNvSpPr/>
          <p:nvPr/>
        </p:nvSpPr>
        <p:spPr>
          <a:xfrm>
            <a:off x="3048000" y="549205"/>
            <a:ext cx="6096000" cy="526721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b="1" u="sng" dirty="0" err="1">
                <a:ea typeface="Calibri" panose="020F0502020204030204" pitchFamily="34" charset="0"/>
                <a:cs typeface="Times New Roman" panose="02020603050405020304" pitchFamily="18" charset="0"/>
              </a:rPr>
              <a:t>Cymhariaeth</a:t>
            </a:r>
            <a:r>
              <a:rPr lang="en-GB" sz="1600" b="1" u="sng" dirty="0"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sz="1600" b="1" u="sng" dirty="0" err="1">
                <a:ea typeface="Calibri" panose="020F0502020204030204" pitchFamily="34" charset="0"/>
                <a:cs typeface="Times New Roman" panose="02020603050405020304" pitchFamily="18" charset="0"/>
              </a:rPr>
              <a:t>Cymariaethau</a:t>
            </a:r>
            <a:r>
              <a:rPr lang="en-GB" sz="1600" b="1" u="sng" dirty="0"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sz="1600" b="1" i="1" u="sng" dirty="0">
                <a:ea typeface="Calibri" panose="020F0502020204030204" pitchFamily="34" charset="0"/>
                <a:cs typeface="Times New Roman" panose="02020603050405020304" pitchFamily="18" charset="0"/>
              </a:rPr>
              <a:t>Comparisons and similes</a:t>
            </a:r>
            <a:endParaRPr lang="en-GB" sz="16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b="1" u="sng" dirty="0" err="1">
                <a:ea typeface="Calibri" panose="020F0502020204030204" pitchFamily="34" charset="0"/>
                <a:cs typeface="Times New Roman" panose="02020603050405020304" pitchFamily="18" charset="0"/>
              </a:rPr>
              <a:t>Dyma</a:t>
            </a:r>
            <a:r>
              <a:rPr lang="en-GB" sz="1600" b="1" u="sng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b="1" u="sng" dirty="0" err="1">
                <a:ea typeface="Calibri" panose="020F0502020204030204" pitchFamily="34" charset="0"/>
                <a:cs typeface="Times New Roman" panose="02020603050405020304" pitchFamily="18" charset="0"/>
              </a:rPr>
              <a:t>restr</a:t>
            </a:r>
            <a:r>
              <a:rPr lang="en-GB" sz="1600" b="1" u="sng" dirty="0"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sz="1600" b="1" u="sng" dirty="0" err="1">
                <a:ea typeface="Calibri" panose="020F0502020204030204" pitchFamily="34" charset="0"/>
                <a:cs typeface="Times New Roman" panose="02020603050405020304" pitchFamily="18" charset="0"/>
              </a:rPr>
              <a:t>gymariaethau</a:t>
            </a:r>
            <a:r>
              <a:rPr lang="en-GB" sz="1600" b="1" u="sng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b="1" u="sng" dirty="0" err="1">
                <a:ea typeface="Calibri" panose="020F0502020204030204" pitchFamily="34" charset="0"/>
                <a:cs typeface="Times New Roman" panose="02020603050405020304" pitchFamily="18" charset="0"/>
              </a:rPr>
              <a:t>gallech</a:t>
            </a:r>
            <a:r>
              <a:rPr lang="en-GB" sz="1600" b="1" u="sng" dirty="0">
                <a:ea typeface="Calibri" panose="020F0502020204030204" pitchFamily="34" charset="0"/>
                <a:cs typeface="Times New Roman" panose="02020603050405020304" pitchFamily="18" charset="0"/>
              </a:rPr>
              <a:t> chi </a:t>
            </a:r>
            <a:r>
              <a:rPr lang="en-GB" sz="1600" b="1" u="sng" dirty="0" err="1">
                <a:ea typeface="Calibri" panose="020F0502020204030204" pitchFamily="34" charset="0"/>
                <a:cs typeface="Times New Roman" panose="02020603050405020304" pitchFamily="18" charset="0"/>
              </a:rPr>
              <a:t>ddefnyddio</a:t>
            </a:r>
            <a:r>
              <a:rPr lang="en-GB" sz="1600" b="1" u="sng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b="1" u="sng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600" b="1" u="sng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b="1" u="sng" dirty="0" err="1">
                <a:ea typeface="Calibri" panose="020F0502020204030204" pitchFamily="34" charset="0"/>
                <a:cs typeface="Times New Roman" panose="02020603050405020304" pitchFamily="18" charset="0"/>
              </a:rPr>
              <a:t>ystod</a:t>
            </a:r>
            <a:r>
              <a:rPr lang="en-GB" sz="1600" b="1" u="sng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b="1" u="sng" dirty="0" err="1">
                <a:ea typeface="Calibri" panose="020F0502020204030204" pitchFamily="34" charset="0"/>
                <a:cs typeface="Times New Roman" panose="02020603050405020304" pitchFamily="18" charset="0"/>
              </a:rPr>
              <a:t>gwersi</a:t>
            </a:r>
            <a:r>
              <a:rPr lang="en-GB" sz="1600" b="1" u="sng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b="1" u="sng" dirty="0" err="1">
                <a:ea typeface="Calibri" panose="020F0502020204030204" pitchFamily="34" charset="0"/>
                <a:cs typeface="Times New Roman" panose="02020603050405020304" pitchFamily="18" charset="0"/>
              </a:rPr>
              <a:t>iaith</a:t>
            </a:r>
            <a:r>
              <a:rPr lang="en-GB" sz="1600" b="1" i="1" u="sng" dirty="0">
                <a:ea typeface="Calibri" panose="020F0502020204030204" pitchFamily="34" charset="0"/>
                <a:cs typeface="Times New Roman" panose="02020603050405020304" pitchFamily="18" charset="0"/>
              </a:rPr>
              <a:t>. Here is a list of comparisons you can use in your language lessons.</a:t>
            </a:r>
            <a:endParaRPr lang="en-GB" sz="1600" b="1" u="sng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Roedd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ferch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dawel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llygoden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sz="1600" i="1" dirty="0">
                <a:ea typeface="Calibri" panose="020F0502020204030204" pitchFamily="34" charset="0"/>
                <a:cs typeface="Times New Roman" panose="02020603050405020304" pitchFamily="18" charset="0"/>
              </a:rPr>
              <a:t>The girl was as quiet as a mouse.</a:t>
            </a:r>
            <a:endParaRPr lang="en-GB" sz="16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Roedd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siopau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brysur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gwenyn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sz="1600" i="1" dirty="0">
                <a:ea typeface="Calibri" panose="020F0502020204030204" pitchFamily="34" charset="0"/>
                <a:cs typeface="Times New Roman" panose="02020603050405020304" pitchFamily="18" charset="0"/>
              </a:rPr>
              <a:t>The shops were as busy as bees.</a:t>
            </a:r>
            <a:endParaRPr lang="en-GB" sz="16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Mae’r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blodau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yma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felyn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haul./</a:t>
            </a:r>
            <a:r>
              <a:rPr lang="en-GB" sz="1600" i="1" dirty="0">
                <a:ea typeface="Calibri" panose="020F0502020204030204" pitchFamily="34" charset="0"/>
                <a:cs typeface="Times New Roman" panose="02020603050405020304" pitchFamily="18" charset="0"/>
              </a:rPr>
              <a:t>The flowers are as yellow as the sun.</a:t>
            </a:r>
            <a:endParaRPr lang="en-GB" sz="16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Roedd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hi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gyfrwys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llwynog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cadno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sz="1600" i="1" dirty="0">
                <a:ea typeface="Calibri" panose="020F0502020204030204" pitchFamily="34" charset="0"/>
                <a:cs typeface="Times New Roman" panose="02020603050405020304" pitchFamily="18" charset="0"/>
              </a:rPr>
              <a:t>She was as sly as a fox.</a:t>
            </a:r>
            <a:endParaRPr lang="en-GB" sz="16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Roedd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chrys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wyn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eira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sz="1600" i="1" dirty="0">
                <a:ea typeface="Calibri" panose="020F0502020204030204" pitchFamily="34" charset="0"/>
                <a:cs typeface="Times New Roman" panose="02020603050405020304" pitchFamily="18" charset="0"/>
              </a:rPr>
              <a:t>Her shirt was as white as snow.</a:t>
            </a:r>
            <a:endParaRPr lang="en-GB" sz="16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Roedd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nos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ddu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frân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sz="1600" i="1" dirty="0">
                <a:ea typeface="Calibri" panose="020F0502020204030204" pitchFamily="34" charset="0"/>
                <a:cs typeface="Times New Roman" panose="02020603050405020304" pitchFamily="18" charset="0"/>
              </a:rPr>
              <a:t>The night was as dark as a raven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Roedd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foch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binc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rhosyn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sz="1600" i="1" dirty="0">
                <a:ea typeface="Calibri" panose="020F0502020204030204" pitchFamily="34" charset="0"/>
                <a:cs typeface="Times New Roman" panose="02020603050405020304" pitchFamily="18" charset="0"/>
              </a:rPr>
              <a:t>His cheek was as pink as a rose.</a:t>
            </a:r>
            <a:endParaRPr lang="en-GB" sz="16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Roedd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char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mor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goch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â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thân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sz="1600" i="1" dirty="0">
                <a:ea typeface="Calibri" panose="020F0502020204030204" pitchFamily="34" charset="0"/>
                <a:cs typeface="Times New Roman" panose="02020603050405020304" pitchFamily="18" charset="0"/>
              </a:rPr>
              <a:t>Her car is as red as fire.</a:t>
            </a:r>
            <a:endParaRPr lang="en-GB" sz="16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Roedd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awyr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llwyd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asyn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sz="1600" i="1" dirty="0">
                <a:ea typeface="Calibri" panose="020F0502020204030204" pitchFamily="34" charset="0"/>
                <a:cs typeface="Times New Roman" panose="02020603050405020304" pitchFamily="18" charset="0"/>
              </a:rPr>
              <a:t>The sky was as grey as a mule.</a:t>
            </a:r>
            <a:endParaRPr lang="en-GB" sz="16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Roedd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môr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las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awyr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sz="1600" i="1" dirty="0">
                <a:ea typeface="Calibri" panose="020F0502020204030204" pitchFamily="34" charset="0"/>
                <a:cs typeface="Times New Roman" panose="02020603050405020304" pitchFamily="18" charset="0"/>
              </a:rPr>
              <a:t>The sea was as blue as the sky.</a:t>
            </a:r>
            <a:endParaRPr lang="en-GB" sz="16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Roedd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gwair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wyrdd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a typeface="Calibri" panose="020F0502020204030204" pitchFamily="34" charset="0"/>
                <a:cs typeface="Times New Roman" panose="02020603050405020304" pitchFamily="18" charset="0"/>
              </a:rPr>
              <a:t>dail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sz="1600" i="1" dirty="0">
                <a:ea typeface="Calibri" panose="020F0502020204030204" pitchFamily="34" charset="0"/>
                <a:cs typeface="Times New Roman" panose="02020603050405020304" pitchFamily="18" charset="0"/>
              </a:rPr>
              <a:t>The hay was as green as the leaves.</a:t>
            </a:r>
            <a:endParaRPr lang="en-GB" sz="1600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Making comparisons: The good, the better, and the best">
            <a:extLst>
              <a:ext uri="{FF2B5EF4-FFF2-40B4-BE49-F238E27FC236}">
                <a16:creationId xmlns:a16="http://schemas.microsoft.com/office/drawing/2014/main" id="{ED8DE4C7-B289-4A1E-A518-993B714726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618225" y="3011556"/>
            <a:ext cx="2444025" cy="1898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75005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B0372DB-8A48-4D9B-9147-184D3F2EE4E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675861" y="566530"/>
            <a:ext cx="11022496" cy="5950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74813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931580-4FEF-47DD-BECE-0B9AD7F7AAC0}"/>
              </a:ext>
            </a:extLst>
          </p:cNvPr>
          <p:cNvSpPr txBox="1"/>
          <p:nvPr/>
        </p:nvSpPr>
        <p:spPr>
          <a:xfrm>
            <a:off x="2143125" y="2428875"/>
            <a:ext cx="75152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Ewch</a:t>
            </a:r>
            <a:r>
              <a:rPr lang="en-GB" dirty="0"/>
              <a:t> </a:t>
            </a:r>
            <a:r>
              <a:rPr lang="en-GB" dirty="0" err="1"/>
              <a:t>ati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greu</a:t>
            </a:r>
            <a:r>
              <a:rPr lang="en-GB" dirty="0"/>
              <a:t> 5 </a:t>
            </a:r>
            <a:r>
              <a:rPr lang="en-GB" dirty="0" err="1"/>
              <a:t>cymhariaeth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hunan</a:t>
            </a:r>
            <a:r>
              <a:rPr lang="en-GB" dirty="0"/>
              <a:t>,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addas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defnydd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./ </a:t>
            </a:r>
            <a:r>
              <a:rPr lang="en-GB" i="1" dirty="0"/>
              <a:t>Create 5 comparisons that are suitable for a school situation.</a:t>
            </a:r>
          </a:p>
          <a:p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llyfr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hirsgwâr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………</a:t>
            </a:r>
          </a:p>
        </p:txBody>
      </p:sp>
      <p:pic>
        <p:nvPicPr>
          <p:cNvPr id="15362" name="Picture 2" descr="Cartoon Compare Images, Stock Photos &amp; Vectors | Shutterstock">
            <a:extLst>
              <a:ext uri="{FF2B5EF4-FFF2-40B4-BE49-F238E27FC236}">
                <a16:creationId xmlns:a16="http://schemas.microsoft.com/office/drawing/2014/main" id="{49A3C5EB-A94C-44BC-8741-567BD6DB5F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8574" y="3429000"/>
            <a:ext cx="4238625" cy="260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99037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3A6C814-77F3-4FD3-ADFB-47C7FCAE09A7}"/>
              </a:ext>
            </a:extLst>
          </p:cNvPr>
          <p:cNvSpPr txBox="1"/>
          <p:nvPr/>
        </p:nvSpPr>
        <p:spPr>
          <a:xfrm>
            <a:off x="904461" y="1133062"/>
            <a:ext cx="863006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err="1"/>
              <a:t>Creu</a:t>
            </a:r>
            <a:r>
              <a:rPr lang="en-GB" b="1" u="sng" dirty="0"/>
              <a:t> </a:t>
            </a:r>
            <a:r>
              <a:rPr lang="en-GB" b="1" u="sng" dirty="0" err="1"/>
              <a:t>rheolau</a:t>
            </a:r>
            <a:r>
              <a:rPr lang="en-GB" b="1" u="sng" dirty="0"/>
              <a:t> </a:t>
            </a:r>
            <a:r>
              <a:rPr lang="en-GB" b="1" u="sng" dirty="0" err="1"/>
              <a:t>dosbarth</a:t>
            </a:r>
            <a:r>
              <a:rPr lang="en-GB" b="1" u="sng" dirty="0"/>
              <a:t> </a:t>
            </a:r>
            <a:r>
              <a:rPr lang="en-GB" b="1" u="sng" dirty="0" err="1"/>
              <a:t>syml</a:t>
            </a:r>
            <a:r>
              <a:rPr lang="en-GB" b="1" u="sng" dirty="0"/>
              <a:t>/Creating simple class rules</a:t>
            </a:r>
          </a:p>
          <a:p>
            <a:r>
              <a:rPr lang="en-GB" dirty="0" err="1"/>
              <a:t>Lluniwch</a:t>
            </a:r>
            <a:r>
              <a:rPr lang="en-GB" dirty="0"/>
              <a:t> 5 </a:t>
            </a:r>
            <a:r>
              <a:rPr lang="en-GB" dirty="0" err="1"/>
              <a:t>rheol</a:t>
            </a:r>
            <a:r>
              <a:rPr lang="en-GB" dirty="0"/>
              <a:t> </a:t>
            </a:r>
            <a:r>
              <a:rPr lang="en-GB" dirty="0" err="1"/>
              <a:t>syml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gwers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Corff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gynradd</a:t>
            </a:r>
            <a:r>
              <a:rPr lang="en-GB" dirty="0"/>
              <a:t>./Use the command verbs from last week to create 5 simple class rules for a P.E lesson..</a:t>
            </a:r>
          </a:p>
          <a:p>
            <a:r>
              <a:rPr lang="en-GB" dirty="0" err="1"/>
              <a:t>e.e.</a:t>
            </a:r>
            <a:r>
              <a:rPr lang="en-GB" dirty="0"/>
              <a:t>/e.g.</a:t>
            </a:r>
          </a:p>
          <a:p>
            <a:r>
              <a:rPr lang="en-GB" dirty="0"/>
              <a:t> </a:t>
            </a:r>
            <a:r>
              <a:rPr lang="en-GB" dirty="0" err="1"/>
              <a:t>Ewch</a:t>
            </a:r>
            <a:r>
              <a:rPr lang="en-GB" dirty="0"/>
              <a:t> ….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rhes</a:t>
            </a:r>
            <a:r>
              <a:rPr lang="en-GB" dirty="0"/>
              <a:t>/Go… in line.</a:t>
            </a:r>
          </a:p>
          <a:p>
            <a:r>
              <a:rPr lang="en-GB" dirty="0" err="1"/>
              <a:t>Sgipiwch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gofod</a:t>
            </a:r>
            <a:r>
              <a:rPr lang="en-GB" dirty="0"/>
              <a:t>/Skip in your space.</a:t>
            </a:r>
          </a:p>
          <a:p>
            <a:r>
              <a:rPr lang="en-GB" dirty="0" err="1"/>
              <a:t>Neidiwch</a:t>
            </a:r>
            <a:r>
              <a:rPr lang="en-GB" dirty="0"/>
              <a:t> am y </a:t>
            </a:r>
            <a:r>
              <a:rPr lang="en-GB" dirty="0" err="1"/>
              <a:t>bêl</a:t>
            </a:r>
            <a:r>
              <a:rPr lang="en-GB" dirty="0"/>
              <a:t>/Jump for the ball.</a:t>
            </a:r>
          </a:p>
          <a:p>
            <a:r>
              <a:rPr lang="en-GB" dirty="0" err="1"/>
              <a:t>Rhedwch</a:t>
            </a:r>
            <a:r>
              <a:rPr lang="en-GB" dirty="0"/>
              <a:t> o </a:t>
            </a:r>
            <a:r>
              <a:rPr lang="en-GB" dirty="0" err="1"/>
              <a:t>amgylch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ystafell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 err="1"/>
              <a:t>Ewch</a:t>
            </a:r>
            <a:r>
              <a:rPr lang="en-GB" dirty="0"/>
              <a:t> </a:t>
            </a:r>
            <a:r>
              <a:rPr lang="en-GB" dirty="0" err="1"/>
              <a:t>nôl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berfau</a:t>
            </a:r>
            <a:r>
              <a:rPr lang="en-GB" dirty="0"/>
              <a:t> </a:t>
            </a:r>
            <a:r>
              <a:rPr lang="en-GB" dirty="0" err="1"/>
              <a:t>gorchmynnol</a:t>
            </a:r>
            <a:r>
              <a:rPr lang="en-GB" dirty="0"/>
              <a:t> </a:t>
            </a:r>
            <a:r>
              <a:rPr lang="en-GB" dirty="0" err="1"/>
              <a:t>ers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wythnos</a:t>
            </a:r>
            <a:r>
              <a:rPr lang="en-GB" dirty="0"/>
              <a:t> </a:t>
            </a:r>
            <a:r>
              <a:rPr lang="en-GB" dirty="0" err="1"/>
              <a:t>ddiwethaf</a:t>
            </a:r>
            <a:r>
              <a:rPr lang="en-GB" dirty="0"/>
              <a:t>./</a:t>
            </a:r>
          </a:p>
          <a:p>
            <a:r>
              <a:rPr lang="en-GB" dirty="0"/>
              <a:t>Look at the command verbs from last week and create 5 simple class rules.</a:t>
            </a:r>
          </a:p>
        </p:txBody>
      </p:sp>
      <p:pic>
        <p:nvPicPr>
          <p:cNvPr id="2050" name="Picture 2" descr="Our Class Rules | Teaching Ideas">
            <a:extLst>
              <a:ext uri="{FF2B5EF4-FFF2-40B4-BE49-F238E27FC236}">
                <a16:creationId xmlns:a16="http://schemas.microsoft.com/office/drawing/2014/main" id="{B489AC1A-AB74-4082-94FE-052245D317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5870" y="4272382"/>
            <a:ext cx="4522304" cy="1879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21070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8DDBE31-177A-4710-A715-602EF4A1C8BB}"/>
              </a:ext>
            </a:extLst>
          </p:cNvPr>
          <p:cNvSpPr txBox="1"/>
          <p:nvPr/>
        </p:nvSpPr>
        <p:spPr>
          <a:xfrm>
            <a:off x="2571750" y="2371725"/>
            <a:ext cx="695325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err="1"/>
              <a:t>Dysgu</a:t>
            </a:r>
            <a:r>
              <a:rPr lang="en-GB" b="1" u="sng" dirty="0"/>
              <a:t> </a:t>
            </a:r>
            <a:r>
              <a:rPr lang="en-GB" b="1" u="sng" dirty="0" err="1"/>
              <a:t>sut</a:t>
            </a:r>
            <a:r>
              <a:rPr lang="en-GB" b="1" u="sng" dirty="0"/>
              <a:t>  </a:t>
            </a:r>
            <a:r>
              <a:rPr lang="en-GB" b="1" u="sng" dirty="0" err="1"/>
              <a:t>gofrestru’r</a:t>
            </a:r>
            <a:r>
              <a:rPr lang="en-GB" b="1" u="sng" dirty="0"/>
              <a:t> </a:t>
            </a:r>
            <a:r>
              <a:rPr lang="en-GB" b="1" u="sng" dirty="0" err="1"/>
              <a:t>dosbarth</a:t>
            </a:r>
            <a:r>
              <a:rPr lang="en-GB" b="1" u="sng" dirty="0"/>
              <a:t>/Learning how to take a class register</a:t>
            </a:r>
          </a:p>
          <a:p>
            <a:endParaRPr lang="en-GB" b="1" u="sng" dirty="0"/>
          </a:p>
          <a:p>
            <a:r>
              <a:rPr lang="en-GB" b="1" u="sng" dirty="0" err="1"/>
              <a:t>Brawddegau</a:t>
            </a:r>
            <a:r>
              <a:rPr lang="en-GB" b="1" u="sng" dirty="0"/>
              <a:t> </a:t>
            </a:r>
            <a:r>
              <a:rPr lang="en-GB" b="1" u="sng" dirty="0" err="1"/>
              <a:t>defnyddiol</a:t>
            </a:r>
            <a:endParaRPr lang="en-GB" b="1" u="sng" dirty="0"/>
          </a:p>
          <a:p>
            <a:r>
              <a:rPr lang="en-GB" dirty="0"/>
              <a:t>-</a:t>
            </a:r>
            <a:r>
              <a:rPr lang="en-GB" dirty="0" err="1"/>
              <a:t>Ydy</a:t>
            </a:r>
            <a:r>
              <a:rPr lang="en-GB" dirty="0"/>
              <a:t> ………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?/Is……… here today?</a:t>
            </a:r>
          </a:p>
          <a:p>
            <a:r>
              <a:rPr lang="en-GB" dirty="0"/>
              <a:t>-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 </a:t>
            </a:r>
            <a:r>
              <a:rPr lang="en-GB" dirty="0" err="1"/>
              <a:t>cinio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neu </a:t>
            </a:r>
            <a:r>
              <a:rPr lang="en-GB" dirty="0" err="1"/>
              <a:t>frechdanau</a:t>
            </a:r>
            <a:r>
              <a:rPr lang="en-GB" dirty="0"/>
              <a:t>?/Do you want school dinner or sandwiches?</a:t>
            </a:r>
          </a:p>
          <a:p>
            <a:endParaRPr lang="en-GB" dirty="0"/>
          </a:p>
          <a:p>
            <a:r>
              <a:rPr lang="en-GB" dirty="0" err="1"/>
              <a:t>Ewch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pâr</a:t>
            </a:r>
            <a:r>
              <a:rPr lang="en-GB" dirty="0"/>
              <a:t> I </a:t>
            </a:r>
            <a:r>
              <a:rPr lang="en-GB" dirty="0" err="1"/>
              <a:t>gofrestru</a:t>
            </a:r>
            <a:r>
              <a:rPr lang="en-GB" dirty="0"/>
              <a:t> </a:t>
            </a:r>
            <a:r>
              <a:rPr lang="en-GB" dirty="0" err="1"/>
              <a:t>dosbarth</a:t>
            </a:r>
            <a:r>
              <a:rPr lang="en-GB" dirty="0"/>
              <a:t>./Work in a pair to register a class.</a:t>
            </a:r>
          </a:p>
          <a:p>
            <a:r>
              <a:rPr lang="en-GB" dirty="0" err="1"/>
              <a:t>e.e.</a:t>
            </a:r>
            <a:r>
              <a:rPr lang="en-GB" dirty="0"/>
              <a:t>/e.g. </a:t>
            </a:r>
          </a:p>
          <a:p>
            <a:r>
              <a:rPr lang="en-GB" dirty="0" err="1"/>
              <a:t>Ydy</a:t>
            </a:r>
            <a:r>
              <a:rPr lang="en-GB" dirty="0"/>
              <a:t> </a:t>
            </a:r>
            <a:r>
              <a:rPr lang="en-GB" dirty="0" err="1"/>
              <a:t>Dafydd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?</a:t>
            </a:r>
          </a:p>
          <a:p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 </a:t>
            </a:r>
            <a:r>
              <a:rPr lang="en-GB" dirty="0" err="1"/>
              <a:t>cinio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neu </a:t>
            </a:r>
            <a:r>
              <a:rPr lang="en-GB" dirty="0" err="1"/>
              <a:t>frechdanau</a:t>
            </a:r>
            <a:r>
              <a:rPr lang="en-GB" dirty="0"/>
              <a:t>?</a:t>
            </a:r>
          </a:p>
          <a:p>
            <a:endParaRPr lang="en-GB" dirty="0"/>
          </a:p>
        </p:txBody>
      </p:sp>
      <p:pic>
        <p:nvPicPr>
          <p:cNvPr id="3074" name="Picture 2" descr="Guide: Applying for a primary school place - BBC Bitesize">
            <a:extLst>
              <a:ext uri="{FF2B5EF4-FFF2-40B4-BE49-F238E27FC236}">
                <a16:creationId xmlns:a16="http://schemas.microsoft.com/office/drawing/2014/main" id="{83CBA646-B0BB-436A-9C60-4D9F053976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3087" y="2782957"/>
            <a:ext cx="2196547" cy="2484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93450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BE7C3D7-9EAB-4C66-B51F-3A93BD1A6411}"/>
              </a:ext>
            </a:extLst>
          </p:cNvPr>
          <p:cNvSpPr txBox="1"/>
          <p:nvPr/>
        </p:nvSpPr>
        <p:spPr>
          <a:xfrm>
            <a:off x="1451113" y="1371600"/>
            <a:ext cx="849795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err="1"/>
              <a:t>Adolygu</a:t>
            </a:r>
            <a:r>
              <a:rPr lang="en-GB" b="1" u="sng" dirty="0"/>
              <a:t> </a:t>
            </a:r>
            <a:r>
              <a:rPr lang="en-GB" b="1" u="sng" dirty="0" err="1"/>
              <a:t>dyddiau’r</a:t>
            </a:r>
            <a:r>
              <a:rPr lang="en-GB" b="1" u="sng" dirty="0"/>
              <a:t> </a:t>
            </a:r>
            <a:r>
              <a:rPr lang="en-GB" b="1" u="sng" dirty="0" err="1"/>
              <a:t>wythnos</a:t>
            </a:r>
            <a:r>
              <a:rPr lang="en-GB" b="1" u="sng" dirty="0"/>
              <a:t>/Revising days of the week</a:t>
            </a:r>
          </a:p>
          <a:p>
            <a:r>
              <a:rPr lang="en-GB" dirty="0" err="1"/>
              <a:t>Dydd</a:t>
            </a:r>
            <a:r>
              <a:rPr lang="en-GB" dirty="0"/>
              <a:t> </a:t>
            </a:r>
            <a:r>
              <a:rPr lang="en-GB" dirty="0" err="1"/>
              <a:t>Llun</a:t>
            </a:r>
            <a:r>
              <a:rPr lang="en-GB" dirty="0"/>
              <a:t>/Monday</a:t>
            </a:r>
          </a:p>
          <a:p>
            <a:r>
              <a:rPr lang="en-GB" dirty="0" err="1"/>
              <a:t>Dydd</a:t>
            </a:r>
            <a:r>
              <a:rPr lang="en-GB" dirty="0"/>
              <a:t> </a:t>
            </a:r>
            <a:r>
              <a:rPr lang="en-GB" dirty="0" err="1"/>
              <a:t>Mawrth</a:t>
            </a:r>
            <a:r>
              <a:rPr lang="en-GB" dirty="0"/>
              <a:t>/Tuesday</a:t>
            </a:r>
          </a:p>
          <a:p>
            <a:r>
              <a:rPr lang="en-GB" dirty="0" err="1"/>
              <a:t>Dydd</a:t>
            </a:r>
            <a:r>
              <a:rPr lang="en-GB" dirty="0"/>
              <a:t> </a:t>
            </a:r>
            <a:r>
              <a:rPr lang="en-GB" dirty="0" err="1"/>
              <a:t>Mercher</a:t>
            </a:r>
            <a:r>
              <a:rPr lang="en-GB" dirty="0"/>
              <a:t>/Wednesday</a:t>
            </a:r>
          </a:p>
          <a:p>
            <a:r>
              <a:rPr lang="en-GB" dirty="0" err="1"/>
              <a:t>Dydd</a:t>
            </a:r>
            <a:r>
              <a:rPr lang="en-GB" dirty="0"/>
              <a:t> </a:t>
            </a:r>
            <a:r>
              <a:rPr lang="en-GB" dirty="0" err="1"/>
              <a:t>Iau</a:t>
            </a:r>
            <a:r>
              <a:rPr lang="en-GB" dirty="0"/>
              <a:t>/Thursday</a:t>
            </a:r>
          </a:p>
          <a:p>
            <a:r>
              <a:rPr lang="en-GB" dirty="0" err="1"/>
              <a:t>Dydd</a:t>
            </a:r>
            <a:r>
              <a:rPr lang="en-GB" dirty="0"/>
              <a:t> </a:t>
            </a:r>
            <a:r>
              <a:rPr lang="en-GB" dirty="0" err="1"/>
              <a:t>Gwener</a:t>
            </a:r>
            <a:r>
              <a:rPr lang="en-GB" dirty="0"/>
              <a:t>/Friday</a:t>
            </a:r>
          </a:p>
          <a:p>
            <a:r>
              <a:rPr lang="en-GB" dirty="0" err="1"/>
              <a:t>Dydd</a:t>
            </a:r>
            <a:r>
              <a:rPr lang="en-GB" dirty="0"/>
              <a:t> </a:t>
            </a:r>
            <a:r>
              <a:rPr lang="en-GB" dirty="0" err="1"/>
              <a:t>Sadwrn</a:t>
            </a:r>
            <a:r>
              <a:rPr lang="en-GB" dirty="0"/>
              <a:t>/Saturday</a:t>
            </a:r>
          </a:p>
          <a:p>
            <a:r>
              <a:rPr lang="en-GB" dirty="0" err="1"/>
              <a:t>Dydd</a:t>
            </a:r>
            <a:r>
              <a:rPr lang="en-GB" dirty="0"/>
              <a:t> Sul/Sunday</a:t>
            </a:r>
          </a:p>
        </p:txBody>
      </p:sp>
      <p:pic>
        <p:nvPicPr>
          <p:cNvPr id="4098" name="Picture 2" descr="Days Of The Week Printables | Download Free Printables For Kids">
            <a:extLst>
              <a:ext uri="{FF2B5EF4-FFF2-40B4-BE49-F238E27FC236}">
                <a16:creationId xmlns:a16="http://schemas.microsoft.com/office/drawing/2014/main" id="{71C8AE08-DCB6-406B-B186-23C278679D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7425" y="954158"/>
            <a:ext cx="6804339" cy="5482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38C5138-1E74-4645-BD87-18D31AEC3DAB}"/>
              </a:ext>
            </a:extLst>
          </p:cNvPr>
          <p:cNvSpPr txBox="1"/>
          <p:nvPr/>
        </p:nvSpPr>
        <p:spPr>
          <a:xfrm>
            <a:off x="1540565" y="4542182"/>
            <a:ext cx="269350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Cysylltwch</a:t>
            </a:r>
            <a:r>
              <a:rPr lang="en-GB" dirty="0"/>
              <a:t> y </a:t>
            </a:r>
            <a:r>
              <a:rPr lang="en-GB" dirty="0" err="1"/>
              <a:t>dyddiau</a:t>
            </a:r>
            <a:r>
              <a:rPr lang="en-GB" dirty="0"/>
              <a:t>./Link the days of the week, by drawing a line between them.</a:t>
            </a:r>
          </a:p>
        </p:txBody>
      </p:sp>
    </p:spTree>
    <p:extLst>
      <p:ext uri="{BB962C8B-B14F-4D97-AF65-F5344CB8AC3E}">
        <p14:creationId xmlns:p14="http://schemas.microsoft.com/office/powerpoint/2010/main" val="6048623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D6B79BC-D163-4A0C-8BD3-BCB572991F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3500" y="805846"/>
            <a:ext cx="1920921" cy="5290154"/>
          </a:xfrm>
          <a:prstGeom prst="rect">
            <a:avLst/>
          </a:prstGeom>
        </p:spPr>
      </p:pic>
      <p:pic>
        <p:nvPicPr>
          <p:cNvPr id="5122" name="Picture 2" descr="Days Of The Week Printables | Download Free Printables For Kids">
            <a:extLst>
              <a:ext uri="{FF2B5EF4-FFF2-40B4-BE49-F238E27FC236}">
                <a16:creationId xmlns:a16="http://schemas.microsoft.com/office/drawing/2014/main" id="{5E9586BD-E604-4AD2-8B8A-7C3E71438A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3374" y="496957"/>
            <a:ext cx="4273825" cy="5599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20C7520-9F89-4A65-8A03-BCACBCA8ACC6}"/>
              </a:ext>
            </a:extLst>
          </p:cNvPr>
          <p:cNvSpPr txBox="1"/>
          <p:nvPr/>
        </p:nvSpPr>
        <p:spPr>
          <a:xfrm>
            <a:off x="1639957" y="2743199"/>
            <a:ext cx="29545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Cysylltwch</a:t>
            </a:r>
            <a:r>
              <a:rPr lang="en-GB" dirty="0"/>
              <a:t> y </a:t>
            </a:r>
            <a:r>
              <a:rPr lang="en-GB" dirty="0" err="1"/>
              <a:t>dyddiau</a:t>
            </a:r>
            <a:r>
              <a:rPr lang="en-GB" dirty="0"/>
              <a:t>./Link the days of the week.</a:t>
            </a:r>
          </a:p>
        </p:txBody>
      </p:sp>
    </p:spTree>
    <p:extLst>
      <p:ext uri="{BB962C8B-B14F-4D97-AF65-F5344CB8AC3E}">
        <p14:creationId xmlns:p14="http://schemas.microsoft.com/office/powerpoint/2010/main" val="19382509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AD5C715-443F-4343-AE52-C786E597BD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6575" y="700087"/>
            <a:ext cx="6296025" cy="5710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91868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3C42741-1615-489C-BBA4-FA5987E718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5237" y="1804987"/>
            <a:ext cx="4581525" cy="32480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32E4006-D46A-48CE-8CA5-21C802260CB6}"/>
              </a:ext>
            </a:extLst>
          </p:cNvPr>
          <p:cNvSpPr txBox="1"/>
          <p:nvPr/>
        </p:nvSpPr>
        <p:spPr>
          <a:xfrm>
            <a:off x="1202636" y="934278"/>
            <a:ext cx="2196547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Class subjects/</a:t>
            </a:r>
            <a:r>
              <a:rPr lang="en-GB" b="1" u="sng" dirty="0" err="1"/>
              <a:t>Pynciau’r</a:t>
            </a:r>
            <a:r>
              <a:rPr lang="en-GB" b="1" u="sng" dirty="0"/>
              <a:t> </a:t>
            </a:r>
            <a:r>
              <a:rPr lang="en-GB" b="1" u="sng" dirty="0" err="1"/>
              <a:t>ysgol</a:t>
            </a:r>
            <a:endParaRPr lang="en-GB" b="1" u="sng" dirty="0"/>
          </a:p>
          <a:p>
            <a:r>
              <a:rPr lang="en-GB" dirty="0" err="1"/>
              <a:t>Cysylltwch</a:t>
            </a:r>
            <a:r>
              <a:rPr lang="en-GB" dirty="0"/>
              <a:t> y </a:t>
            </a:r>
            <a:r>
              <a:rPr lang="en-GB" dirty="0" err="1"/>
              <a:t>geiriau</a:t>
            </a:r>
            <a:r>
              <a:rPr lang="en-GB" dirty="0"/>
              <a:t>…/Link the subjects…</a:t>
            </a:r>
          </a:p>
          <a:p>
            <a:endParaRPr lang="en-GB" dirty="0"/>
          </a:p>
          <a:p>
            <a:r>
              <a:rPr lang="en-GB" dirty="0"/>
              <a:t>Maths</a:t>
            </a:r>
          </a:p>
          <a:p>
            <a:r>
              <a:rPr lang="en-GB" dirty="0"/>
              <a:t>Literacy</a:t>
            </a:r>
          </a:p>
          <a:p>
            <a:r>
              <a:rPr lang="en-GB" dirty="0"/>
              <a:t>Numeracy</a:t>
            </a:r>
          </a:p>
          <a:p>
            <a:r>
              <a:rPr lang="en-GB" dirty="0"/>
              <a:t>English</a:t>
            </a:r>
          </a:p>
          <a:p>
            <a:r>
              <a:rPr lang="en-GB" dirty="0"/>
              <a:t>Physical Education</a:t>
            </a:r>
          </a:p>
          <a:p>
            <a:r>
              <a:rPr lang="en-GB" dirty="0"/>
              <a:t>Science</a:t>
            </a:r>
          </a:p>
        </p:txBody>
      </p:sp>
    </p:spTree>
    <p:extLst>
      <p:ext uri="{BB962C8B-B14F-4D97-AF65-F5344CB8AC3E}">
        <p14:creationId xmlns:p14="http://schemas.microsoft.com/office/powerpoint/2010/main" val="22801056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29E7646-B9AB-437A-9DE3-443DDF18AF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8288" y="589149"/>
            <a:ext cx="3051312" cy="564268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43B5247-0688-47D5-823B-3C7CD47CEB6C}"/>
              </a:ext>
            </a:extLst>
          </p:cNvPr>
          <p:cNvSpPr txBox="1"/>
          <p:nvPr/>
        </p:nvSpPr>
        <p:spPr>
          <a:xfrm>
            <a:off x="1570383" y="1232452"/>
            <a:ext cx="3210339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	</a:t>
            </a:r>
            <a:r>
              <a:rPr lang="en-GB" b="1" u="sng" dirty="0"/>
              <a:t>Pa </a:t>
            </a:r>
            <a:r>
              <a:rPr lang="en-GB" b="1" u="sng" dirty="0" err="1"/>
              <a:t>bynciau</a:t>
            </a:r>
            <a:r>
              <a:rPr lang="en-GB" b="1" u="sng" dirty="0"/>
              <a:t>/</a:t>
            </a:r>
            <a:r>
              <a:rPr lang="en-GB" b="1" u="sng" dirty="0" err="1"/>
              <a:t>feysydd</a:t>
            </a:r>
            <a:r>
              <a:rPr lang="en-GB" b="1" u="sng" dirty="0"/>
              <a:t> </a:t>
            </a:r>
            <a:r>
              <a:rPr lang="en-GB" b="1" u="sng" dirty="0" err="1"/>
              <a:t>profiad</a:t>
            </a:r>
            <a:r>
              <a:rPr lang="en-GB" b="1" u="sng" dirty="0"/>
              <a:t> </a:t>
            </a:r>
            <a:r>
              <a:rPr lang="en-GB" b="1" u="sng" dirty="0" err="1"/>
              <a:t>sydd</a:t>
            </a:r>
            <a:r>
              <a:rPr lang="en-GB" b="1" u="sng" dirty="0"/>
              <a:t> </a:t>
            </a:r>
            <a:r>
              <a:rPr lang="en-GB" b="1" u="sng" dirty="0" err="1"/>
              <a:t>yma</a:t>
            </a:r>
            <a:r>
              <a:rPr lang="en-GB" b="1" u="sng" dirty="0"/>
              <a:t>??Which subjects are seen here? Discuss.</a:t>
            </a:r>
            <a:endParaRPr lang="en-GB" b="1" dirty="0"/>
          </a:p>
          <a:p>
            <a:r>
              <a:rPr lang="en-GB" u="sng" dirty="0"/>
              <a:t>-</a:t>
            </a:r>
          </a:p>
          <a:p>
            <a:r>
              <a:rPr lang="en-GB" u="sng" dirty="0"/>
              <a:t>-</a:t>
            </a:r>
          </a:p>
          <a:p>
            <a:r>
              <a:rPr lang="en-GB" u="sng" dirty="0"/>
              <a:t>-</a:t>
            </a:r>
          </a:p>
          <a:p>
            <a:r>
              <a:rPr lang="en-GB" u="sng" dirty="0"/>
              <a:t>-</a:t>
            </a:r>
          </a:p>
          <a:p>
            <a:r>
              <a:rPr lang="en-GB" u="sng" dirty="0"/>
              <a:t>-</a:t>
            </a:r>
          </a:p>
          <a:p>
            <a:r>
              <a:rPr lang="en-GB" u="sng" dirty="0"/>
              <a:t>-</a:t>
            </a:r>
          </a:p>
          <a:p>
            <a:r>
              <a:rPr lang="en-GB" u="sng" dirty="0"/>
              <a:t>-</a:t>
            </a:r>
          </a:p>
          <a:p>
            <a:r>
              <a:rPr lang="en-GB" u="sng" dirty="0"/>
              <a:t>-</a:t>
            </a:r>
          </a:p>
          <a:p>
            <a:r>
              <a:rPr lang="en-GB" u="sng" dirty="0"/>
              <a:t>-</a:t>
            </a:r>
          </a:p>
          <a:p>
            <a:r>
              <a:rPr lang="en-GB" u="sng" dirty="0"/>
              <a:t>-</a:t>
            </a:r>
          </a:p>
          <a:p>
            <a:r>
              <a:rPr lang="en-GB" u="sng" dirty="0"/>
              <a:t>-</a:t>
            </a:r>
          </a:p>
          <a:p>
            <a:r>
              <a:rPr lang="en-GB" u="sng" dirty="0"/>
              <a:t>-</a:t>
            </a:r>
          </a:p>
          <a:p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22833512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5F97F13-42D2-4903-BFE3-216C33045C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6504" y="724831"/>
            <a:ext cx="2954821" cy="556663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6D21906-4EBD-4972-AAC3-E9F2DA8F1B2A}"/>
              </a:ext>
            </a:extLst>
          </p:cNvPr>
          <p:cNvSpPr txBox="1"/>
          <p:nvPr/>
        </p:nvSpPr>
        <p:spPr>
          <a:xfrm>
            <a:off x="1053548" y="1192696"/>
            <a:ext cx="2435087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Trafodwch</a:t>
            </a:r>
            <a:r>
              <a:rPr lang="en-GB" dirty="0"/>
              <a:t> pa </a:t>
            </a:r>
            <a:r>
              <a:rPr lang="en-GB" dirty="0" err="1"/>
              <a:t>bynciau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…/Discuss the subjects noted here.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</p:txBody>
      </p:sp>
    </p:spTree>
    <p:extLst>
      <p:ext uri="{BB962C8B-B14F-4D97-AF65-F5344CB8AC3E}">
        <p14:creationId xmlns:p14="http://schemas.microsoft.com/office/powerpoint/2010/main" val="31612255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468BC3B-2084-49A0-942A-64AC43A02B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3942" y="576470"/>
            <a:ext cx="9624115" cy="573487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AA9113D-24D3-4DD0-AD84-C19C2185F962}"/>
              </a:ext>
            </a:extLst>
          </p:cNvPr>
          <p:cNvSpPr txBox="1"/>
          <p:nvPr/>
        </p:nvSpPr>
        <p:spPr>
          <a:xfrm>
            <a:off x="655983" y="1610138"/>
            <a:ext cx="88458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Enwch</a:t>
            </a:r>
            <a:r>
              <a:rPr lang="en-GB" dirty="0"/>
              <a:t> </a:t>
            </a:r>
            <a:r>
              <a:rPr lang="en-GB" dirty="0" err="1"/>
              <a:t>bynciau</a:t>
            </a:r>
            <a:r>
              <a:rPr lang="en-GB" dirty="0"/>
              <a:t> </a:t>
            </a:r>
            <a:r>
              <a:rPr lang="en-GB" dirty="0" err="1"/>
              <a:t>addas</a:t>
            </a:r>
            <a:r>
              <a:rPr lang="en-GB" dirty="0"/>
              <a:t>…Suggest suitable subjects……………</a:t>
            </a:r>
          </a:p>
        </p:txBody>
      </p:sp>
    </p:spTree>
    <p:extLst>
      <p:ext uri="{BB962C8B-B14F-4D97-AF65-F5344CB8AC3E}">
        <p14:creationId xmlns:p14="http://schemas.microsoft.com/office/powerpoint/2010/main" val="40662032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2609586-2AF2-47FD-8FE3-66B74407A0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5270" y="718861"/>
            <a:ext cx="5967205" cy="54235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084BB20-E5CA-483C-8436-55C0C30CC8CA}"/>
              </a:ext>
            </a:extLst>
          </p:cNvPr>
          <p:cNvSpPr txBox="1"/>
          <p:nvPr/>
        </p:nvSpPr>
        <p:spPr>
          <a:xfrm>
            <a:off x="874643" y="944217"/>
            <a:ext cx="1530627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Trafodwch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./Discuss the following…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</p:txBody>
      </p:sp>
    </p:spTree>
    <p:extLst>
      <p:ext uri="{BB962C8B-B14F-4D97-AF65-F5344CB8AC3E}">
        <p14:creationId xmlns:p14="http://schemas.microsoft.com/office/powerpoint/2010/main" val="24854894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4BBD68D-85AD-47EE-82B9-DA4AFED593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8662" y="1133475"/>
            <a:ext cx="3114675" cy="45910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E9EBBEE-51F4-42BF-8718-CC6E091C50F2}"/>
              </a:ext>
            </a:extLst>
          </p:cNvPr>
          <p:cNvSpPr txBox="1"/>
          <p:nvPr/>
        </p:nvSpPr>
        <p:spPr>
          <a:xfrm>
            <a:off x="1351722" y="2266122"/>
            <a:ext cx="296186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Trafodwch</a:t>
            </a:r>
            <a:r>
              <a:rPr lang="en-GB" dirty="0"/>
              <a:t> y </a:t>
            </a:r>
            <a:r>
              <a:rPr lang="en-GB" dirty="0" err="1"/>
              <a:t>canlynol</a:t>
            </a:r>
            <a:r>
              <a:rPr lang="en-GB" dirty="0"/>
              <a:t>…./Discuss the following…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  <a:p>
            <a:r>
              <a:rPr lang="en-GB" dirty="0"/>
              <a:t>-</a:t>
            </a:r>
          </a:p>
        </p:txBody>
      </p:sp>
    </p:spTree>
    <p:extLst>
      <p:ext uri="{BB962C8B-B14F-4D97-AF65-F5344CB8AC3E}">
        <p14:creationId xmlns:p14="http://schemas.microsoft.com/office/powerpoint/2010/main" val="31551209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E3C9EBD-FE4F-4C8A-B07B-13FF0A0B3F72}"/>
              </a:ext>
            </a:extLst>
          </p:cNvPr>
          <p:cNvSpPr txBox="1"/>
          <p:nvPr/>
        </p:nvSpPr>
        <p:spPr>
          <a:xfrm>
            <a:off x="2792895" y="2146853"/>
            <a:ext cx="562554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err="1"/>
              <a:t>Wordwall</a:t>
            </a:r>
            <a:endParaRPr lang="en-GB" b="1" u="sng" dirty="0"/>
          </a:p>
          <a:p>
            <a:r>
              <a:rPr lang="en-GB" dirty="0" err="1"/>
              <a:t>Logiwch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rhaglen</a:t>
            </a:r>
            <a:r>
              <a:rPr lang="en-GB" dirty="0"/>
              <a:t>, a </a:t>
            </a:r>
            <a:r>
              <a:rPr lang="en-GB" dirty="0" err="1"/>
              <a:t>gwnewch</a:t>
            </a:r>
            <a:r>
              <a:rPr lang="en-GB" dirty="0"/>
              <a:t> y </a:t>
            </a:r>
            <a:r>
              <a:rPr lang="en-GB" dirty="0" err="1"/>
              <a:t>canlynol</a:t>
            </a:r>
            <a:r>
              <a:rPr lang="en-GB" dirty="0"/>
              <a:t>:</a:t>
            </a:r>
          </a:p>
          <a:p>
            <a:r>
              <a:rPr lang="en-GB" dirty="0" err="1"/>
              <a:t>Gorchmynion</a:t>
            </a:r>
            <a:r>
              <a:rPr lang="en-GB" dirty="0"/>
              <a:t> </a:t>
            </a:r>
            <a:r>
              <a:rPr lang="en-GB" dirty="0" err="1"/>
              <a:t>Wordsearch</a:t>
            </a:r>
            <a:r>
              <a:rPr lang="en-GB" dirty="0"/>
              <a:t> by Sarajones324</a:t>
            </a:r>
          </a:p>
          <a:p>
            <a:endParaRPr lang="en-GB" dirty="0"/>
          </a:p>
          <a:p>
            <a:r>
              <a:rPr lang="en-GB" dirty="0" err="1"/>
              <a:t>Gorchmynion</a:t>
            </a:r>
            <a:r>
              <a:rPr lang="en-GB" dirty="0"/>
              <a:t> Match up by Cth1</a:t>
            </a:r>
          </a:p>
          <a:p>
            <a:endParaRPr lang="en-GB" dirty="0"/>
          </a:p>
          <a:p>
            <a:r>
              <a:rPr lang="en-GB" dirty="0" err="1"/>
              <a:t>Gorchmynion</a:t>
            </a:r>
            <a:r>
              <a:rPr lang="en-GB" dirty="0"/>
              <a:t> Random wheel by Ffion98Williams</a:t>
            </a:r>
          </a:p>
          <a:p>
            <a:endParaRPr lang="en-GB" dirty="0"/>
          </a:p>
          <a:p>
            <a:r>
              <a:rPr lang="en-GB" dirty="0" err="1"/>
              <a:t>Berfenwau</a:t>
            </a:r>
            <a:r>
              <a:rPr lang="en-GB" dirty="0"/>
              <a:t> Aeroplane by </a:t>
            </a:r>
            <a:r>
              <a:rPr lang="en-GB" dirty="0" err="1"/>
              <a:t>Maredllwyd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Berfenwau</a:t>
            </a:r>
            <a:r>
              <a:rPr lang="en-GB" dirty="0"/>
              <a:t> Random wheel by </a:t>
            </a:r>
            <a:r>
              <a:rPr lang="en-GB" dirty="0" err="1"/>
              <a:t>prif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Berfenwau</a:t>
            </a:r>
            <a:r>
              <a:rPr lang="en-GB" dirty="0"/>
              <a:t> </a:t>
            </a:r>
            <a:r>
              <a:rPr lang="en-GB" dirty="0" err="1"/>
              <a:t>wordsearch</a:t>
            </a:r>
            <a:r>
              <a:rPr lang="en-GB" dirty="0"/>
              <a:t> by </a:t>
            </a:r>
            <a:r>
              <a:rPr lang="en-GB" dirty="0" err="1"/>
              <a:t>Cymraegmg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18890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1585</TotalTime>
  <Words>775</Words>
  <Application>Microsoft Office PowerPoint</Application>
  <PresentationFormat>Widescreen</PresentationFormat>
  <Paragraphs>128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Garamond</vt:lpstr>
      <vt:lpstr>Organic</vt:lpstr>
      <vt:lpstr>Llwybr y Gymraeg Welsh Pathway BA1B 2022-2023</vt:lpstr>
      <vt:lpstr>Nod ac Amcanion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Llwybr y Gymraeg Welsh Pathway BA1B 2022-2023</dc:title>
  <dc:creator>Julia G James</dc:creator>
  <cp:lastModifiedBy>Julia</cp:lastModifiedBy>
  <cp:revision>16</cp:revision>
  <dcterms:created xsi:type="dcterms:W3CDTF">2022-01-11T16:45:27Z</dcterms:created>
  <dcterms:modified xsi:type="dcterms:W3CDTF">2023-02-09T08:19:38Z</dcterms:modified>
</cp:coreProperties>
</file>