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 id="2147483792" r:id="rId2"/>
  </p:sldMasterIdLst>
  <p:notesMasterIdLst>
    <p:notesMasterId r:id="rId41"/>
  </p:notesMasterIdLst>
  <p:handoutMasterIdLst>
    <p:handoutMasterId r:id="rId42"/>
  </p:handoutMasterIdLst>
  <p:sldIdLst>
    <p:sldId id="308" r:id="rId3"/>
    <p:sldId id="309" r:id="rId4"/>
    <p:sldId id="310" r:id="rId5"/>
    <p:sldId id="311" r:id="rId6"/>
    <p:sldId id="312" r:id="rId7"/>
    <p:sldId id="313" r:id="rId8"/>
    <p:sldId id="317" r:id="rId9"/>
    <p:sldId id="318" r:id="rId10"/>
    <p:sldId id="319" r:id="rId11"/>
    <p:sldId id="320" r:id="rId12"/>
    <p:sldId id="321" r:id="rId13"/>
    <p:sldId id="322" r:id="rId14"/>
    <p:sldId id="323" r:id="rId15"/>
    <p:sldId id="314" r:id="rId16"/>
    <p:sldId id="316" r:id="rId17"/>
    <p:sldId id="315" r:id="rId18"/>
    <p:sldId id="325" r:id="rId19"/>
    <p:sldId id="326" r:id="rId20"/>
    <p:sldId id="327" r:id="rId21"/>
    <p:sldId id="324" r:id="rId22"/>
    <p:sldId id="329" r:id="rId23"/>
    <p:sldId id="328" r:id="rId24"/>
    <p:sldId id="330" r:id="rId25"/>
    <p:sldId id="331" r:id="rId26"/>
    <p:sldId id="332" r:id="rId27"/>
    <p:sldId id="333" r:id="rId28"/>
    <p:sldId id="334" r:id="rId29"/>
    <p:sldId id="336" r:id="rId30"/>
    <p:sldId id="335" r:id="rId31"/>
    <p:sldId id="344" r:id="rId32"/>
    <p:sldId id="337" r:id="rId33"/>
    <p:sldId id="338" r:id="rId34"/>
    <p:sldId id="339" r:id="rId35"/>
    <p:sldId id="341" r:id="rId36"/>
    <p:sldId id="340" r:id="rId37"/>
    <p:sldId id="342" r:id="rId38"/>
    <p:sldId id="343" r:id="rId39"/>
    <p:sldId id="345" r:id="rId40"/>
  </p:sldIdLst>
  <p:sldSz cx="9144000" cy="6858000" type="screen4x3"/>
  <p:notesSz cx="6797675" cy="9926638"/>
  <p:defaultTextStyle>
    <a:defPPr>
      <a:defRPr lang="en-GB"/>
    </a:defPPr>
    <a:lvl1pPr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9pPr>
  </p:defaultTextStyle>
  <p:modifyVerifier cryptProviderType="rsaAES" cryptAlgorithmClass="hash" cryptAlgorithmType="typeAny" cryptAlgorithmSid="14" spinCount="100000" saltData="iKP5uUeaOwsNF97i238h0w==" hashData="kwZoVNQFC6RKFIo4jd20UkjW0oJOOrvuNOXE0i8xbMeUjftITNqBzKuhQaqGjkea3eNFBEuj32TpTH599xd7IA=="/>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321" userDrawn="1">
          <p15:clr>
            <a:srgbClr val="A4A3A4"/>
          </p15:clr>
        </p15:guide>
        <p15:guide id="2" pos="2095" userDrawn="1">
          <p15:clr>
            <a:srgbClr val="A4A3A4"/>
          </p15:clr>
        </p15:guide>
        <p15:guide id="3" orient="horz" pos="3127" userDrawn="1">
          <p15:clr>
            <a:srgbClr val="A4A3A4"/>
          </p15:clr>
        </p15:guide>
        <p15:guide id="4"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33CC"/>
    <a:srgbClr val="FF3300"/>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8548" autoAdjust="0"/>
    <p:restoredTop sz="65031" autoAdjust="0"/>
  </p:normalViewPr>
  <p:slideViewPr>
    <p:cSldViewPr>
      <p:cViewPr varScale="1">
        <p:scale>
          <a:sx n="51" d="100"/>
          <a:sy n="51" d="100"/>
        </p:scale>
        <p:origin x="160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668" y="-1422"/>
      </p:cViewPr>
      <p:guideLst>
        <p:guide orient="horz" pos="3321"/>
        <p:guide pos="2095"/>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1"/>
            <a:ext cx="2945659" cy="496332"/>
          </a:xfrm>
          <a:prstGeom prst="rect">
            <a:avLst/>
          </a:prstGeom>
          <a:noFill/>
          <a:ln w="9525">
            <a:noFill/>
            <a:miter lim="800000"/>
            <a:headEnd/>
            <a:tailEnd/>
          </a:ln>
          <a:effectLst/>
        </p:spPr>
        <p:txBody>
          <a:bodyPr vert="horz" wrap="square" lIns="92528" tIns="46264" rIns="92528" bIns="46264" numCol="1" anchor="t"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260099" name="Rectangle 3"/>
          <p:cNvSpPr>
            <a:spLocks noGrp="1" noChangeArrowheads="1"/>
          </p:cNvSpPr>
          <p:nvPr>
            <p:ph type="dt" sz="quarter" idx="1"/>
          </p:nvPr>
        </p:nvSpPr>
        <p:spPr bwMode="auto">
          <a:xfrm>
            <a:off x="3850443" y="1"/>
            <a:ext cx="2945659" cy="496332"/>
          </a:xfrm>
          <a:prstGeom prst="rect">
            <a:avLst/>
          </a:prstGeom>
          <a:noFill/>
          <a:ln w="9525">
            <a:noFill/>
            <a:miter lim="800000"/>
            <a:headEnd/>
            <a:tailEnd/>
          </a:ln>
          <a:effectLst/>
        </p:spPr>
        <p:txBody>
          <a:bodyPr vert="horz" wrap="square" lIns="92528" tIns="46264" rIns="92528" bIns="46264" numCol="1" anchor="t" anchorCtr="0" compatLnSpc="1">
            <a:prstTxWarp prst="textNoShape">
              <a:avLst/>
            </a:prstTxWarp>
          </a:bodyPr>
          <a:lstStyle>
            <a:lvl1pPr algn="r" eaLnBrk="1" hangingPunct="1">
              <a:defRPr sz="1200" b="0">
                <a:solidFill>
                  <a:schemeClr val="tx1"/>
                </a:solidFill>
                <a:latin typeface="Arial" charset="0"/>
              </a:defRPr>
            </a:lvl1pPr>
          </a:lstStyle>
          <a:p>
            <a:pPr>
              <a:defRPr/>
            </a:pPr>
            <a:endParaRPr lang="en-US" altLang="en-US"/>
          </a:p>
        </p:txBody>
      </p:sp>
      <p:sp>
        <p:nvSpPr>
          <p:cNvPr id="260100" name="Rectangle 4"/>
          <p:cNvSpPr>
            <a:spLocks noGrp="1" noChangeArrowheads="1"/>
          </p:cNvSpPr>
          <p:nvPr>
            <p:ph type="ftr" sz="quarter" idx="2"/>
          </p:nvPr>
        </p:nvSpPr>
        <p:spPr bwMode="auto">
          <a:xfrm>
            <a:off x="0" y="9428711"/>
            <a:ext cx="2945659" cy="496332"/>
          </a:xfrm>
          <a:prstGeom prst="rect">
            <a:avLst/>
          </a:prstGeom>
          <a:noFill/>
          <a:ln w="9525">
            <a:noFill/>
            <a:miter lim="800000"/>
            <a:headEnd/>
            <a:tailEnd/>
          </a:ln>
          <a:effectLst/>
        </p:spPr>
        <p:txBody>
          <a:bodyPr vert="horz" wrap="square" lIns="92528" tIns="46264" rIns="92528" bIns="46264" numCol="1" anchor="b"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260101" name="Rectangle 5"/>
          <p:cNvSpPr>
            <a:spLocks noGrp="1" noChangeArrowheads="1"/>
          </p:cNvSpPr>
          <p:nvPr>
            <p:ph type="sldNum" sz="quarter" idx="3"/>
          </p:nvPr>
        </p:nvSpPr>
        <p:spPr bwMode="auto">
          <a:xfrm>
            <a:off x="3850443" y="9428711"/>
            <a:ext cx="2945659" cy="496332"/>
          </a:xfrm>
          <a:prstGeom prst="rect">
            <a:avLst/>
          </a:prstGeom>
          <a:noFill/>
          <a:ln w="9525">
            <a:noFill/>
            <a:miter lim="800000"/>
            <a:headEnd/>
            <a:tailEnd/>
          </a:ln>
          <a:effectLst/>
        </p:spPr>
        <p:txBody>
          <a:bodyPr vert="horz" wrap="square" lIns="92528" tIns="46264" rIns="92528" bIns="46264"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B7B2A0F8-C1B5-40CE-BB72-7DDA160BA859}" type="slidenum">
              <a:rPr lang="en-GB" altLang="en-US"/>
              <a:pPr>
                <a:defRPr/>
              </a:pPr>
              <a:t>‹#›</a:t>
            </a:fld>
            <a:endParaRPr lang="en-GB" altLang="en-US"/>
          </a:p>
        </p:txBody>
      </p:sp>
      <p:sp>
        <p:nvSpPr>
          <p:cNvPr id="25606" name="hc"/>
          <p:cNvSpPr txBox="1">
            <a:spLocks noChangeArrowheads="1"/>
          </p:cNvSpPr>
          <p:nvPr/>
        </p:nvSpPr>
        <p:spPr bwMode="auto">
          <a:xfrm>
            <a:off x="0" y="1"/>
            <a:ext cx="6797675" cy="278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528" tIns="46264" rIns="92528" bIns="46264">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
        <p:nvSpPr>
          <p:cNvPr id="25607" name="fc"/>
          <p:cNvSpPr txBox="1">
            <a:spLocks noChangeArrowheads="1"/>
          </p:cNvSpPr>
          <p:nvPr/>
        </p:nvSpPr>
        <p:spPr bwMode="auto">
          <a:xfrm>
            <a:off x="0" y="9679271"/>
            <a:ext cx="6797675" cy="278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528" tIns="46264" rIns="92528" bIns="46264">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0610791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1"/>
            <a:ext cx="2945659" cy="496332"/>
          </a:xfrm>
          <a:prstGeom prst="rect">
            <a:avLst/>
          </a:prstGeom>
          <a:noFill/>
          <a:ln w="9525">
            <a:noFill/>
            <a:miter lim="800000"/>
            <a:headEnd/>
            <a:tailEnd/>
          </a:ln>
          <a:effectLst/>
        </p:spPr>
        <p:txBody>
          <a:bodyPr vert="horz" wrap="square" lIns="92528" tIns="46264" rIns="92528" bIns="46264" numCol="1" anchor="t"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9219" name="Rectangle 3"/>
          <p:cNvSpPr>
            <a:spLocks noGrp="1" noChangeArrowheads="1"/>
          </p:cNvSpPr>
          <p:nvPr>
            <p:ph type="dt" idx="1"/>
          </p:nvPr>
        </p:nvSpPr>
        <p:spPr bwMode="auto">
          <a:xfrm>
            <a:off x="3850443" y="1"/>
            <a:ext cx="2945659" cy="496332"/>
          </a:xfrm>
          <a:prstGeom prst="rect">
            <a:avLst/>
          </a:prstGeom>
          <a:noFill/>
          <a:ln w="9525">
            <a:noFill/>
            <a:miter lim="800000"/>
            <a:headEnd/>
            <a:tailEnd/>
          </a:ln>
          <a:effectLst/>
        </p:spPr>
        <p:txBody>
          <a:bodyPr vert="horz" wrap="square" lIns="92528" tIns="46264" rIns="92528" bIns="46264" numCol="1" anchor="t" anchorCtr="0" compatLnSpc="1">
            <a:prstTxWarp prst="textNoShape">
              <a:avLst/>
            </a:prstTxWarp>
          </a:bodyPr>
          <a:lstStyle>
            <a:lvl1pPr algn="r" eaLnBrk="1" hangingPunct="1">
              <a:defRPr sz="1200" b="0">
                <a:solidFill>
                  <a:schemeClr val="tx1"/>
                </a:solidFill>
                <a:latin typeface="Arial" charset="0"/>
              </a:defRPr>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2214563" y="617538"/>
            <a:ext cx="2536825" cy="19034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79768" y="2717857"/>
            <a:ext cx="5438140" cy="6465081"/>
          </a:xfrm>
          <a:prstGeom prst="rect">
            <a:avLst/>
          </a:prstGeom>
          <a:noFill/>
          <a:ln w="9525">
            <a:noFill/>
            <a:miter lim="800000"/>
            <a:headEnd/>
            <a:tailEnd/>
          </a:ln>
          <a:effectLst/>
        </p:spPr>
        <p:txBody>
          <a:bodyPr vert="horz" wrap="square" lIns="92528" tIns="46264" rIns="92528" bIns="46264" numCol="1" anchor="t" anchorCtr="0" compatLnSpc="1">
            <a:prstTxWarp prst="textNoShape">
              <a:avLst/>
            </a:prstTxWarp>
          </a:bodyPr>
          <a:lstStyle/>
          <a:p>
            <a:pPr lvl="0"/>
            <a:r>
              <a:rPr lang="en-GB" altLang="en-US" noProof="0" smtClean="0"/>
              <a:t>Click to edit Master text styles</a:t>
            </a:r>
          </a:p>
          <a:p>
            <a:pPr lvl="1"/>
            <a:r>
              <a:rPr lang="en-GB" altLang="en-US" noProof="0" smtClean="0"/>
              <a:t>Second level</a:t>
            </a:r>
          </a:p>
          <a:p>
            <a:pPr lvl="2"/>
            <a:r>
              <a:rPr lang="en-GB" altLang="en-US" noProof="0" smtClean="0"/>
              <a:t>Third level</a:t>
            </a:r>
          </a:p>
          <a:p>
            <a:pPr lvl="3"/>
            <a:r>
              <a:rPr lang="en-GB" altLang="en-US" noProof="0" smtClean="0"/>
              <a:t>Fourth level</a:t>
            </a:r>
          </a:p>
          <a:p>
            <a:pPr lvl="4"/>
            <a:r>
              <a:rPr lang="en-GB" altLang="en-US" noProof="0" smtClean="0"/>
              <a:t>Fifth level</a:t>
            </a:r>
          </a:p>
        </p:txBody>
      </p:sp>
      <p:sp>
        <p:nvSpPr>
          <p:cNvPr id="9222" name="Rectangle 6"/>
          <p:cNvSpPr>
            <a:spLocks noGrp="1" noChangeArrowheads="1"/>
          </p:cNvSpPr>
          <p:nvPr>
            <p:ph type="ftr" sz="quarter" idx="4"/>
          </p:nvPr>
        </p:nvSpPr>
        <p:spPr bwMode="auto">
          <a:xfrm>
            <a:off x="0" y="9428711"/>
            <a:ext cx="2945659" cy="496332"/>
          </a:xfrm>
          <a:prstGeom prst="rect">
            <a:avLst/>
          </a:prstGeom>
          <a:noFill/>
          <a:ln w="9525">
            <a:noFill/>
            <a:miter lim="800000"/>
            <a:headEnd/>
            <a:tailEnd/>
          </a:ln>
          <a:effectLst/>
        </p:spPr>
        <p:txBody>
          <a:bodyPr vert="horz" wrap="square" lIns="92528" tIns="46264" rIns="92528" bIns="46264" numCol="1" anchor="b"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9223" name="Rectangle 7"/>
          <p:cNvSpPr>
            <a:spLocks noGrp="1" noChangeArrowheads="1"/>
          </p:cNvSpPr>
          <p:nvPr>
            <p:ph type="sldNum" sz="quarter" idx="5"/>
          </p:nvPr>
        </p:nvSpPr>
        <p:spPr bwMode="auto">
          <a:xfrm>
            <a:off x="3850443" y="9428711"/>
            <a:ext cx="2945659" cy="496332"/>
          </a:xfrm>
          <a:prstGeom prst="rect">
            <a:avLst/>
          </a:prstGeom>
          <a:noFill/>
          <a:ln w="9525">
            <a:noFill/>
            <a:miter lim="800000"/>
            <a:headEnd/>
            <a:tailEnd/>
          </a:ln>
          <a:effectLst/>
        </p:spPr>
        <p:txBody>
          <a:bodyPr vert="horz" wrap="square" lIns="92528" tIns="46264" rIns="92528" bIns="46264"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5FE6DA5B-1CDA-4E82-A267-6D05D72A9821}" type="slidenum">
              <a:rPr lang="en-GB" altLang="en-US"/>
              <a:pPr>
                <a:defRPr/>
              </a:pPr>
              <a:t>‹#›</a:t>
            </a:fld>
            <a:endParaRPr lang="en-GB" altLang="en-US"/>
          </a:p>
        </p:txBody>
      </p:sp>
      <p:sp>
        <p:nvSpPr>
          <p:cNvPr id="14344" name="hc"/>
          <p:cNvSpPr txBox="1">
            <a:spLocks noChangeArrowheads="1"/>
          </p:cNvSpPr>
          <p:nvPr/>
        </p:nvSpPr>
        <p:spPr bwMode="auto">
          <a:xfrm>
            <a:off x="0" y="1"/>
            <a:ext cx="6797675" cy="278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528" tIns="46264" rIns="92528" bIns="46264">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
        <p:nvSpPr>
          <p:cNvPr id="14345" name="fc"/>
          <p:cNvSpPr txBox="1">
            <a:spLocks noChangeArrowheads="1"/>
          </p:cNvSpPr>
          <p:nvPr/>
        </p:nvSpPr>
        <p:spPr bwMode="auto">
          <a:xfrm>
            <a:off x="0" y="9679271"/>
            <a:ext cx="6797675" cy="2780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528" tIns="46264" rIns="92528" bIns="46264">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smtClean="0">
              <a:solidFill>
                <a:srgbClr val="FF0000"/>
              </a:solidFill>
              <a:latin typeface="Calibri" pitchFamily="34" charset="0"/>
            </a:endParaRPr>
          </a:p>
        </p:txBody>
      </p:sp>
    </p:spTree>
    <p:extLst>
      <p:ext uri="{BB962C8B-B14F-4D97-AF65-F5344CB8AC3E}">
        <p14:creationId xmlns:p14="http://schemas.microsoft.com/office/powerpoint/2010/main" val="23052070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file:///\\swp.police.int\wiki\Scarman_report" TargetMode="External"/><Relationship Id="rId3" Type="http://schemas.openxmlformats.org/officeDocument/2006/relationships/hyperlink" Target="file:///\\swp.police.int\wiki\Metropolitan_Police" TargetMode="External"/><Relationship Id="rId7" Type="http://schemas.openxmlformats.org/officeDocument/2006/relationships/hyperlink" Target="file:///\\swp.police.int\wiki\Leslie_Scarman"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file:///\\swp.police.int\wiki\William_Whitelaw" TargetMode="External"/><Relationship Id="rId5" Type="http://schemas.openxmlformats.org/officeDocument/2006/relationships/hyperlink" Target="file:///\\swp.police.int\wiki\South_London" TargetMode="External"/><Relationship Id="rId10" Type="http://schemas.openxmlformats.org/officeDocument/2006/relationships/hyperlink" Target="file:///\\swp.police.int\wiki\Police_Complaints_Authority_(United_Kingdom)" TargetMode="External"/><Relationship Id="rId4" Type="http://schemas.openxmlformats.org/officeDocument/2006/relationships/hyperlink" Target="file:///\\swp.police.int\wiki\Lambeth" TargetMode="External"/><Relationship Id="rId9" Type="http://schemas.openxmlformats.org/officeDocument/2006/relationships/hyperlink" Target="file:///\\swp.police.int\wiki\Police_and_Criminal_Evidence_Act_198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rbe5D3Yh43o"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5KKId_9CSlk"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pnld.westyorkshire.pnn.police.uk/docmanager/Content/D10403.htm"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pnld.westyorkshire.pnn.police.uk/docmanager/Content/D10168.htm" TargetMode="Externa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Learners who have successfully completed this lesson will be able to: </a:t>
            </a:r>
          </a:p>
          <a:p>
            <a:pPr marL="228600" indent="-228600">
              <a:lnSpc>
                <a:spcPct val="100000"/>
              </a:lnSpc>
              <a:buFont typeface="+mj-lt"/>
              <a:buAutoNum type="arabicPeriod"/>
            </a:pPr>
            <a:endParaRPr lang="en-GB" sz="1100" b="0" kern="1200" dirty="0" smtClean="0">
              <a:solidFill>
                <a:schemeClr val="tx1"/>
              </a:solidFill>
              <a:effectLst/>
              <a:latin typeface="Arial" pitchFamily="34" charset="0"/>
              <a:ea typeface="ＭＳ Ｐゴシック" pitchFamily="-112" charset="-128"/>
              <a:cs typeface="ＭＳ Ｐゴシック" pitchFamily="-112" charset="-128"/>
            </a:endParaRP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and the College of Policing guidelines.</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 Identify what constitutes, “reasonable grounds” and other options available if reasonable grounds do not exist.</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indent="-228600">
              <a:lnSpc>
                <a:spcPct val="100000"/>
              </a:lnSpc>
              <a:buFont typeface="+mj-lt"/>
              <a:buAutoNum type="arabicPeriod"/>
            </a:pPr>
            <a:r>
              <a:rPr lang="en-GB" sz="1100" b="0" kern="1200" dirty="0" smtClean="0">
                <a:solidFill>
                  <a:schemeClr val="tx1"/>
                </a:solidFill>
                <a:effectLst/>
                <a:latin typeface="Arial" pitchFamily="34" charset="0"/>
                <a:ea typeface="ＭＳ Ｐゴシック" pitchFamily="-112" charset="-128"/>
                <a:cs typeface="ＭＳ Ｐゴシック" pitchFamily="-112" charset="-128"/>
              </a:rPr>
              <a:t>Practice a stop and search in the classroom on a colleague</a:t>
            </a:r>
            <a:endParaRPr lang="en-GB" sz="1100" b="0"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a:t>
            </a:fld>
            <a:endParaRPr lang="en-GB" altLang="en-US"/>
          </a:p>
        </p:txBody>
      </p:sp>
    </p:spTree>
    <p:extLst>
      <p:ext uri="{BB962C8B-B14F-4D97-AF65-F5344CB8AC3E}">
        <p14:creationId xmlns:p14="http://schemas.microsoft.com/office/powerpoint/2010/main" val="1811708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Code A of the PACE</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100" b="0" dirty="0" smtClean="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100" b="0" i="0" u="none" strike="noStrike" baseline="0" dirty="0" smtClean="0">
              <a:solidFill>
                <a:schemeClr val="tx1"/>
              </a:solidFill>
              <a:latin typeface="Arial" panose="020B0604020202020204" pitchFamily="34" charset="0"/>
            </a:endParaRPr>
          </a:p>
          <a:p>
            <a:pPr rtl="0"/>
            <a:r>
              <a:rPr lang="en-GB" sz="1100" b="1" i="0" u="none" strike="noStrike" baseline="0" dirty="0" smtClean="0">
                <a:solidFill>
                  <a:schemeClr val="tx1"/>
                </a:solidFill>
                <a:latin typeface="Arial" panose="020B0604020202020204" pitchFamily="34" charset="0"/>
              </a:rPr>
              <a:t>College of Policing state: </a:t>
            </a:r>
          </a:p>
          <a:p>
            <a:pPr rtl="0"/>
            <a:r>
              <a:rPr lang="en-GB" sz="1100" b="0" i="0" u="none" strike="noStrike" baseline="0" dirty="0" smtClean="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100" b="0" i="0" u="none" strike="noStrike" baseline="0" dirty="0" smtClean="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100" b="0" i="0" u="none" strike="noStrike" baseline="0" dirty="0" smtClean="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100" b="0" i="0" u="none" strike="noStrike" baseline="0" dirty="0" smtClean="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100" b="0" i="0" u="none" strike="noStrike" baseline="0" dirty="0" smtClean="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100" b="1" kern="1200" dirty="0" smtClean="0">
              <a:solidFill>
                <a:schemeClr val="tx1"/>
              </a:solidFill>
              <a:effectLst/>
              <a:latin typeface="Arial" pitchFamily="34" charset="0"/>
              <a:ea typeface="ＭＳ Ｐゴシック" pitchFamily="-112" charset="-128"/>
              <a:cs typeface="ＭＳ Ｐゴシック" pitchFamily="-112" charset="-128"/>
            </a:endParaRPr>
          </a:p>
          <a:p>
            <a:endParaRPr lang="en-GB" sz="1100" b="1" kern="1200" dirty="0" smtClean="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defRPr/>
            </a:pPr>
            <a:r>
              <a:rPr lang="en-US" altLang="en-US" sz="1100" b="1" dirty="0" smtClean="0">
                <a:latin typeface="Arial" pitchFamily="34" charset="0"/>
                <a:ea typeface="ＭＳ Ｐゴシック" pitchFamily="34" charset="-128"/>
              </a:rPr>
              <a:t>Influences on Stop &amp; Search and the background to PACE</a:t>
            </a:r>
          </a:p>
          <a:p>
            <a:pPr eaLnBrk="1" hangingPunct="1">
              <a:lnSpc>
                <a:spcPct val="100000"/>
              </a:lnSpc>
              <a:defRPr/>
            </a:pPr>
            <a:endParaRPr lang="en-US" altLang="en-US" sz="1100" dirty="0" smtClean="0">
              <a:latin typeface="Arial" pitchFamily="34" charset="0"/>
              <a:ea typeface="ＭＳ Ｐゴシック" pitchFamily="34" charset="-128"/>
            </a:endParaRPr>
          </a:p>
          <a:p>
            <a:pPr eaLnBrk="1" hangingPunct="1">
              <a:lnSpc>
                <a:spcPct val="100000"/>
              </a:lnSpc>
              <a:defRPr/>
            </a:pPr>
            <a:r>
              <a:rPr lang="en-US" altLang="en-US" sz="1100" dirty="0" smtClean="0">
                <a:latin typeface="Arial" pitchFamily="34" charset="0"/>
                <a:ea typeface="ＭＳ Ｐゴシック" pitchFamily="34" charset="-128"/>
              </a:rPr>
              <a:t>Pre-PACE:</a:t>
            </a:r>
          </a:p>
          <a:p>
            <a:pPr eaLnBrk="1" hangingPunct="1">
              <a:lnSpc>
                <a:spcPct val="100000"/>
              </a:lnSpc>
              <a:defRPr/>
            </a:pPr>
            <a:r>
              <a:rPr lang="en-US" altLang="en-US" sz="1100" dirty="0" smtClean="0">
                <a:latin typeface="Arial" pitchFamily="34" charset="0"/>
                <a:ea typeface="ＭＳ Ｐゴシック" pitchFamily="34" charset="-128"/>
              </a:rPr>
              <a:t>Frequently under what was known as ‘</a:t>
            </a:r>
            <a:r>
              <a:rPr lang="en-US" altLang="en-US" sz="1100" b="1" dirty="0" err="1" smtClean="0">
                <a:latin typeface="Arial" pitchFamily="34" charset="0"/>
                <a:ea typeface="ＭＳ Ｐゴシック" pitchFamily="34" charset="-128"/>
              </a:rPr>
              <a:t>sus</a:t>
            </a:r>
            <a:r>
              <a:rPr lang="en-US" altLang="en-US" sz="1100" b="1" dirty="0" smtClean="0">
                <a:latin typeface="Arial" pitchFamily="34" charset="0"/>
                <a:ea typeface="ＭＳ Ｐゴシック" pitchFamily="34" charset="-128"/>
              </a:rPr>
              <a:t> laws</a:t>
            </a:r>
            <a:r>
              <a:rPr lang="en-US" altLang="en-US" sz="1100" dirty="0" smtClean="0">
                <a:latin typeface="Arial" pitchFamily="34" charset="0"/>
                <a:ea typeface="ＭＳ Ｐゴシック" pitchFamily="34" charset="-128"/>
              </a:rPr>
              <a:t>’ (</a:t>
            </a:r>
            <a:r>
              <a:rPr lang="en-GB" altLang="en-US" sz="1100" dirty="0" smtClean="0">
                <a:latin typeface="Arial" pitchFamily="34" charset="0"/>
                <a:ea typeface="ＭＳ Ｐゴシック" pitchFamily="34" charset="-128"/>
              </a:rPr>
              <a:t>the power to act on "sus" was found in part of section 4 of the Vagrancy Act 1824 – a number of sections now repealed (see act)),</a:t>
            </a:r>
            <a:r>
              <a:rPr lang="en-US" altLang="en-US" sz="1100" dirty="0" smtClean="0">
                <a:latin typeface="Arial" pitchFamily="34" charset="0"/>
                <a:ea typeface="ＭＳ Ｐゴシック" pitchFamily="34" charset="-128"/>
              </a:rPr>
              <a:t>officers would search people because they felt a need to do so, whether or not they had sufficient grounds and regardless of any effects on community cohesion.  They didn’t have to explain their reasons or document their actions and as such, this led to ill-feeling by communities who felt they were being discriminated against, usually on the basis of the </a:t>
            </a:r>
            <a:r>
              <a:rPr lang="en-US" altLang="en-US" sz="1100" dirty="0" err="1" smtClean="0">
                <a:latin typeface="Arial" pitchFamily="34" charset="0"/>
                <a:ea typeface="ＭＳ Ｐゴシック" pitchFamily="34" charset="-128"/>
              </a:rPr>
              <a:t>colour</a:t>
            </a:r>
            <a:r>
              <a:rPr lang="en-US" altLang="en-US" sz="1100" dirty="0" smtClean="0">
                <a:latin typeface="Arial" pitchFamily="34" charset="0"/>
                <a:ea typeface="ＭＳ Ｐゴシック" pitchFamily="34" charset="-128"/>
              </a:rPr>
              <a:t> of their skin.  </a:t>
            </a:r>
          </a:p>
          <a:p>
            <a:pPr>
              <a:lnSpc>
                <a:spcPct val="100000"/>
              </a:lnSpc>
            </a:pPr>
            <a:endPar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US" sz="1100" b="1"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Brixton Riots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The 1981 Brixton riot or Brixton Rising</a:t>
            </a:r>
            <a:r>
              <a:rPr lang="en-GB" sz="1100" b="1"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was a confrontation between the </a:t>
            </a:r>
            <a:r>
              <a:rPr lang="en-GB" sz="1100"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3"/>
              </a:rPr>
              <a:t>Metropolitan Police</a:t>
            </a:r>
            <a:r>
              <a:rPr lang="en-GB" sz="1100" u="non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and protesters in </a:t>
            </a:r>
            <a:r>
              <a:rPr lang="en-GB" sz="1100"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4"/>
              </a:rPr>
              <a:t>Lambeth</a:t>
            </a:r>
            <a:r>
              <a:rPr lang="en-GB" sz="1100" u="non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a:t>
            </a:r>
            <a:r>
              <a:rPr lang="en-GB" sz="1100"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5"/>
              </a:rPr>
              <a:t>South London</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England, between 10 and 12 April 1981. </a:t>
            </a:r>
          </a:p>
          <a:p>
            <a:pPr>
              <a:lnSpc>
                <a:spcPct val="100000"/>
              </a:lnSpc>
            </a:pPr>
            <a:r>
              <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The rioting shocked the nation.</a:t>
            </a:r>
            <a:endPar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For three days, rioters - predominately young, black men - fought police, attacked buildings and set fire to vehicles.</a:t>
            </a:r>
            <a:endPar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More than 300 people were injured and the damage caused came to an estimated value of £7.5m.</a:t>
            </a:r>
            <a:endPar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What was most shocking to many people was the unexpectedness of events. On the surface it seemed that black people were well-integrated into the fabric of UK society.</a:t>
            </a:r>
            <a:r>
              <a:rPr lang="en-GB"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rPr>
              <a:t> </a:t>
            </a:r>
            <a:r>
              <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Many were second generation, born to parents who had come to Britain from the Caribbean in the late 1940s and 1950s to help "the motherland" with post-war rebuilding.</a:t>
            </a:r>
            <a:endParaRPr lang="en-US" sz="1100" b="1"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endPar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b="1" kern="1200" dirty="0" err="1" smtClean="0">
                <a:solidFill>
                  <a:schemeClr val="tx1"/>
                </a:solidFill>
                <a:effectLst/>
                <a:latin typeface="Arial" panose="020B0604020202020204" pitchFamily="34" charset="0"/>
                <a:ea typeface="ＭＳ Ｐゴシック" pitchFamily="-112" charset="-128"/>
                <a:cs typeface="Arial" panose="020B0604020202020204" pitchFamily="34" charset="0"/>
              </a:rPr>
              <a:t>Scarman</a:t>
            </a:r>
            <a:r>
              <a:rPr lang="en-GB" sz="1100" b="1"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Report</a:t>
            </a:r>
            <a:endPar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The Home Secretary, </a:t>
            </a:r>
            <a:r>
              <a:rPr lang="en-GB" sz="1100"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6"/>
              </a:rPr>
              <a:t>William Whitelaw</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commissioned a public inquiry into the riot headed by </a:t>
            </a:r>
            <a:r>
              <a:rPr lang="en-GB" sz="1100"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7"/>
              </a:rPr>
              <a:t>Lord </a:t>
            </a:r>
            <a:r>
              <a:rPr lang="en-GB" sz="1100" u="none" strike="noStrike" kern="1200" dirty="0" err="1"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7"/>
              </a:rPr>
              <a:t>Scarman</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The </a:t>
            </a:r>
            <a:r>
              <a:rPr lang="en-GB" sz="1100" u="none" strike="noStrike" kern="1200" dirty="0" err="1"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8"/>
              </a:rPr>
              <a:t>Scarman</a:t>
            </a:r>
            <a:r>
              <a:rPr lang="en-GB" sz="1100"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8"/>
              </a:rPr>
              <a:t> report</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was published on 25 November 1981.</a:t>
            </a:r>
          </a:p>
          <a:p>
            <a:pPr>
              <a:lnSpc>
                <a:spcPct val="100000"/>
              </a:lnSpc>
            </a:pPr>
            <a:r>
              <a:rPr lang="en-GB" sz="1100" kern="1200" dirty="0" err="1" smtClean="0">
                <a:solidFill>
                  <a:schemeClr val="tx1"/>
                </a:solidFill>
                <a:effectLst/>
                <a:latin typeface="Arial" panose="020B0604020202020204" pitchFamily="34" charset="0"/>
                <a:ea typeface="ＭＳ Ｐゴシック" pitchFamily="-112" charset="-128"/>
                <a:cs typeface="Arial" panose="020B0604020202020204" pitchFamily="34" charset="0"/>
              </a:rPr>
              <a:t>Scarman</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found unquestionable evidence of the disproportionate and indiscriminate use of 'stop and search' powers by the police against black people. </a:t>
            </a:r>
          </a:p>
          <a:p>
            <a:pPr>
              <a:lnSpc>
                <a:spcPct val="100000"/>
              </a:lnSpc>
            </a:pP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As a consequence, a new code for police behaviour was put forward in the </a:t>
            </a:r>
            <a:r>
              <a:rPr lang="en-GB" sz="1100" i="1"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9"/>
              </a:rPr>
              <a:t>Police and Criminal Evidence Act 1984</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a:t>
            </a:r>
          </a:p>
          <a:p>
            <a:pPr>
              <a:lnSpc>
                <a:spcPct val="100000"/>
              </a:lnSpc>
            </a:pP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The act also created an independent </a:t>
            </a:r>
            <a:r>
              <a:rPr lang="en-GB" sz="1100" u="none" strike="noStrike" kern="1200" dirty="0" smtClean="0">
                <a:solidFill>
                  <a:schemeClr val="tx1"/>
                </a:solidFill>
                <a:effectLst/>
                <a:latin typeface="Arial" panose="020B0604020202020204" pitchFamily="34" charset="0"/>
                <a:ea typeface="ＭＳ Ｐゴシック" pitchFamily="-112" charset="-128"/>
                <a:cs typeface="Arial" panose="020B0604020202020204" pitchFamily="34" charset="0"/>
                <a:hlinkClick r:id="rId10"/>
              </a:rPr>
              <a:t>Police Complaints Authority</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established in 1985, to attempt to restore public confidence in the police.  </a:t>
            </a:r>
          </a:p>
          <a:p>
            <a:pPr>
              <a:lnSpc>
                <a:spcPct val="100000"/>
              </a:lnSpc>
            </a:pPr>
            <a:endPar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kern="1200" dirty="0" err="1" smtClean="0">
                <a:solidFill>
                  <a:schemeClr val="tx1"/>
                </a:solidFill>
                <a:effectLst/>
                <a:latin typeface="Arial" panose="020B0604020202020204" pitchFamily="34" charset="0"/>
                <a:ea typeface="ＭＳ Ｐゴシック" pitchFamily="-112" charset="-128"/>
                <a:cs typeface="Arial" panose="020B0604020202020204" pitchFamily="34" charset="0"/>
              </a:rPr>
              <a:t>Scarman</a:t>
            </a:r>
            <a:r>
              <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 concluded that "complex political, social and economic factors disposition towards violent protest"</a:t>
            </a:r>
          </a:p>
          <a:p>
            <a:pPr>
              <a:lnSpc>
                <a:spcPct val="100000"/>
              </a:lnSpc>
            </a:pPr>
            <a:endParaRPr lang="en-GB" sz="1100" dirty="0" smtClean="0"/>
          </a:p>
          <a:p>
            <a:pPr>
              <a:lnSpc>
                <a:spcPct val="100000"/>
              </a:lnSpc>
            </a:pPr>
            <a:r>
              <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Brixton Riots previously covered</a:t>
            </a:r>
            <a:r>
              <a:rPr lang="en-US"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rPr>
              <a:t> </a:t>
            </a:r>
            <a:r>
              <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rPr>
              <a:t>in ‘Understanding the Role of a Constable Lesson’ </a:t>
            </a:r>
          </a:p>
          <a:p>
            <a:pPr>
              <a:lnSpc>
                <a:spcPct val="100000"/>
              </a:lnSpc>
            </a:pPr>
            <a:endParaRPr lang="en-US"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US" sz="1100" kern="1200" baseline="0" dirty="0" smtClean="0">
                <a:solidFill>
                  <a:schemeClr val="tx1"/>
                </a:solidFill>
                <a:effectLst/>
                <a:latin typeface="Arial" panose="020B0604020202020204" pitchFamily="34" charset="0"/>
                <a:ea typeface="ＭＳ Ｐゴシック" pitchFamily="-112" charset="-128"/>
                <a:cs typeface="Arial" panose="020B0604020202020204" pitchFamily="34" charset="0"/>
              </a:rPr>
              <a:t>Handout has already been provided to students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ea typeface="ＭＳ Ｐゴシック" panose="020B0600070205080204" pitchFamily="34" charset="-128"/>
              </a:rPr>
              <a:t>Before PACE, stop and search was not regulated and the misuse by police of searches was largely blamed for the race riots in the early 1980s. </a:t>
            </a:r>
          </a:p>
          <a:p>
            <a:endParaRPr lang="en-GB" altLang="en-US" sz="1100" dirty="0" smtClean="0">
              <a:latin typeface="Arial" charset="0"/>
              <a:ea typeface="ＭＳ Ｐゴシック" pitchFamily="34" charset="-128"/>
            </a:endParaRPr>
          </a:p>
          <a:p>
            <a:pPr>
              <a:defRPr/>
            </a:pPr>
            <a:r>
              <a:rPr lang="en-GB" altLang="en-US" sz="1100" dirty="0" smtClean="0">
                <a:latin typeface="Arial" charset="0"/>
                <a:ea typeface="ＭＳ Ｐゴシック" pitchFamily="34" charset="-128"/>
              </a:rPr>
              <a:t>In 1999,</a:t>
            </a:r>
            <a:r>
              <a:rPr lang="en-GB" altLang="en-US" sz="1100" baseline="0" dirty="0" smtClean="0">
                <a:latin typeface="Arial" charset="0"/>
                <a:ea typeface="ＭＳ Ｐゴシック" pitchFamily="34" charset="-128"/>
              </a:rPr>
              <a:t> following the murder of Stephen Lawrence, an enquiry was held </a:t>
            </a:r>
            <a:r>
              <a:rPr lang="en-GB" altLang="en-US" sz="1100" dirty="0" smtClean="0">
                <a:latin typeface="Arial" charset="0"/>
                <a:ea typeface="ＭＳ Ｐゴシック" pitchFamily="34" charset="-128"/>
              </a:rPr>
              <a:t>was held,</a:t>
            </a:r>
            <a:r>
              <a:rPr lang="en-GB" altLang="en-US" sz="1100" baseline="0" dirty="0" smtClean="0">
                <a:latin typeface="Arial" charset="0"/>
                <a:ea typeface="ＭＳ Ｐゴシック" pitchFamily="34" charset="-128"/>
              </a:rPr>
              <a:t> led by Lord MacPherson (Retired High Court Judge). He examined the institution of the Metropolitan Police Service and individual behaviours surrounding the incident. </a:t>
            </a:r>
          </a:p>
          <a:p>
            <a:pPr eaLnBrk="1" hangingPunct="1"/>
            <a:endParaRPr lang="en-US" altLang="en-US" sz="1100" dirty="0" smtClean="0">
              <a:latin typeface="Arial" pitchFamily="34" charset="0"/>
              <a:ea typeface="ＭＳ Ｐゴシック" pitchFamily="34" charset="-128"/>
            </a:endParaRPr>
          </a:p>
          <a:p>
            <a:pPr eaLnBrk="1" hangingPunct="1"/>
            <a:r>
              <a:rPr lang="en-US" altLang="en-US" sz="1100" dirty="0" smtClean="0">
                <a:latin typeface="Arial" pitchFamily="34" charset="0"/>
                <a:ea typeface="ＭＳ Ｐゴシック" pitchFamily="34" charset="-128"/>
              </a:rPr>
              <a:t>Stephen Lawrence’s death and the subsequent findings against the Metropolitan Police showed that there was still considerable work to do.  Search forms were </a:t>
            </a:r>
            <a:r>
              <a:rPr lang="en-US" altLang="en-US" sz="1100" dirty="0" err="1" smtClean="0">
                <a:latin typeface="Arial" pitchFamily="34" charset="0"/>
                <a:ea typeface="ＭＳ Ｐゴシック" pitchFamily="34" charset="-128"/>
              </a:rPr>
              <a:t>scrutinised</a:t>
            </a:r>
            <a:r>
              <a:rPr lang="en-US" altLang="en-US" sz="1100" dirty="0" smtClean="0">
                <a:latin typeface="Arial" pitchFamily="34" charset="0"/>
                <a:ea typeface="ＭＳ Ｐゴシック" pitchFamily="34" charset="-128"/>
              </a:rPr>
              <a:t> and it was alleged that someone who is black was 4 times more likely to be stopped and searched than someone who is white.  The management of searches by officers was found to be poor with no explanation of why a search was taking place and no other information given to the person being searched.</a:t>
            </a:r>
          </a:p>
          <a:p>
            <a:pPr eaLnBrk="1" hangingPunct="1"/>
            <a:endParaRPr lang="en-US"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The Stephen Lawrence Inquiry Report 1999 made 70 recommendations for society to show zero tolerance for racism. These recommendations include measures aimed at improving the accountability of the police, four of which relate directly to stops and searches (</a:t>
            </a:r>
            <a:r>
              <a:rPr lang="en-US" altLang="en-US" sz="1100" dirty="0" smtClean="0">
                <a:latin typeface="Arial" pitchFamily="34" charset="0"/>
                <a:ea typeface="ＭＳ Ｐゴシック" pitchFamily="34" charset="-128"/>
              </a:rPr>
              <a:t>recommendation 62 and 63 focused on the ‘marketing’ of stop searches and the positive outcomes in terms of public safety)</a:t>
            </a:r>
            <a:endParaRPr lang="en-GB" altLang="en-US" sz="1100" dirty="0" smtClean="0">
              <a:latin typeface="Arial" pitchFamily="34" charset="0"/>
              <a:ea typeface="ＭＳ Ｐゴシック" pitchFamily="34" charset="-128"/>
            </a:endParaRPr>
          </a:p>
          <a:p>
            <a:pPr>
              <a:defRPr/>
            </a:pPr>
            <a:endParaRPr lang="en-GB" altLang="en-US" sz="1100" b="1" baseline="0" dirty="0" smtClean="0">
              <a:latin typeface="Arial" charset="0"/>
              <a:ea typeface="ＭＳ Ｐゴシック" pitchFamily="34" charset="-128"/>
            </a:endParaRPr>
          </a:p>
          <a:p>
            <a:pPr>
              <a:defRPr/>
            </a:pPr>
            <a:r>
              <a:rPr lang="en-GB" altLang="en-US" sz="1100" dirty="0" smtClean="0">
                <a:latin typeface="Arial" charset="0"/>
                <a:ea typeface="ＭＳ Ｐゴシック" pitchFamily="34" charset="-128"/>
              </a:rPr>
              <a:t>There was no suggestion by the Stephen Lawrence Inquiry Report or from communities to remove the power of stop and search from police officers. </a:t>
            </a:r>
          </a:p>
          <a:p>
            <a:pPr>
              <a:defRPr/>
            </a:pPr>
            <a:r>
              <a:rPr lang="en-GB" altLang="en-US" sz="1100" dirty="0" smtClean="0">
                <a:latin typeface="Arial" charset="0"/>
                <a:ea typeface="ＭＳ Ｐゴシック" pitchFamily="34" charset="-128"/>
              </a:rPr>
              <a:t>There is a general acceptance by the public that stop and search is an important tactic for preventing and detecting crime. </a:t>
            </a:r>
          </a:p>
          <a:p>
            <a:pPr>
              <a:defRPr/>
            </a:pPr>
            <a:r>
              <a:rPr lang="en-GB" altLang="en-US" sz="1100" dirty="0" smtClean="0">
                <a:latin typeface="Arial" charset="0"/>
                <a:ea typeface="ＭＳ Ｐゴシック" pitchFamily="34" charset="-128"/>
              </a:rPr>
              <a:t>The Government has accepted that stop and search should remain but guidelines were set out about the conduct of stop and search by police officers.</a:t>
            </a:r>
          </a:p>
          <a:p>
            <a:pPr algn="ctr">
              <a:spcBef>
                <a:spcPct val="20000"/>
              </a:spcBef>
              <a:defRPr/>
            </a:pPr>
            <a:endParaRPr lang="en-GB" altLang="en-US" sz="1100" dirty="0" smtClean="0"/>
          </a:p>
          <a:p>
            <a:pPr>
              <a:spcBef>
                <a:spcPct val="20000"/>
              </a:spcBef>
              <a:defRPr/>
            </a:pPr>
            <a:r>
              <a:rPr lang="en-GB" altLang="en-US" sz="1100" dirty="0" smtClean="0"/>
              <a:t>Officers have a responsibility to ensure that searches are conducted:</a:t>
            </a:r>
          </a:p>
          <a:p>
            <a:pPr marL="285750" indent="-285750">
              <a:spcBef>
                <a:spcPct val="20000"/>
              </a:spcBef>
              <a:buFont typeface="Arial" panose="020B0604020202020204" pitchFamily="34" charset="0"/>
              <a:buChar char="•"/>
              <a:defRPr/>
            </a:pPr>
            <a:r>
              <a:rPr lang="en-GB" altLang="en-US" sz="1100" dirty="0" smtClean="0"/>
              <a:t>fairly, </a:t>
            </a:r>
          </a:p>
          <a:p>
            <a:pPr marL="285750" indent="-285750">
              <a:spcBef>
                <a:spcPct val="20000"/>
              </a:spcBef>
              <a:buFont typeface="Arial" panose="020B0604020202020204" pitchFamily="34" charset="0"/>
              <a:buChar char="•"/>
              <a:defRPr/>
            </a:pPr>
            <a:r>
              <a:rPr lang="en-GB" altLang="en-US" sz="1100" dirty="0" smtClean="0"/>
              <a:t>responsibly, </a:t>
            </a:r>
          </a:p>
          <a:p>
            <a:pPr marL="285750" indent="-285750">
              <a:spcBef>
                <a:spcPct val="20000"/>
              </a:spcBef>
              <a:buFont typeface="Arial" panose="020B0604020202020204" pitchFamily="34" charset="0"/>
              <a:buChar char="•"/>
              <a:defRPr/>
            </a:pPr>
            <a:r>
              <a:rPr lang="en-GB" altLang="en-US" sz="1100" dirty="0" smtClean="0"/>
              <a:t>with respect for people being searched and </a:t>
            </a:r>
          </a:p>
          <a:p>
            <a:pPr marL="285750" indent="-285750">
              <a:spcBef>
                <a:spcPct val="20000"/>
              </a:spcBef>
              <a:buFont typeface="Arial" panose="020B0604020202020204" pitchFamily="34" charset="0"/>
              <a:buChar char="•"/>
              <a:defRPr/>
            </a:pPr>
            <a:r>
              <a:rPr lang="en-GB" altLang="en-US" sz="1100" dirty="0" smtClean="0"/>
              <a:t>without unlawful discrimination</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a:t>
            </a:fld>
            <a:endParaRPr lang="en-GB" altLang="en-US"/>
          </a:p>
        </p:txBody>
      </p:sp>
    </p:spTree>
    <p:extLst>
      <p:ext uri="{BB962C8B-B14F-4D97-AF65-F5344CB8AC3E}">
        <p14:creationId xmlns:p14="http://schemas.microsoft.com/office/powerpoint/2010/main" val="3815014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It is important to understand who and what you can stop and search, and what gives you the grounds to be able to do so before looking at where you can conduct a search and the procedures involved in carrying out such a search.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(We shall look at Reasonable Grounds to Suspect in more detail later on in the lesson)</a:t>
            </a:r>
          </a:p>
          <a:p>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Police Officer: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Any police officer can exercise this power whether in uniform or not, however, the officer must show their warrant card if not in uniform. Only officers in uniform can stop a vehicle. Non-uniformed officers can search vehicles provided the vehicle is already stopped. </a:t>
            </a:r>
            <a:endParaRPr lang="en-GB" altLang="en-US" sz="1100" b="0" i="0" u="none" strike="noStrike" kern="1200" baseline="0" dirty="0" smtClean="0">
              <a:solidFill>
                <a:schemeClr val="tx1"/>
              </a:solidFill>
              <a:latin typeface="Arial" pitchFamily="34" charset="0"/>
              <a:ea typeface="ＭＳ Ｐゴシック" pitchFamily="-112" charset="-128"/>
            </a:endParaRPr>
          </a:p>
          <a:p>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Any person -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There are no minimum age restrictions, nor is there a requirement that the search is conducted in the presence of an appropriate adult, however it is best practice that we have another person present when searching young or vulnerable people. </a:t>
            </a:r>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Detain: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to ‘hold’ people temporarily to carry out a procedure.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If your detention for searching is not lawful and reasonable, you may also breach Article 5 of the European Convention on Human Rights - the right to liberty and security. </a:t>
            </a:r>
          </a:p>
          <a:p>
            <a:pPr>
              <a:lnSpc>
                <a:spcPct val="100000"/>
              </a:lnSpc>
            </a:pPr>
            <a:r>
              <a:rPr lang="en-GB" sz="1100" b="0" i="1" u="none" strike="noStrike" kern="1200" baseline="0" dirty="0" smtClean="0">
                <a:solidFill>
                  <a:schemeClr val="tx1"/>
                </a:solidFill>
                <a:latin typeface="Arial" pitchFamily="34" charset="0"/>
                <a:ea typeface="ＭＳ Ｐゴシック" pitchFamily="-112" charset="-128"/>
                <a:cs typeface="ＭＳ Ｐゴシック" pitchFamily="-112" charset="-128"/>
              </a:rPr>
              <a:t>Intrusion</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on the liberty of the person stopped or searched must be completed as quickly as possible</a:t>
            </a:r>
          </a:p>
          <a:p>
            <a:pPr>
              <a:lnSpc>
                <a:spcPct val="100000"/>
              </a:lnSpc>
            </a:pPr>
            <a:r>
              <a:rPr lang="en-GB" sz="1100" b="0" i="1" u="none" strike="noStrike" kern="1200" baseline="0" dirty="0" smtClean="0">
                <a:solidFill>
                  <a:schemeClr val="tx1"/>
                </a:solidFill>
                <a:latin typeface="Arial" pitchFamily="34" charset="0"/>
                <a:ea typeface="ＭＳ Ｐゴシック" pitchFamily="-112" charset="-128"/>
                <a:cs typeface="ＭＳ Ｐゴシック" pitchFamily="-112" charset="-128"/>
              </a:rPr>
              <a:t>Length of time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for which a person or vehicle can be detained must be reasonable and not extend beyond the time taken for the search.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a:t>
            </a:r>
            <a:r>
              <a:rPr lang="en-GB" sz="1100" b="0" i="1" u="none" strike="noStrike" kern="1200" baseline="0" dirty="0" smtClean="0">
                <a:solidFill>
                  <a:schemeClr val="tx1"/>
                </a:solidFill>
                <a:latin typeface="Arial" pitchFamily="34" charset="0"/>
                <a:ea typeface="ＭＳ Ｐゴシック" pitchFamily="-112" charset="-128"/>
                <a:cs typeface="ＭＳ Ｐゴシック" pitchFamily="-112" charset="-128"/>
              </a:rPr>
              <a:t>nform.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If you detain someone for the purposes of a search, you should </a:t>
            </a:r>
            <a:r>
              <a:rPr lang="en-GB" sz="1100" b="0" i="1" u="none" strike="noStrike" kern="1200" baseline="0" dirty="0" smtClean="0">
                <a:solidFill>
                  <a:schemeClr val="tx1"/>
                </a:solidFill>
                <a:latin typeface="Arial" pitchFamily="34" charset="0"/>
                <a:ea typeface="ＭＳ Ｐゴシック" pitchFamily="-112" charset="-128"/>
                <a:cs typeface="ＭＳ Ｐゴシック" pitchFamily="-112" charset="-128"/>
              </a:rPr>
              <a:t>inform</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them of their detention as soon as it begins.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PACE Code A - Principles governing stop and search: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Stop Search can be considered as one of the most intrusive activity that police carry out (arresting being one of the most); therefore the powers to stop and search must be used fairly, responsibly, with respect for people being searched and without unlawful discrimination.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The intrusion on the liberty of the person stopped or searched must be brief and detention for the purposes of a search must take place at or near the location of the stop.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Under the Equality Act 2010 when police officers are carrying out their functions, they also have a duty to have due regard to the need to eliminate unlawful discrimination, harassment and victimisation, to advance equality of opportunity &amp; to foster good relations.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A search of a person must not be made, even with their consent, where no power to search is applicable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 essentially there is no such thing as a voluntary search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Even where a person is prepared to submit to a search voluntarily, the person must not be searched unless the necessary legal power exists, and the search must be in accordance with the relevant power and the provisions of Code 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The only exception, where an officer does not require a specific power, applies to searches of persons entering sports grounds or other premises carried out with their consent given as a condition of entry.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If there ceases to be reasonable grounds to conduct or continue with the search, then there will be no power and no search may take place. In the absence of any other lawful authority, the person will be free to leave and must be told so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Note: Where a person has been lawfully detained, but no search in the event takes place, the detention will not be rendered unlawful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Remember, the primary purpose of these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and must be able to explain their actions to the person being searched.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Stop and search can play an important role in the detection and prevention of crime, and using the powers fairly makes them more effective. If these fundamental principles are not observed the use of powers to stop and search may be drawn into question.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Failure to use the powers in the proper manner reduces their effectiveness. Any misuse of the powers is likely to be harmful to policing and lead to mistrust of the police and can lead to disciplinary action. Any evidence obtained from a search to which Code A applies may be open to challenge if the provisions of the Code are not observed</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solidFill>
                  <a:srgbClr val="000000"/>
                </a:solidFill>
                <a:latin typeface="Arial" pitchFamily="34" charset="0"/>
                <a:ea typeface="ＭＳ Ｐゴシック" pitchFamily="34" charset="-128"/>
              </a:rPr>
              <a:t>Section 163(1) Road Traffic Act - a person driving a mechanically propelled vehicle on a road must stop the vehicle on being required to do so by a constable </a:t>
            </a:r>
            <a:r>
              <a:rPr lang="en-GB" altLang="en-US" sz="1100" b="1" dirty="0" smtClean="0">
                <a:solidFill>
                  <a:srgbClr val="000000"/>
                </a:solidFill>
                <a:latin typeface="Arial" pitchFamily="34" charset="0"/>
                <a:ea typeface="ＭＳ Ｐゴシック" pitchFamily="34" charset="-128"/>
              </a:rPr>
              <a:t>in uniform</a:t>
            </a:r>
            <a:r>
              <a:rPr lang="en-GB" altLang="en-US" sz="1100" dirty="0" smtClean="0">
                <a:solidFill>
                  <a:srgbClr val="000000"/>
                </a:solidFill>
                <a:latin typeface="Arial" pitchFamily="34" charset="0"/>
                <a:ea typeface="ＭＳ Ｐゴシック" pitchFamily="34" charset="-128"/>
              </a:rPr>
              <a:t> or a traffic officer - </a:t>
            </a:r>
            <a:r>
              <a:rPr lang="en-GB" altLang="en-US" sz="1100" i="1" dirty="0" smtClean="0">
                <a:solidFill>
                  <a:srgbClr val="000000"/>
                </a:solidFill>
                <a:latin typeface="Arial" pitchFamily="34" charset="0"/>
                <a:ea typeface="ＭＳ Ｐゴシック" pitchFamily="34" charset="-128"/>
              </a:rPr>
              <a:t>However the search of the vehicle/persons may be carried out by any constable</a:t>
            </a:r>
          </a:p>
          <a:p>
            <a:r>
              <a:rPr lang="en-GB" altLang="en-US" sz="1100" dirty="0" smtClean="0">
                <a:solidFill>
                  <a:srgbClr val="000000"/>
                </a:solidFill>
                <a:latin typeface="Arial" pitchFamily="34" charset="0"/>
                <a:ea typeface="ＭＳ Ｐゴシック" pitchFamily="34" charset="-128"/>
              </a:rPr>
              <a:t> </a:t>
            </a:r>
          </a:p>
          <a:p>
            <a:r>
              <a:rPr lang="en-GB" altLang="en-US" sz="1100" dirty="0" smtClean="0">
                <a:solidFill>
                  <a:srgbClr val="000000"/>
                </a:solidFill>
                <a:latin typeface="Arial" pitchFamily="34" charset="0"/>
                <a:ea typeface="ＭＳ Ｐゴシック" pitchFamily="34" charset="-128"/>
              </a:rPr>
              <a:t>Other powers to stop vehicles in order to search include: </a:t>
            </a:r>
          </a:p>
          <a:p>
            <a:r>
              <a:rPr lang="en-GB" altLang="en-US" sz="1100" b="1" dirty="0" smtClean="0">
                <a:solidFill>
                  <a:srgbClr val="000000"/>
                </a:solidFill>
                <a:latin typeface="Arial" pitchFamily="34" charset="0"/>
                <a:ea typeface="ＭＳ Ｐゴシック" pitchFamily="34" charset="-128"/>
              </a:rPr>
              <a:t>Section 23 Misuse of Drugs Act 1971</a:t>
            </a:r>
            <a:r>
              <a:rPr lang="en-GB" altLang="en-US" sz="1100" dirty="0" smtClean="0">
                <a:solidFill>
                  <a:srgbClr val="000000"/>
                </a:solidFill>
                <a:latin typeface="Arial" pitchFamily="34" charset="0"/>
                <a:ea typeface="ＭＳ Ｐゴシック" pitchFamily="34" charset="-128"/>
              </a:rPr>
              <a:t> </a:t>
            </a:r>
            <a:r>
              <a:rPr lang="en-GB" altLang="en-US" sz="1100" b="1" dirty="0" smtClean="0">
                <a:solidFill>
                  <a:srgbClr val="000000"/>
                </a:solidFill>
                <a:latin typeface="Arial" pitchFamily="34" charset="0"/>
                <a:ea typeface="ＭＳ Ｐゴシック" pitchFamily="34" charset="-128"/>
              </a:rPr>
              <a:t>(we shall look at this in another lesson) </a:t>
            </a:r>
          </a:p>
          <a:p>
            <a:r>
              <a:rPr lang="en-GB" altLang="en-US" sz="1100" dirty="0" smtClean="0">
                <a:solidFill>
                  <a:srgbClr val="000000"/>
                </a:solidFill>
                <a:latin typeface="Arial" pitchFamily="34" charset="0"/>
                <a:ea typeface="ＭＳ Ｐゴシック" pitchFamily="34" charset="-128"/>
              </a:rPr>
              <a:t>23(2) If a constable has reasonable grounds to suspect that any person is in possession of a controlled drug in contravention of this Act or of any regulations or orders made thereunder, the constable may –</a:t>
            </a:r>
          </a:p>
          <a:p>
            <a:pPr marL="628650" lvl="1" indent="-171450">
              <a:buFontTx/>
              <a:buChar char="•"/>
            </a:pPr>
            <a:r>
              <a:rPr lang="en-GB" altLang="en-US" sz="1100" dirty="0" smtClean="0">
                <a:solidFill>
                  <a:srgbClr val="000000"/>
                </a:solidFill>
                <a:latin typeface="Arial" pitchFamily="34" charset="0"/>
                <a:ea typeface="ＭＳ Ｐゴシック" pitchFamily="34" charset="-128"/>
              </a:rPr>
              <a:t>Search that person, and detain him for the purpose of searching him;</a:t>
            </a:r>
          </a:p>
          <a:p>
            <a:pPr marL="628650" lvl="1" indent="-171450">
              <a:buFontTx/>
              <a:buChar char="•"/>
            </a:pPr>
            <a:r>
              <a:rPr lang="en-GB" altLang="en-US" sz="1100" dirty="0" smtClean="0">
                <a:solidFill>
                  <a:srgbClr val="000000"/>
                </a:solidFill>
                <a:latin typeface="Arial" pitchFamily="34" charset="0"/>
                <a:ea typeface="ＭＳ Ｐゴシック" pitchFamily="34" charset="-128"/>
              </a:rPr>
              <a:t>Search any vehicle or vessel in which the constable suspects that the drug may be found, and for the purpose requir4e the person in control of the vehicle or vessel to stop it;</a:t>
            </a:r>
          </a:p>
          <a:p>
            <a:pPr marL="628650" lvl="1" indent="-171450">
              <a:buFontTx/>
              <a:buChar char="•"/>
            </a:pPr>
            <a:r>
              <a:rPr lang="en-GB" altLang="en-US" sz="1100" dirty="0" smtClean="0">
                <a:solidFill>
                  <a:srgbClr val="000000"/>
                </a:solidFill>
                <a:latin typeface="Arial" pitchFamily="34" charset="0"/>
                <a:ea typeface="ＭＳ Ｐゴシック" pitchFamily="34" charset="-128"/>
              </a:rPr>
              <a:t>Seize and detain, for the purposes of proceedings under this Act, anything found in the course of the search, which appears to the constable to be evidence under this Act.</a:t>
            </a:r>
          </a:p>
          <a:p>
            <a:r>
              <a:rPr lang="en-GB" altLang="en-US" sz="1100" dirty="0" smtClean="0">
                <a:solidFill>
                  <a:srgbClr val="000000"/>
                </a:solidFill>
                <a:latin typeface="Arial" pitchFamily="34" charset="0"/>
                <a:ea typeface="ＭＳ Ｐゴシック" pitchFamily="34" charset="-128"/>
              </a:rPr>
              <a:t> </a:t>
            </a:r>
          </a:p>
          <a:p>
            <a:r>
              <a:rPr lang="en-GB" altLang="en-US" sz="1100" b="1" dirty="0" smtClean="0">
                <a:solidFill>
                  <a:srgbClr val="000000"/>
                </a:solidFill>
                <a:latin typeface="Arial" pitchFamily="34" charset="0"/>
                <a:ea typeface="ＭＳ Ｐゴシック" pitchFamily="34" charset="-128"/>
              </a:rPr>
              <a:t>Section 47 Firearms Act 1968 </a:t>
            </a:r>
            <a:endParaRPr lang="en-GB" altLang="en-US" sz="1100" dirty="0" smtClean="0">
              <a:solidFill>
                <a:srgbClr val="000000"/>
              </a:solidFill>
              <a:latin typeface="Arial" pitchFamily="34" charset="0"/>
              <a:ea typeface="ＭＳ Ｐゴシック" pitchFamily="34" charset="-128"/>
            </a:endParaRPr>
          </a:p>
          <a:p>
            <a:r>
              <a:rPr lang="en-GB" altLang="en-US" sz="1100" dirty="0" smtClean="0">
                <a:solidFill>
                  <a:srgbClr val="000000"/>
                </a:solidFill>
                <a:latin typeface="Arial" pitchFamily="34" charset="0"/>
                <a:ea typeface="ＭＳ Ｐゴシック" pitchFamily="34" charset="-128"/>
              </a:rPr>
              <a:t>47(4) if a constable has reasonable cause to suspect that there is a firearm in a vehicle in a public place, or that a vehicle is being or is about to be used in connection with the commission of an offence relevant for the purposes of this section elsewhere than in a public place, he may search the vehicle and for that purpose require the person driving or in control of it to stop it.</a:t>
            </a:r>
          </a:p>
          <a:p>
            <a:r>
              <a:rPr lang="en-GB" altLang="en-US" sz="1100" dirty="0" smtClean="0">
                <a:solidFill>
                  <a:srgbClr val="000000"/>
                </a:solidFill>
                <a:latin typeface="Arial" pitchFamily="34" charset="0"/>
                <a:ea typeface="ＭＳ Ｐゴシック" pitchFamily="34" charset="-128"/>
              </a:rPr>
              <a:t> </a:t>
            </a:r>
          </a:p>
          <a:p>
            <a:r>
              <a:rPr lang="en-GB" altLang="en-US" sz="1100" b="1" dirty="0" smtClean="0">
                <a:solidFill>
                  <a:srgbClr val="000000"/>
                </a:solidFill>
                <a:latin typeface="Arial" pitchFamily="34" charset="0"/>
                <a:ea typeface="ＭＳ Ｐゴシック" pitchFamily="34" charset="-128"/>
              </a:rPr>
              <a:t>Section 60 Criminal Justice and Public Order Act 1994 </a:t>
            </a:r>
            <a:endParaRPr lang="en-GB" altLang="en-US" sz="1100" dirty="0" smtClean="0">
              <a:solidFill>
                <a:srgbClr val="000000"/>
              </a:solidFill>
              <a:latin typeface="Arial" pitchFamily="34" charset="0"/>
              <a:ea typeface="ＭＳ Ｐゴシック" pitchFamily="34" charset="-128"/>
            </a:endParaRPr>
          </a:p>
          <a:p>
            <a:r>
              <a:rPr lang="en-GB" altLang="en-US" sz="1100" dirty="0" smtClean="0">
                <a:solidFill>
                  <a:srgbClr val="000000"/>
                </a:solidFill>
                <a:latin typeface="Arial" pitchFamily="34" charset="0"/>
                <a:ea typeface="ＭＳ Ｐゴシック" pitchFamily="34" charset="-128"/>
              </a:rPr>
              <a:t>60(4) confers on any constable </a:t>
            </a:r>
            <a:r>
              <a:rPr lang="en-GB" altLang="en-US" sz="1100" b="1" dirty="0" smtClean="0">
                <a:solidFill>
                  <a:srgbClr val="000000"/>
                </a:solidFill>
                <a:latin typeface="Arial" pitchFamily="34" charset="0"/>
                <a:ea typeface="ＭＳ Ｐゴシック" pitchFamily="34" charset="-128"/>
              </a:rPr>
              <a:t>in uniform </a:t>
            </a:r>
            <a:r>
              <a:rPr lang="en-GB" altLang="en-US" sz="1100" dirty="0" smtClean="0">
                <a:solidFill>
                  <a:srgbClr val="000000"/>
                </a:solidFill>
                <a:latin typeface="Arial" pitchFamily="34" charset="0"/>
                <a:ea typeface="ＭＳ Ｐゴシック" pitchFamily="34" charset="-128"/>
              </a:rPr>
              <a:t>power to stop any vehicle and search the vehicle, its driver and any passenger for offensive weapons or dangerous instruments</a:t>
            </a:r>
          </a:p>
          <a:p>
            <a:r>
              <a:rPr lang="en-GB" altLang="en-US" sz="1100" dirty="0" smtClean="0">
                <a:solidFill>
                  <a:srgbClr val="000000"/>
                </a:solidFill>
                <a:latin typeface="Arial" pitchFamily="34" charset="0"/>
                <a:ea typeface="ＭＳ Ｐゴシック" pitchFamily="34" charset="-128"/>
              </a:rPr>
              <a:t>This act enables an Inspector or above to designate an area where searches may be carried out without an individual officer needing to have grounds for suspicion. Typically used to deal with gang violence or football hooliganism; used in an area to prevent incidents of serious violence ant the carrying of dangerous / offensive weapons or to find such instruments</a:t>
            </a:r>
          </a:p>
          <a:p>
            <a:pPr eaLnBrk="1" hangingPunct="1"/>
            <a:endParaRPr lang="en-GB" altLang="en-US" sz="1100" b="1" dirty="0" smtClean="0">
              <a:solidFill>
                <a:srgbClr val="000000"/>
              </a:solidFill>
              <a:latin typeface="Arial" pitchFamily="34" charset="0"/>
              <a:ea typeface="ＭＳ Ｐゴシック" pitchFamily="34" charset="-128"/>
            </a:endParaRPr>
          </a:p>
          <a:p>
            <a:pPr eaLnBrk="1" hangingPunct="1"/>
            <a:r>
              <a:rPr lang="en-GB" altLang="en-US" sz="1100" b="1" dirty="0" smtClean="0">
                <a:solidFill>
                  <a:srgbClr val="000000"/>
                </a:solidFill>
                <a:latin typeface="Arial" pitchFamily="34" charset="0"/>
                <a:ea typeface="ＭＳ Ｐゴシック" pitchFamily="34" charset="-128"/>
              </a:rPr>
              <a:t>Code A 4.8 to 4.10 - Record of search</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dirty="0" smtClean="0"/>
              <a:t>You can never carry out a </a:t>
            </a:r>
            <a:r>
              <a:rPr lang="en-GB" sz="1100" b="1" u="sng" dirty="0" smtClean="0"/>
              <a:t>Section 1 PACE </a:t>
            </a:r>
            <a:r>
              <a:rPr lang="en-GB" sz="1100" dirty="0" smtClean="0"/>
              <a:t>search in a dwelling. </a:t>
            </a:r>
          </a:p>
          <a:p>
            <a:pPr eaLnBrk="1" hangingPunct="1">
              <a:defRPr/>
            </a:pPr>
            <a:r>
              <a:rPr lang="en-GB" sz="1100" dirty="0" smtClean="0"/>
              <a:t>You can search people in the gardens or yards attached to dwellings, but only if you have reasonable grounds for </a:t>
            </a:r>
            <a:r>
              <a:rPr lang="en-GB" sz="1100" b="1" dirty="0" smtClean="0"/>
              <a:t>believing </a:t>
            </a:r>
            <a:r>
              <a:rPr lang="en-GB" sz="1100" dirty="0" smtClean="0"/>
              <a:t>that the:</a:t>
            </a:r>
          </a:p>
          <a:p>
            <a:pPr marL="171450" indent="-171450" eaLnBrk="1" hangingPunct="1">
              <a:buFont typeface="Arial" panose="020B0604020202020204" pitchFamily="34" charset="0"/>
              <a:buChar char="•"/>
              <a:defRPr/>
            </a:pPr>
            <a:r>
              <a:rPr lang="en-GB" sz="1100" dirty="0" smtClean="0"/>
              <a:t>person to be searched, or person in charge of the vehicle, does not reside in the dwelling; and</a:t>
            </a:r>
          </a:p>
          <a:p>
            <a:pPr marL="171450" indent="-171450" eaLnBrk="1" hangingPunct="1">
              <a:buFont typeface="Arial" panose="020B0604020202020204" pitchFamily="34" charset="0"/>
              <a:buChar char="•"/>
              <a:defRPr/>
            </a:pPr>
            <a:r>
              <a:rPr lang="en-GB" sz="1100" dirty="0" smtClean="0"/>
              <a:t>person or vehicle is not at that place with the express or implied permission of a person who resides in the dwelling.</a:t>
            </a:r>
          </a:p>
          <a:p>
            <a:pPr eaLnBrk="1" hangingPunct="1">
              <a:defRPr/>
            </a:pPr>
            <a:endParaRPr lang="en-GB" altLang="en-US" sz="1100" dirty="0" smtClean="0"/>
          </a:p>
          <a:p>
            <a:pPr eaLnBrk="1" hangingPunct="1">
              <a:defRPr/>
            </a:pPr>
            <a:r>
              <a:rPr lang="en-GB" altLang="en-US" sz="1100" dirty="0" smtClean="0">
                <a:latin typeface="Arial" pitchFamily="34" charset="0"/>
                <a:ea typeface="ＭＳ Ｐゴシック" pitchFamily="34" charset="-128"/>
              </a:rPr>
              <a:t>Note: Reasonable grounds to believe will require a much stronger level of objective facts than ‘suspecting’.</a:t>
            </a:r>
          </a:p>
          <a:p>
            <a:pPr eaLnBrk="1" hangingPunct="1">
              <a:defRPr/>
            </a:pPr>
            <a:endParaRPr lang="en-GB" altLang="en-US" sz="1100" dirty="0" smtClean="0">
              <a:latin typeface="Arial" pitchFamily="34" charset="0"/>
              <a:ea typeface="ＭＳ Ｐゴシック" pitchFamily="34" charset="-128"/>
            </a:endParaRPr>
          </a:p>
          <a:p>
            <a:pPr eaLnBrk="1" hangingPunct="1">
              <a:defRPr/>
            </a:pPr>
            <a:r>
              <a:rPr lang="en-GB" altLang="en-US" sz="1100" b="1" dirty="0" smtClean="0">
                <a:latin typeface="Arial" pitchFamily="34" charset="0"/>
                <a:ea typeface="ＭＳ Ｐゴシック" pitchFamily="34" charset="-128"/>
              </a:rPr>
              <a:t>DPP Guidance</a:t>
            </a:r>
          </a:p>
          <a:p>
            <a:pPr eaLnBrk="1" hangingPunct="1">
              <a:defRPr/>
            </a:pPr>
            <a:r>
              <a:rPr lang="en-GB" altLang="en-US" sz="1100" b="1" dirty="0" smtClean="0">
                <a:latin typeface="Arial" pitchFamily="34" charset="0"/>
                <a:ea typeface="ＭＳ Ｐゴシック" pitchFamily="34" charset="-128"/>
              </a:rPr>
              <a:t>Are school premises deemed to be public places for searches under Section 1 PACE?</a:t>
            </a:r>
          </a:p>
          <a:p>
            <a:pPr eaLnBrk="1" hangingPunct="1">
              <a:defRPr/>
            </a:pPr>
            <a:r>
              <a:rPr lang="en-GB" altLang="en-US" sz="1100" dirty="0" smtClean="0">
                <a:latin typeface="Arial" pitchFamily="34" charset="0"/>
                <a:ea typeface="ＭＳ Ｐゴシック" pitchFamily="34" charset="-128"/>
              </a:rPr>
              <a:t>No, a school is deemed private premises and includes all buildings, corridors, outbuildings and  playing fields within the school boundary.  The boundary also extends to those premises owned and used by the school that are at a different location.</a:t>
            </a:r>
          </a:p>
          <a:p>
            <a:pPr eaLnBrk="1" hangingPunct="1">
              <a:defRPr/>
            </a:pPr>
            <a:endParaRPr lang="en-GB" altLang="en-US" sz="1100" dirty="0" smtClean="0">
              <a:latin typeface="Arial" pitchFamily="34" charset="0"/>
              <a:ea typeface="ＭＳ Ｐゴシック" pitchFamily="34" charset="-128"/>
            </a:endParaRPr>
          </a:p>
          <a:p>
            <a:pPr eaLnBrk="1" hangingPunct="1">
              <a:defRPr/>
            </a:pPr>
            <a:r>
              <a:rPr lang="en-GB" altLang="en-US" sz="1100" b="1" dirty="0" smtClean="0">
                <a:latin typeface="Arial" pitchFamily="34" charset="0"/>
                <a:ea typeface="ＭＳ Ｐゴシック" pitchFamily="34" charset="-128"/>
              </a:rPr>
              <a:t>Can I stop and search persons for controlled drugs within school premises?</a:t>
            </a:r>
          </a:p>
          <a:p>
            <a:pPr eaLnBrk="1" hangingPunct="1">
              <a:defRPr/>
            </a:pPr>
            <a:r>
              <a:rPr lang="en-GB" altLang="en-US" sz="1100" dirty="0" smtClean="0">
                <a:latin typeface="Arial" pitchFamily="34" charset="0"/>
                <a:ea typeface="ＭＳ Ｐゴシック" pitchFamily="34" charset="-128"/>
              </a:rPr>
              <a:t>Yes, Section 23 Misuse of Drugs Act 1871 provides the police with the power to search persons for controlled drugs and detain for the purpose of search if they have reasonable cause to suspect unlawful possession.  This power is not restricted to public places and therefore can be exercised on school premises.</a:t>
            </a:r>
          </a:p>
          <a:p>
            <a:pPr eaLnBrk="1" hangingPunct="1">
              <a:defRPr/>
            </a:pPr>
            <a:endParaRPr lang="en-GB" altLang="en-US" sz="1100" dirty="0" smtClean="0">
              <a:latin typeface="Arial" pitchFamily="34" charset="0"/>
              <a:ea typeface="ＭＳ Ｐゴシック" pitchFamily="34" charset="-128"/>
            </a:endParaRPr>
          </a:p>
          <a:p>
            <a:pPr eaLnBrk="1" hangingPunct="1">
              <a:defRPr/>
            </a:pPr>
            <a:r>
              <a:rPr lang="en-GB" altLang="en-US" sz="1100" b="1" dirty="0" smtClean="0">
                <a:latin typeface="Arial" pitchFamily="34" charset="0"/>
                <a:ea typeface="ＭＳ Ｐゴシック" pitchFamily="34" charset="-128"/>
              </a:rPr>
              <a:t>What power do I have to stop and search persons for offensive weapons or point / bladed articles within school premises?</a:t>
            </a:r>
          </a:p>
          <a:p>
            <a:pPr eaLnBrk="1" hangingPunct="1">
              <a:defRPr/>
            </a:pPr>
            <a:r>
              <a:rPr lang="en-GB" altLang="en-US" sz="1100" dirty="0" smtClean="0">
                <a:latin typeface="Arial" pitchFamily="34" charset="0"/>
                <a:ea typeface="ＭＳ Ｐゴシック" pitchFamily="34" charset="-128"/>
              </a:rPr>
              <a:t>Section 139B Criminal Justice Act 1988 provides that a constable may enter school premises and search persons on those premises for:</a:t>
            </a:r>
          </a:p>
          <a:p>
            <a:pPr eaLnBrk="1" hangingPunct="1">
              <a:defRPr/>
            </a:pPr>
            <a:r>
              <a:rPr lang="en-GB" altLang="en-US" sz="1100" dirty="0" smtClean="0">
                <a:latin typeface="Arial" pitchFamily="34" charset="0"/>
                <a:ea typeface="ＭＳ Ｐゴシック" pitchFamily="34" charset="-128"/>
              </a:rPr>
              <a:t>	a)  Any article for which Section 139 applies (sharply pointed and bladed articles), or</a:t>
            </a:r>
          </a:p>
          <a:p>
            <a:pPr eaLnBrk="1" hangingPunct="1">
              <a:defRPr/>
            </a:pPr>
            <a:r>
              <a:rPr lang="en-GB" altLang="en-US" sz="1100" dirty="0" smtClean="0">
                <a:latin typeface="Arial" pitchFamily="34" charset="0"/>
                <a:ea typeface="ＭＳ Ｐゴシック" pitchFamily="34" charset="-128"/>
              </a:rPr>
              <a:t>	b)  Any offensive weapon within the meaning of Section 1 Prevention of Crime Act 1953.</a:t>
            </a:r>
          </a:p>
          <a:p>
            <a:pPr eaLnBrk="1" hangingPunct="1">
              <a:defRPr/>
            </a:pPr>
            <a:r>
              <a:rPr lang="en-GB" altLang="en-US" sz="1100" dirty="0" smtClean="0">
                <a:latin typeface="Arial" pitchFamily="34" charset="0"/>
                <a:ea typeface="ＭＳ Ｐゴシック" pitchFamily="34" charset="-128"/>
              </a:rPr>
              <a:t>If he has reasonable grounds for suspecting that an offence under Section 139A of this Act is being, or has been committed.</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latin typeface="Arial" pitchFamily="34" charset="0"/>
                <a:ea typeface="ＭＳ Ｐゴシック" pitchFamily="34" charset="-128"/>
              </a:rPr>
              <a:t>The Act does not define ‘stolen articles.’ A scope of offences relating to stolen goods can be found in the Theft Act 1968, which includes the proceeds of stolen goods</a:t>
            </a:r>
            <a:endParaRPr lang="en-US" altLang="en-US" sz="1100" dirty="0" smtClean="0">
              <a:latin typeface="Arial" pitchFamily="34" charset="0"/>
              <a:ea typeface="ＭＳ Ｐゴシック"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Any item obtained, dishonestly, from another or any item which directly or indirectly represent a stolen item &amp; includes the proceeds of stolen goods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Note: some items such as drugs and items used for terrorist activities do not fall within this definition of Section 1 PACE and therefore other statutory powers of search must be used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171450" marR="0" lvl="0" indent="-171450" algn="l" defTabSz="914400" rtl="0" eaLnBrk="0" fontAlgn="base" latinLnBrk="0" hangingPunct="0">
              <a:lnSpc>
                <a:spcPct val="100000"/>
              </a:lnSpc>
              <a:spcBef>
                <a:spcPct val="30000"/>
              </a:spcBef>
              <a:spcAft>
                <a:spcPct val="0"/>
              </a:spcAft>
              <a:buClrTx/>
              <a:buSzTx/>
              <a:buFontTx/>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Section 23 Misuse of Drugs Act 1971 contains powers for searching individuals and vehicles in relation to drug offences</a:t>
            </a:r>
          </a:p>
          <a:p>
            <a:pPr marL="171450" marR="0" lvl="0" indent="-171450" algn="l" defTabSz="914400" rtl="0" eaLnBrk="0" fontAlgn="base" latinLnBrk="0" hangingPunct="0">
              <a:lnSpc>
                <a:spcPct val="100000"/>
              </a:lnSpc>
              <a:spcBef>
                <a:spcPct val="30000"/>
              </a:spcBef>
              <a:spcAft>
                <a:spcPct val="0"/>
              </a:spcAft>
              <a:buClrTx/>
              <a:buSzTx/>
              <a:buFontTx/>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Section 43 &amp; 47A Terrorism Act 2000 (Replaced S.44 in 2012)</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i="0" dirty="0" smtClean="0">
                <a:solidFill>
                  <a:schemeClr val="tx1"/>
                </a:solidFill>
                <a:ea typeface="ＭＳ Ｐゴシック" panose="020B0600070205080204" pitchFamily="34" charset="-128"/>
              </a:rPr>
              <a:t>Offensive weapons</a:t>
            </a:r>
          </a:p>
          <a:p>
            <a:r>
              <a:rPr lang="en-GB" altLang="en-US" sz="1100" b="0" i="0" dirty="0" smtClean="0">
                <a:solidFill>
                  <a:schemeClr val="tx1"/>
                </a:solidFill>
                <a:ea typeface="ＭＳ Ｐゴシック" panose="020B0600070205080204" pitchFamily="34" charset="-128"/>
              </a:rPr>
              <a:t>-</a:t>
            </a:r>
            <a:r>
              <a:rPr lang="en-GB" altLang="en-US" sz="1100" b="0" i="0" baseline="0" dirty="0" smtClean="0">
                <a:solidFill>
                  <a:schemeClr val="tx1"/>
                </a:solidFill>
                <a:ea typeface="ＭＳ Ｐゴシック" panose="020B0600070205080204" pitchFamily="34" charset="-128"/>
              </a:rPr>
              <a:t> </a:t>
            </a:r>
            <a:r>
              <a:rPr lang="en-GB" altLang="en-US" sz="1100" b="1" i="0" dirty="0" smtClean="0">
                <a:solidFill>
                  <a:schemeClr val="tx1"/>
                </a:solidFill>
                <a:ea typeface="ＭＳ Ｐゴシック" panose="020B0600070205080204" pitchFamily="34" charset="-128"/>
              </a:rPr>
              <a:t>made</a:t>
            </a:r>
            <a:r>
              <a:rPr lang="en-GB" altLang="en-US" sz="1100" b="0" i="0" dirty="0" smtClean="0">
                <a:solidFill>
                  <a:schemeClr val="tx1"/>
                </a:solidFill>
                <a:ea typeface="ＭＳ Ｐゴシック" panose="020B0600070205080204" pitchFamily="34" charset="-128"/>
              </a:rPr>
              <a:t> for the purpose of </a:t>
            </a:r>
            <a:r>
              <a:rPr lang="en-GB" altLang="en-US" sz="1100" b="1" i="0" dirty="0" smtClean="0">
                <a:solidFill>
                  <a:schemeClr val="tx1"/>
                </a:solidFill>
                <a:ea typeface="ＭＳ Ｐゴシック" panose="020B0600070205080204" pitchFamily="34" charset="-128"/>
              </a:rPr>
              <a:t>causing injury, </a:t>
            </a:r>
            <a:r>
              <a:rPr lang="en-GB" altLang="en-US" sz="1100" b="0" i="0" dirty="0" smtClean="0">
                <a:solidFill>
                  <a:schemeClr val="tx1"/>
                </a:solidFill>
                <a:ea typeface="ＭＳ Ｐゴシック" panose="020B0600070205080204" pitchFamily="34" charset="-128"/>
              </a:rPr>
              <a:t>e.g. a flick knife or a baton,</a:t>
            </a:r>
            <a:r>
              <a:rPr lang="en-GB" altLang="en-US" sz="1100" b="0" i="0" baseline="0" dirty="0" smtClean="0">
                <a:solidFill>
                  <a:schemeClr val="tx1"/>
                </a:solidFill>
                <a:ea typeface="ＭＳ Ｐゴシック" panose="020B0600070205080204" pitchFamily="34" charset="-128"/>
              </a:rPr>
              <a:t> </a:t>
            </a:r>
            <a:r>
              <a:rPr lang="en-GB" altLang="en-US" sz="1100" b="0" i="0" dirty="0" smtClean="0">
                <a:solidFill>
                  <a:schemeClr val="tx1"/>
                </a:solidFill>
                <a:ea typeface="ＭＳ Ｐゴシック" panose="020B0600070205080204" pitchFamily="34" charset="-128"/>
              </a:rPr>
              <a:t>courts need no proof of their intended use but will need some evidence that the defendant had no reasonable excuse for possessing such an item.</a:t>
            </a:r>
          </a:p>
          <a:p>
            <a:r>
              <a:rPr lang="en-GB" altLang="en-US" sz="1100" b="0" i="0" dirty="0" smtClean="0">
                <a:solidFill>
                  <a:schemeClr val="tx1"/>
                </a:solidFill>
                <a:ea typeface="ＭＳ Ｐゴシック" panose="020B0600070205080204" pitchFamily="34" charset="-128"/>
              </a:rPr>
              <a:t>- have been </a:t>
            </a:r>
            <a:r>
              <a:rPr lang="en-GB" altLang="en-US" sz="1100" b="1" i="0" dirty="0" smtClean="0">
                <a:solidFill>
                  <a:schemeClr val="tx1"/>
                </a:solidFill>
                <a:ea typeface="ＭＳ Ｐゴシック" panose="020B0600070205080204" pitchFamily="34" charset="-128"/>
              </a:rPr>
              <a:t>adapted</a:t>
            </a:r>
            <a:r>
              <a:rPr lang="en-GB" altLang="en-US" sz="1100" b="0" i="0" dirty="0" smtClean="0">
                <a:solidFill>
                  <a:schemeClr val="tx1"/>
                </a:solidFill>
                <a:ea typeface="ＭＳ Ｐゴシック" panose="020B0600070205080204" pitchFamily="34" charset="-128"/>
              </a:rPr>
              <a:t> to be </a:t>
            </a:r>
            <a:r>
              <a:rPr lang="en-GB" altLang="en-US" sz="1100" b="1" i="0" dirty="0" smtClean="0">
                <a:solidFill>
                  <a:schemeClr val="tx1"/>
                </a:solidFill>
                <a:ea typeface="ＭＳ Ｐゴシック" panose="020B0600070205080204" pitchFamily="34" charset="-128"/>
              </a:rPr>
              <a:t>used as weapons.  </a:t>
            </a:r>
            <a:r>
              <a:rPr lang="en-GB" altLang="en-US" sz="1100" b="0" i="0" dirty="0" smtClean="0">
                <a:solidFill>
                  <a:schemeClr val="tx1"/>
                </a:solidFill>
                <a:ea typeface="ＭＳ Ｐゴシック" panose="020B0600070205080204" pitchFamily="34" charset="-128"/>
              </a:rPr>
              <a:t>It will be for a jury to decide if the article has been specifically adapted to be a weapon. e.g.</a:t>
            </a:r>
            <a:r>
              <a:rPr lang="en-GB" altLang="en-US" sz="1100" b="0" i="0" baseline="0" dirty="0" smtClean="0">
                <a:solidFill>
                  <a:schemeClr val="tx1"/>
                </a:solidFill>
                <a:ea typeface="ＭＳ Ｐゴシック" panose="020B0600070205080204" pitchFamily="34" charset="-128"/>
              </a:rPr>
              <a:t> </a:t>
            </a:r>
            <a:r>
              <a:rPr lang="en-GB" altLang="en-US" sz="1100" b="0" i="0" dirty="0" smtClean="0">
                <a:solidFill>
                  <a:schemeClr val="tx1"/>
                </a:solidFill>
                <a:ea typeface="ＭＳ Ｐゴシック" panose="020B0600070205080204" pitchFamily="34" charset="-128"/>
              </a:rPr>
              <a:t>a snooker ball inside a sock.</a:t>
            </a:r>
          </a:p>
          <a:p>
            <a:pPr marL="171450" indent="-171450">
              <a:buFontTx/>
              <a:buChar char="-"/>
            </a:pPr>
            <a:r>
              <a:rPr lang="en-GB" altLang="en-US" sz="1100" b="1" i="0" dirty="0" smtClean="0">
                <a:solidFill>
                  <a:schemeClr val="tx1"/>
                </a:solidFill>
                <a:ea typeface="ＭＳ Ｐゴシック" panose="020B0600070205080204" pitchFamily="34" charset="-128"/>
              </a:rPr>
              <a:t>intended </a:t>
            </a:r>
            <a:r>
              <a:rPr lang="en-GB" altLang="en-US" sz="1100" b="0" i="0" dirty="0" smtClean="0">
                <a:solidFill>
                  <a:schemeClr val="tx1"/>
                </a:solidFill>
                <a:ea typeface="ＭＳ Ｐゴシック" panose="020B0600070205080204" pitchFamily="34" charset="-128"/>
              </a:rPr>
              <a:t>to </a:t>
            </a:r>
            <a:r>
              <a:rPr lang="en-GB" altLang="en-US" sz="1100" b="1" i="0" dirty="0" smtClean="0">
                <a:solidFill>
                  <a:schemeClr val="tx1"/>
                </a:solidFill>
                <a:ea typeface="ＭＳ Ｐゴシック" panose="020B0600070205080204" pitchFamily="34" charset="-128"/>
              </a:rPr>
              <a:t>be used as a weapon.  </a:t>
            </a:r>
            <a:r>
              <a:rPr lang="en-GB" altLang="en-US" sz="1100" b="0" i="0" dirty="0" smtClean="0">
                <a:solidFill>
                  <a:schemeClr val="tx1"/>
                </a:solidFill>
                <a:ea typeface="ＭＳ Ｐゴシック" panose="020B0600070205080204" pitchFamily="34" charset="-128"/>
              </a:rPr>
              <a:t>These items are more difficult to prove that they are weapons because it is what the person intends to use them for.  This admission would need to be proven during an interview.</a:t>
            </a:r>
          </a:p>
          <a:p>
            <a:pPr marL="228600" indent="-228600" eaLnBrk="1" hangingPunct="1">
              <a:defRPr/>
            </a:pPr>
            <a:endParaRPr lang="en-GB" altLang="en-US" sz="1100" dirty="0" smtClean="0">
              <a:latin typeface="Arial" pitchFamily="34" charset="0"/>
              <a:ea typeface="ＭＳ Ｐゴシック" pitchFamily="34" charset="-128"/>
            </a:endParaRPr>
          </a:p>
          <a:p>
            <a:pPr marL="228600" indent="-228600" eaLnBrk="1" hangingPunct="1">
              <a:defRPr/>
            </a:pPr>
            <a:r>
              <a:rPr lang="en-GB" altLang="en-US" sz="1100" dirty="0" smtClean="0">
                <a:latin typeface="Arial" pitchFamily="34" charset="0"/>
                <a:ea typeface="ＭＳ Ｐゴシック" pitchFamily="34" charset="-128"/>
              </a:rPr>
              <a:t>Although Section 1 of PACE 1984 defines the types of prohibited articles for which a person or vehicle may be searched it does not make it an offence to possess such articles.</a:t>
            </a:r>
          </a:p>
          <a:p>
            <a:pPr marL="228600" indent="-228600" eaLnBrk="1" hangingPunct="1">
              <a:defRPr/>
            </a:pPr>
            <a:endParaRPr lang="en-GB" altLang="en-US" sz="1100" b="1" dirty="0" smtClean="0">
              <a:latin typeface="Arial" pitchFamily="34" charset="0"/>
              <a:ea typeface="ＭＳ Ｐゴシック" pitchFamily="34" charset="-128"/>
            </a:endParaRPr>
          </a:p>
          <a:p>
            <a:pPr marL="228600" indent="-228600" eaLnBrk="1" hangingPunct="1">
              <a:buFontTx/>
              <a:buAutoNum type="alphaLcParenBoth"/>
              <a:defRPr/>
            </a:pPr>
            <a:endParaRPr lang="en-GB" altLang="en-US" sz="1100" dirty="0" smtClean="0">
              <a:latin typeface="Arial" pitchFamily="34" charset="0"/>
              <a:ea typeface="ＭＳ Ｐゴシック" pitchFamily="34" charset="-128"/>
            </a:endParaRPr>
          </a:p>
          <a:p>
            <a:pPr marL="228600" indent="-228600" eaLnBrk="1" hangingPunct="1">
              <a:defRPr/>
            </a:pPr>
            <a:endParaRPr lang="en-GB" altLang="en-US" sz="1100" dirty="0" smtClean="0">
              <a:latin typeface="Arial" pitchFamily="34" charset="0"/>
              <a:ea typeface="ＭＳ Ｐゴシック"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lnSpc>
                <a:spcPct val="100000"/>
              </a:lnSpc>
              <a:defRPr/>
            </a:pPr>
            <a:r>
              <a:rPr lang="en-GB" altLang="en-US" sz="1100" b="1" dirty="0" smtClean="0">
                <a:latin typeface="Arial" pitchFamily="34" charset="0"/>
                <a:ea typeface="ＭＳ Ｐゴシック" pitchFamily="34" charset="-128"/>
              </a:rPr>
              <a:t>Articles Made or Adapted</a:t>
            </a:r>
          </a:p>
          <a:p>
            <a:pPr marL="228600" indent="-228600" eaLnBrk="1" hangingPunct="1">
              <a:lnSpc>
                <a:spcPct val="100000"/>
              </a:lnSpc>
              <a:defRPr/>
            </a:pPr>
            <a:endParaRPr lang="en-GB" altLang="en-US" sz="1100" dirty="0" smtClean="0">
              <a:latin typeface="Arial" pitchFamily="34" charset="0"/>
              <a:ea typeface="ＭＳ Ｐゴシック"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These articles are often referred to as articles used for ‘going equipped’ and can cover many things including duplicate keys, a screwdriver or crowbar to gain entry to premises or vehicles, or false identification to gain access to someone’s home in order to commit burglary or theft. </a:t>
            </a:r>
          </a:p>
          <a:p>
            <a:pPr>
              <a:lnSpc>
                <a:spcPct val="100000"/>
              </a:lnSpc>
              <a:defRPr/>
            </a:pPr>
            <a:endParaRPr lang="en-GB" sz="1100" dirty="0" smtClean="0">
              <a:solidFill>
                <a:schemeClr val="tx1"/>
              </a:solidFill>
            </a:endParaRPr>
          </a:p>
          <a:p>
            <a:pPr>
              <a:lnSpc>
                <a:spcPct val="100000"/>
              </a:lnSpc>
              <a:defRPr/>
            </a:pPr>
            <a:r>
              <a:rPr lang="en-GB" sz="1100" dirty="0" smtClean="0">
                <a:solidFill>
                  <a:schemeClr val="tx1"/>
                </a:solidFill>
              </a:rPr>
              <a:t>These</a:t>
            </a:r>
            <a:r>
              <a:rPr lang="en-GB" sz="1100" baseline="0" dirty="0" smtClean="0">
                <a:solidFill>
                  <a:schemeClr val="tx1"/>
                </a:solidFill>
              </a:rPr>
              <a:t> </a:t>
            </a:r>
            <a:r>
              <a:rPr lang="en-GB" sz="1100" dirty="0" smtClean="0">
                <a:solidFill>
                  <a:schemeClr val="tx1"/>
                </a:solidFill>
              </a:rPr>
              <a:t>articles may be used to assist the person to commit these offences.  </a:t>
            </a:r>
          </a:p>
          <a:p>
            <a:pPr>
              <a:lnSpc>
                <a:spcPct val="100000"/>
              </a:lnSpc>
              <a:defRPr/>
            </a:pPr>
            <a:r>
              <a:rPr lang="en-GB" sz="1100" dirty="0" smtClean="0">
                <a:solidFill>
                  <a:schemeClr val="tx1"/>
                </a:solidFill>
              </a:rPr>
              <a:t>They do not need to be offensive weapons but the investigating officer must be able to prove the connection between possession of the article and the offence.</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defRPr/>
            </a:pPr>
            <a:r>
              <a:rPr lang="en-GB" altLang="en-US" sz="1100" b="1" dirty="0" smtClean="0">
                <a:latin typeface="Arial" pitchFamily="34" charset="0"/>
                <a:ea typeface="ＭＳ Ｐゴシック" pitchFamily="34" charset="-128"/>
              </a:rPr>
              <a:t>Articles with Blade or Point</a:t>
            </a:r>
          </a:p>
          <a:p>
            <a:pPr eaLnBrk="1" hangingPunct="1">
              <a:lnSpc>
                <a:spcPct val="100000"/>
              </a:lnSpc>
              <a:defRPr/>
            </a:pPr>
            <a:r>
              <a:rPr lang="en-GB" altLang="en-US" sz="1100" dirty="0" smtClean="0">
                <a:latin typeface="Arial" pitchFamily="34" charset="0"/>
                <a:ea typeface="ＭＳ Ｐゴシック" pitchFamily="34" charset="-128"/>
              </a:rPr>
              <a:t>A search may be made for bladed or sharply pointed articles covered by Section 139 of the Criminal Justice Act 1988, including knives, screwdrivers, chisels or umbrellas with the pointed end sharpened.</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 may search for bladed or sharply pointed articles covered by Section 139 of the Criminal Justice Act 1988, including knives, screwdrivers, chisels or umbrellas with the pointed end sharpened.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altLang="en-US" sz="1100" b="1" dirty="0" smtClean="0">
                <a:solidFill>
                  <a:schemeClr val="tx1"/>
                </a:solidFill>
                <a:ea typeface="ＭＳ Ｐゴシック" panose="020B0600070205080204" pitchFamily="34" charset="-128"/>
              </a:rPr>
              <a:t>‘Bladed</a:t>
            </a:r>
            <a:r>
              <a:rPr lang="en-GB" altLang="en-US" sz="1100" dirty="0" smtClean="0">
                <a:solidFill>
                  <a:schemeClr val="tx1"/>
                </a:solidFill>
                <a:ea typeface="ＭＳ Ｐゴシック" panose="020B0600070205080204" pitchFamily="34" charset="-128"/>
              </a:rPr>
              <a:t>’ – includes any kind of bladed article, for example a kitchen knife, scissors, a craft knife, a pocket knife or any other article which has been given a cutting edge or blade.</a:t>
            </a:r>
          </a:p>
          <a:p>
            <a:pPr>
              <a:lnSpc>
                <a:spcPct val="100000"/>
              </a:lnSpc>
            </a:pPr>
            <a:r>
              <a:rPr lang="en-GB" altLang="en-US" sz="1100" i="1" dirty="0" smtClean="0">
                <a:solidFill>
                  <a:schemeClr val="tx1"/>
                </a:solidFill>
                <a:ea typeface="ＭＳ Ｐゴシック" panose="020B0600070205080204" pitchFamily="34" charset="-128"/>
              </a:rPr>
              <a:t>Pocket knives with a blade less than 7.62cm (3 inches) long which cannot be locked in the open position are exempt from this legislation.</a:t>
            </a:r>
          </a:p>
          <a:p>
            <a:pPr>
              <a:lnSpc>
                <a:spcPct val="100000"/>
              </a:lnSpc>
            </a:pPr>
            <a:r>
              <a:rPr lang="en-GB" altLang="en-US" sz="1100" dirty="0" smtClean="0">
                <a:solidFill>
                  <a:schemeClr val="tx1"/>
                </a:solidFill>
                <a:ea typeface="ＭＳ Ｐゴシック" panose="020B0600070205080204" pitchFamily="34" charset="-128"/>
              </a:rPr>
              <a:t>‘</a:t>
            </a:r>
            <a:r>
              <a:rPr lang="en-GB" altLang="en-US" sz="1100" b="1" dirty="0" smtClean="0">
                <a:solidFill>
                  <a:schemeClr val="tx1"/>
                </a:solidFill>
                <a:ea typeface="ＭＳ Ｐゴシック" panose="020B0600070205080204" pitchFamily="34" charset="-128"/>
              </a:rPr>
              <a:t>Sharply pointed</a:t>
            </a:r>
            <a:r>
              <a:rPr lang="en-GB" altLang="en-US" sz="1100" dirty="0" smtClean="0">
                <a:solidFill>
                  <a:schemeClr val="tx1"/>
                </a:solidFill>
                <a:ea typeface="ＭＳ Ｐゴシック" panose="020B0600070205080204" pitchFamily="34" charset="-128"/>
              </a:rPr>
              <a:t>’ – includes any kind of sharply pointed article, for example a needle, geometry compasses, or any other article which has been given a sharp point</a:t>
            </a:r>
          </a:p>
          <a:p>
            <a:pPr>
              <a:lnSpc>
                <a:spcPct val="100000"/>
              </a:lnSpc>
            </a:pPr>
            <a:endParaRPr lang="en-GB" altLang="en-US" sz="1100" dirty="0" smtClean="0">
              <a:solidFill>
                <a:schemeClr val="tx1"/>
              </a:solidFill>
              <a:ea typeface="ＭＳ Ｐゴシック" panose="020B0600070205080204" pitchFamily="34" charset="-128"/>
            </a:endParaRPr>
          </a:p>
          <a:p>
            <a:pPr>
              <a:lnSpc>
                <a:spcPct val="100000"/>
              </a:lnSpc>
            </a:pPr>
            <a:r>
              <a:rPr lang="en-GB" altLang="en-US" sz="1100" dirty="0" smtClean="0">
                <a:solidFill>
                  <a:schemeClr val="tx1"/>
                </a:solidFill>
                <a:ea typeface="ＭＳ Ｐゴシック" panose="020B0600070205080204" pitchFamily="34" charset="-128"/>
              </a:rPr>
              <a:t>A court must decide whether or not an article has a blade or is sharply pointed, and therefore the onus is on the prosecution to prove that the article fits the relevant description.</a:t>
            </a:r>
          </a:p>
          <a:p>
            <a:pPr>
              <a:lnSpc>
                <a:spcPct val="100000"/>
              </a:lnSpc>
            </a:pPr>
            <a:endParaRPr lang="en-GB" altLang="en-US" sz="1100" dirty="0" smtClean="0">
              <a:solidFill>
                <a:schemeClr val="tx1"/>
              </a:solidFill>
              <a:ea typeface="ＭＳ Ｐゴシック" panose="020B0600070205080204" pitchFamily="34" charset="-128"/>
            </a:endParaRPr>
          </a:p>
          <a:p>
            <a:pPr marL="228600" indent="-228600" eaLnBrk="1" hangingPunct="1">
              <a:lnSpc>
                <a:spcPct val="100000"/>
              </a:lnSpc>
              <a:defRPr/>
            </a:pPr>
            <a:r>
              <a:rPr lang="en-GB" altLang="en-US" sz="1100" b="1" dirty="0" smtClean="0">
                <a:latin typeface="Arial" pitchFamily="34" charset="0"/>
                <a:ea typeface="ＭＳ Ｐゴシック" pitchFamily="34" charset="-128"/>
              </a:rPr>
              <a:t>Prohibited Fireworks </a:t>
            </a:r>
          </a:p>
          <a:p>
            <a:pPr marL="228600" indent="-228600" eaLnBrk="1" hangingPunct="1">
              <a:lnSpc>
                <a:spcPct val="100000"/>
              </a:lnSpc>
              <a:defRPr/>
            </a:pPr>
            <a:r>
              <a:rPr lang="en-GB" altLang="en-US" sz="1100" dirty="0" smtClean="0">
                <a:latin typeface="Arial" pitchFamily="34" charset="0"/>
                <a:ea typeface="ＭＳ Ｐゴシック" pitchFamily="34" charset="-128"/>
              </a:rPr>
              <a:t>Any firework which a person possesses in contravention of a prohibition imposed by firework regulations.</a:t>
            </a:r>
          </a:p>
          <a:p>
            <a:pPr marL="228600" indent="-228600" eaLnBrk="1" hangingPunct="1">
              <a:lnSpc>
                <a:spcPct val="100000"/>
              </a:lnSpc>
              <a:buFont typeface="Arial" panose="020B0604020202020204" pitchFamily="34" charset="0"/>
              <a:buChar char="•"/>
              <a:defRPr/>
            </a:pPr>
            <a:r>
              <a:rPr lang="en-GB" altLang="en-US" sz="1100" dirty="0" smtClean="0">
                <a:latin typeface="Arial" pitchFamily="34" charset="0"/>
                <a:ea typeface="ＭＳ Ｐゴシック" pitchFamily="34" charset="-128"/>
              </a:rPr>
              <a:t>Possession of an adult firework (any firework except for a cap, cracker snap, novelty matches, party poppers, serpents, throw-downs and sparklers) by a person under 18 years in a public place OR</a:t>
            </a:r>
          </a:p>
          <a:p>
            <a:pPr marL="228600" indent="-228600" eaLnBrk="1" hangingPunct="1">
              <a:lnSpc>
                <a:spcPct val="100000"/>
              </a:lnSpc>
              <a:buFont typeface="Arial" panose="020B0604020202020204" pitchFamily="34" charset="0"/>
              <a:buChar char="•"/>
              <a:defRPr/>
            </a:pPr>
            <a:r>
              <a:rPr lang="en-GB" altLang="en-US" sz="1100" dirty="0" smtClean="0">
                <a:latin typeface="Arial" pitchFamily="34" charset="0"/>
                <a:ea typeface="ＭＳ Ｐゴシック" pitchFamily="34" charset="-128"/>
              </a:rPr>
              <a:t>Possession of a Category 4 firework; these are fireworks that are incomplete and/or which are not intended for sale to the general public </a:t>
            </a:r>
          </a:p>
          <a:p>
            <a:pPr marL="228600" indent="-228600" eaLnBrk="1" hangingPunct="1">
              <a:lnSpc>
                <a:spcPct val="100000"/>
              </a:lnSpc>
              <a:buFont typeface="Arial" panose="020B0604020202020204" pitchFamily="34" charset="0"/>
              <a:buChar char="•"/>
              <a:defRPr/>
            </a:pPr>
            <a:r>
              <a:rPr lang="en-GB" altLang="en-US" sz="1100" dirty="0" smtClean="0">
                <a:latin typeface="Arial" pitchFamily="34" charset="0"/>
                <a:ea typeface="ＭＳ Ｐゴシック" pitchFamily="34" charset="-128"/>
              </a:rPr>
              <a:t>Use of an adult firework between the hours of 11pm and 7am (except on 5 November, 31 December, Chinese New Year and Diwali).</a:t>
            </a:r>
          </a:p>
          <a:p>
            <a:endParaRPr lang="en-GB" sz="1100" dirty="0" smtClean="0"/>
          </a:p>
          <a:p>
            <a:endParaRPr lang="en-GB" sz="1100" dirty="0" smtClean="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solidFill>
                  <a:schemeClr val="tx1"/>
                </a:solidFill>
                <a:ea typeface="ＭＳ Ｐゴシック" panose="020B0600070205080204" pitchFamily="34" charset="-128"/>
              </a:rPr>
              <a:t>‘</a:t>
            </a:r>
            <a:r>
              <a:rPr lang="en-GB" altLang="en-US" sz="1100" b="1" dirty="0" smtClean="0">
                <a:solidFill>
                  <a:schemeClr val="tx1"/>
                </a:solidFill>
                <a:ea typeface="ＭＳ Ｐゴシック" panose="020B0600070205080204" pitchFamily="34" charset="-128"/>
              </a:rPr>
              <a:t>Having it with them</a:t>
            </a:r>
            <a:r>
              <a:rPr lang="en-GB" altLang="en-US" sz="1100" dirty="0" smtClean="0">
                <a:solidFill>
                  <a:schemeClr val="tx1"/>
                </a:solidFill>
                <a:ea typeface="ＭＳ Ｐゴシック" panose="020B0600070205080204" pitchFamily="34" charset="-128"/>
              </a:rPr>
              <a:t>’ - rather than in possession.  This means that the instrument is ‘readily available’ and could mean that the person has it in a vehicle parked close by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effectLst/>
              </a:rPr>
              <a:t>The criteria for reasonable grounds to believe or suspect is the legal threshold for the exercise of almost all the powers available under PACE and other relevant legislation</a:t>
            </a:r>
          </a:p>
          <a:p>
            <a:pPr>
              <a:lnSpc>
                <a:spcPct val="100000"/>
              </a:lnSpc>
              <a:defRPr/>
            </a:pPr>
            <a:endParaRPr lang="en-US" altLang="en-US" sz="1100" dirty="0" smtClean="0">
              <a:solidFill>
                <a:schemeClr val="tx1"/>
              </a:solidFill>
              <a:latin typeface="Arial" charset="0"/>
              <a:ea typeface="ＭＳ Ｐゴシック" pitchFamily="34" charset="-128"/>
            </a:endParaRPr>
          </a:p>
          <a:p>
            <a:pPr>
              <a:lnSpc>
                <a:spcPct val="100000"/>
              </a:lnSpc>
              <a:defRPr/>
            </a:pPr>
            <a:r>
              <a:rPr lang="en-US" altLang="en-US" sz="1100" dirty="0" smtClean="0">
                <a:solidFill>
                  <a:schemeClr val="tx1"/>
                </a:solidFill>
                <a:latin typeface="Arial" charset="0"/>
                <a:ea typeface="ＭＳ Ｐゴシック" pitchFamily="34" charset="-128"/>
              </a:rPr>
              <a:t>In law there are three levels of knowledge that an officer has to have before they can act in any given situation. </a:t>
            </a:r>
          </a:p>
          <a:p>
            <a:pPr>
              <a:lnSpc>
                <a:spcPct val="100000"/>
              </a:lnSpc>
              <a:defRPr/>
            </a:pPr>
            <a:r>
              <a:rPr lang="en-US" altLang="en-US" sz="1100" b="1" dirty="0" smtClean="0">
                <a:solidFill>
                  <a:schemeClr val="tx1"/>
                </a:solidFill>
                <a:latin typeface="Arial" charset="0"/>
                <a:ea typeface="ＭＳ Ｐゴシック" pitchFamily="34" charset="-128"/>
              </a:rPr>
              <a:t>Know - </a:t>
            </a:r>
            <a:r>
              <a:rPr lang="en-US" altLang="en-US" sz="1100" dirty="0" smtClean="0">
                <a:solidFill>
                  <a:schemeClr val="tx1"/>
                </a:solidFill>
                <a:latin typeface="Arial" charset="0"/>
                <a:ea typeface="ＭＳ Ｐゴシック" pitchFamily="34" charset="-128"/>
              </a:rPr>
              <a:t>How would you </a:t>
            </a:r>
            <a:r>
              <a:rPr lang="en-US" altLang="en-US" sz="1100" b="1" dirty="0" smtClean="0">
                <a:solidFill>
                  <a:schemeClr val="tx1"/>
                </a:solidFill>
                <a:latin typeface="Arial" charset="0"/>
                <a:ea typeface="ＭＳ Ｐゴシック" pitchFamily="34" charset="-128"/>
              </a:rPr>
              <a:t>know</a:t>
            </a:r>
            <a:r>
              <a:rPr lang="en-US" altLang="en-US" sz="1100" dirty="0" smtClean="0">
                <a:solidFill>
                  <a:schemeClr val="tx1"/>
                </a:solidFill>
                <a:latin typeface="Arial" charset="0"/>
                <a:ea typeface="ＭＳ Ｐゴシック" pitchFamily="34" charset="-128"/>
              </a:rPr>
              <a:t> something has happened? You see it yourself – there is no doubt it has taken place. You </a:t>
            </a:r>
            <a:r>
              <a:rPr lang="en-US" altLang="en-US" sz="1100" b="1" dirty="0" smtClean="0">
                <a:solidFill>
                  <a:schemeClr val="tx1"/>
                </a:solidFill>
                <a:latin typeface="Arial" charset="0"/>
                <a:ea typeface="ＭＳ Ｐゴシック" pitchFamily="34" charset="-128"/>
              </a:rPr>
              <a:t>know</a:t>
            </a:r>
            <a:r>
              <a:rPr lang="en-US" altLang="en-US" sz="1100" dirty="0" smtClean="0">
                <a:solidFill>
                  <a:schemeClr val="tx1"/>
                </a:solidFill>
                <a:latin typeface="Arial" charset="0"/>
                <a:ea typeface="ＭＳ Ｐゴシック" pitchFamily="34" charset="-128"/>
              </a:rPr>
              <a:t> that this person has committed damage.</a:t>
            </a:r>
          </a:p>
          <a:p>
            <a:pPr>
              <a:lnSpc>
                <a:spcPct val="100000"/>
              </a:lnSpc>
              <a:defRPr/>
            </a:pPr>
            <a:r>
              <a:rPr lang="en-US" altLang="en-US" sz="1100" b="1" dirty="0" smtClean="0">
                <a:solidFill>
                  <a:schemeClr val="tx1"/>
                </a:solidFill>
                <a:latin typeface="Arial" charset="0"/>
                <a:ea typeface="ＭＳ Ｐゴシック" pitchFamily="34" charset="-128"/>
              </a:rPr>
              <a:t>Believe - </a:t>
            </a:r>
            <a:r>
              <a:rPr lang="en-US" altLang="en-US" sz="1100" dirty="0" smtClean="0">
                <a:solidFill>
                  <a:schemeClr val="tx1"/>
                </a:solidFill>
                <a:latin typeface="Arial" charset="0"/>
                <a:ea typeface="ＭＳ Ｐゴシック" pitchFamily="34" charset="-128"/>
              </a:rPr>
              <a:t>What would make you </a:t>
            </a:r>
            <a:r>
              <a:rPr lang="en-US" altLang="en-US" sz="1100" b="1" dirty="0" smtClean="0">
                <a:solidFill>
                  <a:schemeClr val="tx1"/>
                </a:solidFill>
                <a:latin typeface="Arial" charset="0"/>
                <a:ea typeface="ＭＳ Ｐゴシック" pitchFamily="34" charset="-128"/>
              </a:rPr>
              <a:t>believe</a:t>
            </a:r>
            <a:r>
              <a:rPr lang="en-US" altLang="en-US" sz="1100" dirty="0" smtClean="0">
                <a:solidFill>
                  <a:schemeClr val="tx1"/>
                </a:solidFill>
                <a:latin typeface="Arial" charset="0"/>
                <a:ea typeface="ＭＳ Ｐゴシック" pitchFamily="34" charset="-128"/>
              </a:rPr>
              <a:t> that something has happened?  In this instance you are on patrol on a side street of the main shopping area.  You hear a smash of glass from around the corner. You turn the corner and see a man standing in front of a broken shop window. Inside the shop is a large brick.</a:t>
            </a:r>
          </a:p>
          <a:p>
            <a:pPr marL="230223" indent="-230223">
              <a:lnSpc>
                <a:spcPct val="100000"/>
              </a:lnSpc>
              <a:defRPr/>
            </a:pPr>
            <a:r>
              <a:rPr lang="en-US" altLang="en-US" sz="1100" b="1" dirty="0" smtClean="0">
                <a:solidFill>
                  <a:schemeClr val="tx1"/>
                </a:solidFill>
                <a:latin typeface="Arial" charset="0"/>
                <a:ea typeface="ＭＳ Ｐゴシック" pitchFamily="34" charset="-128"/>
              </a:rPr>
              <a:t>Suspect - </a:t>
            </a:r>
            <a:r>
              <a:rPr lang="en-US" altLang="en-US" sz="1100" dirty="0" smtClean="0">
                <a:solidFill>
                  <a:schemeClr val="tx1"/>
                </a:solidFill>
                <a:latin typeface="Arial" charset="0"/>
                <a:ea typeface="ＭＳ Ｐゴシック" pitchFamily="34" charset="-128"/>
              </a:rPr>
              <a:t>What would make you </a:t>
            </a:r>
            <a:r>
              <a:rPr lang="en-US" altLang="en-US" sz="1100" b="1" dirty="0" smtClean="0">
                <a:solidFill>
                  <a:schemeClr val="tx1"/>
                </a:solidFill>
                <a:latin typeface="Arial" charset="0"/>
                <a:ea typeface="ＭＳ Ｐゴシック" pitchFamily="34" charset="-128"/>
              </a:rPr>
              <a:t>suspect </a:t>
            </a:r>
            <a:r>
              <a:rPr lang="en-US" altLang="en-US" sz="1100" dirty="0" smtClean="0">
                <a:solidFill>
                  <a:schemeClr val="tx1"/>
                </a:solidFill>
                <a:latin typeface="Arial" charset="0"/>
                <a:ea typeface="ＭＳ Ｐゴシック" pitchFamily="34" charset="-128"/>
              </a:rPr>
              <a:t>that something has happened?</a:t>
            </a:r>
          </a:p>
          <a:p>
            <a:pPr>
              <a:lnSpc>
                <a:spcPct val="100000"/>
              </a:lnSpc>
              <a:defRPr/>
            </a:pPr>
            <a:r>
              <a:rPr lang="en-US" altLang="en-US" sz="1100" dirty="0" smtClean="0">
                <a:solidFill>
                  <a:schemeClr val="tx1"/>
                </a:solidFill>
                <a:latin typeface="Arial" charset="0"/>
                <a:ea typeface="ＭＳ Ｐゴシック" pitchFamily="34" charset="-128"/>
              </a:rPr>
              <a:t>You hear a smash of glass from around the corner. You turn the corner and see a man running away. You see a broken shop window and inside the shop is a large brick. You walk along the street and find the man you saw running away hiding behind some bins.</a:t>
            </a:r>
          </a:p>
          <a:p>
            <a:pPr>
              <a:lnSpc>
                <a:spcPct val="100000"/>
              </a:lnSpc>
            </a:pPr>
            <a:r>
              <a:rPr lang="en-GB" altLang="en-US" sz="1100" b="1" dirty="0" smtClean="0">
                <a:solidFill>
                  <a:schemeClr val="tx1"/>
                </a:solidFill>
                <a:ea typeface="ＭＳ Ｐゴシック" panose="020B0600070205080204" pitchFamily="34" charset="-128"/>
              </a:rPr>
              <a:t>Suspicion </a:t>
            </a:r>
            <a:r>
              <a:rPr lang="en-GB" altLang="en-US" sz="1100" b="0" dirty="0" smtClean="0">
                <a:solidFill>
                  <a:schemeClr val="tx1"/>
                </a:solidFill>
                <a:ea typeface="ＭＳ Ｐゴシック" panose="020B0600070205080204" pitchFamily="34" charset="-128"/>
              </a:rPr>
              <a:t>–</a:t>
            </a:r>
            <a:r>
              <a:rPr lang="en-GB" altLang="en-US" sz="1100" b="1" dirty="0" smtClean="0">
                <a:solidFill>
                  <a:schemeClr val="tx1"/>
                </a:solidFill>
                <a:ea typeface="ＭＳ Ｐゴシック" panose="020B0600070205080204" pitchFamily="34" charset="-128"/>
              </a:rPr>
              <a:t> </a:t>
            </a:r>
            <a:r>
              <a:rPr lang="en-GB" altLang="en-US" sz="1100" b="0" dirty="0" smtClean="0">
                <a:solidFill>
                  <a:schemeClr val="tx1"/>
                </a:solidFill>
                <a:ea typeface="ＭＳ Ｐゴシック" panose="020B0600070205080204" pitchFamily="34" charset="-128"/>
              </a:rPr>
              <a:t>An instinct, hunch or ‘gut-feeling’ </a:t>
            </a:r>
            <a:r>
              <a:rPr lang="en-GB" altLang="en-US" sz="1100" b="1" dirty="0" smtClean="0">
                <a:solidFill>
                  <a:schemeClr val="tx1"/>
                </a:solidFill>
                <a:ea typeface="ＭＳ Ｐゴシック" panose="020B0600070205080204" pitchFamily="34" charset="-128"/>
              </a:rPr>
              <a:t>can not </a:t>
            </a:r>
            <a:r>
              <a:rPr lang="en-GB" altLang="en-US" sz="1100" b="0" dirty="0" smtClean="0">
                <a:solidFill>
                  <a:schemeClr val="tx1"/>
                </a:solidFill>
                <a:ea typeface="ＭＳ Ｐゴシック" panose="020B0600070205080204" pitchFamily="34" charset="-128"/>
              </a:rPr>
              <a:t>amount to reasonable grounds to suspect for a search</a:t>
            </a:r>
          </a:p>
          <a:p>
            <a:pPr>
              <a:lnSpc>
                <a:spcPct val="100000"/>
              </a:lnSpc>
            </a:pPr>
            <a:endParaRPr lang="en-GB" sz="1100" b="0" i="0" u="none" strike="noStrike" kern="1200" baseline="0" dirty="0" smtClean="0">
              <a:solidFill>
                <a:schemeClr val="tx1"/>
              </a:solidFill>
              <a:effectLst/>
              <a:latin typeface="Arial" pitchFamily="34" charset="0"/>
              <a:ea typeface="ＭＳ Ｐゴシック" pitchFamily="-112" charset="-128"/>
              <a:cs typeface="ＭＳ Ｐゴシック" pitchFamily="-112" charset="-128"/>
            </a:endParaRPr>
          </a:p>
          <a:p>
            <a:pPr>
              <a:lnSpc>
                <a:spcPct val="100000"/>
              </a:lnSpc>
            </a:pPr>
            <a:r>
              <a:rPr lang="en-GB" sz="1100" dirty="0" smtClean="0">
                <a:effectLst/>
              </a:rPr>
              <a:t>Whether or not a constable</a:t>
            </a:r>
            <a:r>
              <a:rPr lang="en-GB" sz="1100" u="none" dirty="0" smtClean="0">
                <a:effectLst/>
              </a:rPr>
              <a:t> </a:t>
            </a:r>
            <a:r>
              <a:rPr lang="en-GB" sz="1100" dirty="0" smtClean="0">
                <a:effectLst/>
              </a:rPr>
              <a:t>has reasonable cause to suspect or believe is for a court to decide</a:t>
            </a:r>
          </a:p>
          <a:p>
            <a:pPr>
              <a:lnSpc>
                <a:spcPct val="100000"/>
              </a:lnSpc>
            </a:pPr>
            <a:endParaRPr lang="en-GB" altLang="en-US" sz="1100" b="1" dirty="0" smtClean="0">
              <a:solidFill>
                <a:schemeClr val="tx1"/>
              </a:solidFill>
              <a:ea typeface="ＭＳ Ｐゴシック" panose="020B0600070205080204"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smtClean="0">
                <a:solidFill>
                  <a:schemeClr val="tx1"/>
                </a:solidFill>
              </a:rPr>
              <a:t>Code A of PACE </a:t>
            </a:r>
            <a:r>
              <a:rPr lang="en-GB" altLang="en-US" sz="1100" dirty="0" smtClean="0">
                <a:solidFill>
                  <a:schemeClr val="tx1"/>
                </a:solidFill>
              </a:rPr>
              <a:t>states reasonable grounds for suspicion </a:t>
            </a:r>
            <a:r>
              <a:rPr lang="en-GB" altLang="en-US" sz="1100" i="0" dirty="0" smtClean="0">
                <a:solidFill>
                  <a:schemeClr val="tx1"/>
                </a:solidFill>
                <a:ea typeface="ＭＳ Ｐゴシック" panose="020B0600070205080204" pitchFamily="34" charset="-128"/>
              </a:rPr>
              <a:t>could be based on:</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100" b="1" i="1" u="sng" dirty="0" smtClean="0">
                <a:solidFill>
                  <a:schemeClr val="tx1"/>
                </a:solidFill>
                <a:ea typeface="ＭＳ Ｐゴシック" panose="020B0600070205080204" pitchFamily="34" charset="-128"/>
              </a:rPr>
              <a:t>B</a:t>
            </a:r>
            <a:r>
              <a:rPr lang="en-GB" altLang="en-US" sz="1100" b="1" i="1" dirty="0" smtClean="0">
                <a:solidFill>
                  <a:schemeClr val="tx1"/>
                </a:solidFill>
                <a:ea typeface="ＭＳ Ｐゴシック" panose="020B0600070205080204" pitchFamily="34" charset="-128"/>
              </a:rPr>
              <a:t>ehaviour</a:t>
            </a:r>
            <a:r>
              <a:rPr lang="en-GB" altLang="en-US" sz="1100" b="0" i="1" dirty="0" smtClean="0">
                <a:solidFill>
                  <a:schemeClr val="tx1"/>
                </a:solidFill>
                <a:ea typeface="ＭＳ Ｐゴシック" panose="020B0600070205080204" pitchFamily="34" charset="-128"/>
              </a:rPr>
              <a:t> of the person or those with him or her.</a:t>
            </a:r>
          </a:p>
          <a:p>
            <a:pPr marL="171450" indent="-171450">
              <a:lnSpc>
                <a:spcPct val="100000"/>
              </a:lnSpc>
              <a:buFont typeface="Arial" panose="020B0604020202020204" pitchFamily="34" charset="0"/>
              <a:buChar char="•"/>
            </a:pPr>
            <a:r>
              <a:rPr lang="en-GB" altLang="en-US" sz="1100" b="1" i="1" u="sng" dirty="0" smtClean="0">
                <a:solidFill>
                  <a:schemeClr val="tx1"/>
                </a:solidFill>
                <a:ea typeface="ＭＳ Ｐゴシック" panose="020B0600070205080204" pitchFamily="34" charset="-128"/>
              </a:rPr>
              <a:t>A</a:t>
            </a:r>
            <a:r>
              <a:rPr lang="en-GB" altLang="en-US" sz="1100" b="1" i="1" dirty="0" smtClean="0">
                <a:solidFill>
                  <a:schemeClr val="tx1"/>
                </a:solidFill>
                <a:ea typeface="ＭＳ Ｐゴシック" panose="020B0600070205080204" pitchFamily="34" charset="-128"/>
              </a:rPr>
              <a:t>rticle</a:t>
            </a:r>
            <a:r>
              <a:rPr lang="en-GB" altLang="en-US" sz="1100" b="0" i="1" dirty="0" smtClean="0">
                <a:solidFill>
                  <a:schemeClr val="tx1"/>
                </a:solidFill>
                <a:ea typeface="ＭＳ Ｐゴシック" panose="020B0600070205080204" pitchFamily="34" charset="-128"/>
              </a:rPr>
              <a:t> suspected of being carried.</a:t>
            </a:r>
          </a:p>
          <a:p>
            <a:pPr marL="171450" marR="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100" b="1" i="1" u="sng" dirty="0" smtClean="0">
                <a:solidFill>
                  <a:schemeClr val="tx1"/>
                </a:solidFill>
                <a:ea typeface="ＭＳ Ｐゴシック" panose="020B0600070205080204" pitchFamily="34" charset="-128"/>
              </a:rPr>
              <a:t>I</a:t>
            </a:r>
            <a:r>
              <a:rPr lang="en-GB" altLang="en-US" sz="1100" b="1" i="1" dirty="0" smtClean="0">
                <a:solidFill>
                  <a:schemeClr val="tx1"/>
                </a:solidFill>
                <a:ea typeface="ＭＳ Ｐゴシック" panose="020B0600070205080204" pitchFamily="34" charset="-128"/>
              </a:rPr>
              <a:t>ntelligence</a:t>
            </a:r>
            <a:r>
              <a:rPr lang="en-GB" altLang="en-US" sz="1100" b="1" i="1" baseline="0" dirty="0" smtClean="0">
                <a:solidFill>
                  <a:schemeClr val="tx1"/>
                </a:solidFill>
                <a:ea typeface="ＭＳ Ｐゴシック" panose="020B0600070205080204" pitchFamily="34" charset="-128"/>
              </a:rPr>
              <a:t> </a:t>
            </a:r>
            <a:r>
              <a:rPr lang="en-GB" altLang="en-US" sz="1100" b="0" i="1" dirty="0" smtClean="0">
                <a:solidFill>
                  <a:schemeClr val="tx1"/>
                </a:solidFill>
                <a:ea typeface="ＭＳ Ｐゴシック" panose="020B0600070205080204" pitchFamily="34" charset="-128"/>
              </a:rPr>
              <a:t>accurate &amp; current</a:t>
            </a:r>
          </a:p>
          <a:p>
            <a:pPr marL="171450" marR="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lang="en-GB" altLang="en-US" sz="1100" b="1" i="1" u="sng" dirty="0" smtClean="0">
                <a:solidFill>
                  <a:schemeClr val="tx1"/>
                </a:solidFill>
                <a:ea typeface="ＭＳ Ｐゴシック" panose="020B0600070205080204" pitchFamily="34" charset="-128"/>
              </a:rPr>
              <a:t>T</a:t>
            </a:r>
            <a:r>
              <a:rPr lang="en-GB" altLang="en-US" sz="1100" b="1" i="1" dirty="0" smtClean="0">
                <a:solidFill>
                  <a:schemeClr val="tx1"/>
                </a:solidFill>
                <a:ea typeface="ＭＳ Ｐゴシック" panose="020B0600070205080204" pitchFamily="34" charset="-128"/>
              </a:rPr>
              <a:t>ime &amp; place </a:t>
            </a:r>
            <a:r>
              <a:rPr lang="en-GB" altLang="en-US" sz="1100" b="0" i="1" dirty="0" smtClean="0">
                <a:solidFill>
                  <a:schemeClr val="tx1"/>
                </a:solidFill>
                <a:ea typeface="ＭＳ Ｐゴシック" panose="020B0600070205080204" pitchFamily="34" charset="-128"/>
              </a:rPr>
              <a:t>where the person or vehicle is</a:t>
            </a:r>
          </a:p>
          <a:p>
            <a:pPr marL="171450" indent="-171450">
              <a:lnSpc>
                <a:spcPct val="100000"/>
              </a:lnSpc>
              <a:buFont typeface="Arial" panose="020B0604020202020204" pitchFamily="34" charset="0"/>
              <a:buChar char="•"/>
            </a:pPr>
            <a:r>
              <a:rPr lang="en-US" altLang="en-US" sz="1100" b="1" dirty="0" smtClean="0">
                <a:solidFill>
                  <a:schemeClr val="tx1"/>
                </a:solidFill>
                <a:ea typeface="ＭＳ Ｐゴシック" panose="020B0600070205080204" pitchFamily="34" charset="-128"/>
              </a:rPr>
              <a:t>Knowledge</a:t>
            </a:r>
            <a:r>
              <a:rPr lang="en-US" altLang="en-US" sz="1100" dirty="0" smtClean="0">
                <a:solidFill>
                  <a:schemeClr val="tx1"/>
                </a:solidFill>
                <a:ea typeface="ＭＳ Ｐゴシック" panose="020B0600070205080204" pitchFamily="34" charset="-128"/>
              </a:rPr>
              <a:t> - something you have been told by someone else (police colleague – witness – or even anonymous information)</a:t>
            </a:r>
          </a:p>
          <a:p>
            <a:pPr>
              <a:lnSpc>
                <a:spcPct val="100000"/>
              </a:lnSpc>
              <a:defRPr/>
            </a:pPr>
            <a:endParaRPr lang="en-US" altLang="en-US" sz="1100" dirty="0" smtClean="0">
              <a:latin typeface="Arial" charset="0"/>
              <a:ea typeface="ＭＳ Ｐゴシック" pitchFamily="34" charset="-128"/>
            </a:endParaRPr>
          </a:p>
          <a:p>
            <a:pPr>
              <a:lnSpc>
                <a:spcPct val="100000"/>
              </a:lnSpc>
              <a:defRPr/>
            </a:pPr>
            <a:r>
              <a:rPr lang="en-GB" altLang="en-US" sz="1100" dirty="0" smtClean="0">
                <a:ea typeface="ＭＳ Ｐゴシック" panose="020B0600070205080204" pitchFamily="34" charset="-128"/>
              </a:rPr>
              <a:t>Attention should be paid to the risk of stereotyping – the reason the police were criticised by the </a:t>
            </a:r>
            <a:r>
              <a:rPr lang="en-GB" altLang="en-US" sz="1100" dirty="0" err="1" smtClean="0">
                <a:ea typeface="ＭＳ Ｐゴシック" panose="020B0600070205080204" pitchFamily="34" charset="-128"/>
              </a:rPr>
              <a:t>Scarman</a:t>
            </a:r>
            <a:r>
              <a:rPr lang="en-GB" altLang="en-US" sz="1100" dirty="0" smtClean="0">
                <a:ea typeface="ＭＳ Ｐゴシック" panose="020B0600070205080204" pitchFamily="34" charset="-128"/>
              </a:rPr>
              <a:t> Report and the Lawrence Enquiry.</a:t>
            </a:r>
          </a:p>
          <a:p>
            <a:pPr>
              <a:lnSpc>
                <a:spcPct val="100000"/>
              </a:lnSpc>
              <a:defRPr/>
            </a:pPr>
            <a:endParaRPr lang="en-GB" altLang="en-US" sz="1100" dirty="0" smtClean="0">
              <a:ea typeface="ＭＳ Ｐゴシック" panose="020B0600070205080204" pitchFamily="34" charset="-128"/>
            </a:endParaRPr>
          </a:p>
          <a:p>
            <a:pPr>
              <a:lnSpc>
                <a:spcPct val="100000"/>
              </a:lnSpc>
              <a:defRPr/>
            </a:pPr>
            <a:r>
              <a:rPr lang="en-GB" altLang="en-US" sz="1100" dirty="0" smtClean="0">
                <a:ea typeface="ＭＳ Ｐゴシック" panose="020B0600070205080204" pitchFamily="34" charset="-128"/>
              </a:rPr>
              <a:t>Generally, reasonable suspicion should not be based purely on a person’s:</a:t>
            </a:r>
          </a:p>
          <a:p>
            <a:pPr marL="289150" indent="-289150">
              <a:lnSpc>
                <a:spcPct val="100000"/>
              </a:lnSpc>
              <a:buFont typeface="Arial" panose="020B0604020202020204" pitchFamily="34" charset="0"/>
              <a:buChar char="•"/>
              <a:defRPr/>
            </a:pPr>
            <a:r>
              <a:rPr lang="en-GB" altLang="en-US" sz="1100" dirty="0" smtClean="0">
                <a:ea typeface="ＭＳ Ｐゴシック" panose="020B0600070205080204" pitchFamily="34" charset="-128"/>
              </a:rPr>
              <a:t>Colour</a:t>
            </a:r>
          </a:p>
          <a:p>
            <a:pPr marL="289150" indent="-289150">
              <a:lnSpc>
                <a:spcPct val="100000"/>
              </a:lnSpc>
              <a:buFont typeface="Arial" panose="020B0604020202020204" pitchFamily="34" charset="0"/>
              <a:buChar char="•"/>
              <a:defRPr/>
            </a:pPr>
            <a:r>
              <a:rPr lang="en-GB" altLang="en-US" sz="1100" dirty="0" smtClean="0">
                <a:ea typeface="ＭＳ Ｐゴシック" panose="020B0600070205080204" pitchFamily="34" charset="-128"/>
              </a:rPr>
              <a:t>Age</a:t>
            </a:r>
          </a:p>
          <a:p>
            <a:pPr marL="289150" indent="-289150">
              <a:lnSpc>
                <a:spcPct val="100000"/>
              </a:lnSpc>
              <a:buFont typeface="Arial" panose="020B0604020202020204" pitchFamily="34" charset="0"/>
              <a:buChar char="•"/>
              <a:defRPr/>
            </a:pPr>
            <a:r>
              <a:rPr lang="en-GB" altLang="en-US" sz="1100" dirty="0" smtClean="0">
                <a:ea typeface="ＭＳ Ｐゴシック" panose="020B0600070205080204" pitchFamily="34" charset="-128"/>
              </a:rPr>
              <a:t>Hairstyle</a:t>
            </a:r>
          </a:p>
          <a:p>
            <a:pPr marL="289150" indent="-289150">
              <a:lnSpc>
                <a:spcPct val="100000"/>
              </a:lnSpc>
              <a:buFont typeface="Arial" panose="020B0604020202020204" pitchFamily="34" charset="0"/>
              <a:buChar char="•"/>
              <a:defRPr/>
            </a:pPr>
            <a:r>
              <a:rPr lang="en-GB" altLang="en-US" sz="1100" dirty="0" smtClean="0">
                <a:ea typeface="ＭＳ Ｐゴシック" panose="020B0600070205080204" pitchFamily="34" charset="-128"/>
              </a:rPr>
              <a:t>Clothing</a:t>
            </a:r>
          </a:p>
          <a:p>
            <a:pPr marL="289150" indent="-289150">
              <a:lnSpc>
                <a:spcPct val="100000"/>
              </a:lnSpc>
              <a:buFont typeface="Arial" panose="020B0604020202020204" pitchFamily="34" charset="0"/>
              <a:buChar char="•"/>
              <a:defRPr/>
            </a:pPr>
            <a:r>
              <a:rPr lang="en-GB" altLang="en-US" sz="1100" dirty="0" smtClean="0">
                <a:ea typeface="ＭＳ Ｐゴシック" panose="020B0600070205080204" pitchFamily="34" charset="-128"/>
              </a:rPr>
              <a:t>Previous convictions</a:t>
            </a:r>
          </a:p>
          <a:p>
            <a:pPr marL="0" indent="0">
              <a:lnSpc>
                <a:spcPct val="100000"/>
              </a:lnSpc>
              <a:buFont typeface="Arial" panose="020B0604020202020204" pitchFamily="34" charset="0"/>
              <a:buNone/>
              <a:defRPr/>
            </a:pPr>
            <a:endParaRPr lang="en-GB" altLang="en-US" sz="1100" dirty="0" smtClean="0">
              <a:ea typeface="ＭＳ Ｐゴシック" panose="020B0600070205080204" pitchFamily="34" charset="-128"/>
            </a:endParaRPr>
          </a:p>
          <a:p>
            <a:pPr eaLnBrk="1" hangingPunct="1">
              <a:lnSpc>
                <a:spcPct val="100000"/>
              </a:lnSpc>
              <a:defRPr/>
            </a:pPr>
            <a:r>
              <a:rPr lang="en-GB" altLang="en-US" sz="1100" dirty="0" smtClean="0">
                <a:latin typeface="Arial" pitchFamily="34" charset="0"/>
                <a:ea typeface="ＭＳ Ｐゴシック" pitchFamily="34" charset="-128"/>
              </a:rPr>
              <a:t>Whilst applying the ‘test’ to the particular circumstances in each case, an officer </a:t>
            </a:r>
            <a:r>
              <a:rPr lang="en-GB" altLang="en-US" sz="1100" b="1" u="sng" dirty="0" smtClean="0">
                <a:latin typeface="Arial" pitchFamily="34" charset="0"/>
                <a:ea typeface="ＭＳ Ｐゴシック" pitchFamily="34" charset="-128"/>
              </a:rPr>
              <a:t>must have a reasonable suspicion</a:t>
            </a:r>
            <a:r>
              <a:rPr lang="en-GB" altLang="en-US" sz="1100" b="1" dirty="0" smtClean="0">
                <a:latin typeface="Arial" pitchFamily="34" charset="0"/>
                <a:ea typeface="ＭＳ Ｐゴシック" pitchFamily="34" charset="-128"/>
              </a:rPr>
              <a:t> </a:t>
            </a:r>
            <a:r>
              <a:rPr lang="en-GB" altLang="en-US" sz="1100" dirty="0" smtClean="0">
                <a:latin typeface="Arial" pitchFamily="34" charset="0"/>
                <a:ea typeface="ＭＳ Ｐゴシック" pitchFamily="34" charset="-128"/>
              </a:rPr>
              <a:t>that the person </a:t>
            </a:r>
            <a:r>
              <a:rPr lang="en-GB" altLang="en-US" sz="1100" b="1" dirty="0" smtClean="0">
                <a:latin typeface="Arial" pitchFamily="34" charset="0"/>
                <a:ea typeface="ＭＳ Ｐゴシック" pitchFamily="34" charset="-128"/>
              </a:rPr>
              <a:t>is in possession</a:t>
            </a:r>
            <a:r>
              <a:rPr lang="en-GB" altLang="en-US" sz="1100" dirty="0" smtClean="0">
                <a:latin typeface="Arial" pitchFamily="34" charset="0"/>
                <a:ea typeface="ＭＳ Ｐゴシック" pitchFamily="34" charset="-128"/>
              </a:rPr>
              <a:t> of a relevant article to which this power applies (stolen, prohibited, MUDA s23), in order to carry out a stop and search. </a:t>
            </a:r>
          </a:p>
          <a:p>
            <a:pPr marL="628650" lvl="1" indent="-171450" eaLnBrk="1" hangingPunct="1">
              <a:lnSpc>
                <a:spcPct val="100000"/>
              </a:lnSpc>
              <a:buFontTx/>
              <a:buChar char="•"/>
              <a:defRPr/>
            </a:pPr>
            <a:r>
              <a:rPr lang="en-GB" altLang="en-US" sz="1100" dirty="0" smtClean="0">
                <a:latin typeface="Arial" pitchFamily="34" charset="0"/>
                <a:ea typeface="ＭＳ Ｐゴシック" pitchFamily="34" charset="-128"/>
              </a:rPr>
              <a:t>“Suspicion is a state of conjecture or surmise where proof is lacking” </a:t>
            </a:r>
          </a:p>
          <a:p>
            <a:pPr marL="628650" lvl="1" indent="-171450" eaLnBrk="1" hangingPunct="1">
              <a:lnSpc>
                <a:spcPct val="100000"/>
              </a:lnSpc>
              <a:buFontTx/>
              <a:buChar char="•"/>
              <a:defRPr/>
            </a:pPr>
            <a:r>
              <a:rPr lang="en-GB" altLang="en-US" sz="1100" dirty="0" smtClean="0">
                <a:latin typeface="Arial" pitchFamily="34" charset="0"/>
                <a:ea typeface="ＭＳ Ｐゴシック" pitchFamily="34" charset="-128"/>
              </a:rPr>
              <a:t>‘Reasonable Suspicion’ in contrast to mere suspicion must be founded on facts, intelligence, information, or the behaviour of the person concerned. </a:t>
            </a:r>
          </a:p>
          <a:p>
            <a:pPr eaLnBrk="1" hangingPunct="1">
              <a:lnSpc>
                <a:spcPct val="100000"/>
              </a:lnSpc>
              <a:defRPr/>
            </a:pPr>
            <a:r>
              <a:rPr lang="en-GB" altLang="en-US" sz="1100" dirty="0" smtClean="0">
                <a:latin typeface="Arial" pitchFamily="34" charset="0"/>
                <a:ea typeface="ＭＳ Ｐゴシック" pitchFamily="34" charset="-128"/>
              </a:rPr>
              <a:t>Therefore there must be some solid basis for the officer’s suspicion, related to the person concerned, which can be considered and evaluated by an objective third person. </a:t>
            </a:r>
          </a:p>
          <a:p>
            <a:pPr marL="0" indent="0">
              <a:lnSpc>
                <a:spcPct val="100000"/>
              </a:lnSpc>
              <a:buFont typeface="Arial" panose="020B0604020202020204" pitchFamily="34" charset="0"/>
              <a:buNone/>
              <a:defRPr/>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 may find that during your search, your grounds for the search cease. It could be that information comes to light that places the reasonable grounds to suspect move onto another person, or even cancels the original suspicions that a possible crime has or may have been committed. Explain this to the person, explain they are no longer being detained and thank them for their cooperation. </a:t>
            </a:r>
            <a:endParaRPr lang="en-GB" sz="1100" b="0" i="0" u="none" strike="noStrike" kern="1200" baseline="0" dirty="0" smtClean="0">
              <a:solidFill>
                <a:schemeClr val="tx1"/>
              </a:solidFill>
              <a:latin typeface="Arial" pitchFamily="34" charset="0"/>
              <a:ea typeface="ＭＳ Ｐゴシック" panose="020B0600070205080204" pitchFamily="34" charset="-128"/>
              <a:cs typeface="ＭＳ Ｐゴシック" pitchFamily="-112" charset="-128"/>
            </a:endParaRPr>
          </a:p>
          <a:p>
            <a:pPr>
              <a:lnSpc>
                <a:spcPct val="100000"/>
              </a:lnSpc>
              <a:defRPr/>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Your grounds may also change as a result of the search, as well as the power under which you are conducting the search. </a:t>
            </a:r>
            <a:r>
              <a:rPr lang="en-GB" sz="1100" b="0" i="1" u="none" strike="noStrike" kern="1200" baseline="0" dirty="0" smtClean="0">
                <a:solidFill>
                  <a:schemeClr val="tx1"/>
                </a:solidFill>
                <a:latin typeface="Arial" pitchFamily="34" charset="0"/>
                <a:ea typeface="ＭＳ Ｐゴシック" pitchFamily="-112" charset="-128"/>
                <a:cs typeface="ＭＳ Ｐゴシック" pitchFamily="-112" charset="-128"/>
              </a:rPr>
              <a:t>Example: Your legal authority may change because the person becomes uncooperative to the extent where they become violent and or abusive. Their behaviour may be such that they are committing one or more of a variety of offences, for example, public order, assault or obstructing a police officer. In such a situation you may find it necessary to arrest the person. Your search will now no longer be conducted using a stop search power; instead you will be using a post arrest power of search under Section 32 PACE 1984.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dirty="0" smtClean="0">
                <a:latin typeface="Arial" pitchFamily="34" charset="0"/>
                <a:ea typeface="ＭＳ Ｐゴシック" pitchFamily="34" charset="-128"/>
              </a:rPr>
              <a:t>The Codes of Practice clearly set out the requirement for objectively based grounds to justify a search. A good test of whether there are sufficient reasonable grounds to conduct a search is to ask yourself the following questions: </a:t>
            </a:r>
          </a:p>
          <a:p>
            <a:pPr eaLnBrk="1" hangingPunct="1">
              <a:lnSpc>
                <a:spcPct val="100000"/>
              </a:lnSpc>
            </a:pPr>
            <a:r>
              <a:rPr lang="en-GB" altLang="en-US" sz="1100" dirty="0" smtClean="0">
                <a:latin typeface="Arial" pitchFamily="34" charset="0"/>
                <a:ea typeface="ＭＳ Ｐゴシック" pitchFamily="34" charset="-128"/>
              </a:rPr>
              <a:t>Would an independent third person come to the same conclusion as me if they looked at the facts?’</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Seen – What have you seen including actions &amp; behaviours</a:t>
            </a:r>
          </a:p>
          <a:p>
            <a:pPr eaLnBrk="1" hangingPunct="1">
              <a:lnSpc>
                <a:spcPct val="100000"/>
              </a:lnSpc>
            </a:pPr>
            <a:r>
              <a:rPr lang="en-GB" altLang="en-US" sz="1100" dirty="0" smtClean="0">
                <a:latin typeface="Arial" pitchFamily="34" charset="0"/>
                <a:ea typeface="ＭＳ Ｐゴシック" pitchFamily="34" charset="-128"/>
              </a:rPr>
              <a:t>Heard – What have you heard; conversations, alarms, breaking glass, </a:t>
            </a:r>
            <a:r>
              <a:rPr lang="en-GB" altLang="en-US" sz="1100" dirty="0" err="1" smtClean="0">
                <a:latin typeface="Arial" pitchFamily="34" charset="0"/>
                <a:ea typeface="ＭＳ Ｐゴシック" pitchFamily="34" charset="-128"/>
              </a:rPr>
              <a:t>etc</a:t>
            </a: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Actions – Including what you did, what the person did in response and so on </a:t>
            </a: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itchFamily="34" charset="0"/>
                <a:ea typeface="ＭＳ Ｐゴシック" pitchFamily="34" charset="-128"/>
              </a:rPr>
              <a:t>Conversation – What did you say to them? What did they say to you?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Did their reply increase or decrease your grounds to search? 	</a:t>
            </a:r>
          </a:p>
          <a:p>
            <a:pPr eaLnBrk="1" hangingPunct="1">
              <a:lnSpc>
                <a:spcPct val="100000"/>
              </a:lnSpc>
            </a:pPr>
            <a:r>
              <a:rPr lang="en-GB" altLang="en-US" sz="1100" dirty="0" smtClean="0">
                <a:latin typeface="Arial" pitchFamily="34" charset="0"/>
                <a:ea typeface="ＭＳ Ｐゴシック" pitchFamily="34" charset="-128"/>
              </a:rPr>
              <a:t>Knowledge – What is already known about the individual in terms of intelligence? What is the time / location? Is the area a tasking area? Has the person been seen or pointed out by witnesses?</a:t>
            </a:r>
          </a:p>
          <a:p>
            <a:pPr eaLnBrk="1" hangingPunct="1">
              <a:lnSpc>
                <a:spcPct val="100000"/>
              </a:lnSpc>
            </a:pPr>
            <a:r>
              <a:rPr lang="en-GB" altLang="en-US" sz="1100" dirty="0" smtClean="0">
                <a:latin typeface="Arial" pitchFamily="34" charset="0"/>
                <a:ea typeface="ＭＳ Ｐゴシック" pitchFamily="34" charset="-128"/>
              </a:rPr>
              <a:t>Smell – Any smell that might give rise to the suspicion that drugs may be present **Although smell alone will not give RG to search for drugs**</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CONSIDER;</a:t>
            </a:r>
          </a:p>
          <a:p>
            <a:pPr eaLnBrk="1" hangingPunct="1">
              <a:lnSpc>
                <a:spcPct val="100000"/>
              </a:lnSpc>
            </a:pPr>
            <a:r>
              <a:rPr lang="en-GB" altLang="en-US" sz="1100" dirty="0" smtClean="0">
                <a:latin typeface="Arial" pitchFamily="34" charset="0"/>
                <a:ea typeface="ＭＳ Ｐゴシック" pitchFamily="34" charset="-128"/>
              </a:rPr>
              <a:t>The nature of the article suspected of being carried</a:t>
            </a:r>
          </a:p>
          <a:p>
            <a:pPr eaLnBrk="1" hangingPunct="1">
              <a:lnSpc>
                <a:spcPct val="100000"/>
              </a:lnSpc>
            </a:pPr>
            <a:r>
              <a:rPr lang="en-GB" altLang="en-US" sz="1100" dirty="0" smtClean="0">
                <a:latin typeface="Arial" pitchFamily="34" charset="0"/>
                <a:ea typeface="ＭＳ Ｐゴシック" pitchFamily="34" charset="-128"/>
              </a:rPr>
              <a:t>The time &amp; place where the person or vehicle is</a:t>
            </a:r>
          </a:p>
          <a:p>
            <a:pPr eaLnBrk="1" hangingPunct="1">
              <a:lnSpc>
                <a:spcPct val="100000"/>
              </a:lnSpc>
            </a:pPr>
            <a:r>
              <a:rPr lang="en-GB" altLang="en-US" sz="1100" dirty="0" smtClean="0">
                <a:latin typeface="Arial" pitchFamily="34" charset="0"/>
                <a:ea typeface="ＭＳ Ｐゴシック" pitchFamily="34" charset="-128"/>
              </a:rPr>
              <a:t>The behaviour of the person or those with him or her</a:t>
            </a:r>
          </a:p>
          <a:p>
            <a:pPr eaLnBrk="1" hangingPunct="1">
              <a:lnSpc>
                <a:spcPct val="100000"/>
              </a:lnSpc>
            </a:pPr>
            <a:r>
              <a:rPr lang="en-GB" altLang="en-US" sz="1100" dirty="0" smtClean="0">
                <a:latin typeface="Arial" pitchFamily="34" charset="0"/>
                <a:ea typeface="ＭＳ Ｐゴシック" pitchFamily="34" charset="-128"/>
              </a:rPr>
              <a:t>That the suspicion is linked to accurate &amp; current intelligence.</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Whilst considering searching ask yourself the following:</a:t>
            </a:r>
          </a:p>
          <a:p>
            <a:pPr eaLnBrk="1" hangingPunct="1">
              <a:lnSpc>
                <a:spcPct val="100000"/>
              </a:lnSpc>
            </a:pPr>
            <a:r>
              <a:rPr lang="en-GB" altLang="en-US" sz="1100" dirty="0" smtClean="0">
                <a:latin typeface="Arial" pitchFamily="34" charset="0"/>
                <a:ea typeface="ＭＳ Ｐゴシック" pitchFamily="34" charset="-128"/>
              </a:rPr>
              <a:t>Are my actions lawful?  -  Is there a common or statute law to support my interference with a person’s rights?</a:t>
            </a:r>
          </a:p>
          <a:p>
            <a:pPr eaLnBrk="1" hangingPunct="1">
              <a:lnSpc>
                <a:spcPct val="100000"/>
              </a:lnSpc>
            </a:pPr>
            <a:r>
              <a:rPr lang="en-GB" altLang="en-US" sz="1100" dirty="0" smtClean="0">
                <a:latin typeface="Arial" pitchFamily="34" charset="0"/>
                <a:ea typeface="ＭＳ Ｐゴシック" pitchFamily="34" charset="-128"/>
              </a:rPr>
              <a:t>Are my actions permissible?  -  Am I permitted to interfere with a person’s rights because it is in support of a duty such as the preventing of crime?</a:t>
            </a:r>
          </a:p>
          <a:p>
            <a:pPr eaLnBrk="1" hangingPunct="1">
              <a:lnSpc>
                <a:spcPct val="100000"/>
              </a:lnSpc>
            </a:pPr>
            <a:r>
              <a:rPr lang="en-GB" altLang="en-US" sz="1100" dirty="0" smtClean="0">
                <a:latin typeface="Arial" pitchFamily="34" charset="0"/>
                <a:ea typeface="ＭＳ Ｐゴシック" pitchFamily="34" charset="-128"/>
              </a:rPr>
              <a:t>Are my actions necessary?  -  Do the needs of the many outweigh the needs of the few, in other words, must I take into account  the interests of the community and balance one individual’s rights against another’s?</a:t>
            </a:r>
          </a:p>
          <a:p>
            <a:pPr eaLnBrk="1" hangingPunct="1">
              <a:lnSpc>
                <a:spcPct val="100000"/>
              </a:lnSpc>
            </a:pPr>
            <a:r>
              <a:rPr lang="en-GB" altLang="en-US" sz="1100" dirty="0" smtClean="0">
                <a:latin typeface="Arial" pitchFamily="34" charset="0"/>
                <a:ea typeface="ＭＳ Ｐゴシック" pitchFamily="34" charset="-128"/>
              </a:rPr>
              <a:t>Are my actions proportionate?  -  Having considered everything, will my actions be excessive or could they be less intrusive and more in proportion with the outcome I need to achieve?</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endParaRPr lang="en-GB" altLang="en-US" sz="1100" b="1" dirty="0" smtClean="0">
              <a:latin typeface="Arial" pitchFamily="34" charset="0"/>
              <a:ea typeface="ＭＳ Ｐゴシック" pitchFamily="34" charset="-128"/>
            </a:endParaRPr>
          </a:p>
          <a:p>
            <a:pPr eaLnBrk="1" hangingPunct="1">
              <a:lnSpc>
                <a:spcPct val="100000"/>
              </a:lnSpc>
            </a:pPr>
            <a:r>
              <a:rPr lang="en-GB" altLang="en-US" sz="1100" b="1" dirty="0" smtClean="0">
                <a:latin typeface="Arial" pitchFamily="34" charset="0"/>
                <a:ea typeface="ＭＳ Ｐゴシック" pitchFamily="34" charset="-128"/>
              </a:rPr>
              <a:t>In summary </a:t>
            </a: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The following would</a:t>
            </a:r>
            <a:r>
              <a:rPr lang="en-GB" altLang="en-US" sz="1100" b="1" dirty="0" smtClean="0">
                <a:latin typeface="Arial" pitchFamily="34" charset="0"/>
                <a:ea typeface="ＭＳ Ｐゴシック" pitchFamily="34" charset="-128"/>
              </a:rPr>
              <a:t> not </a:t>
            </a:r>
            <a:r>
              <a:rPr lang="en-GB" altLang="en-US" sz="1100" dirty="0" smtClean="0">
                <a:latin typeface="Arial" pitchFamily="34" charset="0"/>
                <a:ea typeface="ＭＳ Ｐゴシック" pitchFamily="34" charset="-128"/>
              </a:rPr>
              <a:t>constitute grounds for reasonable suspicion:</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A person's physical appearance, apparent race, ethnicity, religion, gender, age or social standing</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A person's previous convictions or the fact that they are "known" to police </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The fact that someone is in a "high crime area"</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Furtive movements, unless there is also specific intelligence regarding criminal activity e.g. specific intelligence or observations</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A person's associates, even if there are reasonable grounds for searching one of the associates</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Where there are only weak or non-specific descriptions</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The following </a:t>
            </a:r>
            <a:r>
              <a:rPr lang="en-GB" altLang="en-US" sz="1100" b="1" dirty="0" smtClean="0">
                <a:latin typeface="Arial" pitchFamily="34" charset="0"/>
                <a:ea typeface="ＭＳ Ｐゴシック" pitchFamily="34" charset="-128"/>
              </a:rPr>
              <a:t>could</a:t>
            </a:r>
            <a:r>
              <a:rPr lang="en-GB" altLang="en-US" sz="1100" dirty="0" smtClean="0">
                <a:latin typeface="Arial" pitchFamily="34" charset="0"/>
                <a:ea typeface="ＭＳ Ｐゴシック" pitchFamily="34" charset="-128"/>
              </a:rPr>
              <a:t> be considered as reasonable grounds for suspicion:</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A specific description of a suspect or vehicle from a victim or witness</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Specific police intelligence about the person, i.e. that he or she is actively involved in an offence</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Footage from a CCTV camera giving positive details about a person's appearance, i.e. enough detail to make a positive identification</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Information from a colleague that is specific enough to positively identify a suspect person</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Briefings on specific vehicles or active offenders together with behaviour signs</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Specific actions, behaviour and issues observed by police officers that indicate that a person may be engaged in an illegal activity</a:t>
            </a:r>
          </a:p>
          <a:p>
            <a:pPr marL="628650" lvl="1" indent="-171450" eaLnBrk="1" hangingPunct="1">
              <a:lnSpc>
                <a:spcPct val="100000"/>
              </a:lnSpc>
              <a:buFontTx/>
              <a:buChar char="•"/>
            </a:pPr>
            <a:r>
              <a:rPr lang="en-GB" altLang="en-US" sz="1100" dirty="0" smtClean="0">
                <a:latin typeface="Arial" pitchFamily="34" charset="0"/>
                <a:ea typeface="ＭＳ Ｐゴシック" pitchFamily="34" charset="-128"/>
              </a:rPr>
              <a:t>Specific actions, behaviour and issues observed by police officers that indicate a person may be trying to hide an article or discard a stolen or prohibited article</a:t>
            </a:r>
          </a:p>
          <a:p>
            <a:pPr eaLnBrk="1" hangingPunct="1">
              <a:lnSpc>
                <a:spcPct val="100000"/>
              </a:lnSpc>
            </a:pPr>
            <a:endParaRPr lang="en-US" altLang="en-US" sz="1100" dirty="0" smtClean="0">
              <a:solidFill>
                <a:srgbClr val="FF0000"/>
              </a:solidFill>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The grounds as recorded on the will be abbreviated and cannot cover every nuanced detail as to how the suspicion was arrived at. However, it needs to be covered in sufficient detail to allow a third party to understand why your suspicion was reasonable and to be useful to you as an aide-memoire in the future.</a:t>
            </a:r>
          </a:p>
          <a:p>
            <a:pPr eaLnBrk="1" hangingPunct="1">
              <a:lnSpc>
                <a:spcPct val="100000"/>
              </a:lnSpc>
            </a:pPr>
            <a:r>
              <a:rPr lang="en-GB" altLang="en-US" sz="1100" dirty="0" smtClean="0">
                <a:latin typeface="Arial" pitchFamily="34" charset="0"/>
                <a:ea typeface="ＭＳ Ｐゴシック" pitchFamily="34" charset="-128"/>
              </a:rPr>
              <a:t>Be clear of the distinction between circumstances and grounds. </a:t>
            </a:r>
          </a:p>
          <a:p>
            <a:pPr eaLnBrk="1" hangingPunct="1">
              <a:lnSpc>
                <a:spcPct val="100000"/>
              </a:lnSpc>
            </a:pPr>
            <a:r>
              <a:rPr lang="en-GB" altLang="en-US" sz="1100" dirty="0" smtClean="0">
                <a:latin typeface="Arial" pitchFamily="34" charset="0"/>
                <a:ea typeface="ＭＳ Ｐゴシック" pitchFamily="34" charset="-128"/>
              </a:rPr>
              <a:t>The facts that someone has been stopped at night, and in a high crime area, are only circumstances. However, the fact that it was shortly after a reported burglary and that they matched the description of the offender are grounds.</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So, Rather than state </a:t>
            </a:r>
            <a:r>
              <a:rPr lang="en-GB" altLang="en-US" sz="1100" i="1" dirty="0" smtClean="0">
                <a:latin typeface="Arial" pitchFamily="34" charset="0"/>
                <a:ea typeface="ＭＳ Ｐゴシック" pitchFamily="34" charset="-128"/>
              </a:rPr>
              <a:t>“stopped near to the scene of the burglary” </a:t>
            </a:r>
            <a:r>
              <a:rPr lang="en-GB" altLang="en-US" sz="1100" dirty="0" smtClean="0">
                <a:latin typeface="Arial" pitchFamily="34" charset="0"/>
                <a:ea typeface="ＭＳ Ｐゴシック" pitchFamily="34" charset="-128"/>
              </a:rPr>
              <a:t>go further to describe how near to the scene the person was found e.g. </a:t>
            </a:r>
            <a:r>
              <a:rPr lang="en-GB" altLang="en-US" sz="1100" i="1" dirty="0" smtClean="0">
                <a:latin typeface="Arial" pitchFamily="34" charset="0"/>
                <a:ea typeface="ＭＳ Ｐゴシック" pitchFamily="34" charset="-128"/>
              </a:rPr>
              <a:t>“stopped 200 metres from the scene of the burglary”.</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Rather than state </a:t>
            </a:r>
            <a:r>
              <a:rPr lang="en-GB" altLang="en-US" sz="1100" i="1" dirty="0" smtClean="0">
                <a:latin typeface="Arial" pitchFamily="34" charset="0"/>
                <a:ea typeface="ＭＳ Ｐゴシック" pitchFamily="34" charset="-128"/>
              </a:rPr>
              <a:t>“stopped shortly after a reported burglary” </a:t>
            </a:r>
            <a:r>
              <a:rPr lang="en-GB" altLang="en-US" sz="1100" dirty="0" smtClean="0">
                <a:latin typeface="Arial" pitchFamily="34" charset="0"/>
                <a:ea typeface="ＭＳ Ｐゴシック" pitchFamily="34" charset="-128"/>
              </a:rPr>
              <a:t>go on to describe how much time had elapsed since the reported burglary e.g. </a:t>
            </a:r>
            <a:r>
              <a:rPr lang="en-GB" altLang="en-US" sz="1100" i="1" dirty="0" smtClean="0">
                <a:latin typeface="Arial" pitchFamily="34" charset="0"/>
                <a:ea typeface="ＭＳ Ｐゴシック" pitchFamily="34" charset="-128"/>
              </a:rPr>
              <a:t>“stopped 45 minutes after the reported burglary”. </a:t>
            </a:r>
            <a:r>
              <a:rPr lang="en-GB" altLang="en-US" sz="1100" dirty="0" smtClean="0">
                <a:latin typeface="Arial" pitchFamily="34" charset="0"/>
                <a:ea typeface="ＭＳ Ｐゴシック" pitchFamily="34" charset="-128"/>
              </a:rPr>
              <a:t>The time of the search is recorded on the form so it may prove useful to record the time of the offence on certain occasions.</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Rather than state </a:t>
            </a:r>
            <a:r>
              <a:rPr lang="en-GB" altLang="en-US" sz="1100" i="1" dirty="0" smtClean="0">
                <a:latin typeface="Arial" pitchFamily="34" charset="0"/>
                <a:ea typeface="ＭＳ Ｐゴシック" pitchFamily="34" charset="-128"/>
              </a:rPr>
              <a:t>“matched the description of the suspect” </a:t>
            </a:r>
            <a:r>
              <a:rPr lang="en-GB" altLang="en-US" sz="1100" dirty="0" smtClean="0">
                <a:latin typeface="Arial" pitchFamily="34" charset="0"/>
                <a:ea typeface="ＭＳ Ｐゴシック" pitchFamily="34" charset="-128"/>
              </a:rPr>
              <a:t>go on to describe the nature of the matched description e.g. </a:t>
            </a:r>
            <a:r>
              <a:rPr lang="en-GB" altLang="en-US" sz="1100" i="1" dirty="0" smtClean="0">
                <a:latin typeface="Arial" pitchFamily="34" charset="0"/>
                <a:ea typeface="ＭＳ Ｐゴシック" pitchFamily="34" charset="-128"/>
              </a:rPr>
              <a:t>“the male stopped is white, over 6’ tall and very thin as per the witness description”</a:t>
            </a:r>
            <a:r>
              <a:rPr lang="en-GB" altLang="en-US" sz="1100" dirty="0" smtClean="0">
                <a:latin typeface="Arial" pitchFamily="34" charset="0"/>
                <a:ea typeface="ＭＳ Ｐゴシック" pitchFamily="34" charset="-128"/>
              </a:rPr>
              <a:t>.</a:t>
            </a:r>
            <a:endParaRPr lang="en-US" altLang="en-US" sz="1100" dirty="0" smtClean="0">
              <a:latin typeface="Arial" pitchFamily="34" charset="0"/>
              <a:ea typeface="ＭＳ Ｐゴシック"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1005786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anose="020B0600070205080204" pitchFamily="34" charset="-128"/>
              </a:rPr>
              <a:t>What is ‘reasonable’? – dictionary definition - </a:t>
            </a:r>
            <a:r>
              <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ＭＳ Ｐゴシック" panose="020B0600070205080204" pitchFamily="34" charset="-128"/>
              </a:rPr>
              <a:t>Fair and sensible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Reasonable grounds for suspicion depends on the individual circumstances, but must be objectively based on facts, information and/or intelligence relevant to the likelihood of finding stolen or prohibited articles, bladed or sharply pointed articles or prohibited fireworks.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You must have reasonable grounds to suspect before a search </a:t>
            </a: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can be made as you cannot detain a person in order to find grounds for a search. (see next slide)</a:t>
            </a:r>
            <a:endPar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ＭＳ Ｐゴシック" panose="020B0600070205080204" pitchFamily="34" charset="-128"/>
            </a:endParaRPr>
          </a:p>
          <a:p>
            <a:pPr eaLnBrk="1" hangingPunct="1">
              <a:lnSpc>
                <a:spcPct val="100000"/>
              </a:lnSpc>
              <a:buFont typeface="Arial" panose="020B0604020202020204" pitchFamily="34" charset="0"/>
              <a:buNone/>
              <a:defRPr/>
            </a:pPr>
            <a:endParaRPr lang="en-GB" altLang="en-US" sz="1100" b="1" dirty="0" smtClean="0">
              <a:solidFill>
                <a:srgbClr val="000000"/>
              </a:solidFill>
            </a:endParaRPr>
          </a:p>
          <a:p>
            <a:pPr eaLnBrk="1" hangingPunct="1">
              <a:lnSpc>
                <a:spcPct val="100000"/>
              </a:lnSpc>
              <a:buFont typeface="Arial" panose="020B0604020202020204" pitchFamily="34" charset="0"/>
              <a:buNone/>
              <a:defRPr/>
            </a:pPr>
            <a:r>
              <a:rPr lang="en-GB" altLang="en-US" sz="1100" b="1" dirty="0" smtClean="0">
                <a:solidFill>
                  <a:srgbClr val="000000"/>
                </a:solidFill>
              </a:rPr>
              <a:t>Reasonable grounds for suspicion and searching groups</a:t>
            </a:r>
          </a:p>
          <a:p>
            <a:pPr eaLnBrk="1" hangingPunct="1">
              <a:lnSpc>
                <a:spcPct val="100000"/>
              </a:lnSpc>
              <a:buFont typeface="Arial" panose="020B0604020202020204" pitchFamily="34" charset="0"/>
              <a:buNone/>
              <a:defRPr/>
            </a:pPr>
            <a:r>
              <a:rPr lang="en-GB" altLang="en-US" sz="1100" dirty="0" smtClean="0">
                <a:solidFill>
                  <a:srgbClr val="000000"/>
                </a:solidFill>
              </a:rPr>
              <a:t>Where there is reliable information or intelligence that members of a group or gang habitually carry knives unlawfully or weapons or controlled drugs, and wear a distinctive item of clothing or other means of identification to indicate their membership of the group or gang, that distinctive item of clothing or other means of identification (might include jewellery, insignias, tattoos or other features which are known to identify members of the particular gang or group) may provide reasonable grounds to stop and search any person believed to be a member of that group or gang. </a:t>
            </a:r>
          </a:p>
          <a:p>
            <a:pPr eaLnBrk="1" hangingPunct="1">
              <a:lnSpc>
                <a:spcPct val="100000"/>
              </a:lnSpc>
              <a:buFont typeface="Arial" panose="020B0604020202020204" pitchFamily="34" charset="0"/>
              <a:buNone/>
              <a:defRPr/>
            </a:pPr>
            <a:endParaRPr lang="en-GB" altLang="en-US" sz="1100" dirty="0" smtClean="0">
              <a:solidFill>
                <a:srgbClr val="000000"/>
              </a:solidFill>
            </a:endParaRPr>
          </a:p>
          <a:p>
            <a:pPr eaLnBrk="1" hangingPunct="1">
              <a:lnSpc>
                <a:spcPct val="100000"/>
              </a:lnSpc>
              <a:buFont typeface="Arial" panose="020B0604020202020204" pitchFamily="34" charset="0"/>
              <a:buNone/>
              <a:defRPr/>
            </a:pPr>
            <a:r>
              <a:rPr lang="en-GB" altLang="en-US" sz="1100" dirty="0" smtClean="0">
                <a:solidFill>
                  <a:srgbClr val="000000"/>
                </a:solidFill>
              </a:rPr>
              <a:t>A similar approach would apply to organised protest groups where there is reliable information or intelligence that they arrange meetings and marches to which one or more members bring articles intended to be used to cause criminal damage in support of the group's aims. This may provide reasonable grounds to stop and search any members of the group to find such articles</a:t>
            </a:r>
          </a:p>
          <a:p>
            <a:pPr eaLnBrk="1" hangingPunct="1">
              <a:lnSpc>
                <a:spcPct val="100000"/>
              </a:lnSpc>
              <a:buFont typeface="Arial" panose="020B0604020202020204" pitchFamily="34" charset="0"/>
              <a:buNone/>
              <a:defRPr/>
            </a:pPr>
            <a:endParaRPr lang="en-GB" altLang="en-US" sz="1100" dirty="0" smtClean="0"/>
          </a:p>
          <a:p>
            <a:pPr eaLnBrk="1" hangingPunct="1">
              <a:lnSpc>
                <a:spcPct val="100000"/>
              </a:lnSpc>
              <a:buFont typeface="Arial" panose="020B0604020202020204" pitchFamily="34" charset="0"/>
              <a:buNone/>
              <a:defRPr/>
            </a:pPr>
            <a:r>
              <a:rPr lang="en-GB" altLang="en-US" sz="1100" b="1" dirty="0" smtClean="0"/>
              <a:t>Decision Making and Bias – trainer to lead a facilitated discussion</a:t>
            </a:r>
          </a:p>
          <a:p>
            <a:pPr>
              <a:lnSpc>
                <a:spcPct val="100000"/>
              </a:lnSpc>
              <a:defRPr/>
            </a:pPr>
            <a:r>
              <a:rPr lang="en-GB" altLang="en-US" sz="1100" dirty="0" smtClean="0"/>
              <a:t>It’s appropriate at this stage to discuss biases in decision making. This should be discussion rather than didactic; be prepared to challenge conscious or unconscious bias – make links to Code of Ethics (Lesson and Student Notes), NCALT </a:t>
            </a:r>
            <a:r>
              <a:rPr lang="en-GB" sz="1100" dirty="0" smtClean="0"/>
              <a:t>Stop and search module 4) Decision-making, Diversity Lesson</a:t>
            </a:r>
            <a:endParaRPr lang="en-GB" altLang="en-US" sz="1100" dirty="0" smtClean="0"/>
          </a:p>
          <a:p>
            <a:pPr eaLnBrk="1" hangingPunct="1">
              <a:lnSpc>
                <a:spcPct val="100000"/>
              </a:lnSpc>
              <a:buFont typeface="Arial" panose="020B0604020202020204" pitchFamily="34" charset="0"/>
              <a:buNone/>
              <a:defRPr/>
            </a:pPr>
            <a:endParaRPr lang="en-GB" altLang="en-US" sz="1100" dirty="0" smtClean="0"/>
          </a:p>
          <a:p>
            <a:pPr eaLnBrk="1" hangingPunct="1">
              <a:lnSpc>
                <a:spcPct val="100000"/>
              </a:lnSpc>
              <a:defRPr/>
            </a:pPr>
            <a:r>
              <a:rPr lang="en-GB" altLang="en-US" sz="1100" dirty="0" smtClean="0">
                <a:solidFill>
                  <a:srgbClr val="000000"/>
                </a:solidFill>
                <a:latin typeface="Arial" pitchFamily="34" charset="0"/>
                <a:ea typeface="ＭＳ Ｐゴシック" pitchFamily="34" charset="-128"/>
              </a:rPr>
              <a:t>Some useful definitions to assist the discussion:</a:t>
            </a:r>
          </a:p>
          <a:p>
            <a:pPr marL="628650" lvl="1" indent="-171450" eaLnBrk="1" hangingPunct="1">
              <a:lnSpc>
                <a:spcPct val="100000"/>
              </a:lnSpc>
              <a:buFont typeface="Arial" panose="020B0604020202020204" pitchFamily="34" charset="0"/>
              <a:buChar char="•"/>
              <a:defRPr/>
            </a:pPr>
            <a:r>
              <a:rPr lang="en-GB" altLang="en-US" sz="1100" b="1" dirty="0" smtClean="0">
                <a:solidFill>
                  <a:srgbClr val="000000"/>
                </a:solidFill>
                <a:latin typeface="Arial" pitchFamily="34" charset="0"/>
                <a:ea typeface="ＭＳ Ｐゴシック" pitchFamily="34" charset="-128"/>
              </a:rPr>
              <a:t>Prejudice: </a:t>
            </a:r>
            <a:r>
              <a:rPr lang="en-GB" altLang="en-US" sz="1100" dirty="0" smtClean="0">
                <a:solidFill>
                  <a:srgbClr val="000000"/>
                </a:solidFill>
                <a:latin typeface="Arial" pitchFamily="34" charset="0"/>
                <a:ea typeface="ＭＳ Ｐゴシック" pitchFamily="34" charset="-128"/>
              </a:rPr>
              <a:t>A preconceived attitude or belief - usually a negative one - about a person or group (that is not based on direct experience). Prejudice is often resistant to change and can, but does not necessarily, result in discrimination.</a:t>
            </a:r>
          </a:p>
          <a:p>
            <a:pPr marL="628650" lvl="1" indent="-171450" eaLnBrk="1" hangingPunct="1">
              <a:lnSpc>
                <a:spcPct val="100000"/>
              </a:lnSpc>
              <a:buFont typeface="Arial" panose="020B0604020202020204" pitchFamily="34" charset="0"/>
              <a:buChar char="•"/>
              <a:defRPr/>
            </a:pPr>
            <a:r>
              <a:rPr lang="en-GB" altLang="en-US" sz="1100" b="1" dirty="0" smtClean="0">
                <a:solidFill>
                  <a:srgbClr val="000000"/>
                </a:solidFill>
                <a:latin typeface="Arial" pitchFamily="34" charset="0"/>
                <a:ea typeface="ＭＳ Ｐゴシック" pitchFamily="34" charset="-128"/>
              </a:rPr>
              <a:t>Stereotyping: </a:t>
            </a:r>
            <a:r>
              <a:rPr lang="en-GB" altLang="en-US" sz="1100" dirty="0" smtClean="0">
                <a:solidFill>
                  <a:srgbClr val="000000"/>
                </a:solidFill>
                <a:latin typeface="Arial" pitchFamily="34" charset="0"/>
                <a:ea typeface="ＭＳ Ｐゴシック" pitchFamily="34" charset="-128"/>
              </a:rPr>
              <a:t>The process of thinking a person is a member of a particular group, and shares the assumed characteristics of that group, in way that allows for little or no individual difference to be recognised. The assumed group characteristics that are thought to apply to the individual can be positive or negative. Stereotypes are cognitive 'sense-making' tools, and can be 'explicit' or 'implicit' depending on whether the person using them is aware of doing so, or intends for and is able to control their use.</a:t>
            </a:r>
          </a:p>
          <a:p>
            <a:pPr marL="628650" lvl="1" indent="-171450" eaLnBrk="1" hangingPunct="1">
              <a:lnSpc>
                <a:spcPct val="100000"/>
              </a:lnSpc>
              <a:buFont typeface="Arial" panose="020B0604020202020204" pitchFamily="34" charset="0"/>
              <a:buChar char="•"/>
              <a:defRPr/>
            </a:pPr>
            <a:r>
              <a:rPr lang="en-GB" altLang="en-US" sz="1100" b="1" dirty="0" smtClean="0">
                <a:solidFill>
                  <a:srgbClr val="000000"/>
                </a:solidFill>
                <a:latin typeface="Arial" pitchFamily="34" charset="0"/>
                <a:ea typeface="ＭＳ Ｐゴシック" pitchFamily="34" charset="-128"/>
              </a:rPr>
              <a:t>Unconscious bias: </a:t>
            </a:r>
            <a:r>
              <a:rPr lang="en-GB" altLang="en-US" sz="1100" dirty="0" smtClean="0">
                <a:solidFill>
                  <a:srgbClr val="000000"/>
                </a:solidFill>
                <a:latin typeface="Arial" pitchFamily="34" charset="0"/>
                <a:ea typeface="ＭＳ Ｐゴシック" pitchFamily="34" charset="-128"/>
              </a:rPr>
              <a:t>A judgement about a person or group about which the person making the judgement has little or no awareness and control.</a:t>
            </a:r>
          </a:p>
          <a:p>
            <a:pPr marL="628650" lvl="1" indent="-171450" eaLnBrk="1" hangingPunct="1">
              <a:lnSpc>
                <a:spcPct val="100000"/>
              </a:lnSpc>
              <a:buFont typeface="Arial" panose="020B0604020202020204" pitchFamily="34" charset="0"/>
              <a:buChar char="•"/>
              <a:defRPr/>
            </a:pPr>
            <a:r>
              <a:rPr lang="en-GB" altLang="en-US" sz="1100" b="1" dirty="0" smtClean="0">
                <a:solidFill>
                  <a:srgbClr val="000000"/>
                </a:solidFill>
                <a:latin typeface="Arial" pitchFamily="34" charset="0"/>
                <a:ea typeface="ＭＳ Ｐゴシック" pitchFamily="34" charset="-128"/>
              </a:rPr>
              <a:t>Discrimination: </a:t>
            </a:r>
            <a:r>
              <a:rPr lang="en-GB" altLang="en-US" sz="1100" dirty="0" smtClean="0">
                <a:solidFill>
                  <a:srgbClr val="000000"/>
                </a:solidFill>
                <a:latin typeface="Arial" pitchFamily="34" charset="0"/>
                <a:ea typeface="ＭＳ Ｐゴシック" pitchFamily="34" charset="-128"/>
              </a:rPr>
              <a:t>The legal definition of discrimination is "A person (A) discriminates against another (B) if, because of a protected characteristic (or prejudice), A treats B less favourably than A treats or would treat others" (Equality Act 2010). </a:t>
            </a:r>
          </a:p>
          <a:p>
            <a:pPr eaLnBrk="1" hangingPunct="1">
              <a:lnSpc>
                <a:spcPct val="100000"/>
              </a:lnSpc>
              <a:defRPr/>
            </a:pPr>
            <a:endParaRPr lang="en-GB" altLang="en-US" sz="1100" dirty="0" smtClean="0">
              <a:solidFill>
                <a:srgbClr val="000000"/>
              </a:solidFill>
              <a:latin typeface="Arial" pitchFamily="34" charset="0"/>
              <a:ea typeface="ＭＳ Ｐゴシック" pitchFamily="34" charset="-128"/>
            </a:endParaRPr>
          </a:p>
          <a:p>
            <a:pPr eaLnBrk="1" hangingPunct="1">
              <a:lnSpc>
                <a:spcPct val="100000"/>
              </a:lnSpc>
              <a:defRPr/>
            </a:pPr>
            <a:r>
              <a:rPr lang="en-GB" altLang="en-US" sz="1100" dirty="0" smtClean="0">
                <a:solidFill>
                  <a:srgbClr val="000000"/>
                </a:solidFill>
                <a:latin typeface="Arial" pitchFamily="34" charset="0"/>
                <a:ea typeface="ＭＳ Ｐゴシック" pitchFamily="34" charset="-128"/>
              </a:rPr>
              <a:t>*Everybody has unconscious bias. It happens outside of our control and we are often unaware it happens. It can influence decision making.</a:t>
            </a:r>
          </a:p>
          <a:p>
            <a:pPr eaLnBrk="1" hangingPunct="1">
              <a:lnSpc>
                <a:spcPct val="100000"/>
              </a:lnSpc>
              <a:defRPr/>
            </a:pPr>
            <a:endParaRPr lang="en-GB" altLang="en-US" sz="1100" dirty="0" smtClean="0">
              <a:solidFill>
                <a:srgbClr val="000000"/>
              </a:solidFill>
              <a:latin typeface="Arial" pitchFamily="34" charset="0"/>
              <a:ea typeface="ＭＳ Ｐゴシック" pitchFamily="34" charset="-128"/>
            </a:endParaRPr>
          </a:p>
          <a:p>
            <a:pPr eaLnBrk="1" hangingPunct="1">
              <a:lnSpc>
                <a:spcPct val="100000"/>
              </a:lnSpc>
              <a:defRPr/>
            </a:pPr>
            <a:endParaRPr lang="en-GB" altLang="en-US" sz="1100" dirty="0" smtClean="0">
              <a:solidFill>
                <a:srgbClr val="000000"/>
              </a:solidFill>
              <a:latin typeface="Arial" pitchFamily="34" charset="0"/>
              <a:ea typeface="ＭＳ Ｐゴシック" pitchFamily="34" charset="-128"/>
            </a:endParaRPr>
          </a:p>
          <a:p>
            <a:pPr eaLnBrk="1" hangingPunct="1">
              <a:lnSpc>
                <a:spcPct val="100000"/>
              </a:lnSpc>
              <a:defRPr/>
            </a:pPr>
            <a:r>
              <a:rPr lang="en-GB" altLang="en-US" sz="1100" dirty="0" smtClean="0">
                <a:solidFill>
                  <a:srgbClr val="000000"/>
                </a:solidFill>
                <a:latin typeface="Arial" pitchFamily="34" charset="0"/>
                <a:ea typeface="ＭＳ Ｐゴシック" pitchFamily="34" charset="-128"/>
              </a:rPr>
              <a:t>It is important for the class to be aware of the following and be able to discuss:</a:t>
            </a:r>
          </a:p>
          <a:p>
            <a:pPr marL="628650" lvl="1" indent="-171450" eaLnBrk="1" hangingPunct="1">
              <a:lnSpc>
                <a:spcPct val="100000"/>
              </a:lnSpc>
              <a:buFont typeface="Arial" panose="020B0604020202020204" pitchFamily="34" charset="0"/>
              <a:buChar char="•"/>
              <a:defRPr/>
            </a:pPr>
            <a:r>
              <a:rPr lang="en-GB" altLang="en-US" sz="1100" dirty="0" smtClean="0">
                <a:solidFill>
                  <a:srgbClr val="000000"/>
                </a:solidFill>
                <a:latin typeface="Arial" pitchFamily="34" charset="0"/>
                <a:ea typeface="ＭＳ Ｐゴシック" pitchFamily="34" charset="-128"/>
              </a:rPr>
              <a:t>Recognise that bias of whatever kind can influence decision making.</a:t>
            </a:r>
          </a:p>
          <a:p>
            <a:pPr marL="628650" lvl="1" indent="-171450" eaLnBrk="1" hangingPunct="1">
              <a:lnSpc>
                <a:spcPct val="100000"/>
              </a:lnSpc>
              <a:buFont typeface="Arial" panose="020B0604020202020204" pitchFamily="34" charset="0"/>
              <a:buChar char="•"/>
              <a:defRPr/>
            </a:pPr>
            <a:r>
              <a:rPr lang="en-GB" altLang="en-US" sz="1100" dirty="0" smtClean="0">
                <a:solidFill>
                  <a:srgbClr val="000000"/>
                </a:solidFill>
                <a:latin typeface="Arial" pitchFamily="34" charset="0"/>
                <a:ea typeface="ＭＳ Ｐゴシック" pitchFamily="34" charset="-128"/>
              </a:rPr>
              <a:t>That in a given situation such as a potential stop and search, the tendency is to assess the situation in the light of previous experiences, "mental shortcuts", rather than to carry out a step by step evaluation of the circumstances as they exist. That is to reach a quick decision; we substitute memory of like situations for reasoned, logical, step by step analysis.</a:t>
            </a:r>
          </a:p>
          <a:p>
            <a:pPr marL="628650" lvl="1" indent="-171450" eaLnBrk="1" hangingPunct="1">
              <a:lnSpc>
                <a:spcPct val="100000"/>
              </a:lnSpc>
              <a:buFont typeface="Arial" panose="020B0604020202020204" pitchFamily="34" charset="0"/>
              <a:buChar char="•"/>
              <a:defRPr/>
            </a:pPr>
            <a:r>
              <a:rPr lang="en-GB" altLang="en-US" sz="1100" dirty="0" smtClean="0">
                <a:solidFill>
                  <a:srgbClr val="000000"/>
                </a:solidFill>
                <a:latin typeface="Arial" pitchFamily="34" charset="0"/>
                <a:ea typeface="ＭＳ Ｐゴシック" pitchFamily="34" charset="-128"/>
              </a:rPr>
              <a:t>That it is incumbent on us all to challenge any recognised bias in oneself and others, and to take steps to ensure that there is no repetition. This is not easy and requires a "step back and think" approach, to ensure that the person making the decision, whether ourselves or another, does so on the intelligence and information available rather than on a preconceived idea about a person or a situation. If the result of the "step back and think" is that there is a preconception the person concerned (whether self or another) should be made aware that it exists and asked to think again.</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Everybody has unconscious bias. It happens outside of our control and we are often unaware it happens. </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Some useful definitions to assist the discussions:</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pPr lvl="0">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Prejudice</a:t>
            </a:r>
          </a:p>
          <a:p>
            <a:pPr lvl="0">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Stereotyping</a:t>
            </a:r>
          </a:p>
          <a:p>
            <a:pPr lvl="0">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Unconscious bias</a:t>
            </a:r>
          </a:p>
          <a:p>
            <a:pPr lvl="0">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Discrimination</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It is important for the class to be aware of the following and be able to discuss the subject point by point:</a:t>
            </a:r>
          </a:p>
          <a:p>
            <a:pPr lvl="0">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Recognise that bias of whatever kind can influence decision making.</a:t>
            </a:r>
          </a:p>
          <a:p>
            <a:pPr lvl="0">
              <a:lnSpc>
                <a:spcPct val="100000"/>
              </a:lnSpc>
            </a:pP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pPr lvl="0">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That in a given situation such as a potential stop and search, the tendency is to assess the situation in the light of previous experiences, "mental shortcuts", rather than to carry out a step by step evaluation of the circumstances as they exist. That is to reach a quick decision; we substitute memory of like situations for reasoned, logical, step by step analysis.</a:t>
            </a:r>
          </a:p>
          <a:p>
            <a:pPr lvl="0">
              <a:lnSpc>
                <a:spcPct val="100000"/>
              </a:lnSpc>
            </a:pP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pPr lvl="0">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That it is incumbent on us all to challenge any recognised bias in oneself and others, and to take steps to ensure that there is no repetition. This is not easy and requires a "step back and think" approach, to ensure that the person making the decision, whether ourselves or another, does so on the intelligence and information available rather than on a preconceived idea about a person or a situation. If the result of the "step back and think" is that there is a preconception the person concerned (whether self or another) should be made aware that it exists and asked to think again.</a:t>
            </a:r>
          </a:p>
          <a:p>
            <a:pPr>
              <a:lnSpc>
                <a:spcPct val="100000"/>
              </a:lnSpc>
            </a:pP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b="1" dirty="0" smtClean="0">
              <a:latin typeface="Arial" pitchFamily="34" charset="0"/>
              <a:ea typeface="ＭＳ Ｐゴシック" pitchFamily="34"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dirty="0" smtClean="0">
                <a:latin typeface="Arial" pitchFamily="34" charset="0"/>
                <a:ea typeface="ＭＳ Ｐゴシック" pitchFamily="34" charset="-128"/>
              </a:rPr>
              <a:t>You Tube Video explaining Unconscious</a:t>
            </a:r>
            <a:r>
              <a:rPr lang="en-GB" altLang="en-US" sz="1100" b="1" baseline="0" dirty="0" smtClean="0">
                <a:latin typeface="Arial" pitchFamily="34" charset="0"/>
                <a:ea typeface="ＭＳ Ｐゴシック" pitchFamily="34" charset="-128"/>
              </a:rPr>
              <a:t> Bias – 3 mins 20 secs  (</a:t>
            </a:r>
            <a:r>
              <a:rPr lang="en-GB" sz="1100" dirty="0" smtClean="0">
                <a:solidFill>
                  <a:schemeClr val="tx1"/>
                </a:solidFill>
                <a:hlinkClick r:id="rId3"/>
              </a:rPr>
              <a:t>https://www.youtube.com/watch?v=rbe5D3Yh43o</a:t>
            </a:r>
            <a:r>
              <a:rPr lang="en-GB" sz="1100" dirty="0" smtClean="0">
                <a:solidFill>
                  <a:schemeClr val="tx1"/>
                </a:solidFill>
              </a:rPr>
              <a:t>)</a:t>
            </a:r>
          </a:p>
          <a:p>
            <a:pPr eaLnBrk="1" hangingPunct="1">
              <a:lnSpc>
                <a:spcPct val="100000"/>
              </a:lnSpc>
            </a:pPr>
            <a:r>
              <a:rPr lang="en-GB" altLang="en-US" sz="1100" b="1" baseline="0" dirty="0" smtClean="0">
                <a:latin typeface="Arial" pitchFamily="34" charset="0"/>
                <a:ea typeface="ＭＳ Ｐゴシック" pitchFamily="34" charset="-128"/>
              </a:rPr>
              <a:t> </a:t>
            </a:r>
            <a:endParaRPr lang="en-GB" altLang="en-US" sz="1100" b="1" dirty="0" smtClean="0">
              <a:latin typeface="Arial" pitchFamily="34" charset="0"/>
              <a:ea typeface="ＭＳ Ｐゴシック" pitchFamily="34" charset="-128"/>
            </a:endParaRP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defRPr/>
            </a:pPr>
            <a:r>
              <a:rPr lang="en-GB" sz="1100" dirty="0" smtClean="0"/>
              <a:t>In order to understand how bias might operate, it can be helpful to look, first, at how social psychologists think about the human mind. </a:t>
            </a:r>
          </a:p>
          <a:p>
            <a:pPr eaLnBrk="1" hangingPunct="1">
              <a:lnSpc>
                <a:spcPct val="100000"/>
              </a:lnSpc>
              <a:defRPr/>
            </a:pPr>
            <a:endParaRPr lang="en-GB" sz="1100" dirty="0" smtClean="0"/>
          </a:p>
          <a:p>
            <a:pPr eaLnBrk="1" hangingPunct="1">
              <a:lnSpc>
                <a:spcPct val="100000"/>
              </a:lnSpc>
              <a:defRPr/>
            </a:pPr>
            <a:r>
              <a:rPr lang="en-GB" sz="1100" dirty="0" smtClean="0"/>
              <a:t>They tend to think of the human mind as having three dimensions: </a:t>
            </a:r>
          </a:p>
          <a:p>
            <a:pPr marL="685800" lvl="1" indent="-228600" eaLnBrk="1" hangingPunct="1">
              <a:lnSpc>
                <a:spcPct val="100000"/>
              </a:lnSpc>
              <a:buFontTx/>
              <a:buAutoNum type="arabicPeriod"/>
              <a:defRPr/>
            </a:pPr>
            <a:r>
              <a:rPr lang="en-GB" sz="1100" dirty="0" smtClean="0"/>
              <a:t>Emotions – how we feel about things</a:t>
            </a:r>
          </a:p>
          <a:p>
            <a:pPr marL="685800" lvl="1" indent="-228600" eaLnBrk="1" hangingPunct="1">
              <a:lnSpc>
                <a:spcPct val="100000"/>
              </a:lnSpc>
              <a:buFontTx/>
              <a:buAutoNum type="arabicPeriod"/>
              <a:defRPr/>
            </a:pPr>
            <a:r>
              <a:rPr lang="en-GB" sz="1100" dirty="0" smtClean="0"/>
              <a:t>Motivations – how we act towards things</a:t>
            </a:r>
          </a:p>
          <a:p>
            <a:pPr marL="685800" lvl="1" indent="-228600" eaLnBrk="1" hangingPunct="1">
              <a:lnSpc>
                <a:spcPct val="100000"/>
              </a:lnSpc>
              <a:buFontTx/>
              <a:buAutoNum type="arabicPeriod"/>
              <a:defRPr/>
            </a:pPr>
            <a:r>
              <a:rPr lang="en-GB" sz="1100" dirty="0" smtClean="0"/>
              <a:t>Cognition – how we think about things.</a:t>
            </a:r>
          </a:p>
          <a:p>
            <a:pPr eaLnBrk="1" hangingPunct="1">
              <a:lnSpc>
                <a:spcPct val="100000"/>
              </a:lnSpc>
              <a:defRPr/>
            </a:pPr>
            <a:r>
              <a:rPr lang="en-GB" sz="1100" dirty="0" smtClean="0"/>
              <a:t>The way we think, feel and act are sometimes in alignment – but not always. You hear about how people act instinctively without thought, or how their gut feeling went against what they believed.</a:t>
            </a:r>
          </a:p>
          <a:p>
            <a:pPr eaLnBrk="1" hangingPunct="1">
              <a:lnSpc>
                <a:spcPct val="100000"/>
              </a:lnSpc>
              <a:defRPr/>
            </a:pPr>
            <a:endParaRPr lang="en-GB" sz="1100" dirty="0" smtClean="0"/>
          </a:p>
          <a:p>
            <a:pPr eaLnBrk="1" hangingPunct="1">
              <a:lnSpc>
                <a:spcPct val="100000"/>
              </a:lnSpc>
              <a:defRPr/>
            </a:pPr>
            <a:r>
              <a:rPr lang="en-GB" sz="1100" dirty="0" smtClean="0"/>
              <a:t>When it comes to understanding relationships between different groups – like the police and different communities – it is possible to apply the three dimensions.</a:t>
            </a:r>
          </a:p>
          <a:p>
            <a:pPr marL="685800" lvl="1" indent="-228600" eaLnBrk="1" hangingPunct="1">
              <a:lnSpc>
                <a:spcPct val="100000"/>
              </a:lnSpc>
              <a:buFontTx/>
              <a:buAutoNum type="arabicPeriod"/>
              <a:defRPr/>
            </a:pPr>
            <a:r>
              <a:rPr lang="en-GB" sz="1100" dirty="0" smtClean="0"/>
              <a:t>Prejudice – bias in how we feel about other people</a:t>
            </a:r>
          </a:p>
          <a:p>
            <a:pPr marL="685800" lvl="1" indent="-228600" eaLnBrk="1" hangingPunct="1">
              <a:lnSpc>
                <a:spcPct val="100000"/>
              </a:lnSpc>
              <a:buFontTx/>
              <a:buAutoNum type="arabicPeriod"/>
              <a:defRPr/>
            </a:pPr>
            <a:r>
              <a:rPr lang="en-GB" sz="1100" dirty="0" smtClean="0"/>
              <a:t>Discrimination – bias in how we act towards other people</a:t>
            </a:r>
          </a:p>
          <a:p>
            <a:pPr marL="685800" lvl="1" indent="-228600" eaLnBrk="1" hangingPunct="1">
              <a:lnSpc>
                <a:spcPct val="100000"/>
              </a:lnSpc>
              <a:buFontTx/>
              <a:buAutoNum type="arabicPeriod"/>
              <a:defRPr/>
            </a:pPr>
            <a:r>
              <a:rPr lang="en-GB" sz="1100" dirty="0" smtClean="0"/>
              <a:t>Stereotyping – bias in how we think about other people</a:t>
            </a:r>
          </a:p>
          <a:p>
            <a:pPr eaLnBrk="1" hangingPunct="1">
              <a:lnSpc>
                <a:spcPct val="100000"/>
              </a:lnSpc>
              <a:defRPr/>
            </a:pPr>
            <a:r>
              <a:rPr lang="en-GB" sz="1100" dirty="0" smtClean="0"/>
              <a:t>Like feelings, actions and thoughts, prejudice, discrimination and stereotyping are separate but often related to one another</a:t>
            </a:r>
          </a:p>
          <a:p>
            <a:pPr eaLnBrk="1" hangingPunct="1">
              <a:lnSpc>
                <a:spcPct val="100000"/>
              </a:lnSpc>
              <a:defRPr/>
            </a:pPr>
            <a:r>
              <a:rPr lang="en-GB" sz="1100" dirty="0" smtClean="0"/>
              <a:t>Holding negative views about a particular group of people could affect the way you behave towards them, but not necessarily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dirty="0" smtClean="0">
                <a:latin typeface="Arial" pitchFamily="34" charset="0"/>
                <a:ea typeface="ＭＳ Ｐゴシック" pitchFamily="34" charset="-128"/>
              </a:rPr>
              <a:t>Stereotype You Tube – 1 min 7 seconds (</a:t>
            </a:r>
            <a:r>
              <a:rPr lang="en-GB" sz="1100" dirty="0" smtClean="0">
                <a:solidFill>
                  <a:schemeClr val="tx1"/>
                </a:solidFill>
                <a:hlinkClick r:id="rId3"/>
              </a:rPr>
              <a:t>https://www.youtube.com/watch?v=5KKId_9CSlk</a:t>
            </a:r>
            <a:r>
              <a:rPr lang="en-GB" sz="1100" dirty="0" smtClean="0">
                <a:solidFill>
                  <a:schemeClr val="tx1"/>
                </a:solidFill>
              </a:rPr>
              <a:t>)</a:t>
            </a:r>
          </a:p>
          <a:p>
            <a:pPr eaLnBrk="1" hangingPunct="1">
              <a:lnSpc>
                <a:spcPct val="100000"/>
              </a:lnSpc>
            </a:pPr>
            <a:endParaRPr lang="en-GB" altLang="en-US" sz="1100" b="1" dirty="0" smtClean="0">
              <a:latin typeface="Arial" pitchFamily="34" charset="0"/>
              <a:ea typeface="ＭＳ Ｐゴシック" pitchFamily="34" charset="-128"/>
            </a:endParaRP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Stereotyping is ‘normal’ in the sense that psychologists see it as a natural and efficient mental process. </a:t>
            </a:r>
          </a:p>
          <a:p>
            <a:pPr eaLnBrk="1" hangingPunct="1">
              <a:lnSpc>
                <a:spcPct val="100000"/>
              </a:lnSpc>
            </a:pPr>
            <a:r>
              <a:rPr lang="en-GB" altLang="en-US" sz="1100" dirty="0" smtClean="0">
                <a:latin typeface="Arial" pitchFamily="34" charset="0"/>
                <a:ea typeface="ＭＳ Ｐゴシック" pitchFamily="34" charset="-128"/>
              </a:rPr>
              <a:t>They do not see it as a pathology and the same thing as prejudice (a preference or dislike for particular groups of people on a more emotional level).</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Stereotyping results from the way we categorise the world around us.</a:t>
            </a:r>
          </a:p>
          <a:p>
            <a:pPr eaLnBrk="1" hangingPunct="1">
              <a:lnSpc>
                <a:spcPct val="100000"/>
              </a:lnSpc>
            </a:pPr>
            <a:r>
              <a:rPr lang="en-GB" altLang="en-US" sz="1100" dirty="0" smtClean="0">
                <a:latin typeface="Arial" pitchFamily="34" charset="0"/>
                <a:ea typeface="ＭＳ Ｐゴシック" pitchFamily="34" charset="-128"/>
              </a:rPr>
              <a:t>As humans, we find it very quick, easy and automatic to place people and things into particular categories, and doing so helps us to make sense of what’s happening.</a:t>
            </a:r>
          </a:p>
          <a:p>
            <a:pPr eaLnBrk="1" hangingPunct="1">
              <a:lnSpc>
                <a:spcPct val="100000"/>
              </a:lnSpc>
            </a:pPr>
            <a:r>
              <a:rPr lang="en-GB" altLang="en-US" sz="1100" dirty="0" smtClean="0">
                <a:latin typeface="Arial" pitchFamily="34" charset="0"/>
                <a:ea typeface="ＭＳ Ｐゴシック" pitchFamily="34" charset="-128"/>
              </a:rPr>
              <a:t>When it comes to people, psychologists suggest we categorise people – including ourselves – into in-groups (the group we think we belong to) and out-groups (groups we don’t think we belong to).</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It is common in western society for us – and from a very early age – to categorise ourselves and other people in terms of gender, race/ethnicity, etc.</a:t>
            </a:r>
          </a:p>
          <a:p>
            <a:pPr eaLnBrk="1" hangingPunct="1">
              <a:lnSpc>
                <a:spcPct val="100000"/>
              </a:lnSpc>
            </a:pPr>
            <a:r>
              <a:rPr lang="en-GB" altLang="en-US" sz="1100" dirty="0" smtClean="0">
                <a:latin typeface="Arial" pitchFamily="34" charset="0"/>
                <a:ea typeface="ＭＳ Ｐゴシック" pitchFamily="34" charset="-128"/>
              </a:rPr>
              <a:t>Stereotyping occurs when we start to think that a particular group or category as being more likely to possess a particular characteristic.</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Not all stereotypes are framed negatively – you will be familiar with the common stereotypes that exist about which gender is more empathetic, and which nationalities have the best builders.</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Stereotypes are thought by psychologists to have some important functions. </a:t>
            </a:r>
          </a:p>
          <a:p>
            <a:pPr lvl="1" eaLnBrk="1" hangingPunct="1">
              <a:lnSpc>
                <a:spcPct val="100000"/>
              </a:lnSpc>
              <a:buFontTx/>
              <a:buAutoNum type="arabicPeriod"/>
            </a:pPr>
            <a:r>
              <a:rPr lang="en-GB" altLang="en-US" sz="1100" dirty="0" smtClean="0">
                <a:latin typeface="Arial" pitchFamily="34" charset="0"/>
                <a:ea typeface="ＭＳ Ｐゴシック" pitchFamily="34" charset="-128"/>
              </a:rPr>
              <a:t>They help us to rationalise perceived inequalities between groups (e.g., that group has more/less because they are more/less deserving)</a:t>
            </a:r>
          </a:p>
          <a:p>
            <a:pPr lvl="1" eaLnBrk="1" hangingPunct="1">
              <a:lnSpc>
                <a:spcPct val="100000"/>
              </a:lnSpc>
              <a:buFontTx/>
              <a:buAutoNum type="arabicPeriod"/>
            </a:pPr>
            <a:r>
              <a:rPr lang="en-GB" altLang="en-US" sz="1100" dirty="0" smtClean="0">
                <a:latin typeface="Arial" pitchFamily="34" charset="0"/>
                <a:ea typeface="ＭＳ Ｐゴシック" pitchFamily="34" charset="-128"/>
              </a:rPr>
              <a:t>They boost the way we feel about ourselves and the in-groups to which we think we belong</a:t>
            </a:r>
          </a:p>
          <a:p>
            <a:pPr lvl="1" eaLnBrk="1" hangingPunct="1">
              <a:lnSpc>
                <a:spcPct val="100000"/>
              </a:lnSpc>
              <a:buFontTx/>
              <a:buAutoNum type="arabicPeriod"/>
            </a:pPr>
            <a:r>
              <a:rPr lang="en-GB" altLang="en-US" sz="1100" dirty="0" smtClean="0">
                <a:latin typeface="Arial" pitchFamily="34" charset="0"/>
                <a:ea typeface="ＭＳ Ｐゴシック" pitchFamily="34" charset="-128"/>
              </a:rPr>
              <a:t>Most importantly, they act as a ‘mental shortcut’ for making sense of new, unfamiliar or complex situations, helping us to ‘fill in the blanks’ when we have limited information or time.</a:t>
            </a:r>
          </a:p>
          <a:p>
            <a:pPr eaLnBrk="1" hangingPunct="1">
              <a:lnSpc>
                <a:spcPct val="100000"/>
              </a:lnSpc>
            </a:pPr>
            <a:r>
              <a:rPr lang="en-GB" altLang="en-US" sz="1100" i="1" dirty="0" smtClean="0">
                <a:latin typeface="Arial" pitchFamily="34" charset="0"/>
                <a:ea typeface="ＭＳ Ｐゴシック" pitchFamily="34" charset="-128"/>
              </a:rPr>
              <a:t>TRAINER NOTE: You may wish to choose an example to illustrate the above point. For example, a person may see something with leaves and petals and assume it is a bunch of flowers, only to realise the flowers are made of plastic when he or she goes to smell them. </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Stereotypes can be formed directly (from personal experience) or indirectly (via friends, family and the media) and can be deeply rooted in history.</a:t>
            </a:r>
          </a:p>
          <a:p>
            <a:pPr eaLnBrk="1" hangingPunct="1">
              <a:lnSpc>
                <a:spcPct val="100000"/>
              </a:lnSpc>
            </a:pPr>
            <a:r>
              <a:rPr lang="en-GB" altLang="en-US" sz="1100" dirty="0" smtClean="0">
                <a:latin typeface="Arial" pitchFamily="34" charset="0"/>
                <a:ea typeface="ＭＳ Ｐゴシック" pitchFamily="34" charset="-128"/>
              </a:rPr>
              <a:t>Just because stereotyping is a ‘normal’ mental process, it is not always desirable.</a:t>
            </a:r>
          </a:p>
          <a:p>
            <a:pPr eaLnBrk="1" hangingPunct="1">
              <a:lnSpc>
                <a:spcPct val="100000"/>
              </a:lnSpc>
            </a:pPr>
            <a:r>
              <a:rPr lang="en-GB" altLang="en-US" sz="1100" dirty="0" smtClean="0">
                <a:latin typeface="Arial" pitchFamily="34" charset="0"/>
                <a:ea typeface="ＭＳ Ｐゴシック" pitchFamily="34" charset="-128"/>
              </a:rPr>
              <a:t>When decisions are on based on stereotypes, they can lead to discrimination, particularly when those decisions are made by people in positions of authority or power (like the police).</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How might stereotypes be formed? Psychologists suggest there are several processes:</a:t>
            </a:r>
          </a:p>
          <a:p>
            <a:pPr lvl="1" eaLnBrk="1" hangingPunct="1">
              <a:lnSpc>
                <a:spcPct val="100000"/>
              </a:lnSpc>
            </a:pPr>
            <a:r>
              <a:rPr lang="en-GB" altLang="en-US" sz="1100" dirty="0" smtClean="0">
                <a:latin typeface="Arial" pitchFamily="34" charset="0"/>
                <a:ea typeface="ＭＳ Ｐゴシック" pitchFamily="34" charset="-128"/>
              </a:rPr>
              <a:t>1. Our tendency of seeing people’s behaviour as resulting from their internal disposition, rather than as a response to a temporary situation (fundamental attribution error)</a:t>
            </a:r>
          </a:p>
          <a:p>
            <a:pPr lvl="1" eaLnBrk="1" hangingPunct="1">
              <a:lnSpc>
                <a:spcPct val="100000"/>
              </a:lnSpc>
            </a:pPr>
            <a:r>
              <a:rPr lang="en-GB" altLang="en-US" sz="1100" dirty="0" smtClean="0">
                <a:latin typeface="Arial" pitchFamily="34" charset="0"/>
                <a:ea typeface="ＭＳ Ｐゴシック" pitchFamily="34" charset="-128"/>
              </a:rPr>
              <a:t>2. Our greater tendency of seeing the behaviour of people from out-groups as resulting from their internal disposition (ultimate attribution error)</a:t>
            </a:r>
          </a:p>
          <a:p>
            <a:pPr lvl="1" eaLnBrk="1" hangingPunct="1">
              <a:lnSpc>
                <a:spcPct val="100000"/>
              </a:lnSpc>
            </a:pPr>
            <a:r>
              <a:rPr lang="en-GB" altLang="en-US" sz="1100" dirty="0" smtClean="0">
                <a:latin typeface="Arial" pitchFamily="34" charset="0"/>
                <a:ea typeface="ＭＳ Ｐゴシック" pitchFamily="34" charset="-128"/>
              </a:rPr>
              <a:t>3. Our tendency of seeing less diversity in out-groups than in-groups (i.e. they are all the same).</a:t>
            </a:r>
          </a:p>
          <a:p>
            <a:pPr lvl="1" eaLnBrk="1" hangingPunct="1">
              <a:lnSpc>
                <a:spcPct val="100000"/>
              </a:lnSpc>
            </a:pPr>
            <a:r>
              <a:rPr lang="en-GB" altLang="en-US" sz="1100" dirty="0" smtClean="0">
                <a:latin typeface="Arial" pitchFamily="34" charset="0"/>
                <a:ea typeface="ＭＳ Ｐゴシック" pitchFamily="34" charset="-128"/>
              </a:rPr>
              <a:t>4. Our tendency of seeing spurious patterns in rare and random events (illusory correlations).</a:t>
            </a:r>
          </a:p>
          <a:p>
            <a:pPr eaLnBrk="1" hangingPunct="1">
              <a:lnSpc>
                <a:spcPct val="100000"/>
              </a:lnSpc>
            </a:pPr>
            <a:r>
              <a:rPr lang="en-GB" altLang="en-US" sz="1100" dirty="0" smtClean="0">
                <a:latin typeface="Arial" pitchFamily="34" charset="0"/>
                <a:ea typeface="ＭＳ Ｐゴシック" pitchFamily="34" charset="-128"/>
              </a:rPr>
              <a:t>The less information and time we have, the more likely we are to rely on stereotypes.</a:t>
            </a:r>
          </a:p>
          <a:p>
            <a:pPr eaLnBrk="1" hangingPunct="1">
              <a:lnSpc>
                <a:spcPct val="100000"/>
              </a:lnSpc>
            </a:pPr>
            <a:r>
              <a:rPr lang="en-GB" altLang="en-US" sz="1100" i="1" dirty="0" smtClean="0">
                <a:latin typeface="Arial" pitchFamily="34" charset="0"/>
                <a:ea typeface="ＭＳ Ｐゴシック" pitchFamily="34" charset="-128"/>
              </a:rPr>
              <a:t>TRAINER NOTE: You may wish to ask students to reflect on the speed of their decision making in stop and search and other situations, and highlight the importance of them stopping and thinking.</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Stereotypes are seen by psychologists as being particularly resistant to change – in part because of the functions they serve. </a:t>
            </a:r>
          </a:p>
          <a:p>
            <a:pPr eaLnBrk="1" hangingPunct="1">
              <a:lnSpc>
                <a:spcPct val="100000"/>
              </a:lnSpc>
            </a:pPr>
            <a:r>
              <a:rPr lang="en-GB" altLang="en-US" sz="1100" dirty="0" smtClean="0">
                <a:latin typeface="Arial" pitchFamily="34" charset="0"/>
                <a:ea typeface="ＭＳ Ｐゴシック" pitchFamily="34" charset="-128"/>
              </a:rPr>
              <a:t>This is because we tend to not to notice – and sometimes even discount – information or examples that do not fit our expectations, and because some stereotyping can lead to self-fulfilling prophecy.</a:t>
            </a:r>
          </a:p>
          <a:p>
            <a:pPr eaLnBrk="1" hangingPunct="1">
              <a:lnSpc>
                <a:spcPct val="100000"/>
              </a:lnSpc>
            </a:pPr>
            <a:endParaRPr lang="en-GB" altLang="en-US" sz="1100" dirty="0" smtClean="0">
              <a:latin typeface="Arial" pitchFamily="34" charset="0"/>
              <a:ea typeface="ＭＳ Ｐゴシック" pitchFamily="34" charset="-128"/>
            </a:endParaRPr>
          </a:p>
          <a:p>
            <a:pPr eaLnBrk="1" hangingPunct="1">
              <a:lnSpc>
                <a:spcPct val="100000"/>
              </a:lnSpc>
            </a:pPr>
            <a:r>
              <a:rPr lang="en-GB" altLang="en-US" sz="1100" dirty="0" smtClean="0">
                <a:latin typeface="Arial" pitchFamily="34" charset="0"/>
                <a:ea typeface="ＭＳ Ｐゴシック" pitchFamily="34" charset="-128"/>
              </a:rPr>
              <a:t>Compared to prejudice, people tend to be less aware of when they use stereotypes.</a:t>
            </a:r>
          </a:p>
          <a:p>
            <a:pPr eaLnBrk="1" hangingPunct="1">
              <a:lnSpc>
                <a:spcPct val="100000"/>
              </a:lnSpc>
            </a:pPr>
            <a:r>
              <a:rPr lang="en-GB" altLang="en-US" sz="1100" dirty="0" smtClean="0">
                <a:latin typeface="Arial" pitchFamily="34" charset="0"/>
                <a:ea typeface="ＭＳ Ｐゴシック" pitchFamily="34" charset="-128"/>
              </a:rPr>
              <a:t>Psychologists see stereotyping as less visible and intentional – in this sense, it is can be seen as form of bias about which we are ’unconscious‘.</a:t>
            </a:r>
          </a:p>
          <a:p>
            <a:pPr eaLnBrk="1" hangingPunct="1">
              <a:lnSpc>
                <a:spcPct val="100000"/>
              </a:lnSpc>
            </a:pPr>
            <a:r>
              <a:rPr lang="en-GB" altLang="en-US" sz="1100" dirty="0" smtClean="0">
                <a:latin typeface="Arial" pitchFamily="34" charset="0"/>
                <a:ea typeface="ＭＳ Ｐゴシック" pitchFamily="34" charset="-128"/>
              </a:rPr>
              <a:t>Nevertheless, psychologists think that the same processes that create stereotypes (i.e. direct and indirect experience) can, over time, be used to change and challenge them.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altLang="en-US" sz="1100" dirty="0" smtClean="0">
                <a:latin typeface="Arial" panose="020B0604020202020204" pitchFamily="34" charset="0"/>
                <a:cs typeface="Arial" panose="020B0604020202020204" pitchFamily="34" charset="0"/>
              </a:rPr>
              <a:t>How do officers form suspicions when they are on patrol, and what role my stereotypes play in decisions to stop and search? </a:t>
            </a:r>
          </a:p>
          <a:p>
            <a:pPr lvl="1" eaLnBrk="1" hangingPunct="1">
              <a:defRPr/>
            </a:pPr>
            <a:r>
              <a:rPr lang="en-GB" altLang="en-US" sz="1100" dirty="0" smtClean="0">
                <a:latin typeface="Arial" panose="020B0604020202020204" pitchFamily="34" charset="0"/>
                <a:cs typeface="Arial" panose="020B0604020202020204" pitchFamily="34" charset="0"/>
              </a:rPr>
              <a:t>Research carried out with police officers in England and Wales based on fieldwork carried out in in 2000 and 2004 has suggested that officers (like everyone else) scan their environment in order to identify cues (things or people) that could signal danger or disorder. (The process is referred to as ‘signalling’.)</a:t>
            </a:r>
          </a:p>
          <a:p>
            <a:pPr lvl="1" eaLnBrk="1" hangingPunct="1">
              <a:defRPr/>
            </a:pPr>
            <a:r>
              <a:rPr lang="en-GB" altLang="en-US" sz="1100" dirty="0" smtClean="0">
                <a:latin typeface="Arial" panose="020B0604020202020204" pitchFamily="34" charset="0"/>
                <a:cs typeface="Arial" panose="020B0604020202020204" pitchFamily="34" charset="0"/>
              </a:rPr>
              <a:t>These cues are numerous, ever changing and are not inherently meaningful, so officers (like everyone else) use mental shortcuts or rules of thumb to make sense of them and to decide on what action to take. (The process is referred to as ‘framing’).</a:t>
            </a:r>
          </a:p>
          <a:p>
            <a:pPr lvl="1" eaLnBrk="1" hangingPunct="1">
              <a:defRPr/>
            </a:pPr>
            <a:r>
              <a:rPr lang="en-GB" altLang="en-US" sz="1100" dirty="0" smtClean="0">
                <a:latin typeface="Arial" panose="020B0604020202020204" pitchFamily="34" charset="0"/>
                <a:cs typeface="Arial" panose="020B0604020202020204" pitchFamily="34" charset="0"/>
              </a:rPr>
              <a:t>These rules of thumb tend to built up directly via previous experience or shared indirectly. </a:t>
            </a:r>
          </a:p>
          <a:p>
            <a:pPr eaLnBrk="1" hangingPunct="1">
              <a:defRPr/>
            </a:pPr>
            <a:r>
              <a:rPr lang="en-GB" altLang="en-US" sz="1100" i="1" dirty="0" smtClean="0">
                <a:latin typeface="Arial" panose="020B0604020202020204" pitchFamily="34" charset="0"/>
                <a:cs typeface="Arial" panose="020B0604020202020204" pitchFamily="34" charset="0"/>
              </a:rPr>
              <a:t>TRAINER NOTE: You may wish to ask the students about the cues or signals that tend to look out for on patrol and how they interpret them (e.g. the drivers’ window being wound down slightly sometimes signals to officers that the driver may have been drinking).</a:t>
            </a:r>
          </a:p>
          <a:p>
            <a:pPr eaLnBrk="1" hangingPunct="1">
              <a:defRPr/>
            </a:pPr>
            <a:endParaRPr lang="en-GB" altLang="en-US" sz="1100" dirty="0" smtClean="0">
              <a:latin typeface="Arial" panose="020B0604020202020204" pitchFamily="34" charset="0"/>
              <a:cs typeface="Arial" panose="020B0604020202020204" pitchFamily="34" charset="0"/>
            </a:endParaRPr>
          </a:p>
          <a:p>
            <a:pPr eaLnBrk="1" hangingPunct="1">
              <a:defRPr/>
            </a:pPr>
            <a:r>
              <a:rPr lang="en-GB" altLang="en-US" sz="1100" dirty="0" smtClean="0">
                <a:latin typeface="Arial" panose="020B0604020202020204" pitchFamily="34" charset="0"/>
                <a:cs typeface="Arial" panose="020B0604020202020204" pitchFamily="34" charset="0"/>
              </a:rPr>
              <a:t>Interviews with officers and extensive observations of police patrol have highlighted the signals that prompted officers to become suspicion and initiate contact with a member of the public. </a:t>
            </a:r>
          </a:p>
          <a:p>
            <a:pPr eaLnBrk="1" hangingPunct="1">
              <a:defRPr/>
            </a:pPr>
            <a:endParaRPr lang="en-GB" altLang="en-US" sz="1100" dirty="0" smtClean="0">
              <a:latin typeface="Arial" panose="020B0604020202020204" pitchFamily="34" charset="0"/>
              <a:cs typeface="Arial" panose="020B0604020202020204" pitchFamily="34" charset="0"/>
            </a:endParaRPr>
          </a:p>
          <a:p>
            <a:pPr eaLnBrk="1" hangingPunct="1">
              <a:defRPr/>
            </a:pPr>
            <a:r>
              <a:rPr lang="en-GB" altLang="en-US" sz="1100" dirty="0" smtClean="0">
                <a:latin typeface="Arial" panose="020B0604020202020204" pitchFamily="34" charset="0"/>
                <a:cs typeface="Arial" panose="020B0604020202020204" pitchFamily="34" charset="0"/>
              </a:rPr>
              <a:t>The signals that prompted action varied between officers and in different places, and are very likely to change over time. Indeed, officers varied in the level of suspicion they needed before they stopped someone or search them.</a:t>
            </a:r>
          </a:p>
          <a:p>
            <a:pPr marL="685800" lvl="1" indent="-228600" eaLnBrk="1" hangingPunct="1">
              <a:buFontTx/>
              <a:buAutoNum type="arabicPeriod"/>
              <a:defRPr/>
            </a:pPr>
            <a:r>
              <a:rPr lang="en-GB" altLang="en-US" sz="1100" dirty="0" smtClean="0">
                <a:latin typeface="Arial" panose="020B0604020202020204" pitchFamily="34" charset="0"/>
                <a:cs typeface="Arial" panose="020B0604020202020204" pitchFamily="34" charset="0"/>
              </a:rPr>
              <a:t>Strong signals – The ‘regulars’ and evidence of drug use were strong signals of suspicion and often resulted in contact. People who closely matched a suspect description and were seen to commit an offence (particularly disorder which was an affront to the officer) were also strong signals but prompted contact much less often.</a:t>
            </a:r>
          </a:p>
          <a:p>
            <a:pPr marL="685800" lvl="1" indent="-228600" eaLnBrk="1" hangingPunct="1">
              <a:buFontTx/>
              <a:buAutoNum type="arabicPeriod"/>
              <a:defRPr/>
            </a:pPr>
            <a:r>
              <a:rPr lang="en-GB" altLang="en-US" sz="1100" dirty="0" smtClean="0">
                <a:latin typeface="Arial" panose="020B0604020202020204" pitchFamily="34" charset="0"/>
                <a:cs typeface="Arial" panose="020B0604020202020204" pitchFamily="34" charset="0"/>
              </a:rPr>
              <a:t>Intermediate signals – Young people – particularly those in groups, wearing sports clothes and just ‘hanging around’ – and people who vaguely matched suspected descriptions often attracted police attention but did not always lead to contact (i.e. ‘sports gear’ example).</a:t>
            </a:r>
          </a:p>
          <a:p>
            <a:pPr marL="685800" lvl="1" indent="-228600" eaLnBrk="1" hangingPunct="1">
              <a:buFontTx/>
              <a:buAutoNum type="arabicPeriod"/>
              <a:defRPr/>
            </a:pPr>
            <a:r>
              <a:rPr lang="en-GB" altLang="en-US" sz="1100" dirty="0" smtClean="0">
                <a:latin typeface="Arial" panose="020B0604020202020204" pitchFamily="34" charset="0"/>
                <a:cs typeface="Arial" panose="020B0604020202020204" pitchFamily="34" charset="0"/>
              </a:rPr>
              <a:t>Weak signals – People wearing particular items of clothing (e.g. driving gloves, heavy dark coats) or who appeared scruffy or out of place sometimes attracted officer attention and only occasionally lead to contact. Some officers would also be suspicious about particular makes and models of vehicle.</a:t>
            </a:r>
          </a:p>
          <a:p>
            <a:pPr eaLnBrk="1" hangingPunct="1">
              <a:defRPr/>
            </a:pPr>
            <a:endParaRPr lang="en-GB" altLang="en-US" sz="1100" dirty="0" smtClean="0">
              <a:latin typeface="Arial" panose="020B0604020202020204" pitchFamily="34" charset="0"/>
              <a:cs typeface="Arial" panose="020B0604020202020204" pitchFamily="34" charset="0"/>
            </a:endParaRPr>
          </a:p>
          <a:p>
            <a:pPr eaLnBrk="1" hangingPunct="1">
              <a:defRPr/>
            </a:pPr>
            <a:r>
              <a:rPr lang="en-GB" altLang="en-US" sz="1100" dirty="0" smtClean="0">
                <a:latin typeface="Arial" panose="020B0604020202020204" pitchFamily="34" charset="0"/>
                <a:cs typeface="Arial" panose="020B0604020202020204" pitchFamily="34" charset="0"/>
              </a:rPr>
              <a:t>It was difficult for the research to pin down the role that race and ethnicity played in officers’ decision to initiate contact. </a:t>
            </a:r>
          </a:p>
          <a:p>
            <a:pPr eaLnBrk="1" hangingPunct="1">
              <a:defRPr/>
            </a:pPr>
            <a:endParaRPr lang="en-GB" altLang="en-US" sz="1100" dirty="0" smtClean="0">
              <a:latin typeface="Arial" panose="020B0604020202020204" pitchFamily="34" charset="0"/>
              <a:cs typeface="Arial" panose="020B0604020202020204" pitchFamily="34" charset="0"/>
            </a:endParaRPr>
          </a:p>
          <a:p>
            <a:pPr eaLnBrk="1" hangingPunct="1">
              <a:defRPr/>
            </a:pPr>
            <a:r>
              <a:rPr lang="en-GB" altLang="en-US" sz="1100" dirty="0" smtClean="0">
                <a:latin typeface="Arial" panose="020B0604020202020204" pitchFamily="34" charset="0"/>
                <a:cs typeface="Arial" panose="020B0604020202020204" pitchFamily="34" charset="0"/>
              </a:rPr>
              <a:t>In line with previous research, some officers seemed to have heightened suspicions about young black men.</a:t>
            </a:r>
          </a:p>
          <a:p>
            <a:pPr eaLnBrk="1" hangingPunct="1">
              <a:defRPr/>
            </a:pPr>
            <a:r>
              <a:rPr lang="en-GB" altLang="en-US" sz="1100" dirty="0" smtClean="0">
                <a:latin typeface="Arial" panose="020B0604020202020204" pitchFamily="34" charset="0"/>
                <a:cs typeface="Arial" panose="020B0604020202020204" pitchFamily="34" charset="0"/>
              </a:rPr>
              <a:t>Only one example was seen where race/ethnicity appeared to play a pivotal role in the officer’s decision to initiate contact (i.e. </a:t>
            </a:r>
            <a:r>
              <a:rPr lang="en-US" sz="1100" dirty="0" smtClean="0"/>
              <a:t>‘Rasta man’ example).</a:t>
            </a:r>
          </a:p>
          <a:p>
            <a:pPr eaLnBrk="1" hangingPunct="1">
              <a:defRPr/>
            </a:pPr>
            <a:endParaRPr lang="en-US" altLang="en-US" sz="1100" dirty="0" smtClean="0"/>
          </a:p>
          <a:p>
            <a:pPr eaLnBrk="1" hangingPunct="1">
              <a:defRPr/>
            </a:pPr>
            <a:r>
              <a:rPr lang="en-US" altLang="en-US" sz="1100" dirty="0" smtClean="0"/>
              <a:t>Officers were, however, asked for the views on racial/ethnic patterns in offending. </a:t>
            </a:r>
          </a:p>
          <a:p>
            <a:pPr eaLnBrk="1" hangingPunct="1">
              <a:defRPr/>
            </a:pPr>
            <a:r>
              <a:rPr lang="en-US" altLang="en-US" sz="1100" dirty="0" smtClean="0"/>
              <a:t>The majority of those who were interviewed were very careful to contextual their answers and to say that any differences were local and temporary rather than suggest one group was inherently more/less criminal than any other.</a:t>
            </a:r>
          </a:p>
          <a:p>
            <a:pPr eaLnBrk="1" hangingPunct="1">
              <a:defRPr/>
            </a:pPr>
            <a:r>
              <a:rPr lang="en-GB" altLang="en-US" sz="1100" dirty="0" smtClean="0">
                <a:latin typeface="Arial" panose="020B0604020202020204" pitchFamily="34" charset="0"/>
                <a:cs typeface="Arial" panose="020B0604020202020204" pitchFamily="34" charset="0"/>
              </a:rPr>
              <a:t>Some were much less careful, and they answers revealed the existence of prejudice and stereotypes (i.e. ‘street robbery’ examples).</a:t>
            </a:r>
          </a:p>
          <a:p>
            <a:pPr eaLnBrk="1" hangingPunct="1">
              <a:defRPr/>
            </a:pPr>
            <a:r>
              <a:rPr lang="en-GB" altLang="en-US" sz="1100" dirty="0" smtClean="0">
                <a:latin typeface="Arial" panose="020B0604020202020204" pitchFamily="34" charset="0"/>
                <a:cs typeface="Arial" panose="020B0604020202020204" pitchFamily="34" charset="0"/>
              </a:rPr>
              <a:t>In general, though, </a:t>
            </a:r>
            <a:r>
              <a:rPr lang="en-GB" sz="1100" dirty="0" smtClean="0"/>
              <a:t>officers tended to talk about black men in relation to street robbery and drugs, and white men in relation to a wider range of crime (usually public order, burglary, and vehicle crime). Few associated Asian men with particular crime types.</a:t>
            </a:r>
          </a:p>
          <a:p>
            <a:pPr eaLnBrk="1" hangingPunct="1">
              <a:defRPr/>
            </a:pPr>
            <a:endParaRPr lang="en-GB" altLang="en-US" sz="1100" i="1" dirty="0" smtClean="0">
              <a:latin typeface="Arial" panose="020B0604020202020204" pitchFamily="34" charset="0"/>
              <a:cs typeface="Arial" panose="020B0604020202020204" pitchFamily="34" charset="0"/>
            </a:endParaRPr>
          </a:p>
          <a:p>
            <a:pPr eaLnBrk="1" hangingPunct="1">
              <a:defRPr/>
            </a:pPr>
            <a:r>
              <a:rPr lang="en-GB" altLang="en-US" sz="1100" i="1" dirty="0" smtClean="0">
                <a:latin typeface="Arial" panose="020B0604020202020204" pitchFamily="34" charset="0"/>
                <a:cs typeface="Arial" panose="020B0604020202020204" pitchFamily="34" charset="0"/>
              </a:rPr>
              <a:t>TRAINER NOTE: Because of the age of this research, you may wish to ask the students to think about what’s changed and whether they thing the findings still hold true (e.g. gangs, Islamist terrorism).</a:t>
            </a:r>
          </a:p>
          <a:p>
            <a:pPr eaLnBrk="1" hangingPunct="1">
              <a:defRPr/>
            </a:pPr>
            <a:endParaRPr lang="en-GB" sz="1100" dirty="0" smtClean="0"/>
          </a:p>
          <a:p>
            <a:pPr eaLnBrk="1" hangingPunct="1">
              <a:defRPr/>
            </a:pPr>
            <a:r>
              <a:rPr lang="en-GB" sz="1100" dirty="0" smtClean="0"/>
              <a:t>There is evidence, therefore, that decisions to stop and then to search people are shaped by stereotypes – these may not always related to a person’s perceived race or ethnicity and could be informed by contextual factors (e.g. time of day, neighbourhood, signs of disorder).</a:t>
            </a:r>
          </a:p>
          <a:p>
            <a:pPr eaLnBrk="1" hangingPunct="1">
              <a:defRPr/>
            </a:pPr>
            <a:r>
              <a:rPr lang="en-GB" sz="1100" dirty="0" smtClean="0"/>
              <a:t>These ‘mental shortcuts’ are natural and efficient ways of making sense of the world, but we have to be especially careful when they relate directly or indirectly to particular groups of people, because of their potential to result in biased decisions and discrimination.</a:t>
            </a:r>
          </a:p>
          <a:p>
            <a:pPr eaLnBrk="1" hangingPunct="1">
              <a:defRPr/>
            </a:pPr>
            <a:endParaRPr lang="en-GB" sz="1100" i="1" dirty="0" smtClean="0"/>
          </a:p>
          <a:p>
            <a:pPr eaLnBrk="1" hangingPunct="1">
              <a:defRPr/>
            </a:pPr>
            <a:r>
              <a:rPr lang="en-GB" sz="1100" i="1" dirty="0" smtClean="0"/>
              <a:t>TRAINER NOTE: You may also wish to note that even if officers act neutrally, their decisions could nevertheless lead to disproportionality because of the composition of the neighbourhood they work in, the calls for service they receive, and the way their actions interact with and potentially exacerbate wider structural inequalities (e.g. unemployment, access to housing, school exclusions).</a:t>
            </a:r>
            <a:endParaRPr lang="en-GB" sz="1100" dirty="0" smtClean="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19</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solidFill>
                  <a:srgbClr val="000000"/>
                </a:solidFill>
                <a:latin typeface="Arial" pitchFamily="34" charset="0"/>
                <a:ea typeface="ＭＳ Ｐゴシック" pitchFamily="34" charset="-128"/>
              </a:rPr>
              <a:t>Stop and Search can be a valuable power to assist policing </a:t>
            </a:r>
            <a:r>
              <a:rPr lang="en-GB" altLang="en-US" sz="1100" b="1" dirty="0" smtClean="0">
                <a:solidFill>
                  <a:srgbClr val="000000"/>
                </a:solidFill>
                <a:latin typeface="Arial" pitchFamily="34" charset="0"/>
                <a:ea typeface="ＭＳ Ｐゴシック" pitchFamily="34" charset="-128"/>
              </a:rPr>
              <a:t>provided that it is used correctly</a:t>
            </a:r>
          </a:p>
          <a:p>
            <a:pPr eaLnBrk="1" hangingPunct="1"/>
            <a:endParaRPr lang="en-GB" altLang="en-US" sz="1100" dirty="0" smtClean="0">
              <a:solidFill>
                <a:srgbClr val="000000"/>
              </a:solidFill>
              <a:latin typeface="Arial" pitchFamily="34" charset="0"/>
              <a:ea typeface="ＭＳ Ｐゴシック" pitchFamily="34" charset="-128"/>
            </a:endParaRPr>
          </a:p>
          <a:p>
            <a:pPr eaLnBrk="1" hangingPunct="1"/>
            <a:r>
              <a:rPr lang="en-GB" altLang="en-US" sz="1100" dirty="0" smtClean="0">
                <a:solidFill>
                  <a:srgbClr val="000000"/>
                </a:solidFill>
                <a:latin typeface="Arial" pitchFamily="34" charset="0"/>
                <a:ea typeface="ＭＳ Ｐゴシック" pitchFamily="34" charset="-128"/>
              </a:rPr>
              <a:t>The purpose of the police service includes upholding the law and maintaining the Queen’s peace. Stop and search can help to achieve this task where used appropriately and proportionately. If used unnecessarily, unlawfully and/or in an unfair manner, however, it can cause harm - it may discourage the public from voluntarily engaging with the police or reporting, it can diminish confidence &amp; trust, and it can have a adversely influence on the perception the public have on police</a:t>
            </a:r>
          </a:p>
          <a:p>
            <a:pPr eaLnBrk="1" hangingPunct="1"/>
            <a:endParaRPr lang="en-GB" altLang="en-US" sz="1100" dirty="0" smtClean="0">
              <a:solidFill>
                <a:srgbClr val="000000"/>
              </a:solidFill>
              <a:latin typeface="Arial" pitchFamily="34" charset="0"/>
              <a:ea typeface="ＭＳ Ｐゴシック" pitchFamily="34" charset="-128"/>
            </a:endParaRPr>
          </a:p>
          <a:p>
            <a:pPr eaLnBrk="1" hangingPunct="1"/>
            <a:r>
              <a:rPr lang="en-GB" altLang="en-US" sz="1100" dirty="0" smtClean="0">
                <a:solidFill>
                  <a:srgbClr val="000000"/>
                </a:solidFill>
                <a:latin typeface="Arial" pitchFamily="34" charset="0"/>
                <a:ea typeface="ＭＳ Ｐゴシック" pitchFamily="34" charset="-128"/>
              </a:rPr>
              <a:t>Code A says:</a:t>
            </a:r>
          </a:p>
          <a:p>
            <a:pPr eaLnBrk="1" hangingPunct="1"/>
            <a:r>
              <a:rPr lang="en-GB" altLang="en-US" sz="1100" dirty="0" smtClean="0">
                <a:solidFill>
                  <a:srgbClr val="000000"/>
                </a:solidFill>
                <a:latin typeface="Arial" pitchFamily="34" charset="0"/>
                <a:ea typeface="ＭＳ Ｐゴシック" pitchFamily="34" charset="-128"/>
              </a:rPr>
              <a:t>Stop and search can play an important role in the detection and prevention of crime and using the powers fairly makes them more effective.</a:t>
            </a:r>
          </a:p>
          <a:p>
            <a:pPr eaLnBrk="1" hangingPunct="1"/>
            <a:r>
              <a:rPr lang="en-GB" altLang="en-US" sz="1100" dirty="0" smtClean="0">
                <a:solidFill>
                  <a:srgbClr val="000000"/>
                </a:solidFill>
                <a:latin typeface="Arial" pitchFamily="34" charset="0"/>
                <a:ea typeface="ＭＳ Ｐゴシック" pitchFamily="34" charset="-128"/>
              </a:rPr>
              <a:t>(Paragraph 1.3)</a:t>
            </a:r>
          </a:p>
          <a:p>
            <a:pPr eaLnBrk="1" hangingPunct="1"/>
            <a:r>
              <a:rPr lang="en-GB" altLang="en-US" sz="1100" dirty="0" smtClean="0">
                <a:solidFill>
                  <a:srgbClr val="000000"/>
                </a:solidFill>
                <a:latin typeface="Arial" pitchFamily="34" charset="0"/>
                <a:ea typeface="ＭＳ Ｐゴシック" pitchFamily="34" charset="-128"/>
              </a:rPr>
              <a:t>The primary purpose of stop and search powers is to enable officers to allay or confirm suspicions about individuals without exercising their power of arrest.</a:t>
            </a:r>
          </a:p>
          <a:p>
            <a:pPr eaLnBrk="1" hangingPunct="1"/>
            <a:r>
              <a:rPr lang="en-GB" altLang="en-US" sz="1100" dirty="0" smtClean="0">
                <a:solidFill>
                  <a:srgbClr val="000000"/>
                </a:solidFill>
                <a:latin typeface="Arial" pitchFamily="34" charset="0"/>
                <a:ea typeface="ＭＳ Ｐゴシック" pitchFamily="34" charset="-128"/>
              </a:rPr>
              <a:t>(Paragraph 1.4)</a:t>
            </a:r>
          </a:p>
          <a:p>
            <a:pPr eaLnBrk="1" hangingPunct="1"/>
            <a:endParaRPr lang="en-GB" altLang="en-US" sz="1100" dirty="0" smtClean="0">
              <a:solidFill>
                <a:srgbClr val="000000"/>
              </a:solidFill>
              <a:latin typeface="Arial" pitchFamily="34" charset="0"/>
              <a:ea typeface="ＭＳ Ｐゴシック" pitchFamily="34" charset="-128"/>
            </a:endParaRPr>
          </a:p>
          <a:p>
            <a:pPr eaLnBrk="1" hangingPunct="1"/>
            <a:r>
              <a:rPr lang="en-GB" altLang="en-US" sz="1100" dirty="0" smtClean="0">
                <a:solidFill>
                  <a:srgbClr val="000000"/>
                </a:solidFill>
                <a:latin typeface="Arial" pitchFamily="34" charset="0"/>
                <a:ea typeface="ＭＳ Ｐゴシック" pitchFamily="34" charset="-128"/>
              </a:rPr>
              <a:t>Police officers meet, speak with and informally advise members of the public thousands of times every day. This is the nature of effective community policing and highlights our tradition of policing by public consent</a:t>
            </a:r>
          </a:p>
          <a:p>
            <a:pPr eaLnBrk="1" hangingPunct="1"/>
            <a:endParaRPr lang="en-GB" altLang="en-US" sz="1100" dirty="0" smtClean="0">
              <a:solidFill>
                <a:srgbClr val="000000"/>
              </a:solidFill>
              <a:latin typeface="Arial" pitchFamily="34" charset="0"/>
              <a:ea typeface="ＭＳ Ｐゴシック" pitchFamily="34" charset="-128"/>
            </a:endParaRPr>
          </a:p>
          <a:p>
            <a:pPr eaLnBrk="1" hangingPunct="1"/>
            <a:r>
              <a:rPr lang="en-GB" altLang="en-US" sz="1100" dirty="0" smtClean="0">
                <a:solidFill>
                  <a:srgbClr val="000000"/>
                </a:solidFill>
                <a:latin typeface="Arial" pitchFamily="34" charset="0"/>
                <a:ea typeface="ＭＳ Ｐゴシック" pitchFamily="34" charset="-128"/>
              </a:rPr>
              <a:t>Where police interactions with the public have a more restrictive effect on individual rights (stop and search), these interactions must be lawful as well as necessary and proportionate</a:t>
            </a:r>
          </a:p>
          <a:p>
            <a:pPr eaLnBrk="1" hangingPunct="1"/>
            <a:endParaRPr lang="en-GB" altLang="en-US" sz="1100" dirty="0" smtClean="0">
              <a:solidFill>
                <a:srgbClr val="000000"/>
              </a:solidFill>
              <a:latin typeface="Arial" pitchFamily="34" charset="0"/>
              <a:ea typeface="ＭＳ Ｐゴシック" pitchFamily="34" charset="-128"/>
            </a:endParaRPr>
          </a:p>
          <a:p>
            <a:pPr eaLnBrk="1" hangingPunct="1"/>
            <a:r>
              <a:rPr lang="en-GB" altLang="en-US" sz="1100" dirty="0" smtClean="0">
                <a:solidFill>
                  <a:srgbClr val="000000"/>
                </a:solidFill>
                <a:latin typeface="Arial" pitchFamily="34" charset="0"/>
                <a:ea typeface="ＭＳ Ｐゴシック" pitchFamily="34" charset="-128"/>
              </a:rPr>
              <a:t>The lawful and proportionate use of stop and search by officers, in line with procedural justice approach (where an officer makes decisions fairly and treats people with respect), should help to maintain public trust, police legitimacy and policing by consent</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20</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altLang="en-US" sz="1100" b="1" dirty="0" smtClean="0">
                <a:solidFill>
                  <a:prstClr val="black"/>
                </a:solidFill>
              </a:rPr>
              <a:t>Ensure an understanding of:</a:t>
            </a:r>
          </a:p>
          <a:p>
            <a:pPr marL="171450" indent="-171450" eaLnBrk="1" hangingPunct="1">
              <a:buFont typeface="Arial" panose="020B0604020202020204" pitchFamily="34" charset="0"/>
              <a:buChar char="•"/>
              <a:defRPr/>
            </a:pPr>
            <a:r>
              <a:rPr lang="en-GB" altLang="en-US" sz="1100" dirty="0" smtClean="0">
                <a:solidFill>
                  <a:prstClr val="black"/>
                </a:solidFill>
              </a:rPr>
              <a:t>Respect</a:t>
            </a:r>
          </a:p>
          <a:p>
            <a:pPr marL="171450" indent="-171450" eaLnBrk="1" hangingPunct="1">
              <a:buFont typeface="Arial" panose="020B0604020202020204" pitchFamily="34" charset="0"/>
              <a:buChar char="•"/>
              <a:defRPr/>
            </a:pPr>
            <a:r>
              <a:rPr lang="en-GB" altLang="en-US" sz="1100" dirty="0" smtClean="0">
                <a:solidFill>
                  <a:prstClr val="black"/>
                </a:solidFill>
              </a:rPr>
              <a:t>Necessary</a:t>
            </a:r>
          </a:p>
          <a:p>
            <a:pPr marL="171450" indent="-171450" eaLnBrk="1" hangingPunct="1">
              <a:buFont typeface="Arial" panose="020B0604020202020204" pitchFamily="34" charset="0"/>
              <a:buChar char="•"/>
              <a:defRPr/>
            </a:pPr>
            <a:r>
              <a:rPr lang="en-GB" altLang="en-US" sz="1100" dirty="0" smtClean="0">
                <a:solidFill>
                  <a:prstClr val="black"/>
                </a:solidFill>
              </a:rPr>
              <a:t>Proportionate</a:t>
            </a:r>
          </a:p>
          <a:p>
            <a:pPr marL="171450" indent="-171450" eaLnBrk="1" hangingPunct="1">
              <a:buFont typeface="Arial" panose="020B0604020202020204" pitchFamily="34" charset="0"/>
              <a:buChar char="•"/>
              <a:defRPr/>
            </a:pPr>
            <a:r>
              <a:rPr lang="en-GB" altLang="en-US" sz="1100" dirty="0" smtClean="0">
                <a:solidFill>
                  <a:prstClr val="black"/>
                </a:solidFill>
              </a:rPr>
              <a:t>Public Scrutiny</a:t>
            </a:r>
          </a:p>
          <a:p>
            <a:pPr eaLnBrk="1" hangingPunct="1">
              <a:defRPr/>
            </a:pPr>
            <a:endParaRPr lang="en-GB" altLang="en-US" sz="1100" dirty="0" smtClean="0"/>
          </a:p>
          <a:p>
            <a:pPr eaLnBrk="1" hangingPunct="1">
              <a:defRPr/>
            </a:pPr>
            <a:r>
              <a:rPr lang="en-GB" altLang="en-US" sz="1100" b="1" dirty="0" smtClean="0"/>
              <a:t>Remember:</a:t>
            </a:r>
          </a:p>
          <a:p>
            <a:pPr eaLnBrk="1" hangingPunct="1">
              <a:defRPr/>
            </a:pPr>
            <a:r>
              <a:rPr lang="en-GB" altLang="en-US" sz="1100" dirty="0" smtClean="0"/>
              <a:t>Each time a stop and search of a person is considered, officers should ask themselves this question:</a:t>
            </a:r>
          </a:p>
          <a:p>
            <a:pPr eaLnBrk="1" hangingPunct="1">
              <a:defRPr/>
            </a:pPr>
            <a:r>
              <a:rPr lang="en-GB" altLang="en-US" sz="1100" dirty="0" smtClean="0"/>
              <a:t>‘Do I have specific intelligence, including my own observations, which provides reasonable grounds for suspecting that </a:t>
            </a:r>
            <a:r>
              <a:rPr lang="en-GB" altLang="en-US" sz="1100" b="1" u="sng" dirty="0" smtClean="0"/>
              <a:t>this</a:t>
            </a:r>
            <a:r>
              <a:rPr lang="en-GB" altLang="en-US" sz="1100" dirty="0" smtClean="0"/>
              <a:t> person at </a:t>
            </a:r>
            <a:r>
              <a:rPr lang="en-GB" altLang="en-US" sz="1100" b="1" u="sng" dirty="0" smtClean="0"/>
              <a:t>this</a:t>
            </a:r>
            <a:r>
              <a:rPr lang="en-GB" altLang="en-US" sz="1100" dirty="0" smtClean="0"/>
              <a:t> time in </a:t>
            </a:r>
            <a:r>
              <a:rPr lang="en-GB" altLang="en-US" sz="1100" b="1" u="sng" dirty="0" smtClean="0"/>
              <a:t>these</a:t>
            </a:r>
            <a:r>
              <a:rPr lang="en-GB" altLang="en-US" sz="1100" dirty="0" smtClean="0"/>
              <a:t> </a:t>
            </a:r>
            <a:r>
              <a:rPr lang="en-GB" altLang="en-US" sz="1100" baseline="0" dirty="0" smtClean="0"/>
              <a:t> </a:t>
            </a:r>
            <a:r>
              <a:rPr lang="en-GB" altLang="en-US" sz="1100" dirty="0" smtClean="0"/>
              <a:t>circumstances </a:t>
            </a:r>
            <a:r>
              <a:rPr lang="en-GB" altLang="en-US" sz="1100" b="1" u="sng" dirty="0" smtClean="0"/>
              <a:t>possesses</a:t>
            </a:r>
            <a:r>
              <a:rPr lang="en-GB" altLang="en-US" sz="1100" dirty="0" smtClean="0"/>
              <a:t> a specific prohibited article and there is a </a:t>
            </a:r>
            <a:r>
              <a:rPr lang="en-GB" altLang="en-US" sz="1100" b="1" u="sng" dirty="0" smtClean="0"/>
              <a:t>likelihood</a:t>
            </a:r>
            <a:r>
              <a:rPr lang="en-GB" altLang="en-US" sz="1100" dirty="0" smtClean="0"/>
              <a:t> based on these suspicions that I will </a:t>
            </a:r>
            <a:r>
              <a:rPr lang="en-GB" altLang="en-US" sz="1100" b="1" u="sng" dirty="0" smtClean="0"/>
              <a:t>find</a:t>
            </a:r>
            <a:r>
              <a:rPr lang="en-GB" altLang="en-US" sz="1100" dirty="0" smtClean="0"/>
              <a:t> the item I am looking for?’ </a:t>
            </a:r>
            <a:br>
              <a:rPr lang="en-GB" altLang="en-US" sz="1100" dirty="0" smtClean="0"/>
            </a:br>
            <a:endParaRPr lang="en-GB" altLang="en-US" sz="1100" dirty="0" smtClean="0"/>
          </a:p>
          <a:p>
            <a:pPr eaLnBrk="1" hangingPunct="1">
              <a:defRPr/>
            </a:pPr>
            <a:r>
              <a:rPr lang="en-GB" altLang="en-US" sz="1100" dirty="0" smtClean="0"/>
              <a:t>If there is no such intelligence, then no search should be made.</a:t>
            </a:r>
          </a:p>
          <a:p>
            <a:pPr eaLnBrk="1" hangingPunct="1">
              <a:defRPr/>
            </a:pPr>
            <a:r>
              <a:rPr lang="en-GB" altLang="en-US" sz="1100" dirty="0" smtClean="0"/>
              <a:t>Officers should apply the National Decision Model (NDM) to actively consider, on a case-by-case basis, whether stop and search is the best response to the particular circumstances they are facing. What are the officer’s options for handling the situation and is stop and search lawful, necessary and proportionate to those circumstances?</a:t>
            </a:r>
          </a:p>
          <a:p>
            <a:pPr eaLnBrk="1" hangingPunct="1">
              <a:defRPr/>
            </a:pPr>
            <a:r>
              <a:rPr lang="en-GB" altLang="en-US" sz="1100" dirty="0" smtClean="0"/>
              <a:t>Applying the NDM also allows the officer to stop and think about the reasonableness of their grounds in a structured manner before deciding to search.</a:t>
            </a:r>
          </a:p>
          <a:p>
            <a:pPr eaLnBrk="1" hangingPunct="1">
              <a:defRPr/>
            </a:pPr>
            <a:endParaRPr lang="en-GB" altLang="en-US" sz="1100" dirty="0" smtClean="0"/>
          </a:p>
          <a:p>
            <a:pPr eaLnBrk="1" hangingPunct="1">
              <a:defRPr/>
            </a:pPr>
            <a:r>
              <a:rPr lang="en-GB" altLang="en-US" sz="1100" dirty="0" smtClean="0"/>
              <a:t>If the</a:t>
            </a:r>
            <a:r>
              <a:rPr lang="en-GB" altLang="en-US" sz="1100" baseline="0" dirty="0" smtClean="0"/>
              <a:t> person being searched is under 18 – then they do not need to have an appropriate adult with them. </a:t>
            </a:r>
          </a:p>
          <a:p>
            <a:pPr eaLnBrk="1" hangingPunct="1">
              <a:defRPr/>
            </a:pPr>
            <a:r>
              <a:rPr lang="en-GB" altLang="en-US" sz="1100" baseline="0" dirty="0" smtClean="0"/>
              <a:t>If the person is under the age of 10 – then an Inspector is to be made aware that the search is being conducted (this does not mean that authorisation is required – just that they are made aware). Officers are to be aware of the safeguarding requirements when conducting such a search and duty of care to the individual.</a:t>
            </a:r>
            <a:endParaRPr lang="en-GB" altLang="en-US" sz="1100" dirty="0" smtClean="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21</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altLang="en-US" sz="1100" dirty="0" smtClean="0"/>
              <a:t>This doesn’t mean that stop search is not to be used.</a:t>
            </a:r>
          </a:p>
          <a:p>
            <a:pPr eaLnBrk="1" hangingPunct="1">
              <a:defRPr/>
            </a:pPr>
            <a:endParaRPr lang="en-GB" altLang="en-US" sz="1100" dirty="0" smtClean="0"/>
          </a:p>
          <a:p>
            <a:pPr eaLnBrk="1" hangingPunct="1">
              <a:defRPr/>
            </a:pPr>
            <a:r>
              <a:rPr lang="en-GB" altLang="en-US" sz="1100" dirty="0" smtClean="0"/>
              <a:t>Officers should be cognisant of when and why they use stop and search – what is the context in what are they trying to achieve, why are they trying to achieve? Do they have the grounds?</a:t>
            </a:r>
          </a:p>
          <a:p>
            <a:pPr eaLnBrk="1" hangingPunct="1">
              <a:defRPr/>
            </a:pPr>
            <a:r>
              <a:rPr lang="en-GB" altLang="en-US" sz="1100" dirty="0" smtClean="0"/>
              <a:t>		e.g. drugs stop search – to what end?</a:t>
            </a:r>
          </a:p>
          <a:p>
            <a:pPr eaLnBrk="1" hangingPunct="1">
              <a:defRPr/>
            </a:pPr>
            <a:endParaRPr lang="en-GB" altLang="en-US" sz="1100" dirty="0" smtClean="0"/>
          </a:p>
          <a:p>
            <a:pPr eaLnBrk="1" hangingPunct="1">
              <a:defRPr/>
            </a:pPr>
            <a:endParaRPr lang="en-GB" altLang="en-US" sz="1100" b="1" dirty="0" smtClean="0"/>
          </a:p>
          <a:p>
            <a:pPr eaLnBrk="1" hangingPunct="1">
              <a:defRPr/>
            </a:pPr>
            <a:r>
              <a:rPr lang="en-GB" altLang="en-US" sz="1100" b="1" dirty="0" smtClean="0"/>
              <a:t>What is fair and effective stop and search?</a:t>
            </a:r>
          </a:p>
          <a:p>
            <a:pPr eaLnBrk="1" hangingPunct="1">
              <a:defRPr/>
            </a:pPr>
            <a:r>
              <a:rPr lang="en-GB" altLang="en-US" sz="1100" dirty="0" smtClean="0"/>
              <a:t>The College of Policing has developed a definition of fair and effective stop and search in collaboration with police practitioners, force senior officers and the National Police Chiefs’ Council (NPCC) lead for stop and search.</a:t>
            </a:r>
          </a:p>
          <a:p>
            <a:pPr eaLnBrk="1" hangingPunct="1">
              <a:defRPr/>
            </a:pPr>
            <a:endParaRPr lang="en-GB" altLang="en-US" sz="1100" dirty="0" smtClean="0"/>
          </a:p>
          <a:p>
            <a:pPr eaLnBrk="1" hangingPunct="1">
              <a:defRPr/>
            </a:pPr>
            <a:r>
              <a:rPr lang="en-GB" altLang="en-US" sz="1100" dirty="0" smtClean="0"/>
              <a:t>A stop and search is most likely to be fair and effective when:</a:t>
            </a:r>
          </a:p>
          <a:p>
            <a:pPr marL="171450" indent="-171450" eaLnBrk="1" hangingPunct="1">
              <a:buFont typeface="Arial" panose="020B0604020202020204" pitchFamily="34" charset="0"/>
              <a:buChar char="•"/>
              <a:defRPr/>
            </a:pPr>
            <a:r>
              <a:rPr lang="en-GB" altLang="en-US" sz="1100" dirty="0" smtClean="0"/>
              <a:t>the search is justified, lawful and stands up to public scrutiny</a:t>
            </a:r>
          </a:p>
          <a:p>
            <a:pPr marL="171450" indent="-171450" eaLnBrk="1" hangingPunct="1">
              <a:buFont typeface="Arial" panose="020B0604020202020204" pitchFamily="34" charset="0"/>
              <a:buChar char="•"/>
              <a:defRPr/>
            </a:pPr>
            <a:r>
              <a:rPr lang="en-GB" altLang="en-US" sz="1100" dirty="0" smtClean="0"/>
              <a:t>the officer has genuine and objectively reasonable suspicion that s/he will find a prohibited article or item for use in crime</a:t>
            </a:r>
          </a:p>
          <a:p>
            <a:pPr marL="171450" indent="-171450" eaLnBrk="1" hangingPunct="1">
              <a:buFont typeface="Arial" panose="020B0604020202020204" pitchFamily="34" charset="0"/>
              <a:buChar char="•"/>
              <a:defRPr/>
            </a:pPr>
            <a:r>
              <a:rPr lang="en-GB" altLang="en-US" sz="1100" dirty="0" smtClean="0"/>
              <a:t>the person understands why they have been searched and feels that they have been treated with respect</a:t>
            </a:r>
          </a:p>
          <a:p>
            <a:pPr marL="171450" indent="-171450" eaLnBrk="1" hangingPunct="1">
              <a:buFont typeface="Arial" panose="020B0604020202020204" pitchFamily="34" charset="0"/>
              <a:buChar char="•"/>
              <a:defRPr/>
            </a:pPr>
            <a:r>
              <a:rPr lang="en-GB" altLang="en-US" sz="1100" dirty="0" smtClean="0"/>
              <a:t>the search was necessary and was the most proportionate method the police officer could use to establish whether the person has such an item.</a:t>
            </a:r>
          </a:p>
          <a:p>
            <a:pPr eaLnBrk="1" hangingPunct="1">
              <a:defRPr/>
            </a:pPr>
            <a:endParaRPr lang="en-GB" altLang="en-US" sz="1100" dirty="0" smtClean="0"/>
          </a:p>
          <a:p>
            <a:pPr eaLnBrk="1" hangingPunct="1">
              <a:defRPr/>
            </a:pPr>
            <a:r>
              <a:rPr lang="en-GB" altLang="en-US" sz="1100" dirty="0" smtClean="0"/>
              <a:t>Four core elements underpin the definition:</a:t>
            </a:r>
          </a:p>
          <a:p>
            <a:pPr marL="228600" indent="-228600" eaLnBrk="1" hangingPunct="1">
              <a:buFont typeface="+mj-lt"/>
              <a:buAutoNum type="arabicPeriod"/>
              <a:defRPr/>
            </a:pPr>
            <a:r>
              <a:rPr lang="en-GB" altLang="en-US" sz="1100" dirty="0" smtClean="0"/>
              <a:t>The decision to stop and/or search a person must be </a:t>
            </a:r>
            <a:r>
              <a:rPr lang="en-GB" altLang="en-US" sz="1100" u="sng" dirty="0" smtClean="0"/>
              <a:t>fair</a:t>
            </a:r>
            <a:endParaRPr lang="en-GB" altLang="en-US" sz="1100" dirty="0" smtClean="0"/>
          </a:p>
          <a:p>
            <a:pPr marL="685800" lvl="1" indent="-228600" eaLnBrk="1" hangingPunct="1">
              <a:buFont typeface="Arial" panose="020B0604020202020204" pitchFamily="34" charset="0"/>
              <a:buChar char="•"/>
              <a:defRPr/>
            </a:pPr>
            <a:r>
              <a:rPr lang="en-GB" altLang="en-US" sz="1100" dirty="0" smtClean="0"/>
              <a:t>Fair means that the officer’s decision to stop and search a person must be based only on appropriate factors</a:t>
            </a:r>
          </a:p>
          <a:p>
            <a:pPr marL="1143000" lvl="2" indent="-228600" eaLnBrk="1" hangingPunct="1">
              <a:buFont typeface="Arial" panose="020B0604020202020204" pitchFamily="34" charset="0"/>
              <a:buChar char="•"/>
              <a:defRPr/>
            </a:pPr>
            <a:r>
              <a:rPr lang="en-GB" altLang="en-US" sz="1100" dirty="0" smtClean="0"/>
              <a:t>It is never appropriate to stop and/or search a person on the basis of protected characteristics</a:t>
            </a:r>
          </a:p>
          <a:p>
            <a:pPr marL="1143000" lvl="2" indent="-228600" eaLnBrk="1" hangingPunct="1">
              <a:buFont typeface="Arial" panose="020B0604020202020204" pitchFamily="34" charset="0"/>
              <a:buChar char="•"/>
              <a:defRPr/>
            </a:pPr>
            <a:r>
              <a:rPr lang="en-GB" altLang="en-US" sz="1100" dirty="0" smtClean="0"/>
              <a:t>The decision to stop and search a person must be based on objective factors – Reasonable Grounds</a:t>
            </a:r>
          </a:p>
          <a:p>
            <a:pPr marL="1085850" lvl="2" indent="-171450" eaLnBrk="1" hangingPunct="1">
              <a:buFont typeface="Courier New" panose="02070309020205020404" pitchFamily="49" charset="0"/>
              <a:buChar char="o"/>
              <a:defRPr/>
            </a:pPr>
            <a:r>
              <a:rPr lang="en-GB" altLang="en-US" sz="1100" dirty="0" smtClean="0"/>
              <a:t>Personal factors can never support reasonable grounds for suspicion i.e. physical appearance, pre-cons, stereotyping / generalised assumptions</a:t>
            </a:r>
          </a:p>
          <a:p>
            <a:pPr marL="1085850" lvl="2" indent="-171450" eaLnBrk="1" hangingPunct="1">
              <a:buFont typeface="Courier New" panose="02070309020205020404" pitchFamily="49" charset="0"/>
              <a:buChar char="o"/>
              <a:defRPr/>
            </a:pPr>
            <a:r>
              <a:rPr lang="en-GB" altLang="en-US" sz="1100" dirty="0" smtClean="0"/>
              <a:t>Biases in decision making should be recognised and challenged</a:t>
            </a:r>
          </a:p>
          <a:p>
            <a:pPr marL="1143000" lvl="2" indent="-228600" eaLnBrk="1" hangingPunct="1">
              <a:buFont typeface="Arial" panose="020B0604020202020204" pitchFamily="34" charset="0"/>
              <a:buChar char="•"/>
              <a:defRPr/>
            </a:pPr>
            <a:endParaRPr lang="en-GB" altLang="en-US" sz="1100" dirty="0" smtClean="0"/>
          </a:p>
          <a:p>
            <a:pPr marL="228600" indent="-228600" eaLnBrk="1" hangingPunct="1">
              <a:buFont typeface="+mj-lt"/>
              <a:buAutoNum type="arabicPeriod"/>
              <a:defRPr/>
            </a:pPr>
            <a:r>
              <a:rPr lang="en-GB" altLang="en-US" sz="1100" dirty="0" smtClean="0"/>
              <a:t>The search must be </a:t>
            </a:r>
            <a:r>
              <a:rPr lang="en-GB" altLang="en-US" sz="1100" u="sng" dirty="0" smtClean="0"/>
              <a:t>legal</a:t>
            </a:r>
            <a:r>
              <a:rPr lang="en-GB" altLang="en-US" sz="1100" dirty="0" smtClean="0"/>
              <a:t> in basis and in application</a:t>
            </a:r>
          </a:p>
          <a:p>
            <a:pPr marL="685800" lvl="1" indent="-228600" eaLnBrk="1" hangingPunct="1">
              <a:buFont typeface="Arial" panose="020B0604020202020204" pitchFamily="34" charset="0"/>
              <a:buChar char="•"/>
              <a:defRPr/>
            </a:pPr>
            <a:r>
              <a:rPr lang="en-GB" altLang="en-US" sz="1100" dirty="0" smtClean="0"/>
              <a:t>It must have a legal basis</a:t>
            </a:r>
          </a:p>
          <a:p>
            <a:pPr marL="1085850" lvl="2" indent="-171450" eaLnBrk="1" hangingPunct="1">
              <a:buFont typeface="Arial" panose="020B0604020202020204" pitchFamily="34" charset="0"/>
              <a:buChar char="•"/>
              <a:defRPr/>
            </a:pPr>
            <a:r>
              <a:rPr lang="en-GB" altLang="en-US" sz="1100" dirty="0" smtClean="0"/>
              <a:t>Each stop and search encounter must have a basis in law. The officer carrying out the stop and search must only do so using one of the powers provided for in legislation and it must be the right power in the particular circumstances.</a:t>
            </a:r>
          </a:p>
          <a:p>
            <a:pPr marL="685800" lvl="1" indent="-228600" eaLnBrk="1" hangingPunct="1">
              <a:buFont typeface="Arial" panose="020B0604020202020204" pitchFamily="34" charset="0"/>
              <a:buChar char="•"/>
              <a:defRPr/>
            </a:pPr>
            <a:r>
              <a:rPr lang="en-GB" altLang="en-US" sz="1100" dirty="0" smtClean="0"/>
              <a:t>It must be lawfully applied </a:t>
            </a:r>
          </a:p>
          <a:p>
            <a:pPr marL="1143000" lvl="2" indent="-228600" eaLnBrk="1" hangingPunct="1">
              <a:buFont typeface="Arial" panose="020B0604020202020204" pitchFamily="34" charset="0"/>
              <a:buChar char="•"/>
              <a:defRPr/>
            </a:pPr>
            <a:r>
              <a:rPr lang="en-GB" altLang="en-US" sz="1100" dirty="0" smtClean="0"/>
              <a:t>Where there is a legal power to stop and search, it must also be exercised lawfully – the power must be applied in a way which is compatible with the enabling legislation, with the applicable code of practice (Code A in most cases) and with human rights law. This includes ensuring that the extent of the search is limited to what is necessary and proportionate in the circumstances to achieve a legitimate aim</a:t>
            </a:r>
          </a:p>
          <a:p>
            <a:pPr lvl="2" eaLnBrk="1" hangingPunct="1">
              <a:buFont typeface="Arial" panose="020B0604020202020204" pitchFamily="34" charset="0"/>
              <a:buNone/>
              <a:defRPr/>
            </a:pPr>
            <a:endParaRPr lang="en-GB" altLang="en-US" sz="1100" dirty="0" smtClean="0"/>
          </a:p>
          <a:p>
            <a:pPr marL="228600" indent="-228600" eaLnBrk="1" hangingPunct="1">
              <a:buFont typeface="+mj-lt"/>
              <a:buAutoNum type="arabicPeriod"/>
              <a:defRPr/>
            </a:pPr>
            <a:r>
              <a:rPr lang="en-GB" altLang="en-US" sz="1100" dirty="0" smtClean="0"/>
              <a:t>Interaction with the public during the encounter must be </a:t>
            </a:r>
            <a:r>
              <a:rPr lang="en-GB" altLang="en-US" sz="1100" u="sng" dirty="0" smtClean="0"/>
              <a:t>professional</a:t>
            </a:r>
            <a:endParaRPr lang="en-GB" altLang="en-US" sz="1100" dirty="0" smtClean="0"/>
          </a:p>
          <a:p>
            <a:pPr marL="685800" lvl="1" indent="-228600" eaLnBrk="1" hangingPunct="1">
              <a:buFont typeface="Arial" panose="020B0604020202020204" pitchFamily="34" charset="0"/>
              <a:buChar char="•"/>
              <a:defRPr/>
            </a:pPr>
            <a:r>
              <a:rPr lang="en-GB" altLang="en-US" sz="1100" dirty="0" smtClean="0"/>
              <a:t>During stop and/or search encounters, officers must:</a:t>
            </a:r>
          </a:p>
          <a:p>
            <a:pPr marL="1143000" lvl="2" indent="-228600" eaLnBrk="1" hangingPunct="1">
              <a:buFont typeface="Arial" panose="020B0604020202020204" pitchFamily="34" charset="0"/>
              <a:buChar char="•"/>
              <a:defRPr/>
            </a:pPr>
            <a:r>
              <a:rPr lang="en-GB" altLang="en-US" sz="1100" dirty="0" smtClean="0"/>
              <a:t>comply with professional standards of conduct, especially the Code of Ethics</a:t>
            </a:r>
          </a:p>
          <a:p>
            <a:pPr marL="1143000" lvl="2" indent="-228600" eaLnBrk="1" hangingPunct="1">
              <a:buFont typeface="Arial" panose="020B0604020202020204" pitchFamily="34" charset="0"/>
              <a:buChar char="•"/>
              <a:defRPr/>
            </a:pPr>
            <a:r>
              <a:rPr lang="en-GB" altLang="en-US" sz="1100" dirty="0" smtClean="0"/>
              <a:t>communicate effectively with people</a:t>
            </a:r>
          </a:p>
          <a:p>
            <a:pPr marL="1143000" lvl="2" indent="-228600" eaLnBrk="1" hangingPunct="1">
              <a:buFont typeface="Arial" panose="020B0604020202020204" pitchFamily="34" charset="0"/>
              <a:buChar char="•"/>
              <a:defRPr/>
            </a:pPr>
            <a:r>
              <a:rPr lang="en-GB" altLang="en-US" sz="1100" dirty="0" smtClean="0"/>
              <a:t>treat people with dignity and respect</a:t>
            </a:r>
          </a:p>
          <a:p>
            <a:pPr marL="685800" lvl="1" indent="-228600" eaLnBrk="1" hangingPunct="1">
              <a:buFont typeface="+mj-lt"/>
              <a:buAutoNum type="arabicPeriod"/>
              <a:defRPr/>
            </a:pPr>
            <a:endParaRPr lang="en-GB" altLang="en-US" sz="1100" dirty="0" smtClean="0"/>
          </a:p>
          <a:p>
            <a:pPr marL="228600" indent="-228600" eaLnBrk="1" hangingPunct="1">
              <a:buFont typeface="+mj-lt"/>
              <a:buAutoNum type="arabicPeriod"/>
              <a:defRPr/>
            </a:pPr>
            <a:r>
              <a:rPr lang="en-GB" altLang="en-US" sz="1100" dirty="0" smtClean="0"/>
              <a:t>Police use of stop and search powers must be </a:t>
            </a:r>
            <a:r>
              <a:rPr lang="en-GB" altLang="en-US" sz="1100" u="sng" dirty="0" smtClean="0"/>
              <a:t>transparent</a:t>
            </a:r>
            <a:r>
              <a:rPr lang="en-GB" altLang="en-US" sz="1100" dirty="0" smtClean="0"/>
              <a:t> and accountable</a:t>
            </a:r>
          </a:p>
          <a:p>
            <a:pPr marL="685800" lvl="1" indent="-228600" eaLnBrk="1" hangingPunct="1">
              <a:buFont typeface="Arial" panose="020B0604020202020204" pitchFamily="34" charset="0"/>
              <a:buChar char="•"/>
              <a:defRPr/>
            </a:pPr>
            <a:r>
              <a:rPr lang="en-GB" altLang="en-US" sz="1100" dirty="0" smtClean="0"/>
              <a:t>Officers using the powers must accurately record individual encounters in sufficient detail so that they are capable of being reviewed.</a:t>
            </a:r>
          </a:p>
          <a:p>
            <a:pPr marL="685800" lvl="1" indent="-228600" eaLnBrk="1" hangingPunct="1">
              <a:buFont typeface="Arial" panose="020B0604020202020204" pitchFamily="34" charset="0"/>
              <a:buChar char="•"/>
              <a:defRPr/>
            </a:pPr>
            <a:r>
              <a:rPr lang="en-GB" altLang="en-US" sz="1100" dirty="0" smtClean="0"/>
              <a:t>Supervisors must monitor the use of the powers by those for whom they are responsible and address any issues identified.</a:t>
            </a:r>
          </a:p>
          <a:p>
            <a:pPr marL="685800" lvl="1" indent="-228600" eaLnBrk="1" hangingPunct="1">
              <a:buFont typeface="Arial" panose="020B0604020202020204" pitchFamily="34" charset="0"/>
              <a:buChar char="•"/>
              <a:defRPr/>
            </a:pPr>
            <a:r>
              <a:rPr lang="en-GB" altLang="en-US" sz="1100" dirty="0" smtClean="0"/>
              <a:t>Those at senior levels must ensure that data is analysed and acted upon.</a:t>
            </a:r>
          </a:p>
          <a:p>
            <a:pPr marL="685800" lvl="1" indent="-228600" eaLnBrk="1" hangingPunct="1">
              <a:buFont typeface="Arial" panose="020B0604020202020204" pitchFamily="34" charset="0"/>
              <a:buChar char="•"/>
              <a:defRPr/>
            </a:pPr>
            <a:r>
              <a:rPr lang="en-GB" altLang="en-US" sz="1100" dirty="0" smtClean="0"/>
              <a:t>Force policies must support and promote the fair and effective use of stop and search powers and facilitate public scrutiny of their use</a:t>
            </a:r>
          </a:p>
          <a:p>
            <a:pPr lvl="1" eaLnBrk="1" hangingPunct="1">
              <a:buFont typeface="Arial" panose="020B0604020202020204" pitchFamily="34" charset="0"/>
              <a:buNone/>
              <a:defRPr/>
            </a:pPr>
            <a:endParaRPr lang="en-GB" altLang="en-US" sz="1100" dirty="0" smtClean="0"/>
          </a:p>
          <a:p>
            <a:pPr lvl="1" eaLnBrk="1" hangingPunct="1">
              <a:buFont typeface="Arial" panose="020B0604020202020204" pitchFamily="34" charset="0"/>
              <a:buNone/>
              <a:defRPr/>
            </a:pPr>
            <a:r>
              <a:rPr lang="en-GB" altLang="en-US" sz="1100" dirty="0" smtClean="0"/>
              <a:t>www.app.college.police.uk/app-content/stop-and-search</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22</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itchFamily="34" charset="0"/>
                <a:ea typeface="ＭＳ Ｐゴシック" pitchFamily="-112" charset="-128"/>
                <a:cs typeface="ＭＳ Ｐゴシック" pitchFamily="-112" charset="-128"/>
              </a:rPr>
              <a:t>The podcast is delivered by Supt. Ian John (Dyfed-Powys) who was the Stop and Search Implementation Officer on secondment to College of Policing.</a:t>
            </a:r>
          </a:p>
          <a:p>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Although this podcast </a:t>
            </a:r>
            <a:r>
              <a:rPr lang="en-GB" sz="1100" kern="1200" baseline="0" dirty="0" smtClean="0">
                <a:solidFill>
                  <a:schemeClr val="tx1"/>
                </a:solidFill>
                <a:effectLst/>
                <a:latin typeface="Arial" pitchFamily="34" charset="0"/>
                <a:ea typeface="ＭＳ Ｐゴシック" pitchFamily="-112" charset="-128"/>
                <a:cs typeface="ＭＳ Ｐゴシック" pitchFamily="-112" charset="-128"/>
              </a:rPr>
              <a:t>relates to another force, the principles that he talks about are the same for all Police Forces in the UK. </a:t>
            </a:r>
          </a:p>
          <a:p>
            <a:endParaRPr lang="en-GB" sz="1100" kern="1200" baseline="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The podcast is</a:t>
            </a:r>
            <a:r>
              <a:rPr lang="en-GB" sz="1100" kern="1200" baseline="0" dirty="0" smtClean="0">
                <a:solidFill>
                  <a:schemeClr val="tx1"/>
                </a:solidFill>
                <a:effectLst/>
                <a:latin typeface="Arial" pitchFamily="34" charset="0"/>
                <a:ea typeface="ＭＳ Ｐゴシック" pitchFamily="-112" charset="-128"/>
                <a:cs typeface="ＭＳ Ｐゴシック" pitchFamily="-112" charset="-128"/>
              </a:rPr>
              <a:t> in the folder – Stop and Search Podcast 5 </a:t>
            </a:r>
            <a:r>
              <a:rPr lang="en-GB" sz="1100" kern="1200" baseline="0" dirty="0" err="1" smtClean="0">
                <a:solidFill>
                  <a:schemeClr val="tx1"/>
                </a:solidFill>
                <a:effectLst/>
                <a:latin typeface="Arial" pitchFamily="34" charset="0"/>
                <a:ea typeface="ＭＳ Ｐゴシック" pitchFamily="-112" charset="-128"/>
                <a:cs typeface="ＭＳ Ｐゴシック" pitchFamily="-112" charset="-128"/>
              </a:rPr>
              <a:t>mins</a:t>
            </a:r>
            <a:r>
              <a:rPr lang="en-GB" sz="1100" kern="1200" baseline="0" dirty="0" smtClean="0">
                <a:solidFill>
                  <a:schemeClr val="tx1"/>
                </a:solidFill>
                <a:effectLst/>
                <a:latin typeface="Arial" pitchFamily="34" charset="0"/>
                <a:ea typeface="ＭＳ Ｐゴシック" pitchFamily="-112" charset="-128"/>
                <a:cs typeface="ＭＳ Ｐゴシック" pitchFamily="-112" charset="-128"/>
              </a:rPr>
              <a:t> 33 seconds </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14466985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Data Recording – forces will record the broader range of stop and search outcomes e.g. arrests, cautions, penalty notices for disorder and all other disposal types. Forces will also show the link, or lack of one, between the object of the search and its outcome.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Lay observation policies – providing the opportunity for members of the local community to accompany police officers on patrol using stop and search.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Stop and search complaints 'community trigger' – a local complaint policy requiring the police to explain to local community scrutiny groups how the powers are being used where there is a large volume of complaints. </a:t>
            </a:r>
          </a:p>
          <a:p>
            <a:pPr>
              <a:lnSpc>
                <a:spcPct val="100000"/>
              </a:lnSpc>
            </a:pPr>
            <a:endParaRPr lang="en-GB" sz="1100" dirty="0" smtClean="0"/>
          </a:p>
          <a:p>
            <a:pPr>
              <a:lnSpc>
                <a:spcPct val="100000"/>
              </a:lnSpc>
            </a:pPr>
            <a:endParaRPr lang="en-GB" sz="1100" dirty="0" smtClean="0"/>
          </a:p>
          <a:p>
            <a:pPr>
              <a:lnSpc>
                <a:spcPct val="100000"/>
              </a:lnSpc>
            </a:pPr>
            <a:r>
              <a:rPr lang="en-GB" sz="1100" dirty="0" smtClean="0"/>
              <a:t>There is a document that describes</a:t>
            </a:r>
            <a:r>
              <a:rPr lang="en-GB" sz="1100" baseline="0" dirty="0" smtClean="0"/>
              <a:t> the Best Use of Stop &amp; Search Scheme:</a:t>
            </a:r>
          </a:p>
          <a:p>
            <a:pPr>
              <a:lnSpc>
                <a:spcPct val="100000"/>
              </a:lnSpc>
            </a:pPr>
            <a:r>
              <a:rPr lang="en-GB" sz="1100" dirty="0" smtClean="0"/>
              <a:t>https://assets.publishing.service.gov.uk/government/uploads/system/uploads/attachment_data/file/346922/Best_Use_of_Stop_and_Search_Scheme_v3.0_v2.pdf</a:t>
            </a:r>
          </a:p>
          <a:p>
            <a:pPr>
              <a:lnSpc>
                <a:spcPct val="100000"/>
              </a:lnSpc>
            </a:pPr>
            <a:endParaRPr lang="en-GB" sz="1100" dirty="0" smtClean="0"/>
          </a:p>
          <a:p>
            <a:pPr>
              <a:lnSpc>
                <a:spcPct val="100000"/>
              </a:lnSpc>
            </a:pPr>
            <a:r>
              <a:rPr lang="en-GB" sz="1100" dirty="0" smtClean="0"/>
              <a:t>This</a:t>
            </a:r>
            <a:r>
              <a:rPr lang="en-GB" sz="1100" baseline="0" dirty="0" smtClean="0"/>
              <a:t> can be provided as a handout to the students or additional notes for the trainer.</a:t>
            </a:r>
          </a:p>
          <a:p>
            <a:pPr>
              <a:lnSpc>
                <a:spcPct val="100000"/>
              </a:lnSpc>
            </a:pPr>
            <a:endParaRPr lang="en-GB" sz="1100" baseline="0" dirty="0" smtClean="0"/>
          </a:p>
          <a:p>
            <a:pPr>
              <a:lnSpc>
                <a:spcPct val="100000"/>
              </a:lnSpc>
            </a:pPr>
            <a:r>
              <a:rPr lang="en-GB" sz="1100" b="1" kern="1200" dirty="0" smtClean="0">
                <a:solidFill>
                  <a:schemeClr val="tx1"/>
                </a:solidFill>
                <a:effectLst/>
                <a:latin typeface="Arial" pitchFamily="34" charset="0"/>
                <a:ea typeface="ＭＳ Ｐゴシック" pitchFamily="-112" charset="-128"/>
                <a:cs typeface="ＭＳ Ｐゴシック" pitchFamily="-112" charset="-128"/>
              </a:rPr>
              <a:t>The features of the Scheme are: </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Data Recording – forces will record the broader range of stop and search outcomes e.g. arrests, cautions, penalty notices for disorder and all other disposal types.</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Forces will also show the link, or lack of one, between the object of the search and its outcome. </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Lay observation policies – providing the opportunity for members of the local community to accompany police officers on patrol using stop and search. </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Stop and search complaints 'community trigger' – a local complaint policy requiring the police to explain to local community scrutiny groups how the powers are being used where there is a large volume of complaints. </a:t>
            </a:r>
          </a:p>
          <a:p>
            <a:endParaRPr lang="en-GB" sz="1100" dirty="0" smtClean="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25</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defRPr/>
            </a:pPr>
            <a:r>
              <a:rPr lang="en-US" altLang="en-US" sz="1100" dirty="0" smtClean="0">
                <a:solidFill>
                  <a:srgbClr val="FF0000"/>
                </a:solidFill>
                <a:latin typeface="Arial" pitchFamily="34" charset="0"/>
                <a:ea typeface="ＭＳ Ｐゴシック" pitchFamily="34" charset="-128"/>
              </a:rPr>
              <a:t>Before any search of a detained person or</a:t>
            </a:r>
            <a:r>
              <a:rPr lang="en-US" altLang="en-US" sz="1100" u="sng" dirty="0" smtClean="0">
                <a:solidFill>
                  <a:srgbClr val="FF0000"/>
                </a:solidFill>
                <a:latin typeface="Arial" pitchFamily="34" charset="0"/>
                <a:ea typeface="ＭＳ Ｐゴシック" pitchFamily="34" charset="-128"/>
              </a:rPr>
              <a:t> attended </a:t>
            </a:r>
            <a:r>
              <a:rPr lang="en-US" altLang="en-US" sz="1100" dirty="0" smtClean="0">
                <a:solidFill>
                  <a:srgbClr val="FF0000"/>
                </a:solidFill>
                <a:latin typeface="Arial" pitchFamily="34" charset="0"/>
                <a:ea typeface="ＭＳ Ｐゴシック" pitchFamily="34" charset="-128"/>
              </a:rPr>
              <a:t>vehicle takes place the officer </a:t>
            </a:r>
            <a:r>
              <a:rPr lang="en-US" altLang="en-US" sz="1100" b="1" dirty="0" smtClean="0">
                <a:solidFill>
                  <a:srgbClr val="FF0000"/>
                </a:solidFill>
                <a:latin typeface="Arial" pitchFamily="34" charset="0"/>
                <a:ea typeface="ＭＳ Ｐゴシック" pitchFamily="34" charset="-128"/>
              </a:rPr>
              <a:t>must</a:t>
            </a:r>
            <a:r>
              <a:rPr lang="en-US" altLang="en-US" sz="1100" dirty="0" smtClean="0">
                <a:solidFill>
                  <a:srgbClr val="FF0000"/>
                </a:solidFill>
                <a:latin typeface="Arial" pitchFamily="34" charset="0"/>
                <a:ea typeface="ＭＳ Ｐゴシック" pitchFamily="34" charset="-128"/>
              </a:rPr>
              <a:t> communicate and give a </a:t>
            </a:r>
            <a:r>
              <a:rPr lang="en-US" altLang="en-US" sz="1100" b="1" dirty="0" smtClean="0">
                <a:solidFill>
                  <a:srgbClr val="FF0000"/>
                </a:solidFill>
                <a:latin typeface="Arial" pitchFamily="34" charset="0"/>
                <a:ea typeface="ＭＳ Ｐゴシック" pitchFamily="34" charset="-128"/>
              </a:rPr>
              <a:t>clear explanation </a:t>
            </a:r>
            <a:r>
              <a:rPr lang="en-US" altLang="en-US" sz="1100" dirty="0" smtClean="0">
                <a:solidFill>
                  <a:srgbClr val="FF0000"/>
                </a:solidFill>
                <a:latin typeface="Arial" pitchFamily="34" charset="0"/>
                <a:ea typeface="ＭＳ Ｐゴシック" pitchFamily="34" charset="-128"/>
              </a:rPr>
              <a:t>of this information </a:t>
            </a:r>
            <a:r>
              <a:rPr lang="en-US" altLang="en-US" sz="1100" b="1" dirty="0" smtClean="0">
                <a:solidFill>
                  <a:srgbClr val="FF0000"/>
                </a:solidFill>
                <a:latin typeface="Arial" pitchFamily="34" charset="0"/>
                <a:ea typeface="ＭＳ Ｐゴシック" pitchFamily="34" charset="-128"/>
              </a:rPr>
              <a:t>prior</a:t>
            </a:r>
            <a:r>
              <a:rPr lang="en-US" altLang="en-US" sz="1100" dirty="0" smtClean="0">
                <a:solidFill>
                  <a:srgbClr val="FF0000"/>
                </a:solidFill>
                <a:latin typeface="Arial" pitchFamily="34" charset="0"/>
                <a:ea typeface="ＭＳ Ｐゴシック" pitchFamily="34" charset="-128"/>
              </a:rPr>
              <a:t> to the search taking place, thus ensuring that the person understands what is happening and why</a:t>
            </a:r>
          </a:p>
          <a:p>
            <a:pPr eaLnBrk="1" hangingPunct="1">
              <a:lnSpc>
                <a:spcPct val="100000"/>
              </a:lnSpc>
              <a:defRPr/>
            </a:pPr>
            <a:endParaRPr lang="en-US" altLang="en-US" sz="1100" dirty="0" smtClean="0">
              <a:solidFill>
                <a:srgbClr val="FF0000"/>
              </a:solidFill>
              <a:latin typeface="Arial" pitchFamily="34" charset="0"/>
              <a:ea typeface="ＭＳ Ｐゴシック" pitchFamily="34" charset="-128"/>
            </a:endParaRPr>
          </a:p>
          <a:p>
            <a:pPr eaLnBrk="1" hangingPunct="1">
              <a:lnSpc>
                <a:spcPct val="100000"/>
              </a:lnSpc>
            </a:pPr>
            <a:r>
              <a:rPr lang="en-GB" altLang="en-US" sz="1100" b="1" dirty="0" smtClean="0">
                <a:solidFill>
                  <a:srgbClr val="002060"/>
                </a:solidFill>
              </a:rPr>
              <a:t>Grounds</a:t>
            </a:r>
            <a:r>
              <a:rPr lang="en-GB" altLang="en-US" sz="1100" b="1" baseline="0" dirty="0" smtClean="0">
                <a:solidFill>
                  <a:srgbClr val="002060"/>
                </a:solidFill>
              </a:rPr>
              <a:t> - </a:t>
            </a:r>
            <a:r>
              <a:rPr lang="en-GB" altLang="en-US" sz="1100" kern="1200" dirty="0" smtClean="0">
                <a:solidFill>
                  <a:srgbClr val="002060"/>
                </a:solidFill>
                <a:latin typeface="Arial" pitchFamily="34" charset="0"/>
                <a:ea typeface="ＭＳ Ｐゴシック" pitchFamily="-112" charset="-128"/>
                <a:cs typeface="ＭＳ Ｐゴシック" pitchFamily="-112" charset="-128"/>
              </a:rPr>
              <a:t>An explanation of the grounds for the search</a:t>
            </a:r>
          </a:p>
          <a:p>
            <a:pPr eaLnBrk="1" hangingPunct="1">
              <a:lnSpc>
                <a:spcPct val="100000"/>
              </a:lnSpc>
            </a:pPr>
            <a:r>
              <a:rPr lang="en-GB" altLang="en-US" sz="1100" b="1" dirty="0" smtClean="0">
                <a:solidFill>
                  <a:srgbClr val="002060"/>
                </a:solidFill>
              </a:rPr>
              <a:t>Object</a:t>
            </a:r>
            <a:r>
              <a:rPr lang="en-GB" altLang="en-US" sz="1100" b="0" baseline="0" dirty="0" smtClean="0">
                <a:solidFill>
                  <a:srgbClr val="002060"/>
                </a:solidFill>
              </a:rPr>
              <a:t> - </a:t>
            </a:r>
            <a:r>
              <a:rPr lang="en-GB" altLang="en-US" sz="1100" dirty="0" smtClean="0">
                <a:solidFill>
                  <a:srgbClr val="002060"/>
                </a:solidFill>
              </a:rPr>
              <a:t>An explanation of what the Officer is looking for</a:t>
            </a:r>
          </a:p>
          <a:p>
            <a:pPr eaLnBrk="1" hangingPunct="1">
              <a:lnSpc>
                <a:spcPct val="100000"/>
              </a:lnSpc>
            </a:pPr>
            <a:r>
              <a:rPr lang="en-GB" altLang="en-US" sz="1100" b="1" dirty="0" smtClean="0">
                <a:solidFill>
                  <a:srgbClr val="002060"/>
                </a:solidFill>
              </a:rPr>
              <a:t>Warrant Card</a:t>
            </a:r>
            <a:r>
              <a:rPr lang="en-GB" altLang="en-US" sz="1100" dirty="0" smtClean="0">
                <a:solidFill>
                  <a:srgbClr val="002060"/>
                </a:solidFill>
              </a:rPr>
              <a:t>	- Plain clothed officers, must show their warrant card </a:t>
            </a:r>
          </a:p>
          <a:p>
            <a:pPr eaLnBrk="1" hangingPunct="1">
              <a:lnSpc>
                <a:spcPct val="100000"/>
              </a:lnSpc>
            </a:pPr>
            <a:r>
              <a:rPr lang="en-GB" altLang="en-US" sz="1100" b="1" dirty="0" smtClean="0">
                <a:solidFill>
                  <a:srgbClr val="002060"/>
                </a:solidFill>
              </a:rPr>
              <a:t>Identity</a:t>
            </a:r>
            <a:r>
              <a:rPr lang="en-GB" altLang="en-US" sz="1100" b="1" baseline="0" dirty="0" smtClean="0">
                <a:solidFill>
                  <a:srgbClr val="002060"/>
                </a:solidFill>
              </a:rPr>
              <a:t> - </a:t>
            </a:r>
            <a:r>
              <a:rPr lang="en-GB" altLang="en-US" sz="1100" dirty="0" smtClean="0">
                <a:solidFill>
                  <a:srgbClr val="002060"/>
                </a:solidFill>
              </a:rPr>
              <a:t>The Officers name and collar number</a:t>
            </a:r>
          </a:p>
          <a:p>
            <a:pPr eaLnBrk="1" hangingPunct="1">
              <a:lnSpc>
                <a:spcPct val="100000"/>
              </a:lnSpc>
            </a:pPr>
            <a:r>
              <a:rPr lang="en-GB" altLang="en-US" sz="1100" b="1" dirty="0" smtClean="0">
                <a:solidFill>
                  <a:srgbClr val="002060"/>
                </a:solidFill>
              </a:rPr>
              <a:t>Station</a:t>
            </a:r>
            <a:r>
              <a:rPr lang="en-GB" altLang="en-US" sz="1100" b="0" baseline="0" dirty="0" smtClean="0">
                <a:solidFill>
                  <a:srgbClr val="002060"/>
                </a:solidFill>
              </a:rPr>
              <a:t> - </a:t>
            </a:r>
            <a:r>
              <a:rPr lang="en-GB" altLang="en-US" sz="1100" dirty="0" smtClean="0">
                <a:solidFill>
                  <a:srgbClr val="002060"/>
                </a:solidFill>
              </a:rPr>
              <a:t>The station to which they are attached</a:t>
            </a:r>
          </a:p>
          <a:p>
            <a:pPr eaLnBrk="1" hangingPunct="1">
              <a:lnSpc>
                <a:spcPct val="100000"/>
              </a:lnSpc>
            </a:pPr>
            <a:r>
              <a:rPr lang="en-GB" altLang="en-US" sz="1100" b="1" dirty="0" smtClean="0">
                <a:solidFill>
                  <a:srgbClr val="002060"/>
                </a:solidFill>
              </a:rPr>
              <a:t>Entitlement</a:t>
            </a:r>
            <a:r>
              <a:rPr lang="en-GB" altLang="en-US" sz="1100" b="0" baseline="0" dirty="0" smtClean="0">
                <a:solidFill>
                  <a:srgbClr val="002060"/>
                </a:solidFill>
              </a:rPr>
              <a:t> - </a:t>
            </a:r>
            <a:r>
              <a:rPr lang="en-GB" altLang="en-US" sz="1100" dirty="0" smtClean="0">
                <a:solidFill>
                  <a:srgbClr val="002060"/>
                </a:solidFill>
              </a:rPr>
              <a:t>Entitlement to a copy of the search record</a:t>
            </a:r>
          </a:p>
          <a:p>
            <a:pPr eaLnBrk="1" hangingPunct="1">
              <a:lnSpc>
                <a:spcPct val="100000"/>
              </a:lnSpc>
            </a:pPr>
            <a:r>
              <a:rPr lang="en-GB" altLang="en-US" sz="1100" b="1" dirty="0" smtClean="0">
                <a:solidFill>
                  <a:srgbClr val="002060"/>
                </a:solidFill>
              </a:rPr>
              <a:t>Legal Power</a:t>
            </a:r>
            <a:r>
              <a:rPr lang="en-GB" altLang="en-US" sz="1100" b="0" baseline="0" dirty="0" smtClean="0">
                <a:solidFill>
                  <a:srgbClr val="002060"/>
                </a:solidFill>
              </a:rPr>
              <a:t> - </a:t>
            </a:r>
            <a:r>
              <a:rPr lang="en-GB" altLang="en-US" sz="1100" dirty="0" smtClean="0">
                <a:solidFill>
                  <a:srgbClr val="002060"/>
                </a:solidFill>
              </a:rPr>
              <a:t>An explanation of the legal power being exercised </a:t>
            </a:r>
          </a:p>
          <a:p>
            <a:pPr eaLnBrk="1" hangingPunct="1">
              <a:lnSpc>
                <a:spcPct val="100000"/>
              </a:lnSpc>
            </a:pPr>
            <a:r>
              <a:rPr lang="en-GB" altLang="en-US" sz="1100" b="1" dirty="0" smtClean="0">
                <a:solidFill>
                  <a:srgbClr val="002060"/>
                </a:solidFill>
              </a:rPr>
              <a:t>Your Detained</a:t>
            </a:r>
            <a:r>
              <a:rPr lang="en-GB" altLang="en-US" sz="1100" b="0" baseline="0" dirty="0" smtClean="0">
                <a:solidFill>
                  <a:srgbClr val="002060"/>
                </a:solidFill>
              </a:rPr>
              <a:t> - </a:t>
            </a:r>
            <a:r>
              <a:rPr lang="en-GB" altLang="en-US" sz="1100" dirty="0" smtClean="0">
                <a:solidFill>
                  <a:srgbClr val="002060"/>
                </a:solidFill>
              </a:rPr>
              <a:t>An instruction that they are detained for the search</a:t>
            </a:r>
          </a:p>
          <a:p>
            <a:pPr eaLnBrk="1" hangingPunct="1">
              <a:lnSpc>
                <a:spcPct val="100000"/>
              </a:lnSpc>
              <a:defRPr/>
            </a:pPr>
            <a:endParaRPr lang="en-US" altLang="en-US" sz="1100" dirty="0" smtClean="0">
              <a:solidFill>
                <a:srgbClr val="FF0000"/>
              </a:solidFill>
              <a:latin typeface="Arial" pitchFamily="34" charset="0"/>
              <a:ea typeface="ＭＳ Ｐゴシック" pitchFamily="34" charset="-128"/>
            </a:endParaRPr>
          </a:p>
          <a:p>
            <a:pPr eaLnBrk="1" hangingPunct="1">
              <a:lnSpc>
                <a:spcPct val="100000"/>
              </a:lnSpc>
              <a:defRPr/>
            </a:pPr>
            <a:r>
              <a:rPr lang="en-US" altLang="en-US" sz="1100" b="1" dirty="0" smtClean="0">
                <a:solidFill>
                  <a:srgbClr val="FF0000"/>
                </a:solidFill>
                <a:latin typeface="Arial" pitchFamily="34" charset="0"/>
                <a:ea typeface="ＭＳ Ｐゴシック" pitchFamily="34" charset="-128"/>
              </a:rPr>
              <a:t>This is a requirement of the Codes of Practice </a:t>
            </a:r>
            <a:r>
              <a:rPr lang="en-US" altLang="en-US" sz="1100" dirty="0" smtClean="0">
                <a:solidFill>
                  <a:srgbClr val="FF0000"/>
                </a:solidFill>
                <a:latin typeface="Arial" pitchFamily="34" charset="0"/>
                <a:ea typeface="ＭＳ Ｐゴシック" pitchFamily="34" charset="-128"/>
              </a:rPr>
              <a:t>and if officers do not provide this information then they run the risk of being subject of misconduct proceedings and having evidence excluded – in this age of audio and video recording the police could easily lose evidence under S78 Pace (</a:t>
            </a:r>
            <a:r>
              <a:rPr lang="en-GB" altLang="en-US" sz="1100" dirty="0" smtClean="0">
                <a:solidFill>
                  <a:srgbClr val="FF0000"/>
                </a:solidFill>
                <a:latin typeface="Arial" pitchFamily="34" charset="0"/>
                <a:ea typeface="ＭＳ Ｐゴシック" pitchFamily="34" charset="-128"/>
              </a:rPr>
              <a:t>grounds on which a court can exclude any evidence that has been unfairly obtained) </a:t>
            </a:r>
          </a:p>
          <a:p>
            <a:pPr>
              <a:lnSpc>
                <a:spcPct val="100000"/>
              </a:lnSpc>
            </a:pPr>
            <a:endParaRPr lang="en-GB" sz="1100" baseline="0" dirty="0" smtClean="0"/>
          </a:p>
          <a:p>
            <a:pPr>
              <a:lnSpc>
                <a:spcPct val="100000"/>
              </a:lnSpc>
            </a:pPr>
            <a:r>
              <a:rPr lang="en-GB" sz="1100" baseline="0" dirty="0" smtClean="0"/>
              <a:t>When conducting the search in this manner, it is opportunity to ask the subject some further questions, this can assist in identifying any vulnerabilities of the subject – such as age, medical issues, are they part of a gang, peer pressure)</a:t>
            </a:r>
          </a:p>
          <a:p>
            <a:pPr>
              <a:lnSpc>
                <a:spcPct val="100000"/>
              </a:lnSpc>
            </a:pPr>
            <a:r>
              <a:rPr lang="en-GB" sz="1100" baseline="0" dirty="0" smtClean="0"/>
              <a:t>Depending on the information that is gained from the subject will differ to the responses given by the officer.</a:t>
            </a:r>
          </a:p>
          <a:p>
            <a:pPr>
              <a:lnSpc>
                <a:spcPct val="100000"/>
              </a:lnSpc>
            </a:pPr>
            <a:r>
              <a:rPr lang="en-GB" sz="1100" baseline="0" dirty="0" smtClean="0"/>
              <a:t>The officers must remember the duty of care to the individual.</a:t>
            </a:r>
          </a:p>
          <a:p>
            <a:pPr>
              <a:lnSpc>
                <a:spcPct val="100000"/>
              </a:lnSpc>
            </a:pPr>
            <a:endParaRPr lang="en-GB" sz="1100" baseline="0" dirty="0" smtClean="0"/>
          </a:p>
          <a:p>
            <a:pPr>
              <a:lnSpc>
                <a:spcPct val="100000"/>
              </a:lnSpc>
            </a:pPr>
            <a:r>
              <a:rPr lang="en-GB" sz="1100" b="1" kern="1200" dirty="0" smtClean="0">
                <a:solidFill>
                  <a:schemeClr val="tx1"/>
                </a:solidFill>
                <a:effectLst/>
                <a:latin typeface="Arial" pitchFamily="34" charset="0"/>
                <a:ea typeface="ＭＳ Ｐゴシック" pitchFamily="-112" charset="-128"/>
                <a:cs typeface="ＭＳ Ｐゴシック" pitchFamily="-112" charset="-128"/>
              </a:rPr>
              <a:t>Effect on the community </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How officers carry out searching individuals, in particular when using their stop and search powers, has an important effect on community confidence. You must realise the damage that can be done to community relations by just one poorly executed stop and search. If officers are aggressive, rude or act outside of their legal authority, this can have a particularly negative effect which can extend into the wider community. It can also leave the individual officer and the police service open to public complaint and possibly civil and or criminal litigation. All stops and searches and premises searches must be carried out with courtesy, consideration and respect for the person concerned, which will encourage public confidence in the police. Every reasonable effort must be made to minimise the embarrassment that a person being searched may experience.</a:t>
            </a:r>
          </a:p>
          <a:p>
            <a:pPr>
              <a:lnSpc>
                <a:spcPct val="100000"/>
              </a:lnSpc>
            </a:pPr>
            <a:endParaRPr lang="en-GB" sz="1100" dirty="0" smtClean="0"/>
          </a:p>
          <a:p>
            <a:pPr>
              <a:lnSpc>
                <a:spcPct val="100000"/>
              </a:lnSpc>
            </a:pPr>
            <a:r>
              <a:rPr lang="en-GB" altLang="en-US" sz="1100" b="1" dirty="0" smtClean="0">
                <a:ea typeface="ＭＳ Ｐゴシック" panose="020B0600070205080204" pitchFamily="34" charset="-128"/>
              </a:rPr>
              <a:t>The importance of providing this information:</a:t>
            </a:r>
          </a:p>
          <a:p>
            <a:pPr marL="171450" indent="-171450">
              <a:lnSpc>
                <a:spcPct val="100000"/>
              </a:lnSpc>
              <a:buFont typeface="Arial" panose="020B0604020202020204" pitchFamily="34" charset="0"/>
              <a:buChar char="•"/>
            </a:pPr>
            <a:r>
              <a:rPr lang="en-GB" altLang="en-US" sz="1100" dirty="0" smtClean="0">
                <a:ea typeface="ＭＳ Ｐゴシック" panose="020B0600070205080204" pitchFamily="34" charset="-128"/>
              </a:rPr>
              <a:t>It is important that police officers comply with all aspects of </a:t>
            </a:r>
            <a:r>
              <a:rPr lang="en-GB" altLang="en-US" sz="1100" b="1" dirty="0" smtClean="0">
                <a:solidFill>
                  <a:srgbClr val="FF0000"/>
                </a:solidFill>
                <a:ea typeface="ＭＳ Ｐゴシック" panose="020B0600070205080204" pitchFamily="34" charset="-128"/>
              </a:rPr>
              <a:t>GO WISELY </a:t>
            </a:r>
            <a:r>
              <a:rPr lang="en-GB" altLang="en-US" sz="1100" dirty="0" smtClean="0">
                <a:ea typeface="ＭＳ Ｐゴシック" panose="020B0600070205080204" pitchFamily="34" charset="-128"/>
              </a:rPr>
              <a:t>as any breach of the PACE would render a search (and probably any later arrest and detention) unlawful.</a:t>
            </a: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pPr marL="171450" lvl="0" indent="-171450" eaLnBrk="0" fontAlgn="base" hangingPunct="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Legislation identifies the information that must be given to a person during a search procedure.</a:t>
            </a:r>
          </a:p>
          <a:p>
            <a:pPr marL="171450" lvl="0" indent="-171450" eaLnBrk="0" fontAlgn="base" hangingPunct="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Failure to give this information is a breach of the legislation and would render a search (and probably any later arrest and detention) unlawful.</a:t>
            </a:r>
          </a:p>
          <a:p>
            <a:pPr marL="171450" lvl="0" indent="-171450" eaLnBrk="0" fontAlgn="base" hangingPunct="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The information provides an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explanation of the procedure</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and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keeps the suspect informed</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all stages of the reasons/justification/grounds for the search, complying with the requirements of PACE </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Providing the relevant information in line with legislation, policies &amp; guidelines ensures that people are dealt with in an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ethical manner </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whilst recognising their needs with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respect to equality</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diversity and human rights.</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Where officers carry out a search of premises, they must, so far as is possible in the circumstances, explain to the occupier(s) the reason for it.</a:t>
            </a:r>
          </a:p>
          <a:p>
            <a:pPr marL="171450" lvl="0" indent="-171450">
              <a:lnSpc>
                <a:spcPct val="100000"/>
              </a:lnSpc>
              <a:buFont typeface="Arial" panose="020B0604020202020204" pitchFamily="34" charset="0"/>
              <a:buChar char="•"/>
            </a:pP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altLang="en-US" sz="1100" b="1" i="1" dirty="0" smtClean="0">
                <a:solidFill>
                  <a:srgbClr val="FF0000"/>
                </a:solidFill>
                <a:ea typeface="ＭＳ Ｐゴシック" panose="020B0600070205080204" pitchFamily="34" charset="-128"/>
              </a:rPr>
              <a:t>Remember</a:t>
            </a:r>
            <a:r>
              <a:rPr lang="en-GB" altLang="en-US" sz="1100" i="1" dirty="0" smtClean="0">
                <a:ea typeface="ＭＳ Ｐゴシック" panose="020B0600070205080204" pitchFamily="34" charset="-128"/>
              </a:rPr>
              <a:t> – </a:t>
            </a:r>
            <a:r>
              <a:rPr lang="en-GB" altLang="en-US" sz="1100" dirty="0" smtClean="0">
                <a:ea typeface="ＭＳ Ｐゴシック" panose="020B0600070205080204" pitchFamily="34" charset="-128"/>
              </a:rPr>
              <a:t>an unlawful search may constitute an assault and may also engage an individual’s human rights (Right to liberty) as they will be detained for the purpose of the search.</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26</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Once a search has been completed the officer </a:t>
            </a: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will complete </a:t>
            </a: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a search record (unless exceptional circumstances would make this impracticable) and the person asked if they want a copy. If so then the subject will be given a copy of the search immediately or provided with a receipt that explains how they can obtain a copy.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If a record is not made at the time, the officer should inform the subject of their entitlement to a copy and application can be made within </a:t>
            </a: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3 months </a:t>
            </a: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at a given police station.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Illegible, incomplete or inaccurate search records may result in allegations of unlawful detention and unlawful searches. As there is an entitlement to a copy of the search record under PACE then you must make sure you complete the search records.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srgbClr val="FF0000"/>
                </a:solidFill>
                <a:effectLst/>
                <a:uLnTx/>
                <a:uFillTx/>
                <a:latin typeface="Arial" pitchFamily="34" charset="0"/>
                <a:ea typeface="ＭＳ Ｐゴシック" pitchFamily="34" charset="-128"/>
                <a:cs typeface="+mn-cs"/>
              </a:rPr>
              <a:t>Code A PACE – Recording Requirements</a:t>
            </a:r>
            <a:endParaRPr kumimoji="0" lang="en-US" altLang="en-US" sz="1100" b="0" i="0" u="none" strike="noStrike" kern="1200" cap="none" spc="0" normalizeH="0" baseline="0" noProof="0" dirty="0" smtClean="0">
              <a:ln>
                <a:noFill/>
              </a:ln>
              <a:solidFill>
                <a:srgbClr val="FF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Searches which do not result in an arrest: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4.1 When an officer carries out a search in the exercise of any power to which this Code applies and the search does not result in the person searched or person in charge of the vehicle searched being arrested and taken to a police station, </a:t>
            </a:r>
            <a:r>
              <a:rPr kumimoji="0" lang="en-GB" altLang="en-US" sz="1100" b="1" i="0" u="sng"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a record must be made of it, electronically or on paper, unless there are exceptional circumstances which make this wholly impracticable</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(e.g. in situations involving public disorder or when the recording officer's presence is urgently required elsewhere). If a record is to be made, the officer carrying out the search </a:t>
            </a:r>
            <a:r>
              <a:rPr kumimoji="0" lang="en-GB" altLang="en-US" sz="1100" b="0" i="0" u="sng"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must make the record on the spot unless this is not practicable</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 in which case, the officer must make the record as soon as practicable after the search is completed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4.2 If the record is made at the time, the person who has been searched or who is in charge of a vehicle that has been searched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must be asked if they want a copy and if they do, they must be given immediately</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 either: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a copy of the record, or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a receipt which explains how they can obtain a copy of the full record or access to an electronic copy of the record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1085850" marR="0" lvl="2" indent="-171450" algn="l" defTabSz="914400" rtl="0" eaLnBrk="1" fontAlgn="auto" latinLnBrk="0" hangingPunct="1">
              <a:lnSpc>
                <a:spcPct val="100000"/>
              </a:lnSpc>
              <a:spcBef>
                <a:spcPts val="600"/>
              </a:spcBef>
              <a:spcAft>
                <a:spcPts val="600"/>
              </a:spcAft>
              <a:buClrTx/>
              <a:buSzTx/>
              <a:buFont typeface="Wingdings" pitchFamily="2" charset="2"/>
              <a:buChar char="q"/>
              <a:tabLst/>
              <a:defRPr/>
            </a:pPr>
            <a:r>
              <a:rPr kumimoji="0" lang="en-GB" altLang="en-US" sz="1100" b="0" i="0" u="none" strike="noStrike" kern="1200" cap="none" spc="0" normalizeH="0" baseline="0" noProof="0" dirty="0" smtClean="0">
                <a:ln>
                  <a:noFill/>
                </a:ln>
                <a:solidFill>
                  <a:srgbClr val="0F0046"/>
                </a:solidFill>
                <a:effectLst/>
                <a:uLnTx/>
                <a:uFillTx/>
                <a:latin typeface="Arial" pitchFamily="34" charset="0"/>
                <a:ea typeface="+mn-ea"/>
                <a:cs typeface="Arial" pitchFamily="34" charset="0"/>
              </a:rPr>
              <a:t>you may not detain the person just to get their name and address – they are under no obligation to provide these details (Code A4.3a)</a:t>
            </a:r>
          </a:p>
          <a:p>
            <a:pPr marL="1085850" marR="0" lvl="2" indent="-171450" algn="l" defTabSz="914400" rtl="0" eaLnBrk="1" fontAlgn="auto" latinLnBrk="0" hangingPunct="1">
              <a:lnSpc>
                <a:spcPct val="100000"/>
              </a:lnSpc>
              <a:spcBef>
                <a:spcPts val="600"/>
              </a:spcBef>
              <a:spcAft>
                <a:spcPts val="600"/>
              </a:spcAft>
              <a:buClrTx/>
              <a:buSzTx/>
              <a:buFont typeface="Wingdings" pitchFamily="2" charset="2"/>
              <a:buChar char="q"/>
              <a:tabLst/>
              <a:defRPr/>
            </a:pPr>
            <a:r>
              <a:rPr kumimoji="0" lang="en-GB" altLang="en-US" sz="1100" b="0" i="0" u="none" strike="noStrike" kern="1200" cap="none" spc="0" normalizeH="0" baseline="0" noProof="0" dirty="0" smtClean="0">
                <a:ln>
                  <a:noFill/>
                </a:ln>
                <a:solidFill>
                  <a:srgbClr val="0F0046"/>
                </a:solidFill>
                <a:effectLst/>
                <a:uLnTx/>
                <a:uFillTx/>
                <a:latin typeface="Arial" pitchFamily="34" charset="0"/>
                <a:ea typeface="+mn-ea"/>
                <a:cs typeface="Arial" pitchFamily="34" charset="0"/>
              </a:rPr>
              <a:t>there is no power to stop or detain a person in order to find grounds for a search (Code A 2.11)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1"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Searches which result in an arrest</a:t>
            </a: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4.3 If a search in the exercise of any power to which Code A applies results in a person being arrested and taken to a police station, the officer carrying out the search is responsible for ensuring that a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record of the search is made as part of their custody record</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 The custody officer must then ensure that the person is asked if they want a copy of the record and if they do, that they are given a copy as soon as practicable</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Grounds may also change as a result of the search, as well as the power under which you are conducting the search.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Examples: </a:t>
            </a: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 have reasonable grounds to suspect that a person in a public place is in possession of controlled drugs. You start to search them using stop and search powers under Section 23 Misuse of Drugs Act 1971. Whilst conducting the search you find a knife in the person’s pocket. You have not yet found anything which you suspect is a controlled drug.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At this stage you caution the person and, having considered the arrest criteria, you decide it is necessary to arrest the person on suspicion of the offence of having an article with a blade or sharp point in a public place. The search under s.23 of the Misuse of Drugs Act 1971 would continue in full. However, if you have reasonable grounds to believe that the arrested person may present a danger to themselves or others, have concealed on them items to assist their escape or which might be evidence of an offence you now also have the power to search them under Section 32 PACE 1984.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Your legal authority may change because the person becomes uncooperative to the extent where they become violent and or abusive. Their behaviour may be such that they are committing one or more of a variety of offences, for example, public order, assault or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obstructing a police officer. In such a situation you may find it necessary to arrest the person. Your search will now no longer be conducted using a stop search power; instead you will be using a post arrest power of search under Section 32 PACE 1984.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suspected controlled drugs falls into both categories, i.e. the original purpose of your stop search and under your post arrest power to search as reasonable grounds to believe that the person has evidence of an offence on them. You may also decide that you have reasonable grounds to believe that they may have other weapons concealed on their person that could present a danger to themselves or others. It would be best practice at this stage to tell them the grounds for your search and what you are searching for if this has changed.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28</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50000"/>
              </a:spcBef>
            </a:pPr>
            <a:r>
              <a:rPr lang="en-GB" altLang="en-US" sz="1100" dirty="0" smtClean="0">
                <a:latin typeface="Arial" pitchFamily="34" charset="0"/>
                <a:ea typeface="ＭＳ Ｐゴシック" pitchFamily="34" charset="-128"/>
              </a:rPr>
              <a:t>Any search of a person is intrusive and could potentially cause the person discomfort and/or embarrassment. Every effort should be made to conduct the search as quickly as possible and in an ethical manner that protects the decency of the person.</a:t>
            </a:r>
          </a:p>
          <a:p>
            <a:pPr eaLnBrk="1" hangingPunct="1">
              <a:spcBef>
                <a:spcPct val="50000"/>
              </a:spcBef>
            </a:pPr>
            <a:endParaRPr lang="en-GB" altLang="en-US" sz="1100" dirty="0" smtClean="0">
              <a:latin typeface="Arial" pitchFamily="34" charset="0"/>
              <a:ea typeface="ＭＳ Ｐゴシック" pitchFamily="34" charset="-128"/>
            </a:endParaRPr>
          </a:p>
          <a:p>
            <a:pPr eaLnBrk="1" hangingPunct="1">
              <a:spcBef>
                <a:spcPct val="50000"/>
              </a:spcBef>
            </a:pPr>
            <a:r>
              <a:rPr lang="en-GB" altLang="en-US" sz="1100" dirty="0" smtClean="0">
                <a:latin typeface="Arial" pitchFamily="34" charset="0"/>
                <a:ea typeface="ＭＳ Ｐゴシック" pitchFamily="34" charset="-128"/>
              </a:rPr>
              <a:t>If you need to go beyond</a:t>
            </a:r>
            <a:r>
              <a:rPr lang="en-GB" altLang="en-US" sz="1100" b="1" dirty="0" smtClean="0">
                <a:latin typeface="Arial" pitchFamily="34" charset="0"/>
                <a:ea typeface="ＭＳ Ｐゴシック" pitchFamily="34" charset="-128"/>
              </a:rPr>
              <a:t> </a:t>
            </a:r>
            <a:r>
              <a:rPr lang="en-GB" altLang="en-US" sz="1100" dirty="0" smtClean="0">
                <a:solidFill>
                  <a:srgbClr val="00559C"/>
                </a:solidFill>
                <a:latin typeface="Arial" pitchFamily="34" charset="0"/>
                <a:ea typeface="ＭＳ Ｐゴシック" pitchFamily="34" charset="-128"/>
              </a:rPr>
              <a:t>J.O.G</a:t>
            </a:r>
            <a:r>
              <a:rPr lang="en-GB" altLang="en-US" sz="1100" dirty="0" smtClean="0">
                <a:latin typeface="Arial" pitchFamily="34" charset="0"/>
                <a:ea typeface="ＭＳ Ｐゴシック" pitchFamily="34" charset="-128"/>
              </a:rPr>
              <a:t>., this </a:t>
            </a:r>
            <a:r>
              <a:rPr lang="en-GB" altLang="en-US" sz="1100" b="1" u="sng" dirty="0" smtClean="0">
                <a:latin typeface="Arial" pitchFamily="34" charset="0"/>
                <a:ea typeface="ＭＳ Ｐゴシック" pitchFamily="34" charset="-128"/>
              </a:rPr>
              <a:t>MUST</a:t>
            </a:r>
            <a:r>
              <a:rPr lang="en-GB" altLang="en-US" sz="1100" dirty="0" smtClean="0">
                <a:latin typeface="Arial" pitchFamily="34" charset="0"/>
                <a:ea typeface="ＭＳ Ｐゴシック" pitchFamily="34" charset="-128"/>
              </a:rPr>
              <a:t> be out of public view.</a:t>
            </a:r>
          </a:p>
          <a:p>
            <a:pPr eaLnBrk="1" hangingPunct="1">
              <a:spcBef>
                <a:spcPct val="50000"/>
              </a:spcBef>
            </a:pPr>
            <a:r>
              <a:rPr lang="en-GB" altLang="en-US" sz="1100" dirty="0" smtClean="0">
                <a:latin typeface="Arial" pitchFamily="34" charset="0"/>
                <a:ea typeface="ＭＳ Ｐゴシック" pitchFamily="34" charset="-128"/>
              </a:rPr>
              <a:t>An alleyway or shop doorway is </a:t>
            </a:r>
            <a:r>
              <a:rPr lang="en-GB" altLang="en-US" sz="1100" b="1" u="sng" dirty="0" smtClean="0">
                <a:latin typeface="Arial" pitchFamily="34" charset="0"/>
                <a:ea typeface="ＭＳ Ｐゴシック" pitchFamily="34" charset="-128"/>
              </a:rPr>
              <a:t>NOT</a:t>
            </a:r>
            <a:r>
              <a:rPr lang="en-GB" altLang="en-US" sz="1100" dirty="0" smtClean="0">
                <a:latin typeface="Arial" pitchFamily="34" charset="0"/>
                <a:ea typeface="ＭＳ Ｐゴシック" pitchFamily="34" charset="-128"/>
              </a:rPr>
              <a:t> acceptable.</a:t>
            </a:r>
          </a:p>
          <a:p>
            <a:pPr eaLnBrk="1" hangingPunct="1">
              <a:spcBef>
                <a:spcPct val="50000"/>
              </a:spcBef>
            </a:pPr>
            <a:endParaRPr lang="en-GB" altLang="en-US" sz="1100" dirty="0" smtClean="0">
              <a:latin typeface="Arial" pitchFamily="34" charset="0"/>
              <a:ea typeface="ＭＳ Ｐゴシック" pitchFamily="34" charset="-128"/>
            </a:endParaRPr>
          </a:p>
          <a:p>
            <a:pPr eaLnBrk="1" hangingPunct="1">
              <a:spcBef>
                <a:spcPct val="50000"/>
              </a:spcBef>
            </a:pPr>
            <a:r>
              <a:rPr lang="en-GB" altLang="en-US" sz="1100" dirty="0" smtClean="0">
                <a:latin typeface="Arial" pitchFamily="34" charset="0"/>
                <a:ea typeface="ＭＳ Ｐゴシック" pitchFamily="34" charset="-128"/>
              </a:rPr>
              <a:t>Under s1 PACE officers cannot require the removal of a head or face covering in a public place (consider s60AA Criminal Justice and Public Order Act 1994)</a:t>
            </a:r>
          </a:p>
          <a:p>
            <a:pPr eaLnBrk="1" hangingPunct="1">
              <a:spcBef>
                <a:spcPct val="50000"/>
              </a:spcBef>
            </a:pPr>
            <a:endParaRPr lang="en-GB" altLang="en-US" sz="1100" b="1" dirty="0" smtClean="0">
              <a:latin typeface="Arial" pitchFamily="34" charset="0"/>
              <a:ea typeface="ＭＳ Ｐゴシック" pitchFamily="34" charset="-128"/>
            </a:endParaRPr>
          </a:p>
          <a:p>
            <a:pPr eaLnBrk="1" hangingPunct="1">
              <a:spcBef>
                <a:spcPct val="50000"/>
              </a:spcBef>
            </a:pPr>
            <a:endParaRPr lang="en-GB" altLang="en-US" sz="1100" b="1" dirty="0" smtClean="0">
              <a:latin typeface="Arial" pitchFamily="34" charset="0"/>
              <a:ea typeface="ＭＳ Ｐゴシック" pitchFamily="34" charset="-128"/>
            </a:endParaRPr>
          </a:p>
          <a:p>
            <a:pPr eaLnBrk="1" hangingPunct="1">
              <a:spcBef>
                <a:spcPct val="50000"/>
              </a:spcBef>
            </a:pPr>
            <a:r>
              <a:rPr lang="en-GB" altLang="en-US" sz="1100" b="1" dirty="0" smtClean="0">
                <a:latin typeface="Arial" pitchFamily="34" charset="0"/>
                <a:ea typeface="ＭＳ Ｐゴシック" pitchFamily="34" charset="-128"/>
              </a:rPr>
              <a:t>Code A – Conduct of Search:</a:t>
            </a:r>
          </a:p>
          <a:p>
            <a:pPr eaLnBrk="1" hangingPunct="1">
              <a:spcBef>
                <a:spcPct val="50000"/>
              </a:spcBef>
            </a:pPr>
            <a:r>
              <a:rPr lang="en-GB" altLang="en-US" sz="1100" dirty="0" smtClean="0">
                <a:latin typeface="Arial" pitchFamily="34" charset="0"/>
                <a:ea typeface="ＭＳ Ｐゴシック" pitchFamily="34" charset="-128"/>
              </a:rPr>
              <a:t>3.1 All stops and searches must be carried out with courtesy, consideration and respect for the person concerned. Every reasonable effort must be made to minimise the embarrassment that a person being searched may experience</a:t>
            </a:r>
          </a:p>
          <a:p>
            <a:pPr eaLnBrk="1" hangingPunct="1">
              <a:spcBef>
                <a:spcPct val="50000"/>
              </a:spcBef>
            </a:pPr>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3.3 The length of time for which a person or vehicle may be detained must be reasonable and kept to a minimum</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3.4 The search must be carried out at or near the place where the person or vehicle was first detained</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3.5 There is </a:t>
            </a:r>
            <a:r>
              <a:rPr lang="en-GB" altLang="en-US" sz="1100" u="sng" dirty="0" smtClean="0">
                <a:latin typeface="Arial" pitchFamily="34" charset="0"/>
                <a:ea typeface="ＭＳ Ｐゴシック" pitchFamily="34" charset="-128"/>
              </a:rPr>
              <a:t>no</a:t>
            </a:r>
            <a:r>
              <a:rPr lang="en-GB" altLang="en-US" sz="1100" dirty="0" smtClean="0">
                <a:latin typeface="Arial" pitchFamily="34" charset="0"/>
                <a:ea typeface="ＭＳ Ｐゴシック" pitchFamily="34" charset="-128"/>
              </a:rPr>
              <a:t> power to require a person to remove any clothing in public other than an </a:t>
            </a:r>
            <a:r>
              <a:rPr lang="en-GB" altLang="en-US" sz="1100" u="sng" dirty="0" smtClean="0">
                <a:latin typeface="Arial" pitchFamily="34" charset="0"/>
                <a:ea typeface="ＭＳ Ｐゴシック" pitchFamily="34" charset="-128"/>
              </a:rPr>
              <a:t>outer coat</a:t>
            </a:r>
            <a:r>
              <a:rPr lang="en-GB" altLang="en-US" sz="1100" dirty="0" smtClean="0">
                <a:latin typeface="Arial" pitchFamily="34" charset="0"/>
                <a:ea typeface="ＭＳ Ｐゴシック" pitchFamily="34" charset="-128"/>
              </a:rPr>
              <a:t>, jacket or gloves, except under </a:t>
            </a:r>
            <a:r>
              <a:rPr lang="en-GB" altLang="en-US" sz="1100" dirty="0" smtClean="0">
                <a:latin typeface="Arial" pitchFamily="34" charset="0"/>
                <a:ea typeface="ＭＳ Ｐゴシック" pitchFamily="34" charset="-128"/>
                <a:hlinkClick r:id="rId3" action="ppaction://hlinkfile"/>
              </a:rPr>
              <a:t>section 60AA</a:t>
            </a:r>
            <a:r>
              <a:rPr lang="en-GB" altLang="en-US" sz="1100" dirty="0" smtClean="0">
                <a:latin typeface="Arial" pitchFamily="34" charset="0"/>
                <a:ea typeface="ＭＳ Ｐゴシック" pitchFamily="34" charset="-128"/>
              </a:rPr>
              <a:t> of the Criminal Justice and Public Order Act 1994 (which empowers a constable to require a person to remove any item worn to conceal identity)</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3.6 Where on reasonable grounds it is considered necessary to conduct a more thorough search (e.g. by requiring a person to take off a T-shirt), this must be done out of public view, for example, in a police van unless paragraph 3.7 (below) applies, or police station if there is one nearby (see Note 6 below)</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Any search involving the removal of more than an outer coat, jacket, gloves, headgear or footwear, or any other item concealing identity, may only be made by an officer of the same sex as the person searched and may not be made in the presence of anyone of the opposite sex unless the person being searched specifically requests it</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3.7 Searches involving exposure of intimate parts of the body (strip search) must not be conducted as a routine extension of a less thorough search, simply because nothing is found in the course of the initial search. Searches involving exposure of intimate parts of the body may be carried out only at a nearby police station or other nearby location which is out of public view (but </a:t>
            </a:r>
            <a:r>
              <a:rPr lang="en-GB" altLang="en-US" sz="1100" b="1" dirty="0" smtClean="0">
                <a:latin typeface="Arial" pitchFamily="34" charset="0"/>
                <a:ea typeface="ＭＳ Ｐゴシック" pitchFamily="34" charset="-128"/>
              </a:rPr>
              <a:t>not</a:t>
            </a:r>
            <a:r>
              <a:rPr lang="en-GB" altLang="en-US" sz="1100" dirty="0" smtClean="0">
                <a:latin typeface="Arial" pitchFamily="34" charset="0"/>
                <a:ea typeface="ＭＳ Ｐゴシック" pitchFamily="34" charset="-128"/>
              </a:rPr>
              <a:t> a police vehicle) - Note: A search exposing intimate parts of the body is not the same as an ‘intimate search.’</a:t>
            </a:r>
          </a:p>
          <a:p>
            <a:pPr eaLnBrk="1" hangingPunct="1"/>
            <a:endParaRPr lang="en-GB" altLang="en-US" sz="1100" dirty="0" smtClean="0">
              <a:latin typeface="Arial" pitchFamily="34" charset="0"/>
              <a:ea typeface="ＭＳ Ｐゴシック" pitchFamily="34" charset="-128"/>
            </a:endParaRPr>
          </a:p>
          <a:p>
            <a:pPr algn="just">
              <a:spcBef>
                <a:spcPct val="0"/>
              </a:spcBef>
              <a:buFont typeface="Wingdings" panose="05000000000000000000" pitchFamily="2" charset="2"/>
              <a:buNone/>
              <a:defRPr/>
            </a:pP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All persons searched </a:t>
            </a:r>
            <a:r>
              <a:rPr lang="en-GB" altLang="en-US" sz="1100" i="1" u="sng"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are</a:t>
            </a:r>
            <a:r>
              <a:rPr lang="en-GB" altLang="en-US" sz="1100" i="1" u="sng" baseline="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i="1" u="sng"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innocent</a:t>
            </a:r>
            <a:r>
              <a:rPr lang="en-GB" altLang="en-US" sz="1100" i="1"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until proven guilty by a court, therefore you must ensure that all persons are:</a:t>
            </a:r>
          </a:p>
          <a:p>
            <a:pPr marL="289150" indent="-289150">
              <a:spcBef>
                <a:spcPct val="0"/>
              </a:spcBef>
              <a:buFont typeface="Arial" panose="020B0604020202020204" pitchFamily="34" charset="0"/>
              <a:buChar char="•"/>
              <a:defRPr/>
            </a:pP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treated with respect and courtesy</a:t>
            </a:r>
          </a:p>
          <a:p>
            <a:pPr marL="289150" indent="-289150">
              <a:spcBef>
                <a:spcPct val="0"/>
              </a:spcBef>
              <a:buFont typeface="Arial" panose="020B0604020202020204" pitchFamily="34" charset="0"/>
              <a:buChar char="•"/>
              <a:defRPr/>
            </a:pP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so as to minimise embarrassment</a:t>
            </a:r>
          </a:p>
          <a:p>
            <a:pPr marL="289150" indent="-289150">
              <a:spcBef>
                <a:spcPct val="0"/>
              </a:spcBef>
              <a:buFont typeface="Arial" panose="020B0604020202020204" pitchFamily="34" charset="0"/>
              <a:buChar char="•"/>
              <a:defRPr/>
            </a:pP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treated as an individual and </a:t>
            </a:r>
          </a:p>
          <a:p>
            <a:pPr marL="289150" indent="-289150">
              <a:spcBef>
                <a:spcPct val="0"/>
              </a:spcBef>
              <a:buFont typeface="Arial" panose="020B0604020202020204" pitchFamily="34" charset="0"/>
              <a:buChar char="•"/>
              <a:defRPr/>
            </a:pPr>
            <a:r>
              <a:rPr lang="en-GB" altLang="en-US" sz="110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be aware of individual needs.</a:t>
            </a:r>
            <a:endParaRPr lang="en-GB" sz="1100" dirty="0" smtClean="0">
              <a:solidFill>
                <a:schemeClr val="tx1"/>
              </a:solidFill>
              <a:latin typeface="Arial" panose="020B0604020202020204" pitchFamily="34" charset="0"/>
              <a:cs typeface="Arial" panose="020B0604020202020204" pitchFamily="34" charset="0"/>
            </a:endParaRPr>
          </a:p>
          <a:p>
            <a:endParaRPr lang="en-GB" sz="1100" kern="1200" dirty="0" smtClean="0">
              <a:solidFill>
                <a:schemeClr val="tx1"/>
              </a:solidFill>
              <a:effectLst/>
              <a:latin typeface="Arial" pitchFamily="34" charset="0"/>
              <a:ea typeface="ＭＳ Ｐゴシック" pitchFamily="-112" charset="-128"/>
              <a:cs typeface="Arial" panose="020B0604020202020204" pitchFamily="34" charset="0"/>
            </a:endParaRPr>
          </a:p>
          <a:p>
            <a:r>
              <a:rPr lang="en-GB" sz="1100" kern="1200" dirty="0" smtClean="0">
                <a:solidFill>
                  <a:schemeClr val="tx1"/>
                </a:solidFill>
                <a:effectLst/>
                <a:latin typeface="Arial" pitchFamily="34" charset="0"/>
                <a:ea typeface="ＭＳ Ｐゴシック" pitchFamily="-112" charset="-128"/>
                <a:cs typeface="Arial" panose="020B0604020202020204" pitchFamily="34" charset="0"/>
              </a:rPr>
              <a:t>All searches must be carried out with courtesy, consideration and respect for the person concerned. This has a significant impact on public confidence in the police. Every reasonable effort must be made to minimise the embarrassment that a person being searched may experience.</a:t>
            </a:r>
            <a:endParaRPr lang="en-GB" sz="1100" dirty="0" smtClean="0">
              <a:solidFill>
                <a:schemeClr val="tx1"/>
              </a:solidFill>
              <a:latin typeface="Arial" panose="020B0604020202020204" pitchFamily="34" charset="0"/>
              <a:cs typeface="Arial" panose="020B0604020202020204" pitchFamily="34" charset="0"/>
            </a:endParaRPr>
          </a:p>
          <a:p>
            <a:pPr lvl="0"/>
            <a:endParaRPr lang="en-GB" sz="1100" b="1" kern="1200" dirty="0" smtClean="0">
              <a:solidFill>
                <a:schemeClr val="tx1"/>
              </a:solidFill>
              <a:effectLst/>
              <a:latin typeface="Arial" pitchFamily="34" charset="0"/>
              <a:ea typeface="ＭＳ Ｐゴシック" pitchFamily="-112" charset="-128"/>
              <a:cs typeface="Arial" panose="020B0604020202020204" pitchFamily="34" charset="0"/>
            </a:endParaRPr>
          </a:p>
          <a:p>
            <a:pPr lvl="0"/>
            <a:r>
              <a:rPr lang="en-GB" sz="1100" b="1" kern="1200" dirty="0" smtClean="0">
                <a:solidFill>
                  <a:schemeClr val="tx1"/>
                </a:solidFill>
                <a:effectLst/>
                <a:latin typeface="Arial" pitchFamily="34" charset="0"/>
                <a:ea typeface="ＭＳ Ｐゴシック" pitchFamily="-112" charset="-128"/>
                <a:cs typeface="Arial" panose="020B0604020202020204" pitchFamily="34" charset="0"/>
              </a:rPr>
              <a:t>Search Young Persons</a:t>
            </a:r>
          </a:p>
          <a:p>
            <a:pPr lvl="0"/>
            <a:r>
              <a:rPr lang="en-GB" sz="1100" u="sng" kern="1200" dirty="0" smtClean="0">
                <a:solidFill>
                  <a:schemeClr val="tx1"/>
                </a:solidFill>
                <a:effectLst/>
                <a:latin typeface="Arial" pitchFamily="34" charset="0"/>
                <a:ea typeface="ＭＳ Ｐゴシック" pitchFamily="-112" charset="-128"/>
                <a:cs typeface="Arial" panose="020B0604020202020204" pitchFamily="34" charset="0"/>
              </a:rPr>
              <a:t>Communication</a:t>
            </a:r>
            <a:r>
              <a:rPr lang="en-GB" sz="1100" kern="1200" dirty="0" smtClean="0">
                <a:solidFill>
                  <a:schemeClr val="tx1"/>
                </a:solidFill>
                <a:effectLst/>
                <a:latin typeface="Arial" pitchFamily="34" charset="0"/>
                <a:ea typeface="ＭＳ Ｐゴシック" pitchFamily="-112" charset="-128"/>
                <a:cs typeface="Arial" panose="020B0604020202020204" pitchFamily="34" charset="0"/>
              </a:rPr>
              <a:t> - If</a:t>
            </a:r>
            <a:r>
              <a:rPr lang="en-GB" sz="1100" kern="1200" baseline="0" dirty="0" smtClean="0">
                <a:solidFill>
                  <a:schemeClr val="tx1"/>
                </a:solidFill>
                <a:effectLst/>
                <a:latin typeface="Arial" pitchFamily="34" charset="0"/>
                <a:ea typeface="ＭＳ Ｐゴシック" pitchFamily="-112" charset="-128"/>
                <a:cs typeface="Arial" panose="020B0604020202020204" pitchFamily="34" charset="0"/>
              </a:rPr>
              <a:t> c</a:t>
            </a:r>
            <a:r>
              <a:rPr lang="en-GB" sz="1100" kern="1200" dirty="0" smtClean="0">
                <a:solidFill>
                  <a:schemeClr val="tx1"/>
                </a:solidFill>
                <a:effectLst/>
                <a:latin typeface="Arial" pitchFamily="34" charset="0"/>
                <a:ea typeface="ＭＳ Ｐゴシック" pitchFamily="-112" charset="-128"/>
                <a:cs typeface="Arial" panose="020B0604020202020204" pitchFamily="34" charset="0"/>
              </a:rPr>
              <a:t>hildren are</a:t>
            </a:r>
            <a:r>
              <a:rPr lang="en-GB" sz="1100" kern="1200" baseline="0" dirty="0" smtClean="0">
                <a:solidFill>
                  <a:schemeClr val="tx1"/>
                </a:solidFill>
                <a:effectLst/>
                <a:latin typeface="Arial" pitchFamily="34" charset="0"/>
                <a:ea typeface="ＭＳ Ｐゴシック" pitchFamily="-112" charset="-128"/>
                <a:cs typeface="Arial" panose="020B0604020202020204" pitchFamily="34" charset="0"/>
              </a:rPr>
              <a:t> present during a search</a:t>
            </a:r>
            <a:r>
              <a:rPr lang="en-GB" sz="1100" kern="1200" dirty="0" smtClean="0">
                <a:solidFill>
                  <a:schemeClr val="tx1"/>
                </a:solidFill>
                <a:effectLst/>
                <a:latin typeface="Arial" pitchFamily="34" charset="0"/>
                <a:ea typeface="ＭＳ Ｐゴシック" pitchFamily="-112" charset="-128"/>
                <a:cs typeface="Arial" panose="020B0604020202020204" pitchFamily="34" charset="0"/>
              </a:rPr>
              <a:t> appropriate communication</a:t>
            </a:r>
            <a:r>
              <a:rPr lang="en-GB" sz="1100" kern="1200" baseline="0" dirty="0" smtClean="0">
                <a:solidFill>
                  <a:schemeClr val="tx1"/>
                </a:solidFill>
                <a:effectLst/>
                <a:latin typeface="Arial" pitchFamily="34" charset="0"/>
                <a:ea typeface="ＭＳ Ｐゴシック" pitchFamily="-112" charset="-128"/>
                <a:cs typeface="Arial" panose="020B0604020202020204" pitchFamily="34" charset="0"/>
              </a:rPr>
              <a:t> should be used</a:t>
            </a:r>
            <a:endParaRPr lang="en-GB" sz="1100" kern="1200" dirty="0" smtClean="0">
              <a:solidFill>
                <a:schemeClr val="tx1"/>
              </a:solidFill>
              <a:effectLst/>
              <a:latin typeface="Arial" pitchFamily="34" charset="0"/>
              <a:ea typeface="ＭＳ Ｐゴシック" pitchFamily="-112" charset="-128"/>
              <a:cs typeface="Arial" panose="020B0604020202020204" pitchFamily="34" charset="0"/>
            </a:endParaRPr>
          </a:p>
          <a:p>
            <a:pPr lvl="0"/>
            <a:r>
              <a:rPr lang="en-GB" sz="1100" u="sng" kern="1200" dirty="0" smtClean="0">
                <a:solidFill>
                  <a:schemeClr val="tx1"/>
                </a:solidFill>
                <a:effectLst/>
                <a:latin typeface="Arial" pitchFamily="34" charset="0"/>
                <a:ea typeface="ＭＳ Ｐゴシック" pitchFamily="-112" charset="-128"/>
                <a:cs typeface="Arial" panose="020B0604020202020204" pitchFamily="34" charset="0"/>
              </a:rPr>
              <a:t>Additional Resources </a:t>
            </a:r>
            <a:r>
              <a:rPr lang="en-GB" sz="1100" kern="1200" dirty="0" smtClean="0">
                <a:solidFill>
                  <a:schemeClr val="tx1"/>
                </a:solidFill>
                <a:effectLst/>
                <a:latin typeface="Arial" pitchFamily="34" charset="0"/>
                <a:ea typeface="ＭＳ Ｐゴシック" pitchFamily="-112" charset="-128"/>
                <a:cs typeface="Arial" panose="020B0604020202020204" pitchFamily="34" charset="0"/>
              </a:rPr>
              <a:t>- The presence of young people may affect the dynamics of the search  requiring</a:t>
            </a:r>
            <a:r>
              <a:rPr lang="en-GB" sz="1100" kern="1200" baseline="0" dirty="0" smtClean="0">
                <a:solidFill>
                  <a:schemeClr val="tx1"/>
                </a:solidFill>
                <a:effectLst/>
                <a:latin typeface="Arial" pitchFamily="34" charset="0"/>
                <a:ea typeface="ＭＳ Ｐゴシック" pitchFamily="-112" charset="-128"/>
                <a:cs typeface="Arial" panose="020B0604020202020204" pitchFamily="34" charset="0"/>
              </a:rPr>
              <a:t> an officer to request assistance from their colleagues </a:t>
            </a:r>
            <a:endParaRPr lang="en-GB" sz="1100" kern="1200" dirty="0" smtClean="0">
              <a:solidFill>
                <a:schemeClr val="tx1"/>
              </a:solidFill>
              <a:effectLst/>
              <a:latin typeface="Arial" pitchFamily="34" charset="0"/>
              <a:ea typeface="ＭＳ Ｐゴシック" pitchFamily="-112" charset="-128"/>
              <a:cs typeface="Arial" panose="020B0604020202020204" pitchFamily="34" charset="0"/>
            </a:endParaRPr>
          </a:p>
          <a:p>
            <a:pPr lvl="0"/>
            <a:r>
              <a:rPr lang="en-GB" sz="1100" u="sng" kern="1200" dirty="0" smtClean="0">
                <a:solidFill>
                  <a:schemeClr val="tx1"/>
                </a:solidFill>
                <a:effectLst/>
                <a:latin typeface="Arial" pitchFamily="34" charset="0"/>
                <a:ea typeface="ＭＳ Ｐゴシック" pitchFamily="-112" charset="-128"/>
                <a:cs typeface="Arial" panose="020B0604020202020204" pitchFamily="34" charset="0"/>
              </a:rPr>
              <a:t>Health and </a:t>
            </a:r>
            <a:r>
              <a:rPr lang="en-GB" sz="1100" u="none" kern="1200" dirty="0" smtClean="0">
                <a:solidFill>
                  <a:schemeClr val="tx1"/>
                </a:solidFill>
                <a:effectLst/>
                <a:latin typeface="Arial" pitchFamily="34" charset="0"/>
                <a:ea typeface="ＭＳ Ｐゴシック" pitchFamily="-112" charset="-128"/>
                <a:cs typeface="Arial" panose="020B0604020202020204" pitchFamily="34" charset="0"/>
              </a:rPr>
              <a:t>Safety</a:t>
            </a:r>
            <a:r>
              <a:rPr lang="en-GB" sz="1100" u="none" kern="1200" baseline="0" dirty="0" smtClean="0">
                <a:solidFill>
                  <a:schemeClr val="tx1"/>
                </a:solidFill>
                <a:effectLst/>
                <a:latin typeface="Arial" pitchFamily="34" charset="0"/>
                <a:ea typeface="ＭＳ Ｐゴシック" pitchFamily="-112" charset="-128"/>
                <a:cs typeface="Arial" panose="020B0604020202020204" pitchFamily="34" charset="0"/>
              </a:rPr>
              <a:t> - </a:t>
            </a:r>
            <a:r>
              <a:rPr lang="en-GB" sz="1100" kern="1200" dirty="0" smtClean="0">
                <a:solidFill>
                  <a:schemeClr val="tx1"/>
                </a:solidFill>
                <a:effectLst/>
                <a:latin typeface="Arial" pitchFamily="34" charset="0"/>
                <a:ea typeface="ＭＳ Ｐゴシック" pitchFamily="-112" charset="-128"/>
                <a:cs typeface="Arial" panose="020B0604020202020204" pitchFamily="34" charset="0"/>
              </a:rPr>
              <a:t>consider vulnerability of young persons during the search</a:t>
            </a:r>
          </a:p>
          <a:p>
            <a:pPr lvl="0"/>
            <a:r>
              <a:rPr lang="en-GB" sz="1100" u="sng" kern="1200" dirty="0" smtClean="0">
                <a:solidFill>
                  <a:schemeClr val="tx1"/>
                </a:solidFill>
                <a:effectLst/>
                <a:latin typeface="Arial" pitchFamily="34" charset="0"/>
                <a:ea typeface="ＭＳ Ｐゴシック" pitchFamily="-112" charset="-128"/>
                <a:cs typeface="Arial" panose="020B0604020202020204" pitchFamily="34" charset="0"/>
              </a:rPr>
              <a:t>Minimise embarrassment </a:t>
            </a:r>
            <a:r>
              <a:rPr lang="en-GB" sz="1100" kern="1200" dirty="0" smtClean="0">
                <a:solidFill>
                  <a:schemeClr val="tx1"/>
                </a:solidFill>
                <a:effectLst/>
                <a:latin typeface="Arial" pitchFamily="34" charset="0"/>
                <a:ea typeface="ＭＳ Ｐゴシック" pitchFamily="-112" charset="-128"/>
                <a:cs typeface="Arial" panose="020B0604020202020204" pitchFamily="34" charset="0"/>
              </a:rPr>
              <a:t>that a person being searched may experience.</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Note 6 - A person may be detained under a stop and search power at a place other than where the person was first detained, only if that place, be it a police station or elsewhere, is nearby. Such a place should be located within a reasonable travelling distance using whatever mode of travel (on foot or by car) is appropriate. </a:t>
            </a:r>
          </a:p>
          <a:p>
            <a:pPr eaLnBrk="1" hangingPunct="1"/>
            <a:r>
              <a:rPr lang="en-GB" altLang="en-US" sz="1100" dirty="0" smtClean="0">
                <a:latin typeface="Arial" pitchFamily="34" charset="0"/>
                <a:ea typeface="ＭＳ Ｐゴシック" pitchFamily="34" charset="-128"/>
              </a:rPr>
              <a:t>This applies to all searches under stop and search powers, whether or not they involve the removal of clothing or exposure of intimate parts of the body (see paragraphs </a:t>
            </a:r>
            <a:r>
              <a:rPr lang="en-GB" altLang="en-US" sz="1100" dirty="0" smtClean="0">
                <a:latin typeface="Arial" pitchFamily="34" charset="0"/>
                <a:ea typeface="ＭＳ Ｐゴシック" pitchFamily="34" charset="-128"/>
                <a:hlinkClick r:id="rId4" action="ppaction://hlinkfile"/>
              </a:rPr>
              <a:t>3.6</a:t>
            </a:r>
            <a:r>
              <a:rPr lang="en-GB" altLang="en-US" sz="1100" dirty="0" smtClean="0">
                <a:latin typeface="Arial" pitchFamily="34" charset="0"/>
                <a:ea typeface="ＭＳ Ｐゴシック" pitchFamily="34" charset="-128"/>
              </a:rPr>
              <a:t> and </a:t>
            </a:r>
            <a:r>
              <a:rPr lang="en-GB" altLang="en-US" sz="1100" dirty="0" smtClean="0">
                <a:latin typeface="Arial" pitchFamily="34" charset="0"/>
                <a:ea typeface="ＭＳ Ｐゴシック" pitchFamily="34" charset="-128"/>
                <a:hlinkClick r:id="rId4" action="ppaction://hlinkfile"/>
              </a:rPr>
              <a:t>3.7</a:t>
            </a:r>
            <a:r>
              <a:rPr lang="en-GB" altLang="en-US" sz="1100" dirty="0" smtClean="0">
                <a:latin typeface="Arial" pitchFamily="34" charset="0"/>
                <a:ea typeface="ＭＳ Ｐゴシック" pitchFamily="34" charset="-128"/>
              </a:rPr>
              <a:t>) or take place in or out of public view – for example, a search under the stop and search power in section 23 of the Misuse of Drugs Act 1971 which involves the compulsory removal of more than a person's outer coat, jacket or gloves cannot be carried out unless a place which is both nearby the place they were first detained and out of public view, is available</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Note 7 - A search in the street itself should be regarded as being in public for the purposes of paragraphs 3.6 and 3.7 above, even though it may be empty at the time a search begins. Although there is no power to require a person to do so, there is nothing to prevent an officer from asking a person voluntarily to remove more than an outer coat, jacket or gloves in public</a:t>
            </a:r>
          </a:p>
          <a:p>
            <a:pPr eaLnBrk="1" hangingPunct="1"/>
            <a:endParaRPr lang="en-GB" altLang="en-US" sz="1100" b="1"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It is legitimate for an officer of any sex to stop and search a person of any sex providing the search is in public and is restricted to a superficial examination of outer garments</a:t>
            </a:r>
          </a:p>
          <a:p>
            <a:pPr eaLnBrk="1" hangingPunct="1"/>
            <a:r>
              <a:rPr lang="en-GB" altLang="en-US" sz="1100" dirty="0" smtClean="0">
                <a:latin typeface="Arial" pitchFamily="34" charset="0"/>
                <a:ea typeface="ＭＳ Ｐゴシック" pitchFamily="34" charset="-128"/>
              </a:rPr>
              <a:t>Where there is doubt as to the sex of a person, the person will be asked what gender they consider themselves to be.  They will then be treated by officers as their elected gender</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b="1" dirty="0" smtClean="0">
                <a:latin typeface="Arial" pitchFamily="34" charset="0"/>
                <a:ea typeface="ＭＳ Ｐゴシック" pitchFamily="34" charset="-128"/>
              </a:rPr>
              <a:t>* Can I conduct a mouth search?</a:t>
            </a:r>
          </a:p>
          <a:p>
            <a:pPr eaLnBrk="1" hangingPunct="1"/>
            <a:r>
              <a:rPr lang="en-GB" altLang="en-US" sz="1100" dirty="0" smtClean="0">
                <a:latin typeface="Arial" pitchFamily="34" charset="0"/>
                <a:ea typeface="ＭＳ Ｐゴシック" pitchFamily="34" charset="-128"/>
              </a:rPr>
              <a:t>Yes, </a:t>
            </a:r>
            <a:r>
              <a:rPr lang="en-GB" altLang="en-US" sz="1100" b="1" dirty="0" smtClean="0">
                <a:latin typeface="Arial" pitchFamily="34" charset="0"/>
                <a:ea typeface="ＭＳ Ｐゴシック" pitchFamily="34" charset="-128"/>
              </a:rPr>
              <a:t>BUT</a:t>
            </a:r>
            <a:r>
              <a:rPr lang="en-GB" altLang="en-US" sz="1100" dirty="0" smtClean="0">
                <a:latin typeface="Arial" pitchFamily="34" charset="0"/>
                <a:ea typeface="ＭＳ Ｐゴシック" pitchFamily="34" charset="-128"/>
              </a:rPr>
              <a:t> </a:t>
            </a:r>
            <a:r>
              <a:rPr lang="en-GB" altLang="en-US" sz="1100" b="1" dirty="0" smtClean="0">
                <a:latin typeface="Arial" pitchFamily="34" charset="0"/>
                <a:ea typeface="ＭＳ Ｐゴシック" pitchFamily="34" charset="-128"/>
              </a:rPr>
              <a:t>NOT UNDER SECTION 1 PACE.</a:t>
            </a:r>
          </a:p>
          <a:p>
            <a:pPr eaLnBrk="1" hangingPunct="1"/>
            <a:r>
              <a:rPr lang="en-GB" altLang="en-US" sz="1100" dirty="0" smtClean="0">
                <a:latin typeface="Arial" pitchFamily="34" charset="0"/>
                <a:ea typeface="ＭＳ Ｐゴシック" pitchFamily="34" charset="-128"/>
              </a:rPr>
              <a:t>before a mouth search takes place an officer must take reasonable steps to give the person to be searched information required under section 2 PACE which is contained in the pneumonic GOWISELY.  </a:t>
            </a:r>
          </a:p>
          <a:p>
            <a:pPr eaLnBrk="1" hangingPunct="1"/>
            <a:r>
              <a:rPr lang="en-GB" altLang="en-US" sz="1100" dirty="0" smtClean="0">
                <a:latin typeface="Arial" pitchFamily="34" charset="0"/>
                <a:ea typeface="ＭＳ Ｐゴシック" pitchFamily="34" charset="-128"/>
              </a:rPr>
              <a:t>It is recognised there may be exceptional circumstances where it is not reasonable for the officer to go into a detailed explanation prior to the search, but the information must still be communicated.  In those exceptional circumstances, as a minimum prior to the search the officer should communicate who they are, where they are from, what they are seeking to do and why.  They should still give the full information required under section 2 PACE as soon as practicable.</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A search of the mouth after arrest is expressly authorised by </a:t>
            </a:r>
            <a:r>
              <a:rPr lang="en-GB" altLang="en-US" sz="1100" b="1" dirty="0" smtClean="0">
                <a:latin typeface="Arial" pitchFamily="34" charset="0"/>
                <a:ea typeface="ＭＳ Ｐゴシック" pitchFamily="34" charset="-128"/>
              </a:rPr>
              <a:t>Section 32 of PACE </a:t>
            </a:r>
            <a:r>
              <a:rPr lang="en-GB" altLang="en-US" sz="1100" dirty="0" smtClean="0">
                <a:latin typeface="Arial" pitchFamily="34" charset="0"/>
                <a:ea typeface="ＭＳ Ｐゴシック" pitchFamily="34" charset="-128"/>
              </a:rPr>
              <a:t>and it may be more suitable for an officer to use this power for mouth searches.  Under Section 32(1) officers may search when they have reasonable grounds to believe that the arrested person may be a danger to themselves or others.  There is also a power to search for evidence of an offence following an arrest under Section 32(2).</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A person who is arrested and who is believed to have swallowed drugs should not be taken to a police station custody suite but should go straight to hospital - </a:t>
            </a:r>
          </a:p>
          <a:p>
            <a:pPr eaLnBrk="1" hangingPunct="1"/>
            <a:r>
              <a:rPr lang="en-GB" altLang="en-US" sz="1100" i="1" dirty="0" smtClean="0">
                <a:latin typeface="Arial" pitchFamily="34" charset="0"/>
                <a:ea typeface="ＭＳ Ｐゴシック" pitchFamily="34" charset="-128"/>
              </a:rPr>
              <a:t>The Criminal Justice toolkit sets out procedures for dealing with persons arrested who may have swallowed drugs or other items which could cause harm.</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Health and safety should be a primary consideration when conducting searches of the mouth.  The principles of “Use of Force” are central to all aspects of physical intervention and officers are reminded of the overriding factor that their actions must be lawful, proportionate, reasonable and necessary.</a:t>
            </a:r>
          </a:p>
          <a:p>
            <a:pPr eaLnBrk="1" hangingPunct="1"/>
            <a:endParaRPr lang="en-GB" altLang="en-US" sz="1100" dirty="0" smtClean="0">
              <a:latin typeface="Arial" pitchFamily="34" charset="0"/>
              <a:ea typeface="ＭＳ Ｐゴシック" pitchFamily="34" charset="-128"/>
            </a:endParaRPr>
          </a:p>
          <a:p>
            <a:pPr eaLnBrk="1" hangingPunct="1"/>
            <a:r>
              <a:rPr lang="en-GB" altLang="en-US" sz="1100" dirty="0" smtClean="0">
                <a:latin typeface="Arial" pitchFamily="34" charset="0"/>
                <a:ea typeface="ＭＳ Ｐゴシック" pitchFamily="34" charset="-128"/>
              </a:rPr>
              <a:t>It is very important that officers who have conducted a mouth search, fully document their decision making process and actions.  This should be recorded in the “Officer notes” section of the electronic record on the mobile device.</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There will be occasions where you speak to an individual but do not carry out a search and whilst officers might take details for information / intelligence, there is no requirement for them to make a formal record of encounter under this act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Code A - Recording of Encounters Not Governed by Statutory Powers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4.12 There is no </a:t>
            </a:r>
            <a:r>
              <a:rPr kumimoji="0" lang="en-GB" altLang="en-US" sz="1100" b="0" i="0" u="sng"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national</a:t>
            </a: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 requirement for an officer who requests a person in a public place to account for themselves - i.e. their actions, behaviour, presence in an area or possession of anything - to make any record of the encounter or to give the person a receipt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Note 22B - A person who is asked to account for themselves should, if they request, be given information about how they can report their dissatisfaction about how they have been treated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There is no power to detain a person in order to find grounds for a search, however officers do not need statutory instruments / powers to speak with people and, if during the course of such an encounter and, even though no grounds existed when the encounter began, reasonable grounds are established, then the subject may be detained and searched (Code A 2.11)</a:t>
            </a:r>
            <a:endParaRPr kumimoji="0" lang="en-US"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itchFamily="34" charset="0"/>
                <a:ea typeface="ＭＳ Ｐゴシック" pitchFamily="-112" charset="-128"/>
                <a:cs typeface="ＭＳ Ｐゴシック" pitchFamily="-112" charset="-128"/>
              </a:rPr>
              <a:t>Students will break into six groups and be given a copy of all the scenarios – See handouts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After discussion, students will discuss their answers as a collective group and explain their decisions.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Trainer to debrief the answer's using the following 6 slides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This is a relatively simple example. It satisfies the requirements of the question:</a:t>
            </a:r>
          </a:p>
          <a:p>
            <a:r>
              <a:rPr lang="en-GB" sz="1100" dirty="0" smtClean="0"/>
              <a:t> </a:t>
            </a:r>
          </a:p>
          <a:p>
            <a:r>
              <a:rPr lang="en-GB" sz="1100" dirty="0" smtClean="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smtClean="0"/>
          </a:p>
          <a:p>
            <a:r>
              <a:rPr lang="en-GB" sz="1100" dirty="0" smtClean="0"/>
              <a:t>On the slide, “specific intelligence” is shown in red.</a:t>
            </a:r>
            <a:r>
              <a:rPr lang="en-GB" sz="1100" baseline="0" dirty="0" smtClean="0"/>
              <a:t> </a:t>
            </a:r>
            <a:r>
              <a:rPr lang="en-GB" sz="1100" dirty="0" smtClean="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35</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smtClean="0">
                <a:solidFill>
                  <a:srgbClr val="000000"/>
                </a:solidFill>
                <a:latin typeface="Arial" pitchFamily="34" charset="0"/>
                <a:ea typeface="ＭＳ Ｐゴシック" pitchFamily="34" charset="-128"/>
              </a:rPr>
              <a:t>this </a:t>
            </a:r>
            <a:r>
              <a:rPr lang="en-GB" altLang="en-US" sz="1100" dirty="0" smtClean="0">
                <a:solidFill>
                  <a:srgbClr val="000000"/>
                </a:solidFill>
                <a:latin typeface="Arial" pitchFamily="34" charset="0"/>
                <a:ea typeface="ＭＳ Ｐゴシック" pitchFamily="34" charset="-128"/>
              </a:rPr>
              <a:t>man at </a:t>
            </a:r>
            <a:r>
              <a:rPr lang="en-GB" altLang="en-US" sz="1100" b="1" dirty="0" smtClean="0">
                <a:solidFill>
                  <a:srgbClr val="000000"/>
                </a:solidFill>
                <a:latin typeface="Arial" pitchFamily="34" charset="0"/>
                <a:ea typeface="ＭＳ Ｐゴシック" pitchFamily="34" charset="-128"/>
              </a:rPr>
              <a:t>this </a:t>
            </a:r>
            <a:r>
              <a:rPr lang="en-GB" altLang="en-US" sz="1100" dirty="0" smtClean="0">
                <a:solidFill>
                  <a:srgbClr val="000000"/>
                </a:solidFill>
                <a:latin typeface="Arial" pitchFamily="34" charset="0"/>
                <a:ea typeface="ＭＳ Ｐゴシック" pitchFamily="34" charset="-128"/>
              </a:rPr>
              <a:t>time in </a:t>
            </a:r>
            <a:r>
              <a:rPr lang="en-GB" altLang="en-US" sz="1100" b="1" dirty="0" smtClean="0">
                <a:solidFill>
                  <a:srgbClr val="000000"/>
                </a:solidFill>
                <a:latin typeface="Arial" pitchFamily="34" charset="0"/>
                <a:ea typeface="ＭＳ Ｐゴシック" pitchFamily="34" charset="-128"/>
              </a:rPr>
              <a:t>these circumstances </a:t>
            </a:r>
            <a:r>
              <a:rPr lang="en-GB" altLang="en-US" sz="1100" dirty="0" smtClean="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smtClean="0">
              <a:solidFill>
                <a:srgbClr val="000000"/>
              </a:solidFill>
              <a:latin typeface="Arial" pitchFamily="34" charset="0"/>
              <a:ea typeface="ＭＳ Ｐゴシック" pitchFamily="34" charset="-128"/>
            </a:endParaRPr>
          </a:p>
          <a:p>
            <a:pPr eaLnBrk="1" hangingPunct="1"/>
            <a:r>
              <a:rPr lang="en-GB" altLang="en-US" sz="1100" dirty="0" smtClean="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smtClean="0">
              <a:solidFill>
                <a:srgbClr val="000000"/>
              </a:solidFill>
              <a:latin typeface="Arial" pitchFamily="34" charset="0"/>
              <a:ea typeface="Times New Roman" pitchFamily="18" charset="0"/>
              <a:cs typeface="Arial" pitchFamily="34" charset="0"/>
            </a:endParaRPr>
          </a:p>
          <a:p>
            <a:pPr eaLnBrk="1" hangingPunct="1"/>
            <a:r>
              <a:rPr lang="en-GB" altLang="en-US" sz="1100" dirty="0" smtClean="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36</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Trainer to show the class how to complete a physical search in the classroom. </a:t>
            </a:r>
          </a:p>
          <a:p>
            <a:endParaRPr lang="en-GB" sz="1100" dirty="0" smtClean="0"/>
          </a:p>
          <a:p>
            <a:r>
              <a:rPr lang="en-GB" sz="1100" dirty="0" smtClean="0"/>
              <a:t>Females/male</a:t>
            </a:r>
            <a:r>
              <a:rPr lang="en-GB" sz="1100" baseline="0" dirty="0" smtClean="0"/>
              <a:t> searches and their differences shown and explained </a:t>
            </a:r>
            <a:endParaRPr lang="en-GB" sz="1100"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4137612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0483749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574267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1611353"/>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1418538"/>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49756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75410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5584900"/>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6147352"/>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361137"/>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327472"/>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52145984"/>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5121394"/>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9267391"/>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586102"/>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123451"/>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5017417"/>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919710"/>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3830277"/>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8828539"/>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5965678"/>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8960128"/>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26/02/2019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622815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eaLnBrk="1" fontAlgn="auto" hangingPunct="1">
              <a:spcBef>
                <a:spcPts val="0"/>
              </a:spcBef>
              <a:spcAft>
                <a:spcPts val="0"/>
              </a:spcAft>
            </a:pPr>
            <a:fld id="{A8B2DD80-2896-40E9-A8FD-0602C065F1AE}" type="datetimeFigureOut">
              <a:rPr lang="en-GB" b="0" smtClean="0">
                <a:solidFill>
                  <a:prstClr val="black">
                    <a:tint val="75000"/>
                  </a:prstClr>
                </a:solidFill>
                <a:latin typeface="Calibri" panose="020F0502020204030204"/>
                <a:ea typeface="+mn-ea"/>
              </a:rPr>
              <a:pPr eaLnBrk="1" fontAlgn="auto" hangingPunct="1">
                <a:spcBef>
                  <a:spcPts val="0"/>
                </a:spcBef>
                <a:spcAft>
                  <a:spcPts val="0"/>
                </a:spcAft>
              </a:pPr>
              <a:t>26/02/2019</a:t>
            </a:fld>
            <a:endParaRPr lang="en-GB" b="0">
              <a:solidFill>
                <a:prstClr val="black">
                  <a:tint val="75000"/>
                </a:prstClr>
              </a:solidFill>
              <a:latin typeface="Calibri" panose="020F0502020204030204"/>
              <a:ea typeface="+mn-ea"/>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eaLnBrk="1" fontAlgn="auto" hangingPunct="1">
              <a:spcBef>
                <a:spcPts val="0"/>
              </a:spcBef>
              <a:spcAft>
                <a:spcPts val="0"/>
              </a:spcAft>
            </a:pPr>
            <a:endParaRPr lang="en-GB" b="0">
              <a:solidFill>
                <a:prstClr val="black">
                  <a:tint val="75000"/>
                </a:prstClr>
              </a:solidFill>
              <a:latin typeface="Calibri" panose="020F0502020204030204"/>
              <a:ea typeface="+mn-ea"/>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eaLnBrk="1" fontAlgn="auto" hangingPunct="1">
              <a:spcBef>
                <a:spcPts val="0"/>
              </a:spcBef>
              <a:spcAft>
                <a:spcPts val="0"/>
              </a:spcAft>
            </a:pPr>
            <a:fld id="{9CD8273B-68E9-4CF8-A930-4D4BAB7B953D}" type="slidenum">
              <a:rPr lang="en-GB" b="0" smtClean="0">
                <a:solidFill>
                  <a:prstClr val="black">
                    <a:tint val="75000"/>
                  </a:prstClr>
                </a:solidFill>
                <a:latin typeface="Calibri" panose="020F0502020204030204"/>
                <a:ea typeface="+mn-ea"/>
              </a:rPr>
              <a:pPr eaLnBrk="1" fontAlgn="auto" hangingPunct="1">
                <a:spcBef>
                  <a:spcPts val="0"/>
                </a:spcBef>
                <a:spcAft>
                  <a:spcPts val="0"/>
                </a:spcAft>
              </a:pPr>
              <a:t>‹#›</a:t>
            </a:fld>
            <a:endParaRPr lang="en-GB" b="0">
              <a:solidFill>
                <a:prstClr val="black">
                  <a:tint val="75000"/>
                </a:prstClr>
              </a:solidFill>
              <a:latin typeface="Calibri" panose="020F0502020204030204"/>
              <a:ea typeface="+mn-ea"/>
            </a:endParaRPr>
          </a:p>
        </p:txBody>
      </p:sp>
      <p:sp>
        <p:nvSpPr>
          <p:cNvPr id="7" name="hl" descr=" "/>
          <p:cNvSpPr txBox="1"/>
          <p:nvPr userDrawn="1"/>
        </p:nvSpPr>
        <p:spPr>
          <a:xfrm>
            <a:off x="0" y="0"/>
            <a:ext cx="9144000" cy="223138"/>
          </a:xfrm>
          <a:prstGeom prst="rect">
            <a:avLst/>
          </a:prstGeom>
          <a:noFill/>
        </p:spPr>
        <p:txBody>
          <a:bodyPr vert="horz" rtlCol="0">
            <a:spAutoFit/>
          </a:bodyPr>
          <a:lstStyle/>
          <a:p>
            <a:pPr algn="l" eaLnBrk="1" fontAlgn="auto" hangingPunct="1">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eaLnBrk="1" fontAlgn="auto" hangingPunct="1">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Tree>
    <p:extLst>
      <p:ext uri="{BB962C8B-B14F-4D97-AF65-F5344CB8AC3E}">
        <p14:creationId xmlns:p14="http://schemas.microsoft.com/office/powerpoint/2010/main" val="2707230108"/>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eaLnBrk="1" fontAlgn="auto" hangingPunct="1">
              <a:spcBef>
                <a:spcPts val="0"/>
              </a:spcBef>
              <a:spcAft>
                <a:spcPts val="0"/>
              </a:spcAft>
            </a:pPr>
            <a:fld id="{A8B2DD80-2896-40E9-A8FD-0602C065F1AE}" type="datetimeFigureOut">
              <a:rPr lang="en-GB" b="0" smtClean="0">
                <a:solidFill>
                  <a:prstClr val="black">
                    <a:tint val="75000"/>
                  </a:prstClr>
                </a:solidFill>
                <a:latin typeface="Calibri" panose="020F0502020204030204"/>
                <a:ea typeface="+mn-ea"/>
              </a:rPr>
              <a:pPr eaLnBrk="1" fontAlgn="auto" hangingPunct="1">
                <a:spcBef>
                  <a:spcPts val="0"/>
                </a:spcBef>
                <a:spcAft>
                  <a:spcPts val="0"/>
                </a:spcAft>
              </a:pPr>
              <a:t>26/02/2019</a:t>
            </a:fld>
            <a:endParaRPr lang="en-GB" b="0">
              <a:solidFill>
                <a:prstClr val="black">
                  <a:tint val="75000"/>
                </a:prstClr>
              </a:solidFill>
              <a:latin typeface="Calibri" panose="020F0502020204030204"/>
              <a:ea typeface="+mn-ea"/>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eaLnBrk="1" fontAlgn="auto" hangingPunct="1">
              <a:spcBef>
                <a:spcPts val="0"/>
              </a:spcBef>
              <a:spcAft>
                <a:spcPts val="0"/>
              </a:spcAft>
            </a:pPr>
            <a:endParaRPr lang="en-GB" b="0">
              <a:solidFill>
                <a:prstClr val="black">
                  <a:tint val="75000"/>
                </a:prstClr>
              </a:solidFill>
              <a:latin typeface="Calibri" panose="020F0502020204030204"/>
              <a:ea typeface="+mn-ea"/>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eaLnBrk="1" fontAlgn="auto" hangingPunct="1">
              <a:spcBef>
                <a:spcPts val="0"/>
              </a:spcBef>
              <a:spcAft>
                <a:spcPts val="0"/>
              </a:spcAft>
            </a:pPr>
            <a:fld id="{9CD8273B-68E9-4CF8-A930-4D4BAB7B953D}" type="slidenum">
              <a:rPr lang="en-GB" b="0" smtClean="0">
                <a:solidFill>
                  <a:prstClr val="black">
                    <a:tint val="75000"/>
                  </a:prstClr>
                </a:solidFill>
                <a:latin typeface="Calibri" panose="020F0502020204030204"/>
                <a:ea typeface="+mn-ea"/>
              </a:rPr>
              <a:pPr eaLnBrk="1" fontAlgn="auto" hangingPunct="1">
                <a:spcBef>
                  <a:spcPts val="0"/>
                </a:spcBef>
                <a:spcAft>
                  <a:spcPts val="0"/>
                </a:spcAft>
              </a:pPr>
              <a:t>‹#›</a:t>
            </a:fld>
            <a:endParaRPr lang="en-GB" b="0">
              <a:solidFill>
                <a:prstClr val="black">
                  <a:tint val="75000"/>
                </a:prstClr>
              </a:solidFill>
              <a:latin typeface="Calibri" panose="020F0502020204030204"/>
              <a:ea typeface="+mn-ea"/>
            </a:endParaRPr>
          </a:p>
        </p:txBody>
      </p:sp>
      <p:sp>
        <p:nvSpPr>
          <p:cNvPr id="7" name="hl" descr=" "/>
          <p:cNvSpPr txBox="1"/>
          <p:nvPr userDrawn="1"/>
        </p:nvSpPr>
        <p:spPr>
          <a:xfrm>
            <a:off x="0" y="0"/>
            <a:ext cx="9144000" cy="223138"/>
          </a:xfrm>
          <a:prstGeom prst="rect">
            <a:avLst/>
          </a:prstGeom>
          <a:noFill/>
        </p:spPr>
        <p:txBody>
          <a:bodyPr vert="horz" rtlCol="0">
            <a:spAutoFit/>
          </a:bodyPr>
          <a:lstStyle/>
          <a:p>
            <a:pPr algn="l" eaLnBrk="1" fontAlgn="auto" hangingPunct="1">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eaLnBrk="1" fontAlgn="auto" hangingPunct="1">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Tree>
    <p:extLst>
      <p:ext uri="{BB962C8B-B14F-4D97-AF65-F5344CB8AC3E}">
        <p14:creationId xmlns:p14="http://schemas.microsoft.com/office/powerpoint/2010/main" val="2453785649"/>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5.jpeg"/><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image" Target="../media/image14.jpe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image" Target="../media/image13.jpeg"/><Relationship Id="rId5" Type="http://schemas.openxmlformats.org/officeDocument/2006/relationships/tags" Target="../tags/tag5.xml"/><Relationship Id="rId10" Type="http://schemas.openxmlformats.org/officeDocument/2006/relationships/image" Target="../media/image3.jpg"/><Relationship Id="rId4" Type="http://schemas.openxmlformats.org/officeDocument/2006/relationships/tags" Target="../tags/tag4.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notesSlide" Target="../notesSlides/notesSlide12.xml"/><Relationship Id="rId7" Type="http://schemas.openxmlformats.org/officeDocument/2006/relationships/image" Target="../media/image18.jpeg"/><Relationship Id="rId2" Type="http://schemas.openxmlformats.org/officeDocument/2006/relationships/slideLayout" Target="../slideLayouts/slideLayout18.xml"/><Relationship Id="rId1" Type="http://schemas.openxmlformats.org/officeDocument/2006/relationships/tags" Target="../tags/tag8.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notesSlide" Target="../notesSlides/notesSlide13.xml"/><Relationship Id="rId7" Type="http://schemas.openxmlformats.org/officeDocument/2006/relationships/image" Target="../media/image22.png"/><Relationship Id="rId2" Type="http://schemas.openxmlformats.org/officeDocument/2006/relationships/slideLayout" Target="../slideLayouts/slideLayout18.xml"/><Relationship Id="rId1" Type="http://schemas.openxmlformats.org/officeDocument/2006/relationships/tags" Target="../tags/tag9.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3.jp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8.xml"/><Relationship Id="rId1" Type="http://schemas.openxmlformats.org/officeDocument/2006/relationships/tags" Target="../tags/tag10.xml"/><Relationship Id="rId5" Type="http://schemas.openxmlformats.org/officeDocument/2006/relationships/image" Target="../media/image24.png"/><Relationship Id="rId4" Type="http://schemas.openxmlformats.org/officeDocument/2006/relationships/image" Target="../media/image3.jp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28.png"/><Relationship Id="rId5" Type="http://schemas.openxmlformats.org/officeDocument/2006/relationships/hyperlink" Target="https://youtu.be/rbe5D3Yh43o" TargetMode="Externa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hyperlink" Target="https://youtu.be/5KKId_9CSlk" TargetMode="External"/><Relationship Id="rId5" Type="http://schemas.openxmlformats.org/officeDocument/2006/relationships/image" Target="../media/image30.png"/><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31.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18.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3.png"/><Relationship Id="rId5" Type="http://schemas.openxmlformats.org/officeDocument/2006/relationships/image" Target="../media/image3.jp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hyperlink" Target="https://assets.publishing.service.gov.uk/government/uploads/system/uploads/attachment_data/file/346922/Best_Use_of_Stop_and_Search_Scheme_v3.0_v2.pdf"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34.jp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34.jp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18.xml"/><Relationship Id="rId4" Type="http://schemas.openxmlformats.org/officeDocument/2006/relationships/image" Target="../media/image35.jpe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18.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18.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18.xm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18.xml"/><Relationship Id="rId4" Type="http://schemas.openxmlformats.org/officeDocument/2006/relationships/image" Target="../media/image42.png"/></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18.xml"/><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2276872"/>
            <a:ext cx="4208396" cy="1554272"/>
          </a:xfrm>
          <a:prstGeom prst="rect">
            <a:avLst/>
          </a:prstGeom>
          <a:noFill/>
        </p:spPr>
        <p:txBody>
          <a:bodyPr wrap="square" rtlCol="0">
            <a:spAutoFit/>
          </a:bodyPr>
          <a:lstStyle/>
          <a:p>
            <a:pPr algn="ctr" eaLnBrk="1" fontAlgn="auto" hangingPunct="1">
              <a:spcBef>
                <a:spcPts val="0"/>
              </a:spcBef>
              <a:spcAft>
                <a:spcPts val="0"/>
              </a:spcAft>
            </a:pPr>
            <a:r>
              <a:rPr lang="en-GB" sz="4000" dirty="0" smtClean="0">
                <a:solidFill>
                  <a:srgbClr val="CD1141"/>
                </a:solidFill>
                <a:latin typeface="Tahoma" panose="020B0604030504040204" pitchFamily="34" charset="0"/>
                <a:ea typeface="Tahoma" panose="020B0604030504040204" pitchFamily="34" charset="0"/>
                <a:cs typeface="Tahoma" panose="020B0604030504040204" pitchFamily="34" charset="0"/>
              </a:rPr>
              <a:t>Stop </a:t>
            </a:r>
            <a:endParaRPr lang="en-GB" sz="4000" dirty="0" smtClean="0">
              <a:solidFill>
                <a:srgbClr val="CD1141"/>
              </a:solidFill>
              <a:latin typeface="Tahoma" panose="020B0604030504040204" pitchFamily="34" charset="0"/>
              <a:ea typeface="Tahoma" panose="020B0604030504040204" pitchFamily="34" charset="0"/>
              <a:cs typeface="Tahoma" panose="020B0604030504040204" pitchFamily="34" charset="0"/>
            </a:endParaRPr>
          </a:p>
          <a:p>
            <a:pPr algn="ctr" eaLnBrk="1" fontAlgn="auto" hangingPunct="1">
              <a:spcBef>
                <a:spcPts val="0"/>
              </a:spcBef>
              <a:spcAft>
                <a:spcPts val="0"/>
              </a:spcAft>
            </a:pPr>
            <a:r>
              <a:rPr lang="en-GB" sz="4000"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r>
              <a:rPr lang="en-GB" sz="4000" dirty="0" smtClean="0">
                <a:solidFill>
                  <a:srgbClr val="CD1141"/>
                </a:solidFill>
                <a:latin typeface="Tahoma" panose="020B0604030504040204" pitchFamily="34" charset="0"/>
                <a:ea typeface="Tahoma" panose="020B0604030504040204" pitchFamily="34" charset="0"/>
                <a:cs typeface="Tahoma" panose="020B0604030504040204" pitchFamily="34" charset="0"/>
              </a:rPr>
              <a:t>Search </a:t>
            </a:r>
            <a:endParaRPr lang="en-GB" sz="4000"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eaLnBrk="1" fontAlgn="auto" hangingPunct="1">
              <a:spcBef>
                <a:spcPts val="0"/>
              </a:spcBef>
              <a:spcAft>
                <a:spcPts val="0"/>
              </a:spcAft>
            </a:pPr>
            <a:endParaRPr lang="en-GB" sz="1500" b="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07504" y="116632"/>
            <a:ext cx="594412" cy="717866"/>
          </a:xfrm>
          <a:prstGeom prst="rect">
            <a:avLst/>
          </a:prstGeom>
        </p:spPr>
      </p:pic>
    </p:spTree>
    <p:extLst>
      <p:ext uri="{BB962C8B-B14F-4D97-AF65-F5344CB8AC3E}">
        <p14:creationId xmlns:p14="http://schemas.microsoft.com/office/powerpoint/2010/main" val="25695089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67789" y="697637"/>
            <a:ext cx="8280920"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Powers to Conduct Searches of Individuals</a:t>
            </a:r>
            <a:endParaRPr lang="en-GB" b="1" dirty="0">
              <a:solidFill>
                <a:schemeClr val="bg1"/>
              </a:solidFill>
              <a:latin typeface="+mn-lt"/>
            </a:endParaRPr>
          </a:p>
        </p:txBody>
      </p:sp>
      <p:pic>
        <p:nvPicPr>
          <p:cNvPr id="5" name="Picture 4"/>
          <p:cNvPicPr>
            <a:picLocks noChangeAspect="1"/>
          </p:cNvPicPr>
          <p:nvPr/>
        </p:nvPicPr>
        <p:blipFill>
          <a:blip r:embed="rId4"/>
          <a:stretch>
            <a:fillRect/>
          </a:stretch>
        </p:blipFill>
        <p:spPr>
          <a:xfrm>
            <a:off x="2718148" y="1781641"/>
            <a:ext cx="3780202" cy="3064406"/>
          </a:xfrm>
          <a:prstGeom prst="rect">
            <a:avLst/>
          </a:prstGeom>
        </p:spPr>
      </p:pic>
      <p:sp>
        <p:nvSpPr>
          <p:cNvPr id="6" name="Rectangle 5"/>
          <p:cNvSpPr/>
          <p:nvPr/>
        </p:nvSpPr>
        <p:spPr>
          <a:xfrm>
            <a:off x="2718148" y="5212008"/>
            <a:ext cx="3780202" cy="523220"/>
          </a:xfrm>
          <a:prstGeom prst="rect">
            <a:avLst/>
          </a:prstGeom>
          <a:solidFill>
            <a:schemeClr val="accent1">
              <a:lumMod val="20000"/>
              <a:lumOff val="80000"/>
            </a:schemeClr>
          </a:solidFill>
        </p:spPr>
        <p:txBody>
          <a:bodyPr wrap="none">
            <a:spAutoFit/>
          </a:bodyPr>
          <a:lstStyle/>
          <a:p>
            <a:pPr lvl="0" algn="ctr" eaLnBrk="1" fontAlgn="auto" hangingPunct="1">
              <a:spcAft>
                <a:spcPts val="0"/>
              </a:spcAft>
              <a:defRPr/>
            </a:pPr>
            <a:r>
              <a:rPr lang="en-GB" altLang="en-US" sz="2800" kern="0" dirty="0">
                <a:solidFill>
                  <a:srgbClr val="002060"/>
                </a:solidFill>
                <a:latin typeface="Arial" panose="020B0604020202020204" pitchFamily="34" charset="0"/>
                <a:cs typeface="Arial" panose="020B0604020202020204" pitchFamily="34" charset="0"/>
              </a:rPr>
              <a:t>Section 1 PACE 1984</a:t>
            </a:r>
          </a:p>
        </p:txBody>
      </p:sp>
    </p:spTree>
    <p:extLst>
      <p:ext uri="{BB962C8B-B14F-4D97-AF65-F5344CB8AC3E}">
        <p14:creationId xmlns:p14="http://schemas.microsoft.com/office/powerpoint/2010/main" val="2233652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1043608" y="1124744"/>
            <a:ext cx="7416824" cy="26642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spcBef>
                <a:spcPct val="50000"/>
              </a:spcBef>
              <a:spcAft>
                <a:spcPts val="0"/>
              </a:spcAft>
              <a:defRPr/>
            </a:pP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Metropolitan Police used Stop &amp; Search powers in Operation “SWAMP” in Brixton in 1981 to target street crime.</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Between 10</a:t>
            </a:r>
            <a:r>
              <a:rPr kumimoji="0" lang="en-GB" altLang="en-US" sz="2000" b="0" i="0" u="none" strike="noStrike" kern="1200" cap="none" spc="0" normalizeH="0" baseline="30000" noProof="0" dirty="0" smtClean="0">
                <a:ln>
                  <a:noFill/>
                </a:ln>
                <a:effectLst/>
                <a:uLnTx/>
                <a:uFillTx/>
                <a:latin typeface="Arial" panose="020B0604020202020204" pitchFamily="34" charset="0"/>
                <a:cs typeface="Arial" panose="020B0604020202020204" pitchFamily="34" charset="0"/>
              </a:rPr>
              <a:t>th</a:t>
            </a: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and 11</a:t>
            </a:r>
            <a:r>
              <a:rPr kumimoji="0" lang="en-GB" altLang="en-US" sz="2000" b="0" i="0" u="none" strike="noStrike" kern="1200" cap="none" spc="0" normalizeH="0" baseline="30000" noProof="0" dirty="0" smtClean="0">
                <a:ln>
                  <a:noFill/>
                </a:ln>
                <a:effectLst/>
                <a:uLnTx/>
                <a:uFillTx/>
                <a:latin typeface="Arial" panose="020B0604020202020204" pitchFamily="34" charset="0"/>
                <a:cs typeface="Arial" panose="020B0604020202020204" pitchFamily="34" charset="0"/>
              </a:rPr>
              <a:t>th</a:t>
            </a: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April Brixton Riots</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25</a:t>
            </a:r>
            <a:r>
              <a:rPr kumimoji="0" lang="en-GB" altLang="en-US" sz="2000" b="0" i="0" u="none" strike="noStrike" kern="1200" cap="none" spc="0" normalizeH="0" baseline="30000" noProof="0" dirty="0" smtClean="0">
                <a:ln>
                  <a:noFill/>
                </a:ln>
                <a:effectLst/>
                <a:uLnTx/>
                <a:uFillTx/>
                <a:latin typeface="Arial" panose="020B0604020202020204" pitchFamily="34" charset="0"/>
                <a:cs typeface="Arial" panose="020B0604020202020204" pitchFamily="34" charset="0"/>
              </a:rPr>
              <a:t>th</a:t>
            </a: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Nov 1981 Lord </a:t>
            </a:r>
            <a:r>
              <a:rPr kumimoji="0" lang="en-GB" altLang="en-US" sz="2000" b="0" i="0" u="none" strike="noStrike" kern="1200" cap="none" spc="0" normalizeH="0" baseline="0" noProof="0" dirty="0" err="1" smtClean="0">
                <a:ln>
                  <a:noFill/>
                </a:ln>
                <a:effectLst/>
                <a:uLnTx/>
                <a:uFillTx/>
                <a:latin typeface="Arial" panose="020B0604020202020204" pitchFamily="34" charset="0"/>
                <a:cs typeface="Arial" panose="020B0604020202020204" pitchFamily="34" charset="0"/>
              </a:rPr>
              <a:t>Scarman</a:t>
            </a: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Report – critical of the disproportionate and indiscriminate use of Stop &amp; Search</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1984 PACE introduced </a:t>
            </a:r>
            <a:endParaRPr kumimoji="0" lang="en-GB" altLang="en-US" sz="20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4" name="TextBox 3"/>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1981 Brixton Riots &amp; PACE 1984</a:t>
            </a:r>
            <a:endParaRPr lang="en-GB" b="1" dirty="0">
              <a:solidFill>
                <a:schemeClr val="bg1"/>
              </a:solidFill>
              <a:latin typeface="+mn-lt"/>
            </a:endParaRPr>
          </a:p>
        </p:txBody>
      </p:sp>
      <p:pic>
        <p:nvPicPr>
          <p:cNvPr id="5" name="Picture 4"/>
          <p:cNvPicPr>
            <a:picLocks noChangeAspect="1"/>
          </p:cNvPicPr>
          <p:nvPr/>
        </p:nvPicPr>
        <p:blipFill>
          <a:blip r:embed="rId4"/>
          <a:stretch>
            <a:fillRect/>
          </a:stretch>
        </p:blipFill>
        <p:spPr>
          <a:xfrm>
            <a:off x="2324969" y="3933056"/>
            <a:ext cx="4658766" cy="1714500"/>
          </a:xfrm>
          <a:prstGeom prst="rect">
            <a:avLst/>
          </a:prstGeom>
          <a:ln>
            <a:solidFill>
              <a:schemeClr val="tx1"/>
            </a:solidFill>
          </a:ln>
        </p:spPr>
      </p:pic>
    </p:spTree>
    <p:extLst>
      <p:ext uri="{BB962C8B-B14F-4D97-AF65-F5344CB8AC3E}">
        <p14:creationId xmlns:p14="http://schemas.microsoft.com/office/powerpoint/2010/main" val="123705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Client\G$\CKP Images\Searching Individuals\Stephen Lawrence enquiry.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02" y="32854"/>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1"/>
          <p:cNvSpPr txBox="1">
            <a:spLocks noChangeArrowheads="1"/>
          </p:cNvSpPr>
          <p:nvPr/>
        </p:nvSpPr>
        <p:spPr bwMode="auto">
          <a:xfrm>
            <a:off x="3635896" y="229022"/>
            <a:ext cx="532765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b="0" dirty="0">
                <a:solidFill>
                  <a:srgbClr val="FF0000"/>
                </a:solidFill>
                <a:latin typeface="Arial" panose="020B0604020202020204" pitchFamily="34" charset="0"/>
                <a:cs typeface="Arial" panose="020B0604020202020204" pitchFamily="34" charset="0"/>
              </a:rPr>
              <a:t>Rec 60: </a:t>
            </a:r>
            <a:r>
              <a:rPr lang="en-GB" altLang="en-US" sz="2800" b="0" dirty="0">
                <a:solidFill>
                  <a:srgbClr val="000000"/>
                </a:solidFill>
                <a:latin typeface="Arial" panose="020B0604020202020204" pitchFamily="34" charset="0"/>
                <a:cs typeface="Arial" panose="020B0604020202020204" pitchFamily="34" charset="0"/>
              </a:rPr>
              <a:t>stop and search powers should remain</a:t>
            </a:r>
          </a:p>
        </p:txBody>
      </p:sp>
      <p:sp>
        <p:nvSpPr>
          <p:cNvPr id="4" name="TextBox 3"/>
          <p:cNvSpPr txBox="1">
            <a:spLocks noChangeArrowheads="1"/>
          </p:cNvSpPr>
          <p:nvPr/>
        </p:nvSpPr>
        <p:spPr bwMode="auto">
          <a:xfrm>
            <a:off x="3437467" y="1613211"/>
            <a:ext cx="5472113" cy="1471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just" eaLnBrk="1" hangingPunct="1">
              <a:lnSpc>
                <a:spcPct val="80000"/>
              </a:lnSpc>
              <a:spcBef>
                <a:spcPct val="50000"/>
              </a:spcBef>
              <a:buFontTx/>
              <a:buNone/>
            </a:pPr>
            <a:r>
              <a:rPr lang="en-GB" altLang="en-US" sz="2800" b="0" dirty="0">
                <a:solidFill>
                  <a:srgbClr val="FF0000"/>
                </a:solidFill>
                <a:latin typeface="Arial" panose="020B0604020202020204" pitchFamily="34" charset="0"/>
                <a:cs typeface="Arial" panose="020B0604020202020204" pitchFamily="34" charset="0"/>
              </a:rPr>
              <a:t>Rec. 61: </a:t>
            </a:r>
            <a:r>
              <a:rPr lang="en-GB" altLang="en-US" sz="2800" b="0" dirty="0">
                <a:solidFill>
                  <a:schemeClr val="tx1"/>
                </a:solidFill>
                <a:latin typeface="Arial" panose="020B0604020202020204" pitchFamily="34" charset="0"/>
                <a:cs typeface="Arial" panose="020B0604020202020204" pitchFamily="34" charset="0"/>
              </a:rPr>
              <a:t>a record must be made of all stops and searches and a copy must be given to the person stopped</a:t>
            </a:r>
          </a:p>
        </p:txBody>
      </p:sp>
      <p:sp>
        <p:nvSpPr>
          <p:cNvPr id="5" name="TextBox 4"/>
          <p:cNvSpPr txBox="1">
            <a:spLocks noChangeArrowheads="1"/>
          </p:cNvSpPr>
          <p:nvPr/>
        </p:nvSpPr>
        <p:spPr bwMode="auto">
          <a:xfrm>
            <a:off x="539751" y="3415024"/>
            <a:ext cx="7777163" cy="1125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just" eaLnBrk="1" hangingPunct="1">
              <a:lnSpc>
                <a:spcPct val="80000"/>
              </a:lnSpc>
              <a:spcBef>
                <a:spcPct val="50000"/>
              </a:spcBef>
              <a:buFontTx/>
              <a:buNone/>
            </a:pPr>
            <a:r>
              <a:rPr lang="en-GB" altLang="en-US" sz="2800" b="0" dirty="0">
                <a:solidFill>
                  <a:srgbClr val="FF0000"/>
                </a:solidFill>
                <a:latin typeface="Arial" panose="020B0604020202020204" pitchFamily="34" charset="0"/>
                <a:cs typeface="Arial" panose="020B0604020202020204" pitchFamily="34" charset="0"/>
              </a:rPr>
              <a:t>Rec. </a:t>
            </a:r>
            <a:r>
              <a:rPr lang="en-GB" altLang="en-US" sz="2800" b="0" dirty="0" smtClean="0">
                <a:solidFill>
                  <a:srgbClr val="FF0000"/>
                </a:solidFill>
                <a:latin typeface="Arial" panose="020B0604020202020204" pitchFamily="34" charset="0"/>
                <a:cs typeface="Arial" panose="020B0604020202020204" pitchFamily="34" charset="0"/>
              </a:rPr>
              <a:t>62: </a:t>
            </a:r>
            <a:r>
              <a:rPr lang="en-GB" altLang="en-US" sz="2800" b="0" dirty="0" smtClean="0">
                <a:solidFill>
                  <a:schemeClr val="tx1"/>
                </a:solidFill>
                <a:latin typeface="Arial" panose="020B0604020202020204" pitchFamily="34" charset="0"/>
                <a:cs typeface="Arial" panose="020B0604020202020204" pitchFamily="34" charset="0"/>
              </a:rPr>
              <a:t>search </a:t>
            </a:r>
            <a:r>
              <a:rPr lang="en-GB" altLang="en-US" sz="2800" b="0" dirty="0">
                <a:solidFill>
                  <a:schemeClr val="tx1"/>
                </a:solidFill>
                <a:latin typeface="Arial" panose="020B0604020202020204" pitchFamily="34" charset="0"/>
                <a:cs typeface="Arial" panose="020B0604020202020204" pitchFamily="34" charset="0"/>
              </a:rPr>
              <a:t>records should be monitored and the information should be analysed and published</a:t>
            </a:r>
          </a:p>
        </p:txBody>
      </p:sp>
      <p:sp>
        <p:nvSpPr>
          <p:cNvPr id="6" name="TextBox 5"/>
          <p:cNvSpPr txBox="1">
            <a:spLocks noChangeArrowheads="1"/>
          </p:cNvSpPr>
          <p:nvPr/>
        </p:nvSpPr>
        <p:spPr bwMode="auto">
          <a:xfrm>
            <a:off x="539751" y="4898675"/>
            <a:ext cx="8208962" cy="7817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just" eaLnBrk="1" hangingPunct="1">
              <a:lnSpc>
                <a:spcPct val="80000"/>
              </a:lnSpc>
              <a:spcBef>
                <a:spcPct val="50000"/>
              </a:spcBef>
              <a:buFontTx/>
              <a:buNone/>
            </a:pPr>
            <a:r>
              <a:rPr lang="en-GB" altLang="en-US" sz="2800" b="0" dirty="0">
                <a:solidFill>
                  <a:srgbClr val="FF0000"/>
                </a:solidFill>
                <a:latin typeface="Arial" panose="020B0604020202020204" pitchFamily="34" charset="0"/>
                <a:cs typeface="Arial" panose="020B0604020202020204" pitchFamily="34" charset="0"/>
              </a:rPr>
              <a:t>Rec. 63: </a:t>
            </a:r>
            <a:r>
              <a:rPr lang="en-GB" altLang="en-US" sz="2800" b="0" dirty="0">
                <a:solidFill>
                  <a:schemeClr val="tx1"/>
                </a:solidFill>
                <a:latin typeface="Arial" panose="020B0604020202020204" pitchFamily="34" charset="0"/>
                <a:cs typeface="Arial" panose="020B0604020202020204" pitchFamily="34" charset="0"/>
              </a:rPr>
              <a:t>the Police Authorities have a duty to raise public awareness on stops and searches</a:t>
            </a:r>
          </a:p>
        </p:txBody>
      </p:sp>
    </p:spTree>
    <p:extLst>
      <p:ext uri="{BB962C8B-B14F-4D97-AF65-F5344CB8AC3E}">
        <p14:creationId xmlns:p14="http://schemas.microsoft.com/office/powerpoint/2010/main" val="3102458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1"/>
          <p:cNvSpPr txBox="1">
            <a:spLocks/>
          </p:cNvSpPr>
          <p:nvPr/>
        </p:nvSpPr>
        <p:spPr>
          <a:xfrm>
            <a:off x="539552" y="1196752"/>
            <a:ext cx="8229600" cy="4832092"/>
          </a:xfrm>
          <a:prstGeom prst="rect">
            <a:avLst/>
          </a:prstGeom>
          <a:noFill/>
        </p:spPr>
        <p:txBody>
          <a:bodyPr vert="horz" lIns="91440" tIns="45720" rIns="91440" bIns="45720" rtlCol="0">
            <a:spAutoFit/>
          </a:bodyPr>
          <a:lstStyle>
            <a:defPPr>
              <a:defRPr lang="en-US"/>
            </a:defPPr>
            <a:lvl1pPr marL="342900" indent="-342900" algn="l" defTabSz="914400" rtl="0" eaLnBrk="1" fontAlgn="base" latinLnBrk="0" hangingPunct="1">
              <a:spcBef>
                <a:spcPct val="0"/>
              </a:spcBef>
              <a:spcAft>
                <a:spcPct val="0"/>
              </a:spcAft>
              <a:buFont typeface="Arial" panose="020B0604020202020204" pitchFamily="34" charset="0"/>
              <a:buChar char="•"/>
              <a:defRPr sz="3200" kern="1200">
                <a:solidFill>
                  <a:schemeClr val="tx1"/>
                </a:solidFill>
                <a:latin typeface="Calibri" pitchFamily="34" charset="0"/>
                <a:ea typeface="+mn-ea"/>
                <a:cs typeface="Arial" charset="0"/>
              </a:defRPr>
            </a:lvl1pPr>
            <a:lvl2pPr marL="457200" indent="-285750" algn="l" defTabSz="914400" rtl="0" eaLnBrk="1" fontAlgn="base" latinLnBrk="0" hangingPunct="1">
              <a:spcBef>
                <a:spcPct val="0"/>
              </a:spcBef>
              <a:spcAft>
                <a:spcPct val="0"/>
              </a:spcAft>
              <a:buFont typeface="Arial" panose="020B0604020202020204" pitchFamily="34" charset="0"/>
              <a:buChar char="–"/>
              <a:defRPr sz="2800" kern="1200">
                <a:solidFill>
                  <a:schemeClr val="tx1"/>
                </a:solidFill>
                <a:latin typeface="Calibri" pitchFamily="34" charset="0"/>
                <a:ea typeface="+mn-ea"/>
                <a:cs typeface="Arial" charset="0"/>
              </a:defRPr>
            </a:lvl2pPr>
            <a:lvl3pPr marL="914400" indent="-228600" algn="l" defTabSz="914400" rtl="0" eaLnBrk="1" fontAlgn="base" latinLnBrk="0" hangingPunct="1">
              <a:spcBef>
                <a:spcPct val="0"/>
              </a:spcBef>
              <a:spcAft>
                <a:spcPct val="0"/>
              </a:spcAft>
              <a:buFont typeface="Arial" panose="020B0604020202020204" pitchFamily="34" charset="0"/>
              <a:buChar char="•"/>
              <a:defRPr sz="2400" kern="1200">
                <a:solidFill>
                  <a:schemeClr val="tx1"/>
                </a:solidFill>
                <a:latin typeface="Calibri" pitchFamily="34" charset="0"/>
                <a:ea typeface="+mn-ea"/>
                <a:cs typeface="Arial" charset="0"/>
              </a:defRPr>
            </a:lvl3pPr>
            <a:lvl4pPr marL="1371600" indent="-228600" algn="l" defTabSz="914400" rtl="0" eaLnBrk="1" fontAlgn="base" latinLnBrk="0" hangingPunct="1">
              <a:spcBef>
                <a:spcPct val="0"/>
              </a:spcBef>
              <a:spcAft>
                <a:spcPct val="0"/>
              </a:spcAft>
              <a:buFont typeface="Arial" panose="020B0604020202020204" pitchFamily="34" charset="0"/>
              <a:buChar char="–"/>
              <a:defRPr sz="2000" kern="1200">
                <a:solidFill>
                  <a:schemeClr val="tx1"/>
                </a:solidFill>
                <a:latin typeface="Calibri" pitchFamily="34" charset="0"/>
                <a:ea typeface="+mn-ea"/>
                <a:cs typeface="Arial" charset="0"/>
              </a:defRPr>
            </a:lvl4pPr>
            <a:lvl5pPr marL="1828800" indent="-228600" algn="l" defTabSz="914400" rtl="0" eaLnBrk="1" fontAlgn="base" latinLnBrk="0" hangingPunct="1">
              <a:spcBef>
                <a:spcPct val="0"/>
              </a:spcBef>
              <a:spcAft>
                <a:spcPct val="0"/>
              </a:spcAft>
              <a:buFont typeface="Arial" panose="020B0604020202020204" pitchFamily="34" charset="0"/>
              <a:buChar char="»"/>
              <a:defRPr sz="2000" kern="1200">
                <a:solidFill>
                  <a:schemeClr val="tx1"/>
                </a:solidFill>
                <a:latin typeface="Calibri" pitchFamily="34" charset="0"/>
                <a:ea typeface="+mn-ea"/>
                <a:cs typeface="Arial" charset="0"/>
              </a:defRPr>
            </a:lvl5pPr>
            <a:lvl6pPr marL="2286000" indent="-228600" algn="l" defTabSz="914400" rtl="0" eaLnBrk="1" latinLnBrk="0" hangingPunct="1">
              <a:spcBef>
                <a:spcPct val="20000"/>
              </a:spcBef>
              <a:buFont typeface="Arial" panose="020B0604020202020204" pitchFamily="34" charset="0"/>
              <a:buChar char="•"/>
              <a:defRPr sz="2000" kern="1200">
                <a:solidFill>
                  <a:schemeClr val="tx1"/>
                </a:solidFill>
                <a:latin typeface="Calibri" pitchFamily="34" charset="0"/>
                <a:ea typeface="+mn-ea"/>
                <a:cs typeface="Arial" charset="0"/>
              </a:defRPr>
            </a:lvl6pPr>
            <a:lvl7pPr marL="2743200" indent="-228600" algn="l" defTabSz="914400" rtl="0" eaLnBrk="1" latinLnBrk="0" hangingPunct="1">
              <a:spcBef>
                <a:spcPct val="20000"/>
              </a:spcBef>
              <a:buFont typeface="Arial" panose="020B0604020202020204" pitchFamily="34" charset="0"/>
              <a:buChar char="•"/>
              <a:defRPr sz="2000" kern="1200">
                <a:solidFill>
                  <a:schemeClr val="tx1"/>
                </a:solidFill>
                <a:latin typeface="Calibri" pitchFamily="34" charset="0"/>
                <a:ea typeface="+mn-ea"/>
                <a:cs typeface="Arial" charset="0"/>
              </a:defRPr>
            </a:lvl7pPr>
            <a:lvl8pPr marL="3200400" indent="-228600" algn="l" defTabSz="914400" rtl="0" eaLnBrk="1" latinLnBrk="0" hangingPunct="1">
              <a:spcBef>
                <a:spcPct val="20000"/>
              </a:spcBef>
              <a:buFont typeface="Arial" panose="020B0604020202020204" pitchFamily="34" charset="0"/>
              <a:buChar char="•"/>
              <a:defRPr sz="2000" kern="1200">
                <a:solidFill>
                  <a:schemeClr val="tx1"/>
                </a:solidFill>
                <a:latin typeface="Calibri" pitchFamily="34" charset="0"/>
                <a:ea typeface="+mn-ea"/>
                <a:cs typeface="Arial" charset="0"/>
              </a:defRPr>
            </a:lvl8pPr>
            <a:lvl9pPr marL="3657600" indent="-228600" algn="l" defTabSz="914400" rtl="0" eaLnBrk="1" latinLnBrk="0" hangingPunct="1">
              <a:spcBef>
                <a:spcPct val="20000"/>
              </a:spcBef>
              <a:buFont typeface="Arial" panose="020B0604020202020204" pitchFamily="34" charset="0"/>
              <a:buChar char="•"/>
              <a:defRPr sz="2000" kern="1200">
                <a:solidFill>
                  <a:schemeClr val="tx1"/>
                </a:solidFill>
                <a:latin typeface="Calibri" pitchFamily="34" charset="0"/>
                <a:ea typeface="+mn-ea"/>
                <a:cs typeface="Arial" charset="0"/>
              </a:defRPr>
            </a:lvl9p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There are 20 different Sections from 16 different Acts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PACE provides statutory guidance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Most cases an officer must have reasonable grounds for suspicion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There must be some objective basis for suspicion based on facts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Officers cannot use ethnicity to help form their grounds for suspicion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002060"/>
              </a:solidFill>
              <a:effectLst/>
              <a:uLnTx/>
              <a:uFillTx/>
              <a:latin typeface="Calibri"/>
              <a:ea typeface="+mn-ea"/>
              <a:cs typeface="Arial" charset="0"/>
            </a:endParaRPr>
          </a:p>
        </p:txBody>
      </p:sp>
      <p:sp>
        <p:nvSpPr>
          <p:cNvPr id="4" name="TextBox 3"/>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Current Stop &amp; Search Powers</a:t>
            </a:r>
            <a:endParaRPr lang="en-GB" b="1" dirty="0">
              <a:solidFill>
                <a:schemeClr val="bg1"/>
              </a:solidFill>
              <a:latin typeface="+mn-lt"/>
            </a:endParaRPr>
          </a:p>
        </p:txBody>
      </p:sp>
    </p:spTree>
    <p:extLst>
      <p:ext uri="{BB962C8B-B14F-4D97-AF65-F5344CB8AC3E}">
        <p14:creationId xmlns:p14="http://schemas.microsoft.com/office/powerpoint/2010/main" val="351558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fade">
                                      <p:cBhvr>
                                        <p:cTn id="2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a:spLocks noChangeArrowheads="1"/>
          </p:cNvSpPr>
          <p:nvPr/>
        </p:nvSpPr>
        <p:spPr bwMode="auto">
          <a:xfrm>
            <a:off x="827584" y="764704"/>
            <a:ext cx="7560840" cy="3859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auto" latinLnBrk="0" hangingPunct="1">
              <a:lnSpc>
                <a:spcPct val="100000"/>
              </a:lnSpc>
              <a:spcBef>
                <a:spcPct val="20000"/>
              </a:spcBef>
              <a:spcAft>
                <a:spcPts val="0"/>
              </a:spcAft>
              <a:buClrTx/>
              <a:buSzTx/>
              <a:buFontTx/>
              <a:buNone/>
              <a:tabLst/>
              <a:defRPr/>
            </a:pPr>
            <a:r>
              <a:rPr kumimoji="0" lang="en-GB" altLang="en-US"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police constable </a:t>
            </a: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may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detain</a:t>
            </a:r>
            <a:r>
              <a:rPr kumimoji="0" lang="en-GB" altLang="en-US" b="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a:t>
            </a:r>
            <a:endParaRPr kumimoji="0" lang="en-GB" altLang="en-US" b="0" i="0" u="none" strike="noStrike" kern="0" cap="none" spc="0" normalizeH="0" baseline="0" noProof="0" dirty="0" smtClean="0">
              <a:ln>
                <a:noFill/>
              </a:ln>
              <a:solidFill>
                <a:srgbClr val="0070C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20000"/>
              </a:spcBef>
              <a:spcAft>
                <a:spcPts val="0"/>
              </a:spcAft>
              <a:buClrTx/>
              <a:buSzTx/>
              <a:buFontTx/>
              <a:buNone/>
              <a:tabLst/>
              <a:defRPr/>
            </a:pPr>
            <a:r>
              <a:rPr kumimoji="0" lang="en-GB" altLang="en-US"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any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person </a:t>
            </a: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or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vehicle</a:t>
            </a: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anything which is in or on a vehicle, </a:t>
            </a:r>
          </a:p>
          <a:p>
            <a:pPr marL="0" marR="0" lvl="0" indent="0" algn="ctr" defTabSz="914400" eaLnBrk="1" fontAlgn="auto" latinLnBrk="0" hangingPunct="1">
              <a:lnSpc>
                <a:spcPct val="100000"/>
              </a:lnSpc>
              <a:spcBef>
                <a:spcPct val="20000"/>
              </a:spcBef>
              <a:spcAft>
                <a:spcPts val="0"/>
              </a:spcAft>
              <a:buClrTx/>
              <a:buSzTx/>
              <a:buFontTx/>
              <a:buNone/>
              <a:tabLst/>
              <a:defRPr/>
            </a:pP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in any place to which the public has access </a:t>
            </a:r>
          </a:p>
          <a:p>
            <a:pPr marL="0" marR="0" lvl="0" indent="0" algn="ctr" defTabSz="914400" eaLnBrk="1" fontAlgn="auto" latinLnBrk="0" hangingPunct="1">
              <a:lnSpc>
                <a:spcPct val="100000"/>
              </a:lnSpc>
              <a:spcBef>
                <a:spcPct val="20000"/>
              </a:spcBef>
              <a:spcAft>
                <a:spcPts val="0"/>
              </a:spcAft>
              <a:buClrTx/>
              <a:buSzTx/>
              <a:buFontTx/>
              <a:buNone/>
              <a:tabLst/>
              <a:defRPr/>
            </a:pP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if he or she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has reasonable grounds for suspecting </a:t>
            </a:r>
          </a:p>
          <a:p>
            <a:pPr marL="0" marR="0" lvl="0" indent="0" algn="ctr" defTabSz="914400" eaLnBrk="1" fontAlgn="auto" latinLnBrk="0" hangingPunct="1">
              <a:lnSpc>
                <a:spcPct val="100000"/>
              </a:lnSpc>
              <a:spcBef>
                <a:spcPct val="20000"/>
              </a:spcBef>
              <a:spcAft>
                <a:spcPts val="0"/>
              </a:spcAft>
              <a:buClrTx/>
              <a:buSzTx/>
              <a:buFontTx/>
              <a:buNone/>
              <a:tabLst/>
              <a:defRPr/>
            </a:pP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that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stolen</a:t>
            </a: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prohibited article, prohibited firework </a:t>
            </a: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or </a:t>
            </a:r>
            <a:r>
              <a:rPr kumimoji="0" lang="en-GB" altLang="en-US"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bladed or sharply pointed article </a:t>
            </a: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will be found.</a:t>
            </a:r>
          </a:p>
          <a:p>
            <a:pPr marL="0" marR="0" lvl="0" indent="0" algn="ctr" defTabSz="914400" eaLnBrk="1" fontAlgn="auto" latinLnBrk="0" hangingPunct="1">
              <a:lnSpc>
                <a:spcPct val="100000"/>
              </a:lnSpc>
              <a:spcBef>
                <a:spcPct val="20000"/>
              </a:spcBef>
              <a:spcAft>
                <a:spcPts val="0"/>
              </a:spcAft>
              <a:buClrTx/>
              <a:buSzTx/>
              <a:buFontTx/>
              <a:buNone/>
              <a:tabLst/>
              <a:defRPr/>
            </a:pPr>
            <a:endParaRPr kumimoji="0" lang="en-GB" altLang="en-US"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20000"/>
              </a:spcBef>
              <a:spcAft>
                <a:spcPts val="0"/>
              </a:spcAft>
              <a:buClrTx/>
              <a:buSzTx/>
              <a:buFontTx/>
              <a:buNone/>
              <a:tabLst/>
              <a:defRPr/>
            </a:pPr>
            <a:r>
              <a:rPr kumimoji="0" lang="en-GB" altLang="en-US"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Any </a:t>
            </a:r>
            <a:r>
              <a:rPr kumimoji="0" lang="en-GB" altLang="en-US"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such article found during a search may be seized. </a:t>
            </a:r>
          </a:p>
        </p:txBody>
      </p:sp>
      <p:sp>
        <p:nvSpPr>
          <p:cNvPr id="4" name="TextBox 4"/>
          <p:cNvSpPr txBox="1">
            <a:spLocks noChangeArrowheads="1"/>
          </p:cNvSpPr>
          <p:nvPr/>
        </p:nvSpPr>
        <p:spPr bwMode="auto">
          <a:xfrm>
            <a:off x="2267744" y="5085184"/>
            <a:ext cx="4680520" cy="523220"/>
          </a:xfrm>
          <a:prstGeom prst="rect">
            <a:avLst/>
          </a:prstGeom>
          <a:solidFill>
            <a:schemeClr val="accent1">
              <a:lumMod val="20000"/>
              <a:lumOff val="80000"/>
            </a:schemeClr>
          </a:solidFill>
          <a:ln>
            <a:noFill/>
          </a:ln>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80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Section 1 </a:t>
            </a:r>
            <a:r>
              <a:rPr kumimoji="0" lang="en-GB" altLang="en-US" sz="280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PACE 1984</a:t>
            </a:r>
            <a:endParaRPr kumimoji="0" lang="en-GB" altLang="en-US" sz="280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6519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395536" y="1665945"/>
            <a:ext cx="4834880" cy="352839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b="0" i="1" u="none" strike="noStrike" kern="1200" cap="none" spc="0" normalizeH="0" baseline="0" noProof="0" dirty="0" smtClean="0">
              <a:ln>
                <a:noFill/>
              </a:ln>
              <a:solidFill>
                <a:srgbClr val="000066"/>
              </a:solidFill>
              <a:effectLst/>
              <a:uLnTx/>
              <a:uFillTx/>
              <a:latin typeface="Arial" pitchFamily="34" charset="0"/>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b="0" u="none" strike="noStrike" kern="1200" cap="none" spc="0" normalizeH="0" baseline="0" noProof="0" dirty="0" smtClean="0">
                <a:ln>
                  <a:noFill/>
                </a:ln>
                <a:effectLst/>
                <a:uLnTx/>
                <a:uFillTx/>
                <a:latin typeface="Arial" pitchFamily="34" charset="0"/>
                <a:ea typeface="+mn-ea"/>
                <a:cs typeface="+mn-cs"/>
              </a:rPr>
              <a:t>“detain powers allow Constables to hold people to carry out a procedure…”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078367">
            <a:off x="5328328" y="2308963"/>
            <a:ext cx="3505699" cy="2236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899592" y="692696"/>
            <a:ext cx="7272808"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Detain</a:t>
            </a:r>
            <a:endParaRPr lang="en-GB" b="1" dirty="0">
              <a:solidFill>
                <a:schemeClr val="bg1"/>
              </a:solidFill>
              <a:latin typeface="+mn-lt"/>
            </a:endParaRPr>
          </a:p>
        </p:txBody>
      </p:sp>
    </p:spTree>
    <p:extLst>
      <p:ext uri="{BB962C8B-B14F-4D97-AF65-F5344CB8AC3E}">
        <p14:creationId xmlns:p14="http://schemas.microsoft.com/office/powerpoint/2010/main" val="39718671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827584" y="1014789"/>
            <a:ext cx="7416824" cy="2990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lgn="l" defTabSz="914400" rtl="0" eaLnBrk="0" fontAlgn="base" latinLnBrk="0" hangingPunct="0">
              <a:spcBef>
                <a:spcPct val="20000"/>
              </a:spcBef>
              <a:spcAft>
                <a:spcPct val="0"/>
              </a:spcAft>
              <a:buFont typeface="Arial" panose="020B0604020202020204" pitchFamily="34" charset="0"/>
              <a:buChar char="•"/>
              <a:defRPr sz="2400" b="1" kern="1200">
                <a:solidFill>
                  <a:schemeClr val="folHlink"/>
                </a:solidFill>
                <a:latin typeface="+mn-lt"/>
                <a:ea typeface="+mn-ea"/>
                <a:cs typeface="+mn-cs"/>
              </a:defRPr>
            </a:lvl1pPr>
            <a:lvl2pPr marL="742950" indent="-28575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2pPr>
            <a:lvl3pPr marL="11430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3pPr>
            <a:lvl4pPr marL="16002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4pPr>
            <a:lvl5pPr marL="2057400" indent="-228600" algn="l" defTabSz="914400" rtl="0" eaLnBrk="0" fontAlgn="base" latinLnBrk="0" hangingPunct="0">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5pPr>
            <a:lvl6pPr marL="2514600" indent="-228600" algn="l" defTabSz="914400" rtl="0" eaLnBrk="1" fontAlgn="base" latinLnBrk="0" hangingPunct="1">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6pPr>
            <a:lvl7pPr marL="2971800" indent="-228600" algn="l" defTabSz="914400" rtl="0" eaLnBrk="1" fontAlgn="base" latinLnBrk="0" hangingPunct="1">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7pPr>
            <a:lvl8pPr marL="3429000" indent="-228600" algn="l" defTabSz="914400" rtl="0" eaLnBrk="1" fontAlgn="base" latinLnBrk="0" hangingPunct="1">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8pPr>
            <a:lvl9pPr marL="3886200" indent="-228600" algn="l" defTabSz="914400" rtl="0" eaLnBrk="1" fontAlgn="base" latinLnBrk="0" hangingPunct="1">
              <a:spcBef>
                <a:spcPct val="20000"/>
              </a:spcBef>
              <a:spcAft>
                <a:spcPct val="0"/>
              </a:spcAft>
              <a:buFont typeface="Arial" panose="020B0604020202020204" pitchFamily="34" charset="0"/>
              <a:buChar char="»"/>
              <a:defRPr sz="2000" kern="1200">
                <a:solidFill>
                  <a:schemeClr val="tx1"/>
                </a:solidFill>
                <a:latin typeface="Arial" charset="0"/>
                <a:ea typeface="+mn-ea"/>
                <a:cs typeface="+mn-cs"/>
              </a:defRPr>
            </a:lvl9pPr>
          </a:lstStyle>
          <a:p>
            <a:pPr eaLnBrk="1" hangingPunct="1">
              <a:spcBef>
                <a:spcPct val="50000"/>
              </a:spcBef>
              <a:buFontTx/>
              <a:buNone/>
              <a:defRPr/>
            </a:pPr>
            <a:r>
              <a:rPr lang="en-GB" altLang="en-US" b="0" kern="0" dirty="0" smtClean="0">
                <a:solidFill>
                  <a:schemeClr val="tx1"/>
                </a:solidFill>
                <a:latin typeface="Arial" panose="020B0604020202020204" pitchFamily="34" charset="0"/>
                <a:cs typeface="Arial" panose="020B0604020202020204" pitchFamily="34" charset="0"/>
              </a:rPr>
              <a:t>“…a means of conveyance, usually with wheels, for transporting people, goods, etc.:</a:t>
            </a:r>
          </a:p>
          <a:p>
            <a:pPr lvl="2" eaLnBrk="1" hangingPunct="1">
              <a:spcBef>
                <a:spcPct val="50000"/>
              </a:spcBef>
              <a:defRPr/>
            </a:pPr>
            <a:r>
              <a:rPr lang="en-GB" altLang="en-US" sz="2400" b="0" i="1" kern="0" dirty="0" smtClean="0">
                <a:latin typeface="Arial" pitchFamily="34" charset="0"/>
                <a:cs typeface="Arial" panose="020B0604020202020204" pitchFamily="34" charset="0"/>
              </a:rPr>
              <a:t>car, cart, truck, carriage, sledge, etc</a:t>
            </a:r>
            <a:r>
              <a:rPr lang="en-GB" altLang="en-US" sz="2400" b="0" i="1" kern="0" dirty="0">
                <a:latin typeface="Arial" pitchFamily="34" charset="0"/>
                <a:cs typeface="Arial" panose="020B0604020202020204" pitchFamily="34" charset="0"/>
              </a:rPr>
              <a:t>.</a:t>
            </a:r>
            <a:endParaRPr lang="en-GB" altLang="en-US" sz="2400" b="0" i="1" kern="0" dirty="0" smtClean="0">
              <a:latin typeface="Arial" pitchFamily="34" charset="0"/>
              <a:cs typeface="Arial" panose="020B0604020202020204" pitchFamily="34" charset="0"/>
            </a:endParaRPr>
          </a:p>
          <a:p>
            <a:pPr lvl="2" eaLnBrk="1" hangingPunct="1">
              <a:spcBef>
                <a:spcPct val="50000"/>
              </a:spcBef>
              <a:defRPr/>
            </a:pPr>
            <a:r>
              <a:rPr lang="en-GB" altLang="en-US" sz="2400" b="0" i="1" kern="0" dirty="0" smtClean="0">
                <a:latin typeface="Arial" pitchFamily="34" charset="0"/>
                <a:cs typeface="Arial" panose="020B0604020202020204" pitchFamily="34" charset="0"/>
              </a:rPr>
              <a:t>any means of carriage or transport.”</a:t>
            </a:r>
          </a:p>
          <a:p>
            <a:pPr marL="914400" lvl="2" indent="0" eaLnBrk="1" hangingPunct="1">
              <a:spcBef>
                <a:spcPct val="50000"/>
              </a:spcBef>
              <a:buFontTx/>
              <a:buNone/>
              <a:defRPr/>
            </a:pPr>
            <a:r>
              <a:rPr lang="en-GB" altLang="en-US" sz="2400" b="0" i="1" kern="0" dirty="0" smtClean="0">
                <a:latin typeface="Arial" pitchFamily="34" charset="0"/>
                <a:cs typeface="Arial" panose="020B0604020202020204" pitchFamily="34" charset="0"/>
              </a:rPr>
              <a:t>(includes vessels, aircraft and hovercraft)</a:t>
            </a:r>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4916" y="4653136"/>
            <a:ext cx="1905529"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2855" y="4653136"/>
            <a:ext cx="1902761" cy="1334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6216" y="4184374"/>
            <a:ext cx="1957323" cy="1332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9761" y="4184374"/>
            <a:ext cx="1957323"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827584" y="260648"/>
            <a:ext cx="7416824"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Vehicle</a:t>
            </a:r>
            <a:endParaRPr lang="en-GB" b="1" dirty="0">
              <a:solidFill>
                <a:schemeClr val="bg1"/>
              </a:solidFill>
              <a:latin typeface="+mn-lt"/>
            </a:endParaRPr>
          </a:p>
        </p:txBody>
      </p:sp>
    </p:spTree>
    <p:extLst>
      <p:ext uri="{BB962C8B-B14F-4D97-AF65-F5344CB8AC3E}">
        <p14:creationId xmlns:p14="http://schemas.microsoft.com/office/powerpoint/2010/main" val="1020524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fade">
                                      <p:cBhvr>
                                        <p:cTn id="20"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a:xfrm>
            <a:off x="477085" y="1700808"/>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Any public place or place which the public have permission to be there through payment or otherwise.</a:t>
            </a:r>
          </a:p>
          <a:p>
            <a:pPr marL="0" marR="0" lvl="0" indent="0" algn="ctr" defTabSz="914400" rtl="0" eaLnBrk="1" fontAlgn="auto" latinLnBrk="0" hangingPunct="1">
              <a:lnSpc>
                <a:spcPct val="100000"/>
              </a:lnSpc>
              <a:spcBef>
                <a:spcPct val="20000"/>
              </a:spcBef>
              <a:spcAft>
                <a:spcPts val="0"/>
              </a:spcAft>
              <a:buClrTx/>
              <a:buSzTx/>
              <a:buFontTx/>
              <a:buNone/>
              <a:tabLst/>
              <a:defRPr/>
            </a:pPr>
            <a:endParaRPr kumimoji="0" lang="en-GB" altLang="en-US"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Tx/>
              <a:buNone/>
              <a:tabLst/>
              <a:defRPr/>
            </a:pPr>
            <a:r>
              <a:rPr kumimoji="0" lang="en-GB" altLang="en-US"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Includes places to which only a section of the public would have access.</a:t>
            </a:r>
          </a:p>
          <a:p>
            <a:pPr marL="0" marR="0" lvl="0" indent="0" algn="ctr" defTabSz="914400" rtl="0" eaLnBrk="1" fontAlgn="auto" latinLnBrk="0" hangingPunct="1">
              <a:lnSpc>
                <a:spcPct val="100000"/>
              </a:lnSpc>
              <a:spcBef>
                <a:spcPct val="20000"/>
              </a:spcBef>
              <a:spcAft>
                <a:spcPts val="0"/>
              </a:spcAft>
              <a:buClrTx/>
              <a:buSzTx/>
              <a:buFontTx/>
              <a:buNone/>
              <a:tabLst/>
              <a:defRPr/>
            </a:pPr>
            <a:endParaRPr kumimoji="0" lang="en-GB" altLang="en-US" sz="2800" b="0" i="0" u="sng"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Tx/>
              <a:buNone/>
              <a:tabLst/>
              <a:defRPr/>
            </a:pPr>
            <a:r>
              <a:rPr kumimoji="0" lang="en-GB" altLang="en-US" sz="2400" b="0" i="1" u="sng" strike="noStrike" kern="1200" cap="none" spc="0" normalizeH="0" baseline="0" noProof="0" dirty="0" smtClean="0">
                <a:ln>
                  <a:noFill/>
                </a:ln>
                <a:effectLst/>
                <a:uLnTx/>
                <a:uFillTx/>
                <a:latin typeface="Arial" panose="020B0604020202020204" pitchFamily="34" charset="0"/>
                <a:cs typeface="Arial" panose="020B0604020202020204" pitchFamily="34" charset="0"/>
              </a:rPr>
              <a:t>Does not include their dwelling or one which they have expressed or implied permission by the person that resides there.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3200" b="0" i="0" u="sng" strike="noStrike" kern="1200" cap="none" spc="0" normalizeH="0" baseline="0" noProof="0" dirty="0" smtClean="0">
              <a:ln>
                <a:noFill/>
              </a:ln>
              <a:solidFill>
                <a:srgbClr val="00559C"/>
              </a:solidFill>
              <a:effectLst/>
              <a:uLnTx/>
              <a:uFillTx/>
              <a:latin typeface="Arial" pitchFamily="34" charset="0"/>
              <a:ea typeface="+mn-ea"/>
              <a:cs typeface="+mn-cs"/>
            </a:endParaRPr>
          </a:p>
        </p:txBody>
      </p:sp>
      <p:sp>
        <p:nvSpPr>
          <p:cNvPr id="4" name="TextBox 3"/>
          <p:cNvSpPr txBox="1"/>
          <p:nvPr/>
        </p:nvSpPr>
        <p:spPr>
          <a:xfrm>
            <a:off x="333069" y="62068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Any Place to which the Public have Access</a:t>
            </a:r>
            <a:endParaRPr lang="en-GB" b="1" dirty="0">
              <a:solidFill>
                <a:schemeClr val="bg1"/>
              </a:solidFill>
              <a:latin typeface="+mn-lt"/>
            </a:endParaRPr>
          </a:p>
        </p:txBody>
      </p:sp>
    </p:spTree>
    <p:extLst>
      <p:ext uri="{BB962C8B-B14F-4D97-AF65-F5344CB8AC3E}">
        <p14:creationId xmlns:p14="http://schemas.microsoft.com/office/powerpoint/2010/main" val="888926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426256" y="1484784"/>
            <a:ext cx="8517632" cy="17594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spcBef>
                <a:spcPct val="50000"/>
              </a:spcBef>
              <a:spcAft>
                <a:spcPts val="0"/>
              </a:spcAft>
              <a:defRPr/>
            </a:pPr>
            <a:r>
              <a:rPr kumimoji="0" lang="en-GB" altLang="en-US" sz="2400" b="0" i="0" u="none" strike="noStrike" kern="1200" cap="none" spc="0" normalizeH="0" baseline="0" noProof="0" dirty="0" smtClean="0">
                <a:ln>
                  <a:noFill/>
                </a:ln>
                <a:effectLst/>
                <a:uLnTx/>
                <a:uFillTx/>
                <a:latin typeface="Arial" pitchFamily="34" charset="0"/>
                <a:ea typeface="+mn-ea"/>
                <a:cs typeface="+mn-cs"/>
              </a:rPr>
              <a:t>Any item obtained, dishonestly, from another.</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Arial" pitchFamily="34" charset="0"/>
                <a:ea typeface="+mn-ea"/>
                <a:cs typeface="+mn-cs"/>
              </a:rPr>
              <a:t>Any item which directly or indirectly represent a stolen item</a:t>
            </a:r>
          </a:p>
          <a:p>
            <a:pPr marL="0" marR="0" lvl="0" indent="0" algn="ctr" defTabSz="914400" rtl="0" eaLnBrk="1" fontAlgn="auto" latinLnBrk="0" hangingPunct="1">
              <a:lnSpc>
                <a:spcPct val="100000"/>
              </a:lnSpc>
              <a:spcBef>
                <a:spcPct val="50000"/>
              </a:spcBef>
              <a:spcAft>
                <a:spcPts val="0"/>
              </a:spcAft>
              <a:buClrTx/>
              <a:buSzTx/>
              <a:buFontTx/>
              <a:buNone/>
              <a:tabLst/>
              <a:defRPr/>
            </a:pPr>
            <a:r>
              <a:rPr kumimoji="0" lang="en-GB" altLang="en-US" sz="2400" b="0" i="0" u="none" strike="noStrike" kern="1200" cap="none" spc="0" normalizeH="0" baseline="0" noProof="0" dirty="0" smtClean="0">
                <a:ln>
                  <a:noFill/>
                </a:ln>
                <a:effectLst/>
                <a:uLnTx/>
                <a:uFillTx/>
                <a:latin typeface="Arial" pitchFamily="34" charset="0"/>
                <a:ea typeface="+mn-ea"/>
                <a:cs typeface="+mn-cs"/>
              </a:rPr>
              <a:t>(includes the proceeds of stolen goods)</a:t>
            </a:r>
          </a:p>
        </p:txBody>
      </p:sp>
      <p:pic>
        <p:nvPicPr>
          <p:cNvPr id="5" name="Picture 4"/>
          <p:cNvPicPr>
            <a:picLocks noChangeAspect="1"/>
          </p:cNvPicPr>
          <p:nvPr/>
        </p:nvPicPr>
        <p:blipFill>
          <a:blip r:embed="rId4"/>
          <a:stretch>
            <a:fillRect/>
          </a:stretch>
        </p:blipFill>
        <p:spPr>
          <a:xfrm>
            <a:off x="2915816" y="3645024"/>
            <a:ext cx="3465744" cy="2232248"/>
          </a:xfrm>
          <a:prstGeom prst="rect">
            <a:avLst/>
          </a:prstGeom>
        </p:spPr>
      </p:pic>
      <p:sp>
        <p:nvSpPr>
          <p:cNvPr id="6" name="TextBox 5"/>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Stolen Items</a:t>
            </a:r>
            <a:endParaRPr lang="en-GB" b="1" dirty="0">
              <a:solidFill>
                <a:schemeClr val="bg1"/>
              </a:solidFill>
              <a:latin typeface="+mn-lt"/>
            </a:endParaRPr>
          </a:p>
        </p:txBody>
      </p:sp>
    </p:spTree>
    <p:extLst>
      <p:ext uri="{BB962C8B-B14F-4D97-AF65-F5344CB8AC3E}">
        <p14:creationId xmlns:p14="http://schemas.microsoft.com/office/powerpoint/2010/main" val="400851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884143" y="1282227"/>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0"/>
              </a:spcBef>
              <a:spcAft>
                <a:spcPts val="48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Any offensive weapon:</a:t>
            </a:r>
          </a:p>
        </p:txBody>
      </p:sp>
      <p:sp>
        <p:nvSpPr>
          <p:cNvPr id="4" name="TextBox 3"/>
          <p:cNvSpPr txBox="1">
            <a:spLocks noChangeArrowheads="1"/>
          </p:cNvSpPr>
          <p:nvPr>
            <p:custDataLst>
              <p:tags r:id="rId2"/>
            </p:custDataLst>
          </p:nvPr>
        </p:nvSpPr>
        <p:spPr bwMode="auto">
          <a:xfrm>
            <a:off x="1264453" y="2368250"/>
            <a:ext cx="140775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1"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rPr>
              <a:t>Made</a:t>
            </a:r>
          </a:p>
        </p:txBody>
      </p:sp>
      <p:sp>
        <p:nvSpPr>
          <p:cNvPr id="5" name="TextBox 4"/>
          <p:cNvSpPr txBox="1">
            <a:spLocks noChangeArrowheads="1"/>
          </p:cNvSpPr>
          <p:nvPr>
            <p:custDataLst>
              <p:tags r:id="rId3"/>
            </p:custDataLst>
          </p:nvPr>
        </p:nvSpPr>
        <p:spPr bwMode="auto">
          <a:xfrm>
            <a:off x="3451744" y="2366046"/>
            <a:ext cx="209865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1"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rPr>
              <a:t>Adapted</a:t>
            </a:r>
          </a:p>
        </p:txBody>
      </p:sp>
      <p:sp>
        <p:nvSpPr>
          <p:cNvPr id="6" name="TextBox 5"/>
          <p:cNvSpPr txBox="1">
            <a:spLocks noChangeArrowheads="1"/>
          </p:cNvSpPr>
          <p:nvPr>
            <p:custDataLst>
              <p:tags r:id="rId4"/>
            </p:custDataLst>
          </p:nvPr>
        </p:nvSpPr>
        <p:spPr bwMode="auto">
          <a:xfrm>
            <a:off x="5948337" y="2395292"/>
            <a:ext cx="229902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1"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rPr>
              <a:t>Intended</a:t>
            </a:r>
          </a:p>
        </p:txBody>
      </p:sp>
      <p:pic>
        <p:nvPicPr>
          <p:cNvPr id="7" name="Picture 6"/>
          <p:cNvPicPr>
            <a:picLocks noChangeAspect="1"/>
          </p:cNvPicPr>
          <p:nvPr>
            <p:custDataLst>
              <p:tags r:id="rId5"/>
            </p:custDataLst>
          </p:nvPr>
        </p:nvPicPr>
        <p:blipFill rotWithShape="1">
          <a:blip r:embed="rId11" cstate="print">
            <a:extLst>
              <a:ext uri="{28A0092B-C50C-407E-A947-70E740481C1C}">
                <a14:useLocalDpi xmlns:a14="http://schemas.microsoft.com/office/drawing/2010/main" val="0"/>
              </a:ext>
            </a:extLst>
          </a:blip>
          <a:srcRect l="14897"/>
          <a:stretch/>
        </p:blipFill>
        <p:spPr>
          <a:xfrm>
            <a:off x="884143" y="3098332"/>
            <a:ext cx="2168378" cy="1907807"/>
          </a:xfrm>
          <a:prstGeom prst="rect">
            <a:avLst/>
          </a:prstGeom>
          <a:ln>
            <a:noFill/>
          </a:ln>
          <a:effectLst>
            <a:softEdge rad="112500"/>
          </a:effectLst>
        </p:spPr>
      </p:pic>
      <p:pic>
        <p:nvPicPr>
          <p:cNvPr id="8" name="Picture 7"/>
          <p:cNvPicPr>
            <a:picLocks noChangeAspect="1"/>
          </p:cNvPicPr>
          <p:nvPr>
            <p:custDataLst>
              <p:tags r:id="rId6"/>
            </p:custDataLst>
          </p:nvPr>
        </p:nvPicPr>
        <p:blipFill>
          <a:blip r:embed="rId12" cstate="print">
            <a:extLst>
              <a:ext uri="{28A0092B-C50C-407E-A947-70E740481C1C}">
                <a14:useLocalDpi xmlns:a14="http://schemas.microsoft.com/office/drawing/2010/main" val="0"/>
              </a:ext>
            </a:extLst>
          </a:blip>
          <a:stretch>
            <a:fillRect/>
          </a:stretch>
        </p:blipFill>
        <p:spPr>
          <a:xfrm>
            <a:off x="3416880" y="3130580"/>
            <a:ext cx="2168378" cy="1843309"/>
          </a:xfrm>
          <a:prstGeom prst="rect">
            <a:avLst/>
          </a:prstGeom>
          <a:ln>
            <a:noFill/>
          </a:ln>
          <a:effectLst>
            <a:softEdge rad="112500"/>
          </a:effectLst>
        </p:spPr>
      </p:pic>
      <p:pic>
        <p:nvPicPr>
          <p:cNvPr id="9" name="Picture 8"/>
          <p:cNvPicPr>
            <a:picLocks noChangeAspect="1"/>
          </p:cNvPicPr>
          <p:nvPr>
            <p:custDataLst>
              <p:tags r:id="rId7"/>
            </p:custDataLst>
          </p:nvPr>
        </p:nvPicPr>
        <p:blipFill rotWithShape="1">
          <a:blip r:embed="rId13" cstate="print">
            <a:extLst>
              <a:ext uri="{28A0092B-C50C-407E-A947-70E740481C1C}">
                <a14:useLocalDpi xmlns:a14="http://schemas.microsoft.com/office/drawing/2010/main" val="0"/>
              </a:ext>
            </a:extLst>
          </a:blip>
          <a:srcRect l="9753" r="34715"/>
          <a:stretch/>
        </p:blipFill>
        <p:spPr>
          <a:xfrm>
            <a:off x="5948337" y="3130580"/>
            <a:ext cx="2170938" cy="1843309"/>
          </a:xfrm>
          <a:prstGeom prst="rect">
            <a:avLst/>
          </a:prstGeom>
          <a:ln>
            <a:noFill/>
          </a:ln>
          <a:effectLst>
            <a:softEdge rad="112500"/>
          </a:effectLst>
        </p:spPr>
      </p:pic>
      <p:sp>
        <p:nvSpPr>
          <p:cNvPr id="10" name="TextBox 9"/>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Prohibited Articles</a:t>
            </a:r>
            <a:endParaRPr lang="en-GB" b="1" dirty="0">
              <a:solidFill>
                <a:schemeClr val="bg1"/>
              </a:solidFill>
              <a:latin typeface="+mn-lt"/>
            </a:endParaRPr>
          </a:p>
        </p:txBody>
      </p:sp>
    </p:spTree>
    <p:extLst>
      <p:ext uri="{BB962C8B-B14F-4D97-AF65-F5344CB8AC3E}">
        <p14:creationId xmlns:p14="http://schemas.microsoft.com/office/powerpoint/2010/main" val="1299860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custDataLst>
              <p:tags r:id="rId1"/>
            </p:custDataLst>
          </p:nvPr>
        </p:nvSpPr>
        <p:spPr>
          <a:xfrm>
            <a:off x="899592" y="1520176"/>
            <a:ext cx="7549328" cy="2284355"/>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FontTx/>
              <a:buNone/>
            </a:pPr>
            <a:r>
              <a:rPr lang="en-GB" altLang="en-US" sz="2000" b="0" dirty="0" smtClean="0">
                <a:latin typeface="Arial" panose="020B0604020202020204" pitchFamily="34" charset="0"/>
                <a:ea typeface="ＭＳ Ｐゴシック" panose="020B0600070205080204" pitchFamily="34" charset="-128"/>
                <a:cs typeface="Arial" panose="020B0604020202020204" pitchFamily="34" charset="0"/>
              </a:rPr>
              <a:t>Or,  any article </a:t>
            </a:r>
            <a:r>
              <a:rPr lang="en-GB" altLang="en-US" sz="2000" b="0" dirty="0" smtClean="0">
                <a:latin typeface="Arial" panose="020B0604020202020204" pitchFamily="34" charset="0"/>
                <a:cs typeface="Arial" panose="020B0604020202020204" pitchFamily="34" charset="0"/>
              </a:rPr>
              <a:t>made or adapted for use </a:t>
            </a:r>
            <a:r>
              <a:rPr lang="en-GB" altLang="en-US" sz="2000" b="0" dirty="0" smtClean="0">
                <a:latin typeface="Arial" panose="020B0604020202020204" pitchFamily="34" charset="0"/>
                <a:ea typeface="ＭＳ Ｐゴシック" panose="020B0600070205080204" pitchFamily="34" charset="-128"/>
                <a:cs typeface="Arial" panose="020B0604020202020204" pitchFamily="34" charset="0"/>
              </a:rPr>
              <a:t>in the course of or in connection with:</a:t>
            </a:r>
          </a:p>
          <a:p>
            <a:pPr marL="0" indent="0" algn="ctr" fontAlgn="auto">
              <a:spcAft>
                <a:spcPts val="0"/>
              </a:spcAft>
              <a:buFontTx/>
              <a:buNone/>
            </a:pPr>
            <a:r>
              <a:rPr lang="en-GB" altLang="en-US" sz="2000" b="1" dirty="0" smtClean="0">
                <a:latin typeface="Arial" panose="020B0604020202020204" pitchFamily="34" charset="0"/>
                <a:ea typeface="ＭＳ Ｐゴシック" panose="020B0600070205080204" pitchFamily="34" charset="-128"/>
                <a:cs typeface="Arial" panose="020B0604020202020204" pitchFamily="34" charset="0"/>
              </a:rPr>
              <a:t> Burglary, Theft, TWOC, Fraud, Criminal Damage </a:t>
            </a:r>
          </a:p>
          <a:p>
            <a:pPr marL="0" indent="0" algn="ctr" fontAlgn="auto">
              <a:spcAft>
                <a:spcPts val="0"/>
              </a:spcAft>
              <a:buFontTx/>
              <a:buNone/>
            </a:pPr>
            <a:r>
              <a:rPr lang="en-GB" altLang="en-US" sz="2000" b="0" dirty="0" smtClean="0">
                <a:latin typeface="Arial" panose="020B0604020202020204" pitchFamily="34" charset="0"/>
                <a:cs typeface="Arial" panose="020B0604020202020204" pitchFamily="34" charset="0"/>
              </a:rPr>
              <a:t>or intended by the person having it with them for such use by them, or some other person. </a:t>
            </a:r>
          </a:p>
          <a:p>
            <a:pPr marL="457200" indent="-457200" fontAlgn="auto">
              <a:spcAft>
                <a:spcPts val="0"/>
              </a:spcAft>
              <a:buFont typeface="Arial" panose="020B0604020202020204" pitchFamily="34" charset="0"/>
              <a:buNone/>
            </a:pPr>
            <a:endParaRPr lang="en-GB" altLang="en-US" sz="2800" b="1" dirty="0" smtClean="0">
              <a:ea typeface="ＭＳ Ｐゴシック" panose="020B0600070205080204" pitchFamily="34" charset="-128"/>
            </a:endParaRPr>
          </a:p>
        </p:txBody>
      </p:sp>
      <p:pic>
        <p:nvPicPr>
          <p:cNvPr id="5" name="Picture 4"/>
          <p:cNvPicPr>
            <a:picLocks noChangeAspect="1"/>
          </p:cNvPicPr>
          <p:nvPr/>
        </p:nvPicPr>
        <p:blipFill>
          <a:blip r:embed="rId5"/>
          <a:stretch>
            <a:fillRect/>
          </a:stretch>
        </p:blipFill>
        <p:spPr>
          <a:xfrm>
            <a:off x="775004" y="3964067"/>
            <a:ext cx="1613381" cy="1515005"/>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12836762">
            <a:off x="1942789" y="4487466"/>
            <a:ext cx="2697292" cy="619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732583" y="3787134"/>
            <a:ext cx="1992464" cy="169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8"/>
          <a:stretch>
            <a:fillRect/>
          </a:stretch>
        </p:blipFill>
        <p:spPr>
          <a:xfrm>
            <a:off x="7077201" y="3696213"/>
            <a:ext cx="1371719" cy="1877731"/>
          </a:xfrm>
          <a:prstGeom prst="rect">
            <a:avLst/>
          </a:prstGeom>
        </p:spPr>
      </p:pic>
      <p:sp>
        <p:nvSpPr>
          <p:cNvPr id="9" name="TextBox 8"/>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Prohibited Articles</a:t>
            </a:r>
            <a:endParaRPr lang="en-GB" b="1" dirty="0">
              <a:solidFill>
                <a:schemeClr val="bg1"/>
              </a:solidFill>
              <a:latin typeface="+mn-lt"/>
            </a:endParaRPr>
          </a:p>
        </p:txBody>
      </p:sp>
    </p:spTree>
    <p:extLst>
      <p:ext uri="{BB962C8B-B14F-4D97-AF65-F5344CB8AC3E}">
        <p14:creationId xmlns:p14="http://schemas.microsoft.com/office/powerpoint/2010/main" val="134657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par>
                                <p:cTn id="21" presetID="10"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Rectangle 3"/>
          <p:cNvSpPr>
            <a:spLocks noChangeArrowheads="1"/>
          </p:cNvSpPr>
          <p:nvPr>
            <p:custDataLst>
              <p:tags r:id="rId1"/>
            </p:custDataLst>
          </p:nvPr>
        </p:nvSpPr>
        <p:spPr bwMode="auto">
          <a:xfrm>
            <a:off x="683568" y="908720"/>
            <a:ext cx="7991475" cy="4262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auto" latinLnBrk="0" hangingPunct="1">
              <a:lnSpc>
                <a:spcPct val="100000"/>
              </a:lnSpc>
              <a:spcBef>
                <a:spcPct val="0"/>
              </a:spcBef>
              <a:spcAft>
                <a:spcPts val="180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auto" latinLnBrk="0" hangingPunct="1">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a:ln>
                  <a:noFill/>
                </a:ln>
                <a:solidFill>
                  <a:srgbClr val="FF0000"/>
                </a:solidFill>
                <a:effectLst/>
                <a:uLnTx/>
                <a:uFillTx/>
                <a:latin typeface="Verdana" panose="020B0604030504040204" pitchFamily="34" charset="0"/>
                <a:ea typeface="ＭＳ Ｐゴシック" panose="020B0600070205080204" pitchFamily="34" charset="-128"/>
              </a:rPr>
              <a:t>bladed or sharply pointed article </a:t>
            </a:r>
            <a:endParaRPr kumimoji="0" lang="en-GB" altLang="en-US" sz="2800" b="0" i="0" u="none" strike="noStrike" kern="0" cap="none" spc="0" normalizeH="0" baseline="0" noProof="0" dirty="0" smtClean="0">
              <a:ln>
                <a:noFill/>
              </a:ln>
              <a:solidFill>
                <a:srgbClr val="FF0000"/>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auto" latinLnBrk="0" hangingPunct="1">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rPr>
              <a:t>or</a:t>
            </a:r>
          </a:p>
          <a:p>
            <a:pPr marL="0" marR="0" lvl="0" indent="0" algn="ctr" defTabSz="914400" eaLnBrk="1" fontAlgn="auto" latinLnBrk="0" hangingPunct="1">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a:ln>
                  <a:noFill/>
                </a:ln>
                <a:solidFill>
                  <a:srgbClr val="FF0000"/>
                </a:solidFill>
                <a:effectLst/>
                <a:uLnTx/>
                <a:uFillTx/>
                <a:latin typeface="Verdana" panose="020B0604030504040204" pitchFamily="34" charset="0"/>
                <a:ea typeface="ＭＳ Ｐゴシック" panose="020B0600070205080204" pitchFamily="34" charset="-128"/>
              </a:rPr>
              <a:t>prohibited </a:t>
            </a:r>
            <a:r>
              <a:rPr kumimoji="0" lang="en-GB" altLang="en-US" sz="2800" b="0" i="0" u="none" strike="noStrike" kern="0" cap="none" spc="0" normalizeH="0" baseline="0" noProof="0" dirty="0" smtClean="0">
                <a:ln>
                  <a:noFill/>
                </a:ln>
                <a:solidFill>
                  <a:srgbClr val="FF0000"/>
                </a:solidFill>
                <a:effectLst/>
                <a:uLnTx/>
                <a:uFillTx/>
                <a:latin typeface="Verdana" panose="020B0604030504040204" pitchFamily="34" charset="0"/>
                <a:ea typeface="ＭＳ Ｐゴシック" panose="020B0600070205080204" pitchFamily="34" charset="-128"/>
              </a:rPr>
              <a:t>firework</a:t>
            </a:r>
          </a:p>
          <a:p>
            <a:pPr marL="0" marR="0" lvl="0" indent="0" algn="ctr" defTabSz="914400" eaLnBrk="1" fontAlgn="auto" latinLnBrk="0" hangingPunct="1">
              <a:lnSpc>
                <a:spcPct val="100000"/>
              </a:lnSpc>
              <a:spcBef>
                <a:spcPct val="0"/>
              </a:spcBef>
              <a:spcAft>
                <a:spcPts val="1800"/>
              </a:spcAft>
              <a:buClrTx/>
              <a:buSzTx/>
              <a:buFontTx/>
              <a:buNone/>
              <a:tabLst/>
              <a:defRPr/>
            </a:pPr>
            <a:endParaRPr kumimoji="0" lang="en-GB" altLang="en-US" sz="2800" b="0" i="0" u="none" strike="noStrike" kern="0" cap="none" spc="0" normalizeH="0" baseline="0" noProof="0" dirty="0">
              <a:ln>
                <a:noFill/>
              </a:ln>
              <a:solidFill>
                <a:srgbClr val="FF0000"/>
              </a:solidFill>
              <a:effectLst/>
              <a:uLnTx/>
              <a:uFillTx/>
              <a:latin typeface="Verdana" panose="020B0604030504040204" pitchFamily="34" charset="0"/>
              <a:ea typeface="ＭＳ Ｐゴシック" panose="020B0600070205080204" pitchFamily="34" charset="-128"/>
            </a:endParaRPr>
          </a:p>
          <a:p>
            <a:pPr marL="0" marR="0" lvl="0" indent="0" algn="ctr" defTabSz="914400" eaLnBrk="1" fontAlgn="auto" latinLnBrk="0" hangingPunct="1">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rPr>
              <a:t>Any such article found during a search may be seized. </a:t>
            </a:r>
          </a:p>
        </p:txBody>
      </p:sp>
      <p:pic>
        <p:nvPicPr>
          <p:cNvPr id="3" name="Picture 2"/>
          <p:cNvPicPr>
            <a:picLocks noChangeAspect="1"/>
          </p:cNvPicPr>
          <p:nvPr/>
        </p:nvPicPr>
        <p:blipFill>
          <a:blip r:embed="rId5"/>
          <a:stretch>
            <a:fillRect/>
          </a:stretch>
        </p:blipFill>
        <p:spPr>
          <a:xfrm>
            <a:off x="827584" y="445811"/>
            <a:ext cx="1440160" cy="925817"/>
          </a:xfrm>
          <a:prstGeom prst="rect">
            <a:avLst/>
          </a:prstGeom>
        </p:spPr>
      </p:pic>
      <p:pic>
        <p:nvPicPr>
          <p:cNvPr id="4" name="Picture 3"/>
          <p:cNvPicPr>
            <a:picLocks noChangeAspect="1"/>
          </p:cNvPicPr>
          <p:nvPr/>
        </p:nvPicPr>
        <p:blipFill>
          <a:blip r:embed="rId6"/>
          <a:stretch>
            <a:fillRect/>
          </a:stretch>
        </p:blipFill>
        <p:spPr>
          <a:xfrm>
            <a:off x="7380312" y="307676"/>
            <a:ext cx="1218258" cy="1202086"/>
          </a:xfrm>
          <a:prstGeom prst="rect">
            <a:avLst/>
          </a:prstGeom>
        </p:spPr>
      </p:pic>
      <p:pic>
        <p:nvPicPr>
          <p:cNvPr id="5" name="Picture 4"/>
          <p:cNvPicPr>
            <a:picLocks noChangeAspect="1"/>
          </p:cNvPicPr>
          <p:nvPr/>
        </p:nvPicPr>
        <p:blipFill>
          <a:blip r:embed="rId7"/>
          <a:stretch>
            <a:fillRect/>
          </a:stretch>
        </p:blipFill>
        <p:spPr>
          <a:xfrm>
            <a:off x="827584" y="2514464"/>
            <a:ext cx="1547664" cy="1547664"/>
          </a:xfrm>
          <a:prstGeom prst="rect">
            <a:avLst/>
          </a:prstGeom>
        </p:spPr>
      </p:pic>
      <p:pic>
        <p:nvPicPr>
          <p:cNvPr id="6" name="Picture 5"/>
          <p:cNvPicPr>
            <a:picLocks noChangeAspect="1"/>
          </p:cNvPicPr>
          <p:nvPr/>
        </p:nvPicPr>
        <p:blipFill>
          <a:blip r:embed="rId8"/>
          <a:stretch>
            <a:fillRect/>
          </a:stretch>
        </p:blipFill>
        <p:spPr>
          <a:xfrm>
            <a:off x="6876256" y="2447026"/>
            <a:ext cx="1376561" cy="1645158"/>
          </a:xfrm>
          <a:prstGeom prst="rect">
            <a:avLst/>
          </a:prstGeom>
        </p:spPr>
      </p:pic>
    </p:spTree>
    <p:extLst>
      <p:ext uri="{BB962C8B-B14F-4D97-AF65-F5344CB8AC3E}">
        <p14:creationId xmlns:p14="http://schemas.microsoft.com/office/powerpoint/2010/main" val="294407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Box 4"/>
          <p:cNvSpPr txBox="1">
            <a:spLocks noChangeArrowheads="1"/>
          </p:cNvSpPr>
          <p:nvPr>
            <p:custDataLst>
              <p:tags r:id="rId1"/>
            </p:custDataLst>
          </p:nvPr>
        </p:nvSpPr>
        <p:spPr bwMode="auto">
          <a:xfrm>
            <a:off x="1475656" y="2005903"/>
            <a:ext cx="280836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Know</a:t>
            </a: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Believe</a:t>
            </a: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Suspect</a:t>
            </a:r>
          </a:p>
        </p:txBody>
      </p:sp>
      <p:sp>
        <p:nvSpPr>
          <p:cNvPr id="5" name="TextBox 4"/>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Reasonable Grounds</a:t>
            </a:r>
            <a:endParaRPr lang="en-GB" b="1" dirty="0">
              <a:solidFill>
                <a:schemeClr val="bg1"/>
              </a:solidFill>
              <a:latin typeface="+mn-lt"/>
            </a:endParaRPr>
          </a:p>
        </p:txBody>
      </p:sp>
      <p:pic>
        <p:nvPicPr>
          <p:cNvPr id="6" name="Picture 5"/>
          <p:cNvPicPr>
            <a:picLocks noChangeAspect="1"/>
          </p:cNvPicPr>
          <p:nvPr/>
        </p:nvPicPr>
        <p:blipFill rotWithShape="1">
          <a:blip r:embed="rId5">
            <a:extLst>
              <a:ext uri="{28A0092B-C50C-407E-A947-70E740481C1C}">
                <a14:useLocalDpi xmlns:a14="http://schemas.microsoft.com/office/drawing/2010/main" val="0"/>
              </a:ext>
            </a:extLst>
          </a:blip>
          <a:srcRect l="21265" t="12853"/>
          <a:stretch/>
        </p:blipFill>
        <p:spPr>
          <a:xfrm>
            <a:off x="5220072" y="1837349"/>
            <a:ext cx="2399547" cy="3030876"/>
          </a:xfrm>
          <a:prstGeom prst="rect">
            <a:avLst/>
          </a:prstGeom>
        </p:spPr>
      </p:pic>
    </p:spTree>
    <p:extLst>
      <p:ext uri="{BB962C8B-B14F-4D97-AF65-F5344CB8AC3E}">
        <p14:creationId xmlns:p14="http://schemas.microsoft.com/office/powerpoint/2010/main" val="73274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Roger Images\Images\thumbnail image\court_polic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920" y="1196752"/>
            <a:ext cx="4680074" cy="4076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a:spLocks noChangeArrowheads="1"/>
          </p:cNvSpPr>
          <p:nvPr/>
        </p:nvSpPr>
        <p:spPr bwMode="auto">
          <a:xfrm>
            <a:off x="899592" y="818718"/>
            <a:ext cx="3529012" cy="5201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320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S</a:t>
            </a: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een</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320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H</a:t>
            </a: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eard</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320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A</a:t>
            </a: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ctions</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320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C</a:t>
            </a: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onversations</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320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K</a:t>
            </a: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nowledge</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3200" i="0" u="none" strike="noStrike" kern="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S</a:t>
            </a: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mell</a:t>
            </a:r>
          </a:p>
        </p:txBody>
      </p:sp>
      <p:sp>
        <p:nvSpPr>
          <p:cNvPr id="4" name="TextBox 3"/>
          <p:cNvSpPr txBox="1">
            <a:spLocks noChangeArrowheads="1"/>
          </p:cNvSpPr>
          <p:nvPr/>
        </p:nvSpPr>
        <p:spPr bwMode="auto">
          <a:xfrm>
            <a:off x="611560" y="116632"/>
            <a:ext cx="9144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800" b="0" i="0" u="none" strike="noStrike" kern="0" cap="none" spc="0" normalizeH="0" baseline="0" noProof="0" dirty="0">
                <a:ln>
                  <a:noFill/>
                </a:ln>
                <a:solidFill>
                  <a:srgbClr val="FF0000"/>
                </a:solidFill>
                <a:effectLst/>
                <a:uLnTx/>
                <a:uFillTx/>
                <a:latin typeface="Verdana" panose="020B0604030504040204" pitchFamily="34" charset="0"/>
                <a:ea typeface="ＭＳ Ｐゴシック" panose="020B0600070205080204" pitchFamily="34" charset="-128"/>
              </a:rPr>
              <a:t>Remember</a:t>
            </a:r>
            <a:r>
              <a:rPr kumimoji="0" lang="en-GB" altLang="en-US" sz="2800" b="0" i="0" u="none" strike="noStrike" kern="0" cap="none" spc="0" normalizeH="0" baseline="0" noProof="0" dirty="0">
                <a:ln>
                  <a:noFill/>
                </a:ln>
                <a:solidFill>
                  <a:srgbClr val="0033CC"/>
                </a:solidFill>
                <a:effectLst/>
                <a:uLnTx/>
                <a:uFillTx/>
                <a:latin typeface="Verdana" panose="020B0604030504040204" pitchFamily="34" charset="0"/>
                <a:ea typeface="ＭＳ Ｐゴシック" panose="020B0600070205080204" pitchFamily="34" charset="-128"/>
              </a:rPr>
              <a:t> </a:t>
            </a:r>
            <a:r>
              <a:rPr kumimoji="0" lang="en-GB" altLang="en-US" sz="2800" b="0" i="0" u="none" strike="noStrike" kern="0" cap="none" spc="0" normalizeH="0" baseline="0" noProof="0" dirty="0">
                <a:ln>
                  <a:noFill/>
                </a:ln>
                <a:solidFill>
                  <a:schemeClr val="tx1"/>
                </a:solidFill>
                <a:effectLst/>
                <a:uLnTx/>
                <a:uFillTx/>
                <a:latin typeface="Verdana" panose="020B0604030504040204" pitchFamily="34" charset="0"/>
                <a:ea typeface="ＭＳ Ｐゴシック" panose="020B0600070205080204" pitchFamily="34" charset="-128"/>
              </a:rPr>
              <a:t>-What can you give evidence of?</a:t>
            </a:r>
          </a:p>
        </p:txBody>
      </p:sp>
    </p:spTree>
    <p:extLst>
      <p:ext uri="{BB962C8B-B14F-4D97-AF65-F5344CB8AC3E}">
        <p14:creationId xmlns:p14="http://schemas.microsoft.com/office/powerpoint/2010/main" val="2328291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NIM\Question 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5696" y="939068"/>
            <a:ext cx="5828483"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683568" y="2781300"/>
            <a:ext cx="8136904"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4000" i="0" u="none" strike="noStrike" kern="0" cap="none" spc="0" normalizeH="0" baseline="0" noProof="0" dirty="0">
                <a:ln>
                  <a:noFill/>
                </a:ln>
                <a:solidFill>
                  <a:schemeClr val="tx1"/>
                </a:solidFill>
                <a:effectLst/>
                <a:uLnTx/>
                <a:uFillTx/>
                <a:latin typeface="Verdana" panose="020B0604030504040204" pitchFamily="34" charset="0"/>
                <a:ea typeface="ＭＳ Ｐゴシック" panose="020B0600070205080204" pitchFamily="34" charset="-128"/>
              </a:rPr>
              <a:t>Reasonable </a:t>
            </a:r>
            <a:r>
              <a:rPr kumimoji="0" lang="en-GB" altLang="en-US" sz="4000" b="0" i="0" u="none" strike="noStrike" kern="0" cap="none" spc="0" normalizeH="0" baseline="0" noProof="0" dirty="0" smtClean="0">
                <a:ln>
                  <a:noFill/>
                </a:ln>
                <a:solidFill>
                  <a:schemeClr val="tx1"/>
                </a:solidFill>
                <a:effectLst/>
                <a:uLnTx/>
                <a:uFillTx/>
                <a:latin typeface="Verdana" panose="020B0604030504040204" pitchFamily="34" charset="0"/>
                <a:ea typeface="ＭＳ Ｐゴシック" panose="020B0600070205080204" pitchFamily="34" charset="-128"/>
              </a:rPr>
              <a:t>grounds</a:t>
            </a:r>
            <a:endParaRPr kumimoji="0" lang="en-GB" altLang="en-US" sz="4000" b="0" i="0" u="none" strike="noStrike" kern="0" cap="none" spc="0" normalizeH="0" baseline="0" noProof="0" dirty="0">
              <a:ln>
                <a:noFill/>
              </a:ln>
              <a:solidFill>
                <a:schemeClr val="tx1"/>
              </a:solidFill>
              <a:effectLst/>
              <a:uLnTx/>
              <a:uFillTx/>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7180429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74698" y="1268760"/>
            <a:ext cx="4759307" cy="4350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Unconscious Bias</a:t>
            </a:r>
            <a:endParaRPr lang="en-GB" b="1" dirty="0">
              <a:solidFill>
                <a:schemeClr val="bg1"/>
              </a:solidFill>
              <a:latin typeface="+mn-lt"/>
            </a:endParaRPr>
          </a:p>
        </p:txBody>
      </p:sp>
      <p:pic>
        <p:nvPicPr>
          <p:cNvPr id="6" name="Picture 5">
            <a:hlinkClick r:id="rId5"/>
          </p:cNvPr>
          <p:cNvPicPr>
            <a:picLocks noChangeAspect="1"/>
          </p:cNvPicPr>
          <p:nvPr/>
        </p:nvPicPr>
        <p:blipFill>
          <a:blip r:embed="rId6"/>
          <a:stretch>
            <a:fillRect/>
          </a:stretch>
        </p:blipFill>
        <p:spPr>
          <a:xfrm>
            <a:off x="7974079" y="4653136"/>
            <a:ext cx="931801" cy="647757"/>
          </a:xfrm>
          <a:prstGeom prst="rect">
            <a:avLst/>
          </a:prstGeom>
        </p:spPr>
      </p:pic>
    </p:spTree>
    <p:extLst>
      <p:ext uri="{BB962C8B-B14F-4D97-AF65-F5344CB8AC3E}">
        <p14:creationId xmlns:p14="http://schemas.microsoft.com/office/powerpoint/2010/main" val="42721200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430712" y="1412776"/>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None/>
              <a:tabLst/>
              <a:defRPr/>
            </a:pPr>
            <a:endParaRPr kumimoji="0" lang="en-GB" altLang="en-US" sz="1800" b="0" i="0" u="none" strike="noStrike" kern="1200" cap="none" spc="0" normalizeH="0" baseline="0" noProof="0" dirty="0" smtClean="0">
              <a:ln>
                <a:noFill/>
              </a:ln>
              <a:solidFill>
                <a:srgbClr val="002060"/>
              </a:solidFill>
              <a:effectLst/>
              <a:uLnTx/>
              <a:uFillTx/>
              <a:latin typeface="Arial" pitchFamily="34" charset="0"/>
              <a:ea typeface="+mn-ea"/>
              <a:cs typeface="Arial" pitchFamily="34" charset="0"/>
            </a:endParaRPr>
          </a:p>
          <a:p>
            <a:pPr marL="285750" marR="0" lvl="0"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1800" b="0" i="0" u="none" strike="noStrike" kern="1200" cap="none" spc="0" normalizeH="0" baseline="0" noProof="0" dirty="0" smtClean="0">
              <a:ln>
                <a:noFill/>
              </a:ln>
              <a:solidFill>
                <a:srgbClr val="002060"/>
              </a:solidFill>
              <a:effectLst/>
              <a:uLnTx/>
              <a:uFillTx/>
              <a:latin typeface="Arial" pitchFamily="34" charset="0"/>
              <a:ea typeface="+mn-ea"/>
              <a:cs typeface="Arial" pitchFamily="34" charset="0"/>
            </a:endParaRPr>
          </a:p>
          <a:p>
            <a:pPr marL="285750" marR="0" lvl="0"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1800" b="0" i="0" u="none" strike="noStrike" kern="1200" cap="none" spc="0" normalizeH="0" baseline="0" noProof="0" dirty="0" smtClean="0">
              <a:ln>
                <a:noFill/>
              </a:ln>
              <a:solidFill>
                <a:srgbClr val="002060"/>
              </a:solidFill>
              <a:effectLst/>
              <a:uLnTx/>
              <a:uFillTx/>
              <a:latin typeface="Arial" pitchFamily="34" charset="0"/>
              <a:ea typeface="+mn-ea"/>
              <a:cs typeface="Arial" pitchFamily="34" charset="0"/>
            </a:endParaRPr>
          </a:p>
          <a:p>
            <a:pPr marL="285750" marR="0" lvl="0"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altLang="en-US" sz="1800" b="0" i="0" u="none" strike="noStrike" kern="1200" cap="none" spc="0" normalizeH="0" baseline="0" noProof="0" dirty="0" smtClean="0">
              <a:ln>
                <a:noFill/>
              </a:ln>
              <a:solidFill>
                <a:srgbClr val="002060"/>
              </a:solidFill>
              <a:effectLst/>
              <a:uLnTx/>
              <a:uFillTx/>
              <a:latin typeface="Arial" pitchFamily="34" charset="0"/>
              <a:ea typeface="+mn-ea"/>
              <a:cs typeface="Arial" pitchFamily="34" charset="0"/>
            </a:endParaRPr>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2709" y="2167507"/>
            <a:ext cx="3031696" cy="29276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79465" y="2055920"/>
            <a:ext cx="2934413" cy="2833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Group 4"/>
          <p:cNvGrpSpPr/>
          <p:nvPr/>
        </p:nvGrpSpPr>
        <p:grpSpPr>
          <a:xfrm>
            <a:off x="2986259" y="3275697"/>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2745278" y="382566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2246867" y="3896018"/>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2397026" y="3035745"/>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1947251" y="326278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9" name="Oval 18"/>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0" name="Group 19"/>
          <p:cNvGrpSpPr/>
          <p:nvPr/>
        </p:nvGrpSpPr>
        <p:grpSpPr>
          <a:xfrm>
            <a:off x="4911491" y="4349600"/>
            <a:ext cx="180000" cy="540000"/>
            <a:chOff x="6873866" y="4214543"/>
            <a:chExt cx="255658" cy="690536"/>
          </a:xfrm>
          <a:solidFill>
            <a:srgbClr val="0F0046"/>
          </a:solidFill>
        </p:grpSpPr>
        <p:sp>
          <p:nvSpPr>
            <p:cNvPr id="21" name="Flowchart: Delay 20"/>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2" name="Oval 21"/>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23" name="Group 22"/>
          <p:cNvGrpSpPr/>
          <p:nvPr/>
        </p:nvGrpSpPr>
        <p:grpSpPr>
          <a:xfrm>
            <a:off x="4363260" y="2932760"/>
            <a:ext cx="180000" cy="540000"/>
            <a:chOff x="6873866" y="4214543"/>
            <a:chExt cx="255658" cy="690536"/>
          </a:xfrm>
          <a:solidFill>
            <a:srgbClr val="0F0046"/>
          </a:solidFill>
        </p:grpSpPr>
        <p:sp>
          <p:nvSpPr>
            <p:cNvPr id="24" name="Flowchart: Delay 23"/>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5" name="Oval 24"/>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26" name="Group 25"/>
          <p:cNvGrpSpPr/>
          <p:nvPr/>
        </p:nvGrpSpPr>
        <p:grpSpPr>
          <a:xfrm>
            <a:off x="4958914" y="3459851"/>
            <a:ext cx="180000" cy="540000"/>
            <a:chOff x="6873866" y="4214543"/>
            <a:chExt cx="255658" cy="690536"/>
          </a:xfrm>
          <a:solidFill>
            <a:srgbClr val="0F0046"/>
          </a:solidFill>
        </p:grpSpPr>
        <p:sp>
          <p:nvSpPr>
            <p:cNvPr id="27" name="Flowchart: Delay 26"/>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28" name="Oval 27"/>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9" name="Group 28"/>
          <p:cNvGrpSpPr/>
          <p:nvPr/>
        </p:nvGrpSpPr>
        <p:grpSpPr>
          <a:xfrm>
            <a:off x="4377531" y="3924199"/>
            <a:ext cx="180000" cy="540000"/>
            <a:chOff x="6873866" y="4214543"/>
            <a:chExt cx="255658" cy="690536"/>
          </a:xfrm>
          <a:solidFill>
            <a:srgbClr val="0F0046"/>
          </a:solidFill>
        </p:grpSpPr>
        <p:sp>
          <p:nvSpPr>
            <p:cNvPr id="30" name="Flowchart: Delay 29"/>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1" name="Oval 30"/>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32" name="Group 31"/>
          <p:cNvGrpSpPr/>
          <p:nvPr/>
        </p:nvGrpSpPr>
        <p:grpSpPr>
          <a:xfrm>
            <a:off x="6500114" y="2833120"/>
            <a:ext cx="180000" cy="540000"/>
            <a:chOff x="6873866" y="4214543"/>
            <a:chExt cx="255658" cy="690536"/>
          </a:xfrm>
          <a:solidFill>
            <a:srgbClr val="0F0046"/>
          </a:solidFill>
        </p:grpSpPr>
        <p:sp>
          <p:nvSpPr>
            <p:cNvPr id="33" name="Flowchart: Delay 32"/>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4" name="Oval 33"/>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35" name="Group 34"/>
          <p:cNvGrpSpPr/>
          <p:nvPr/>
        </p:nvGrpSpPr>
        <p:grpSpPr>
          <a:xfrm>
            <a:off x="7210248" y="3005697"/>
            <a:ext cx="180000" cy="540000"/>
            <a:chOff x="6873866" y="4214543"/>
            <a:chExt cx="255658" cy="690536"/>
          </a:xfrm>
          <a:solidFill>
            <a:srgbClr val="0F0046"/>
          </a:solidFill>
        </p:grpSpPr>
        <p:sp>
          <p:nvSpPr>
            <p:cNvPr id="36" name="Flowchart: Delay 35"/>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7" name="Oval 36"/>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38" name="Group 37"/>
          <p:cNvGrpSpPr/>
          <p:nvPr/>
        </p:nvGrpSpPr>
        <p:grpSpPr>
          <a:xfrm>
            <a:off x="6427827" y="3724550"/>
            <a:ext cx="180000" cy="540000"/>
            <a:chOff x="6873866" y="4214543"/>
            <a:chExt cx="255658" cy="690536"/>
          </a:xfrm>
          <a:solidFill>
            <a:srgbClr val="0F0046"/>
          </a:solidFill>
        </p:grpSpPr>
        <p:sp>
          <p:nvSpPr>
            <p:cNvPr id="39" name="Flowchart: Delay 38"/>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0" name="Oval 39"/>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41" name="Group 40"/>
          <p:cNvGrpSpPr/>
          <p:nvPr/>
        </p:nvGrpSpPr>
        <p:grpSpPr>
          <a:xfrm>
            <a:off x="7107862" y="3859397"/>
            <a:ext cx="180000" cy="540000"/>
            <a:chOff x="6873866" y="4214543"/>
            <a:chExt cx="255658" cy="690536"/>
          </a:xfrm>
          <a:solidFill>
            <a:srgbClr val="0F0046"/>
          </a:solidFill>
        </p:grpSpPr>
        <p:sp>
          <p:nvSpPr>
            <p:cNvPr id="42" name="Flowchart: Delay 41"/>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3" name="Oval 42"/>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7" name="TextBox 46"/>
          <p:cNvSpPr txBox="1"/>
          <p:nvPr/>
        </p:nvSpPr>
        <p:spPr>
          <a:xfrm>
            <a:off x="388248" y="781570"/>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Stereotyping</a:t>
            </a:r>
            <a:endParaRPr lang="en-GB" b="1" dirty="0">
              <a:solidFill>
                <a:schemeClr val="bg1"/>
              </a:solidFill>
              <a:latin typeface="+mn-lt"/>
            </a:endParaRPr>
          </a:p>
        </p:txBody>
      </p:sp>
      <p:pic>
        <p:nvPicPr>
          <p:cNvPr id="48" name="Picture 47">
            <a:hlinkClick r:id="rId6"/>
          </p:cNvPr>
          <p:cNvPicPr>
            <a:picLocks noChangeAspect="1"/>
          </p:cNvPicPr>
          <p:nvPr/>
        </p:nvPicPr>
        <p:blipFill>
          <a:blip r:embed="rId7"/>
          <a:stretch>
            <a:fillRect/>
          </a:stretch>
        </p:blipFill>
        <p:spPr>
          <a:xfrm>
            <a:off x="7974079" y="4653136"/>
            <a:ext cx="931801" cy="647757"/>
          </a:xfrm>
          <a:prstGeom prst="rect">
            <a:avLst/>
          </a:prstGeom>
        </p:spPr>
      </p:pic>
    </p:spTree>
    <p:extLst>
      <p:ext uri="{BB962C8B-B14F-4D97-AF65-F5344CB8AC3E}">
        <p14:creationId xmlns:p14="http://schemas.microsoft.com/office/powerpoint/2010/main" val="4303960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4" cstate="print">
            <a:duotone>
              <a:srgbClr val="C0504D">
                <a:shade val="45000"/>
                <a:satMod val="135000"/>
              </a:srgbClr>
              <a:prstClr val="white"/>
            </a:duotone>
            <a:extLst>
              <a:ext uri="{28A0092B-C50C-407E-A947-70E740481C1C}">
                <a14:useLocalDpi xmlns:a14="http://schemas.microsoft.com/office/drawing/2010/main" val="0"/>
              </a:ext>
            </a:extLst>
          </a:blip>
          <a:stretch>
            <a:fillRect/>
          </a:stretch>
        </p:blipFill>
        <p:spPr>
          <a:xfrm>
            <a:off x="2195736" y="1916832"/>
            <a:ext cx="1509966" cy="1509966"/>
          </a:xfrm>
          <a:prstGeom prst="rect">
            <a:avLst/>
          </a:prstGeom>
        </p:spPr>
      </p:pic>
      <p:sp>
        <p:nvSpPr>
          <p:cNvPr id="4" name="TextBox 29"/>
          <p:cNvSpPr txBox="1">
            <a:spLocks noChangeArrowheads="1"/>
          </p:cNvSpPr>
          <p:nvPr/>
        </p:nvSpPr>
        <p:spPr bwMode="auto">
          <a:xfrm>
            <a:off x="859061" y="2276872"/>
            <a:ext cx="1336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eaLnBrk="1" fontAlgn="auto" hangingPunct="1">
              <a:spcBef>
                <a:spcPct val="0"/>
              </a:spcBef>
              <a:spcAft>
                <a:spcPts val="0"/>
              </a:spcAft>
              <a:buFontTx/>
              <a:buNone/>
            </a:pPr>
            <a:r>
              <a:rPr lang="en-GB" altLang="en-US" sz="1800" dirty="0">
                <a:solidFill>
                  <a:srgbClr val="002060"/>
                </a:solidFill>
                <a:latin typeface="Calibri"/>
              </a:rPr>
              <a:t>Mental shortcuts</a:t>
            </a:r>
          </a:p>
        </p:txBody>
      </p:sp>
      <p:grpSp>
        <p:nvGrpSpPr>
          <p:cNvPr id="5" name="Group 4"/>
          <p:cNvGrpSpPr/>
          <p:nvPr/>
        </p:nvGrpSpPr>
        <p:grpSpPr>
          <a:xfrm>
            <a:off x="5745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6224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6748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6227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6745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0" name="TextBox 28"/>
          <p:cNvSpPr txBox="1">
            <a:spLocks noChangeArrowheads="1"/>
          </p:cNvSpPr>
          <p:nvPr/>
        </p:nvSpPr>
        <p:spPr bwMode="auto">
          <a:xfrm>
            <a:off x="7473582" y="2473459"/>
            <a:ext cx="968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eaLnBrk="1" fontAlgn="auto" hangingPunct="1">
              <a:spcBef>
                <a:spcPct val="0"/>
              </a:spcBef>
              <a:spcAft>
                <a:spcPts val="0"/>
              </a:spcAft>
              <a:buFontTx/>
              <a:buNone/>
            </a:pPr>
            <a:r>
              <a:rPr lang="en-GB" altLang="en-US" sz="1800" dirty="0">
                <a:solidFill>
                  <a:srgbClr val="002060"/>
                </a:solidFill>
                <a:latin typeface="Calibri"/>
              </a:rPr>
              <a:t>Signals</a:t>
            </a:r>
          </a:p>
        </p:txBody>
      </p:sp>
      <p:cxnSp>
        <p:nvCxnSpPr>
          <p:cNvPr id="21" name="Straight Connector 20"/>
          <p:cNvCxnSpPr/>
          <p:nvPr/>
        </p:nvCxnSpPr>
        <p:spPr>
          <a:xfrm flipV="1">
            <a:off x="3533400" y="1868567"/>
            <a:ext cx="3940182" cy="445397"/>
          </a:xfrm>
          <a:prstGeom prst="line">
            <a:avLst/>
          </a:prstGeom>
          <a:noFill/>
          <a:ln w="25400" cap="flat" cmpd="sng" algn="ctr">
            <a:solidFill>
              <a:sysClr val="window" lastClr="FFFFFF">
                <a:lumMod val="50000"/>
              </a:sysClr>
            </a:solidFill>
            <a:prstDash val="dash"/>
          </a:ln>
          <a:effectLst/>
        </p:spPr>
      </p:cxnSp>
      <p:cxnSp>
        <p:nvCxnSpPr>
          <p:cNvPr id="23" name="Straight Connector 22"/>
          <p:cNvCxnSpPr>
            <a:stCxn id="3" idx="3"/>
          </p:cNvCxnSpPr>
          <p:nvPr/>
        </p:nvCxnSpPr>
        <p:spPr>
          <a:xfrm>
            <a:off x="3705702" y="2671815"/>
            <a:ext cx="3386578" cy="1254177"/>
          </a:xfrm>
          <a:prstGeom prst="line">
            <a:avLst/>
          </a:prstGeom>
          <a:noFill/>
          <a:ln w="25400" cap="flat" cmpd="sng" algn="ctr">
            <a:solidFill>
              <a:sysClr val="window" lastClr="FFFFFF">
                <a:lumMod val="50000"/>
              </a:sysClr>
            </a:solidFill>
            <a:prstDash val="dash"/>
          </a:ln>
          <a:effectLst/>
        </p:spPr>
      </p:cxnSp>
      <p:sp>
        <p:nvSpPr>
          <p:cNvPr id="29" name="Content Placeholder 4"/>
          <p:cNvSpPr txBox="1">
            <a:spLocks/>
          </p:cNvSpPr>
          <p:nvPr/>
        </p:nvSpPr>
        <p:spPr>
          <a:xfrm>
            <a:off x="611560" y="206563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AU" altLang="en-US" sz="32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AU" altLang="en-US" sz="32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AU" altLang="en-US" sz="32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AU" altLang="en-US" sz="32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AU" altLang="en-US" sz="28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“You build the stereotypes up through experience, the people you see who are involved in crime.”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0" name="Cloud 29"/>
          <p:cNvSpPr/>
          <p:nvPr/>
        </p:nvSpPr>
        <p:spPr>
          <a:xfrm>
            <a:off x="2647482" y="2131815"/>
            <a:ext cx="563563" cy="431800"/>
          </a:xfrm>
          <a:prstGeom prst="cloud">
            <a:avLst/>
          </a:prstGeom>
          <a:solidFill>
            <a:sysClr val="window" lastClr="FFFFFF"/>
          </a:solidFill>
          <a:ln w="9525" cap="flat" cmpd="sng" algn="ctr">
            <a:no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5" name="TextBox 24"/>
          <p:cNvSpPr txBox="1"/>
          <p:nvPr/>
        </p:nvSpPr>
        <p:spPr>
          <a:xfrm>
            <a:off x="323528" y="489926"/>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Forming Suspicions</a:t>
            </a:r>
            <a:endParaRPr lang="en-GB" b="1" dirty="0">
              <a:solidFill>
                <a:schemeClr val="bg1"/>
              </a:solidFill>
              <a:latin typeface="+mn-lt"/>
            </a:endParaRPr>
          </a:p>
        </p:txBody>
      </p:sp>
    </p:spTree>
    <p:extLst>
      <p:ext uri="{BB962C8B-B14F-4D97-AF65-F5344CB8AC3E}">
        <p14:creationId xmlns:p14="http://schemas.microsoft.com/office/powerpoint/2010/main" val="37604192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827584" y="1124744"/>
            <a:ext cx="7488832" cy="4824536"/>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20000"/>
              </a:spcBef>
              <a:spcAft>
                <a:spcPts val="120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Each time a stop and search of a person is considered, officers should ask themselves this question:</a:t>
            </a:r>
          </a:p>
          <a:p>
            <a:pPr marL="0" marR="0" lvl="0" indent="0" algn="ctr" defTabSz="914400" rtl="0" eaLnBrk="1" fontAlgn="auto" latinLnBrk="0" hangingPunct="1">
              <a:lnSpc>
                <a:spcPct val="120000"/>
              </a:lnSpc>
              <a:spcBef>
                <a:spcPct val="20000"/>
              </a:spcBef>
              <a:spcAft>
                <a:spcPts val="0"/>
              </a:spcAft>
              <a:buClrTx/>
              <a:buSzTx/>
              <a:buFont typeface="Arial" panose="020B0604020202020204" pitchFamily="34" charset="0"/>
              <a:buNone/>
              <a:tabLst/>
              <a:defRPr/>
            </a:pPr>
            <a:r>
              <a:rPr kumimoji="0" lang="en-GB"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Do I have specific intelligence, including my own observations, which provides reasonable grounds for suspecting that this person at </a:t>
            </a:r>
            <a:r>
              <a:rPr kumimoji="0" lang="en-GB" sz="2400" b="0" i="1" u="sng" strike="noStrike" kern="1200" cap="none" spc="0" normalizeH="0" baseline="0" noProof="0" dirty="0" smtClean="0">
                <a:ln>
                  <a:noFill/>
                </a:ln>
                <a:effectLst/>
                <a:uLnTx/>
                <a:uFillTx/>
                <a:latin typeface="Arial" panose="020B0604020202020204" pitchFamily="34" charset="0"/>
                <a:cs typeface="Arial" panose="020B0604020202020204" pitchFamily="34" charset="0"/>
              </a:rPr>
              <a:t>this</a:t>
            </a:r>
            <a:r>
              <a:rPr kumimoji="0" lang="en-GB"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time in </a:t>
            </a:r>
            <a:r>
              <a:rPr kumimoji="0" lang="en-GB" sz="2400" b="0" i="1" u="sng" strike="noStrike" kern="1200" cap="none" spc="0" normalizeH="0" baseline="0" noProof="0" dirty="0" smtClean="0">
                <a:ln>
                  <a:noFill/>
                </a:ln>
                <a:effectLst/>
                <a:uLnTx/>
                <a:uFillTx/>
                <a:latin typeface="Arial" panose="020B0604020202020204" pitchFamily="34" charset="0"/>
                <a:cs typeface="Arial" panose="020B0604020202020204" pitchFamily="34" charset="0"/>
              </a:rPr>
              <a:t>these</a:t>
            </a:r>
            <a:r>
              <a:rPr kumimoji="0" lang="en-GB"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circumstances </a:t>
            </a:r>
            <a:r>
              <a:rPr kumimoji="0" lang="en-GB" sz="2400" b="0" i="1" u="sng" strike="noStrike" kern="1200" cap="none" spc="0" normalizeH="0" baseline="0" noProof="0" dirty="0" smtClean="0">
                <a:ln>
                  <a:noFill/>
                </a:ln>
                <a:effectLst/>
                <a:uLnTx/>
                <a:uFillTx/>
                <a:latin typeface="Arial" panose="020B0604020202020204" pitchFamily="34" charset="0"/>
                <a:cs typeface="Arial" panose="020B0604020202020204" pitchFamily="34" charset="0"/>
              </a:rPr>
              <a:t>possesses</a:t>
            </a:r>
            <a:r>
              <a:rPr kumimoji="0" lang="en-GB"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a specific prohibited article </a:t>
            </a:r>
            <a:r>
              <a:rPr kumimoji="0" lang="en-US"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and there is a </a:t>
            </a:r>
            <a:r>
              <a:rPr kumimoji="0" lang="en-US" sz="2400" b="0" i="1" u="sng" strike="noStrike" kern="1200" cap="none" spc="0" normalizeH="0" baseline="0" noProof="0" dirty="0" smtClean="0">
                <a:ln>
                  <a:noFill/>
                </a:ln>
                <a:effectLst/>
                <a:uLnTx/>
                <a:uFillTx/>
                <a:latin typeface="Arial" panose="020B0604020202020204" pitchFamily="34" charset="0"/>
                <a:cs typeface="Arial" panose="020B0604020202020204" pitchFamily="34" charset="0"/>
              </a:rPr>
              <a:t>likelihood</a:t>
            </a:r>
            <a:r>
              <a:rPr kumimoji="0" lang="en-US"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based on these suspicions that I will find the item I am looking for</a:t>
            </a:r>
            <a:r>
              <a:rPr kumimoji="0" lang="en-GB"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12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a:r>
            <a:b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b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If there is no such intelligence, then</a:t>
            </a:r>
            <a:r>
              <a:rPr kumimoji="0" lang="en-GB" sz="2400" b="0" i="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2400" b="1" i="0" u="sng"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no</a:t>
            </a:r>
            <a:r>
              <a:rPr kumimoji="0" lang="en-GB" sz="2400" b="0" i="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 </a:t>
            </a: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search should be made.</a:t>
            </a:r>
            <a:endParaRPr kumimoji="0" lang="en-US"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The Principles of Stop &amp; Search</a:t>
            </a:r>
            <a:endParaRPr lang="en-GB" b="1" dirty="0">
              <a:solidFill>
                <a:schemeClr val="bg1"/>
              </a:solidFill>
              <a:latin typeface="+mn-lt"/>
            </a:endParaRPr>
          </a:p>
        </p:txBody>
      </p:sp>
    </p:spTree>
    <p:extLst>
      <p:ext uri="{BB962C8B-B14F-4D97-AF65-F5344CB8AC3E}">
        <p14:creationId xmlns:p14="http://schemas.microsoft.com/office/powerpoint/2010/main" val="4104174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981944" y="1484784"/>
            <a:ext cx="7344816" cy="4248472"/>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ts val="600"/>
              </a:spcBef>
              <a:spcAft>
                <a:spcPts val="600"/>
              </a:spcAft>
              <a:buClrTx/>
              <a:buSzTx/>
              <a:buFont typeface="Arial" panose="020B0604020202020204" pitchFamily="34" charset="0"/>
              <a:buNone/>
              <a:tabLst/>
              <a:defRPr/>
            </a:pPr>
            <a:r>
              <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Stop and search can be a valuable power to assist policing provided that it is used correctly</a:t>
            </a:r>
            <a:r>
              <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None/>
              <a:tabLst/>
              <a:defRPr/>
            </a:pPr>
            <a:endPar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20000"/>
              </a:lnSpc>
              <a:spcBef>
                <a:spcPts val="600"/>
              </a:spcBef>
              <a:spcAft>
                <a:spcPts val="600"/>
              </a:spcAft>
              <a:buClrTx/>
              <a:buSzTx/>
              <a:buFont typeface="Arial" panose="020B0604020202020204" pitchFamily="34" charset="0"/>
              <a:buNone/>
              <a:tabLst/>
              <a:defRPr/>
            </a:pPr>
            <a:r>
              <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A stop and search is most likely to be fair and effective when:</a:t>
            </a:r>
          </a:p>
          <a:p>
            <a:pPr marL="342900" marR="0" lvl="0" indent="-342900" algn="l" defTabSz="914400" rtl="0" eaLnBrk="1" fontAlgn="auto" latinLnBrk="0" hangingPunct="1">
              <a:lnSpc>
                <a:spcPct val="120000"/>
              </a:lnSpc>
              <a:spcBef>
                <a:spcPts val="600"/>
              </a:spcBef>
              <a:spcAft>
                <a:spcPts val="600"/>
              </a:spcAft>
              <a:buClrTx/>
              <a:buSzTx/>
              <a:buFont typeface="Arial" panose="020B0604020202020204" pitchFamily="34" charset="0"/>
              <a:buChar char="•"/>
              <a:tabLst/>
              <a:defRPr/>
            </a:pPr>
            <a:r>
              <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search is justified, lawful and stands up to public scrutiny. </a:t>
            </a:r>
          </a:p>
          <a:p>
            <a:pPr marL="342900" marR="0" lvl="0" indent="-342900" algn="l" defTabSz="914400" rtl="0" eaLnBrk="1" fontAlgn="auto" latinLnBrk="0" hangingPunct="1">
              <a:lnSpc>
                <a:spcPct val="120000"/>
              </a:lnSpc>
              <a:spcBef>
                <a:spcPts val="600"/>
              </a:spcBef>
              <a:spcAft>
                <a:spcPts val="600"/>
              </a:spcAft>
              <a:buClrTx/>
              <a:buSzTx/>
              <a:buFont typeface="Arial" panose="020B0604020202020204" pitchFamily="34" charset="0"/>
              <a:buChar char="•"/>
              <a:tabLst/>
              <a:defRPr/>
            </a:pPr>
            <a:r>
              <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officer has genuine and objectively reasonable suspicion that s/he will find a prohibited article or item for use in crime. </a:t>
            </a:r>
          </a:p>
          <a:p>
            <a:pPr marL="342900" marR="0" lvl="0" indent="-342900" algn="l" defTabSz="914400" rtl="0" eaLnBrk="1" fontAlgn="auto" latinLnBrk="0" hangingPunct="1">
              <a:lnSpc>
                <a:spcPct val="120000"/>
              </a:lnSpc>
              <a:spcBef>
                <a:spcPts val="600"/>
              </a:spcBef>
              <a:spcAft>
                <a:spcPts val="600"/>
              </a:spcAft>
              <a:buClrTx/>
              <a:buSzTx/>
              <a:buFont typeface="Arial" panose="020B0604020202020204" pitchFamily="34" charset="0"/>
              <a:buChar char="•"/>
              <a:tabLst/>
              <a:defRPr/>
            </a:pPr>
            <a:r>
              <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person understands why they have been searched and feels that they have been treated with respect.</a:t>
            </a:r>
          </a:p>
          <a:p>
            <a:pPr marL="342900" marR="0" lvl="0" indent="-342900" algn="l" defTabSz="914400" rtl="0" eaLnBrk="1" fontAlgn="auto" latinLnBrk="0" hangingPunct="1">
              <a:lnSpc>
                <a:spcPct val="120000"/>
              </a:lnSpc>
              <a:spcBef>
                <a:spcPts val="600"/>
              </a:spcBef>
              <a:spcAft>
                <a:spcPts val="600"/>
              </a:spcAft>
              <a:buClrTx/>
              <a:buSzTx/>
              <a:buFont typeface="Arial" panose="020B0604020202020204" pitchFamily="34" charset="0"/>
              <a:buChar char="•"/>
              <a:tabLst/>
              <a:defRPr/>
            </a:pPr>
            <a:r>
              <a:rPr kumimoji="0" lang="en-GB"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search was necessary and was the most proportionate method a police officer could use to establish whether the person has such an item. </a:t>
            </a:r>
            <a:endParaRPr kumimoji="0" lang="en-US" sz="2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395536" y="476672"/>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The Principles of Stop &amp; Search</a:t>
            </a:r>
            <a:endParaRPr lang="en-GB" b="1" dirty="0">
              <a:solidFill>
                <a:schemeClr val="bg1"/>
              </a:solidFill>
              <a:latin typeface="+mn-lt"/>
            </a:endParaRPr>
          </a:p>
        </p:txBody>
      </p:sp>
    </p:spTree>
    <p:extLst>
      <p:ext uri="{BB962C8B-B14F-4D97-AF65-F5344CB8AC3E}">
        <p14:creationId xmlns:p14="http://schemas.microsoft.com/office/powerpoint/2010/main" val="198888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899592" y="1124745"/>
            <a:ext cx="7560840" cy="3600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Bef>
                <a:spcPts val="600"/>
              </a:spcBef>
              <a:spcAft>
                <a:spcPts val="600"/>
              </a:spcAft>
              <a:buNone/>
              <a:defRPr/>
            </a:pPr>
            <a:r>
              <a:rPr kumimoji="0" lang="en-GB" sz="2400" b="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Stop and search should be:</a:t>
            </a:r>
          </a:p>
          <a:p>
            <a:pPr marL="0" marR="0" lvl="0" indent="0" algn="ctr" defTabSz="914400" rtl="0" eaLnBrk="1" fontAlgn="auto" latinLnBrk="0" hangingPunct="1">
              <a:lnSpc>
                <a:spcPct val="100000"/>
              </a:lnSpc>
              <a:spcBef>
                <a:spcPts val="600"/>
              </a:spcBef>
              <a:spcAft>
                <a:spcPts val="600"/>
              </a:spcAft>
              <a:buClrTx/>
              <a:buSzTx/>
              <a:buNone/>
              <a:tabLst/>
              <a:defRPr/>
            </a:pPr>
            <a:r>
              <a:rPr kumimoji="0" lang="en-GB" sz="240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Focused on active offenders</a:t>
            </a:r>
          </a:p>
          <a:p>
            <a:pPr marL="0" marR="0" lvl="0" indent="0" algn="ctr" defTabSz="914400" rtl="0" eaLnBrk="1" fontAlgn="auto" latinLnBrk="0" hangingPunct="1">
              <a:lnSpc>
                <a:spcPct val="100000"/>
              </a:lnSpc>
              <a:spcBef>
                <a:spcPts val="600"/>
              </a:spcBef>
              <a:spcAft>
                <a:spcPts val="600"/>
              </a:spcAft>
              <a:buClrTx/>
              <a:buSzTx/>
              <a:buNone/>
              <a:tabLst/>
              <a:defRPr/>
            </a:pPr>
            <a:r>
              <a:rPr kumimoji="0" lang="en-GB" sz="240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Intelligence </a:t>
            </a:r>
            <a:r>
              <a:rPr kumimoji="0" lang="en-GB" sz="2400" u="none" strike="noStrike" kern="120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led</a:t>
            </a:r>
          </a:p>
          <a:p>
            <a:pPr marL="0" marR="0" lvl="0" indent="0" algn="l" defTabSz="914400" rtl="0" eaLnBrk="1" fontAlgn="auto" latinLnBrk="0" hangingPunct="1">
              <a:lnSpc>
                <a:spcPct val="100000"/>
              </a:lnSpc>
              <a:spcBef>
                <a:spcPts val="600"/>
              </a:spcBef>
              <a:spcAft>
                <a:spcPts val="600"/>
              </a:spcAft>
              <a:buClrTx/>
              <a:buSzTx/>
              <a:buNone/>
              <a:tabLst/>
              <a:defRPr/>
            </a:pPr>
            <a:endParaRPr kumimoji="0" lang="en-GB" sz="2400" b="0" i="1"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600"/>
              </a:spcBef>
              <a:spcAft>
                <a:spcPts val="600"/>
              </a:spcAft>
              <a:buClrTx/>
              <a:buSzTx/>
              <a:buFont typeface="Arial" panose="020B0604020202020204" pitchFamily="34" charset="0"/>
              <a:buNone/>
              <a:tabLst/>
              <a:defRPr/>
            </a:pPr>
            <a:r>
              <a:rPr kumimoji="0" lang="en-GB" sz="2400" b="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It </a:t>
            </a:r>
            <a:r>
              <a:rPr kumimoji="0" lang="en-GB" sz="2400" b="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must be used fairly, responsibly, with respect for people being searched and without unlawful discrimination.</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rgbClr val="002060"/>
              </a:solidFill>
              <a:effectLst/>
              <a:uLnTx/>
              <a:uFillTx/>
              <a:latin typeface="Calibri"/>
            </a:endParaRPr>
          </a:p>
        </p:txBody>
      </p:sp>
      <p:sp>
        <p:nvSpPr>
          <p:cNvPr id="4" name="TextBox 3"/>
          <p:cNvSpPr txBox="1"/>
          <p:nvPr/>
        </p:nvSpPr>
        <p:spPr>
          <a:xfrm>
            <a:off x="899592" y="260648"/>
            <a:ext cx="7560840"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Principles</a:t>
            </a:r>
            <a:endParaRPr lang="en-GB" b="1" dirty="0">
              <a:solidFill>
                <a:schemeClr val="bg1"/>
              </a:solidFill>
              <a:latin typeface="+mn-lt"/>
            </a:endParaRPr>
          </a:p>
        </p:txBody>
      </p:sp>
      <p:pic>
        <p:nvPicPr>
          <p:cNvPr id="5" name="Picture 4"/>
          <p:cNvPicPr>
            <a:picLocks noChangeAspect="1"/>
          </p:cNvPicPr>
          <p:nvPr/>
        </p:nvPicPr>
        <p:blipFill>
          <a:blip r:embed="rId4"/>
          <a:stretch>
            <a:fillRect/>
          </a:stretch>
        </p:blipFill>
        <p:spPr>
          <a:xfrm>
            <a:off x="1835696" y="4365104"/>
            <a:ext cx="5447928" cy="1731345"/>
          </a:xfrm>
          <a:prstGeom prst="rect">
            <a:avLst/>
          </a:prstGeom>
        </p:spPr>
      </p:pic>
    </p:spTree>
    <p:extLst>
      <p:ext uri="{BB962C8B-B14F-4D97-AF65-F5344CB8AC3E}">
        <p14:creationId xmlns:p14="http://schemas.microsoft.com/office/powerpoint/2010/main" val="3209059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585900" y="1484784"/>
            <a:ext cx="8136904" cy="43924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a:t>
            </a:r>
            <a:r>
              <a:rPr kumimoji="0" lang="en-GB" sz="240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Best Use of Stop and Search Scheme</a:t>
            </a: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was announced by the Home Secretary in her statement to Parliament on 30th April 2014.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principal aims of the scheme are to achieve greater </a:t>
            </a:r>
            <a:r>
              <a:rPr kumimoji="0" lang="en-GB" sz="240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transparency</a:t>
            </a: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a:t>
            </a:r>
            <a:r>
              <a:rPr kumimoji="0" lang="en-GB" sz="240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community involvement </a:t>
            </a: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in the use of stop and search powers and to </a:t>
            </a:r>
            <a:r>
              <a:rPr kumimoji="0" lang="en-GB" sz="240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support</a:t>
            </a: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a more </a:t>
            </a:r>
            <a:r>
              <a:rPr kumimoji="0" lang="en-GB" sz="240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intelligence-led approach</a:t>
            </a: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leading to </a:t>
            </a:r>
            <a:r>
              <a:rPr kumimoji="0" lang="en-GB" sz="240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better outcomes</a:t>
            </a: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for example, an increase in the stop and search to </a:t>
            </a:r>
            <a:r>
              <a:rPr kumimoji="0" lang="en-GB" sz="240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positive outcome ratio. </a:t>
            </a:r>
            <a:endParaRPr kumimoji="0" lang="en-GB" sz="24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4" name="TextBox 3"/>
          <p:cNvSpPr txBox="1"/>
          <p:nvPr/>
        </p:nvSpPr>
        <p:spPr>
          <a:xfrm>
            <a:off x="395536" y="404664"/>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Best Use of Stop &amp; Search Scheme</a:t>
            </a:r>
            <a:endParaRPr lang="en-GB" b="1" dirty="0">
              <a:solidFill>
                <a:schemeClr val="bg1"/>
              </a:solidFill>
              <a:latin typeface="+mn-lt"/>
            </a:endParaRPr>
          </a:p>
        </p:txBody>
      </p:sp>
    </p:spTree>
    <p:extLst>
      <p:ext uri="{BB962C8B-B14F-4D97-AF65-F5344CB8AC3E}">
        <p14:creationId xmlns:p14="http://schemas.microsoft.com/office/powerpoint/2010/main" val="335637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stopSearchPodcas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403648" y="1196752"/>
            <a:ext cx="6096000" cy="4572000"/>
          </a:xfrm>
          <a:prstGeom prst="rect">
            <a:avLst/>
          </a:prstGeom>
        </p:spPr>
      </p:pic>
      <p:sp>
        <p:nvSpPr>
          <p:cNvPr id="4" name="TextBox 3"/>
          <p:cNvSpPr txBox="1"/>
          <p:nvPr/>
        </p:nvSpPr>
        <p:spPr>
          <a:xfrm>
            <a:off x="323528" y="242645"/>
            <a:ext cx="856895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What is a fair and effective stop &amp; search?</a:t>
            </a:r>
            <a:endParaRPr lang="en-GB" b="1" dirty="0">
              <a:solidFill>
                <a:schemeClr val="bg1"/>
              </a:solidFill>
              <a:latin typeface="+mn-lt"/>
            </a:endParaRPr>
          </a:p>
        </p:txBody>
      </p:sp>
    </p:spTree>
    <p:extLst>
      <p:ext uri="{BB962C8B-B14F-4D97-AF65-F5344CB8AC3E}">
        <p14:creationId xmlns:p14="http://schemas.microsoft.com/office/powerpoint/2010/main" val="30358876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971600" y="1628800"/>
            <a:ext cx="7258000" cy="343547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kumimoji="0" lang="en-GB" sz="28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features of the Scheme are: </a:t>
            </a:r>
          </a:p>
          <a:p>
            <a:pPr marL="0" indent="0" algn="ctr" fontAlgn="auto">
              <a:spcAft>
                <a:spcPts val="0"/>
              </a:spcAft>
              <a:buNone/>
              <a:defRPr/>
            </a:pPr>
            <a:endParaRPr lang="en-GB" sz="1900" b="0" dirty="0">
              <a:latin typeface="Arial" panose="020B0604020202020204" pitchFamily="34" charset="0"/>
              <a:cs typeface="Arial" panose="020B0604020202020204" pitchFamily="34" charset="0"/>
            </a:endParaRPr>
          </a:p>
          <a:p>
            <a:pPr marL="0" indent="0" algn="ctr" fontAlgn="auto">
              <a:spcAft>
                <a:spcPts val="0"/>
              </a:spcAft>
              <a:buNone/>
              <a:defRPr/>
            </a:pPr>
            <a:endParaRPr kumimoji="0" lang="en-GB" sz="19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Data Recording</a:t>
            </a: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Lay observation policies</a:t>
            </a: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4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Stop and search complaints 'community trigger</a:t>
            </a:r>
            <a:r>
              <a:rPr kumimoji="0" lang="en-GB" sz="24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t>
            </a:r>
            <a:endParaRPr kumimoji="0" lang="en-GB" sz="2400" b="0" i="0" u="none" strike="noStrike" kern="1200" cap="none" spc="0" normalizeH="0" baseline="0" noProof="0" dirty="0">
              <a:ln>
                <a:noFill/>
              </a:ln>
              <a:solidFill>
                <a:srgbClr val="002060"/>
              </a:solidFill>
              <a:effectLst/>
              <a:uLnTx/>
              <a:uFillTx/>
              <a:latin typeface="Calibri"/>
            </a:endParaRPr>
          </a:p>
        </p:txBody>
      </p:sp>
      <p:sp>
        <p:nvSpPr>
          <p:cNvPr id="4" name="Rectangle 3"/>
          <p:cNvSpPr/>
          <p:nvPr/>
        </p:nvSpPr>
        <p:spPr>
          <a:xfrm>
            <a:off x="1403648" y="4782485"/>
            <a:ext cx="6624736" cy="954107"/>
          </a:xfrm>
          <a:prstGeom prst="rect">
            <a:avLst/>
          </a:prstGeom>
          <a:solidFill>
            <a:schemeClr val="accent1">
              <a:lumMod val="20000"/>
              <a:lumOff val="80000"/>
            </a:schemeClr>
          </a:solidFill>
        </p:spPr>
        <p:txBody>
          <a:bodyPr wrap="square">
            <a:spAutoFit/>
          </a:bodyPr>
          <a:lstStyle/>
          <a:p>
            <a:pPr algn="ctr"/>
            <a:r>
              <a:rPr lang="en-GB" sz="1400" dirty="0">
                <a:solidFill>
                  <a:schemeClr val="tx1"/>
                </a:solidFill>
                <a:hlinkClick r:id="rId4"/>
              </a:rPr>
              <a:t>https://</a:t>
            </a:r>
            <a:r>
              <a:rPr lang="en-GB" sz="1400" dirty="0" smtClean="0">
                <a:solidFill>
                  <a:schemeClr val="tx1"/>
                </a:solidFill>
                <a:hlinkClick r:id="rId4"/>
              </a:rPr>
              <a:t>assets.publishing.service.gov.uk/government/uploads/system/uploads/attachment_data/file/346922/Best_Use_of_Stop_and_Search_Scheme_v3.0_v2.pdf</a:t>
            </a:r>
            <a:endParaRPr lang="en-GB" sz="1400" dirty="0" smtClean="0">
              <a:solidFill>
                <a:schemeClr val="tx1"/>
              </a:solidFill>
            </a:endParaRPr>
          </a:p>
          <a:p>
            <a:pPr algn="ctr"/>
            <a:endParaRPr lang="en-GB" sz="1400" dirty="0">
              <a:solidFill>
                <a:schemeClr val="tx1"/>
              </a:solidFill>
            </a:endParaRPr>
          </a:p>
        </p:txBody>
      </p:sp>
      <p:sp>
        <p:nvSpPr>
          <p:cNvPr id="5" name="TextBox 4"/>
          <p:cNvSpPr txBox="1"/>
          <p:nvPr/>
        </p:nvSpPr>
        <p:spPr>
          <a:xfrm>
            <a:off x="457200" y="548680"/>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Best Use of Stop &amp; Search Scheme</a:t>
            </a:r>
            <a:endParaRPr lang="en-GB" b="1" dirty="0">
              <a:solidFill>
                <a:schemeClr val="bg1"/>
              </a:solidFill>
              <a:latin typeface="+mn-lt"/>
            </a:endParaRPr>
          </a:p>
        </p:txBody>
      </p:sp>
    </p:spTree>
    <p:extLst>
      <p:ext uri="{BB962C8B-B14F-4D97-AF65-F5344CB8AC3E}">
        <p14:creationId xmlns:p14="http://schemas.microsoft.com/office/powerpoint/2010/main" val="351615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fade">
                                      <p:cBhvr>
                                        <p:cTn id="7" dur="500"/>
                                        <p:tgtEl>
                                          <p:spTgt spid="2">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500"/>
                                        <p:tgtEl>
                                          <p:spTgt spid="2">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467544" y="260648"/>
            <a:ext cx="8137202" cy="1046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altLang="en-US" sz="220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Code A of PACE dictates </a:t>
            </a:r>
            <a:r>
              <a:rPr kumimoji="0" lang="en-GB" altLang="en-US" sz="2200" i="0" u="none" strike="noStrike" kern="0" cap="none" spc="0" normalizeH="0" baseline="0" noProof="0" dirty="0" smtClean="0">
                <a:ln>
                  <a:noFill/>
                </a:ln>
                <a:effectLst/>
                <a:uLnTx/>
                <a:uFillTx/>
                <a:latin typeface="Arial" panose="020B0604020202020204" pitchFamily="34" charset="0"/>
                <a:ea typeface="+mn-ea"/>
                <a:cs typeface="Arial" panose="020B0604020202020204" pitchFamily="34" charset="0"/>
              </a:rPr>
              <a:t>that </a:t>
            </a:r>
            <a:r>
              <a:rPr kumimoji="0" lang="en-GB" altLang="en-US" sz="2200"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Police Officers conducting searches must provide the following:</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prstClr val="black"/>
              </a:solidFill>
              <a:effectLst/>
              <a:uLnTx/>
              <a:uFillTx/>
              <a:latin typeface="Calibri" pitchFamily="34" charset="0"/>
              <a:ea typeface="+mn-ea"/>
              <a:cs typeface="Arial" charset="0"/>
            </a:endParaRPr>
          </a:p>
        </p:txBody>
      </p:sp>
      <p:sp>
        <p:nvSpPr>
          <p:cNvPr id="3" name="TextBox 2"/>
          <p:cNvSpPr txBox="1">
            <a:spLocks noChangeArrowheads="1"/>
          </p:cNvSpPr>
          <p:nvPr/>
        </p:nvSpPr>
        <p:spPr bwMode="auto">
          <a:xfrm>
            <a:off x="1979712" y="1124744"/>
            <a:ext cx="5616624" cy="4985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G</a:t>
            </a:r>
            <a:r>
              <a:rPr lang="en-GB" altLang="en-US" sz="1800" b="0" kern="0" dirty="0">
                <a:solidFill>
                  <a:srgbClr val="00000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grounds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for search</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O</a:t>
            </a:r>
            <a:r>
              <a:rPr lang="en-GB" altLang="en-US" sz="1800" b="0" kern="0" dirty="0">
                <a:solidFill>
                  <a:srgbClr val="00000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object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or purpose of search</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a:t>
            </a:r>
            <a:r>
              <a:rPr kumimoji="0" lang="en-GB" altLang="en-US" sz="18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 </a:t>
            </a:r>
            <a:r>
              <a:rPr lang="en-GB" altLang="en-US" sz="1800" b="0" kern="0" dirty="0">
                <a:solidFill>
                  <a:srgbClr val="00000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warrant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card (if in plain clothes)</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I</a:t>
            </a:r>
            <a:r>
              <a:rPr lang="en-GB" altLang="en-US" sz="1800" b="0" kern="0" dirty="0">
                <a:solidFill>
                  <a:srgbClr val="00000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identity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of officer</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S</a:t>
            </a:r>
            <a:r>
              <a:rPr lang="en-GB" altLang="en-US" sz="1800" b="0" kern="0" dirty="0">
                <a:solidFill>
                  <a:srgbClr val="0070C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station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which attached</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E</a:t>
            </a:r>
            <a:r>
              <a:rPr lang="en-GB" altLang="en-US" kern="0" dirty="0">
                <a:solidFill>
                  <a:srgbClr val="00000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entitlement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to copy of record</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L</a:t>
            </a:r>
            <a:r>
              <a:rPr lang="en-GB" altLang="en-US" sz="1800" b="0" kern="0" dirty="0">
                <a:solidFill>
                  <a:srgbClr val="00000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legal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power used</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Y</a:t>
            </a:r>
            <a:r>
              <a:rPr lang="en-GB" altLang="en-US" kern="0" dirty="0">
                <a:solidFill>
                  <a:srgbClr val="000000"/>
                </a:solidFill>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you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are detained for purpose of search</a:t>
            </a:r>
          </a:p>
        </p:txBody>
      </p:sp>
    </p:spTree>
    <p:extLst>
      <p:ext uri="{BB962C8B-B14F-4D97-AF65-F5344CB8AC3E}">
        <p14:creationId xmlns:p14="http://schemas.microsoft.com/office/powerpoint/2010/main" val="3013538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395536" y="1846163"/>
            <a:ext cx="4968552" cy="36204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Once the search is complete the officer </a:t>
            </a:r>
            <a:r>
              <a:rPr kumimoji="0" lang="en-GB" sz="2800" b="1"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MUST</a:t>
            </a:r>
            <a:r>
              <a:rPr kumimoji="0" lang="en-GB" sz="28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make a record of the search.</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The subject </a:t>
            </a:r>
            <a:r>
              <a:rPr kumimoji="0" lang="en-GB" sz="2800" b="1"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MUST</a:t>
            </a:r>
            <a:r>
              <a:rPr kumimoji="0" lang="en-GB" sz="28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 be provided with a receipt of the search</a:t>
            </a:r>
            <a:endParaRPr kumimoji="0" lang="en-GB" sz="28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5" name="TextBox 4"/>
          <p:cNvSpPr txBox="1"/>
          <p:nvPr/>
        </p:nvSpPr>
        <p:spPr>
          <a:xfrm>
            <a:off x="395536" y="26064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On Conclusion of the Search</a:t>
            </a:r>
            <a:endParaRPr lang="en-GB" b="1" dirty="0">
              <a:solidFill>
                <a:schemeClr val="bg1"/>
              </a:solidFill>
              <a:latin typeface="+mn-lt"/>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24128" y="2060848"/>
            <a:ext cx="2760737" cy="2590504"/>
          </a:xfrm>
          <a:prstGeom prst="rect">
            <a:avLst/>
          </a:prstGeom>
        </p:spPr>
      </p:pic>
    </p:spTree>
    <p:extLst>
      <p:ext uri="{BB962C8B-B14F-4D97-AF65-F5344CB8AC3E}">
        <p14:creationId xmlns:p14="http://schemas.microsoft.com/office/powerpoint/2010/main" val="7110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4048" y="1413366"/>
            <a:ext cx="3779912" cy="4104456"/>
          </a:xfrm>
          <a:prstGeom prst="rect">
            <a:avLst/>
          </a:prstGeom>
        </p:spPr>
      </p:pic>
      <p:sp>
        <p:nvSpPr>
          <p:cNvPr id="2" name="Content Placeholder 4"/>
          <p:cNvSpPr txBox="1">
            <a:spLocks/>
          </p:cNvSpPr>
          <p:nvPr/>
        </p:nvSpPr>
        <p:spPr>
          <a:xfrm>
            <a:off x="611560" y="1629390"/>
            <a:ext cx="4602693" cy="38884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smtClean="0">
                <a:ln>
                  <a:noFill/>
                </a:ln>
                <a:effectLst/>
                <a:uLnTx/>
                <a:uFillTx/>
                <a:latin typeface="Arial" panose="020B0604020202020204" pitchFamily="34" charset="0"/>
                <a:cs typeface="Arial" panose="020B0604020202020204" pitchFamily="34" charset="0"/>
              </a:rPr>
              <a:t>It could be that information comes to light that places the reasonable grounds to suspect move onto another person, or even cancels the original suspicions that a possible crime has or may have been committed. Explain this to the person, explain they are no longer being detained and thank them for their co-operation</a:t>
            </a:r>
            <a:r>
              <a:rPr kumimoji="0" lang="en-GB" sz="22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 </a:t>
            </a:r>
            <a:endParaRPr kumimoji="0" lang="en-GB" sz="22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395536" y="476672"/>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When </a:t>
            </a:r>
            <a:r>
              <a:rPr lang="en-GB" dirty="0" smtClean="0">
                <a:latin typeface="+mn-lt"/>
              </a:rPr>
              <a:t>Grounds to </a:t>
            </a:r>
            <a:r>
              <a:rPr lang="en-GB" b="1" dirty="0" smtClean="0">
                <a:solidFill>
                  <a:schemeClr val="bg1"/>
                </a:solidFill>
                <a:latin typeface="+mn-lt"/>
              </a:rPr>
              <a:t>Search cease during a Search</a:t>
            </a:r>
            <a:endParaRPr lang="en-GB" b="1" dirty="0">
              <a:solidFill>
                <a:schemeClr val="bg1"/>
              </a:solidFill>
              <a:latin typeface="+mn-lt"/>
            </a:endParaRPr>
          </a:p>
        </p:txBody>
      </p:sp>
      <p:sp>
        <p:nvSpPr>
          <p:cNvPr id="7" name="Plus 6"/>
          <p:cNvSpPr/>
          <p:nvPr/>
        </p:nvSpPr>
        <p:spPr>
          <a:xfrm rot="2025320">
            <a:off x="6341241" y="3187095"/>
            <a:ext cx="2520541" cy="1780544"/>
          </a:xfrm>
          <a:prstGeom prst="mathPlu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281379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346888" y="1768073"/>
            <a:ext cx="2792720"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Relevant </a:t>
            </a: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Length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of </a:t>
            </a: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time</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Cooperation</a:t>
            </a: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Same-sex searches</a:t>
            </a: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Public view</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Place hands </a:t>
            </a:r>
          </a:p>
          <a:p>
            <a:pPr marL="0" marR="0" lvl="0" indent="0" algn="ctr" defTabSz="914400" eaLnBrk="1" fontAlgn="auto" latinLnBrk="0" hangingPunct="1">
              <a:lnSpc>
                <a:spcPct val="100000"/>
              </a:lnSpc>
              <a:spcBef>
                <a:spcPct val="0"/>
              </a:spcBef>
              <a:spcAft>
                <a:spcPts val="0"/>
              </a:spcAft>
              <a:buClrTx/>
              <a:buSzTx/>
              <a:buFontTx/>
              <a:buNone/>
              <a:tabLst/>
              <a:defRPr/>
            </a:pPr>
            <a:endPar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pic>
        <p:nvPicPr>
          <p:cNvPr id="7" name="Picture 3" descr="\\Client\G$\Roger Images\Images\thumbnail image\police_female_not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31176" y="1768073"/>
            <a:ext cx="2420312"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338409" y="476672"/>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Code A PACE: Conduct of the Search</a:t>
            </a:r>
            <a:endParaRPr lang="en-GB" b="1" dirty="0">
              <a:solidFill>
                <a:schemeClr val="bg1"/>
              </a:solidFill>
              <a:latin typeface="+mn-lt"/>
            </a:endParaRPr>
          </a:p>
        </p:txBody>
      </p:sp>
      <p:sp>
        <p:nvSpPr>
          <p:cNvPr id="2" name="Rectangle 1"/>
          <p:cNvSpPr/>
          <p:nvPr/>
        </p:nvSpPr>
        <p:spPr>
          <a:xfrm>
            <a:off x="3167760" y="1768073"/>
            <a:ext cx="3303688" cy="3477875"/>
          </a:xfrm>
          <a:prstGeom prst="rect">
            <a:avLst/>
          </a:prstGeom>
        </p:spPr>
        <p:txBody>
          <a:bodyPr wrap="square">
            <a:spAutoFit/>
          </a:bodyPr>
          <a:lstStyle/>
          <a:p>
            <a:pPr lvl="0" algn="ctr" eaLnBrk="1" fontAlgn="auto" hangingPunct="1">
              <a:spcAft>
                <a:spcPts val="0"/>
              </a:spcAft>
              <a:defRPr/>
            </a:pPr>
            <a:r>
              <a:rPr lang="en-GB" altLang="en-US" sz="2000" b="0" kern="0" dirty="0">
                <a:solidFill>
                  <a:srgbClr val="000000"/>
                </a:solidFill>
                <a:latin typeface="Arial" panose="020B0604020202020204" pitchFamily="34" charset="0"/>
                <a:cs typeface="Arial" panose="020B0604020202020204" pitchFamily="34" charset="0"/>
              </a:rPr>
              <a:t>Removing clothing J.O.G</a:t>
            </a:r>
          </a:p>
          <a:p>
            <a:pPr lvl="0" algn="ctr" eaLnBrk="1" fontAlgn="auto" hangingPunct="1">
              <a:spcAft>
                <a:spcPts val="0"/>
              </a:spcAft>
              <a:defRPr/>
            </a:pPr>
            <a:endParaRPr lang="en-GB" altLang="en-US" sz="2000" b="0" kern="0" dirty="0">
              <a:solidFill>
                <a:srgbClr val="000000"/>
              </a:solidFill>
              <a:latin typeface="Arial" panose="020B0604020202020204" pitchFamily="34" charset="0"/>
              <a:cs typeface="Arial" panose="020B0604020202020204" pitchFamily="34" charset="0"/>
            </a:endParaRPr>
          </a:p>
          <a:p>
            <a:pPr lvl="0" algn="ctr" eaLnBrk="1" fontAlgn="auto" hangingPunct="1">
              <a:spcAft>
                <a:spcPts val="0"/>
              </a:spcAft>
              <a:defRPr/>
            </a:pPr>
            <a:r>
              <a:rPr lang="en-GB" altLang="en-US" sz="2000" b="0" kern="0" dirty="0">
                <a:solidFill>
                  <a:srgbClr val="000000"/>
                </a:solidFill>
                <a:latin typeface="Arial" panose="020B0604020202020204" pitchFamily="34" charset="0"/>
                <a:cs typeface="Arial" panose="020B0604020202020204" pitchFamily="34" charset="0"/>
              </a:rPr>
              <a:t>Documentation </a:t>
            </a:r>
          </a:p>
          <a:p>
            <a:pPr lvl="0" algn="ctr" eaLnBrk="1" fontAlgn="auto" hangingPunct="1">
              <a:spcAft>
                <a:spcPts val="0"/>
              </a:spcAft>
              <a:defRPr/>
            </a:pPr>
            <a:endParaRPr lang="en-GB" altLang="en-US" sz="2000" b="0" kern="0" dirty="0">
              <a:solidFill>
                <a:srgbClr val="000000"/>
              </a:solidFill>
              <a:latin typeface="Arial" panose="020B0604020202020204" pitchFamily="34" charset="0"/>
              <a:cs typeface="Arial" panose="020B0604020202020204" pitchFamily="34" charset="0"/>
            </a:endParaRPr>
          </a:p>
          <a:p>
            <a:pPr lvl="0" algn="ctr" eaLnBrk="1" fontAlgn="auto" hangingPunct="1">
              <a:spcAft>
                <a:spcPts val="0"/>
              </a:spcAft>
              <a:defRPr/>
            </a:pPr>
            <a:r>
              <a:rPr lang="en-GB" altLang="en-US" sz="2000" b="0" kern="0" dirty="0">
                <a:solidFill>
                  <a:srgbClr val="000000"/>
                </a:solidFill>
                <a:latin typeface="Arial" panose="020B0604020202020204" pitchFamily="34" charset="0"/>
                <a:cs typeface="Arial" panose="020B0604020202020204" pitchFamily="34" charset="0"/>
              </a:rPr>
              <a:t>Respect &amp; Courtesy</a:t>
            </a:r>
          </a:p>
          <a:p>
            <a:pPr lvl="0" algn="ctr" eaLnBrk="1" fontAlgn="auto" hangingPunct="1">
              <a:spcAft>
                <a:spcPts val="0"/>
              </a:spcAft>
              <a:defRPr/>
            </a:pPr>
            <a:endParaRPr lang="en-GB" altLang="en-US" sz="2000" b="0" kern="0" dirty="0">
              <a:solidFill>
                <a:srgbClr val="000000"/>
              </a:solidFill>
              <a:latin typeface="Arial" panose="020B0604020202020204" pitchFamily="34" charset="0"/>
              <a:cs typeface="Arial" panose="020B0604020202020204" pitchFamily="34" charset="0"/>
            </a:endParaRPr>
          </a:p>
          <a:p>
            <a:pPr lvl="0" algn="ctr" eaLnBrk="1" fontAlgn="auto" hangingPunct="1">
              <a:spcAft>
                <a:spcPts val="0"/>
              </a:spcAft>
              <a:defRPr/>
            </a:pPr>
            <a:r>
              <a:rPr lang="en-GB" altLang="en-US" sz="2000" b="0" kern="0" dirty="0">
                <a:solidFill>
                  <a:srgbClr val="000000"/>
                </a:solidFill>
                <a:latin typeface="Arial" panose="020B0604020202020204" pitchFamily="34" charset="0"/>
                <a:cs typeface="Arial" panose="020B0604020202020204" pitchFamily="34" charset="0"/>
              </a:rPr>
              <a:t>Minimise Embarrassment</a:t>
            </a:r>
          </a:p>
          <a:p>
            <a:pPr lvl="0" algn="ctr" eaLnBrk="1" fontAlgn="auto" hangingPunct="1">
              <a:spcAft>
                <a:spcPts val="0"/>
              </a:spcAft>
              <a:defRPr/>
            </a:pPr>
            <a:endParaRPr lang="en-GB" altLang="en-US" sz="2000" b="0" kern="0" dirty="0">
              <a:solidFill>
                <a:srgbClr val="000000"/>
              </a:solidFill>
              <a:latin typeface="Arial" panose="020B0604020202020204" pitchFamily="34" charset="0"/>
              <a:cs typeface="Arial" panose="020B0604020202020204" pitchFamily="34" charset="0"/>
            </a:endParaRPr>
          </a:p>
          <a:p>
            <a:pPr lvl="0" algn="ctr" eaLnBrk="1" fontAlgn="auto" hangingPunct="1">
              <a:spcAft>
                <a:spcPts val="0"/>
              </a:spcAft>
              <a:defRPr/>
            </a:pPr>
            <a:r>
              <a:rPr lang="en-GB" altLang="en-US" sz="2000" b="0" kern="0" dirty="0">
                <a:solidFill>
                  <a:srgbClr val="000000"/>
                </a:solidFill>
                <a:latin typeface="Arial" panose="020B0604020202020204" pitchFamily="34" charset="0"/>
                <a:cs typeface="Arial" panose="020B0604020202020204" pitchFamily="34" charset="0"/>
              </a:rPr>
              <a:t>Treat as individual</a:t>
            </a:r>
          </a:p>
          <a:p>
            <a:pPr lvl="0" algn="ctr" eaLnBrk="1" fontAlgn="auto" hangingPunct="1">
              <a:spcAft>
                <a:spcPts val="0"/>
              </a:spcAft>
              <a:defRPr/>
            </a:pPr>
            <a:endParaRPr lang="en-GB" altLang="en-US" sz="2000" b="0" kern="0" dirty="0">
              <a:solidFill>
                <a:srgbClr val="000000"/>
              </a:solidFill>
              <a:latin typeface="Arial" panose="020B0604020202020204" pitchFamily="34" charset="0"/>
              <a:cs typeface="Arial" panose="020B0604020202020204" pitchFamily="34" charset="0"/>
            </a:endParaRPr>
          </a:p>
          <a:p>
            <a:pPr lvl="0" algn="ctr" eaLnBrk="1" fontAlgn="auto" hangingPunct="1">
              <a:spcAft>
                <a:spcPts val="0"/>
              </a:spcAft>
              <a:defRPr/>
            </a:pPr>
            <a:r>
              <a:rPr lang="en-GB" altLang="en-US" sz="2000" b="0" kern="0" dirty="0">
                <a:solidFill>
                  <a:srgbClr val="000000"/>
                </a:solidFill>
                <a:latin typeface="Arial" panose="020B0604020202020204" pitchFamily="34" charset="0"/>
                <a:cs typeface="Arial" panose="020B0604020202020204" pitchFamily="34" charset="0"/>
              </a:rPr>
              <a:t>Aware of individual needs</a:t>
            </a:r>
          </a:p>
        </p:txBody>
      </p:sp>
    </p:spTree>
    <p:extLst>
      <p:ext uri="{BB962C8B-B14F-4D97-AF65-F5344CB8AC3E}">
        <p14:creationId xmlns:p14="http://schemas.microsoft.com/office/powerpoint/2010/main" val="377189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animEffect transition="in" filter="fade">
                                      <p:cBhvr>
                                        <p:cTn id="31" dur="500"/>
                                        <p:tgtEl>
                                          <p:spTgt spid="2">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2">
                                            <p:txEl>
                                              <p:pRg st="2" end="2"/>
                                            </p:txEl>
                                          </p:spTgt>
                                        </p:tgtEl>
                                        <p:attrNameLst>
                                          <p:attrName>style.visibility</p:attrName>
                                        </p:attrNameLst>
                                      </p:cBhvr>
                                      <p:to>
                                        <p:strVal val="visible"/>
                                      </p:to>
                                    </p:set>
                                    <p:animEffect transition="in" filter="fade">
                                      <p:cBhvr>
                                        <p:cTn id="36" dur="500"/>
                                        <p:tgtEl>
                                          <p:spTgt spid="2">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
                                            <p:txEl>
                                              <p:pRg st="4" end="4"/>
                                            </p:txEl>
                                          </p:spTgt>
                                        </p:tgtEl>
                                        <p:attrNameLst>
                                          <p:attrName>style.visibility</p:attrName>
                                        </p:attrNameLst>
                                      </p:cBhvr>
                                      <p:to>
                                        <p:strVal val="visible"/>
                                      </p:to>
                                    </p:set>
                                    <p:animEffect transition="in" filter="fade">
                                      <p:cBhvr>
                                        <p:cTn id="41" dur="500"/>
                                        <p:tgtEl>
                                          <p:spTgt spid="2">
                                            <p:txEl>
                                              <p:pRg st="4" end="4"/>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2">
                                            <p:txEl>
                                              <p:pRg st="6" end="6"/>
                                            </p:txEl>
                                          </p:spTgt>
                                        </p:tgtEl>
                                        <p:attrNameLst>
                                          <p:attrName>style.visibility</p:attrName>
                                        </p:attrNameLst>
                                      </p:cBhvr>
                                      <p:to>
                                        <p:strVal val="visible"/>
                                      </p:to>
                                    </p:set>
                                    <p:animEffect transition="in" filter="fade">
                                      <p:cBhvr>
                                        <p:cTn id="46" dur="500"/>
                                        <p:tgtEl>
                                          <p:spTgt spid="2">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
                                            <p:txEl>
                                              <p:pRg st="8" end="8"/>
                                            </p:txEl>
                                          </p:spTgt>
                                        </p:tgtEl>
                                        <p:attrNameLst>
                                          <p:attrName>style.visibility</p:attrName>
                                        </p:attrNameLst>
                                      </p:cBhvr>
                                      <p:to>
                                        <p:strVal val="visible"/>
                                      </p:to>
                                    </p:set>
                                    <p:animEffect transition="in" filter="fade">
                                      <p:cBhvr>
                                        <p:cTn id="51" dur="500"/>
                                        <p:tgtEl>
                                          <p:spTgt spid="2">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2">
                                            <p:txEl>
                                              <p:pRg st="10" end="10"/>
                                            </p:txEl>
                                          </p:spTgt>
                                        </p:tgtEl>
                                        <p:attrNameLst>
                                          <p:attrName>style.visibility</p:attrName>
                                        </p:attrNameLst>
                                      </p:cBhvr>
                                      <p:to>
                                        <p:strVal val="visible"/>
                                      </p:to>
                                    </p:set>
                                    <p:animEffect transition="in" filter="fade">
                                      <p:cBhvr>
                                        <p:cTn id="56"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764704"/>
            <a:ext cx="8136904" cy="4896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331640" y="2674367"/>
            <a:ext cx="6408712" cy="1077218"/>
          </a:xfrm>
          <a:prstGeom prst="rect">
            <a:avLst/>
          </a:prstGeom>
          <a:noFill/>
        </p:spPr>
        <p:txBody>
          <a:bodyPr wrap="square" rtlCol="0">
            <a:spAutoFit/>
          </a:bodyPr>
          <a:lstStyle/>
          <a:p>
            <a:pPr algn="ctr"/>
            <a:r>
              <a:rPr lang="en-GB" dirty="0" smtClean="0">
                <a:solidFill>
                  <a:schemeClr val="tx1"/>
                </a:solidFill>
              </a:rPr>
              <a:t>Encounters Not Governed By Statutory Powers</a:t>
            </a:r>
            <a:endParaRPr lang="en-GB" dirty="0">
              <a:solidFill>
                <a:schemeClr val="tx1"/>
              </a:solidFill>
            </a:endParaRPr>
          </a:p>
        </p:txBody>
      </p:sp>
    </p:spTree>
    <p:extLst>
      <p:ext uri="{BB962C8B-B14F-4D97-AF65-F5344CB8AC3E}">
        <p14:creationId xmlns:p14="http://schemas.microsoft.com/office/powerpoint/2010/main" val="40671110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259632" y="548680"/>
            <a:ext cx="6605834" cy="5040560"/>
          </a:xfrm>
          <a:prstGeom prst="rect">
            <a:avLst/>
          </a:prstGeom>
        </p:spPr>
      </p:pic>
    </p:spTree>
    <p:extLst>
      <p:ext uri="{BB962C8B-B14F-4D97-AF65-F5344CB8AC3E}">
        <p14:creationId xmlns:p14="http://schemas.microsoft.com/office/powerpoint/2010/main" val="1922541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634920" y="1052736"/>
            <a:ext cx="8229600" cy="4863861"/>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smtClean="0">
                <a:ln>
                  <a:noFill/>
                </a:ln>
                <a:effectLst/>
                <a:uLnTx/>
                <a:uFillTx/>
                <a:latin typeface="Calibri"/>
                <a:ea typeface="+mn-ea"/>
                <a:cs typeface="+mn-cs"/>
              </a:rPr>
              <a:t>Intelligence is received from the control room regarding a recent stabbing.</a:t>
            </a:r>
            <a:r>
              <a:rPr kumimoji="0" lang="en-GB" sz="2200" b="0" i="0" u="none" strike="noStrike" kern="1200" cap="none" spc="0" normalizeH="0" noProof="0" dirty="0" smtClean="0">
                <a:ln>
                  <a:noFill/>
                </a:ln>
                <a:effectLst/>
                <a:uLnTx/>
                <a:uFillTx/>
                <a:latin typeface="Calibri"/>
                <a:ea typeface="+mn-ea"/>
                <a:cs typeface="+mn-cs"/>
              </a:rPr>
              <a:t> </a:t>
            </a:r>
            <a:r>
              <a:rPr kumimoji="0" lang="en-GB" sz="2200" b="0" i="0" u="none" strike="noStrike" kern="1200" cap="none" spc="0" normalizeH="0" baseline="0" noProof="0" dirty="0" smtClean="0">
                <a:ln>
                  <a:noFill/>
                </a:ln>
                <a:effectLst/>
                <a:uLnTx/>
                <a:uFillTx/>
                <a:latin typeface="Calibri"/>
                <a:ea typeface="+mn-ea"/>
                <a:cs typeface="+mn-cs"/>
              </a:rPr>
              <a:t>The victim describes the attacker as: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smtClean="0">
              <a:ln>
                <a:noFill/>
              </a:ln>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srgbClr val="0070C0"/>
                </a:solidFill>
                <a:effectLst/>
                <a:uLnTx/>
                <a:uFillTx/>
                <a:latin typeface="Calibri"/>
                <a:ea typeface="+mn-ea"/>
                <a:cs typeface="+mn-cs"/>
              </a:rPr>
              <a:t>White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srgbClr val="0070C0"/>
                </a:solidFill>
                <a:effectLst/>
                <a:uLnTx/>
                <a:uFillTx/>
                <a:latin typeface="Calibri"/>
                <a:ea typeface="+mn-ea"/>
                <a:cs typeface="+mn-cs"/>
              </a:rPr>
              <a:t>Tall</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srgbClr val="0070C0"/>
                </a:solidFill>
                <a:effectLst/>
                <a:uLnTx/>
                <a:uFillTx/>
                <a:latin typeface="Calibri"/>
                <a:ea typeface="+mn-ea"/>
                <a:cs typeface="+mn-cs"/>
              </a:rPr>
              <a:t>Long hair, black in colour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smtClean="0">
                <a:ln>
                  <a:noFill/>
                </a:ln>
                <a:solidFill>
                  <a:srgbClr val="0070C0"/>
                </a:solidFill>
                <a:effectLst/>
                <a:uLnTx/>
                <a:uFillTx/>
                <a:latin typeface="Calibri"/>
                <a:ea typeface="+mn-ea"/>
                <a:cs typeface="+mn-cs"/>
              </a:rPr>
              <a:t>Wearing a green jumper with a diamond shaped pattern on it, jeans and red trainers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smtClean="0">
              <a:ln>
                <a:noFill/>
              </a:ln>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smtClean="0">
                <a:ln>
                  <a:noFill/>
                </a:ln>
                <a:effectLst/>
                <a:uLnTx/>
                <a:uFillTx/>
                <a:latin typeface="Calibri"/>
                <a:ea typeface="+mn-ea"/>
                <a:cs typeface="+mn-cs"/>
              </a:rPr>
              <a:t>The stabbing took place </a:t>
            </a:r>
            <a:r>
              <a:rPr kumimoji="0" lang="en-GB" sz="2200" b="1" i="0" u="none" strike="noStrike" kern="1200" cap="none" spc="0" normalizeH="0" baseline="0" noProof="0" dirty="0" smtClean="0">
                <a:ln>
                  <a:noFill/>
                </a:ln>
                <a:effectLst/>
                <a:uLnTx/>
                <a:uFillTx/>
                <a:latin typeface="Calibri"/>
                <a:ea typeface="+mn-ea"/>
                <a:cs typeface="+mn-cs"/>
              </a:rPr>
              <a:t>five minutes ago</a:t>
            </a:r>
            <a:r>
              <a:rPr kumimoji="0" lang="en-GB" sz="2200" b="0" i="0" u="none" strike="noStrike" kern="1200" cap="none" spc="0" normalizeH="0" baseline="0" noProof="0" dirty="0" smtClean="0">
                <a:ln>
                  <a:noFill/>
                </a:ln>
                <a:effectLst/>
                <a:uLnTx/>
                <a:uFillTx/>
                <a:latin typeface="Calibri"/>
                <a:ea typeface="+mn-ea"/>
                <a:cs typeface="+mn-cs"/>
              </a:rPr>
              <a:t> and the suspect ran away in your direction carrying a knife.</a:t>
            </a:r>
            <a:r>
              <a:rPr kumimoji="0" lang="en-GB" sz="2200" b="0" i="0" u="none" strike="noStrike" kern="1200" cap="none" spc="0" normalizeH="0" noProof="0" dirty="0" smtClean="0">
                <a:ln>
                  <a:noFill/>
                </a:ln>
                <a:effectLst/>
                <a:uLnTx/>
                <a:uFillTx/>
                <a:latin typeface="Calibri"/>
                <a:ea typeface="+mn-ea"/>
                <a:cs typeface="+mn-cs"/>
              </a:rPr>
              <a:t>  </a:t>
            </a:r>
            <a:r>
              <a:rPr kumimoji="0" lang="en-GB" sz="2200" b="0" i="0" u="none" strike="noStrike" kern="1200" cap="none" spc="0" normalizeH="0" baseline="0" noProof="0" dirty="0" smtClean="0">
                <a:ln>
                  <a:noFill/>
                </a:ln>
                <a:effectLst/>
                <a:uLnTx/>
                <a:uFillTx/>
                <a:latin typeface="Calibri"/>
                <a:ea typeface="+mn-ea"/>
                <a:cs typeface="+mn-cs"/>
              </a:rPr>
              <a:t>You see a man </a:t>
            </a:r>
            <a:r>
              <a:rPr kumimoji="0" lang="en-GB" sz="2200" b="1" i="0" u="none" strike="noStrike" kern="1200" cap="none" spc="0" normalizeH="0" baseline="0" noProof="0" dirty="0" smtClean="0">
                <a:ln>
                  <a:noFill/>
                </a:ln>
                <a:effectLst/>
                <a:uLnTx/>
                <a:uFillTx/>
                <a:latin typeface="Calibri"/>
                <a:ea typeface="+mn-ea"/>
                <a:cs typeface="+mn-cs"/>
              </a:rPr>
              <a:t>totally fitting the description</a:t>
            </a:r>
            <a:r>
              <a:rPr kumimoji="0" lang="en-GB" sz="2200" b="0" i="0" u="none" strike="noStrike" kern="1200" cap="none" spc="0" normalizeH="0" baseline="0" noProof="0" dirty="0" smtClean="0">
                <a:ln>
                  <a:noFill/>
                </a:ln>
                <a:effectLst/>
                <a:uLnTx/>
                <a:uFillTx/>
                <a:latin typeface="Calibri"/>
                <a:ea typeface="+mn-ea"/>
                <a:cs typeface="+mn-cs"/>
              </a:rPr>
              <a:t> hurrying towards you.</a:t>
            </a:r>
            <a:endParaRPr kumimoji="0" lang="en-GB" sz="2200" b="0" i="0" u="none" strike="noStrike" kern="1200" cap="none" spc="0" normalizeH="0" baseline="0" noProof="0" dirty="0">
              <a:ln>
                <a:noFill/>
              </a:ln>
              <a:effectLst/>
              <a:uLnTx/>
              <a:uFillTx/>
              <a:latin typeface="Calibri"/>
              <a:ea typeface="+mn-ea"/>
              <a:cs typeface="+mn-cs"/>
            </a:endParaRPr>
          </a:p>
        </p:txBody>
      </p:sp>
      <p:sp>
        <p:nvSpPr>
          <p:cNvPr id="4" name="TextBox 3"/>
          <p:cNvSpPr txBox="1"/>
          <p:nvPr/>
        </p:nvSpPr>
        <p:spPr>
          <a:xfrm>
            <a:off x="346888" y="181596"/>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Reasonable Grounds: Scenario 1</a:t>
            </a:r>
            <a:endParaRPr lang="en-GB" b="1" dirty="0">
              <a:solidFill>
                <a:schemeClr val="bg1"/>
              </a:solidFill>
              <a:latin typeface="+mn-lt"/>
            </a:endParaRPr>
          </a:p>
        </p:txBody>
      </p:sp>
      <p:pic>
        <p:nvPicPr>
          <p:cNvPr id="5" name="Picture 4"/>
          <p:cNvPicPr>
            <a:picLocks noChangeAspect="1"/>
          </p:cNvPicPr>
          <p:nvPr/>
        </p:nvPicPr>
        <p:blipFill rotWithShape="1">
          <a:blip r:embed="rId4"/>
          <a:srcRect l="14469" t="7469" r="16737"/>
          <a:stretch/>
        </p:blipFill>
        <p:spPr>
          <a:xfrm>
            <a:off x="6372200" y="1844824"/>
            <a:ext cx="1430653" cy="1368152"/>
          </a:xfrm>
          <a:prstGeom prst="rect">
            <a:avLst/>
          </a:prstGeom>
        </p:spPr>
      </p:pic>
    </p:spTree>
    <p:extLst>
      <p:ext uri="{BB962C8B-B14F-4D97-AF65-F5344CB8AC3E}">
        <p14:creationId xmlns:p14="http://schemas.microsoft.com/office/powerpoint/2010/main" val="15762037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346888" y="898589"/>
            <a:ext cx="8517632" cy="28904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Calibri"/>
                <a:ea typeface="+mn-ea"/>
                <a:cs typeface="+mn-cs"/>
              </a:rPr>
              <a:t>Two officers are in uniform in a market.</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Calibri"/>
                <a:ea typeface="+mn-ea"/>
                <a:cs typeface="+mn-cs"/>
              </a:rPr>
              <a:t>One officer sees a man approach a stall selling mobile phones, take something from the stall and move away. He notifies his colleague and gives a description of the suspect. He did not see what was taken.</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Calibri"/>
                <a:ea typeface="+mn-ea"/>
                <a:cs typeface="+mn-cs"/>
              </a:rPr>
              <a:t>The second officer identifies the suspect and intercepts him two minutes after the event.</a:t>
            </a:r>
            <a:endParaRPr kumimoji="0" lang="en-GB" sz="2400" b="0" i="0" u="none" strike="noStrike" kern="1200" cap="none" spc="0" normalizeH="0" baseline="0" noProof="0" dirty="0">
              <a:ln>
                <a:noFill/>
              </a:ln>
              <a:effectLst/>
              <a:uLnTx/>
              <a:uFillTx/>
              <a:latin typeface="Calibri"/>
              <a:ea typeface="+mn-ea"/>
              <a:cs typeface="+mn-cs"/>
            </a:endParaRPr>
          </a:p>
        </p:txBody>
      </p:sp>
      <p:sp>
        <p:nvSpPr>
          <p:cNvPr id="4" name="TextBox 3"/>
          <p:cNvSpPr txBox="1"/>
          <p:nvPr/>
        </p:nvSpPr>
        <p:spPr>
          <a:xfrm>
            <a:off x="346888" y="181596"/>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Reasonable Grounds: Scenario 2</a:t>
            </a:r>
            <a:endParaRPr lang="en-GB" b="1" dirty="0">
              <a:solidFill>
                <a:schemeClr val="bg1"/>
              </a:solidFill>
              <a:latin typeface="+mn-lt"/>
            </a:endParaRPr>
          </a:p>
        </p:txBody>
      </p:sp>
      <p:pic>
        <p:nvPicPr>
          <p:cNvPr id="5" name="Picture 4"/>
          <p:cNvPicPr>
            <a:picLocks noChangeAspect="1"/>
          </p:cNvPicPr>
          <p:nvPr/>
        </p:nvPicPr>
        <p:blipFill rotWithShape="1">
          <a:blip r:embed="rId4"/>
          <a:srcRect b="15290"/>
          <a:stretch/>
        </p:blipFill>
        <p:spPr>
          <a:xfrm>
            <a:off x="1487777" y="3789040"/>
            <a:ext cx="6235854" cy="2232248"/>
          </a:xfrm>
          <a:prstGeom prst="rect">
            <a:avLst/>
          </a:prstGeom>
        </p:spPr>
      </p:pic>
    </p:spTree>
    <p:extLst>
      <p:ext uri="{BB962C8B-B14F-4D97-AF65-F5344CB8AC3E}">
        <p14:creationId xmlns:p14="http://schemas.microsoft.com/office/powerpoint/2010/main" val="31149654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490904" y="1700808"/>
            <a:ext cx="8229600" cy="30963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400" b="0" i="0" u="none" strike="noStrike" kern="1200" cap="none" spc="0" normalizeH="0" baseline="0" noProof="0" dirty="0" smtClean="0">
                <a:ln>
                  <a:noFill/>
                </a:ln>
                <a:effectLst/>
                <a:uLnTx/>
                <a:uFillTx/>
                <a:latin typeface="Calibri"/>
                <a:ea typeface="+mn-ea"/>
                <a:cs typeface="+mn-cs"/>
              </a:rPr>
              <a:t>In a residential area at midnight, two officers see a man walk into the drive of a house and approach a side window. Taking something from his pocket he appears to be attempting to lever open a side window. The police start the car and drive it up to the house, and hearing the noise of the engine, the man replaces the object in his pocket and starts to walk away. When asked, he admits that he does not live in the house. He will not answer any further questions.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346888" y="620688"/>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Reasonable Grounds: Scenario 3</a:t>
            </a:r>
            <a:endParaRPr lang="en-GB" b="1" dirty="0">
              <a:solidFill>
                <a:schemeClr val="bg1"/>
              </a:solidFill>
              <a:latin typeface="+mn-lt"/>
            </a:endParaRPr>
          </a:p>
        </p:txBody>
      </p:sp>
    </p:spTree>
    <p:extLst>
      <p:ext uri="{BB962C8B-B14F-4D97-AF65-F5344CB8AC3E}">
        <p14:creationId xmlns:p14="http://schemas.microsoft.com/office/powerpoint/2010/main" val="10669454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683568" y="1700808"/>
            <a:ext cx="4009088" cy="37444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400" b="0" i="0" u="none" strike="noStrike" kern="1200" cap="none" spc="0" normalizeH="0" baseline="0" noProof="0" dirty="0" smtClean="0">
                <a:ln>
                  <a:noFill/>
                </a:ln>
                <a:effectLst/>
                <a:uLnTx/>
                <a:uFillTx/>
                <a:latin typeface="Calibri"/>
                <a:ea typeface="+mn-ea"/>
                <a:cs typeface="+mn-cs"/>
              </a:rPr>
              <a:t>A group of youths are seen at a known drug dealing area. As the police officers approach one of the young men puts something into his pocket. There is police intelligence that another of the group is suspected of supplying drugs</a:t>
            </a:r>
            <a:r>
              <a:rPr kumimoji="0" lang="en-GB" altLang="en-US" sz="2800" b="0" i="0" u="none" strike="noStrike" kern="1200" cap="none" spc="0" normalizeH="0" baseline="0" noProof="0" dirty="0" smtClean="0">
                <a:ln>
                  <a:noFill/>
                </a:ln>
                <a:effectLst/>
                <a:uLnTx/>
                <a:uFillTx/>
                <a:latin typeface="Calibri"/>
                <a:ea typeface="+mn-ea"/>
                <a:cs typeface="+mn-cs"/>
              </a:rPr>
              <a:t>.</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395536" y="332656"/>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Reasonable Grounds: Scenario 4</a:t>
            </a:r>
            <a:endParaRPr lang="en-GB" b="1" dirty="0">
              <a:solidFill>
                <a:schemeClr val="bg1"/>
              </a:solidFill>
              <a:latin typeface="+mn-lt"/>
            </a:endParaRPr>
          </a:p>
        </p:txBody>
      </p:sp>
      <p:pic>
        <p:nvPicPr>
          <p:cNvPr id="5" name="Picture 4"/>
          <p:cNvPicPr>
            <a:picLocks noChangeAspect="1"/>
          </p:cNvPicPr>
          <p:nvPr/>
        </p:nvPicPr>
        <p:blipFill>
          <a:blip r:embed="rId4"/>
          <a:stretch>
            <a:fillRect/>
          </a:stretch>
        </p:blipFill>
        <p:spPr>
          <a:xfrm>
            <a:off x="5148064" y="1484783"/>
            <a:ext cx="3544244" cy="3744415"/>
          </a:xfrm>
          <a:prstGeom prst="rect">
            <a:avLst/>
          </a:prstGeom>
        </p:spPr>
      </p:pic>
    </p:spTree>
    <p:extLst>
      <p:ext uri="{BB962C8B-B14F-4D97-AF65-F5344CB8AC3E}">
        <p14:creationId xmlns:p14="http://schemas.microsoft.com/office/powerpoint/2010/main" val="311286569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728032" y="1268760"/>
            <a:ext cx="3898776" cy="4277071"/>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effectLst/>
                <a:uLnTx/>
                <a:uFillTx/>
                <a:latin typeface="Calibri"/>
                <a:ea typeface="+mn-ea"/>
                <a:cs typeface="+mn-cs"/>
              </a:rPr>
              <a:t>At 12:30 at night a man is seen in a residential area. He has a previous conviction for burglary. When stopped and asked why he is in the area he says that he is on his way home but refuses to say where he’s been other than that he was with a friend.</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346888" y="181596"/>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Reasonable Grounds: Scenario 5</a:t>
            </a:r>
            <a:endParaRPr lang="en-GB" b="1" dirty="0">
              <a:solidFill>
                <a:schemeClr val="bg1"/>
              </a:solidFill>
              <a:latin typeface="+mn-lt"/>
            </a:endParaRPr>
          </a:p>
        </p:txBody>
      </p:sp>
      <p:pic>
        <p:nvPicPr>
          <p:cNvPr id="6" name="Picture 5"/>
          <p:cNvPicPr>
            <a:picLocks noChangeAspect="1"/>
          </p:cNvPicPr>
          <p:nvPr/>
        </p:nvPicPr>
        <p:blipFill>
          <a:blip r:embed="rId4"/>
          <a:stretch>
            <a:fillRect/>
          </a:stretch>
        </p:blipFill>
        <p:spPr>
          <a:xfrm>
            <a:off x="5508104" y="1268760"/>
            <a:ext cx="2857500" cy="4277071"/>
          </a:xfrm>
          <a:prstGeom prst="rect">
            <a:avLst/>
          </a:prstGeom>
        </p:spPr>
      </p:pic>
    </p:spTree>
    <p:extLst>
      <p:ext uri="{BB962C8B-B14F-4D97-AF65-F5344CB8AC3E}">
        <p14:creationId xmlns:p14="http://schemas.microsoft.com/office/powerpoint/2010/main" val="356993806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971600" y="1052736"/>
            <a:ext cx="7272808"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400" b="0" i="0" u="none" strike="noStrike" kern="1200" cap="none" spc="0" normalizeH="0" baseline="0" noProof="0" dirty="0" smtClean="0">
                <a:ln>
                  <a:noFill/>
                </a:ln>
                <a:effectLst/>
                <a:uLnTx/>
                <a:uFillTx/>
                <a:latin typeface="Calibri"/>
                <a:ea typeface="+mn-ea"/>
                <a:cs typeface="+mn-cs"/>
              </a:rPr>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346888" y="181596"/>
            <a:ext cx="8517632" cy="584775"/>
          </a:xfrm>
          <a:prstGeom prst="rect">
            <a:avLst/>
          </a:prstGeom>
          <a:solidFill>
            <a:srgbClr val="002060"/>
          </a:solidFill>
        </p:spPr>
        <p:txBody>
          <a:bodyPr wrap="square" rtlCol="0">
            <a:spAutoFit/>
          </a:bodyPr>
          <a:lstStyle/>
          <a:p>
            <a:pPr algn="ctr"/>
            <a:r>
              <a:rPr lang="en-GB" b="1" dirty="0" smtClean="0">
                <a:solidFill>
                  <a:schemeClr val="bg1"/>
                </a:solidFill>
                <a:latin typeface="+mn-lt"/>
              </a:rPr>
              <a:t>Reasonable Grounds: Scenario 6</a:t>
            </a:r>
            <a:endParaRPr lang="en-GB" b="1" dirty="0">
              <a:solidFill>
                <a:schemeClr val="bg1"/>
              </a:solidFill>
              <a:latin typeface="+mn-lt"/>
            </a:endParaRPr>
          </a:p>
        </p:txBody>
      </p:sp>
      <p:pic>
        <p:nvPicPr>
          <p:cNvPr id="5" name="Picture 4"/>
          <p:cNvPicPr>
            <a:picLocks noChangeAspect="1"/>
          </p:cNvPicPr>
          <p:nvPr/>
        </p:nvPicPr>
        <p:blipFill>
          <a:blip r:embed="rId4"/>
          <a:stretch>
            <a:fillRect/>
          </a:stretch>
        </p:blipFill>
        <p:spPr>
          <a:xfrm>
            <a:off x="3851920" y="4427877"/>
            <a:ext cx="1614499" cy="1465213"/>
          </a:xfrm>
          <a:prstGeom prst="rect">
            <a:avLst/>
          </a:prstGeom>
        </p:spPr>
      </p:pic>
    </p:spTree>
    <p:extLst>
      <p:ext uri="{BB962C8B-B14F-4D97-AF65-F5344CB8AC3E}">
        <p14:creationId xmlns:p14="http://schemas.microsoft.com/office/powerpoint/2010/main" val="26334439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2123728" y="1196752"/>
            <a:ext cx="5171728" cy="3772129"/>
          </a:xfrm>
          <a:prstGeom prst="rect">
            <a:avLst/>
          </a:prstGeom>
        </p:spPr>
      </p:pic>
    </p:spTree>
    <p:extLst>
      <p:ext uri="{BB962C8B-B14F-4D97-AF65-F5344CB8AC3E}">
        <p14:creationId xmlns:p14="http://schemas.microsoft.com/office/powerpoint/2010/main" val="423073592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DD30CC01-3953-437F-B6EF-FF23076B6EA6}&quot;/&gt;&lt;isInvalidForFieldText val=&quot;0&quot;/&gt;&lt;Image&gt;&lt;filename val=&quot;C:\DOCUME~1\swp54152\LOCALS~1\Temp\PR\data\asimages\{DD30CC01-3953-437F-B6EF-FF23076B6EA6}_10.png&quot;/&gt;&lt;left val=&quot;195&quot;/&gt;&lt;top val=&quot;141&quot;/&gt;&lt;width val=&quot;131&quot;/&gt;&lt;height val=&quot;115&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BC4DCFFA-83BC-4613-BB41-A117730F3B5A}&quot;/&gt;&lt;isInvalidForFieldText val=&quot;0&quot;/&gt;&lt;Image&gt;&lt;filename val=&quot;C:\DOCUME~1\swp54152\LOCALS~1\Temp\PR\data\asimages\{BC4DCFFA-83BC-4613-BB41-A117730F3B5A}_10.png&quot;/&gt;&lt;left val=&quot;195&quot;/&gt;&lt;top val=&quot;266&quot;/&gt;&lt;width val=&quot;144&quot;/&gt;&lt;height val=&quot;124&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0DD0622-E2FF-4C4E-905E-10F46A4E3D96}&quot;/&gt;&lt;isInvalidForFieldText val=&quot;0&quot;/&gt;&lt;Image&gt;&lt;filename val=&quot;C:\DOCUME~1\swp54152\LOCALS~1\Temp\PR\data\asimages\{70DD0622-E2FF-4C4E-905E-10F46A4E3D96}_10.png&quot;/&gt;&lt;left val=&quot;206&quot;/&gt;&lt;top val=&quot;399&quot;/&gt;&lt;width val=&quot;132&quot;/&gt;&lt;height val=&quot;119&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6&quot;/&gt;&lt;lineCharCount val=&quot;1&quot;/&gt;&lt;lineCharCount val=&quot;3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8&quot;/&gt;&lt;lineCharCount val=&quot;23&quot;/&gt;&lt;lineCharCount val=&quot;12&quot;/&gt;&lt;lineCharCount val=&quot;36&quot;/&gt;&lt;lineCharCount val=&quot;24&quot;/&gt;&lt;lineCharCount val=&quot;34&quot;/&gt;&lt;lineCharCount val=&quot;15&quot;/&gt;&lt;lineCharCount val=&quot;32&quot;/&gt;&lt;lineCharCount val=&quot;22&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5&quot;/&gt;&lt;lineCharCount val=&quot;1&quot;/&gt;&lt;lineCharCount val=&quot;1&quot;/&gt;&lt;lineCharCount val=&quot;8&quot;/&gt;&lt;lineCharCount val=&quot;1&quot;/&gt;&lt;lineCharCount val=&quot;1&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23266</TotalTime>
  <Words>12034</Words>
  <Application>Microsoft Office PowerPoint</Application>
  <PresentationFormat>On-screen Show (4:3)</PresentationFormat>
  <Paragraphs>898</Paragraphs>
  <Slides>38</Slides>
  <Notes>38</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38</vt:i4>
      </vt:variant>
    </vt:vector>
  </HeadingPairs>
  <TitlesOfParts>
    <vt:vector size="51" baseType="lpstr">
      <vt:lpstr>ＭＳ Ｐゴシック</vt:lpstr>
      <vt:lpstr>Arial</vt:lpstr>
      <vt:lpstr>Calibri</vt:lpstr>
      <vt:lpstr>Calibri Light</vt:lpstr>
      <vt:lpstr>Courier New</vt:lpstr>
      <vt:lpstr>Microsoft Sans Serif</vt:lpstr>
      <vt:lpstr>Osaka</vt:lpstr>
      <vt:lpstr>Tahoma</vt:lpstr>
      <vt:lpstr>Times New Roman</vt:lpstr>
      <vt:lpstr>Verdana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Jones,Sarah swp5354</cp:lastModifiedBy>
  <cp:revision>543</cp:revision>
  <cp:lastPrinted>2018-09-07T13:59:48Z</cp:lastPrinted>
  <dcterms:created xsi:type="dcterms:W3CDTF">2010-07-02T08:46:54Z</dcterms:created>
  <dcterms:modified xsi:type="dcterms:W3CDTF">2019-02-26T12:32:27Z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d60000d7-eb0f-483e-9be2-ec6baa58127f</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