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handoutMasterIdLst>
    <p:handoutMasterId r:id="rId25"/>
  </p:handoutMasterIdLst>
  <p:sldIdLst>
    <p:sldId id="256" r:id="rId2"/>
    <p:sldId id="276" r:id="rId3"/>
    <p:sldId id="258" r:id="rId4"/>
    <p:sldId id="259" r:id="rId5"/>
    <p:sldId id="275" r:id="rId6"/>
    <p:sldId id="268" r:id="rId7"/>
    <p:sldId id="269" r:id="rId8"/>
    <p:sldId id="270" r:id="rId9"/>
    <p:sldId id="263" r:id="rId10"/>
    <p:sldId id="271" r:id="rId11"/>
    <p:sldId id="274" r:id="rId12"/>
    <p:sldId id="261" r:id="rId13"/>
    <p:sldId id="262" r:id="rId14"/>
    <p:sldId id="273" r:id="rId15"/>
    <p:sldId id="272" r:id="rId16"/>
    <p:sldId id="279" r:id="rId17"/>
    <p:sldId id="281" r:id="rId18"/>
    <p:sldId id="280" r:id="rId19"/>
    <p:sldId id="277" r:id="rId20"/>
    <p:sldId id="278" r:id="rId21"/>
    <p:sldId id="265" r:id="rId22"/>
    <p:sldId id="260" r:id="rId23"/>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217"/>
    <a:srgbClr val="005828"/>
    <a:srgbClr val="006666"/>
    <a:srgbClr val="003F3E"/>
    <a:srgbClr val="008080"/>
    <a:srgbClr val="006699"/>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84" autoAdjust="0"/>
    <p:restoredTop sz="94280" autoAdjust="0"/>
  </p:normalViewPr>
  <p:slideViewPr>
    <p:cSldViewPr>
      <p:cViewPr>
        <p:scale>
          <a:sx n="75" d="100"/>
          <a:sy n="75" d="100"/>
        </p:scale>
        <p:origin x="1550" y="10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324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EC4331EC-7E34-4D61-B871-E51A59F473A8}" type="datetimeFigureOut">
              <a:rPr lang="en-GB" smtClean="0"/>
              <a:pPr/>
              <a:t>05/01/2020</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0401B5B4-82CC-46B0-9CB5-9F87A73046F6}" type="slidenum">
              <a:rPr lang="en-GB" smtClean="0"/>
              <a:pPr/>
              <a:t>‹#›</a:t>
            </a:fld>
            <a:endParaRPr lang="en-GB"/>
          </a:p>
        </p:txBody>
      </p:sp>
    </p:spTree>
    <p:extLst>
      <p:ext uri="{BB962C8B-B14F-4D97-AF65-F5344CB8AC3E}">
        <p14:creationId xmlns:p14="http://schemas.microsoft.com/office/powerpoint/2010/main" val="904105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F66743E-6282-4ECA-B0EE-35159445C870}" type="datetimeFigureOut">
              <a:rPr lang="en-GB" smtClean="0"/>
              <a:pPr/>
              <a:t>05/01/2020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4AA8E1F-79F1-4A84-B20F-813C9B0CD165}" type="slidenum">
              <a:rPr lang="en-GB" smtClean="0"/>
              <a:pPr/>
              <a:t>‹#›</a:t>
            </a:fld>
            <a:endParaRPr lang="en-GB"/>
          </a:p>
        </p:txBody>
      </p:sp>
    </p:spTree>
    <p:extLst>
      <p:ext uri="{BB962C8B-B14F-4D97-AF65-F5344CB8AC3E}">
        <p14:creationId xmlns:p14="http://schemas.microsoft.com/office/powerpoint/2010/main" val="1626183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AA8E1F-79F1-4A84-B20F-813C9B0CD165}" type="slidenum">
              <a:rPr lang="en-GB" smtClean="0"/>
              <a:pPr/>
              <a:t>18</a:t>
            </a:fld>
            <a:endParaRPr lang="en-GB"/>
          </a:p>
        </p:txBody>
      </p:sp>
    </p:spTree>
    <p:extLst>
      <p:ext uri="{BB962C8B-B14F-4D97-AF65-F5344CB8AC3E}">
        <p14:creationId xmlns:p14="http://schemas.microsoft.com/office/powerpoint/2010/main" val="3290238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4AA8E1F-79F1-4A84-B20F-813C9B0CD165}"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1256520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794707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3488372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4212519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606521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252577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965536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035387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837087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478270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1615134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9132521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32167186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38594292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1340557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30205322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CDF268-9BDA-4E4D-8B5B-98399847044B}" type="datetimeFigureOut">
              <a:rPr lang="en-GB" smtClean="0"/>
              <a:pPr/>
              <a:t>05/01/2020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87A811-E63D-4BB0-8FBF-DF9A9654BC62}" type="slidenum">
              <a:rPr lang="en-GB" smtClean="0"/>
              <a:pPr/>
              <a:t>‹#›</a:t>
            </a:fld>
            <a:endParaRPr lang="en-GB"/>
          </a:p>
        </p:txBody>
      </p:sp>
    </p:spTree>
    <p:extLst>
      <p:ext uri="{BB962C8B-B14F-4D97-AF65-F5344CB8AC3E}">
        <p14:creationId xmlns:p14="http://schemas.microsoft.com/office/powerpoint/2010/main" val="2373337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217"/>
        </a:soli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6CDF268-9BDA-4E4D-8B5B-98399847044B}" type="datetimeFigureOut">
              <a:rPr lang="en-GB" smtClean="0"/>
              <a:pPr/>
              <a:t>05/01/2020</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5B87A811-E63D-4BB0-8FBF-DF9A9654BC62}" type="slidenum">
              <a:rPr lang="en-GB" smtClean="0"/>
              <a:pPr/>
              <a:t>‹#›</a:t>
            </a:fld>
            <a:endParaRPr lang="en-GB"/>
          </a:p>
        </p:txBody>
      </p:sp>
    </p:spTree>
    <p:extLst>
      <p:ext uri="{BB962C8B-B14F-4D97-AF65-F5344CB8AC3E}">
        <p14:creationId xmlns:p14="http://schemas.microsoft.com/office/powerpoint/2010/main" val="8128976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fu.ca/~andrewf/concept2.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8.png"/><Relationship Id="rId1" Type="http://schemas.openxmlformats.org/officeDocument/2006/relationships/slideLayout" Target="../slideLayouts/slideLayout2.xml"/><Relationship Id="rId5" Type="http://schemas.microsoft.com/office/2007/relationships/hdphoto" Target="../media/hdphoto7.wdp"/><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544016" y="188640"/>
            <a:ext cx="8132440" cy="1394560"/>
          </a:xfrm>
        </p:spPr>
        <p:txBody>
          <a:bodyPr>
            <a:normAutofit fontScale="90000"/>
          </a:bodyPr>
          <a:lstStyle/>
          <a:p>
            <a:r>
              <a:rPr lang="en-GB" sz="4000" dirty="0">
                <a:solidFill>
                  <a:srgbClr val="00B0F0"/>
                </a:solidFill>
                <a:latin typeface="Felix Titling" pitchFamily="82" charset="0"/>
              </a:rPr>
              <a:t>HPEN 6/5012  the WELSH writing wales : </a:t>
            </a:r>
            <a:r>
              <a:rPr lang="en-GB" sz="4400" i="1" dirty="0">
                <a:solidFill>
                  <a:srgbClr val="00B0F0"/>
                </a:solidFill>
                <a:latin typeface="Garamond" panose="02020404030301010803" pitchFamily="18" charset="0"/>
              </a:rPr>
              <a:t>Narratives &amp; Nation States</a:t>
            </a:r>
          </a:p>
        </p:txBody>
      </p:sp>
      <p:sp>
        <p:nvSpPr>
          <p:cNvPr id="3" name="Subtitle 2"/>
          <p:cNvSpPr>
            <a:spLocks noGrp="1"/>
          </p:cNvSpPr>
          <p:nvPr>
            <p:ph type="subTitle" idx="1"/>
          </p:nvPr>
        </p:nvSpPr>
        <p:spPr>
          <a:xfrm>
            <a:off x="1115616" y="2204864"/>
            <a:ext cx="6624736" cy="4752528"/>
          </a:xfrm>
        </p:spPr>
        <p:txBody>
          <a:bodyPr>
            <a:normAutofit/>
          </a:bodyPr>
          <a:lstStyle/>
          <a:p>
            <a:pPr algn="l"/>
            <a:r>
              <a:rPr lang="en-GB" sz="2200" cap="none" dirty="0">
                <a:solidFill>
                  <a:schemeClr val="tx1"/>
                </a:solidFill>
                <a:latin typeface="+mn-lt"/>
              </a:rPr>
              <a:t>… the </a:t>
            </a:r>
            <a:r>
              <a:rPr lang="en-GB" sz="2200" cap="none" dirty="0">
                <a:solidFill>
                  <a:srgbClr val="FFC000"/>
                </a:solidFill>
                <a:latin typeface="+mn-lt"/>
              </a:rPr>
              <a:t>desire to write is a demand to be heard</a:t>
            </a:r>
            <a:r>
              <a:rPr lang="en-GB" sz="2200" cap="none" dirty="0">
                <a:solidFill>
                  <a:schemeClr val="tx1"/>
                </a:solidFill>
                <a:latin typeface="+mn-lt"/>
              </a:rPr>
              <a:t>, the desire to become a ‘speaking subject’ with access to the symbolic order of the father; or, in social terms, a desire for entry into the discourse of the legislative and symbol-making elite	</a:t>
            </a:r>
          </a:p>
          <a:p>
            <a:pPr lvl="1"/>
            <a:r>
              <a:rPr lang="en-GB" cap="none" dirty="0">
                <a:solidFill>
                  <a:schemeClr val="tx1"/>
                </a:solidFill>
                <a:latin typeface="+mn-lt"/>
              </a:rPr>
              <a:t>Cora Kaplan, ‘Language and Gender’, </a:t>
            </a:r>
            <a:r>
              <a:rPr lang="en-GB" i="1" cap="none" dirty="0">
                <a:solidFill>
                  <a:schemeClr val="tx1"/>
                </a:solidFill>
                <a:latin typeface="+mn-lt"/>
              </a:rPr>
              <a:t>Sea Changes </a:t>
            </a:r>
          </a:p>
          <a:p>
            <a:endParaRPr lang="en-GB" i="1" cap="none" dirty="0">
              <a:solidFill>
                <a:schemeClr val="tx1"/>
              </a:solidFill>
              <a:latin typeface="+mn-lt"/>
            </a:endParaRPr>
          </a:p>
          <a:p>
            <a:endParaRPr lang="en-GB" i="1" cap="none" dirty="0">
              <a:solidFill>
                <a:schemeClr val="tx1"/>
              </a:solidFill>
              <a:latin typeface="+mn-lt"/>
            </a:endParaRPr>
          </a:p>
          <a:p>
            <a:r>
              <a:rPr lang="en-GB" sz="1800" cap="none" dirty="0">
                <a:solidFill>
                  <a:schemeClr val="tx1"/>
                </a:solidFill>
                <a:latin typeface="+mn-lt"/>
              </a:rPr>
              <a:t> </a:t>
            </a:r>
            <a:r>
              <a:rPr lang="en-GB" sz="1600" cap="none" dirty="0">
                <a:solidFill>
                  <a:schemeClr val="tx1"/>
                </a:solidFill>
                <a:latin typeface="+mn-lt"/>
              </a:rPr>
              <a:t>…. </a:t>
            </a:r>
            <a:r>
              <a:rPr lang="en-GB" sz="2200" cap="none" dirty="0">
                <a:solidFill>
                  <a:srgbClr val="FFC000"/>
                </a:solidFill>
                <a:latin typeface="+mn-lt"/>
              </a:rPr>
              <a:t>the human self is the speaking self. </a:t>
            </a:r>
          </a:p>
          <a:p>
            <a:pPr lvl="1"/>
            <a:r>
              <a:rPr lang="en-GB" cap="none" dirty="0">
                <a:solidFill>
                  <a:schemeClr val="tx1"/>
                </a:solidFill>
                <a:latin typeface="+mn-lt"/>
              </a:rPr>
              <a:t>Benedict Anderson, </a:t>
            </a:r>
            <a:r>
              <a:rPr lang="en-GB" i="1" cap="none" dirty="0">
                <a:solidFill>
                  <a:schemeClr val="tx1"/>
                </a:solidFill>
                <a:latin typeface="+mn-lt"/>
              </a:rPr>
              <a:t>Imagined Communities</a:t>
            </a:r>
            <a:endParaRPr lang="en-GB" cap="none" dirty="0">
              <a:solidFill>
                <a:schemeClr val="tx1"/>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rrowheads="1"/>
          </p:cNvSpPr>
          <p:nvPr>
            <p:ph type="title" idx="4294967295"/>
          </p:nvPr>
        </p:nvSpPr>
        <p:spPr>
          <a:xfrm>
            <a:off x="457200" y="188913"/>
            <a:ext cx="8229600" cy="7191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600" b="0" dirty="0">
                <a:solidFill>
                  <a:srgbClr val="FFC000"/>
                </a:solidFill>
                <a:latin typeface="+mj-lt"/>
              </a:rPr>
              <a:t>LEARNING OUTCOMES</a:t>
            </a:r>
            <a:endParaRPr lang="en-GB" altLang="en-US" sz="4000" b="0" dirty="0">
              <a:solidFill>
                <a:srgbClr val="FFC000"/>
              </a:solidFill>
              <a:effectLst/>
              <a:latin typeface="+mj-lt"/>
            </a:endParaRPr>
          </a:p>
        </p:txBody>
      </p:sp>
      <p:sp>
        <p:nvSpPr>
          <p:cNvPr id="4099" name="Rectangle 3"/>
          <p:cNvSpPr>
            <a:spLocks noGrp="1" noChangeArrowheads="1"/>
          </p:cNvSpPr>
          <p:nvPr>
            <p:ph type="body" idx="4294967295"/>
          </p:nvPr>
        </p:nvSpPr>
        <p:spPr>
          <a:xfrm>
            <a:off x="250825" y="836613"/>
            <a:ext cx="8534400" cy="5400675"/>
          </a:xfrm>
          <a:noFill/>
        </p:spPr>
        <p:txBody>
          <a:bodyPr/>
          <a:lstStyle/>
          <a:p>
            <a:pPr lvl="1">
              <a:lnSpc>
                <a:spcPct val="80000"/>
              </a:lnSpc>
              <a:buFont typeface="Wingdings" pitchFamily="2" charset="2"/>
              <a:buNone/>
            </a:pPr>
            <a:r>
              <a:rPr lang="en-US" altLang="en-US" sz="2200" dirty="0">
                <a:effectLst/>
                <a:latin typeface="Garamond" pitchFamily="18" charset="0"/>
              </a:rPr>
              <a:t>		</a:t>
            </a:r>
            <a:endParaRPr lang="en-GB" altLang="en-US" sz="2400" dirty="0">
              <a:effectLst/>
              <a:latin typeface="Garamond" pitchFamily="18" charset="0"/>
            </a:endParaRPr>
          </a:p>
        </p:txBody>
      </p:sp>
      <p:sp>
        <p:nvSpPr>
          <p:cNvPr id="4100" name="Rectangle 1"/>
          <p:cNvSpPr>
            <a:spLocks noChangeArrowheads="1"/>
          </p:cNvSpPr>
          <p:nvPr/>
        </p:nvSpPr>
        <p:spPr bwMode="auto">
          <a:xfrm>
            <a:off x="250825" y="1196975"/>
            <a:ext cx="8532813" cy="4832092"/>
          </a:xfrm>
          <a:prstGeom prst="rect">
            <a:avLst/>
          </a:prstGeom>
          <a:noFill/>
          <a:ln w="9525">
            <a:noFill/>
            <a:miter lim="800000"/>
            <a:headEnd/>
            <a:tailEnd/>
          </a:ln>
        </p:spPr>
        <p:txBody>
          <a:bodyPr>
            <a:spAutoFit/>
          </a:bodyPr>
          <a:lstStyle/>
          <a:p>
            <a:r>
              <a:rPr lang="en-GB" altLang="en-US" sz="2400" i="1" dirty="0">
                <a:latin typeface="Century Gothic" pitchFamily="34" charset="0"/>
              </a:rPr>
              <a:t>By the end of this module students should be able to:</a:t>
            </a:r>
          </a:p>
          <a:p>
            <a:endParaRPr lang="en-GB" altLang="en-US" sz="2400" dirty="0">
              <a:latin typeface="Century Gothic" pitchFamily="34" charset="0"/>
            </a:endParaRPr>
          </a:p>
          <a:p>
            <a:pPr marL="342900" indent="-342900">
              <a:spcAft>
                <a:spcPts val="1200"/>
              </a:spcAft>
              <a:buFont typeface="Arial" panose="020B0604020202020204" pitchFamily="34" charset="0"/>
              <a:buChar char="•"/>
            </a:pPr>
            <a:r>
              <a:rPr lang="en-GB" altLang="en-US" sz="2400" dirty="0">
                <a:latin typeface="Century Gothic" pitchFamily="34" charset="0"/>
              </a:rPr>
              <a:t>demonstrate a good understanding of the debates over the </a:t>
            </a:r>
            <a:r>
              <a:rPr lang="en-GB" altLang="en-US" sz="2400" dirty="0">
                <a:solidFill>
                  <a:srgbClr val="00B0F0"/>
                </a:solidFill>
                <a:latin typeface="Century Gothic" pitchFamily="34" charset="0"/>
              </a:rPr>
              <a:t>relation of literary canons to a sense of nationhood </a:t>
            </a:r>
            <a:r>
              <a:rPr lang="en-GB" altLang="en-US" sz="2400" dirty="0">
                <a:latin typeface="Century Gothic" pitchFamily="34" charset="0"/>
              </a:rPr>
              <a:t>through a case study of Anglophone Welsh texts seen through their various historical, political and ideological contexts;</a:t>
            </a:r>
          </a:p>
          <a:p>
            <a:pPr marL="342900" indent="-342900">
              <a:spcAft>
                <a:spcPts val="1200"/>
              </a:spcAft>
              <a:buFont typeface="Arial" panose="020B0604020202020204" pitchFamily="34" charset="0"/>
              <a:buChar char="•"/>
            </a:pPr>
            <a:r>
              <a:rPr lang="en-GB" altLang="en-US" sz="2400" dirty="0">
                <a:latin typeface="Century Gothic" pitchFamily="34" charset="0"/>
              </a:rPr>
              <a:t>show a secure knowledge of a range of Welsh texts written in English and a good understanding of </a:t>
            </a:r>
            <a:r>
              <a:rPr lang="en-GB" altLang="en-US" sz="2400" dirty="0">
                <a:solidFill>
                  <a:srgbClr val="00B0F0"/>
                </a:solidFill>
                <a:latin typeface="Century Gothic" pitchFamily="34" charset="0"/>
              </a:rPr>
              <a:t>recurring preoccupations and changing themes </a:t>
            </a:r>
            <a:r>
              <a:rPr lang="en-GB" altLang="en-US" sz="2400" dirty="0">
                <a:latin typeface="Century Gothic" pitchFamily="34" charset="0"/>
              </a:rPr>
              <a:t>within them.</a:t>
            </a:r>
          </a:p>
          <a:p>
            <a:pPr>
              <a:spcAft>
                <a:spcPts val="1200"/>
              </a:spcAft>
            </a:pPr>
            <a:endParaRPr lang="en-GB" altLang="en-US" sz="2400" dirty="0">
              <a:latin typeface="Century Gothic"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1237"/>
            <a:ext cx="8568952" cy="1400530"/>
          </a:xfrm>
        </p:spPr>
        <p:txBody>
          <a:bodyPr>
            <a:normAutofit/>
          </a:bodyPr>
          <a:lstStyle/>
          <a:p>
            <a:pPr algn="ctr"/>
            <a:r>
              <a:rPr lang="en-GB" sz="3200" dirty="0">
                <a:solidFill>
                  <a:srgbClr val="00B0F0"/>
                </a:solidFill>
                <a:latin typeface="Felix Titling" pitchFamily="82" charset="0"/>
              </a:rPr>
              <a:t>HPEN 6/5012: the WELSH writing wales</a:t>
            </a:r>
            <a:r>
              <a:rPr lang="en-GB" sz="3600" dirty="0">
                <a:solidFill>
                  <a:srgbClr val="00B0F0"/>
                </a:solidFill>
                <a:latin typeface="Felix Titling" pitchFamily="82" charset="0"/>
              </a:rPr>
              <a:t>: </a:t>
            </a:r>
            <a:r>
              <a:rPr lang="en-GB" sz="3600" i="1" dirty="0">
                <a:solidFill>
                  <a:srgbClr val="00B0F0"/>
                </a:solidFill>
                <a:latin typeface="Garamond" panose="02020404030301010803" pitchFamily="18" charset="0"/>
              </a:rPr>
              <a:t>the politics of culture   </a:t>
            </a:r>
            <a:endParaRPr lang="en-GB" sz="4800" i="1" dirty="0">
              <a:solidFill>
                <a:srgbClr val="00B0F0"/>
              </a:solidFill>
              <a:latin typeface="Garamond" panose="02020404030301010803" pitchFamily="18" charset="0"/>
            </a:endParaRPr>
          </a:p>
        </p:txBody>
      </p:sp>
      <p:sp>
        <p:nvSpPr>
          <p:cNvPr id="3" name="Content Placeholder 2"/>
          <p:cNvSpPr>
            <a:spLocks noGrp="1"/>
          </p:cNvSpPr>
          <p:nvPr>
            <p:ph idx="1"/>
          </p:nvPr>
        </p:nvSpPr>
        <p:spPr>
          <a:xfrm>
            <a:off x="127788" y="1628800"/>
            <a:ext cx="8712968" cy="4963152"/>
          </a:xfrm>
        </p:spPr>
        <p:txBody>
          <a:bodyPr>
            <a:normAutofit/>
          </a:bodyPr>
          <a:lstStyle/>
          <a:p>
            <a:pPr>
              <a:buNone/>
            </a:pPr>
            <a:r>
              <a:rPr lang="en-GB" dirty="0">
                <a:latin typeface="Century Gothic" pitchFamily="34" charset="0"/>
              </a:rPr>
              <a:t>	</a:t>
            </a:r>
            <a:r>
              <a:rPr lang="en-GB" sz="2200" dirty="0">
                <a:latin typeface="Century Gothic" pitchFamily="34" charset="0"/>
              </a:rPr>
              <a:t>Today, after global financial meltdown, global superpowers and multinational companies imposing their wills on individual states, the </a:t>
            </a:r>
            <a:r>
              <a:rPr lang="en-GB" sz="2200" dirty="0">
                <a:solidFill>
                  <a:srgbClr val="FFC000"/>
                </a:solidFill>
                <a:latin typeface="Century Gothic" pitchFamily="34" charset="0"/>
              </a:rPr>
              <a:t>backlash of far right nationalist groups </a:t>
            </a:r>
            <a:r>
              <a:rPr lang="en-GB" sz="2200" dirty="0">
                <a:latin typeface="Century Gothic" pitchFamily="34" charset="0"/>
              </a:rPr>
              <a:t>is everywhere to be seen and </a:t>
            </a:r>
            <a:r>
              <a:rPr lang="en-GB" sz="2200" dirty="0">
                <a:solidFill>
                  <a:srgbClr val="FFC000"/>
                </a:solidFill>
                <a:latin typeface="Century Gothic" pitchFamily="34" charset="0"/>
              </a:rPr>
              <a:t>the concept of the nation state – and threats to its survival - is under increasingly paranoid discussion. </a:t>
            </a:r>
          </a:p>
          <a:p>
            <a:pPr>
              <a:buNone/>
            </a:pPr>
            <a:r>
              <a:rPr lang="en-GB" sz="2200" dirty="0">
                <a:latin typeface="Century Gothic" pitchFamily="34" charset="0"/>
              </a:rPr>
              <a:t>	Andrew Hadfield points out that '[t]he concept of ‘English literature’ itself cannot be separated from the writing of the nation</a:t>
            </a:r>
          </a:p>
          <a:p>
            <a:pPr>
              <a:buNone/>
            </a:pPr>
            <a:r>
              <a:rPr lang="en-GB" sz="2200" dirty="0">
                <a:latin typeface="Century Gothic" pitchFamily="34" charset="0"/>
              </a:rPr>
              <a:t>	In this module we address </a:t>
            </a:r>
            <a:r>
              <a:rPr lang="en-GB" sz="2200" dirty="0">
                <a:solidFill>
                  <a:srgbClr val="FFC000"/>
                </a:solidFill>
                <a:latin typeface="Century Gothic" pitchFamily="34" charset="0"/>
              </a:rPr>
              <a:t>the relation between nation state and literature</a:t>
            </a:r>
            <a:r>
              <a:rPr lang="en-GB" sz="2200" dirty="0">
                <a:solidFill>
                  <a:srgbClr val="FFFF00"/>
                </a:solidFill>
                <a:latin typeface="Century Gothic" pitchFamily="34" charset="0"/>
              </a:rPr>
              <a:t> </a:t>
            </a:r>
            <a:r>
              <a:rPr lang="en-GB" sz="2200" dirty="0">
                <a:latin typeface="Century Gothic" pitchFamily="34" charset="0"/>
              </a:rPr>
              <a:t>that, until recently, provided the lens through which the canon of English Literature' was viewed.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22756"/>
            <a:ext cx="8568952" cy="1066130"/>
          </a:xfrm>
        </p:spPr>
        <p:txBody>
          <a:bodyPr>
            <a:noAutofit/>
          </a:bodyPr>
          <a:lstStyle/>
          <a:p>
            <a:pPr algn="ctr"/>
            <a:r>
              <a:rPr lang="en-GB" sz="3200" dirty="0">
                <a:solidFill>
                  <a:srgbClr val="00B0F0"/>
                </a:solidFill>
                <a:latin typeface="Felix Titling" pitchFamily="82" charset="0"/>
              </a:rPr>
              <a:t>welsh writing in English: </a:t>
            </a:r>
            <a:br>
              <a:rPr lang="en-GB" sz="3200" dirty="0">
                <a:solidFill>
                  <a:srgbClr val="00B0F0"/>
                </a:solidFill>
                <a:latin typeface="Felix Titling" pitchFamily="82" charset="0"/>
              </a:rPr>
            </a:br>
            <a:r>
              <a:rPr lang="en-GB" sz="3600" i="1" dirty="0">
                <a:solidFill>
                  <a:srgbClr val="00B0F0"/>
                </a:solidFill>
                <a:latin typeface="Garamond" panose="02020404030301010803" pitchFamily="18" charset="0"/>
              </a:rPr>
              <a:t>valuable in itself &amp; as case study</a:t>
            </a:r>
            <a:endParaRPr lang="en-GB" sz="3200" i="1" dirty="0">
              <a:solidFill>
                <a:srgbClr val="00B0F0"/>
              </a:solidFill>
              <a:latin typeface="Garamond" panose="02020404030301010803" pitchFamily="18" charset="0"/>
            </a:endParaRPr>
          </a:p>
        </p:txBody>
      </p:sp>
      <p:sp>
        <p:nvSpPr>
          <p:cNvPr id="3" name="Content Placeholder 2"/>
          <p:cNvSpPr>
            <a:spLocks noGrp="1"/>
          </p:cNvSpPr>
          <p:nvPr>
            <p:ph idx="1"/>
          </p:nvPr>
        </p:nvSpPr>
        <p:spPr>
          <a:xfrm>
            <a:off x="287524" y="1412776"/>
            <a:ext cx="8568952" cy="5445224"/>
          </a:xfrm>
        </p:spPr>
        <p:txBody>
          <a:bodyPr>
            <a:normAutofit/>
          </a:bodyPr>
          <a:lstStyle/>
          <a:p>
            <a:pPr>
              <a:spcBef>
                <a:spcPts val="600"/>
              </a:spcBef>
              <a:spcAft>
                <a:spcPts val="600"/>
              </a:spcAft>
              <a:buNone/>
            </a:pPr>
            <a:r>
              <a:rPr lang="en-GB" dirty="0">
                <a:latin typeface="Century Gothic" pitchFamily="34" charset="0"/>
              </a:rPr>
              <a:t>	</a:t>
            </a:r>
            <a:r>
              <a:rPr lang="en-GB" sz="2200" dirty="0">
                <a:latin typeface="Century Gothic" pitchFamily="34" charset="0"/>
              </a:rPr>
              <a:t>Until the late 19th century the population of the internal colony of Wales was almost entirely </a:t>
            </a:r>
            <a:r>
              <a:rPr lang="en-GB" sz="2200" dirty="0" err="1">
                <a:latin typeface="Century Gothic" pitchFamily="34" charset="0"/>
              </a:rPr>
              <a:t>monoglot</a:t>
            </a:r>
            <a:r>
              <a:rPr lang="en-GB" sz="2200" dirty="0">
                <a:latin typeface="Century Gothic" pitchFamily="34" charset="0"/>
              </a:rPr>
              <a:t> Welsh speaking. </a:t>
            </a:r>
            <a:r>
              <a:rPr lang="en-GB" sz="2200" dirty="0">
                <a:solidFill>
                  <a:srgbClr val="FFC000"/>
                </a:solidFill>
                <a:latin typeface="Century Gothic" pitchFamily="34" charset="0"/>
              </a:rPr>
              <a:t>The emergence of a Welsh literature in the English language is thus very recent and its position,</a:t>
            </a:r>
            <a:r>
              <a:rPr lang="en-GB" sz="2200" dirty="0">
                <a:latin typeface="Century Gothic" pitchFamily="34" charset="0"/>
              </a:rPr>
              <a:t> caught between a 1500 year Welsh language literature and, starting with Chaucer, a 500 year one in English, </a:t>
            </a:r>
            <a:r>
              <a:rPr lang="en-GB" sz="2200" dirty="0">
                <a:solidFill>
                  <a:srgbClr val="FFC000"/>
                </a:solidFill>
                <a:latin typeface="Century Gothic" pitchFamily="34" charset="0"/>
              </a:rPr>
              <a:t>exposes the complicity of art and politics in the construction of the nation state. </a:t>
            </a:r>
          </a:p>
          <a:p>
            <a:pPr>
              <a:spcBef>
                <a:spcPts val="600"/>
              </a:spcBef>
              <a:spcAft>
                <a:spcPts val="600"/>
              </a:spcAft>
              <a:buNone/>
            </a:pPr>
            <a:r>
              <a:rPr lang="en-GB" sz="2200" dirty="0">
                <a:latin typeface="Century Gothic" pitchFamily="34" charset="0"/>
              </a:rPr>
              <a:t>	Tracing the multiple </a:t>
            </a:r>
            <a:r>
              <a:rPr lang="en-GB" sz="2200" dirty="0" err="1">
                <a:latin typeface="Century Gothic" pitchFamily="34" charset="0"/>
              </a:rPr>
              <a:t>intertexts</a:t>
            </a:r>
            <a:r>
              <a:rPr lang="en-GB" sz="2200" dirty="0">
                <a:latin typeface="Century Gothic" pitchFamily="34" charset="0"/>
              </a:rPr>
              <a:t> of nation, language and gender in the work of Welsh writers in English  produces an invaluable ‘writing back,’ that reveals some of the assumptions generated by the internal pressures of Englishness on ‘British literature’ as much as the internal contradictions of ‘English Literature’ itself.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892480" cy="1008112"/>
          </a:xfrm>
        </p:spPr>
        <p:txBody>
          <a:bodyPr/>
          <a:lstStyle/>
          <a:p>
            <a:r>
              <a:rPr lang="en-GB" sz="3200" dirty="0">
                <a:solidFill>
                  <a:srgbClr val="00B0F0"/>
                </a:solidFill>
                <a:latin typeface="Felix Titling" pitchFamily="82" charset="0"/>
              </a:rPr>
              <a:t>Art &amp; Power</a:t>
            </a:r>
            <a:r>
              <a:rPr lang="en-GB" sz="3600" dirty="0">
                <a:solidFill>
                  <a:srgbClr val="00B0F0"/>
                </a:solidFill>
                <a:latin typeface="Felix Titling" pitchFamily="82" charset="0"/>
              </a:rPr>
              <a:t>: </a:t>
            </a:r>
            <a:r>
              <a:rPr lang="en-GB" sz="3600" i="1" dirty="0">
                <a:solidFill>
                  <a:srgbClr val="00B0F0"/>
                </a:solidFill>
                <a:latin typeface="Garamond" panose="02020404030301010803" pitchFamily="18" charset="0"/>
              </a:rPr>
              <a:t>literary form (the novel) &amp; authority </a:t>
            </a:r>
            <a:endParaRPr lang="en-GB" sz="4000" i="1" dirty="0">
              <a:solidFill>
                <a:srgbClr val="00B0F0"/>
              </a:solidFill>
              <a:latin typeface="Garamond" panose="02020404030301010803" pitchFamily="18" charset="0"/>
            </a:endParaRPr>
          </a:p>
        </p:txBody>
      </p:sp>
      <p:sp>
        <p:nvSpPr>
          <p:cNvPr id="3" name="Content Placeholder 2"/>
          <p:cNvSpPr>
            <a:spLocks noGrp="1"/>
          </p:cNvSpPr>
          <p:nvPr>
            <p:ph idx="1"/>
          </p:nvPr>
        </p:nvSpPr>
        <p:spPr>
          <a:xfrm>
            <a:off x="683314" y="1196752"/>
            <a:ext cx="8028892" cy="5256583"/>
          </a:xfrm>
        </p:spPr>
        <p:txBody>
          <a:bodyPr>
            <a:normAutofit/>
          </a:bodyPr>
          <a:lstStyle/>
          <a:p>
            <a:pPr marL="0" indent="0">
              <a:buNone/>
            </a:pPr>
            <a:r>
              <a:rPr lang="en-GB" sz="2200" dirty="0"/>
              <a:t>They are called cultural treasures, and a historical materialist views them with cautious detachment. For without exception the cultural treasures he surveys have an origin which he cannot contemplate without horror. They owe their existence not only to the efforts of the great minds and talents who have created them, but also to the anonymous toil of their contemporaries. </a:t>
            </a:r>
            <a:r>
              <a:rPr lang="en-GB" sz="2200" dirty="0">
                <a:solidFill>
                  <a:srgbClr val="FFC000"/>
                </a:solidFill>
              </a:rPr>
              <a:t>There is no document of civilization which is not at the same time a document of barbarism. </a:t>
            </a:r>
            <a:r>
              <a:rPr lang="en-GB" sz="2200" dirty="0"/>
              <a:t>And just as such a document is not free of barbarism, barbarism taints also the manner in which it was transmitted from one owner to another”</a:t>
            </a:r>
          </a:p>
          <a:p>
            <a:pPr marL="0" indent="0">
              <a:buNone/>
            </a:pPr>
            <a:r>
              <a:rPr lang="en-GB" dirty="0"/>
              <a:t>	- Walter Benjamin ‘Theses on the Concept of History’ no 7  		</a:t>
            </a:r>
            <a:r>
              <a:rPr lang="en-GB" dirty="0">
                <a:hlinkClick r:id="rId2"/>
              </a:rPr>
              <a:t>https://www.sfu.ca/~andrewf/concept2.html</a:t>
            </a:r>
            <a:r>
              <a:rPr lang="en-GB" dirty="0"/>
              <a:t> </a:t>
            </a:r>
          </a:p>
          <a:p>
            <a:endParaRPr lang="en-GB" dirty="0"/>
          </a:p>
        </p:txBody>
      </p:sp>
    </p:spTree>
    <p:extLst>
      <p:ext uri="{BB962C8B-B14F-4D97-AF65-F5344CB8AC3E}">
        <p14:creationId xmlns:p14="http://schemas.microsoft.com/office/powerpoint/2010/main" val="3040258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2990" y="0"/>
            <a:ext cx="9036496" cy="1124744"/>
          </a:xfrm>
        </p:spPr>
        <p:txBody>
          <a:bodyPr>
            <a:normAutofit fontScale="90000"/>
          </a:bodyPr>
          <a:lstStyle/>
          <a:p>
            <a:pPr algn="ctr"/>
            <a:r>
              <a:rPr lang="en-GB" sz="3400" dirty="0">
                <a:solidFill>
                  <a:srgbClr val="00B0F0"/>
                </a:solidFill>
                <a:latin typeface="Felix Titling" pitchFamily="82" charset="0"/>
              </a:rPr>
              <a:t>A counter to a rational world</a:t>
            </a:r>
            <a:br>
              <a:rPr lang="en-GB" sz="2800" dirty="0">
                <a:solidFill>
                  <a:srgbClr val="00B0F0"/>
                </a:solidFill>
                <a:latin typeface="Felix Titling" pitchFamily="82" charset="0"/>
              </a:rPr>
            </a:br>
            <a:r>
              <a:rPr lang="en-GB" sz="4000" i="1" dirty="0">
                <a:solidFill>
                  <a:srgbClr val="00B0F0"/>
                </a:solidFill>
                <a:latin typeface="Garamond" panose="02020404030301010803" pitchFamily="18" charset="0"/>
              </a:rPr>
              <a:t>(historical, political &amp; ideological contexts )</a:t>
            </a:r>
          </a:p>
        </p:txBody>
      </p:sp>
      <p:sp>
        <p:nvSpPr>
          <p:cNvPr id="3" name="Content Placeholder 2"/>
          <p:cNvSpPr>
            <a:spLocks noGrp="1"/>
          </p:cNvSpPr>
          <p:nvPr>
            <p:ph idx="1"/>
          </p:nvPr>
        </p:nvSpPr>
        <p:spPr>
          <a:xfrm>
            <a:off x="236772" y="1412776"/>
            <a:ext cx="8280920" cy="5256584"/>
          </a:xfrm>
        </p:spPr>
        <p:txBody>
          <a:bodyPr>
            <a:normAutofit lnSpcReduction="10000"/>
          </a:bodyPr>
          <a:lstStyle/>
          <a:p>
            <a:pPr>
              <a:buNone/>
            </a:pPr>
            <a:r>
              <a:rPr lang="en-GB" sz="2200" dirty="0">
                <a:solidFill>
                  <a:srgbClr val="FFFF00"/>
                </a:solidFill>
                <a:latin typeface="Century Gothic" pitchFamily="34" charset="0"/>
              </a:rPr>
              <a:t>				</a:t>
            </a:r>
            <a:r>
              <a:rPr lang="en-GB" sz="2400" dirty="0">
                <a:solidFill>
                  <a:srgbClr val="FFC000"/>
                </a:solidFill>
                <a:latin typeface="Century Gothic" pitchFamily="34" charset="0"/>
              </a:rPr>
              <a:t>18</a:t>
            </a:r>
            <a:r>
              <a:rPr lang="en-GB" sz="2400" baseline="30000" dirty="0">
                <a:solidFill>
                  <a:srgbClr val="FFC000"/>
                </a:solidFill>
                <a:latin typeface="Century Gothic" pitchFamily="34" charset="0"/>
              </a:rPr>
              <a:t>th</a:t>
            </a:r>
            <a:r>
              <a:rPr lang="en-GB" sz="2400" dirty="0">
                <a:solidFill>
                  <a:srgbClr val="FFC000"/>
                </a:solidFill>
                <a:latin typeface="Century Gothic" pitchFamily="34" charset="0"/>
              </a:rPr>
              <a:t> century England &amp; Scotland had</a:t>
            </a:r>
            <a:r>
              <a:rPr lang="en-GB" sz="2200" dirty="0">
                <a:solidFill>
                  <a:srgbClr val="FFC000"/>
                </a:solidFill>
                <a:latin typeface="Century Gothic" pitchFamily="34" charset="0"/>
              </a:rPr>
              <a:t>:</a:t>
            </a:r>
          </a:p>
          <a:p>
            <a:pPr marL="457200" indent="-457200">
              <a:spcBef>
                <a:spcPts val="0"/>
              </a:spcBef>
              <a:buFont typeface="+mj-lt"/>
              <a:buAutoNum type="arabicPeriod"/>
            </a:pPr>
            <a:r>
              <a:rPr lang="en-GB" sz="2400" dirty="0">
                <a:latin typeface="Century Gothic" pitchFamily="34" charset="0"/>
              </a:rPr>
              <a:t>Museums, art galleries, public libraries, public theatres, newspapers, town houses, coffee houses, architecture and landscaped gardens</a:t>
            </a:r>
          </a:p>
          <a:p>
            <a:pPr marL="457200" indent="-457200">
              <a:spcBef>
                <a:spcPts val="0"/>
              </a:spcBef>
              <a:buFont typeface="+mj-lt"/>
              <a:buAutoNum type="arabicPeriod"/>
            </a:pPr>
            <a:r>
              <a:rPr lang="en-GB" sz="2400" dirty="0">
                <a:latin typeface="Century Gothic" pitchFamily="34" charset="0"/>
              </a:rPr>
              <a:t>Also slums, addiction, cholera &amp; typhoid epidemics in the new town, social unrest about taxes that favoured the rich (the Corn laws), the chartists</a:t>
            </a:r>
          </a:p>
          <a:p>
            <a:pPr>
              <a:spcBef>
                <a:spcPts val="0"/>
              </a:spcBef>
            </a:pPr>
            <a:endParaRPr lang="en-GB" sz="1400" dirty="0">
              <a:latin typeface="Century Gothic" pitchFamily="34" charset="0"/>
            </a:endParaRPr>
          </a:p>
          <a:p>
            <a:pPr>
              <a:buNone/>
            </a:pPr>
            <a:r>
              <a:rPr lang="en-GB" sz="2200" dirty="0">
                <a:solidFill>
                  <a:srgbClr val="FFFF00"/>
                </a:solidFill>
                <a:latin typeface="Century Gothic" pitchFamily="34" charset="0"/>
              </a:rPr>
              <a:t>				</a:t>
            </a:r>
            <a:r>
              <a:rPr lang="en-GB" sz="2400" dirty="0">
                <a:solidFill>
                  <a:srgbClr val="FFC000"/>
                </a:solidFill>
                <a:latin typeface="Century Gothic" pitchFamily="34" charset="0"/>
              </a:rPr>
              <a:t>18</a:t>
            </a:r>
            <a:r>
              <a:rPr lang="en-GB" sz="2400" baseline="30000" dirty="0">
                <a:solidFill>
                  <a:srgbClr val="FFC000"/>
                </a:solidFill>
                <a:latin typeface="Century Gothic" pitchFamily="34" charset="0"/>
              </a:rPr>
              <a:t>th</a:t>
            </a:r>
            <a:r>
              <a:rPr lang="en-GB" sz="2400" dirty="0">
                <a:solidFill>
                  <a:srgbClr val="FFC000"/>
                </a:solidFill>
                <a:latin typeface="Century Gothic" pitchFamily="34" charset="0"/>
              </a:rPr>
              <a:t> century Wales had only the second</a:t>
            </a:r>
            <a:r>
              <a:rPr lang="en-GB" sz="2200" dirty="0">
                <a:solidFill>
                  <a:srgbClr val="FFC000"/>
                </a:solidFill>
                <a:latin typeface="Century Gothic" pitchFamily="34" charset="0"/>
              </a:rPr>
              <a:t>.</a:t>
            </a:r>
          </a:p>
          <a:p>
            <a:pPr>
              <a:buNone/>
            </a:pPr>
            <a:r>
              <a:rPr lang="en-GB" sz="2200" dirty="0">
                <a:latin typeface="Century Gothic" pitchFamily="34" charset="0"/>
              </a:rPr>
              <a:t>	</a:t>
            </a:r>
            <a:r>
              <a:rPr lang="en-GB" sz="2400" dirty="0">
                <a:latin typeface="Century Gothic" pitchFamily="34" charset="0"/>
              </a:rPr>
              <a:t>Merthyr Tydfil was known as 'Little Hell‘ where, according to a report on the town published in 1841, some 1,500 people lived in one-room stone huts measuring just 4ft 6in by 7ft (1.4m by 2.1m), often built on top of iron slag heaps in families of anything up to four or five people</a:t>
            </a:r>
          </a:p>
          <a:p>
            <a:pPr>
              <a:buNone/>
            </a:pPr>
            <a:endParaRPr lang="en-GB" sz="2200" dirty="0">
              <a:latin typeface="Century Gothic"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5893" y="2388623"/>
            <a:ext cx="4244099" cy="864096"/>
          </a:xfrm>
        </p:spPr>
        <p:txBody>
          <a:bodyPr>
            <a:normAutofit fontScale="90000"/>
          </a:bodyPr>
          <a:lstStyle/>
          <a:p>
            <a:pPr algn="r"/>
            <a:r>
              <a:rPr lang="en-GB" sz="2700" dirty="0">
                <a:latin typeface="Century Gothic" pitchFamily="34" charset="0"/>
              </a:rPr>
              <a:t> </a:t>
            </a:r>
            <a:r>
              <a:rPr lang="en-GB" sz="2400" dirty="0">
                <a:latin typeface="Century Gothic" pitchFamily="34" charset="0"/>
              </a:rPr>
              <a:t>Paul </a:t>
            </a:r>
            <a:r>
              <a:rPr lang="en-GB" sz="2400" dirty="0" err="1">
                <a:latin typeface="Century Gothic" pitchFamily="34" charset="0"/>
              </a:rPr>
              <a:t>Sandby</a:t>
            </a:r>
            <a:r>
              <a:rPr lang="en-GB" sz="2400" dirty="0">
                <a:latin typeface="Century Gothic" pitchFamily="34" charset="0"/>
              </a:rPr>
              <a:t> </a:t>
            </a:r>
            <a:r>
              <a:rPr lang="en-GB" sz="2400" i="1" dirty="0">
                <a:latin typeface="Century Gothic" pitchFamily="34" charset="0"/>
              </a:rPr>
              <a:t>Landscape With A Mine</a:t>
            </a:r>
            <a:r>
              <a:rPr lang="en-GB" sz="2400" dirty="0">
                <a:latin typeface="Century Gothic" pitchFamily="34" charset="0"/>
              </a:rPr>
              <a:t> c.1775</a:t>
            </a:r>
            <a:endParaRPr lang="en-GB" sz="2700" dirty="0"/>
          </a:p>
        </p:txBody>
      </p:sp>
      <p:pic>
        <p:nvPicPr>
          <p:cNvPr id="4" name="Content Placeholder 3" descr="Moses Griffith, Lleweni Bleach Works, 1775.jpg"/>
          <p:cNvPicPr>
            <a:picLocks noGrp="1" noChangeAspect="1"/>
          </p:cNvPicPr>
          <p:nvPr>
            <p:ph idx="1"/>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Lst>
          </a:blip>
          <a:stretch>
            <a:fillRect/>
          </a:stretch>
        </p:blipFill>
        <p:spPr>
          <a:xfrm>
            <a:off x="385192" y="3356992"/>
            <a:ext cx="8229600" cy="2922348"/>
          </a:xfrm>
          <a:ln>
            <a:solidFill>
              <a:srgbClr val="00B0F0"/>
            </a:solidFill>
          </a:ln>
        </p:spPr>
      </p:pic>
      <p:pic>
        <p:nvPicPr>
          <p:cNvPr id="5" name="Picture 4" descr="Paul Sandby Landscape With A Mine c.1775.jpg"/>
          <p:cNvPicPr>
            <a:picLocks noChangeAspect="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4499992" y="0"/>
            <a:ext cx="4493098" cy="3280238"/>
          </a:xfrm>
          <a:prstGeom prst="rect">
            <a:avLst/>
          </a:prstGeom>
          <a:ln>
            <a:solidFill>
              <a:srgbClr val="00B0F0"/>
            </a:solidFill>
          </a:ln>
        </p:spPr>
      </p:pic>
      <p:sp>
        <p:nvSpPr>
          <p:cNvPr id="3" name="Rectangle 2"/>
          <p:cNvSpPr/>
          <p:nvPr/>
        </p:nvSpPr>
        <p:spPr>
          <a:xfrm>
            <a:off x="107504" y="116632"/>
            <a:ext cx="4277718" cy="1077218"/>
          </a:xfrm>
          <a:prstGeom prst="rect">
            <a:avLst/>
          </a:prstGeom>
        </p:spPr>
        <p:txBody>
          <a:bodyPr wrap="square">
            <a:spAutoFit/>
          </a:bodyPr>
          <a:lstStyle/>
          <a:p>
            <a:r>
              <a:rPr lang="en-GB" sz="3200" dirty="0">
                <a:solidFill>
                  <a:srgbClr val="00B0F0"/>
                </a:solidFill>
                <a:latin typeface="Felix Titling" pitchFamily="82" charset="0"/>
              </a:rPr>
              <a:t>Early industrialisation </a:t>
            </a:r>
            <a:endParaRPr lang="en-GB" sz="3200" dirty="0"/>
          </a:p>
        </p:txBody>
      </p:sp>
      <p:sp>
        <p:nvSpPr>
          <p:cNvPr id="6" name="Rectangle 5"/>
          <p:cNvSpPr/>
          <p:nvPr/>
        </p:nvSpPr>
        <p:spPr>
          <a:xfrm>
            <a:off x="1187624" y="6311074"/>
            <a:ext cx="6934968" cy="461665"/>
          </a:xfrm>
          <a:prstGeom prst="rect">
            <a:avLst/>
          </a:prstGeom>
        </p:spPr>
        <p:txBody>
          <a:bodyPr wrap="square">
            <a:spAutoFit/>
          </a:bodyPr>
          <a:lstStyle/>
          <a:p>
            <a:pPr lvl="0" defTabSz="457207">
              <a:spcBef>
                <a:spcPct val="0"/>
              </a:spcBef>
            </a:pPr>
            <a:r>
              <a:rPr lang="en-GB" sz="2400" dirty="0">
                <a:solidFill>
                  <a:srgbClr val="EBEBEB"/>
                </a:solidFill>
                <a:latin typeface="Century Gothic" pitchFamily="34" charset="0"/>
                <a:ea typeface="+mj-ea"/>
                <a:cs typeface="+mj-cs"/>
              </a:rPr>
              <a:t>Moses Griffith, </a:t>
            </a:r>
            <a:r>
              <a:rPr lang="en-GB" sz="2400" i="1" dirty="0" err="1">
                <a:solidFill>
                  <a:srgbClr val="EBEBEB"/>
                </a:solidFill>
                <a:latin typeface="Century Gothic" pitchFamily="34" charset="0"/>
                <a:ea typeface="+mj-ea"/>
                <a:cs typeface="+mj-cs"/>
              </a:rPr>
              <a:t>Lleweni</a:t>
            </a:r>
            <a:r>
              <a:rPr lang="en-GB" sz="2400" i="1" dirty="0">
                <a:solidFill>
                  <a:srgbClr val="EBEBEB"/>
                </a:solidFill>
                <a:latin typeface="Century Gothic" pitchFamily="34" charset="0"/>
                <a:ea typeface="+mj-ea"/>
                <a:cs typeface="+mj-cs"/>
              </a:rPr>
              <a:t> Bleach Works, </a:t>
            </a:r>
            <a:r>
              <a:rPr lang="en-GB" sz="2400" dirty="0">
                <a:solidFill>
                  <a:srgbClr val="EBEBEB"/>
                </a:solidFill>
                <a:latin typeface="Century Gothic" pitchFamily="34" charset="0"/>
                <a:ea typeface="+mj-ea"/>
                <a:cs typeface="+mj-cs"/>
              </a:rPr>
              <a:t>1775</a:t>
            </a:r>
            <a:endParaRPr lang="en-GB" sz="2700" dirty="0">
              <a:solidFill>
                <a:srgbClr val="EBEBEB"/>
              </a:solidFill>
              <a:ea typeface="+mj-ea"/>
              <a:cs typeface="+mj-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Penry Williams Cyfarthfa Ironworks Interior at Night 1825.jpg"/>
          <p:cNvPicPr>
            <a:picLocks noGrp="1" noChangeAspect="1"/>
          </p:cNvPicPr>
          <p:nvPr>
            <p:ph idx="1"/>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700575" y="260648"/>
            <a:ext cx="7735476" cy="5822107"/>
          </a:xfrm>
          <a:ln>
            <a:solidFill>
              <a:srgbClr val="00B0F0"/>
            </a:solidFill>
          </a:ln>
        </p:spPr>
      </p:pic>
      <p:sp>
        <p:nvSpPr>
          <p:cNvPr id="1025" name="Rectangle 1"/>
          <p:cNvSpPr>
            <a:spLocks noChangeArrowheads="1"/>
          </p:cNvSpPr>
          <p:nvPr/>
        </p:nvSpPr>
        <p:spPr bwMode="auto">
          <a:xfrm>
            <a:off x="395536" y="6237312"/>
            <a:ext cx="8345554" cy="46166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Penry</a:t>
            </a: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Williams </a:t>
            </a:r>
            <a:r>
              <a:rPr kumimoji="0" lang="en-GB" sz="2400" b="0" i="1"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Cyfarthfa</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Ironworks Interior at Night</a:t>
            </a:r>
            <a:r>
              <a:rPr kumimoji="0" lang="en-GB" sz="2400" b="0" i="0" u="none" strike="noStrike" cap="none" normalizeH="0" baseline="0" dirty="0">
                <a:ln>
                  <a:noFill/>
                </a:ln>
                <a:effectLst/>
                <a:latin typeface="Century Gothic" pitchFamily="34" charset="0"/>
                <a:ea typeface="Calibri" pitchFamily="34" charset="0"/>
                <a:cs typeface="Times New Roman" pitchFamily="18" charset="0"/>
              </a:rPr>
              <a:t> 1825</a:t>
            </a:r>
            <a:endParaRPr kumimoji="0" lang="en-GB" sz="2400" b="0" i="0" u="none" strike="noStrike" cap="none" normalizeH="0" baseline="0" dirty="0">
              <a:ln>
                <a:noFill/>
              </a:ln>
              <a:effectLst/>
              <a:latin typeface="Century Gothic" pitchFamily="34" charset="0"/>
            </a:endParaRPr>
          </a:p>
        </p:txBody>
      </p:sp>
      <p:sp>
        <p:nvSpPr>
          <p:cNvPr id="5" name="Rectangle 4"/>
          <p:cNvSpPr/>
          <p:nvPr/>
        </p:nvSpPr>
        <p:spPr>
          <a:xfrm>
            <a:off x="700575" y="0"/>
            <a:ext cx="7903873" cy="260648"/>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32692"/>
            <a:ext cx="6275040" cy="523129"/>
          </a:xfrm>
        </p:spPr>
        <p:txBody>
          <a:bodyPr/>
          <a:lstStyle/>
          <a:p>
            <a:r>
              <a:rPr lang="en-GB" sz="3600" dirty="0">
                <a:solidFill>
                  <a:srgbClr val="00B0F0"/>
                </a:solidFill>
                <a:latin typeface="Felix Titling" pitchFamily="82" charset="0"/>
              </a:rPr>
              <a:t>immigration</a:t>
            </a:r>
            <a:endParaRPr lang="en-GB" dirty="0">
              <a:solidFill>
                <a:srgbClr val="00B0F0"/>
              </a:solidFill>
              <a:latin typeface="Felix Titling" pitchFamily="82" charset="0"/>
            </a:endParaRPr>
          </a:p>
        </p:txBody>
      </p:sp>
      <p:sp>
        <p:nvSpPr>
          <p:cNvPr id="3" name="Content Placeholder 2"/>
          <p:cNvSpPr>
            <a:spLocks noGrp="1"/>
          </p:cNvSpPr>
          <p:nvPr>
            <p:ph idx="1"/>
          </p:nvPr>
        </p:nvSpPr>
        <p:spPr>
          <a:xfrm>
            <a:off x="395536" y="1052736"/>
            <a:ext cx="8496944" cy="5256584"/>
          </a:xfrm>
        </p:spPr>
        <p:txBody>
          <a:bodyPr>
            <a:normAutofit/>
          </a:bodyPr>
          <a:lstStyle/>
          <a:p>
            <a:pPr marL="174625" indent="0">
              <a:spcAft>
                <a:spcPts val="600"/>
              </a:spcAft>
              <a:buNone/>
            </a:pPr>
            <a:r>
              <a:rPr lang="en-GB" sz="2200" dirty="0">
                <a:latin typeface="Century Gothic" pitchFamily="34" charset="0"/>
              </a:rPr>
              <a:t>From the 1820s Irish migrants began to appear in the new and growing industrial settlements of the country.</a:t>
            </a:r>
          </a:p>
          <a:p>
            <a:pPr marL="174625" indent="0">
              <a:spcAft>
                <a:spcPts val="600"/>
              </a:spcAft>
              <a:buNone/>
            </a:pPr>
            <a:r>
              <a:rPr lang="en-GB" sz="2200" dirty="0">
                <a:latin typeface="Century Gothic" pitchFamily="34" charset="0"/>
              </a:rPr>
              <a:t>They encountered a violent response from the outset, as happened at Rhymney in 1826. </a:t>
            </a:r>
            <a:r>
              <a:rPr lang="en-GB" sz="2200" dirty="0">
                <a:solidFill>
                  <a:srgbClr val="FFC000"/>
                </a:solidFill>
                <a:latin typeface="Century Gothic" pitchFamily="34" charset="0"/>
              </a:rPr>
              <a:t>Over the course of the 19th century there would be as many as 20 anti-Irish riots across the country,</a:t>
            </a:r>
            <a:r>
              <a:rPr lang="en-GB" sz="2200" dirty="0">
                <a:latin typeface="Century Gothic" pitchFamily="34" charset="0"/>
              </a:rPr>
              <a:t> in places as far apart as Cardiff and Holyhead.</a:t>
            </a:r>
          </a:p>
          <a:p>
            <a:pPr marL="174625" indent="0">
              <a:spcAft>
                <a:spcPts val="600"/>
              </a:spcAft>
              <a:buNone/>
            </a:pPr>
            <a:r>
              <a:rPr lang="en-GB" sz="2200" dirty="0">
                <a:latin typeface="Century Gothic" pitchFamily="34" charset="0"/>
              </a:rPr>
              <a:t>Ethnic tensions were particularly bad in Monmouthshire and Glamorgan, where </a:t>
            </a:r>
            <a:r>
              <a:rPr lang="en-GB" sz="2200" dirty="0">
                <a:solidFill>
                  <a:srgbClr val="FFC000"/>
                </a:solidFill>
                <a:latin typeface="Century Gothic" pitchFamily="34" charset="0"/>
              </a:rPr>
              <a:t>the incomers were accused of working for lower wages.</a:t>
            </a:r>
          </a:p>
          <a:p>
            <a:pPr marL="174625" indent="0">
              <a:lnSpc>
                <a:spcPct val="110000"/>
              </a:lnSpc>
              <a:spcBef>
                <a:spcPts val="0"/>
              </a:spcBef>
              <a:spcAft>
                <a:spcPts val="600"/>
              </a:spcAft>
              <a:buNone/>
            </a:pPr>
            <a:r>
              <a:rPr lang="en-GB" sz="2200" dirty="0">
                <a:latin typeface="Century Gothic" pitchFamily="34" charset="0"/>
              </a:rPr>
              <a:t>In reality, there’s </a:t>
            </a:r>
            <a:r>
              <a:rPr lang="en-GB" sz="2200" dirty="0">
                <a:solidFill>
                  <a:srgbClr val="FFC000"/>
                </a:solidFill>
                <a:latin typeface="Century Gothic" pitchFamily="34" charset="0"/>
              </a:rPr>
              <a:t>no concrete evidence to show that the Irish actually undercut the wage rates </a:t>
            </a:r>
            <a:r>
              <a:rPr lang="en-GB" sz="2200" dirty="0">
                <a:latin typeface="Century Gothic" pitchFamily="34" charset="0"/>
              </a:rPr>
              <a:t>of native workers and it’s likely that the outsiders were simply convenient scapegoats when times were bad. But the reputation stuck.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1" name="Rectangle 1"/>
          <p:cNvSpPr>
            <a:spLocks noChangeArrowheads="1"/>
          </p:cNvSpPr>
          <p:nvPr/>
        </p:nvSpPr>
        <p:spPr bwMode="auto">
          <a:xfrm>
            <a:off x="1115616" y="6237312"/>
            <a:ext cx="6712094" cy="46166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a:ln>
                  <a:noFill/>
                </a:ln>
                <a:solidFill>
                  <a:schemeClr val="tx1"/>
                </a:solidFill>
                <a:effectLst/>
                <a:latin typeface="Century Gothic" pitchFamily="34" charset="0"/>
                <a:ea typeface="Calibri" pitchFamily="34" charset="0"/>
                <a:cs typeface="Times New Roman" pitchFamily="18" charset="0"/>
              </a:rPr>
              <a:t>Henry Hawkins, </a:t>
            </a:r>
            <a:r>
              <a:rPr kumimoji="0" lang="en-GB" sz="2400" b="0" i="1"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Penryhn</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Slate Quarry</a:t>
            </a: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in 1832</a:t>
            </a:r>
            <a:endParaRPr kumimoji="0" lang="en-GB" sz="2400" b="0" i="0" u="none" strike="noStrike" cap="none" normalizeH="0" baseline="0" dirty="0">
              <a:ln>
                <a:noFill/>
              </a:ln>
              <a:solidFill>
                <a:schemeClr val="tx1"/>
              </a:solidFill>
              <a:effectLst/>
              <a:latin typeface="Century Gothic" pitchFamily="34" charset="0"/>
            </a:endParaRPr>
          </a:p>
        </p:txBody>
      </p:sp>
      <p:sp>
        <p:nvSpPr>
          <p:cNvPr id="5" name="Rectangle 4"/>
          <p:cNvSpPr/>
          <p:nvPr/>
        </p:nvSpPr>
        <p:spPr>
          <a:xfrm>
            <a:off x="1" y="0"/>
            <a:ext cx="9036496" cy="144016"/>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3" descr="Henry Hawkins Penryhn Slate Quarry in 1832.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95436" y="171780"/>
            <a:ext cx="8934114" cy="6021288"/>
          </a:xfrm>
          <a:prstGeom prst="rect">
            <a:avLst/>
          </a:prstGeom>
          <a:ln w="28575">
            <a:solidFill>
              <a:srgbClr val="00B0F0"/>
            </a:solid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p:cNvSpPr/>
          <p:nvPr/>
        </p:nvSpPr>
        <p:spPr>
          <a:xfrm>
            <a:off x="1835696" y="6276216"/>
            <a:ext cx="6349815" cy="461665"/>
          </a:xfrm>
          <a:prstGeom prst="rect">
            <a:avLst/>
          </a:prstGeom>
        </p:spPr>
        <p:txBody>
          <a:bodyPr wrap="none">
            <a:spAutoFit/>
          </a:bodyPr>
          <a:lstStyle/>
          <a:p>
            <a:r>
              <a:rPr lang="en-GB" sz="2400" dirty="0"/>
              <a:t>George Childs, </a:t>
            </a:r>
            <a:r>
              <a:rPr lang="en-GB" sz="2400" i="1" dirty="0" err="1"/>
              <a:t>Dowlais</a:t>
            </a:r>
            <a:r>
              <a:rPr lang="en-GB" sz="2400" i="1" dirty="0"/>
              <a:t> Ironworks</a:t>
            </a:r>
            <a:r>
              <a:rPr lang="en-GB" sz="2400" dirty="0"/>
              <a:t>  (1840) </a:t>
            </a:r>
            <a:r>
              <a:rPr lang="en-GB" sz="2400" dirty="0">
                <a:latin typeface="Century Gothic" pitchFamily="34" charset="0"/>
              </a:rPr>
              <a:t> </a:t>
            </a:r>
          </a:p>
        </p:txBody>
      </p:sp>
      <p:sp>
        <p:nvSpPr>
          <p:cNvPr id="6" name="Rectangle 5"/>
          <p:cNvSpPr/>
          <p:nvPr/>
        </p:nvSpPr>
        <p:spPr>
          <a:xfrm>
            <a:off x="368549" y="0"/>
            <a:ext cx="8379916" cy="476672"/>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554" y="236329"/>
            <a:ext cx="8456157" cy="578495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4701208" cy="836712"/>
          </a:xfrm>
        </p:spPr>
        <p:txBody>
          <a:bodyPr/>
          <a:lstStyle/>
          <a:p>
            <a:pPr algn="r"/>
            <a:r>
              <a:rPr lang="en-GB" sz="3600" dirty="0">
                <a:solidFill>
                  <a:srgbClr val="00B0F0"/>
                </a:solidFill>
                <a:latin typeface="Garamond" pitchFamily="18" charset="0"/>
              </a:rPr>
              <a:t>ESTUARY POEMS (I)</a:t>
            </a:r>
            <a:endParaRPr lang="en-GB" dirty="0">
              <a:solidFill>
                <a:srgbClr val="00B0F0"/>
              </a:solidFill>
              <a:latin typeface="Garamond" pitchFamily="18" charset="0"/>
            </a:endParaRPr>
          </a:p>
        </p:txBody>
      </p:sp>
      <p:sp>
        <p:nvSpPr>
          <p:cNvPr id="3" name="Content Placeholder 2"/>
          <p:cNvSpPr>
            <a:spLocks noGrp="1"/>
          </p:cNvSpPr>
          <p:nvPr>
            <p:ph idx="1"/>
          </p:nvPr>
        </p:nvSpPr>
        <p:spPr>
          <a:xfrm>
            <a:off x="251520" y="926512"/>
            <a:ext cx="8424936" cy="5904656"/>
          </a:xfrm>
        </p:spPr>
        <p:txBody>
          <a:bodyPr>
            <a:normAutofit fontScale="40000" lnSpcReduction="20000"/>
          </a:bodyPr>
          <a:lstStyle/>
          <a:p>
            <a:pPr>
              <a:lnSpc>
                <a:spcPct val="120000"/>
              </a:lnSpc>
              <a:buNone/>
            </a:pPr>
            <a:r>
              <a:rPr lang="en-GB" sz="4900" dirty="0">
                <a:latin typeface="Century Gothic" pitchFamily="34" charset="0"/>
              </a:rPr>
              <a:t>	</a:t>
            </a:r>
            <a:r>
              <a:rPr lang="en-GB" sz="6000" dirty="0">
                <a:latin typeface="Garamond" pitchFamily="18" charset="0"/>
              </a:rPr>
              <a:t>Under the stars they come ashore all night,</a:t>
            </a:r>
            <a:br>
              <a:rPr lang="en-GB" sz="6000" dirty="0">
                <a:latin typeface="Garamond" pitchFamily="18" charset="0"/>
              </a:rPr>
            </a:br>
            <a:r>
              <a:rPr lang="en-GB" sz="6000" dirty="0">
                <a:latin typeface="Garamond" pitchFamily="18" charset="0"/>
              </a:rPr>
              <a:t>wading chest-high through the lights of Weston.</a:t>
            </a:r>
            <a:br>
              <a:rPr lang="en-GB" sz="6000" dirty="0">
                <a:latin typeface="Garamond" pitchFamily="18" charset="0"/>
              </a:rPr>
            </a:br>
            <a:r>
              <a:rPr lang="en-GB" sz="6000" dirty="0">
                <a:latin typeface="Garamond" pitchFamily="18" charset="0"/>
              </a:rPr>
              <a:t>In the dark the current scoops and sleeks;</a:t>
            </a:r>
            <a:br>
              <a:rPr lang="en-GB" sz="6000" dirty="0">
                <a:latin typeface="Garamond" pitchFamily="18" charset="0"/>
              </a:rPr>
            </a:br>
            <a:r>
              <a:rPr lang="en-GB" sz="6000" dirty="0">
                <a:latin typeface="Garamond" pitchFamily="18" charset="0"/>
              </a:rPr>
              <a:t>acres of scored mud </a:t>
            </a:r>
            <a:r>
              <a:rPr lang="en-GB" sz="6000" dirty="0" err="1">
                <a:latin typeface="Garamond" pitchFamily="18" charset="0"/>
              </a:rPr>
              <a:t>plipping</a:t>
            </a:r>
            <a:r>
              <a:rPr lang="en-GB" sz="6000" dirty="0">
                <a:latin typeface="Garamond" pitchFamily="18" charset="0"/>
              </a:rPr>
              <a:t> quietly.</a:t>
            </a:r>
            <a:br>
              <a:rPr lang="en-GB" sz="6000" dirty="0">
                <a:latin typeface="Garamond" pitchFamily="18" charset="0"/>
              </a:rPr>
            </a:br>
            <a:r>
              <a:rPr lang="en-GB" sz="6000" dirty="0">
                <a:latin typeface="Garamond" pitchFamily="18" charset="0"/>
              </a:rPr>
              <a:t>See them flounder, waist-deep, long skirts dragging,</a:t>
            </a:r>
            <a:br>
              <a:rPr lang="en-GB" sz="6000" dirty="0">
                <a:latin typeface="Garamond" pitchFamily="18" charset="0"/>
              </a:rPr>
            </a:br>
            <a:r>
              <a:rPr lang="en-GB" sz="6000" dirty="0">
                <a:latin typeface="Garamond" pitchFamily="18" charset="0"/>
              </a:rPr>
              <a:t>sick with the bilge-stink and hunger;</a:t>
            </a:r>
            <a:br>
              <a:rPr lang="en-GB" sz="6000" dirty="0">
                <a:latin typeface="Garamond" pitchFamily="18" charset="0"/>
              </a:rPr>
            </a:br>
            <a:r>
              <a:rPr lang="en-GB" sz="6000" dirty="0">
                <a:latin typeface="Garamond" pitchFamily="18" charset="0"/>
              </a:rPr>
              <a:t>the river mocks them with its dangerous </a:t>
            </a:r>
            <a:r>
              <a:rPr lang="en-GB" sz="6000" dirty="0" err="1">
                <a:latin typeface="Garamond" pitchFamily="18" charset="0"/>
              </a:rPr>
              <a:t>croeso</a:t>
            </a:r>
            <a:r>
              <a:rPr lang="en-GB" sz="6000" dirty="0">
                <a:latin typeface="Garamond" pitchFamily="18" charset="0"/>
              </a:rPr>
              <a:t>,</a:t>
            </a:r>
            <a:br>
              <a:rPr lang="en-GB" sz="6000" dirty="0">
                <a:latin typeface="Garamond" pitchFamily="18" charset="0"/>
              </a:rPr>
            </a:br>
            <a:r>
              <a:rPr lang="en-GB" sz="6000" dirty="0">
                <a:latin typeface="Garamond" pitchFamily="18" charset="0"/>
              </a:rPr>
              <a:t>the sucking pools, the children handed up,</a:t>
            </a:r>
            <a:br>
              <a:rPr lang="en-GB" sz="6000" dirty="0">
                <a:latin typeface="Garamond" pitchFamily="18" charset="0"/>
              </a:rPr>
            </a:br>
            <a:r>
              <a:rPr lang="en-GB" sz="6000" dirty="0">
                <a:latin typeface="Garamond" pitchFamily="18" charset="0"/>
              </a:rPr>
              <a:t>lethal </a:t>
            </a:r>
            <a:r>
              <a:rPr lang="en-GB" sz="6000" dirty="0" err="1">
                <a:latin typeface="Garamond" pitchFamily="18" charset="0"/>
              </a:rPr>
              <a:t>tidewash</a:t>
            </a:r>
            <a:r>
              <a:rPr lang="en-GB" sz="6000" dirty="0">
                <a:latin typeface="Garamond" pitchFamily="18" charset="0"/>
              </a:rPr>
              <a:t>, wet caress,</a:t>
            </a:r>
            <a:br>
              <a:rPr lang="en-GB" sz="6000" dirty="0">
                <a:latin typeface="Garamond" pitchFamily="18" charset="0"/>
              </a:rPr>
            </a:br>
            <a:r>
              <a:rPr lang="en-GB" sz="6000" dirty="0">
                <a:latin typeface="Garamond" pitchFamily="18" charset="0"/>
              </a:rPr>
              <a:t>fingers clutched in the soil and stones,</a:t>
            </a:r>
            <a:br>
              <a:rPr lang="en-GB" sz="6000" dirty="0">
                <a:latin typeface="Garamond" pitchFamily="18" charset="0"/>
              </a:rPr>
            </a:br>
            <a:r>
              <a:rPr lang="en-GB" sz="6000" dirty="0">
                <a:latin typeface="Garamond" pitchFamily="18" charset="0"/>
              </a:rPr>
              <a:t>till the bank is firm and the land forms,</a:t>
            </a:r>
            <a:br>
              <a:rPr lang="en-GB" sz="6000" dirty="0">
                <a:latin typeface="Garamond" pitchFamily="18" charset="0"/>
              </a:rPr>
            </a:br>
            <a:r>
              <a:rPr lang="en-GB" sz="6000" dirty="0">
                <a:latin typeface="Garamond" pitchFamily="18" charset="0"/>
              </a:rPr>
              <a:t>and they sit on the saltmarsh and slither into their shoes.</a:t>
            </a:r>
            <a:br>
              <a:rPr lang="en-GB" sz="6000" dirty="0">
                <a:latin typeface="Garamond" pitchFamily="18" charset="0"/>
              </a:rPr>
            </a:br>
            <a:br>
              <a:rPr lang="en-GB" sz="6000" dirty="0">
                <a:latin typeface="Garamond" pitchFamily="18" charset="0"/>
              </a:rPr>
            </a:br>
            <a:r>
              <a:rPr lang="en-GB" sz="6000" dirty="0">
                <a:latin typeface="Garamond" pitchFamily="18" charset="0"/>
              </a:rPr>
              <a:t>Cheaper than ballast, dumped in the dark.</a:t>
            </a:r>
            <a:br>
              <a:rPr lang="en-GB" sz="6000" dirty="0">
                <a:latin typeface="Garamond" pitchFamily="18" charset="0"/>
              </a:rPr>
            </a:br>
            <a:r>
              <a:rPr lang="en-GB" sz="6000" dirty="0">
                <a:latin typeface="Garamond" pitchFamily="18" charset="0"/>
              </a:rPr>
              <a:t>Never uprooted from the memory's mud.</a:t>
            </a:r>
            <a:endParaRPr lang="en-GB" sz="5500" dirty="0">
              <a:latin typeface="Garamond"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7185"/>
            <a:ext cx="9144000" cy="850106"/>
          </a:xfrm>
        </p:spPr>
        <p:txBody>
          <a:bodyPr/>
          <a:lstStyle/>
          <a:p>
            <a:r>
              <a:rPr lang="en-GB" sz="3600" dirty="0">
                <a:solidFill>
                  <a:srgbClr val="00B0F0"/>
                </a:solidFill>
                <a:latin typeface="Garamond" pitchFamily="18" charset="0"/>
              </a:rPr>
              <a:t>ESTUARY POEMS (XIII)</a:t>
            </a:r>
          </a:p>
        </p:txBody>
      </p:sp>
      <p:sp>
        <p:nvSpPr>
          <p:cNvPr id="3" name="Content Placeholder 2"/>
          <p:cNvSpPr>
            <a:spLocks noGrp="1"/>
          </p:cNvSpPr>
          <p:nvPr>
            <p:ph idx="1"/>
          </p:nvPr>
        </p:nvSpPr>
        <p:spPr>
          <a:xfrm>
            <a:off x="251520" y="978987"/>
            <a:ext cx="8686800" cy="5762381"/>
          </a:xfrm>
        </p:spPr>
        <p:txBody>
          <a:bodyPr>
            <a:normAutofit fontScale="62500" lnSpcReduction="20000"/>
          </a:bodyPr>
          <a:lstStyle/>
          <a:p>
            <a:pPr>
              <a:buNone/>
            </a:pPr>
            <a:r>
              <a:rPr lang="en-GB" dirty="0">
                <a:latin typeface="Century Gothic" pitchFamily="34" charset="0"/>
              </a:rPr>
              <a:t>	</a:t>
            </a:r>
            <a:r>
              <a:rPr lang="en-GB" sz="3800" dirty="0">
                <a:latin typeface="Garamond" pitchFamily="18" charset="0"/>
              </a:rPr>
              <a:t>In a quiet moment while they're reading</a:t>
            </a:r>
            <a:br>
              <a:rPr lang="en-GB" sz="3800" dirty="0">
                <a:latin typeface="Garamond" pitchFamily="18" charset="0"/>
              </a:rPr>
            </a:br>
            <a:r>
              <a:rPr lang="en-GB" sz="3800" dirty="0">
                <a:latin typeface="Garamond" pitchFamily="18" charset="0"/>
              </a:rPr>
              <a:t>I see behind these children, in this room,</a:t>
            </a:r>
            <a:br>
              <a:rPr lang="en-GB" sz="3800" dirty="0">
                <a:latin typeface="Garamond" pitchFamily="18" charset="0"/>
              </a:rPr>
            </a:br>
            <a:r>
              <a:rPr lang="en-GB" sz="3800" dirty="0">
                <a:latin typeface="Garamond" pitchFamily="18" charset="0"/>
              </a:rPr>
              <a:t>their parents, small and wearing Sixties clothes,</a:t>
            </a:r>
            <a:br>
              <a:rPr lang="en-GB" sz="3800" dirty="0">
                <a:latin typeface="Garamond" pitchFamily="18" charset="0"/>
              </a:rPr>
            </a:br>
            <a:r>
              <a:rPr lang="en-GB" sz="3800" dirty="0">
                <a:latin typeface="Garamond" pitchFamily="18" charset="0"/>
              </a:rPr>
              <a:t>and me among them, swinging my feet;</a:t>
            </a:r>
            <a:br>
              <a:rPr lang="en-GB" sz="3800" dirty="0">
                <a:latin typeface="Garamond" pitchFamily="18" charset="0"/>
              </a:rPr>
            </a:br>
            <a:r>
              <a:rPr lang="en-GB" sz="3800" dirty="0">
                <a:latin typeface="Garamond" pitchFamily="18" charset="0"/>
              </a:rPr>
              <a:t>ink on fingers and the desk too big.</a:t>
            </a:r>
            <a:br>
              <a:rPr lang="en-GB" sz="3800" dirty="0">
                <a:latin typeface="Garamond" pitchFamily="18" charset="0"/>
              </a:rPr>
            </a:br>
            <a:br>
              <a:rPr lang="en-GB" sz="3800" dirty="0">
                <a:latin typeface="Garamond" pitchFamily="18" charset="0"/>
              </a:rPr>
            </a:br>
            <a:r>
              <a:rPr lang="en-GB" sz="3800" dirty="0">
                <a:latin typeface="Garamond" pitchFamily="18" charset="0"/>
              </a:rPr>
              <a:t>This generation hasn't tasted hunger,</a:t>
            </a:r>
            <a:br>
              <a:rPr lang="en-GB" sz="3800" dirty="0">
                <a:latin typeface="Garamond" pitchFamily="18" charset="0"/>
              </a:rPr>
            </a:br>
            <a:r>
              <a:rPr lang="en-GB" sz="3800" dirty="0">
                <a:latin typeface="Garamond" pitchFamily="18" charset="0"/>
              </a:rPr>
              <a:t>their world bright, computerised;</a:t>
            </a:r>
            <a:br>
              <a:rPr lang="en-GB" sz="3800" dirty="0">
                <a:latin typeface="Garamond" pitchFamily="18" charset="0"/>
              </a:rPr>
            </a:br>
            <a:r>
              <a:rPr lang="en-GB" sz="3800" dirty="0">
                <a:latin typeface="Garamond" pitchFamily="18" charset="0"/>
              </a:rPr>
              <a:t>oblivious of Ireland, the thin</a:t>
            </a:r>
            <a:br>
              <a:rPr lang="en-GB" sz="3800" dirty="0">
                <a:latin typeface="Garamond" pitchFamily="18" charset="0"/>
              </a:rPr>
            </a:br>
            <a:r>
              <a:rPr lang="en-GB" sz="3800" dirty="0">
                <a:latin typeface="Garamond" pitchFamily="18" charset="0"/>
              </a:rPr>
              <a:t>invisible threads that hold us here,</a:t>
            </a:r>
            <a:br>
              <a:rPr lang="en-GB" sz="3800" dirty="0">
                <a:latin typeface="Garamond" pitchFamily="18" charset="0"/>
              </a:rPr>
            </a:br>
            <a:r>
              <a:rPr lang="en-GB" sz="3800" dirty="0">
                <a:latin typeface="Garamond" pitchFamily="18" charset="0"/>
              </a:rPr>
              <a:t>the dead in their hollows in the rain,</a:t>
            </a:r>
            <a:br>
              <a:rPr lang="en-GB" sz="3800" dirty="0">
                <a:latin typeface="Garamond" pitchFamily="18" charset="0"/>
              </a:rPr>
            </a:br>
            <a:r>
              <a:rPr lang="en-GB" sz="3800" dirty="0">
                <a:latin typeface="Garamond" pitchFamily="18" charset="0"/>
              </a:rPr>
              <a:t>the significance of street names.</a:t>
            </a:r>
            <a:br>
              <a:rPr lang="en-GB" sz="3800" dirty="0">
                <a:latin typeface="Garamond" pitchFamily="18" charset="0"/>
              </a:rPr>
            </a:br>
            <a:r>
              <a:rPr lang="en-GB" sz="3800" dirty="0">
                <a:latin typeface="Garamond" pitchFamily="18" charset="0"/>
              </a:rPr>
              <a:t>These are the ones who finally break free.</a:t>
            </a:r>
            <a:br>
              <a:rPr lang="en-GB" sz="3800" dirty="0">
                <a:latin typeface="Garamond" pitchFamily="18" charset="0"/>
              </a:rPr>
            </a:br>
            <a:br>
              <a:rPr lang="en-GB" sz="3800" dirty="0">
                <a:latin typeface="Garamond" pitchFamily="18" charset="0"/>
              </a:rPr>
            </a:br>
            <a:r>
              <a:rPr lang="en-GB" sz="3800" dirty="0">
                <a:latin typeface="Garamond" pitchFamily="18" charset="0"/>
              </a:rPr>
              <a:t>	Though maybe the teachers thirty years ago</a:t>
            </a:r>
            <a:br>
              <a:rPr lang="en-GB" sz="3800" dirty="0">
                <a:latin typeface="Garamond" pitchFamily="18" charset="0"/>
              </a:rPr>
            </a:br>
            <a:r>
              <a:rPr lang="en-GB" sz="3800" dirty="0">
                <a:latin typeface="Garamond" pitchFamily="18" charset="0"/>
              </a:rPr>
              <a:t>	stood here and thought the same thing about me.</a:t>
            </a:r>
          </a:p>
          <a:p>
            <a:pPr>
              <a:buNone/>
            </a:pPr>
            <a:r>
              <a:rPr lang="en-GB" sz="3400" dirty="0">
                <a:solidFill>
                  <a:srgbClr val="00B0F0"/>
                </a:solidFill>
                <a:latin typeface="Century Gothic" pitchFamily="34" charset="0"/>
              </a:rPr>
              <a:t>		</a:t>
            </a:r>
            <a:r>
              <a:rPr lang="en-GB" sz="3800" dirty="0">
                <a:solidFill>
                  <a:srgbClr val="00B0F0"/>
                </a:solidFill>
                <a:latin typeface="Garamond" pitchFamily="18" charset="0"/>
              </a:rPr>
              <a:t>From Catherine Fisher, </a:t>
            </a:r>
            <a:r>
              <a:rPr lang="en-GB" sz="3800" i="1" dirty="0">
                <a:solidFill>
                  <a:srgbClr val="00B0F0"/>
                </a:solidFill>
                <a:latin typeface="Garamond" pitchFamily="18" charset="0"/>
              </a:rPr>
              <a:t>Altered States</a:t>
            </a:r>
            <a:r>
              <a:rPr lang="en-GB" sz="3800" dirty="0">
                <a:solidFill>
                  <a:srgbClr val="00B0F0"/>
                </a:solidFill>
                <a:latin typeface="Garamond" pitchFamily="18" charset="0"/>
              </a:rPr>
              <a:t>, </a:t>
            </a:r>
            <a:r>
              <a:rPr lang="en-GB" sz="3800" dirty="0" err="1">
                <a:solidFill>
                  <a:srgbClr val="00B0F0"/>
                </a:solidFill>
                <a:latin typeface="Garamond" pitchFamily="18" charset="0"/>
              </a:rPr>
              <a:t>Seren</a:t>
            </a:r>
            <a:r>
              <a:rPr lang="en-GB" sz="3800" dirty="0">
                <a:solidFill>
                  <a:srgbClr val="00B0F0"/>
                </a:solidFill>
                <a:latin typeface="Garamond" pitchFamily="18" charset="0"/>
              </a:rPr>
              <a:t> 1999</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descr="Westgate_Hotel.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79512" y="188640"/>
            <a:ext cx="7027981" cy="4392488"/>
          </a:xfrm>
          <a:prstGeom prst="rect">
            <a:avLst/>
          </a:prstGeom>
          <a:ln w="28575">
            <a:solidFill>
              <a:srgbClr val="00B0F0"/>
            </a:solidFill>
          </a:ln>
        </p:spPr>
      </p:pic>
      <p:sp>
        <p:nvSpPr>
          <p:cNvPr id="5" name="Rectangle 4"/>
          <p:cNvSpPr/>
          <p:nvPr/>
        </p:nvSpPr>
        <p:spPr>
          <a:xfrm>
            <a:off x="251520" y="4734343"/>
            <a:ext cx="8892480" cy="2123658"/>
          </a:xfrm>
          <a:prstGeom prst="rect">
            <a:avLst/>
          </a:prstGeom>
        </p:spPr>
        <p:txBody>
          <a:bodyPr wrap="square">
            <a:spAutoFit/>
          </a:bodyPr>
          <a:lstStyle/>
          <a:p>
            <a:r>
              <a:rPr lang="en-GB" sz="2200" dirty="0">
                <a:solidFill>
                  <a:srgbClr val="FFC000"/>
                </a:solidFill>
                <a:latin typeface="Century Gothic" pitchFamily="34" charset="0"/>
              </a:rPr>
              <a:t>The Newport Rising </a:t>
            </a:r>
            <a:r>
              <a:rPr lang="en-GB" sz="2200" dirty="0">
                <a:latin typeface="Century Gothic" pitchFamily="34" charset="0"/>
              </a:rPr>
              <a:t>the last large-scale armed rebellion in mainland Britain on 4 Nov 1839. 1,000 -5,000 Chartist sympathisers, including many miners, most with home-made arms, tried to free fellow Chartists thought to be prisoners in Newport’s Westgate Hotel. </a:t>
            </a:r>
            <a:r>
              <a:rPr lang="en-GB" sz="2200" dirty="0">
                <a:solidFill>
                  <a:srgbClr val="FFC000"/>
                </a:solidFill>
                <a:latin typeface="Century Gothic" pitchFamily="34" charset="0"/>
              </a:rPr>
              <a:t>About 22 demonstrators were killed when troops opened fire</a:t>
            </a:r>
            <a:endParaRPr lang="en-GB" sz="2200" dirty="0">
              <a:solidFill>
                <a:srgbClr val="FFC000"/>
              </a:solidFill>
            </a:endParaRPr>
          </a:p>
        </p:txBody>
      </p:sp>
      <p:sp>
        <p:nvSpPr>
          <p:cNvPr id="6" name="Rectangle 5"/>
          <p:cNvSpPr/>
          <p:nvPr/>
        </p:nvSpPr>
        <p:spPr>
          <a:xfrm>
            <a:off x="7255429" y="1412776"/>
            <a:ext cx="1907704" cy="2462213"/>
          </a:xfrm>
          <a:prstGeom prst="rect">
            <a:avLst/>
          </a:prstGeom>
        </p:spPr>
        <p:txBody>
          <a:bodyPr wrap="square">
            <a:spAutoFit/>
          </a:bodyPr>
          <a:lstStyle/>
          <a:p>
            <a:r>
              <a:rPr lang="en-GB" sz="2200" dirty="0">
                <a:latin typeface="Century Gothic" pitchFamily="34" charset="0"/>
              </a:rPr>
              <a:t>The leaders were sentenced to transportation for life for high treason.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Welsh Primitive Artist, Baptism at Llanbadarn Fawr, Ceredigion 19 C.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3059832" y="2301634"/>
            <a:ext cx="6084168" cy="4556366"/>
          </a:xfrm>
          <a:prstGeom prst="rect">
            <a:avLst/>
          </a:prstGeom>
          <a:ln>
            <a:solidFill>
              <a:srgbClr val="00B0F0"/>
            </a:solidFill>
          </a:ln>
        </p:spPr>
      </p:pic>
      <p:pic>
        <p:nvPicPr>
          <p:cNvPr id="7" name="Content Placeholder 3" descr="Thomas Jones, The Bard 1774.jpg"/>
          <p:cNvPicPr>
            <a:picLocks noChangeAspect="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0" y="0"/>
            <a:ext cx="4499992" cy="2814877"/>
          </a:xfrm>
          <a:prstGeom prst="rect">
            <a:avLst/>
          </a:prstGeom>
          <a:ln>
            <a:solidFill>
              <a:srgbClr val="00B0F0"/>
            </a:solidFill>
          </a:ln>
        </p:spPr>
      </p:pic>
      <p:sp>
        <p:nvSpPr>
          <p:cNvPr id="31745" name="Rectangle 1"/>
          <p:cNvSpPr>
            <a:spLocks noChangeArrowheads="1"/>
          </p:cNvSpPr>
          <p:nvPr/>
        </p:nvSpPr>
        <p:spPr bwMode="auto">
          <a:xfrm>
            <a:off x="216024" y="3165646"/>
            <a:ext cx="2699792" cy="30469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Thomas Jones, </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The Bard </a:t>
            </a: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1774</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a:ln>
                <a:noFill/>
              </a:ln>
              <a:solidFill>
                <a:schemeClr val="tx1"/>
              </a:solidFill>
              <a:effectLst/>
              <a:latin typeface="Century Gothic"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Welsh Primitive Artist, </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Baptism at </a:t>
            </a:r>
            <a:r>
              <a:rPr kumimoji="0" lang="en-GB" sz="2400" b="0" i="1"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Llanbadarn</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a:t>
            </a:r>
            <a:r>
              <a:rPr kumimoji="0" lang="en-GB" sz="2400" b="0" i="1" u="none" strike="noStrike" cap="none" normalizeH="0" baseline="0" dirty="0" err="1">
                <a:ln>
                  <a:noFill/>
                </a:ln>
                <a:solidFill>
                  <a:schemeClr val="tx1"/>
                </a:solidFill>
                <a:effectLst/>
                <a:latin typeface="Century Gothic" pitchFamily="34" charset="0"/>
                <a:ea typeface="Calibri" pitchFamily="34" charset="0"/>
                <a:cs typeface="Times New Roman" pitchFamily="18" charset="0"/>
              </a:rPr>
              <a:t>Fawr</a:t>
            </a:r>
            <a:r>
              <a:rPr kumimoji="0" lang="en-GB" sz="2400" b="0" i="1"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 </a:t>
            </a:r>
            <a:r>
              <a:rPr kumimoji="0" lang="en-GB" sz="2400" b="0" i="0" u="none" strike="noStrike" cap="none" normalizeH="0" baseline="0" dirty="0">
                <a:ln>
                  <a:noFill/>
                </a:ln>
                <a:solidFill>
                  <a:schemeClr val="tx1"/>
                </a:solidFill>
                <a:effectLst/>
                <a:latin typeface="Century Gothic" pitchFamily="34" charset="0"/>
                <a:ea typeface="Calibri" pitchFamily="34" charset="0"/>
                <a:cs typeface="Times New Roman" pitchFamily="18" charset="0"/>
              </a:rPr>
              <a:t>Ceredigion 19 C</a:t>
            </a:r>
            <a:endParaRPr kumimoji="0" lang="en-GB" sz="2400" b="0" i="0" u="none" strike="noStrike" cap="none" normalizeH="0" baseline="0" dirty="0">
              <a:ln>
                <a:noFill/>
              </a:ln>
              <a:solidFill>
                <a:schemeClr val="tx1"/>
              </a:solidFill>
              <a:effectLst/>
              <a:latin typeface="Century Gothic" pitchFamily="34" charset="0"/>
            </a:endParaRPr>
          </a:p>
        </p:txBody>
      </p:sp>
      <p:sp>
        <p:nvSpPr>
          <p:cNvPr id="2" name="Rectangle 1"/>
          <p:cNvSpPr/>
          <p:nvPr/>
        </p:nvSpPr>
        <p:spPr>
          <a:xfrm>
            <a:off x="4650499" y="655373"/>
            <a:ext cx="4678330" cy="1323439"/>
          </a:xfrm>
          <a:prstGeom prst="rect">
            <a:avLst/>
          </a:prstGeom>
        </p:spPr>
        <p:txBody>
          <a:bodyPr wrap="square">
            <a:spAutoFit/>
          </a:bodyPr>
          <a:lstStyle/>
          <a:p>
            <a:r>
              <a:rPr lang="en-GB" sz="4000" dirty="0">
                <a:solidFill>
                  <a:srgbClr val="00B0F0"/>
                </a:solidFill>
                <a:latin typeface="Felix Titling" pitchFamily="82" charset="0"/>
              </a:rPr>
              <a:t>THE ROLE </a:t>
            </a:r>
          </a:p>
          <a:p>
            <a:r>
              <a:rPr lang="en-GB" sz="4000" dirty="0">
                <a:solidFill>
                  <a:srgbClr val="00B0F0"/>
                </a:solidFill>
                <a:latin typeface="Felix Titling" pitchFamily="82" charset="0"/>
              </a:rPr>
              <a:t>OF CULTURE</a:t>
            </a:r>
            <a:endParaRPr lang="en-GB" sz="4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2A723-BF22-4B41-A1C9-45ACC6FB1B44}"/>
              </a:ext>
            </a:extLst>
          </p:cNvPr>
          <p:cNvSpPr>
            <a:spLocks noGrp="1"/>
          </p:cNvSpPr>
          <p:nvPr>
            <p:ph type="title"/>
          </p:nvPr>
        </p:nvSpPr>
        <p:spPr>
          <a:xfrm>
            <a:off x="-252536" y="12170"/>
            <a:ext cx="9577064" cy="597423"/>
          </a:xfrm>
        </p:spPr>
        <p:txBody>
          <a:bodyPr/>
          <a:lstStyle/>
          <a:p>
            <a:pPr algn="ctr"/>
            <a:r>
              <a:rPr lang="en-GB" sz="2800" dirty="0">
                <a:solidFill>
                  <a:srgbClr val="00B0F0"/>
                </a:solidFill>
              </a:rPr>
              <a:t>MINUTE BY THE HON'BLE T. B. MACAULAY, 2 FEB 1835 </a:t>
            </a:r>
          </a:p>
        </p:txBody>
      </p:sp>
      <p:sp>
        <p:nvSpPr>
          <p:cNvPr id="3" name="Content Placeholder 2">
            <a:extLst>
              <a:ext uri="{FF2B5EF4-FFF2-40B4-BE49-F238E27FC236}">
                <a16:creationId xmlns:a16="http://schemas.microsoft.com/office/drawing/2014/main" id="{F2221A6E-A302-4B08-B91B-056616274DEA}"/>
              </a:ext>
            </a:extLst>
          </p:cNvPr>
          <p:cNvSpPr>
            <a:spLocks noGrp="1"/>
          </p:cNvSpPr>
          <p:nvPr>
            <p:ph idx="1"/>
          </p:nvPr>
        </p:nvSpPr>
        <p:spPr>
          <a:xfrm>
            <a:off x="179512" y="764704"/>
            <a:ext cx="9145016" cy="6192688"/>
          </a:xfrm>
        </p:spPr>
        <p:txBody>
          <a:bodyPr>
            <a:normAutofit fontScale="77500" lnSpcReduction="20000"/>
          </a:bodyPr>
          <a:lstStyle/>
          <a:p>
            <a:pPr marL="0" indent="0">
              <a:buNone/>
            </a:pPr>
            <a:r>
              <a:rPr lang="en-GB" sz="2400" dirty="0">
                <a:solidFill>
                  <a:srgbClr val="00B0F0"/>
                </a:solidFill>
              </a:rPr>
              <a:t> [10] </a:t>
            </a:r>
            <a:r>
              <a:rPr lang="en-GB" sz="2400" dirty="0"/>
              <a:t>I have no knowledge of either </a:t>
            </a:r>
            <a:r>
              <a:rPr lang="en-GB" sz="2400" dirty="0" err="1"/>
              <a:t>Sanscrit</a:t>
            </a:r>
            <a:r>
              <a:rPr lang="en-GB" sz="2400" dirty="0"/>
              <a:t> or Arabic. But I have done what I could to form a correct estimate of their value. I have read translations of the most celebrated Arabic and </a:t>
            </a:r>
            <a:r>
              <a:rPr lang="en-GB" sz="2400" dirty="0" err="1"/>
              <a:t>Sanscrit</a:t>
            </a:r>
            <a:r>
              <a:rPr lang="en-GB" sz="2400" dirty="0"/>
              <a:t> works. I have conversed, both here and at home, with men distinguished by their proficiency in the Eastern tongues. I am quite ready to take the oriental learning at the valuation of the orientalists themselves</a:t>
            </a:r>
            <a:r>
              <a:rPr lang="en-GB" sz="2400" dirty="0">
                <a:solidFill>
                  <a:srgbClr val="FFC000"/>
                </a:solidFill>
              </a:rPr>
              <a:t>. I have never found one among them who could deny that a single shelf of a good European library was worth the whole native literature of India and Arabia</a:t>
            </a:r>
            <a:r>
              <a:rPr lang="en-GB" sz="2400" dirty="0">
                <a:solidFill>
                  <a:srgbClr val="00B0F0"/>
                </a:solidFill>
              </a:rPr>
              <a:t>. </a:t>
            </a:r>
            <a:r>
              <a:rPr lang="en-GB" sz="2400" dirty="0"/>
              <a:t>The intrinsic superiority of the Western literature is indeed fully admitted by those members of the committee who support the oriental plan of education.</a:t>
            </a:r>
          </a:p>
          <a:p>
            <a:pPr marL="0" indent="0">
              <a:buNone/>
            </a:pPr>
            <a:endParaRPr lang="en-GB" sz="1400" dirty="0"/>
          </a:p>
          <a:p>
            <a:pPr marL="0" indent="0">
              <a:buNone/>
            </a:pPr>
            <a:r>
              <a:rPr lang="en-GB" sz="2400" dirty="0">
                <a:solidFill>
                  <a:srgbClr val="00B0F0"/>
                </a:solidFill>
              </a:rPr>
              <a:t> [11] </a:t>
            </a:r>
            <a:r>
              <a:rPr lang="en-GB" sz="2400" dirty="0"/>
              <a:t>It will hardly be disputed, I suppose, that the department of literature in which the Eastern writers stand highest is poetry. And I certainly </a:t>
            </a:r>
            <a:r>
              <a:rPr lang="en-GB" sz="2400" dirty="0">
                <a:solidFill>
                  <a:srgbClr val="FFC000"/>
                </a:solidFill>
              </a:rPr>
              <a:t>never met with any orientalist who ventured to maintain that the Arabic and </a:t>
            </a:r>
            <a:r>
              <a:rPr lang="en-GB" sz="2400" dirty="0" err="1">
                <a:solidFill>
                  <a:srgbClr val="FFC000"/>
                </a:solidFill>
              </a:rPr>
              <a:t>Sanscrit</a:t>
            </a:r>
            <a:r>
              <a:rPr lang="en-GB" sz="2400" dirty="0">
                <a:solidFill>
                  <a:srgbClr val="FFC000"/>
                </a:solidFill>
              </a:rPr>
              <a:t> poetry could be compared to that of the great European nations. </a:t>
            </a:r>
            <a:r>
              <a:rPr lang="en-GB" sz="2400" dirty="0"/>
              <a:t>But when we pass from works of imagination to works in which facts are recorded and general principles investigated, the superiority of the Europeans becomes absolutely immeasurable. It is, I believe, no exaggeration to say that </a:t>
            </a:r>
            <a:r>
              <a:rPr lang="en-GB" sz="2400" dirty="0">
                <a:solidFill>
                  <a:srgbClr val="FFC000"/>
                </a:solidFill>
              </a:rPr>
              <a:t>all the historical information which has been collected from all the books written in the </a:t>
            </a:r>
            <a:r>
              <a:rPr lang="en-GB" sz="2400" dirty="0" err="1">
                <a:solidFill>
                  <a:srgbClr val="FFC000"/>
                </a:solidFill>
              </a:rPr>
              <a:t>Sanscrit</a:t>
            </a:r>
            <a:r>
              <a:rPr lang="en-GB" sz="2400" dirty="0">
                <a:solidFill>
                  <a:srgbClr val="FFC000"/>
                </a:solidFill>
              </a:rPr>
              <a:t> language is less valuable than what may be found in the most paltry abridgments used at preparatory schools in England. In every branch of physical or moral philosophy</a:t>
            </a:r>
            <a:r>
              <a:rPr lang="en-GB" sz="2400" dirty="0">
                <a:solidFill>
                  <a:srgbClr val="00B0F0"/>
                </a:solidFill>
              </a:rPr>
              <a:t>,</a:t>
            </a:r>
            <a:r>
              <a:rPr lang="en-GB" sz="2400" dirty="0"/>
              <a:t> the relative position of the two nations is nearly the same.</a:t>
            </a:r>
          </a:p>
        </p:txBody>
      </p:sp>
    </p:spTree>
    <p:extLst>
      <p:ext uri="{BB962C8B-B14F-4D97-AF65-F5344CB8AC3E}">
        <p14:creationId xmlns:p14="http://schemas.microsoft.com/office/powerpoint/2010/main" val="2708698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04BB23-02AA-4655-8944-0E223C8BB8EE}"/>
              </a:ext>
            </a:extLst>
          </p:cNvPr>
          <p:cNvSpPr>
            <a:spLocks noGrp="1"/>
          </p:cNvSpPr>
          <p:nvPr>
            <p:ph idx="1"/>
          </p:nvPr>
        </p:nvSpPr>
        <p:spPr>
          <a:xfrm>
            <a:off x="395536" y="476672"/>
            <a:ext cx="8568952" cy="6048672"/>
          </a:xfrm>
        </p:spPr>
        <p:txBody>
          <a:bodyPr>
            <a:normAutofit fontScale="92500"/>
          </a:bodyPr>
          <a:lstStyle/>
          <a:p>
            <a:pPr marL="0" indent="0">
              <a:buNone/>
            </a:pPr>
            <a:r>
              <a:rPr lang="en-GB" sz="2400" dirty="0"/>
              <a:t>[22] </a:t>
            </a:r>
            <a:r>
              <a:rPr lang="en-GB" dirty="0"/>
              <a:t>Other evidence is not wanting, if other evidence were required. A petition was presented last year to the committee by several ex-students of the </a:t>
            </a:r>
            <a:r>
              <a:rPr lang="en-GB" dirty="0" err="1"/>
              <a:t>Sanscrit</a:t>
            </a:r>
            <a:r>
              <a:rPr lang="en-GB" dirty="0"/>
              <a:t> College. The petitioners stated that they had studied in the college ten or twelve years, that they had made themselves acquainted with Hindoo literature and science, that they had received certificates of proficiency. And what is the fruit of all this? "Notwithstanding such testimonials," they say, "</a:t>
            </a:r>
            <a:r>
              <a:rPr lang="en-GB" dirty="0">
                <a:solidFill>
                  <a:srgbClr val="FFC000"/>
                </a:solidFill>
              </a:rPr>
              <a:t>we have but little prospect of bettering our condition without the kind assistance of your honourable committee, the indifference with which we are generally looked upon by our countrymen leaving no hope of encouragement and assistance from them." </a:t>
            </a:r>
            <a:r>
              <a:rPr lang="en-GB" dirty="0"/>
              <a:t>They therefore beg that they may be recommended to the Governor-General for places under the Government-- not places of high dignity or emolument, but such as may just enable them to exist. </a:t>
            </a:r>
            <a:r>
              <a:rPr lang="en-GB" dirty="0">
                <a:solidFill>
                  <a:srgbClr val="FFC000"/>
                </a:solidFill>
              </a:rPr>
              <a:t>"We want means," they say, "for a decent living, and for our progressive improvement, which, however, we cannot obtain without the assistance of Government, by whom we have been educated and maintained from childhood</a:t>
            </a:r>
            <a:r>
              <a:rPr lang="en-GB" dirty="0">
                <a:solidFill>
                  <a:srgbClr val="00B0F0"/>
                </a:solidFill>
              </a:rPr>
              <a:t>." </a:t>
            </a:r>
            <a:r>
              <a:rPr lang="en-GB" dirty="0"/>
              <a:t>They conclude by representing very pathetically that they are sure that it was never the intention of Government, after behaving so liberally to them during their education, to abandon them to destitution and neglect.</a:t>
            </a:r>
          </a:p>
          <a:p>
            <a:endParaRPr lang="en-GB" dirty="0"/>
          </a:p>
        </p:txBody>
      </p:sp>
    </p:spTree>
    <p:extLst>
      <p:ext uri="{BB962C8B-B14F-4D97-AF65-F5344CB8AC3E}">
        <p14:creationId xmlns:p14="http://schemas.microsoft.com/office/powerpoint/2010/main" val="1426992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00BECF-A167-40D3-A00F-9324F459D30C}"/>
              </a:ext>
            </a:extLst>
          </p:cNvPr>
          <p:cNvSpPr>
            <a:spLocks noGrp="1"/>
          </p:cNvSpPr>
          <p:nvPr>
            <p:ph idx="1"/>
          </p:nvPr>
        </p:nvSpPr>
        <p:spPr>
          <a:xfrm>
            <a:off x="0" y="188640"/>
            <a:ext cx="8964488" cy="6624736"/>
          </a:xfrm>
        </p:spPr>
        <p:txBody>
          <a:bodyPr>
            <a:noAutofit/>
          </a:bodyPr>
          <a:lstStyle/>
          <a:p>
            <a:pPr>
              <a:buFont typeface="Wingdings" panose="05000000000000000000" pitchFamily="2" charset="2"/>
              <a:buChar char="§"/>
            </a:pPr>
            <a:r>
              <a:rPr lang="en-GB" sz="1600" dirty="0"/>
              <a:t>[23] </a:t>
            </a:r>
            <a:r>
              <a:rPr lang="en-GB" sz="1700" dirty="0"/>
              <a:t>I have been used to see petitions to Government for compensation. … These are surely the first petitioners who ever demanded compensation for having been educated gratis, for having been supported by the public during twelve years, and then sent forth into the world well furnished with literature and science. …They have wasted the best years of life in learning what procures for them neither bread nor respect. Surely we might with advantage have saved the cost of making these persons useless and miserable. Surely, men may be brought up to be burdens to the public and objects of contempt to their neighbours at a somewhat smaller charge to the State. But such is our policy. We do not even stand neuter in the contest between truth and falsehood. </a:t>
            </a:r>
            <a:r>
              <a:rPr lang="en-GB" sz="1700" dirty="0">
                <a:solidFill>
                  <a:srgbClr val="FFC000"/>
                </a:solidFill>
              </a:rPr>
              <a:t>We are not content to leave the natives to the influence of their own hereditary prejudices. To the natural difficulties which obstruct the progress of sound science in the East, we add great difficulties of our own making. Bounties and premiums, such as ought not to be given even for the propagation of truth, we lavish on false texts and false philosophy.</a:t>
            </a:r>
          </a:p>
          <a:p>
            <a:pPr>
              <a:buFont typeface="Wingdings" panose="05000000000000000000" pitchFamily="2" charset="2"/>
              <a:buChar char="§"/>
            </a:pPr>
            <a:r>
              <a:rPr lang="en-GB" sz="1700" dirty="0"/>
              <a:t> [34] In one point I fully agree with the gentlemen to whose general views I am opposed. I feel with them that it is impossible for us, with our limited means, to attempt to educate the body of the people. We must at present do our best to form a class who may be interpreters between us and the millions whom we govern,  --a class of persons Indian in blood and colour, but English in tastes, in opinions, in morals and in intellect. To that class we may leave it </a:t>
            </a:r>
            <a:r>
              <a:rPr lang="en-GB" sz="1700" dirty="0">
                <a:solidFill>
                  <a:srgbClr val="FFC000"/>
                </a:solidFill>
              </a:rPr>
              <a:t>to refine the vernacular dialects of the country, to enrich those dialects with terms of science borrowed from the Western nomenclature, and to render them by degrees fit vehicles for conveying knowledge to the great mass of the population.</a:t>
            </a:r>
          </a:p>
        </p:txBody>
      </p:sp>
    </p:spTree>
    <p:extLst>
      <p:ext uri="{BB962C8B-B14F-4D97-AF65-F5344CB8AC3E}">
        <p14:creationId xmlns:p14="http://schemas.microsoft.com/office/powerpoint/2010/main" val="3705115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660E9-4AE1-4047-93BE-7955C0EB9A3D}"/>
              </a:ext>
            </a:extLst>
          </p:cNvPr>
          <p:cNvSpPr>
            <a:spLocks noGrp="1"/>
          </p:cNvSpPr>
          <p:nvPr>
            <p:ph type="title"/>
          </p:nvPr>
        </p:nvSpPr>
        <p:spPr>
          <a:xfrm>
            <a:off x="107562" y="188640"/>
            <a:ext cx="8856984" cy="1400530"/>
          </a:xfrm>
        </p:spPr>
        <p:txBody>
          <a:bodyPr/>
          <a:lstStyle/>
          <a:p>
            <a:pPr algn="ctr"/>
            <a:r>
              <a:rPr lang="en-GB" sz="3100" dirty="0">
                <a:solidFill>
                  <a:srgbClr val="00B0F0"/>
                </a:solidFill>
                <a:latin typeface="Felix Titling" pitchFamily="82" charset="0"/>
              </a:rPr>
              <a:t>The report on education in wales  1847 (The blue books)</a:t>
            </a:r>
          </a:p>
        </p:txBody>
      </p:sp>
      <p:sp>
        <p:nvSpPr>
          <p:cNvPr id="3" name="Content Placeholder 2">
            <a:extLst>
              <a:ext uri="{FF2B5EF4-FFF2-40B4-BE49-F238E27FC236}">
                <a16:creationId xmlns:a16="http://schemas.microsoft.com/office/drawing/2014/main" id="{2F359EAA-EA1A-4B5C-BA3E-57C9D3467274}"/>
              </a:ext>
            </a:extLst>
          </p:cNvPr>
          <p:cNvSpPr>
            <a:spLocks noGrp="1"/>
          </p:cNvSpPr>
          <p:nvPr>
            <p:ph idx="1"/>
          </p:nvPr>
        </p:nvSpPr>
        <p:spPr>
          <a:xfrm>
            <a:off x="539552" y="1412777"/>
            <a:ext cx="8208912" cy="4835630"/>
          </a:xfrm>
        </p:spPr>
        <p:txBody>
          <a:bodyPr>
            <a:normAutofit/>
          </a:bodyPr>
          <a:lstStyle/>
          <a:p>
            <a:pPr marL="0" indent="0">
              <a:buNone/>
            </a:pPr>
            <a:r>
              <a:rPr lang="en-GB" sz="2200" dirty="0"/>
              <a:t> </a:t>
            </a:r>
            <a:r>
              <a:rPr lang="en-GB" sz="2400" dirty="0"/>
              <a:t>“The </a:t>
            </a:r>
            <a:r>
              <a:rPr lang="en-GB" sz="2400" dirty="0">
                <a:solidFill>
                  <a:srgbClr val="FFC000"/>
                </a:solidFill>
              </a:rPr>
              <a:t>Welsh language is a vast drawback to Wales, and a manifold barrier to the moral progress and commercial prosperity of the people</a:t>
            </a:r>
            <a:r>
              <a:rPr lang="en-GB" sz="2400" dirty="0"/>
              <a:t>. It is not easy to over-estimate its evil effects ... </a:t>
            </a:r>
          </a:p>
          <a:p>
            <a:pPr marL="0" indent="0">
              <a:buNone/>
            </a:pPr>
            <a:r>
              <a:rPr lang="en-GB" sz="2400" dirty="0"/>
              <a:t>It dissevers the people from intercourse which would greatly advance their civilisation, and bars the access of improving knowledge to their minds. As a proof of this, </a:t>
            </a:r>
            <a:r>
              <a:rPr lang="en-GB" sz="2400" dirty="0">
                <a:solidFill>
                  <a:srgbClr val="FFC000"/>
                </a:solidFill>
              </a:rPr>
              <a:t>there is no Welsh literature worthy of the name.</a:t>
            </a:r>
            <a:endParaRPr lang="en-GB" sz="2200" dirty="0">
              <a:solidFill>
                <a:srgbClr val="FFC000"/>
              </a:solidFill>
            </a:endParaRPr>
          </a:p>
        </p:txBody>
      </p:sp>
    </p:spTree>
    <p:extLst>
      <p:ext uri="{BB962C8B-B14F-4D97-AF65-F5344CB8AC3E}">
        <p14:creationId xmlns:p14="http://schemas.microsoft.com/office/powerpoint/2010/main" val="302099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C2FFE-B834-4342-AE2A-A0646948BADF}"/>
              </a:ext>
            </a:extLst>
          </p:cNvPr>
          <p:cNvSpPr>
            <a:spLocks noGrp="1"/>
          </p:cNvSpPr>
          <p:nvPr>
            <p:ph type="title"/>
          </p:nvPr>
        </p:nvSpPr>
        <p:spPr>
          <a:xfrm>
            <a:off x="482479" y="44624"/>
            <a:ext cx="8047730" cy="600018"/>
          </a:xfrm>
        </p:spPr>
        <p:txBody>
          <a:bodyPr/>
          <a:lstStyle/>
          <a:p>
            <a:r>
              <a:rPr lang="en-GB" sz="3100" dirty="0">
                <a:solidFill>
                  <a:srgbClr val="00B0F0"/>
                </a:solidFill>
                <a:latin typeface="Felix Titling" pitchFamily="82" charset="0"/>
              </a:rPr>
              <a:t>Poverty of life &amp; imagination </a:t>
            </a:r>
          </a:p>
        </p:txBody>
      </p:sp>
      <p:sp>
        <p:nvSpPr>
          <p:cNvPr id="3" name="Content Placeholder 2">
            <a:extLst>
              <a:ext uri="{FF2B5EF4-FFF2-40B4-BE49-F238E27FC236}">
                <a16:creationId xmlns:a16="http://schemas.microsoft.com/office/drawing/2014/main" id="{9FB63822-EC02-48C7-BD42-EC80098B6615}"/>
              </a:ext>
            </a:extLst>
          </p:cNvPr>
          <p:cNvSpPr>
            <a:spLocks noGrp="1"/>
          </p:cNvSpPr>
          <p:nvPr>
            <p:ph idx="1"/>
          </p:nvPr>
        </p:nvSpPr>
        <p:spPr>
          <a:xfrm>
            <a:off x="353398" y="697804"/>
            <a:ext cx="8176811" cy="6168734"/>
          </a:xfrm>
        </p:spPr>
        <p:txBody>
          <a:bodyPr>
            <a:normAutofit fontScale="85000" lnSpcReduction="20000"/>
          </a:bodyPr>
          <a:lstStyle/>
          <a:p>
            <a:pPr marL="0" indent="0">
              <a:buNone/>
            </a:pPr>
            <a:r>
              <a:rPr lang="en-GB" dirty="0"/>
              <a:t>" Happy you make me, Evan Rhiw," answered Bern-</a:t>
            </a:r>
            <a:r>
              <a:rPr lang="en-GB" dirty="0" err="1"/>
              <a:t>Davydd</a:t>
            </a:r>
            <a:r>
              <a:rPr lang="en-GB" dirty="0"/>
              <a:t>. " Grand will the angels sing, man, in the White Palace, when you take the communion. The wine, Evan, is it not the blood and the bread the flesh of the Big Man ? " </a:t>
            </a:r>
          </a:p>
          <a:p>
            <a:pPr marL="0" indent="0">
              <a:buNone/>
            </a:pPr>
            <a:r>
              <a:rPr lang="en-GB" dirty="0"/>
              <a:t>" Discreet and wise ruler, let me make him a nice little offering." </a:t>
            </a:r>
          </a:p>
          <a:p>
            <a:pPr marL="0" indent="0">
              <a:buNone/>
            </a:pPr>
            <a:r>
              <a:rPr lang="en-GB" dirty="0"/>
              <a:t>" Religious proper, you are, Evan. Not to me, man, not to Mistress Bern-</a:t>
            </a:r>
            <a:r>
              <a:rPr lang="en-GB" dirty="0" err="1"/>
              <a:t>Davydd</a:t>
            </a:r>
            <a:r>
              <a:rPr lang="en-GB" dirty="0"/>
              <a:t> you make your sacrifices, but to the Big Man. I keep your gift in trust for Him. What shall I say is the name of the sacrifice, Evan </a:t>
            </a:r>
            <a:r>
              <a:rPr lang="en-GB" dirty="0" err="1"/>
              <a:t>bach</a:t>
            </a:r>
            <a:r>
              <a:rPr lang="en-GB" dirty="0"/>
              <a:t> ? " </a:t>
            </a:r>
          </a:p>
          <a:p>
            <a:pPr marL="0" indent="0">
              <a:buNone/>
            </a:pPr>
            <a:r>
              <a:rPr lang="en-GB" dirty="0"/>
              <a:t>" This day the wench Sara Ann is churning, and is she not bringing him a pound of little butter ? " </a:t>
            </a:r>
          </a:p>
          <a:p>
            <a:pPr marL="0" indent="0">
              <a:buNone/>
            </a:pPr>
            <a:r>
              <a:rPr lang="en-GB" dirty="0"/>
              <a:t>" Evan Rhiw, there is no sound of such a sacrifice in the Bible." </a:t>
            </a:r>
          </a:p>
          <a:p>
            <a:pPr marL="0" indent="0">
              <a:buNone/>
            </a:pPr>
            <a:r>
              <a:rPr lang="en-GB" dirty="0"/>
              <a:t>" And a tin pitcher full of buttermilk." </a:t>
            </a:r>
          </a:p>
          <a:p>
            <a:pPr marL="0" indent="0">
              <a:buNone/>
            </a:pPr>
            <a:r>
              <a:rPr lang="en-GB" dirty="0"/>
              <a:t>" Did Abram offer the three Strangers buttermilk, Evan ? " </a:t>
            </a:r>
          </a:p>
          <a:p>
            <a:pPr marL="0" indent="0">
              <a:buNone/>
            </a:pPr>
            <a:r>
              <a:rPr lang="en-GB" dirty="0"/>
              <a:t>" And a big cabbage with a white heart." </a:t>
            </a:r>
          </a:p>
          <a:p>
            <a:pPr marL="0" indent="0">
              <a:buNone/>
            </a:pPr>
            <a:r>
              <a:rPr lang="en-GB" dirty="0"/>
              <a:t>" The Children of Israel, Evan </a:t>
            </a:r>
            <a:r>
              <a:rPr lang="en-GB" dirty="0" err="1"/>
              <a:t>bach</a:t>
            </a:r>
            <a:r>
              <a:rPr lang="en-GB" dirty="0"/>
              <a:t>, ate flesh." </a:t>
            </a:r>
          </a:p>
          <a:p>
            <a:pPr marL="0" indent="0">
              <a:buNone/>
            </a:pPr>
            <a:r>
              <a:rPr lang="en-GB" dirty="0"/>
              <a:t>" And a full wheelbarrow of potatoes." </a:t>
            </a:r>
          </a:p>
          <a:p>
            <a:pPr marL="0" indent="0">
              <a:buNone/>
            </a:pPr>
            <a:r>
              <a:rPr lang="en-GB" dirty="0"/>
              <a:t>" Tarry you awhile," said Bern-</a:t>
            </a:r>
            <a:r>
              <a:rPr lang="en-GB" dirty="0" err="1"/>
              <a:t>Davydd</a:t>
            </a:r>
            <a:r>
              <a:rPr lang="en-GB" dirty="0"/>
              <a:t>, </a:t>
            </a:r>
          </a:p>
          <a:p>
            <a:pPr marL="0" indent="0">
              <a:buNone/>
            </a:pPr>
            <a:r>
              <a:rPr lang="en-GB" dirty="0"/>
              <a:t>" and I will commune with the Big Man." </a:t>
            </a:r>
          </a:p>
          <a:p>
            <a:pPr marL="0" indent="0">
              <a:buNone/>
            </a:pPr>
            <a:r>
              <a:rPr lang="en-GB" dirty="0"/>
              <a:t>Presently he made utterance : </a:t>
            </a:r>
          </a:p>
          <a:p>
            <a:pPr marL="0" indent="0">
              <a:buNone/>
            </a:pPr>
            <a:r>
              <a:rPr lang="en-GB" dirty="0"/>
              <a:t>" This is what the Great One of Capel Sion says :  1 will abate my oppression of Evan Rhiw if he makes a sacrifice of a pig.' ' </a:t>
            </a:r>
          </a:p>
          <a:p>
            <a:endParaRPr lang="en-GB" dirty="0"/>
          </a:p>
        </p:txBody>
      </p:sp>
      <p:sp>
        <p:nvSpPr>
          <p:cNvPr id="4" name="Rectangle 3">
            <a:extLst>
              <a:ext uri="{FF2B5EF4-FFF2-40B4-BE49-F238E27FC236}">
                <a16:creationId xmlns:a16="http://schemas.microsoft.com/office/drawing/2014/main" id="{1383F75C-3C2F-4AE2-8697-DE56D4EB0916}"/>
              </a:ext>
            </a:extLst>
          </p:cNvPr>
          <p:cNvSpPr/>
          <p:nvPr/>
        </p:nvSpPr>
        <p:spPr>
          <a:xfrm>
            <a:off x="5940152" y="5229200"/>
            <a:ext cx="2994466" cy="369332"/>
          </a:xfrm>
          <a:prstGeom prst="rect">
            <a:avLst/>
          </a:prstGeom>
        </p:spPr>
        <p:txBody>
          <a:bodyPr wrap="square">
            <a:spAutoFit/>
          </a:bodyPr>
          <a:lstStyle/>
          <a:p>
            <a:r>
              <a:rPr lang="en-GB" dirty="0">
                <a:solidFill>
                  <a:srgbClr val="FFC000"/>
                </a:solidFill>
                <a:latin typeface="Felix Titling" pitchFamily="82" charset="0"/>
              </a:rPr>
              <a:t>EVANS, ‘LAMENTATIONS </a:t>
            </a:r>
            <a:r>
              <a:rPr lang="en-GB" dirty="0">
                <a:solidFill>
                  <a:srgbClr val="00B0F0"/>
                </a:solidFill>
                <a:latin typeface="Felix Titling" pitchFamily="82" charset="0"/>
              </a:rPr>
              <a:t>‘ </a:t>
            </a:r>
            <a:endParaRPr lang="en-GB" dirty="0"/>
          </a:p>
        </p:txBody>
      </p:sp>
    </p:spTree>
    <p:extLst>
      <p:ext uri="{BB962C8B-B14F-4D97-AF65-F5344CB8AC3E}">
        <p14:creationId xmlns:p14="http://schemas.microsoft.com/office/powerpoint/2010/main" val="6567829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0"/>
            <a:ext cx="7447916" cy="6858000"/>
          </a:xfrm>
        </p:spPr>
        <p:txBody>
          <a:bodyPr>
            <a:normAutofit fontScale="40000" lnSpcReduction="20000"/>
          </a:bodyPr>
          <a:lstStyle/>
          <a:p>
            <a:pPr>
              <a:lnSpc>
                <a:spcPct val="120000"/>
              </a:lnSpc>
              <a:buNone/>
            </a:pPr>
            <a:r>
              <a:rPr lang="en-GB" sz="3800" dirty="0">
                <a:latin typeface="Garamond" pitchFamily="18" charset="0"/>
              </a:rPr>
              <a:t>	</a:t>
            </a:r>
            <a:r>
              <a:rPr lang="en-GB" sz="4800" dirty="0">
                <a:latin typeface="Garamond" pitchFamily="18" charset="0"/>
              </a:rPr>
              <a:t>Dai K lives at the end of a valley. One is not quite sure</a:t>
            </a:r>
            <a:br>
              <a:rPr lang="en-GB" sz="4800" dirty="0">
                <a:latin typeface="Garamond" pitchFamily="18" charset="0"/>
              </a:rPr>
            </a:br>
            <a:r>
              <a:rPr lang="en-GB" sz="4800" dirty="0">
                <a:latin typeface="Garamond" pitchFamily="18" charset="0"/>
              </a:rPr>
              <a:t>whether it has been drowned or not. His </a:t>
            </a:r>
            <a:r>
              <a:rPr lang="en-GB" sz="4800" dirty="0" err="1">
                <a:latin typeface="Garamond" pitchFamily="18" charset="0"/>
              </a:rPr>
              <a:t>Mam</a:t>
            </a:r>
            <a:br>
              <a:rPr lang="en-GB" sz="4800" dirty="0">
                <a:latin typeface="Garamond" pitchFamily="18" charset="0"/>
              </a:rPr>
            </a:br>
            <a:r>
              <a:rPr lang="en-GB" sz="4800" dirty="0">
                <a:latin typeface="Garamond" pitchFamily="18" charset="0"/>
              </a:rPr>
              <a:t>Loves him too much and his Dada drinks.</a:t>
            </a:r>
            <a:br>
              <a:rPr lang="en-GB" sz="4800" dirty="0">
                <a:latin typeface="Garamond" pitchFamily="18" charset="0"/>
              </a:rPr>
            </a:br>
            <a:r>
              <a:rPr lang="en-GB" sz="4800" dirty="0">
                <a:latin typeface="Garamond" pitchFamily="18" charset="0"/>
              </a:rPr>
              <a:t>As for his girlfriend </a:t>
            </a:r>
            <a:r>
              <a:rPr lang="en-GB" sz="4800" dirty="0" err="1">
                <a:latin typeface="Garamond" pitchFamily="18" charset="0"/>
              </a:rPr>
              <a:t>Blodwen</a:t>
            </a:r>
            <a:r>
              <a:rPr lang="en-GB" sz="4800" dirty="0">
                <a:latin typeface="Garamond" pitchFamily="18" charset="0"/>
              </a:rPr>
              <a:t>, she's pregnant. So</a:t>
            </a:r>
            <a:br>
              <a:rPr lang="en-GB" sz="4800" dirty="0">
                <a:latin typeface="Garamond" pitchFamily="18" charset="0"/>
              </a:rPr>
            </a:br>
            <a:r>
              <a:rPr lang="en-GB" sz="4800" dirty="0">
                <a:latin typeface="Garamond" pitchFamily="18" charset="0"/>
              </a:rPr>
              <a:t>Are all the other girls in the village - there's been a Revival.</a:t>
            </a:r>
            <a:br>
              <a:rPr lang="en-GB" sz="4800" dirty="0">
                <a:latin typeface="Garamond" pitchFamily="18" charset="0"/>
              </a:rPr>
            </a:br>
            <a:r>
              <a:rPr lang="en-GB" sz="4800" dirty="0">
                <a:latin typeface="Garamond" pitchFamily="18" charset="0"/>
              </a:rPr>
              <a:t>After a performance of Elijah, the mad preacher</a:t>
            </a:r>
            <a:br>
              <a:rPr lang="en-GB" sz="4800" dirty="0">
                <a:latin typeface="Garamond" pitchFamily="18" charset="0"/>
              </a:rPr>
            </a:br>
            <a:r>
              <a:rPr lang="en-GB" sz="4800" dirty="0">
                <a:latin typeface="Garamond" pitchFamily="18" charset="0"/>
              </a:rPr>
              <a:t>Davies the Doom has burnt the chapel down.</a:t>
            </a:r>
            <a:br>
              <a:rPr lang="en-GB" sz="4800" dirty="0">
                <a:latin typeface="Garamond" pitchFamily="18" charset="0"/>
              </a:rPr>
            </a:br>
            <a:r>
              <a:rPr lang="en-GB" sz="4800" dirty="0">
                <a:latin typeface="Garamond" pitchFamily="18" charset="0"/>
              </a:rPr>
              <a:t>One Saturday night after the dance at the Con Club,</a:t>
            </a:r>
            <a:br>
              <a:rPr lang="en-GB" sz="4800" dirty="0">
                <a:latin typeface="Garamond" pitchFamily="18" charset="0"/>
              </a:rPr>
            </a:br>
            <a:r>
              <a:rPr lang="en-GB" sz="4800" dirty="0">
                <a:latin typeface="Garamond" pitchFamily="18" charset="0"/>
              </a:rPr>
              <a:t>With the Free Wales Army up to no good in the back lanes,</a:t>
            </a:r>
            <a:br>
              <a:rPr lang="en-GB" sz="4800" dirty="0">
                <a:latin typeface="Garamond" pitchFamily="18" charset="0"/>
              </a:rPr>
            </a:br>
            <a:r>
              <a:rPr lang="en-GB" sz="4800" dirty="0">
                <a:latin typeface="Garamond" pitchFamily="18" charset="0"/>
              </a:rPr>
              <a:t>A stranger comes to the village; he is, of course,</a:t>
            </a:r>
            <a:br>
              <a:rPr lang="en-GB" sz="4800" dirty="0">
                <a:latin typeface="Garamond" pitchFamily="18" charset="0"/>
              </a:rPr>
            </a:br>
            <a:r>
              <a:rPr lang="en-GB" sz="4800" dirty="0">
                <a:latin typeface="Garamond" pitchFamily="18" charset="0"/>
              </a:rPr>
              <a:t>God, the well known television personality. He succeeds</a:t>
            </a:r>
            <a:br>
              <a:rPr lang="en-GB" sz="4800" dirty="0">
                <a:latin typeface="Garamond" pitchFamily="18" charset="0"/>
              </a:rPr>
            </a:br>
            <a:r>
              <a:rPr lang="en-GB" sz="4800" dirty="0">
                <a:latin typeface="Garamond" pitchFamily="18" charset="0"/>
              </a:rPr>
              <a:t>In confusing the issue, whatever it is, and departs</a:t>
            </a:r>
            <a:br>
              <a:rPr lang="en-GB" sz="4800" dirty="0">
                <a:latin typeface="Garamond" pitchFamily="18" charset="0"/>
              </a:rPr>
            </a:br>
            <a:r>
              <a:rPr lang="en-GB" sz="4800" dirty="0">
                <a:latin typeface="Garamond" pitchFamily="18" charset="0"/>
              </a:rPr>
              <a:t>On the last train before the line is closed.</a:t>
            </a:r>
            <a:br>
              <a:rPr lang="en-GB" sz="4800" dirty="0">
                <a:latin typeface="Garamond" pitchFamily="18" charset="0"/>
              </a:rPr>
            </a:br>
            <a:r>
              <a:rPr lang="en-GB" sz="4800" dirty="0">
                <a:latin typeface="Garamond" pitchFamily="18" charset="0"/>
              </a:rPr>
              <a:t>The colliery blows up, there is a financial scandal</a:t>
            </a:r>
            <a:br>
              <a:rPr lang="en-GB" sz="4800" dirty="0">
                <a:latin typeface="Garamond" pitchFamily="18" charset="0"/>
              </a:rPr>
            </a:br>
            <a:r>
              <a:rPr lang="en-GB" sz="4800" dirty="0">
                <a:latin typeface="Garamond" pitchFamily="18" charset="0"/>
              </a:rPr>
              <a:t>Involving all the most respected citizens; the Choir</a:t>
            </a:r>
            <a:br>
              <a:rPr lang="en-GB" sz="4800" dirty="0">
                <a:latin typeface="Garamond" pitchFamily="18" charset="0"/>
              </a:rPr>
            </a:br>
            <a:r>
              <a:rPr lang="en-GB" sz="4800" dirty="0">
                <a:latin typeface="Garamond" pitchFamily="18" charset="0"/>
              </a:rPr>
              <a:t>Wins at the National. It is all seen, naturally,</a:t>
            </a:r>
            <a:br>
              <a:rPr lang="en-GB" sz="4800" dirty="0">
                <a:latin typeface="Garamond" pitchFamily="18" charset="0"/>
              </a:rPr>
            </a:br>
            <a:r>
              <a:rPr lang="en-GB" sz="4800" dirty="0">
                <a:latin typeface="Garamond" pitchFamily="18" charset="0"/>
              </a:rPr>
              <a:t>Through the eyes of a sensitive boy who never grows up.</a:t>
            </a:r>
            <a:br>
              <a:rPr lang="en-GB" sz="4800" dirty="0">
                <a:latin typeface="Garamond" pitchFamily="18" charset="0"/>
              </a:rPr>
            </a:br>
            <a:r>
              <a:rPr lang="en-GB" sz="4800" dirty="0">
                <a:latin typeface="Garamond" pitchFamily="18" charset="0"/>
              </a:rPr>
              <a:t>The men emigrate to America, Cardiff and the moon. The girls</a:t>
            </a:r>
            <a:br>
              <a:rPr lang="en-GB" sz="4800" dirty="0">
                <a:latin typeface="Garamond" pitchFamily="18" charset="0"/>
              </a:rPr>
            </a:br>
            <a:r>
              <a:rPr lang="en-GB" sz="4800" dirty="0">
                <a:latin typeface="Garamond" pitchFamily="18" charset="0"/>
              </a:rPr>
              <a:t>Find rich and foolish English husbands. Only daft </a:t>
            </a:r>
            <a:r>
              <a:rPr lang="en-GB" sz="4800" dirty="0" err="1">
                <a:latin typeface="Garamond" pitchFamily="18" charset="0"/>
              </a:rPr>
              <a:t>Ianto</a:t>
            </a:r>
            <a:br>
              <a:rPr lang="en-GB" sz="4800" dirty="0">
                <a:latin typeface="Garamond" pitchFamily="18" charset="0"/>
              </a:rPr>
            </a:br>
            <a:r>
              <a:rPr lang="en-GB" sz="4800" dirty="0">
                <a:latin typeface="Garamond" pitchFamily="18" charset="0"/>
              </a:rPr>
              <a:t>Is left to recite the Complete Works of Sir Lewis Morris</a:t>
            </a:r>
            <a:br>
              <a:rPr lang="en-GB" sz="4800" dirty="0">
                <a:latin typeface="Garamond" pitchFamily="18" charset="0"/>
              </a:rPr>
            </a:br>
            <a:r>
              <a:rPr lang="en-GB" sz="4800" dirty="0">
                <a:latin typeface="Garamond" pitchFamily="18" charset="0"/>
              </a:rPr>
              <a:t>To puzzled sheep, before throwing himself over</a:t>
            </a:r>
            <a:br>
              <a:rPr lang="en-GB" sz="4800" dirty="0">
                <a:latin typeface="Garamond" pitchFamily="18" charset="0"/>
              </a:rPr>
            </a:br>
            <a:r>
              <a:rPr lang="en-GB" sz="4800" dirty="0">
                <a:latin typeface="Garamond" pitchFamily="18" charset="0"/>
              </a:rPr>
              <a:t>The edge of the abandoned quarry. One is not quite sure</a:t>
            </a:r>
            <a:br>
              <a:rPr lang="en-GB" sz="4800" dirty="0">
                <a:latin typeface="Garamond" pitchFamily="18" charset="0"/>
              </a:rPr>
            </a:br>
            <a:r>
              <a:rPr lang="en-GB" sz="4800" dirty="0">
                <a:latin typeface="Garamond" pitchFamily="18" charset="0"/>
              </a:rPr>
              <a:t>Whether it is fiction or not.</a:t>
            </a:r>
          </a:p>
        </p:txBody>
      </p:sp>
      <p:sp>
        <p:nvSpPr>
          <p:cNvPr id="4" name="Rectangle 3"/>
          <p:cNvSpPr/>
          <p:nvPr/>
        </p:nvSpPr>
        <p:spPr>
          <a:xfrm>
            <a:off x="7487816" y="6165304"/>
            <a:ext cx="1656184" cy="400110"/>
          </a:xfrm>
          <a:prstGeom prst="rect">
            <a:avLst/>
          </a:prstGeom>
        </p:spPr>
        <p:txBody>
          <a:bodyPr wrap="square">
            <a:spAutoFit/>
          </a:bodyPr>
          <a:lstStyle/>
          <a:p>
            <a:r>
              <a:rPr lang="en-GB" sz="2000" dirty="0" err="1">
                <a:solidFill>
                  <a:srgbClr val="00B0F0"/>
                </a:solidFill>
                <a:latin typeface="Century Gothic" pitchFamily="34" charset="0"/>
              </a:rPr>
              <a:t>Harri</a:t>
            </a:r>
            <a:r>
              <a:rPr lang="en-GB" sz="2000" dirty="0">
                <a:solidFill>
                  <a:srgbClr val="00B0F0"/>
                </a:solidFill>
                <a:latin typeface="Century Gothic" pitchFamily="34" charset="0"/>
              </a:rPr>
              <a:t> Webb</a:t>
            </a:r>
            <a:endParaRPr lang="en-GB" sz="2000" dirty="0">
              <a:solidFill>
                <a:srgbClr val="00B0F0"/>
              </a:solidFill>
            </a:endParaRPr>
          </a:p>
        </p:txBody>
      </p:sp>
      <p:sp>
        <p:nvSpPr>
          <p:cNvPr id="2" name="Rectangle 1"/>
          <p:cNvSpPr/>
          <p:nvPr/>
        </p:nvSpPr>
        <p:spPr>
          <a:xfrm>
            <a:off x="7905563" y="1268760"/>
            <a:ext cx="461665" cy="4680520"/>
          </a:xfrm>
          <a:prstGeom prst="rect">
            <a:avLst/>
          </a:prstGeom>
        </p:spPr>
        <p:txBody>
          <a:bodyPr vert="vert" wrap="square">
            <a:spAutoFit/>
          </a:bodyPr>
          <a:lstStyle/>
          <a:p>
            <a:r>
              <a:rPr lang="en-GB" dirty="0">
                <a:solidFill>
                  <a:srgbClr val="00B0F0"/>
                </a:solidFill>
                <a:latin typeface="Garamond" pitchFamily="18" charset="0"/>
              </a:rPr>
              <a:t>SYNOPSIS OF THE GREAT WELSH NOVEL</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064896" cy="1080120"/>
          </a:xfrm>
        </p:spPr>
        <p:txBody>
          <a:bodyPr>
            <a:noAutofit/>
          </a:bodyPr>
          <a:lstStyle/>
          <a:p>
            <a:r>
              <a:rPr lang="en-GB" sz="3500" dirty="0">
                <a:solidFill>
                  <a:srgbClr val="00B0F0"/>
                </a:solidFill>
                <a:latin typeface="Felix Titling" pitchFamily="82" charset="0"/>
              </a:rPr>
              <a:t>key themes &amp; recurring preoccupations</a:t>
            </a:r>
          </a:p>
        </p:txBody>
      </p:sp>
      <p:sp>
        <p:nvSpPr>
          <p:cNvPr id="3" name="Content Placeholder 2"/>
          <p:cNvSpPr>
            <a:spLocks noGrp="1"/>
          </p:cNvSpPr>
          <p:nvPr>
            <p:ph idx="1"/>
          </p:nvPr>
        </p:nvSpPr>
        <p:spPr>
          <a:xfrm>
            <a:off x="179512" y="1412776"/>
            <a:ext cx="8784976" cy="5445224"/>
          </a:xfrm>
        </p:spPr>
        <p:txBody>
          <a:bodyPr>
            <a:normAutofit fontScale="70000" lnSpcReduction="20000"/>
          </a:bodyPr>
          <a:lstStyle/>
          <a:p>
            <a:pPr>
              <a:spcAft>
                <a:spcPts val="600"/>
              </a:spcAft>
              <a:buFont typeface="Arial" panose="020B0604020202020204" pitchFamily="34" charset="0"/>
              <a:buChar char="•"/>
            </a:pPr>
            <a:r>
              <a:rPr lang="en-GB" sz="3400" dirty="0">
                <a:latin typeface="Century Gothic" pitchFamily="34" charset="0"/>
              </a:rPr>
              <a:t>reclaiming the </a:t>
            </a:r>
            <a:r>
              <a:rPr lang="en-GB" sz="3400" dirty="0">
                <a:solidFill>
                  <a:srgbClr val="FFC000"/>
                </a:solidFill>
                <a:latin typeface="Century Gothic" pitchFamily="34" charset="0"/>
              </a:rPr>
              <a:t>physical ground </a:t>
            </a:r>
            <a:r>
              <a:rPr lang="en-GB" sz="3400" dirty="0">
                <a:latin typeface="Century Gothic" pitchFamily="34" charset="0"/>
              </a:rPr>
              <a:t>of the country, </a:t>
            </a:r>
          </a:p>
          <a:p>
            <a:pPr>
              <a:spcAft>
                <a:spcPts val="600"/>
              </a:spcAft>
              <a:buFont typeface="Arial" panose="020B0604020202020204" pitchFamily="34" charset="0"/>
              <a:buChar char="•"/>
            </a:pPr>
            <a:r>
              <a:rPr lang="en-GB" sz="3400" dirty="0">
                <a:latin typeface="Century Gothic" pitchFamily="34" charset="0"/>
              </a:rPr>
              <a:t>the concern with </a:t>
            </a:r>
            <a:r>
              <a:rPr lang="en-GB" sz="3400" dirty="0">
                <a:solidFill>
                  <a:srgbClr val="FFC000"/>
                </a:solidFill>
                <a:latin typeface="Century Gothic" pitchFamily="34" charset="0"/>
              </a:rPr>
              <a:t>language,</a:t>
            </a:r>
            <a:r>
              <a:rPr lang="en-GB" sz="3400" u="sng" dirty="0">
                <a:solidFill>
                  <a:srgbClr val="FFC000"/>
                </a:solidFill>
                <a:latin typeface="Century Gothic" pitchFamily="34" charset="0"/>
              </a:rPr>
              <a:t> </a:t>
            </a:r>
          </a:p>
          <a:p>
            <a:pPr>
              <a:spcAft>
                <a:spcPts val="600"/>
              </a:spcAft>
              <a:buFont typeface="Arial" panose="020B0604020202020204" pitchFamily="34" charset="0"/>
              <a:buChar char="•"/>
            </a:pPr>
            <a:r>
              <a:rPr lang="en-GB" sz="3400" dirty="0">
                <a:latin typeface="Century Gothic" pitchFamily="34" charset="0"/>
              </a:rPr>
              <a:t>an interest in </a:t>
            </a:r>
            <a:r>
              <a:rPr lang="en-GB" sz="3400" dirty="0">
                <a:solidFill>
                  <a:srgbClr val="FFC000"/>
                </a:solidFill>
                <a:latin typeface="Century Gothic" pitchFamily="34" charset="0"/>
              </a:rPr>
              <a:t>history/the past</a:t>
            </a:r>
          </a:p>
          <a:p>
            <a:pPr>
              <a:spcAft>
                <a:spcPts val="600"/>
              </a:spcAft>
              <a:buFont typeface="Arial" panose="020B0604020202020204" pitchFamily="34" charset="0"/>
              <a:buChar char="•"/>
            </a:pPr>
            <a:r>
              <a:rPr lang="en-GB" sz="3400" dirty="0">
                <a:latin typeface="Century Gothic" pitchFamily="34" charset="0"/>
              </a:rPr>
              <a:t>a fascination with the </a:t>
            </a:r>
            <a:r>
              <a:rPr lang="en-GB" sz="3400" dirty="0">
                <a:solidFill>
                  <a:srgbClr val="FFC000"/>
                </a:solidFill>
                <a:latin typeface="Century Gothic" pitchFamily="34" charset="0"/>
              </a:rPr>
              <a:t>family</a:t>
            </a:r>
            <a:r>
              <a:rPr lang="en-GB" sz="3400" dirty="0">
                <a:solidFill>
                  <a:srgbClr val="FFFF00"/>
                </a:solidFill>
                <a:latin typeface="Century Gothic" pitchFamily="34" charset="0"/>
              </a:rPr>
              <a:t> </a:t>
            </a:r>
          </a:p>
          <a:p>
            <a:pPr>
              <a:spcAft>
                <a:spcPts val="600"/>
              </a:spcAft>
              <a:buFont typeface="Arial" panose="020B0604020202020204" pitchFamily="34" charset="0"/>
              <a:buChar char="•"/>
            </a:pPr>
            <a:r>
              <a:rPr lang="en-GB" sz="3400" dirty="0">
                <a:latin typeface="Century Gothic" pitchFamily="34" charset="0"/>
              </a:rPr>
              <a:t>questions of </a:t>
            </a:r>
            <a:r>
              <a:rPr lang="en-GB" sz="3400" dirty="0">
                <a:solidFill>
                  <a:srgbClr val="FFC000"/>
                </a:solidFill>
                <a:latin typeface="Century Gothic" pitchFamily="34" charset="0"/>
              </a:rPr>
              <a:t>movement and stasis</a:t>
            </a:r>
          </a:p>
          <a:p>
            <a:pPr>
              <a:spcAft>
                <a:spcPts val="600"/>
              </a:spcAft>
              <a:buFont typeface="Arial" panose="020B0604020202020204" pitchFamily="34" charset="0"/>
              <a:buChar char="•"/>
            </a:pPr>
            <a:r>
              <a:rPr lang="en-GB" sz="3400" dirty="0">
                <a:latin typeface="Century Gothic" pitchFamily="34" charset="0"/>
              </a:rPr>
              <a:t>reification of homogenised </a:t>
            </a:r>
            <a:r>
              <a:rPr lang="en-GB" sz="3400" dirty="0">
                <a:solidFill>
                  <a:srgbClr val="FFC000"/>
                </a:solidFill>
                <a:latin typeface="Century Gothic" pitchFamily="34" charset="0"/>
              </a:rPr>
              <a:t>tradition</a:t>
            </a:r>
            <a:r>
              <a:rPr lang="en-GB" sz="3400" dirty="0">
                <a:latin typeface="Century Gothic" pitchFamily="34" charset="0"/>
              </a:rPr>
              <a:t> </a:t>
            </a:r>
          </a:p>
          <a:p>
            <a:pPr>
              <a:spcAft>
                <a:spcPts val="600"/>
              </a:spcAft>
              <a:buFont typeface="Arial" panose="020B0604020202020204" pitchFamily="34" charset="0"/>
              <a:buChar char="•"/>
            </a:pPr>
            <a:r>
              <a:rPr lang="en-GB" sz="3400" dirty="0">
                <a:solidFill>
                  <a:srgbClr val="FFC000"/>
                </a:solidFill>
                <a:latin typeface="Century Gothic" pitchFamily="34" charset="0"/>
              </a:rPr>
              <a:t>attitudes towards insiders and outsiders </a:t>
            </a:r>
            <a:r>
              <a:rPr lang="en-GB" sz="3400" dirty="0">
                <a:latin typeface="Century Gothic" pitchFamily="34" charset="0"/>
              </a:rPr>
              <a:t>shift from the ‘norm’ which assumes that the Inside is English and the outside lies at the periphery of England </a:t>
            </a:r>
          </a:p>
          <a:p>
            <a:pPr>
              <a:spcAft>
                <a:spcPts val="600"/>
              </a:spcAft>
              <a:buFont typeface="Arial" panose="020B0604020202020204" pitchFamily="34" charset="0"/>
              <a:buChar char="•"/>
            </a:pPr>
            <a:r>
              <a:rPr lang="en-GB" sz="3400" dirty="0">
                <a:latin typeface="Century Gothic" pitchFamily="34" charset="0"/>
              </a:rPr>
              <a:t>more intense </a:t>
            </a:r>
            <a:r>
              <a:rPr lang="en-GB" sz="3400" dirty="0">
                <a:solidFill>
                  <a:srgbClr val="FFC000"/>
                </a:solidFill>
                <a:latin typeface="Century Gothic" pitchFamily="34" charset="0"/>
              </a:rPr>
              <a:t>sidelining of the writing of women</a:t>
            </a:r>
            <a:endParaRPr lang="en-GB" sz="1100" dirty="0">
              <a:solidFill>
                <a:srgbClr val="FFC000"/>
              </a:solidFill>
              <a:latin typeface="Felix Titling" pitchFamily="82" charset="0"/>
            </a:endParaRPr>
          </a:p>
          <a:p>
            <a:pPr>
              <a:spcAft>
                <a:spcPts val="600"/>
              </a:spcAft>
              <a:buNone/>
            </a:pPr>
            <a:r>
              <a:rPr lang="en-GB" dirty="0">
                <a:solidFill>
                  <a:srgbClr val="00B0F0"/>
                </a:solidFill>
                <a:latin typeface="Felix Titling" pitchFamily="82" charset="0"/>
              </a:rPr>
              <a:t>Finally </a:t>
            </a:r>
          </a:p>
          <a:p>
            <a:pPr>
              <a:spcAft>
                <a:spcPts val="600"/>
              </a:spcAft>
              <a:buNone/>
            </a:pPr>
            <a:r>
              <a:rPr lang="en-GB" sz="3300" dirty="0">
                <a:solidFill>
                  <a:srgbClr val="00B0F0"/>
                </a:solidFill>
                <a:latin typeface="Century Gothic" pitchFamily="34" charset="0"/>
              </a:rPr>
              <a:t>THE ROLE OF CULTURE MORE POLITICAL THAN IN THE CENTRE</a:t>
            </a:r>
            <a:endParaRPr lang="en-GB" sz="3300" dirty="0">
              <a:solidFill>
                <a:srgbClr val="00B0F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599</TotalTime>
  <Words>2908</Words>
  <Application>Microsoft Office PowerPoint</Application>
  <PresentationFormat>On-screen Show (4:3)</PresentationFormat>
  <Paragraphs>95</Paragraphs>
  <Slides>22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Century Gothic</vt:lpstr>
      <vt:lpstr>Felix Titling</vt:lpstr>
      <vt:lpstr>Garamond</vt:lpstr>
      <vt:lpstr>Wingdings</vt:lpstr>
      <vt:lpstr>Wingdings 3</vt:lpstr>
      <vt:lpstr>Ion</vt:lpstr>
      <vt:lpstr>HPEN 6/5012  the WELSH writing wales : Narratives &amp; Nation States</vt:lpstr>
      <vt:lpstr>LEARNING OUTCOMES</vt:lpstr>
      <vt:lpstr>HPEN 6/5012: the WELSH writing wales: the politics of culture   </vt:lpstr>
      <vt:lpstr>welsh writing in English:  valuable in itself &amp; as case study</vt:lpstr>
      <vt:lpstr>Art &amp; Power: literary form (the novel) &amp; authority </vt:lpstr>
      <vt:lpstr>A counter to a rational world (historical, political &amp; ideological contexts )</vt:lpstr>
      <vt:lpstr> Paul Sandby Landscape With A Mine c.1775</vt:lpstr>
      <vt:lpstr>PowerPoint Presentation</vt:lpstr>
      <vt:lpstr>immigration</vt:lpstr>
      <vt:lpstr>PowerPoint Presentation</vt:lpstr>
      <vt:lpstr>PowerPoint Presentation</vt:lpstr>
      <vt:lpstr>ESTUARY POEMS (I)</vt:lpstr>
      <vt:lpstr>ESTUARY POEMS (XIII)</vt:lpstr>
      <vt:lpstr>PowerPoint Presentation</vt:lpstr>
      <vt:lpstr>PowerPoint Presentation</vt:lpstr>
      <vt:lpstr>MINUTE BY THE HON'BLE T. B. MACAULAY, 2 FEB 1835 </vt:lpstr>
      <vt:lpstr>PowerPoint Presentation</vt:lpstr>
      <vt:lpstr>PowerPoint Presentation</vt:lpstr>
      <vt:lpstr>The report on education in wales  1847 (The blue books)</vt:lpstr>
      <vt:lpstr>Poverty of life &amp; imagination </vt:lpstr>
      <vt:lpstr>PowerPoint Presentation</vt:lpstr>
      <vt:lpstr>key themes &amp; recurring preoccupations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sh095</dc:creator>
  <cp:lastModifiedBy>Jeni Williams</cp:lastModifiedBy>
  <cp:revision>49</cp:revision>
  <dcterms:created xsi:type="dcterms:W3CDTF">2014-01-30T21:40:52Z</dcterms:created>
  <dcterms:modified xsi:type="dcterms:W3CDTF">2020-01-05T20:16:07Z</dcterms:modified>
</cp:coreProperties>
</file>