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6" autoAdjust="0"/>
    <p:restoredTop sz="79267" autoAdjust="0"/>
  </p:normalViewPr>
  <p:slideViewPr>
    <p:cSldViewPr snapToGrid="0">
      <p:cViewPr varScale="1">
        <p:scale>
          <a:sx n="76" d="100"/>
          <a:sy n="76" d="100"/>
        </p:scale>
        <p:origin x="67" y="118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1A87CE-2C5A-4332-906E-FD05BF06EA5A}" type="datetimeFigureOut">
              <a:rPr lang="en-US" smtClean="0"/>
              <a:t>2/21/2024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AA6E09-4AF8-4254-9711-6551A8885BE7}" type="slidenum">
              <a:rPr lang="en-US" smtClean="0"/>
              <a:t>‹#›</a:t>
            </a:fld>
            <a:endParaRPr lang="en-US"/>
          </a:p>
        </p:txBody>
      </p:sp>
    </p:spTree>
    <p:extLst>
      <p:ext uri="{BB962C8B-B14F-4D97-AF65-F5344CB8AC3E}">
        <p14:creationId xmlns:p14="http://schemas.microsoft.com/office/powerpoint/2010/main" val="315679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0" dirty="0">
                <a:effectLst/>
                <a:latin typeface="Times New Roman" panose="02020603050405020304" pitchFamily="18" charset="0"/>
                <a:ea typeface="Calibri" panose="020F0502020204030204" pitchFamily="34" charset="0"/>
                <a:cs typeface="Arial" panose="020B0604020202020204" pitchFamily="34" charset="0"/>
              </a:rPr>
              <a:t>This barrier protects both the staffs and the hotels (</a:t>
            </a:r>
            <a:r>
              <a:rPr lang="en-GB" sz="1800" kern="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Alcalde-Gonzalez </a:t>
            </a:r>
            <a:r>
              <a:rPr lang="en-GB" sz="1800" i="1" kern="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et al.,</a:t>
            </a:r>
            <a:r>
              <a:rPr lang="en-GB" sz="1800" kern="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2021).</a:t>
            </a:r>
            <a:r>
              <a:rPr lang="en-GB" sz="1800" kern="0" dirty="0">
                <a:effectLst/>
                <a:latin typeface="Times New Roman" panose="02020603050405020304" pitchFamily="18" charset="0"/>
                <a:ea typeface="Calibri" panose="020F0502020204030204" pitchFamily="34" charset="0"/>
                <a:cs typeface="Arial" panose="020B0604020202020204" pitchFamily="34" charset="0"/>
              </a:rPr>
              <a:t> As a result, the reputation is upheld which leads to trust and loyalty among the guests. Through Health and safety, the completeness, and efficiency within the hospitality sector are shown. In the end it altogether assists in the achievement of the objectives, which in turn results into greater productivity, employee morale and customer satisfaction (</a:t>
            </a:r>
            <a:r>
              <a:rPr lang="en-GB" sz="1800" kern="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Al-</a:t>
            </a:r>
            <a:r>
              <a:rPr lang="en-GB" sz="1800" kern="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Hyari</a:t>
            </a:r>
            <a:r>
              <a:rPr lang="en-GB" sz="1800" kern="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kern="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et al.,</a:t>
            </a:r>
            <a:r>
              <a:rPr lang="en-GB" sz="1800" kern="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2023).</a:t>
            </a:r>
            <a:endParaRPr lang="en-US" dirty="0"/>
          </a:p>
        </p:txBody>
      </p:sp>
      <p:sp>
        <p:nvSpPr>
          <p:cNvPr id="4" name="Slide Number Placeholder 3"/>
          <p:cNvSpPr>
            <a:spLocks noGrp="1"/>
          </p:cNvSpPr>
          <p:nvPr>
            <p:ph type="sldNum" sz="quarter" idx="5"/>
          </p:nvPr>
        </p:nvSpPr>
        <p:spPr/>
        <p:txBody>
          <a:bodyPr/>
          <a:lstStyle/>
          <a:p>
            <a:fld id="{22AA6E09-4AF8-4254-9711-6551A8885BE7}" type="slidenum">
              <a:rPr lang="en-US" smtClean="0"/>
              <a:t>3</a:t>
            </a:fld>
            <a:endParaRPr lang="en-US"/>
          </a:p>
        </p:txBody>
      </p:sp>
    </p:spTree>
    <p:extLst>
      <p:ext uri="{BB962C8B-B14F-4D97-AF65-F5344CB8AC3E}">
        <p14:creationId xmlns:p14="http://schemas.microsoft.com/office/powerpoint/2010/main" val="2777804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2600" dirty="0">
                <a:effectLst/>
                <a:latin typeface="Times New Roman" panose="02020603050405020304" pitchFamily="18" charset="0"/>
                <a:ea typeface="Calibri" panose="020F0502020204030204" pitchFamily="34" charset="0"/>
                <a:cs typeface="Arial" panose="020B0604020202020204" pitchFamily="34" charset="0"/>
              </a:rPr>
              <a:t>The Health and Safety Procedures for the housekeeping department of the Doubletree by Hilton Southampton is a complete document with the view of maintaining the safety and well-being of the workforce (</a:t>
            </a:r>
            <a:r>
              <a:rPr lang="en-GB" sz="26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Fadilah</a:t>
            </a:r>
            <a:r>
              <a:rPr lang="en-GB" sz="2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26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et al.,</a:t>
            </a:r>
            <a:r>
              <a:rPr lang="en-GB" sz="2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2024). </a:t>
            </a:r>
            <a:r>
              <a:rPr lang="en-GB" sz="2600" dirty="0">
                <a:effectLst/>
                <a:latin typeface="Times New Roman" panose="02020603050405020304" pitchFamily="18" charset="0"/>
                <a:ea typeface="Calibri" panose="020F0502020204030204" pitchFamily="34" charset="0"/>
                <a:cs typeface="Arial" panose="020B0604020202020204" pitchFamily="34" charset="0"/>
              </a:rPr>
              <a:t>The main function of this procedure is to provide a step-by-step guide on the acceptable protocols concerning room cleaning, with significance given to reduction of health risks and hazards. Structured in a user-friendly format, the guide covers four main areas: </a:t>
            </a:r>
            <a:endParaRPr lang="en-US" sz="26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2600" b="1" dirty="0">
                <a:effectLst/>
                <a:latin typeface="Times New Roman" panose="02020603050405020304" pitchFamily="18" charset="0"/>
                <a:ea typeface="Calibri" panose="020F0502020204030204" pitchFamily="34" charset="0"/>
                <a:cs typeface="Arial" panose="020B0604020202020204" pitchFamily="34" charset="0"/>
              </a:rPr>
              <a:t>Precautions:</a:t>
            </a:r>
            <a:r>
              <a:rPr lang="en-GB" sz="2600" dirty="0">
                <a:effectLst/>
                <a:latin typeface="Times New Roman" panose="02020603050405020304" pitchFamily="18" charset="0"/>
                <a:ea typeface="Calibri" panose="020F0502020204030204" pitchFamily="34" charset="0"/>
                <a:cs typeface="Arial" panose="020B0604020202020204" pitchFamily="34" charset="0"/>
              </a:rPr>
              <a:t> This is one of the most important parts which indicates specific safety measures and precautions that must be followed while working in the room (</a:t>
            </a:r>
            <a:r>
              <a:rPr lang="en-GB" sz="2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Gupta, 2024).</a:t>
            </a:r>
            <a:r>
              <a:rPr lang="en-GB" sz="2600" dirty="0">
                <a:effectLst/>
                <a:latin typeface="Times New Roman" panose="02020603050405020304" pitchFamily="18" charset="0"/>
                <a:ea typeface="Calibri" panose="020F0502020204030204" pitchFamily="34" charset="0"/>
                <a:cs typeface="Arial" panose="020B0604020202020204" pitchFamily="34" charset="0"/>
              </a:rPr>
              <a:t> It is a set of controls such as PPE use, safe chemical management, and identification of dangers.</a:t>
            </a:r>
            <a:endParaRPr lang="en-US" sz="26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2600" b="1" dirty="0">
                <a:effectLst/>
                <a:latin typeface="Times New Roman" panose="02020603050405020304" pitchFamily="18" charset="0"/>
                <a:ea typeface="Calibri" panose="020F0502020204030204" pitchFamily="34" charset="0"/>
                <a:cs typeface="Arial" panose="020B0604020202020204" pitchFamily="34" charset="0"/>
              </a:rPr>
              <a:t>Procedures:</a:t>
            </a:r>
            <a:r>
              <a:rPr lang="en-GB" sz="2600" dirty="0">
                <a:effectLst/>
                <a:latin typeface="Times New Roman" panose="02020603050405020304" pitchFamily="18" charset="0"/>
                <a:ea typeface="Calibri" panose="020F0502020204030204" pitchFamily="34" charset="0"/>
                <a:cs typeface="Arial" panose="020B0604020202020204" pitchFamily="34" charset="0"/>
              </a:rPr>
              <a:t> The section of procedures provides a detailed manner of cleaning the room by steps that are for effectively and safely performing the task. It consists of checklists for popping out and assessing rooms for hazards, ventilating the area, using cleaning products in the right way, and sanitizing of the high-risk areas (</a:t>
            </a:r>
            <a:r>
              <a:rPr lang="en-GB" sz="2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Le </a:t>
            </a:r>
            <a:r>
              <a:rPr lang="en-GB" sz="26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et al.,</a:t>
            </a:r>
            <a:r>
              <a:rPr lang="en-GB" sz="2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2023).</a:t>
            </a:r>
            <a:endParaRPr lang="en-US" sz="26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2600" b="1" dirty="0">
                <a:effectLst/>
                <a:latin typeface="Times New Roman" panose="02020603050405020304" pitchFamily="18" charset="0"/>
                <a:ea typeface="Calibri" panose="020F0502020204030204" pitchFamily="34" charset="0"/>
                <a:cs typeface="Arial" panose="020B0604020202020204" pitchFamily="34" charset="0"/>
              </a:rPr>
              <a:t>Equipment:</a:t>
            </a:r>
            <a:r>
              <a:rPr lang="en-GB" sz="2600" dirty="0">
                <a:effectLst/>
                <a:latin typeface="Times New Roman" panose="02020603050405020304" pitchFamily="18" charset="0"/>
                <a:ea typeface="Calibri" panose="020F0502020204030204" pitchFamily="34" charset="0"/>
                <a:cs typeface="Arial" panose="020B0604020202020204" pitchFamily="34" charset="0"/>
              </a:rPr>
              <a:t> This is where the guide will give a list of basic tools and equipment needed to carry out the function. It comprises microfiber cloths, cleaners with HEPA filters, HEPA mops, and signs indicating safety (</a:t>
            </a:r>
            <a:r>
              <a:rPr lang="en-GB" sz="26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Paulino</a:t>
            </a:r>
            <a:r>
              <a:rPr lang="en-GB" sz="2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2023).</a:t>
            </a:r>
            <a:r>
              <a:rPr lang="en-GB" sz="2600" dirty="0">
                <a:effectLst/>
                <a:latin typeface="Times New Roman" panose="02020603050405020304" pitchFamily="18" charset="0"/>
                <a:ea typeface="Calibri" panose="020F0502020204030204" pitchFamily="34" charset="0"/>
                <a:cs typeface="Arial" panose="020B0604020202020204" pitchFamily="34" charset="0"/>
              </a:rPr>
              <a:t> The right way of bugging the equipment and maintenance is also covered.</a:t>
            </a:r>
            <a:endParaRPr lang="en-US" sz="2600" dirty="0">
              <a:effectLst/>
              <a:latin typeface="Times New Roman" panose="02020603050405020304" pitchFamily="18" charset="0"/>
              <a:ea typeface="Calibri" panose="020F0502020204030204" pitchFamily="34" charset="0"/>
              <a:cs typeface="Arial" panose="020B0604020202020204" pitchFamily="34" charset="0"/>
            </a:endParaRPr>
          </a:p>
          <a:p>
            <a:pPr algn="just"/>
            <a:r>
              <a:rPr lang="en-GB" sz="2600" b="1" kern="0" dirty="0">
                <a:effectLst/>
                <a:latin typeface="Times New Roman" panose="02020603050405020304" pitchFamily="18" charset="0"/>
                <a:ea typeface="Calibri" panose="020F0502020204030204" pitchFamily="34" charset="0"/>
                <a:cs typeface="Arial" panose="020B0604020202020204" pitchFamily="34" charset="0"/>
              </a:rPr>
              <a:t>Hazard Mitigation:</a:t>
            </a:r>
            <a:r>
              <a:rPr lang="en-GB" sz="2600" kern="0" dirty="0">
                <a:effectLst/>
                <a:latin typeface="Times New Roman" panose="02020603050405020304" pitchFamily="18" charset="0"/>
                <a:ea typeface="Calibri" panose="020F0502020204030204" pitchFamily="34" charset="0"/>
                <a:cs typeface="Arial" panose="020B0604020202020204" pitchFamily="34" charset="0"/>
              </a:rPr>
              <a:t> This section suggests obvious hazard specific to cleaning a room and provides practical methods to alleviate them. It includes the techniques for slips and falls prevention, chemical hazard control and injury reduction from the heavy lifting (</a:t>
            </a:r>
            <a:r>
              <a:rPr lang="en-GB" sz="2600" kern="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Verma </a:t>
            </a:r>
            <a:r>
              <a:rPr lang="en-GB" sz="2600" i="1" kern="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et al.,</a:t>
            </a:r>
            <a:r>
              <a:rPr lang="en-GB" sz="2600" kern="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2600" kern="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nd</a:t>
            </a:r>
            <a:r>
              <a:rPr lang="en-GB" sz="2600" kern="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t>
            </a:r>
            <a:r>
              <a:rPr lang="en-GB" sz="2600" kern="0" dirty="0">
                <a:effectLst/>
                <a:latin typeface="Times New Roman" panose="02020603050405020304" pitchFamily="18" charset="0"/>
                <a:ea typeface="Calibri" panose="020F0502020204030204" pitchFamily="34" charset="0"/>
                <a:cs typeface="Arial" panose="020B0604020202020204" pitchFamily="34" charset="0"/>
              </a:rPr>
              <a:t> Overall, the guide is designed to be of easy of comprehension for every member of the team and offers the required information and tools that make it easier to carry out duties safely and effectively. </a:t>
            </a:r>
            <a:endParaRPr lang="en-US" sz="2600" dirty="0"/>
          </a:p>
        </p:txBody>
      </p:sp>
      <p:sp>
        <p:nvSpPr>
          <p:cNvPr id="4" name="Slide Number Placeholder 3"/>
          <p:cNvSpPr>
            <a:spLocks noGrp="1"/>
          </p:cNvSpPr>
          <p:nvPr>
            <p:ph type="sldNum" sz="quarter" idx="5"/>
          </p:nvPr>
        </p:nvSpPr>
        <p:spPr/>
        <p:txBody>
          <a:bodyPr/>
          <a:lstStyle/>
          <a:p>
            <a:fld id="{22AA6E09-4AF8-4254-9711-6551A8885BE7}" type="slidenum">
              <a:rPr lang="en-US" smtClean="0"/>
              <a:t>4</a:t>
            </a:fld>
            <a:endParaRPr lang="en-US"/>
          </a:p>
        </p:txBody>
      </p:sp>
    </p:spTree>
    <p:extLst>
      <p:ext uri="{BB962C8B-B14F-4D97-AF65-F5344CB8AC3E}">
        <p14:creationId xmlns:p14="http://schemas.microsoft.com/office/powerpoint/2010/main" val="1543145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3. Using Proper Lifting Techniques:</a:t>
            </a:r>
            <a:r>
              <a:rPr lang="en-GB" sz="1800" dirty="0">
                <a:effectLst/>
                <a:latin typeface="Times New Roman" panose="02020603050405020304" pitchFamily="18" charset="0"/>
                <a:ea typeface="Calibri" panose="020F0502020204030204" pitchFamily="34" charset="0"/>
                <a:cs typeface="Arial" panose="020B0604020202020204" pitchFamily="34" charset="0"/>
              </a:rPr>
              <a:t> It is extremely important to use the correct lifting techniques whilst lifting heavy objects like mattresses or furniture to avoid muscle strains or injuries. Ensuring the staff by keeping the back straight and bend the knees actively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Al-</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Hyari</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2023).</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22AA6E09-4AF8-4254-9711-6551A8885BE7}" type="slidenum">
              <a:rPr lang="en-US" smtClean="0"/>
              <a:t>5</a:t>
            </a:fld>
            <a:endParaRPr lang="en-US"/>
          </a:p>
        </p:txBody>
      </p:sp>
    </p:spTree>
    <p:extLst>
      <p:ext uri="{BB962C8B-B14F-4D97-AF65-F5344CB8AC3E}">
        <p14:creationId xmlns:p14="http://schemas.microsoft.com/office/powerpoint/2010/main" val="90526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1. Inspecting the Room for Hazards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Carefully examining the area of the room for potentially dangerous things.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Looking around for loose carpeting, broken tiles, or equipment that may cause harm to the guests and staff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Le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2023).</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Promptly identifying the accidental hazards and ensuring safety of cleaning activities by making the environment safe</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2. Ventilating the Area</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Ventilation is a crucial aspect to ensure staff; that are safe from cleaning chemicals and to keep the air quality.</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Airing out the room by leaving open windows and doors to let fresh air circulate throughout the room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Paulino</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2023).</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Providing local ventilation fans where available to maximize air circulation thus helping in the removal of any remaining odours or fumes.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3. Following a Systematic Approach to Cleaning</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Applying a methodical strategy which is detail-oriented and helps to get the best results.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Cleaning the top surfaces (like light fixtures and ceiling fans) first, then start on the lower surfaces like furniture and countertops.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Sweep or vacuum the floors last to catch and eliminate any dirt or dust that has settled during the cleaning session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Verma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et al.,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nd</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4. Using Environmentally Friendly Cleaning Products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Selecting the Green products to make sure their environmental impact is low and they are safe for both users and the environment.</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It is important to carefully read all product labels to comprehend usage instructions and hazards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Alcalde-Gonzalez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2021).</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Disposing of the cleaning solutions and containers appropriately according to local regulations to avoid pollution and any negative impacts on environment.</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Implementing these measures is indispensable to keep an acceptable level of cleanliness and safety during the housekeeping practices. Through the application of a system procedure, environmentally friendly products, the staff health is not only guaranteed. Moreover, the environment is not neglected but it is made healthy for our guests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Fadilah</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2024).</a:t>
            </a:r>
            <a:r>
              <a:rPr lang="en-GB" sz="1800" dirty="0">
                <a:effectLst/>
                <a:latin typeface="Times New Roman" panose="02020603050405020304" pitchFamily="18" charset="0"/>
                <a:ea typeface="Calibri" panose="020F0502020204030204" pitchFamily="34" charset="0"/>
                <a:cs typeface="Arial" panose="020B0604020202020204" pitchFamily="34" charset="0"/>
              </a:rPr>
              <a:t> It is important that everyone in the team observes and adheres to programme protocols successfully because it will help to uphold the commitment of DoubleTree by Hilton Southampton in cleanliness as well as safety.</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22AA6E09-4AF8-4254-9711-6551A8885BE7}" type="slidenum">
              <a:rPr lang="en-US" smtClean="0"/>
              <a:t>6</a:t>
            </a:fld>
            <a:endParaRPr lang="en-US"/>
          </a:p>
        </p:txBody>
      </p:sp>
    </p:spTree>
    <p:extLst>
      <p:ext uri="{BB962C8B-B14F-4D97-AF65-F5344CB8AC3E}">
        <p14:creationId xmlns:p14="http://schemas.microsoft.com/office/powerpoint/2010/main" val="7161020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1. Microfiber Cloths:</a:t>
            </a:r>
            <a:r>
              <a:rPr lang="en-GB" sz="1800" dirty="0">
                <a:effectLst/>
                <a:latin typeface="Times New Roman" panose="02020603050405020304" pitchFamily="18" charset="0"/>
                <a:ea typeface="Calibri" panose="020F0502020204030204" pitchFamily="34" charset="0"/>
                <a:cs typeface="Arial" panose="020B0604020202020204" pitchFamily="34" charset="0"/>
              </a:rPr>
              <a:t> These should include dusters and mops among others. Microfiber cloths are known to be highly efficient in entrapping dust and dirt particles, thus they leave surfaces cleaner and there is diminished spread of allergens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Paulino</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2023).</a:t>
            </a:r>
            <a:r>
              <a:rPr lang="en-GB" sz="1800" dirty="0">
                <a:effectLst/>
                <a:latin typeface="Times New Roman" panose="02020603050405020304" pitchFamily="18" charset="0"/>
                <a:ea typeface="Calibri" panose="020F0502020204030204" pitchFamily="34" charset="0"/>
                <a:cs typeface="Arial" panose="020B0604020202020204" pitchFamily="34" charset="0"/>
              </a:rPr>
              <a:t> It is essential to use a microfiber cloth which has been washed and cleaned, for each unique cleaning job to avoid cross-contamination.</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2. Vacuum Cleaners with HEPA Filters:</a:t>
            </a:r>
            <a:r>
              <a:rPr lang="en-GB" sz="1800" dirty="0">
                <a:effectLst/>
                <a:latin typeface="Times New Roman" panose="02020603050405020304" pitchFamily="18" charset="0"/>
                <a:ea typeface="Calibri" panose="020F0502020204030204" pitchFamily="34" charset="0"/>
                <a:cs typeface="Arial" panose="020B0604020202020204" pitchFamily="34" charset="0"/>
              </a:rPr>
              <a:t> Vacuum cleaners with High-Efficiency Particulate Air (HEPA) filters must be used to remove allergens and airborne particles from the environment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Wood, 2024).</a:t>
            </a:r>
            <a:r>
              <a:rPr lang="en-GB" sz="1800" dirty="0">
                <a:effectLst/>
                <a:latin typeface="Times New Roman" panose="02020603050405020304" pitchFamily="18" charset="0"/>
                <a:ea typeface="Calibri" panose="020F0502020204030204" pitchFamily="34" charset="0"/>
                <a:cs typeface="Arial" panose="020B0604020202020204" pitchFamily="34" charset="0"/>
              </a:rPr>
              <a:t> These filters can capture such microscopic particles as dust mites, pollen, and pet dander, with the aim to enhance air quality indoors and cut the risk of breathing problems.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3. Mops:</a:t>
            </a:r>
            <a:r>
              <a:rPr lang="en-GB" sz="1800" dirty="0">
                <a:effectLst/>
                <a:latin typeface="Times New Roman" panose="02020603050405020304" pitchFamily="18" charset="0"/>
                <a:ea typeface="Calibri" panose="020F0502020204030204" pitchFamily="34" charset="0"/>
                <a:cs typeface="Arial" panose="020B0604020202020204" pitchFamily="34" charset="0"/>
              </a:rPr>
              <a:t> Mops are essential in cleaning surfaces such as floors to get rid of dirt, spills, and stains. Selecting mops with the microfiber or cotton mop heads that can absorb water and dirt efficiently and dry floors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Al-</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Hyari</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2023). </a:t>
            </a:r>
            <a:r>
              <a:rPr lang="en-GB" sz="1800" dirty="0">
                <a:effectLst/>
                <a:latin typeface="Times New Roman" panose="02020603050405020304" pitchFamily="18" charset="0"/>
                <a:ea typeface="Calibri" panose="020F0502020204030204" pitchFamily="34" charset="0"/>
                <a:cs typeface="Arial" panose="020B0604020202020204" pitchFamily="34" charset="0"/>
              </a:rPr>
              <a:t>Wring out the mops completely to eliminate any chance of leaving behind too much water on the floor that may result in slips and falls.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4. Safety Signs:</a:t>
            </a:r>
            <a:r>
              <a:rPr lang="en-GB" sz="1800" dirty="0">
                <a:effectLst/>
                <a:latin typeface="Times New Roman" panose="02020603050405020304" pitchFamily="18" charset="0"/>
                <a:ea typeface="Calibri" panose="020F0502020204030204" pitchFamily="34" charset="0"/>
                <a:cs typeface="Arial" panose="020B0604020202020204" pitchFamily="34" charset="0"/>
              </a:rPr>
              <a:t> The warning signs are necessary for warning both guests and staff members not to ignore dangers during cleaning. One of the most important things are caution wet floor signs, especially they will be placed where people can step on to prevent slips and falls on recently cleaned or wet surfaces. Using the suitable cleaning materials is not just a way of improving cleaning, but also minimizing risks and making the working environment safer. Awareness of the accurate use and care of each piece of equipment is critical to carry out cleaning tasks safely and properly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Al-</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Hyari</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2023). </a:t>
            </a:r>
            <a:r>
              <a:rPr lang="en-GB" sz="1800" dirty="0">
                <a:effectLst/>
                <a:latin typeface="Times New Roman" panose="02020603050405020304" pitchFamily="18" charset="0"/>
                <a:ea typeface="Calibri" panose="020F0502020204030204" pitchFamily="34" charset="0"/>
                <a:cs typeface="Arial" panose="020B0604020202020204" pitchFamily="34" charset="0"/>
              </a:rPr>
              <a:t>Through this procedure and by using the right protective tools, the hotel remains faithful to the cleanliness and safety which it advocates for in the DoubleTree by Hilton Southampton.</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22AA6E09-4AF8-4254-9711-6551A8885BE7}" type="slidenum">
              <a:rPr lang="en-US" smtClean="0"/>
              <a:t>7</a:t>
            </a:fld>
            <a:endParaRPr lang="en-US"/>
          </a:p>
        </p:txBody>
      </p:sp>
    </p:spTree>
    <p:extLst>
      <p:ext uri="{BB962C8B-B14F-4D97-AF65-F5344CB8AC3E}">
        <p14:creationId xmlns:p14="http://schemas.microsoft.com/office/powerpoint/2010/main" val="2666233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Ensuring the safety of the staff team members is essential. This will be achieved by having the team members attentive and responding swiftly to hazards to have a safe working environment.</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1. Slippery Surfaces:</a:t>
            </a:r>
            <a:r>
              <a:rPr lang="en-GB" sz="1800" dirty="0">
                <a:effectLst/>
                <a:latin typeface="Times New Roman" panose="02020603050405020304" pitchFamily="18" charset="0"/>
                <a:ea typeface="Calibri" panose="020F0502020204030204" pitchFamily="34" charset="0"/>
                <a:cs typeface="Arial" panose="020B0604020202020204" pitchFamily="34" charset="0"/>
              </a:rPr>
              <a:t> The slippery surfaces present an evident danger, particularly with mopping or use of cleaning products. This will reduce the risk of slipping by using warning “wet floor” signs to alert staff and guests of the danger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Gupta, 2024). </a:t>
            </a:r>
            <a:r>
              <a:rPr lang="en-GB" sz="1800" dirty="0">
                <a:effectLst/>
                <a:latin typeface="Times New Roman" panose="02020603050405020304" pitchFamily="18" charset="0"/>
                <a:ea typeface="Calibri" panose="020F0502020204030204" pitchFamily="34" charset="0"/>
                <a:cs typeface="Arial" panose="020B0604020202020204" pitchFamily="34" charset="0"/>
              </a:rPr>
              <a:t>Please ensure these signs are placed at key locations where cleaning is being carried out and remove them as soon as the ground is dry. One other thing is that floors must be mopped and dried properly to avoid cases of slip and fall. Line with non-slip mats in areas where there is a tendency for moisture buildup like bathrooms and entrances.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2. Chemical Exposure:</a:t>
            </a:r>
            <a:r>
              <a:rPr lang="en-GB" sz="1800" dirty="0">
                <a:effectLst/>
                <a:latin typeface="Times New Roman" panose="02020603050405020304" pitchFamily="18" charset="0"/>
                <a:ea typeface="Calibri" panose="020F0502020204030204" pitchFamily="34" charset="0"/>
                <a:cs typeface="Arial" panose="020B0604020202020204" pitchFamily="34" charset="0"/>
              </a:rPr>
              <a:t> The other danger is chemical exposure. It can happen if cleaning products are mishandled or cleaning crew uses chemical substances without ventilation. To prevent this hazard, these cleaning products must be stored in specially-designated areas away from food and drinks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Paulino</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2023).</a:t>
            </a:r>
            <a:r>
              <a:rPr lang="en-GB" sz="1800" dirty="0">
                <a:effectLst/>
                <a:latin typeface="Times New Roman" panose="02020603050405020304" pitchFamily="18" charset="0"/>
                <a:ea typeface="Calibri" panose="020F0502020204030204" pitchFamily="34" charset="0"/>
                <a:cs typeface="Arial" panose="020B0604020202020204" pitchFamily="34" charset="0"/>
              </a:rPr>
              <a:t> Make sure tight seals are on containers and label them to avoid any possible spills or exposure. Always use environmentally friendly cleaning agents and follow them according to manufacturer's instructions, especially for dilution and application. Promote adequate ventilation through opening windows or using exhaust fans for control over exposure to fumes.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22AA6E09-4AF8-4254-9711-6551A8885BE7}" type="slidenum">
              <a:rPr lang="en-US" smtClean="0"/>
              <a:t>8</a:t>
            </a:fld>
            <a:endParaRPr lang="en-US"/>
          </a:p>
        </p:txBody>
      </p:sp>
    </p:spTree>
    <p:extLst>
      <p:ext uri="{BB962C8B-B14F-4D97-AF65-F5344CB8AC3E}">
        <p14:creationId xmlns:p14="http://schemas.microsoft.com/office/powerpoint/2010/main" val="2210391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This section will research into some actual case studies, where health and safety measures were either properly implemented or totally neglected and the outcomes and key lessons shall be pointed out from each instance.</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Case Study 1</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Potent Implementation of Health &amp; Safety Measures Case Study:</a:t>
            </a:r>
            <a:r>
              <a:rPr lang="en-GB" sz="1800" dirty="0">
                <a:effectLst/>
                <a:latin typeface="Times New Roman" panose="02020603050405020304" pitchFamily="18" charset="0"/>
                <a:ea typeface="Calibri" panose="020F0502020204030204" pitchFamily="34" charset="0"/>
                <a:cs typeface="Arial" panose="020B0604020202020204" pitchFamily="34" charset="0"/>
              </a:rPr>
              <a:t> During the usual floor cleaning at a bathroom, a housekeeper noted that a loose tile left a danger of tripping. The housekeeper disclosed the problem promptly to the maintenance team, who then immediately fixed the tiles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Verma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et al.,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nd</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t>
            </a:r>
            <a:r>
              <a:rPr lang="en-GB" sz="1800" dirty="0">
                <a:effectLst/>
                <a:latin typeface="Times New Roman" panose="02020603050405020304" pitchFamily="18" charset="0"/>
                <a:ea typeface="Calibri" panose="020F0502020204030204" pitchFamily="34" charset="0"/>
                <a:cs typeface="Arial" panose="020B0604020202020204" pitchFamily="34" charset="0"/>
              </a:rPr>
              <a:t> The resulting was that, an accident was avoided, and the safety of both guests and the staff was ensured.</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Key Lessons Learned:</a:t>
            </a:r>
            <a:r>
              <a:rPr lang="en-GB" sz="1800" dirty="0">
                <a:effectLst/>
                <a:latin typeface="Times New Roman" panose="02020603050405020304" pitchFamily="18" charset="0"/>
                <a:ea typeface="Calibri" panose="020F0502020204030204" pitchFamily="34" charset="0"/>
                <a:cs typeface="Arial" panose="020B0604020202020204" pitchFamily="34" charset="0"/>
              </a:rPr>
              <a:t>  Reporting hazards is very important because it helps in preventing those accidents and injuries. The cooperation between the housekeeping and the maintenance departments is paramount for the efficient implementation of safety concerns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Wood, 2024).</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Case Study 2</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Monitoring Health and Safety Procedures Situation:</a:t>
            </a:r>
            <a:r>
              <a:rPr lang="en-GB" sz="1800" dirty="0">
                <a:effectLst/>
                <a:latin typeface="Times New Roman" panose="02020603050405020304" pitchFamily="18" charset="0"/>
                <a:ea typeface="Calibri" panose="020F0502020204030204" pitchFamily="34" charset="0"/>
                <a:cs typeface="Arial" panose="020B0604020202020204" pitchFamily="34" charset="0"/>
              </a:rPr>
              <a:t> While cleaning a room for a guest, the housekeeper spilt a chemical solution on the floor, but did not regulate the area, seek support, or report about the spill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Wood, 2024).</a:t>
            </a:r>
            <a:r>
              <a:rPr lang="en-GB" sz="1800" dirty="0">
                <a:effectLst/>
                <a:latin typeface="Times New Roman" panose="02020603050405020304" pitchFamily="18" charset="0"/>
                <a:ea typeface="Calibri" panose="020F0502020204030204" pitchFamily="34" charset="0"/>
                <a:cs typeface="Arial" panose="020B0604020202020204" pitchFamily="34" charset="0"/>
              </a:rPr>
              <a:t> The fault of the cleaner negligence resulted in the guest slipping on the wet floor and having an injury.</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Key Lessons Learned</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Key training on correct use and disposal of cleaning agent is needed, so that accidents can be avoided. Ensure staff scrub spills immediately and warn others about accident-prone areas by using wet floor signs. The stress should be on the communication and reporting process of incidents to avoid the recurrence of the same accident in the future.</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22AA6E09-4AF8-4254-9711-6551A8885BE7}" type="slidenum">
              <a:rPr lang="en-US" smtClean="0"/>
              <a:t>9</a:t>
            </a:fld>
            <a:endParaRPr lang="en-US"/>
          </a:p>
        </p:txBody>
      </p:sp>
    </p:spTree>
    <p:extLst>
      <p:ext uri="{BB962C8B-B14F-4D97-AF65-F5344CB8AC3E}">
        <p14:creationId xmlns:p14="http://schemas.microsoft.com/office/powerpoint/2010/main" val="38628559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In the	form	of well	throughout and comprehensive workshops, the employees are trained on how to run the business’s day-to-day operations, clean every area, meet the hygiene requirements, and ensure the highest quality of service. These training courses cover a full range of topics, which include health and safety procedures, usage of equipment and cleaning products, as well as a customer-oriented approach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Fadilah</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2024).</a:t>
            </a:r>
            <a:r>
              <a:rPr lang="en-GB" sz="1800" dirty="0">
                <a:effectLst/>
                <a:latin typeface="Times New Roman" panose="02020603050405020304" pitchFamily="18" charset="0"/>
                <a:ea typeface="Calibri" panose="020F0502020204030204" pitchFamily="34" charset="0"/>
                <a:cs typeface="Arial" panose="020B0604020202020204" pitchFamily="34" charset="0"/>
              </a:rPr>
              <a:t> Through training and development of the staff, they are equipped to conduct their tasks confidently and become a key component to the growth and realization of the organization’s mission.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22AA6E09-4AF8-4254-9711-6551A8885BE7}" type="slidenum">
              <a:rPr lang="en-US" smtClean="0"/>
              <a:t>10</a:t>
            </a:fld>
            <a:endParaRPr lang="en-US"/>
          </a:p>
        </p:txBody>
      </p:sp>
    </p:spTree>
    <p:extLst>
      <p:ext uri="{BB962C8B-B14F-4D97-AF65-F5344CB8AC3E}">
        <p14:creationId xmlns:p14="http://schemas.microsoft.com/office/powerpoint/2010/main" val="18193961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spc="-5" dirty="0">
                <a:effectLst/>
                <a:latin typeface="Times New Roman" panose="02020603050405020304" pitchFamily="18" charset="0"/>
                <a:ea typeface="Calibri" panose="020F0502020204030204" pitchFamily="34" charset="0"/>
                <a:cs typeface="Times New Roman" panose="02020603050405020304" pitchFamily="18" charset="0"/>
              </a:rPr>
              <a:t>The above discussion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has</a:t>
            </a:r>
            <a:r>
              <a:rPr lang="en-GB" sz="1800" spc="-11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stressed</a:t>
            </a:r>
            <a:r>
              <a:rPr lang="en-GB" sz="1800" spc="-13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a:t>
            </a:r>
            <a:r>
              <a:rPr lang="en-GB" sz="1800" spc="-7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key</a:t>
            </a:r>
            <a:r>
              <a:rPr lang="en-GB" sz="1800" spc="-12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roles</a:t>
            </a:r>
            <a:r>
              <a:rPr lang="en-GB" sz="1800" spc="-5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played</a:t>
            </a:r>
            <a:r>
              <a:rPr lang="en-GB" sz="1800" spc="-6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by</a:t>
            </a:r>
            <a:r>
              <a:rPr lang="en-GB" sz="1800" spc="-54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spc="-20" dirty="0">
                <a:effectLst/>
                <a:latin typeface="Times New Roman" panose="02020603050405020304" pitchFamily="18" charset="0"/>
                <a:ea typeface="Calibri" panose="020F0502020204030204" pitchFamily="34" charset="0"/>
                <a:cs typeface="Times New Roman" panose="02020603050405020304" pitchFamily="18" charset="0"/>
              </a:rPr>
              <a:t>health</a:t>
            </a:r>
            <a:r>
              <a:rPr lang="en-GB" sz="1800" spc="-8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spc="-20" dirty="0">
                <a:effectLst/>
                <a:latin typeface="Times New Roman" panose="02020603050405020304" pitchFamily="18" charset="0"/>
                <a:ea typeface="Calibri" panose="020F0502020204030204" pitchFamily="34" charset="0"/>
                <a:cs typeface="Times New Roman" panose="02020603050405020304" pitchFamily="18" charset="0"/>
              </a:rPr>
              <a:t>and safety</a:t>
            </a:r>
            <a:r>
              <a:rPr lang="en-GB" sz="1800" spc="-9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spc="-20" dirty="0">
                <a:effectLst/>
                <a:latin typeface="Times New Roman" panose="02020603050405020304" pitchFamily="18" charset="0"/>
                <a:ea typeface="Calibri" panose="020F0502020204030204" pitchFamily="34" charset="0"/>
                <a:cs typeface="Times New Roman" panose="02020603050405020304" pitchFamily="18" charset="0"/>
              </a:rPr>
              <a:t>in</a:t>
            </a:r>
            <a:r>
              <a:rPr lang="en-GB" sz="1800" spc="-8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spc="-20" dirty="0">
                <a:effectLst/>
                <a:latin typeface="Times New Roman" panose="02020603050405020304" pitchFamily="18" charset="0"/>
                <a:ea typeface="Calibri" panose="020F0502020204030204" pitchFamily="34" charset="0"/>
                <a:cs typeface="Times New Roman" panose="02020603050405020304" pitchFamily="18" charset="0"/>
              </a:rPr>
              <a:t>the</a:t>
            </a:r>
            <a:r>
              <a:rPr lang="en-GB" sz="1800" spc="-11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spc="-20" dirty="0">
                <a:effectLst/>
                <a:latin typeface="Times New Roman" panose="02020603050405020304" pitchFamily="18" charset="0"/>
                <a:ea typeface="Calibri" panose="020F0502020204030204" pitchFamily="34" charset="0"/>
                <a:cs typeface="Times New Roman" panose="02020603050405020304" pitchFamily="18" charset="0"/>
              </a:rPr>
              <a:t>housekeeping of</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spc="-20" dirty="0">
                <a:effectLst/>
                <a:latin typeface="Times New Roman" panose="02020603050405020304" pitchFamily="18" charset="0"/>
                <a:ea typeface="Calibri" panose="020F0502020204030204" pitchFamily="34" charset="0"/>
                <a:cs typeface="Times New Roman" panose="02020603050405020304" pitchFamily="18" charset="0"/>
              </a:rPr>
              <a:t>DoubleTree</a:t>
            </a:r>
            <a:r>
              <a:rPr lang="en-GB" sz="1800" spc="-4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spc="-20" dirty="0">
                <a:effectLst/>
                <a:latin typeface="Times New Roman" panose="02020603050405020304" pitchFamily="18" charset="0"/>
                <a:ea typeface="Calibri" panose="020F0502020204030204" pitchFamily="34" charset="0"/>
                <a:cs typeface="Times New Roman" panose="02020603050405020304" pitchFamily="18" charset="0"/>
              </a:rPr>
              <a:t>by</a:t>
            </a:r>
            <a:r>
              <a:rPr lang="en-GB" sz="1800" spc="-9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spc="-20" dirty="0">
                <a:effectLst/>
                <a:latin typeface="Times New Roman" panose="02020603050405020304" pitchFamily="18" charset="0"/>
                <a:ea typeface="Calibri" panose="020F0502020204030204" pitchFamily="34" charset="0"/>
                <a:cs typeface="Times New Roman" panose="02020603050405020304" pitchFamily="18" charset="0"/>
              </a:rPr>
              <a:t>Hilton</a:t>
            </a:r>
            <a:r>
              <a:rPr lang="en-GB" sz="1800" spc="-7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spc="-20" dirty="0">
                <a:effectLst/>
                <a:latin typeface="Times New Roman" panose="02020603050405020304" pitchFamily="18" charset="0"/>
                <a:ea typeface="Calibri" panose="020F0502020204030204" pitchFamily="34" charset="0"/>
                <a:cs typeface="Times New Roman" panose="02020603050405020304" pitchFamily="18" charset="0"/>
              </a:rPr>
              <a:t>Southampton. The explanation has </a:t>
            </a:r>
            <a:r>
              <a:rPr lang="en-GB" sz="1800" spc="-15" dirty="0">
                <a:effectLst/>
                <a:latin typeface="Times New Roman" panose="02020603050405020304" pitchFamily="18" charset="0"/>
                <a:ea typeface="Calibri" panose="020F0502020204030204" pitchFamily="34" charset="0"/>
                <a:cs typeface="Times New Roman" panose="02020603050405020304" pitchFamily="18" charset="0"/>
              </a:rPr>
              <a:t>gone through</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basic principles including health safeguards and hygiene to keep the</a:t>
            </a:r>
            <a:r>
              <a:rPr lang="en-GB" sz="1800" spc="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staff and guests safe. The admirable determination to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fulfill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health</a:t>
            </a:r>
            <a:r>
              <a:rPr lang="en-GB" sz="1800" spc="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and safety</a:t>
            </a:r>
            <a:r>
              <a:rPr lang="en-GB" sz="1800" spc="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regulations is worth mentioning and greatly assists in the good performance of the</a:t>
            </a:r>
            <a:r>
              <a:rPr lang="en-GB" sz="1800" spc="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organization. Keeping safety as the priority, helping each other, and making sure</a:t>
            </a:r>
            <a:r>
              <a:rPr lang="en-GB" sz="1800" spc="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continuous adherence to the guidelines are the ways to follow what the above discussion has reflected.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22AA6E09-4AF8-4254-9711-6551A8885BE7}" type="slidenum">
              <a:rPr lang="en-US" smtClean="0"/>
              <a:t>11</a:t>
            </a:fld>
            <a:endParaRPr lang="en-US"/>
          </a:p>
        </p:txBody>
      </p:sp>
    </p:spTree>
    <p:extLst>
      <p:ext uri="{BB962C8B-B14F-4D97-AF65-F5344CB8AC3E}">
        <p14:creationId xmlns:p14="http://schemas.microsoft.com/office/powerpoint/2010/main" val="39094300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0"/>
              </a:spcBef>
              <a:spcAft>
                <a:spcPts val="800"/>
              </a:spcAft>
            </a:pPr>
            <a:r>
              <a:rPr lang="en-GB" sz="1200" dirty="0" err="1">
                <a:effectLst/>
                <a:latin typeface="Times New Roman" panose="02020603050405020304" pitchFamily="18" charset="0"/>
                <a:ea typeface="Calibri" panose="020F0502020204030204" pitchFamily="34" charset="0"/>
                <a:cs typeface="Arial" panose="020B0604020202020204" pitchFamily="34" charset="0"/>
              </a:rPr>
              <a:t>Paulino</a:t>
            </a:r>
            <a:r>
              <a:rPr lang="en-GB" sz="1200" dirty="0">
                <a:effectLst/>
                <a:latin typeface="Times New Roman" panose="02020603050405020304" pitchFamily="18" charset="0"/>
                <a:ea typeface="Calibri" panose="020F0502020204030204" pitchFamily="34" charset="0"/>
                <a:cs typeface="Arial" panose="020B0604020202020204" pitchFamily="34" charset="0"/>
              </a:rPr>
              <a:t>, </a:t>
            </a:r>
            <a:r>
              <a:rPr lang="en-GB" sz="1200" dirty="0" err="1">
                <a:effectLst/>
                <a:latin typeface="Times New Roman" panose="02020603050405020304" pitchFamily="18" charset="0"/>
                <a:ea typeface="Calibri" panose="020F0502020204030204" pitchFamily="34" charset="0"/>
                <a:cs typeface="Arial" panose="020B0604020202020204" pitchFamily="34" charset="0"/>
              </a:rPr>
              <a:t>G.A.L</a:t>
            </a:r>
            <a:r>
              <a:rPr lang="en-GB" sz="1200" dirty="0">
                <a:effectLst/>
                <a:latin typeface="Times New Roman" panose="02020603050405020304" pitchFamily="18" charset="0"/>
                <a:ea typeface="Calibri" panose="020F0502020204030204" pitchFamily="34" charset="0"/>
                <a:cs typeface="Arial" panose="020B0604020202020204" pitchFamily="34" charset="0"/>
              </a:rPr>
              <a:t>., 2023. Management accounting in hospitality: Case study in a Lisbon 5-star hotel.</a:t>
            </a:r>
            <a:endParaRPr lang="en-US" sz="12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Verma, P. and Singh, M., Sustainable Housekeeping Practices in Hotels: A Review of Trends in Sustainability Practices Performed By Housekeeping Staff. Hospitality and Tourism Emerging Practices in Human Resource Management, </a:t>
            </a:r>
            <a:r>
              <a:rPr lang="en-GB" sz="1200" dirty="0" err="1">
                <a:effectLst/>
                <a:latin typeface="Times New Roman" panose="02020603050405020304" pitchFamily="18" charset="0"/>
                <a:ea typeface="Calibri" panose="020F0502020204030204" pitchFamily="34" charset="0"/>
                <a:cs typeface="Arial" panose="020B0604020202020204" pitchFamily="34" charset="0"/>
              </a:rPr>
              <a:t>p.79</a:t>
            </a:r>
            <a:r>
              <a:rPr lang="en-GB" sz="1200" dirty="0">
                <a:effectLst/>
                <a:latin typeface="Times New Roman" panose="02020603050405020304" pitchFamily="18" charset="0"/>
                <a:ea typeface="Calibri" panose="020F0502020204030204" pitchFamily="34" charset="0"/>
                <a:cs typeface="Arial" panose="020B0604020202020204" pitchFamily="34" charset="0"/>
              </a:rPr>
              <a:t>.</a:t>
            </a:r>
            <a:endParaRPr lang="en-US" sz="12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Wood, R.C., 2024. Working in hotels and catering. Taylor &amp; Francis.</a:t>
            </a:r>
            <a:endParaRPr lang="en-US" sz="12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2AA6E09-4AF8-4254-9711-6551A8885BE7}" type="slidenum">
              <a:rPr lang="en-US" smtClean="0"/>
              <a:t>12</a:t>
            </a:fld>
            <a:endParaRPr lang="en-US"/>
          </a:p>
        </p:txBody>
      </p:sp>
    </p:spTree>
    <p:extLst>
      <p:ext uri="{BB962C8B-B14F-4D97-AF65-F5344CB8AC3E}">
        <p14:creationId xmlns:p14="http://schemas.microsoft.com/office/powerpoint/2010/main" val="16671983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58A4EA7-A351-4E1B-81DB-552EA55A29C7}"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448B1303-316D-406E-AFD3-98F64AEADF41}" type="slidenum">
              <a:rPr lang="en-US" smtClean="0"/>
              <a:t>‹#›</a:t>
            </a:fld>
            <a:endParaRPr lang="en-US"/>
          </a:p>
        </p:txBody>
      </p:sp>
    </p:spTree>
    <p:extLst>
      <p:ext uri="{BB962C8B-B14F-4D97-AF65-F5344CB8AC3E}">
        <p14:creationId xmlns:p14="http://schemas.microsoft.com/office/powerpoint/2010/main" val="482928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8A4EA7-A351-4E1B-81DB-552EA55A29C7}"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B1303-316D-406E-AFD3-98F64AEADF41}" type="slidenum">
              <a:rPr lang="en-US" smtClean="0"/>
              <a:t>‹#›</a:t>
            </a:fld>
            <a:endParaRPr lang="en-US"/>
          </a:p>
        </p:txBody>
      </p:sp>
    </p:spTree>
    <p:extLst>
      <p:ext uri="{BB962C8B-B14F-4D97-AF65-F5344CB8AC3E}">
        <p14:creationId xmlns:p14="http://schemas.microsoft.com/office/powerpoint/2010/main" val="1289892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8A4EA7-A351-4E1B-81DB-552EA55A29C7}"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448B1303-316D-406E-AFD3-98F64AEADF41}" type="slidenum">
              <a:rPr lang="en-US" smtClean="0"/>
              <a:t>‹#›</a:t>
            </a:fld>
            <a:endParaRPr lang="en-US"/>
          </a:p>
        </p:txBody>
      </p:sp>
    </p:spTree>
    <p:extLst>
      <p:ext uri="{BB962C8B-B14F-4D97-AF65-F5344CB8AC3E}">
        <p14:creationId xmlns:p14="http://schemas.microsoft.com/office/powerpoint/2010/main" val="3805932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8A4EA7-A351-4E1B-81DB-552EA55A29C7}" type="datetimeFigureOut">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B1303-316D-406E-AFD3-98F64AEADF41}" type="slidenum">
              <a:rPr lang="en-US" smtClean="0"/>
              <a:t>‹#›</a:t>
            </a:fld>
            <a:endParaRPr lang="en-US"/>
          </a:p>
        </p:txBody>
      </p:sp>
    </p:spTree>
    <p:extLst>
      <p:ext uri="{BB962C8B-B14F-4D97-AF65-F5344CB8AC3E}">
        <p14:creationId xmlns:p14="http://schemas.microsoft.com/office/powerpoint/2010/main" val="692143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8A4EA7-A351-4E1B-81DB-552EA55A29C7}" type="datetimeFigureOut">
              <a:rPr lang="en-US" smtClean="0"/>
              <a:t>2/21/2024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8B1303-316D-406E-AFD3-98F64AEADF41}" type="slidenum">
              <a:rPr lang="en-US" smtClean="0"/>
              <a:t>‹#›</a:t>
            </a:fld>
            <a:endParaRPr lang="en-US"/>
          </a:p>
        </p:txBody>
      </p:sp>
    </p:spTree>
    <p:extLst>
      <p:ext uri="{BB962C8B-B14F-4D97-AF65-F5344CB8AC3E}">
        <p14:creationId xmlns:p14="http://schemas.microsoft.com/office/powerpoint/2010/main" val="1483947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8A4EA7-A351-4E1B-81DB-552EA55A29C7}" type="datetimeFigureOut">
              <a:rPr lang="en-US" smtClean="0"/>
              <a:t>2/21/2024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48B1303-316D-406E-AFD3-98F64AEADF41}" type="slidenum">
              <a:rPr lang="en-US" smtClean="0"/>
              <a:t>‹#›</a:t>
            </a:fld>
            <a:endParaRPr lang="en-US"/>
          </a:p>
        </p:txBody>
      </p:sp>
    </p:spTree>
    <p:extLst>
      <p:ext uri="{BB962C8B-B14F-4D97-AF65-F5344CB8AC3E}">
        <p14:creationId xmlns:p14="http://schemas.microsoft.com/office/powerpoint/2010/main" val="1146843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F58A4EA7-A351-4E1B-81DB-552EA55A29C7}" type="datetimeFigureOut">
              <a:rPr lang="en-US" smtClean="0"/>
              <a:t>2/21/2024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48B1303-316D-406E-AFD3-98F64AEADF41}" type="slidenum">
              <a:rPr lang="en-US" smtClean="0"/>
              <a:t>‹#›</a:t>
            </a:fld>
            <a:endParaRPr lang="en-US"/>
          </a:p>
        </p:txBody>
      </p:sp>
    </p:spTree>
    <p:extLst>
      <p:ext uri="{BB962C8B-B14F-4D97-AF65-F5344CB8AC3E}">
        <p14:creationId xmlns:p14="http://schemas.microsoft.com/office/powerpoint/2010/main" val="3950962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8A4EA7-A351-4E1B-81DB-552EA55A29C7}" type="datetimeFigureOut">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B1303-316D-406E-AFD3-98F64AEADF41}" type="slidenum">
              <a:rPr lang="en-US" smtClean="0"/>
              <a:t>‹#›</a:t>
            </a:fld>
            <a:endParaRPr lang="en-US"/>
          </a:p>
        </p:txBody>
      </p:sp>
    </p:spTree>
    <p:extLst>
      <p:ext uri="{BB962C8B-B14F-4D97-AF65-F5344CB8AC3E}">
        <p14:creationId xmlns:p14="http://schemas.microsoft.com/office/powerpoint/2010/main" val="4065804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8A4EA7-A351-4E1B-81DB-552EA55A29C7}" type="datetimeFigureOut">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B1303-316D-406E-AFD3-98F64AEADF41}" type="slidenum">
              <a:rPr lang="en-US" smtClean="0"/>
              <a:t>‹#›</a:t>
            </a:fld>
            <a:endParaRPr lang="en-US"/>
          </a:p>
        </p:txBody>
      </p:sp>
    </p:spTree>
    <p:extLst>
      <p:ext uri="{BB962C8B-B14F-4D97-AF65-F5344CB8AC3E}">
        <p14:creationId xmlns:p14="http://schemas.microsoft.com/office/powerpoint/2010/main" val="422520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8A4EA7-A351-4E1B-81DB-552EA55A29C7}" type="datetimeFigureOut">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448B1303-316D-406E-AFD3-98F64AEADF41}" type="slidenum">
              <a:rPr lang="en-US" smtClean="0"/>
              <a:t>‹#›</a:t>
            </a:fld>
            <a:endParaRPr lang="en-US"/>
          </a:p>
        </p:txBody>
      </p:sp>
    </p:spTree>
    <p:extLst>
      <p:ext uri="{BB962C8B-B14F-4D97-AF65-F5344CB8AC3E}">
        <p14:creationId xmlns:p14="http://schemas.microsoft.com/office/powerpoint/2010/main" val="1122529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8A4EA7-A351-4E1B-81DB-552EA55A29C7}" type="datetimeFigureOut">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448B1303-316D-406E-AFD3-98F64AEADF41}" type="slidenum">
              <a:rPr lang="en-US" smtClean="0"/>
              <a:t>‹#›</a:t>
            </a:fld>
            <a:endParaRPr lang="en-US"/>
          </a:p>
        </p:txBody>
      </p:sp>
    </p:spTree>
    <p:extLst>
      <p:ext uri="{BB962C8B-B14F-4D97-AF65-F5344CB8AC3E}">
        <p14:creationId xmlns:p14="http://schemas.microsoft.com/office/powerpoint/2010/main" val="26868102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8A4EA7-A351-4E1B-81DB-552EA55A29C7}" type="datetimeFigureOut">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448B1303-316D-406E-AFD3-98F64AEADF41}"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2408594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8A4EA7-A351-4E1B-81DB-552EA55A29C7}" type="datetimeFigureOut">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448B1303-316D-406E-AFD3-98F64AEADF41}" type="slidenum">
              <a:rPr lang="en-US" smtClean="0"/>
              <a:t>‹#›</a:t>
            </a:fld>
            <a:endParaRPr lang="en-US"/>
          </a:p>
        </p:txBody>
      </p:sp>
    </p:spTree>
    <p:extLst>
      <p:ext uri="{BB962C8B-B14F-4D97-AF65-F5344CB8AC3E}">
        <p14:creationId xmlns:p14="http://schemas.microsoft.com/office/powerpoint/2010/main" val="15675200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58A4EA7-A351-4E1B-81DB-552EA55A29C7}" type="datetimeFigureOut">
              <a:rPr lang="en-US" smtClean="0"/>
              <a:t>2/21/2024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48B1303-316D-406E-AFD3-98F64AEADF41}" type="slidenum">
              <a:rPr lang="en-US" smtClean="0"/>
              <a:t>‹#›</a:t>
            </a:fld>
            <a:endParaRPr lang="en-US"/>
          </a:p>
        </p:txBody>
      </p:sp>
    </p:spTree>
    <p:extLst>
      <p:ext uri="{BB962C8B-B14F-4D97-AF65-F5344CB8AC3E}">
        <p14:creationId xmlns:p14="http://schemas.microsoft.com/office/powerpoint/2010/main" val="16988565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58A4EA7-A351-4E1B-81DB-552EA55A29C7}" type="datetimeFigureOut">
              <a:rPr lang="en-US" smtClean="0"/>
              <a:t>2/21/2024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48B1303-316D-406E-AFD3-98F64AEADF41}" type="slidenum">
              <a:rPr lang="en-US" smtClean="0"/>
              <a:t>‹#›</a:t>
            </a:fld>
            <a:endParaRPr lang="en-US"/>
          </a:p>
        </p:txBody>
      </p:sp>
    </p:spTree>
    <p:extLst>
      <p:ext uri="{BB962C8B-B14F-4D97-AF65-F5344CB8AC3E}">
        <p14:creationId xmlns:p14="http://schemas.microsoft.com/office/powerpoint/2010/main" val="27301737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8A4EA7-A351-4E1B-81DB-552EA55A29C7}"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B1303-316D-406E-AFD3-98F64AEADF41}" type="slidenum">
              <a:rPr lang="en-US" smtClean="0"/>
              <a:t>‹#›</a:t>
            </a:fld>
            <a:endParaRPr lang="en-US"/>
          </a:p>
        </p:txBody>
      </p:sp>
    </p:spTree>
    <p:extLst>
      <p:ext uri="{BB962C8B-B14F-4D97-AF65-F5344CB8AC3E}">
        <p14:creationId xmlns:p14="http://schemas.microsoft.com/office/powerpoint/2010/main" val="35408668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F58A4EA7-A351-4E1B-81DB-552EA55A29C7}" type="datetimeFigureOut">
              <a:rPr lang="en-US" smtClean="0"/>
              <a:t>2/21/2024</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448B1303-316D-406E-AFD3-98F64AEADF41}" type="slidenum">
              <a:rPr lang="en-US" smtClean="0"/>
              <a:t>‹#›</a:t>
            </a:fld>
            <a:endParaRPr lang="en-US"/>
          </a:p>
        </p:txBody>
      </p:sp>
    </p:spTree>
    <p:extLst>
      <p:ext uri="{BB962C8B-B14F-4D97-AF65-F5344CB8AC3E}">
        <p14:creationId xmlns:p14="http://schemas.microsoft.com/office/powerpoint/2010/main" val="835976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58A4EA7-A351-4E1B-81DB-552EA55A29C7}" type="datetimeFigureOut">
              <a:rPr lang="en-US" smtClean="0"/>
              <a:t>2/21/2024</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448B1303-316D-406E-AFD3-98F64AEADF41}" type="slidenum">
              <a:rPr lang="en-US" smtClean="0"/>
              <a:t>‹#›</a:t>
            </a:fld>
            <a:endParaRPr lang="en-US"/>
          </a:p>
        </p:txBody>
      </p:sp>
    </p:spTree>
    <p:extLst>
      <p:ext uri="{BB962C8B-B14F-4D97-AF65-F5344CB8AC3E}">
        <p14:creationId xmlns:p14="http://schemas.microsoft.com/office/powerpoint/2010/main" val="392612570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59440468"/><Relationship Id="rId3" Type="http://schemas.openxmlformats.org/officeDocument/2006/relationships/hyperlink" Target="#_Toc159440463"/><Relationship Id="rId7" Type="http://schemas.openxmlformats.org/officeDocument/2006/relationships/hyperlink" Target="#_Toc159440467"/><Relationship Id="rId12" Type="http://schemas.openxmlformats.org/officeDocument/2006/relationships/hyperlink" Target="#_Toc159440472"/><Relationship Id="rId2" Type="http://schemas.openxmlformats.org/officeDocument/2006/relationships/hyperlink" Target="#_Toc159440462"/><Relationship Id="rId1" Type="http://schemas.openxmlformats.org/officeDocument/2006/relationships/slideLayout" Target="../slideLayouts/slideLayout2.xml"/><Relationship Id="rId6" Type="http://schemas.openxmlformats.org/officeDocument/2006/relationships/hyperlink" Target="#_Toc159440466"/><Relationship Id="rId11" Type="http://schemas.openxmlformats.org/officeDocument/2006/relationships/hyperlink" Target="#_Toc159440471"/><Relationship Id="rId5" Type="http://schemas.openxmlformats.org/officeDocument/2006/relationships/hyperlink" Target="#_Toc159440465"/><Relationship Id="rId10" Type="http://schemas.openxmlformats.org/officeDocument/2006/relationships/hyperlink" Target="#_Toc159440470"/><Relationship Id="rId4" Type="http://schemas.openxmlformats.org/officeDocument/2006/relationships/hyperlink" Target="#_Toc159440464"/><Relationship Id="rId9" Type="http://schemas.openxmlformats.org/officeDocument/2006/relationships/hyperlink" Target="#_Toc159440469"/></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5.jpeg"/><Relationship Id="rId5" Type="http://schemas.microsoft.com/office/2007/relationships/hdphoto" Target="../media/hdphoto1.wdp"/><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png"/><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A88F9-A970-87E8-9358-446AC9309255}"/>
              </a:ext>
            </a:extLst>
          </p:cNvPr>
          <p:cNvSpPr>
            <a:spLocks noGrp="1"/>
          </p:cNvSpPr>
          <p:nvPr>
            <p:ph type="ctrTitle"/>
          </p:nvPr>
        </p:nvSpPr>
        <p:spPr>
          <a:xfrm>
            <a:off x="680322" y="2742465"/>
            <a:ext cx="8144134" cy="1373070"/>
          </a:xfrm>
        </p:spPr>
        <p:txBody>
          <a:bodyPr/>
          <a:lstStyle/>
          <a:p>
            <a:pPr marL="0" marR="0" algn="ctr">
              <a:lnSpc>
                <a:spcPct val="100000"/>
              </a:lnSpc>
              <a:spcBef>
                <a:spcPts val="0"/>
              </a:spcBef>
              <a:spcAft>
                <a:spcPts val="800"/>
              </a:spcAft>
            </a:pPr>
            <a:r>
              <a:rPr lang="en-GB" sz="5000" dirty="0">
                <a:effectLst/>
                <a:latin typeface="Times New Roman" panose="02020603050405020304" pitchFamily="18" charset="0"/>
                <a:ea typeface="Calibri" panose="020F0502020204030204" pitchFamily="34" charset="0"/>
                <a:cs typeface="Arial" panose="020B0604020202020204" pitchFamily="34" charset="0"/>
              </a:rPr>
              <a:t>Health and Safety Training for Housekeeping Team</a:t>
            </a:r>
            <a:endParaRPr lang="en-US" sz="50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851CD2F-8C86-099D-B4C3-7218AFA559B8}"/>
              </a:ext>
            </a:extLst>
          </p:cNvPr>
          <p:cNvSpPr>
            <a:spLocks noGrp="1"/>
          </p:cNvSpPr>
          <p:nvPr>
            <p:ph type="subTitle" idx="1"/>
          </p:nvPr>
        </p:nvSpPr>
        <p:spPr/>
        <p:txBody>
          <a:bodyPr/>
          <a:lstStyle/>
          <a:p>
            <a:pPr algn="ctr"/>
            <a:r>
              <a:rPr lang="en-US" dirty="0">
                <a:latin typeface="Times New Roman" panose="02020603050405020304" pitchFamily="18" charset="0"/>
                <a:cs typeface="Times New Roman" panose="02020603050405020304" pitchFamily="18" charset="0"/>
              </a:rPr>
              <a:t>Student Name:</a:t>
            </a:r>
          </a:p>
          <a:p>
            <a:pPr algn="ctr"/>
            <a:r>
              <a:rPr lang="en-US" dirty="0">
                <a:latin typeface="Times New Roman" panose="02020603050405020304" pitchFamily="18" charset="0"/>
                <a:cs typeface="Times New Roman" panose="02020603050405020304" pitchFamily="18" charset="0"/>
              </a:rPr>
              <a:t>Student ID</a:t>
            </a:r>
          </a:p>
        </p:txBody>
      </p:sp>
    </p:spTree>
    <p:extLst>
      <p:ext uri="{BB962C8B-B14F-4D97-AF65-F5344CB8AC3E}">
        <p14:creationId xmlns:p14="http://schemas.microsoft.com/office/powerpoint/2010/main" val="1202238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1AE72-479C-E924-B470-25059AF16109}"/>
              </a:ext>
            </a:extLst>
          </p:cNvPr>
          <p:cNvSpPr>
            <a:spLocks noGrp="1"/>
          </p:cNvSpPr>
          <p:nvPr>
            <p:ph type="title"/>
          </p:nvPr>
        </p:nvSpPr>
        <p:spPr/>
        <p:txBody>
          <a:bodyPr>
            <a:noAutofit/>
          </a:bodyPr>
          <a:lstStyle/>
          <a:p>
            <a:r>
              <a:rPr lang="en-GB" sz="4600" b="1" dirty="0">
                <a:effectLst/>
                <a:latin typeface="Times New Roman" panose="02020603050405020304" pitchFamily="18" charset="0"/>
                <a:ea typeface="Times New Roman" panose="02020603050405020304" pitchFamily="18" charset="0"/>
                <a:cs typeface="Times New Roman" panose="02020603050405020304" pitchFamily="18" charset="0"/>
              </a:rPr>
              <a:t>Table of Contents</a:t>
            </a:r>
            <a:endParaRPr lang="en-US" sz="4600" dirty="0">
              <a:latin typeface="Times New Roman" panose="02020603050405020304" pitchFamily="18" charset="0"/>
              <a:cs typeface="Times New Roman" panose="02020603050405020304" pitchFamily="18" charset="0"/>
            </a:endParaRPr>
          </a:p>
        </p:txBody>
      </p:sp>
      <p:sp>
        <p:nvSpPr>
          <p:cNvPr id="7" name="Rectangle 4">
            <a:extLst>
              <a:ext uri="{FF2B5EF4-FFF2-40B4-BE49-F238E27FC236}">
                <a16:creationId xmlns:a16="http://schemas.microsoft.com/office/drawing/2014/main" id="{90062C41-C323-2F27-312B-707992CFAA3B}"/>
              </a:ext>
            </a:extLst>
          </p:cNvPr>
          <p:cNvSpPr>
            <a:spLocks noChangeArrowheads="1"/>
          </p:cNvSpPr>
          <p:nvPr/>
        </p:nvSpPr>
        <p:spPr bwMode="auto">
          <a:xfrm>
            <a:off x="680321" y="1983008"/>
            <a:ext cx="10685511" cy="4493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26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1: Title Slide</a:t>
            </a:r>
            <a:endParaRPr kumimoji="0" lang="en-US" altLang="en-US" sz="2600" b="0" i="0" u="none" strike="noStrike" cap="none" normalizeH="0" baseline="0" dirty="0">
              <a:ln>
                <a:noFill/>
              </a:ln>
              <a:effectLst/>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26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Slide 2: Introduction</a:t>
            </a:r>
            <a:endParaRPr kumimoji="0" lang="en-US" altLang="en-US" sz="2600" b="0" i="0" u="none" strike="noStrike" cap="none" normalizeH="0" baseline="0" dirty="0">
              <a:ln>
                <a:noFill/>
              </a:ln>
              <a:effectLst/>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26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Slide 3: Overview of Health and Safety Guide</a:t>
            </a:r>
            <a:endParaRPr kumimoji="0" lang="en-US" altLang="en-US" sz="2600" b="0" i="0" u="none" strike="noStrike" cap="none" normalizeH="0" baseline="0" dirty="0">
              <a:ln>
                <a:noFill/>
              </a:ln>
              <a:effectLst/>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26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Slide 4: Precautions</a:t>
            </a:r>
            <a:endParaRPr kumimoji="0" lang="en-US" altLang="en-US" sz="2600" b="0" i="0" u="none" strike="noStrike" cap="none" normalizeH="0" baseline="0" dirty="0">
              <a:ln>
                <a:noFill/>
              </a:ln>
              <a:effectLst/>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26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Slide 5: Procedures for Room Cleaning</a:t>
            </a:r>
            <a:endParaRPr kumimoji="0" lang="en-US" altLang="en-US" sz="2600" b="0" i="0" u="none" strike="noStrike" cap="none" normalizeH="0" baseline="0" dirty="0">
              <a:ln>
                <a:noFill/>
              </a:ln>
              <a:effectLst/>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26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Slide 6: Essential Equipment</a:t>
            </a:r>
            <a:endParaRPr kumimoji="0" lang="en-US" altLang="en-US" sz="2600" b="0" i="0" u="none" strike="noStrike" cap="none" normalizeH="0" baseline="0" dirty="0">
              <a:ln>
                <a:noFill/>
              </a:ln>
              <a:effectLst/>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26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Slide 7: Hazard Mitigation</a:t>
            </a:r>
            <a:endParaRPr kumimoji="0" lang="en-US" altLang="en-US" sz="2600" b="0" i="0" u="none" strike="noStrike" cap="none" normalizeH="0" baseline="0" dirty="0">
              <a:ln>
                <a:noFill/>
              </a:ln>
              <a:effectLst/>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26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Slide 8: Case Studies</a:t>
            </a:r>
            <a:endParaRPr kumimoji="0" lang="en-US" altLang="en-US" sz="2600" b="0" i="0" u="none" strike="noStrike" cap="none" normalizeH="0" baseline="0" dirty="0">
              <a:ln>
                <a:noFill/>
              </a:ln>
              <a:effectLst/>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26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Slide 9: Training at House Keeping Department</a:t>
            </a:r>
            <a:endParaRPr kumimoji="0" lang="en-US" altLang="en-US" sz="2600" b="0" i="0" u="none" strike="noStrike" cap="none" normalizeH="0" baseline="0" dirty="0">
              <a:ln>
                <a:noFill/>
              </a:ln>
              <a:effectLst/>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GB" altLang="en-US" sz="2600" u="sng" dirty="0">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Slide 10: Conclusion</a:t>
            </a:r>
            <a:endParaRPr kumimoji="0" lang="en-US" altLang="en-US" sz="2600" b="0" i="0" u="none" strike="noStrike" cap="none" normalizeH="0" baseline="0" dirty="0">
              <a:ln>
                <a:noFill/>
              </a:ln>
              <a:effectLst/>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26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Slide 11: Bibliography</a:t>
            </a:r>
            <a:endParaRPr kumimoji="0" lang="en-GB" altLang="en-US" sz="26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835294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DC366-0F24-A8DE-EF71-5C718EDD5715}"/>
              </a:ext>
            </a:extLst>
          </p:cNvPr>
          <p:cNvSpPr>
            <a:spLocks noGrp="1"/>
          </p:cNvSpPr>
          <p:nvPr>
            <p:ph type="title"/>
          </p:nvPr>
        </p:nvSpPr>
        <p:spPr/>
        <p:txBody>
          <a:bodyPr>
            <a:normAutofit/>
          </a:bodyPr>
          <a:lstStyle/>
          <a:p>
            <a:pPr algn="ctr"/>
            <a:r>
              <a:rPr lang="en-GB" sz="4600" b="1" kern="0" dirty="0">
                <a:effectLst/>
                <a:latin typeface="Times New Roman" panose="02020603050405020304" pitchFamily="18" charset="0"/>
                <a:ea typeface="Calibri" panose="020F0502020204030204" pitchFamily="34" charset="0"/>
                <a:cs typeface="Arial" panose="020B0604020202020204" pitchFamily="34" charset="0"/>
              </a:rPr>
              <a:t>Introduction</a:t>
            </a:r>
            <a:endParaRPr lang="en-US" sz="4600" dirty="0"/>
          </a:p>
        </p:txBody>
      </p:sp>
      <p:sp>
        <p:nvSpPr>
          <p:cNvPr id="3" name="Content Placeholder 2">
            <a:extLst>
              <a:ext uri="{FF2B5EF4-FFF2-40B4-BE49-F238E27FC236}">
                <a16:creationId xmlns:a16="http://schemas.microsoft.com/office/drawing/2014/main" id="{3F064171-EDF9-E589-568C-EFAB441D693E}"/>
              </a:ext>
            </a:extLst>
          </p:cNvPr>
          <p:cNvSpPr>
            <a:spLocks noGrp="1"/>
          </p:cNvSpPr>
          <p:nvPr>
            <p:ph idx="1"/>
          </p:nvPr>
        </p:nvSpPr>
        <p:spPr>
          <a:xfrm>
            <a:off x="303131" y="2222573"/>
            <a:ext cx="4011877" cy="3599316"/>
          </a:xfrm>
        </p:spPr>
        <p:txBody>
          <a:bodyPr>
            <a:normAutofit lnSpcReduction="10000"/>
          </a:bodyPr>
          <a:lstStyle/>
          <a:p>
            <a:pPr algn="just"/>
            <a:r>
              <a:rPr lang="en-GB" kern="0" dirty="0">
                <a:effectLst/>
                <a:latin typeface="Times New Roman" panose="02020603050405020304" pitchFamily="18" charset="0"/>
                <a:ea typeface="Calibri" panose="020F0502020204030204" pitchFamily="34" charset="0"/>
                <a:cs typeface="Arial" panose="020B0604020202020204" pitchFamily="34" charset="0"/>
              </a:rPr>
              <a:t>Health and safety in housekeeping are first the most important point to secure staff and guest well-being. Through implementation of the right ways of working; staff avoid accidents, injuries, and illness and it can continue to maintain a safe working environment. </a:t>
            </a:r>
            <a:endParaRPr lang="en-US" dirty="0">
              <a:latin typeface="Times New Roman" panose="02020603050405020304" pitchFamily="18" charset="0"/>
              <a:cs typeface="Times New Roman" panose="02020603050405020304" pitchFamily="18" charset="0"/>
            </a:endParaRPr>
          </a:p>
        </p:txBody>
      </p:sp>
      <p:pic>
        <p:nvPicPr>
          <p:cNvPr id="2050" name="Picture 2" descr="Important Standards Of Ideal Housekeeping">
            <a:extLst>
              <a:ext uri="{FF2B5EF4-FFF2-40B4-BE49-F238E27FC236}">
                <a16:creationId xmlns:a16="http://schemas.microsoft.com/office/drawing/2014/main" id="{149AC446-F20D-57ED-013F-DD799A719302}"/>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7968432" y="2125970"/>
            <a:ext cx="4011877" cy="34442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052" name="Picture 4" descr="Warehouse Housekeeping to Improve Safety - The Safegard Group, Inc.The  Safegard Group, Inc.">
            <a:extLst>
              <a:ext uri="{FF2B5EF4-FFF2-40B4-BE49-F238E27FC236}">
                <a16:creationId xmlns:a16="http://schemas.microsoft.com/office/drawing/2014/main" id="{795045B4-D025-8209-347F-95060CBCF80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770120" y="2123314"/>
            <a:ext cx="2977279" cy="34469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05867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3556-E9E0-B09F-A3BF-948851B6986B}"/>
              </a:ext>
            </a:extLst>
          </p:cNvPr>
          <p:cNvSpPr>
            <a:spLocks noGrp="1"/>
          </p:cNvSpPr>
          <p:nvPr>
            <p:ph type="title"/>
          </p:nvPr>
        </p:nvSpPr>
        <p:spPr/>
        <p:txBody>
          <a:bodyPr>
            <a:noAutofit/>
          </a:bodyPr>
          <a:lstStyle/>
          <a:p>
            <a:pPr algn="ctr"/>
            <a:r>
              <a:rPr lang="en-GB" sz="4600" b="1" dirty="0">
                <a:effectLst/>
                <a:latin typeface="Times New Roman" panose="02020603050405020304" pitchFamily="18" charset="0"/>
                <a:ea typeface="Times New Roman" panose="02020603050405020304" pitchFamily="18" charset="0"/>
                <a:cs typeface="Times New Roman" panose="02020603050405020304" pitchFamily="18" charset="0"/>
              </a:rPr>
              <a:t>Overview of Health and Safety Guide</a:t>
            </a:r>
            <a:endParaRPr lang="en-US" sz="4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BFA74AA-9F5F-335B-DC69-62C9FE4AC0D0}"/>
              </a:ext>
            </a:extLst>
          </p:cNvPr>
          <p:cNvSpPr>
            <a:spLocks noGrp="1"/>
          </p:cNvSpPr>
          <p:nvPr>
            <p:ph idx="1"/>
          </p:nvPr>
        </p:nvSpPr>
        <p:spPr>
          <a:xfrm>
            <a:off x="680321" y="2336873"/>
            <a:ext cx="6330079" cy="1988393"/>
          </a:xfrm>
        </p:spPr>
        <p:txBody>
          <a:bodyPr>
            <a:normAutofit/>
          </a:bodyPr>
          <a:lstStyle/>
          <a:p>
            <a:pPr algn="just"/>
            <a:r>
              <a:rPr lang="en-GB" sz="2600" kern="0" dirty="0">
                <a:effectLst/>
                <a:latin typeface="Times New Roman" panose="02020603050405020304" pitchFamily="18" charset="0"/>
                <a:ea typeface="Calibri" panose="020F0502020204030204" pitchFamily="34" charset="0"/>
                <a:cs typeface="Arial" panose="020B0604020202020204" pitchFamily="34" charset="0"/>
              </a:rPr>
              <a:t>The aim of the housekeeping health and safety guide is to provide information and guidance to housekeeping staff on how to ensure a healthy, safe, and productive work environment.</a:t>
            </a:r>
            <a:endParaRPr lang="en-US" sz="26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2623534-28FD-DAD0-361C-1F3A7F705BD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51032" y="2336873"/>
            <a:ext cx="4260647" cy="259882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CBC761E5-A27A-970D-6586-EEC5AE6EA3C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58771" y="4491788"/>
            <a:ext cx="4431376" cy="1988393"/>
          </a:xfrm>
          <a:prstGeom prst="ellipse">
            <a:avLst/>
          </a:prstGeom>
          <a:ln>
            <a:noFill/>
          </a:ln>
          <a:effectLst>
            <a:softEdge rad="112500"/>
          </a:effectLst>
        </p:spPr>
      </p:pic>
    </p:spTree>
    <p:extLst>
      <p:ext uri="{BB962C8B-B14F-4D97-AF65-F5344CB8AC3E}">
        <p14:creationId xmlns:p14="http://schemas.microsoft.com/office/powerpoint/2010/main" val="1075024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5AE31-480F-46BA-34FB-85D58AB2D139}"/>
              </a:ext>
            </a:extLst>
          </p:cNvPr>
          <p:cNvSpPr>
            <a:spLocks noGrp="1"/>
          </p:cNvSpPr>
          <p:nvPr>
            <p:ph type="title"/>
          </p:nvPr>
        </p:nvSpPr>
        <p:spPr/>
        <p:txBody>
          <a:bodyPr>
            <a:normAutofit/>
          </a:bodyPr>
          <a:lstStyle/>
          <a:p>
            <a:pPr algn="ctr"/>
            <a:r>
              <a:rPr lang="en-GB" sz="4600" b="1" kern="0" dirty="0">
                <a:effectLst/>
                <a:latin typeface="Times New Roman" panose="02020603050405020304" pitchFamily="18" charset="0"/>
                <a:ea typeface="Calibri" panose="020F0502020204030204" pitchFamily="34" charset="0"/>
                <a:cs typeface="Arial" panose="020B0604020202020204" pitchFamily="34" charset="0"/>
              </a:rPr>
              <a:t>Precautions</a:t>
            </a:r>
            <a:endParaRPr lang="en-US" sz="4600" dirty="0"/>
          </a:p>
        </p:txBody>
      </p:sp>
      <p:pic>
        <p:nvPicPr>
          <p:cNvPr id="3074" name="Picture 2" descr="PPE for Housekeeping: Everything You Need to Know - COMARC">
            <a:extLst>
              <a:ext uri="{FF2B5EF4-FFF2-40B4-BE49-F238E27FC236}">
                <a16:creationId xmlns:a16="http://schemas.microsoft.com/office/drawing/2014/main" id="{75AED6EA-2A51-61FC-2D88-0DBDE16231B6}"/>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757229" y="108355"/>
            <a:ext cx="3073905" cy="32155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BDC6C0A-2C82-6D9A-054E-B55203704CD8}"/>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8705438" y="3298025"/>
            <a:ext cx="3177488" cy="34516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8D743E60-FB6E-C446-B8BF-01C11E1F6B12}"/>
              </a:ext>
            </a:extLst>
          </p:cNvPr>
          <p:cNvSpPr txBox="1"/>
          <p:nvPr/>
        </p:nvSpPr>
        <p:spPr>
          <a:xfrm>
            <a:off x="0" y="2155442"/>
            <a:ext cx="8418015" cy="4402744"/>
          </a:xfrm>
          <a:prstGeom prst="rect">
            <a:avLst/>
          </a:prstGeom>
          <a:noFill/>
        </p:spPr>
        <p:txBody>
          <a:bodyPr wrap="square">
            <a:spAutoFit/>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Some recommendations to stop crashes and injuries are being considered. Prevention to accidents and injuries are the basic ones, and all of them must follow it accurately.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1. Wearing Personal Protective Equipment (PPE):</a:t>
            </a:r>
            <a:r>
              <a:rPr lang="en-GB" sz="1800" dirty="0">
                <a:effectLst/>
                <a:latin typeface="Times New Roman" panose="02020603050405020304" pitchFamily="18" charset="0"/>
                <a:ea typeface="Calibri" panose="020F0502020204030204" pitchFamily="34" charset="0"/>
                <a:cs typeface="Arial" panose="020B0604020202020204" pitchFamily="34" charset="0"/>
              </a:rPr>
              <a:t> It is essential that the staff put on the correct PPE, including gloves and closed-toe shoes, even during simple cleaning. PPE is meant to reduce staff exposure to dangerous chemicals and prevent work-related accidents.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2. Being Cautious of Electrical Hazards:</a:t>
            </a:r>
            <a:r>
              <a:rPr lang="en-GB" sz="1800" dirty="0">
                <a:effectLst/>
                <a:latin typeface="Times New Roman" panose="02020603050405020304" pitchFamily="18" charset="0"/>
                <a:ea typeface="Calibri" panose="020F0502020204030204" pitchFamily="34" charset="0"/>
                <a:cs typeface="Arial" panose="020B0604020202020204" pitchFamily="34" charset="0"/>
              </a:rPr>
              <a:t> Electrical hazards pose high risk, and while using electric devices such as vacuum cleaners is a common practice, it can be dangerous (Wood, 2024). It is advisable for the staff to check electrical outlets and cords to avoid stretcher and electrocution.</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76534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14B79-A16A-FFA4-AD1B-5F2AD9134D11}"/>
              </a:ext>
            </a:extLst>
          </p:cNvPr>
          <p:cNvSpPr>
            <a:spLocks noGrp="1"/>
          </p:cNvSpPr>
          <p:nvPr>
            <p:ph type="title"/>
          </p:nvPr>
        </p:nvSpPr>
        <p:spPr/>
        <p:txBody>
          <a:bodyPr>
            <a:noAutofit/>
          </a:bodyPr>
          <a:lstStyle/>
          <a:p>
            <a:pPr algn="ctr"/>
            <a:r>
              <a:rPr lang="en-GB" sz="4600" b="1" dirty="0">
                <a:effectLst/>
                <a:latin typeface="Times New Roman" panose="02020603050405020304" pitchFamily="18" charset="0"/>
                <a:ea typeface="Times New Roman" panose="02020603050405020304" pitchFamily="18" charset="0"/>
                <a:cs typeface="Times New Roman" panose="02020603050405020304" pitchFamily="18" charset="0"/>
              </a:rPr>
              <a:t>Procedures for Room Cleaning</a:t>
            </a:r>
            <a:endParaRPr lang="en-US" sz="4600" dirty="0"/>
          </a:p>
        </p:txBody>
      </p:sp>
      <p:pic>
        <p:nvPicPr>
          <p:cNvPr id="4" name="Picture 3">
            <a:extLst>
              <a:ext uri="{FF2B5EF4-FFF2-40B4-BE49-F238E27FC236}">
                <a16:creationId xmlns:a16="http://schemas.microsoft.com/office/drawing/2014/main" id="{DDA8BC97-36FA-363C-43B2-80578DF0E6A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623920" y="3156433"/>
            <a:ext cx="2670968" cy="318838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EB641688-6C9C-9738-B0F1-CD06D748438E}"/>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9395460" y="1985483"/>
            <a:ext cx="2796540" cy="314775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94ECE869-D65C-BB2E-134F-B4D845CB14B4}"/>
              </a:ext>
            </a:extLst>
          </p:cNvPr>
          <p:cNvSpPr txBox="1"/>
          <p:nvPr/>
        </p:nvSpPr>
        <p:spPr>
          <a:xfrm>
            <a:off x="168592" y="2269581"/>
            <a:ext cx="6354757" cy="3053656"/>
          </a:xfrm>
          <a:prstGeom prst="rect">
            <a:avLst/>
          </a:prstGeom>
          <a:noFill/>
        </p:spPr>
        <p:txBody>
          <a:bodyPr wrap="square">
            <a:spAutoFit/>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1. Inspecting the Room for Hazards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Carefully examining the area of the room for potentially dangerous things.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Looking around for loose carpeting, broken tiles, or equipment that may cause harm to the guests and staff (Le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effectLst/>
                <a:latin typeface="Times New Roman" panose="02020603050405020304" pitchFamily="18" charset="0"/>
                <a:ea typeface="Calibri" panose="020F0502020204030204" pitchFamily="34" charset="0"/>
                <a:cs typeface="Arial" panose="020B0604020202020204" pitchFamily="34" charset="0"/>
              </a:rPr>
              <a:t> 2023).</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Promptly identifying the accidental hazards and ensuring safety of cleaning activities by making the environment safe</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14873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4063F-AF63-2D61-D651-9FA8A15CCFAB}"/>
              </a:ext>
            </a:extLst>
          </p:cNvPr>
          <p:cNvSpPr>
            <a:spLocks noGrp="1"/>
          </p:cNvSpPr>
          <p:nvPr>
            <p:ph type="title"/>
          </p:nvPr>
        </p:nvSpPr>
        <p:spPr/>
        <p:txBody>
          <a:bodyPr>
            <a:normAutofit/>
          </a:bodyPr>
          <a:lstStyle/>
          <a:p>
            <a:pPr algn="ctr"/>
            <a:r>
              <a:rPr lang="en-GB" sz="4600" b="1" kern="0" dirty="0">
                <a:effectLst/>
                <a:latin typeface="Times New Roman" panose="02020603050405020304" pitchFamily="18" charset="0"/>
                <a:ea typeface="Calibri" panose="020F0502020204030204" pitchFamily="34" charset="0"/>
                <a:cs typeface="Arial" panose="020B0604020202020204" pitchFamily="34" charset="0"/>
              </a:rPr>
              <a:t>Essential Equipment</a:t>
            </a:r>
            <a:endParaRPr lang="en-US" sz="4600" dirty="0"/>
          </a:p>
        </p:txBody>
      </p:sp>
      <p:sp>
        <p:nvSpPr>
          <p:cNvPr id="3" name="Content Placeholder 2">
            <a:extLst>
              <a:ext uri="{FF2B5EF4-FFF2-40B4-BE49-F238E27FC236}">
                <a16:creationId xmlns:a16="http://schemas.microsoft.com/office/drawing/2014/main" id="{5FA294FC-3156-F8DE-4FD4-949262D9E527}"/>
              </a:ext>
            </a:extLst>
          </p:cNvPr>
          <p:cNvSpPr>
            <a:spLocks noGrp="1"/>
          </p:cNvSpPr>
          <p:nvPr>
            <p:ph idx="1"/>
          </p:nvPr>
        </p:nvSpPr>
        <p:spPr>
          <a:xfrm>
            <a:off x="680321" y="2445909"/>
            <a:ext cx="6709955" cy="2663494"/>
          </a:xfrm>
        </p:spPr>
        <p:txBody>
          <a:bodyPr>
            <a:normAutofit fontScale="85000" lnSpcReduction="20000"/>
          </a:bodyPr>
          <a:lstStyle/>
          <a:p>
            <a:pPr algn="just"/>
            <a:r>
              <a:rPr lang="en-GB" sz="2800" dirty="0">
                <a:effectLst/>
                <a:latin typeface="Times New Roman" panose="02020603050405020304" pitchFamily="18" charset="0"/>
                <a:ea typeface="Calibri" panose="020F0502020204030204" pitchFamily="34" charset="0"/>
                <a:cs typeface="Arial" panose="020B0604020202020204" pitchFamily="34" charset="0"/>
              </a:rPr>
              <a:t>The safety of the cleaners and the efficiency of the cleaning process call for the proper essential tools and equipment</a:t>
            </a:r>
          </a:p>
          <a:p>
            <a:pPr marL="0" indent="0" algn="just">
              <a:buNone/>
            </a:pPr>
            <a:endParaRPr lang="en-US" sz="2800" dirty="0">
              <a:effectLst/>
              <a:latin typeface="Times New Roman" panose="02020603050405020304" pitchFamily="18" charset="0"/>
              <a:ea typeface="Calibri" panose="020F0502020204030204" pitchFamily="34" charset="0"/>
              <a:cs typeface="Arial" panose="020B0604020202020204" pitchFamily="34" charset="0"/>
            </a:endParaRPr>
          </a:p>
          <a:p>
            <a:pPr lvl="1" algn="just"/>
            <a:r>
              <a:rPr lang="en-GB" sz="2800" i="1" kern="0" dirty="0">
                <a:effectLst/>
                <a:latin typeface="Times New Roman" panose="02020603050405020304" pitchFamily="18" charset="0"/>
                <a:ea typeface="Calibri" panose="020F0502020204030204" pitchFamily="34" charset="0"/>
                <a:cs typeface="Arial" panose="020B0604020202020204" pitchFamily="34" charset="0"/>
              </a:rPr>
              <a:t>Microfiber Cloths</a:t>
            </a:r>
          </a:p>
          <a:p>
            <a:pPr lvl="1" algn="just"/>
            <a:r>
              <a:rPr lang="en-GB" sz="2800" i="1" kern="0" dirty="0">
                <a:effectLst/>
                <a:latin typeface="Times New Roman" panose="02020603050405020304" pitchFamily="18" charset="0"/>
                <a:ea typeface="Calibri" panose="020F0502020204030204" pitchFamily="34" charset="0"/>
                <a:cs typeface="Arial" panose="020B0604020202020204" pitchFamily="34" charset="0"/>
              </a:rPr>
              <a:t>Vacuum Cleaners with HEPA Filters</a:t>
            </a:r>
            <a:endParaRPr lang="en-GB" sz="2800" i="1" kern="0" dirty="0">
              <a:latin typeface="Times New Roman" panose="02020603050405020304" pitchFamily="18" charset="0"/>
              <a:ea typeface="Calibri" panose="020F0502020204030204" pitchFamily="34" charset="0"/>
              <a:cs typeface="Arial" panose="020B0604020202020204" pitchFamily="34" charset="0"/>
            </a:endParaRPr>
          </a:p>
          <a:p>
            <a:pPr lvl="1" algn="just"/>
            <a:r>
              <a:rPr lang="en-GB" sz="2800" i="1" kern="0" dirty="0">
                <a:effectLst/>
                <a:latin typeface="Times New Roman" panose="02020603050405020304" pitchFamily="18" charset="0"/>
                <a:ea typeface="Calibri" panose="020F0502020204030204" pitchFamily="34" charset="0"/>
                <a:cs typeface="Arial" panose="020B0604020202020204" pitchFamily="34" charset="0"/>
              </a:rPr>
              <a:t>Mops</a:t>
            </a:r>
          </a:p>
          <a:p>
            <a:pPr lvl="1" algn="just"/>
            <a:r>
              <a:rPr lang="en-GB" sz="2800" i="1" kern="0" dirty="0">
                <a:effectLst/>
                <a:latin typeface="Times New Roman" panose="02020603050405020304" pitchFamily="18" charset="0"/>
                <a:ea typeface="Calibri" panose="020F0502020204030204" pitchFamily="34" charset="0"/>
                <a:cs typeface="Arial" panose="020B0604020202020204" pitchFamily="34" charset="0"/>
              </a:rPr>
              <a:t>Safety Signs</a:t>
            </a:r>
            <a:endParaRPr lang="en-US" sz="2800" i="1" dirty="0"/>
          </a:p>
        </p:txBody>
      </p:sp>
      <p:pic>
        <p:nvPicPr>
          <p:cNvPr id="4" name="Picture 3">
            <a:extLst>
              <a:ext uri="{FF2B5EF4-FFF2-40B4-BE49-F238E27FC236}">
                <a16:creationId xmlns:a16="http://schemas.microsoft.com/office/drawing/2014/main" id="{E0582864-39AC-6752-E1AA-40899B22177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447547" y="2336873"/>
            <a:ext cx="2143125" cy="1709235"/>
          </a:xfrm>
          <a:prstGeom prst="rect">
            <a:avLst/>
          </a:prstGeom>
          <a:ln>
            <a:noFill/>
          </a:ln>
          <a:effectLst>
            <a:softEdge rad="112500"/>
          </a:effectLst>
        </p:spPr>
      </p:pic>
      <p:pic>
        <p:nvPicPr>
          <p:cNvPr id="5122" name="Picture 2" descr="Cleanroom HEPA Vacuum Use and Applications - Differences and Components">
            <a:extLst>
              <a:ext uri="{FF2B5EF4-FFF2-40B4-BE49-F238E27FC236}">
                <a16:creationId xmlns:a16="http://schemas.microsoft.com/office/drawing/2014/main" id="{4C43F7D5-0003-CD0A-E52A-E3EAFEB05677}"/>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a:ext>
            </a:extLst>
          </a:blip>
          <a:srcRect/>
          <a:stretch>
            <a:fillRect/>
          </a:stretch>
        </p:blipFill>
        <p:spPr bwMode="auto">
          <a:xfrm>
            <a:off x="9641305" y="2336873"/>
            <a:ext cx="2143125" cy="170675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124" name="Picture 4" descr="11 Best Mops of 2023, Tested by Experts">
            <a:extLst>
              <a:ext uri="{FF2B5EF4-FFF2-40B4-BE49-F238E27FC236}">
                <a16:creationId xmlns:a16="http://schemas.microsoft.com/office/drawing/2014/main" id="{4519082B-2F86-D213-5138-BF72D2D13272}"/>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7472863" y="4043626"/>
            <a:ext cx="2175080" cy="170923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2D5FD04-DA52-408C-B4CF-EDA190250B8E}"/>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9698576" y="4043626"/>
            <a:ext cx="2085854" cy="1706753"/>
          </a:xfrm>
          <a:prstGeom prst="rect">
            <a:avLst/>
          </a:prstGeom>
          <a:ln>
            <a:noFill/>
          </a:ln>
          <a:effectLst>
            <a:softEdge rad="112500"/>
          </a:effectLst>
        </p:spPr>
      </p:pic>
    </p:spTree>
    <p:extLst>
      <p:ext uri="{BB962C8B-B14F-4D97-AF65-F5344CB8AC3E}">
        <p14:creationId xmlns:p14="http://schemas.microsoft.com/office/powerpoint/2010/main" val="3402720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616B3-F7B2-36E4-0A3B-B54F04DBC025}"/>
              </a:ext>
            </a:extLst>
          </p:cNvPr>
          <p:cNvSpPr>
            <a:spLocks noGrp="1"/>
          </p:cNvSpPr>
          <p:nvPr>
            <p:ph type="title"/>
          </p:nvPr>
        </p:nvSpPr>
        <p:spPr/>
        <p:txBody>
          <a:bodyPr>
            <a:normAutofit/>
          </a:bodyPr>
          <a:lstStyle/>
          <a:p>
            <a:pPr algn="ctr"/>
            <a:r>
              <a:rPr lang="en-GB" sz="4600" b="1" kern="0" dirty="0">
                <a:effectLst/>
                <a:latin typeface="Times New Roman" panose="02020603050405020304" pitchFamily="18" charset="0"/>
                <a:ea typeface="Calibri" panose="020F0502020204030204" pitchFamily="34" charset="0"/>
                <a:cs typeface="Arial" panose="020B0604020202020204" pitchFamily="34" charset="0"/>
              </a:rPr>
              <a:t>Hazard Mitigation</a:t>
            </a:r>
            <a:endParaRPr lang="en-US" sz="4600" dirty="0"/>
          </a:p>
        </p:txBody>
      </p:sp>
      <p:pic>
        <p:nvPicPr>
          <p:cNvPr id="6146" name="Picture 2" descr="19 House Cleaning Safety Tips While Cleaning Your Home!">
            <a:extLst>
              <a:ext uri="{FF2B5EF4-FFF2-40B4-BE49-F238E27FC236}">
                <a16:creationId xmlns:a16="http://schemas.microsoft.com/office/drawing/2014/main" id="{A568D1B2-28EA-F90B-60FC-E817B240929D}"/>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8051318" y="166867"/>
            <a:ext cx="3903510" cy="36749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AutoShape 4" descr="Sustainable Hygiene: The key to successful hotel cleaning - Werner Mertz  Professional">
            <a:extLst>
              <a:ext uri="{FF2B5EF4-FFF2-40B4-BE49-F238E27FC236}">
                <a16:creationId xmlns:a16="http://schemas.microsoft.com/office/drawing/2014/main" id="{C2E16129-2729-DB32-4295-06B8F997F05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a:extLst>
              <a:ext uri="{FF2B5EF4-FFF2-40B4-BE49-F238E27FC236}">
                <a16:creationId xmlns:a16="http://schemas.microsoft.com/office/drawing/2014/main" id="{F8AB0F88-9D43-6EAE-03B1-37D5B20827D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154601" y="4103204"/>
            <a:ext cx="3527859" cy="24084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C2B97F64-0D33-0399-6D58-9A2D04A8237D}"/>
              </a:ext>
            </a:extLst>
          </p:cNvPr>
          <p:cNvSpPr txBox="1"/>
          <p:nvPr/>
        </p:nvSpPr>
        <p:spPr>
          <a:xfrm>
            <a:off x="237172" y="2030752"/>
            <a:ext cx="7603807" cy="4715650"/>
          </a:xfrm>
          <a:prstGeom prst="rect">
            <a:avLst/>
          </a:prstGeom>
          <a:noFill/>
        </p:spPr>
        <p:txBody>
          <a:bodyPr wrap="square">
            <a:spAutoFit/>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Ensuring the safety of the staff team members is essential. This will be achieved by having the team members attentive and responding swiftly to hazards to have a safe working environment.</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1. Slippery Surfaces:</a:t>
            </a:r>
            <a:r>
              <a:rPr lang="en-GB" sz="1800" dirty="0">
                <a:effectLst/>
                <a:latin typeface="Times New Roman" panose="02020603050405020304" pitchFamily="18" charset="0"/>
                <a:ea typeface="Calibri" panose="020F0502020204030204" pitchFamily="34" charset="0"/>
                <a:cs typeface="Arial" panose="020B0604020202020204" pitchFamily="34" charset="0"/>
              </a:rPr>
              <a:t> The slippery surfaces present an evident danger, particularly with mopping or use of cleaning products. This will reduce the risk of slipping by using warning “wet floor” signs to alert staff and guests of the danger (Gupta, 2024). Please ensure these signs are placed at key locations where cleaning is being carried out and remove them as soon as the ground is dry. One other thing is that floors must be mopped and dried properly to avoid cases of slip and fall. Line with non-slip mats in areas where there is a tendency for moisture buildup like bathrooms and entrances.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948466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A2FBC-5065-A5B9-5948-54062D9834C6}"/>
              </a:ext>
            </a:extLst>
          </p:cNvPr>
          <p:cNvSpPr>
            <a:spLocks noGrp="1"/>
          </p:cNvSpPr>
          <p:nvPr>
            <p:ph type="title"/>
          </p:nvPr>
        </p:nvSpPr>
        <p:spPr/>
        <p:txBody>
          <a:bodyPr>
            <a:normAutofit/>
          </a:bodyPr>
          <a:lstStyle/>
          <a:p>
            <a:pPr algn="ctr"/>
            <a:r>
              <a:rPr lang="en-GB" sz="4600" b="1" kern="0" dirty="0">
                <a:effectLst/>
                <a:latin typeface="Times New Roman" panose="02020603050405020304" pitchFamily="18" charset="0"/>
                <a:ea typeface="Calibri" panose="020F0502020204030204" pitchFamily="34" charset="0"/>
                <a:cs typeface="Arial" panose="020B0604020202020204" pitchFamily="34" charset="0"/>
              </a:rPr>
              <a:t>Case Studies</a:t>
            </a:r>
            <a:endParaRPr lang="en-US" sz="4600" dirty="0"/>
          </a:p>
        </p:txBody>
      </p:sp>
      <p:pic>
        <p:nvPicPr>
          <p:cNvPr id="7170" name="Picture 2" descr="How can occupational safety and health be managed? (Labour administration  and inspection)">
            <a:extLst>
              <a:ext uri="{FF2B5EF4-FFF2-40B4-BE49-F238E27FC236}">
                <a16:creationId xmlns:a16="http://schemas.microsoft.com/office/drawing/2014/main" id="{BB6097D8-67D0-8A2E-E306-95BECBD31D1A}"/>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a:stretch/>
        </p:blipFill>
        <p:spPr bwMode="auto">
          <a:xfrm>
            <a:off x="8012430" y="102870"/>
            <a:ext cx="4165468" cy="281724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3">
            <a:extLst>
              <a:ext uri="{FF2B5EF4-FFF2-40B4-BE49-F238E27FC236}">
                <a16:creationId xmlns:a16="http://schemas.microsoft.com/office/drawing/2014/main" id="{5B3A041B-7614-11F9-84EB-DD879610208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012429" y="3937885"/>
            <a:ext cx="3992029" cy="254314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00653903-8B95-1353-94CC-6ECDD50C58FC}"/>
              </a:ext>
            </a:extLst>
          </p:cNvPr>
          <p:cNvSpPr txBox="1"/>
          <p:nvPr/>
        </p:nvSpPr>
        <p:spPr>
          <a:xfrm>
            <a:off x="294322" y="2203307"/>
            <a:ext cx="7466647" cy="3053656"/>
          </a:xfrm>
          <a:prstGeom prst="rect">
            <a:avLst/>
          </a:prstGeom>
          <a:noFill/>
        </p:spPr>
        <p:txBody>
          <a:bodyPr wrap="square">
            <a:spAutoFit/>
          </a:bodyPr>
          <a:lstStyle/>
          <a:p>
            <a:pPr marL="0" marR="0" algn="ctr">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Case Study 1</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Potent Implementation of Health &amp; Safety Measures Case Study:</a:t>
            </a:r>
            <a:r>
              <a:rPr lang="en-GB" sz="1800" dirty="0">
                <a:effectLst/>
                <a:latin typeface="Times New Roman" panose="02020603050405020304" pitchFamily="18" charset="0"/>
                <a:ea typeface="Calibri" panose="020F0502020204030204" pitchFamily="34" charset="0"/>
                <a:cs typeface="Arial" panose="020B0604020202020204" pitchFamily="34" charset="0"/>
              </a:rPr>
              <a:t> During the usual floor cleaning at a bathroom, a housekeeper noted that a loose tile left a danger of tripping. The housekeeper disclosed the problem promptly to the maintenance team, who then immediately fixed the tiles (Verma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nd</a:t>
            </a:r>
            <a:r>
              <a:rPr lang="en-GB" sz="1800" dirty="0">
                <a:effectLst/>
                <a:latin typeface="Times New Roman" panose="02020603050405020304" pitchFamily="18" charset="0"/>
                <a:ea typeface="Calibri" panose="020F0502020204030204" pitchFamily="34" charset="0"/>
                <a:cs typeface="Arial" panose="020B0604020202020204" pitchFamily="34" charset="0"/>
              </a:rPr>
              <a:t>). The resulting was that, an accident was avoided, and the safety of both guests and the staff was ensured.</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297902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D56B2-8092-6C9C-3B65-B5AFCAA104E8}"/>
              </a:ext>
            </a:extLst>
          </p:cNvPr>
          <p:cNvSpPr>
            <a:spLocks noGrp="1"/>
          </p:cNvSpPr>
          <p:nvPr>
            <p:ph type="title"/>
          </p:nvPr>
        </p:nvSpPr>
        <p:spPr/>
        <p:txBody>
          <a:bodyPr>
            <a:noAutofit/>
          </a:bodyPr>
          <a:lstStyle/>
          <a:p>
            <a:r>
              <a:rPr lang="en-GB" sz="4400" b="1" dirty="0">
                <a:effectLst/>
                <a:latin typeface="Times New Roman" panose="02020603050405020304" pitchFamily="18" charset="0"/>
                <a:ea typeface="Times New Roman" panose="02020603050405020304" pitchFamily="18" charset="0"/>
                <a:cs typeface="Times New Roman" panose="02020603050405020304" pitchFamily="18" charset="0"/>
              </a:rPr>
              <a:t>Training at Housekeeping Department</a:t>
            </a:r>
            <a:endParaRPr lang="en-US" sz="4400" dirty="0"/>
          </a:p>
        </p:txBody>
      </p:sp>
      <p:sp>
        <p:nvSpPr>
          <p:cNvPr id="3" name="Content Placeholder 2">
            <a:extLst>
              <a:ext uri="{FF2B5EF4-FFF2-40B4-BE49-F238E27FC236}">
                <a16:creationId xmlns:a16="http://schemas.microsoft.com/office/drawing/2014/main" id="{BECC40CE-DABF-04F0-02F5-B9C74D7108A4}"/>
              </a:ext>
            </a:extLst>
          </p:cNvPr>
          <p:cNvSpPr>
            <a:spLocks noGrp="1"/>
          </p:cNvSpPr>
          <p:nvPr>
            <p:ph idx="1"/>
          </p:nvPr>
        </p:nvSpPr>
        <p:spPr>
          <a:xfrm>
            <a:off x="680321" y="2336873"/>
            <a:ext cx="10701553" cy="1320727"/>
          </a:xfrm>
        </p:spPr>
        <p:txBody>
          <a:bodyPr>
            <a:noAutofit/>
          </a:bodyPr>
          <a:lstStyle/>
          <a:p>
            <a:pPr algn="just"/>
            <a:r>
              <a:rPr lang="en-GB" sz="2800" kern="0" dirty="0">
                <a:effectLst/>
                <a:latin typeface="Times New Roman" panose="02020603050405020304" pitchFamily="18" charset="0"/>
                <a:ea typeface="Calibri" panose="020F0502020204030204" pitchFamily="34" charset="0"/>
                <a:cs typeface="Arial" panose="020B0604020202020204" pitchFamily="34" charset="0"/>
              </a:rPr>
              <a:t>Training on the Housekeeping Department is very essential so that the operations would	be successful, safe, and effective (Alcalde-Gonzalez </a:t>
            </a:r>
            <a:r>
              <a:rPr lang="en-GB" sz="2800" i="1" kern="0" dirty="0">
                <a:effectLst/>
                <a:latin typeface="Times New Roman" panose="02020603050405020304" pitchFamily="18" charset="0"/>
                <a:ea typeface="Calibri" panose="020F0502020204030204" pitchFamily="34" charset="0"/>
                <a:cs typeface="Arial" panose="020B0604020202020204" pitchFamily="34" charset="0"/>
              </a:rPr>
              <a:t>et al.,</a:t>
            </a:r>
            <a:r>
              <a:rPr lang="en-GB" sz="2800" kern="0" dirty="0">
                <a:effectLst/>
                <a:latin typeface="Times New Roman" panose="02020603050405020304" pitchFamily="18" charset="0"/>
                <a:ea typeface="Calibri" panose="020F0502020204030204" pitchFamily="34" charset="0"/>
                <a:cs typeface="Arial" panose="020B0604020202020204" pitchFamily="34" charset="0"/>
              </a:rPr>
              <a:t> 2021). </a:t>
            </a:r>
          </a:p>
          <a:p>
            <a:pPr marL="0" indent="0" algn="just">
              <a:buNone/>
            </a:pPr>
            <a:endParaRPr lang="en-US" sz="2800" dirty="0"/>
          </a:p>
        </p:txBody>
      </p:sp>
      <p:pic>
        <p:nvPicPr>
          <p:cNvPr id="8194" name="Picture 2" descr="House Keeping notes: PLANNING &amp; ORGANISING THE HOUSEKEEPING DEPARTMENT">
            <a:extLst>
              <a:ext uri="{FF2B5EF4-FFF2-40B4-BE49-F238E27FC236}">
                <a16:creationId xmlns:a16="http://schemas.microsoft.com/office/drawing/2014/main" id="{BF89FEBB-3C4A-ACE9-471B-321F14777F3E}"/>
              </a:ext>
            </a:extLst>
          </p:cNvPr>
          <p:cNvPicPr>
            <a:picLocks noChangeAspect="1" noChangeArrowheads="1"/>
          </p:cNvPicPr>
          <p:nvPr/>
        </p:nvPicPr>
        <p:blipFill>
          <a:blip r:embed="rId3" cstate="screen">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a:ext>
            </a:extLst>
          </a:blip>
          <a:srcRect/>
          <a:stretch>
            <a:fillRect/>
          </a:stretch>
        </p:blipFill>
        <p:spPr bwMode="auto">
          <a:xfrm>
            <a:off x="1076994" y="3689673"/>
            <a:ext cx="3478964" cy="28616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196" name="Picture 4" descr="Hotel Housekeeping Training Courses | Polo &amp; Tweed">
            <a:extLst>
              <a:ext uri="{FF2B5EF4-FFF2-40B4-BE49-F238E27FC236}">
                <a16:creationId xmlns:a16="http://schemas.microsoft.com/office/drawing/2014/main" id="{A6B36C7A-D9A8-D705-9751-CB663604728A}"/>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932948" y="3689672"/>
            <a:ext cx="3056020" cy="286159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3">
            <a:extLst>
              <a:ext uri="{FF2B5EF4-FFF2-40B4-BE49-F238E27FC236}">
                <a16:creationId xmlns:a16="http://schemas.microsoft.com/office/drawing/2014/main" id="{9AD885E4-D129-0D4D-473A-33628C793A2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325854" y="3695789"/>
            <a:ext cx="3056020" cy="28554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2063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7E731-315E-536A-8171-47D0D02E5C82}"/>
              </a:ext>
            </a:extLst>
          </p:cNvPr>
          <p:cNvSpPr>
            <a:spLocks noGrp="1"/>
          </p:cNvSpPr>
          <p:nvPr>
            <p:ph type="title"/>
          </p:nvPr>
        </p:nvSpPr>
        <p:spPr/>
        <p:txBody>
          <a:bodyPr>
            <a:normAutofit/>
          </a:bodyPr>
          <a:lstStyle/>
          <a:p>
            <a:pPr algn="ctr"/>
            <a:r>
              <a:rPr lang="en-GB" sz="4600" b="1" kern="0" dirty="0">
                <a:effectLst/>
                <a:latin typeface="Times New Roman" panose="02020603050405020304" pitchFamily="18" charset="0"/>
                <a:ea typeface="Calibri" panose="020F0502020204030204" pitchFamily="34" charset="0"/>
                <a:cs typeface="Arial" panose="020B0604020202020204" pitchFamily="34" charset="0"/>
              </a:rPr>
              <a:t>Conclusion</a:t>
            </a:r>
            <a:endParaRPr lang="en-US" sz="4600" dirty="0"/>
          </a:p>
        </p:txBody>
      </p:sp>
      <p:sp>
        <p:nvSpPr>
          <p:cNvPr id="3" name="Content Placeholder 2">
            <a:extLst>
              <a:ext uri="{FF2B5EF4-FFF2-40B4-BE49-F238E27FC236}">
                <a16:creationId xmlns:a16="http://schemas.microsoft.com/office/drawing/2014/main" id="{F4B98892-D126-4DE5-4DC9-D058B7614918}"/>
              </a:ext>
            </a:extLst>
          </p:cNvPr>
          <p:cNvSpPr>
            <a:spLocks noGrp="1"/>
          </p:cNvSpPr>
          <p:nvPr>
            <p:ph idx="1"/>
          </p:nvPr>
        </p:nvSpPr>
        <p:spPr>
          <a:xfrm>
            <a:off x="680321" y="2336873"/>
            <a:ext cx="10549153" cy="3599316"/>
          </a:xfrm>
        </p:spPr>
        <p:txBody>
          <a:bodyPr>
            <a:normAutofit/>
          </a:bodyPr>
          <a:lstStyle/>
          <a:p>
            <a:r>
              <a:rPr lang="en-GB" sz="2800" spc="-20" dirty="0">
                <a:latin typeface="Times New Roman" panose="02020603050405020304" pitchFamily="18" charset="0"/>
                <a:ea typeface="Calibri" panose="020F0502020204030204" pitchFamily="34" charset="0"/>
                <a:cs typeface="Times New Roman" panose="02020603050405020304" pitchFamily="18" charset="0"/>
              </a:rPr>
              <a:t>The H</a:t>
            </a:r>
            <a:r>
              <a:rPr lang="en-GB" sz="2800" spc="-20" dirty="0">
                <a:effectLst/>
                <a:latin typeface="Times New Roman" panose="02020603050405020304" pitchFamily="18" charset="0"/>
                <a:ea typeface="Calibri" panose="020F0502020204030204" pitchFamily="34" charset="0"/>
                <a:cs typeface="Times New Roman" panose="02020603050405020304" pitchFamily="18" charset="0"/>
              </a:rPr>
              <a:t>ealth</a:t>
            </a:r>
            <a:r>
              <a:rPr lang="en-GB" sz="2800" spc="-8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800" spc="-20" dirty="0">
                <a:effectLst/>
                <a:latin typeface="Times New Roman" panose="02020603050405020304" pitchFamily="18" charset="0"/>
                <a:ea typeface="Calibri" panose="020F0502020204030204" pitchFamily="34" charset="0"/>
                <a:cs typeface="Times New Roman" panose="02020603050405020304" pitchFamily="18" charset="0"/>
              </a:rPr>
              <a:t>and safety</a:t>
            </a:r>
            <a:r>
              <a:rPr lang="en-GB" sz="2800" spc="-9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800" spc="-20" dirty="0">
                <a:effectLst/>
                <a:latin typeface="Times New Roman" panose="02020603050405020304" pitchFamily="18" charset="0"/>
                <a:ea typeface="Calibri" panose="020F0502020204030204" pitchFamily="34" charset="0"/>
                <a:cs typeface="Times New Roman" panose="02020603050405020304" pitchFamily="18" charset="0"/>
              </a:rPr>
              <a:t>in</a:t>
            </a:r>
            <a:r>
              <a:rPr lang="en-GB" sz="2800" spc="-8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800" spc="-20" dirty="0">
                <a:effectLst/>
                <a:latin typeface="Times New Roman" panose="02020603050405020304" pitchFamily="18" charset="0"/>
                <a:ea typeface="Calibri" panose="020F0502020204030204" pitchFamily="34" charset="0"/>
                <a:cs typeface="Times New Roman" panose="02020603050405020304" pitchFamily="18" charset="0"/>
              </a:rPr>
              <a:t>the</a:t>
            </a:r>
            <a:r>
              <a:rPr lang="en-GB" sz="2800" spc="-11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800" spc="-20" dirty="0">
                <a:effectLst/>
                <a:latin typeface="Times New Roman" panose="02020603050405020304" pitchFamily="18" charset="0"/>
                <a:ea typeface="Calibri" panose="020F0502020204030204" pitchFamily="34" charset="0"/>
                <a:cs typeface="Times New Roman" panose="02020603050405020304" pitchFamily="18" charset="0"/>
              </a:rPr>
              <a:t>housekeeping of</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800" spc="-20" dirty="0">
                <a:effectLst/>
                <a:latin typeface="Times New Roman" panose="02020603050405020304" pitchFamily="18" charset="0"/>
                <a:ea typeface="Calibri" panose="020F0502020204030204" pitchFamily="34" charset="0"/>
                <a:cs typeface="Times New Roman" panose="02020603050405020304" pitchFamily="18" charset="0"/>
              </a:rPr>
              <a:t>DoubleTree</a:t>
            </a:r>
            <a:r>
              <a:rPr lang="en-GB" sz="2800" spc="-4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800" spc="-20" dirty="0">
                <a:effectLst/>
                <a:latin typeface="Times New Roman" panose="02020603050405020304" pitchFamily="18" charset="0"/>
                <a:ea typeface="Calibri" panose="020F0502020204030204" pitchFamily="34" charset="0"/>
                <a:cs typeface="Times New Roman" panose="02020603050405020304" pitchFamily="18" charset="0"/>
              </a:rPr>
              <a:t>by</a:t>
            </a:r>
            <a:r>
              <a:rPr lang="en-GB" sz="2800" spc="-9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800" spc="-20" dirty="0">
                <a:effectLst/>
                <a:latin typeface="Times New Roman" panose="02020603050405020304" pitchFamily="18" charset="0"/>
                <a:ea typeface="Calibri" panose="020F0502020204030204" pitchFamily="34" charset="0"/>
                <a:cs typeface="Times New Roman" panose="02020603050405020304" pitchFamily="18" charset="0"/>
              </a:rPr>
              <a:t>Hilton</a:t>
            </a:r>
            <a:r>
              <a:rPr lang="en-GB" sz="2800" spc="-7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800" spc="-20" dirty="0">
                <a:effectLst/>
                <a:latin typeface="Times New Roman" panose="02020603050405020304" pitchFamily="18" charset="0"/>
                <a:ea typeface="Calibri" panose="020F0502020204030204" pitchFamily="34" charset="0"/>
                <a:cs typeface="Times New Roman" panose="02020603050405020304" pitchFamily="18" charset="0"/>
              </a:rPr>
              <a:t>Southampton have been mitigated. </a:t>
            </a:r>
          </a:p>
          <a:p>
            <a:r>
              <a:rPr lang="en-US" sz="2600" dirty="0">
                <a:latin typeface="Times New Roman" panose="02020603050405020304" pitchFamily="18" charset="0"/>
                <a:cs typeface="Times New Roman" panose="02020603050405020304" pitchFamily="18" charset="0"/>
              </a:rPr>
              <a:t>Health safeguards and hygiene have been maintained by staff. </a:t>
            </a:r>
          </a:p>
          <a:p>
            <a:r>
              <a:rPr lang="en-US" sz="2600" dirty="0">
                <a:latin typeface="Times New Roman" panose="02020603050405020304" pitchFamily="18" charset="0"/>
                <a:cs typeface="Times New Roman" panose="02020603050405020304" pitchFamily="18" charset="0"/>
              </a:rPr>
              <a:t>Safety of consumers have bene prioritized throughout the discussion. </a:t>
            </a:r>
          </a:p>
        </p:txBody>
      </p:sp>
    </p:spTree>
    <p:extLst>
      <p:ext uri="{BB962C8B-B14F-4D97-AF65-F5344CB8AC3E}">
        <p14:creationId xmlns:p14="http://schemas.microsoft.com/office/powerpoint/2010/main" val="17488611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42ACB-E3BC-C25D-7C37-6034EA94AA8B}"/>
              </a:ext>
            </a:extLst>
          </p:cNvPr>
          <p:cNvSpPr>
            <a:spLocks noGrp="1"/>
          </p:cNvSpPr>
          <p:nvPr>
            <p:ph type="title"/>
          </p:nvPr>
        </p:nvSpPr>
        <p:spPr/>
        <p:txBody>
          <a:bodyPr>
            <a:normAutofit/>
          </a:bodyPr>
          <a:lstStyle/>
          <a:p>
            <a:pPr algn="ctr"/>
            <a:r>
              <a:rPr lang="en-GB" sz="4600" kern="0" dirty="0">
                <a:effectLst/>
                <a:latin typeface="Times New Roman" panose="02020603050405020304" pitchFamily="18" charset="0"/>
                <a:ea typeface="Calibri" panose="020F0502020204030204" pitchFamily="34" charset="0"/>
                <a:cs typeface="Arial" panose="020B0604020202020204" pitchFamily="34" charset="0"/>
              </a:rPr>
              <a:t>Bibliography</a:t>
            </a:r>
            <a:endParaRPr lang="en-US" sz="4600" dirty="0"/>
          </a:p>
        </p:txBody>
      </p:sp>
      <p:sp>
        <p:nvSpPr>
          <p:cNvPr id="3" name="Content Placeholder 2">
            <a:extLst>
              <a:ext uri="{FF2B5EF4-FFF2-40B4-BE49-F238E27FC236}">
                <a16:creationId xmlns:a16="http://schemas.microsoft.com/office/drawing/2014/main" id="{442A83D5-CFCB-7C3E-7FBE-9F8E9ECC3581}"/>
              </a:ext>
            </a:extLst>
          </p:cNvPr>
          <p:cNvSpPr>
            <a:spLocks noGrp="1"/>
          </p:cNvSpPr>
          <p:nvPr>
            <p:ph idx="1"/>
          </p:nvPr>
        </p:nvSpPr>
        <p:spPr>
          <a:xfrm>
            <a:off x="331470" y="2139755"/>
            <a:ext cx="11567160" cy="4529149"/>
          </a:xfrm>
        </p:spPr>
        <p:txBody>
          <a:bodyPr>
            <a:noAutofit/>
          </a:bodyPr>
          <a:lstStyle/>
          <a:p>
            <a:pPr algn="just">
              <a:lnSpc>
                <a:spcPct val="150000"/>
              </a:lnSpc>
              <a:spcBef>
                <a:spcPts val="0"/>
              </a:spcBef>
              <a:spcAft>
                <a:spcPts val="800"/>
              </a:spcAft>
            </a:pPr>
            <a:r>
              <a:rPr lang="en-GB" sz="1600" dirty="0">
                <a:effectLst/>
                <a:latin typeface="Times New Roman" panose="02020603050405020304" pitchFamily="18" charset="0"/>
                <a:ea typeface="Calibri" panose="020F0502020204030204" pitchFamily="34" charset="0"/>
                <a:cs typeface="Arial" panose="020B0604020202020204" pitchFamily="34" charset="0"/>
              </a:rPr>
              <a:t>Alcalde-González, V., Mozo, A.G. and Bustos, A.V., 2021. No clean rooms, no hotel business: Subversion tactics in Las Kellys’ struggle for dignity in hotel housekeeping. Annals of Tourism Research, 91, p.103315.</a:t>
            </a:r>
            <a:endParaRPr lang="en-US" sz="16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0"/>
              </a:spcBef>
              <a:spcAft>
                <a:spcPts val="800"/>
              </a:spcAft>
            </a:pPr>
            <a:r>
              <a:rPr lang="en-GB" sz="1600" dirty="0">
                <a:effectLst/>
                <a:latin typeface="Times New Roman" panose="02020603050405020304" pitchFamily="18" charset="0"/>
                <a:ea typeface="Calibri" panose="020F0502020204030204" pitchFamily="34" charset="0"/>
                <a:cs typeface="Arial" panose="020B0604020202020204" pitchFamily="34" charset="0"/>
              </a:rPr>
              <a:t>Al-</a:t>
            </a:r>
            <a:r>
              <a:rPr lang="en-GB" sz="1600" dirty="0" err="1">
                <a:effectLst/>
                <a:latin typeface="Times New Roman" panose="02020603050405020304" pitchFamily="18" charset="0"/>
                <a:ea typeface="Calibri" panose="020F0502020204030204" pitchFamily="34" charset="0"/>
                <a:cs typeface="Arial" panose="020B0604020202020204" pitchFamily="34" charset="0"/>
              </a:rPr>
              <a:t>Hyari</a:t>
            </a:r>
            <a:r>
              <a:rPr lang="en-GB" sz="1600" dirty="0">
                <a:effectLst/>
                <a:latin typeface="Times New Roman" panose="02020603050405020304" pitchFamily="18" charset="0"/>
                <a:ea typeface="Calibri" panose="020F0502020204030204" pitchFamily="34" charset="0"/>
                <a:cs typeface="Arial" panose="020B0604020202020204" pitchFamily="34" charset="0"/>
              </a:rPr>
              <a:t>, H.S.A., Al-</a:t>
            </a:r>
            <a:r>
              <a:rPr lang="en-GB" sz="1600" dirty="0" err="1">
                <a:effectLst/>
                <a:latin typeface="Times New Roman" panose="02020603050405020304" pitchFamily="18" charset="0"/>
                <a:ea typeface="Calibri" panose="020F0502020204030204" pitchFamily="34" charset="0"/>
                <a:cs typeface="Arial" panose="020B0604020202020204" pitchFamily="34" charset="0"/>
              </a:rPr>
              <a:t>Smadi</a:t>
            </a:r>
            <a:r>
              <a:rPr lang="en-GB" sz="1600" dirty="0">
                <a:effectLst/>
                <a:latin typeface="Times New Roman" panose="02020603050405020304" pitchFamily="18" charset="0"/>
                <a:ea typeface="Calibri" panose="020F0502020204030204" pitchFamily="34" charset="0"/>
                <a:cs typeface="Arial" panose="020B0604020202020204" pitchFamily="34" charset="0"/>
              </a:rPr>
              <a:t>, H.M. and </a:t>
            </a:r>
            <a:r>
              <a:rPr lang="en-GB" sz="1600" dirty="0" err="1">
                <a:effectLst/>
                <a:latin typeface="Times New Roman" panose="02020603050405020304" pitchFamily="18" charset="0"/>
                <a:ea typeface="Calibri" panose="020F0502020204030204" pitchFamily="34" charset="0"/>
                <a:cs typeface="Arial" panose="020B0604020202020204" pitchFamily="34" charset="0"/>
              </a:rPr>
              <a:t>Weshah</a:t>
            </a:r>
            <a:r>
              <a:rPr lang="en-GB" sz="1600" dirty="0">
                <a:effectLst/>
                <a:latin typeface="Times New Roman" panose="02020603050405020304" pitchFamily="18" charset="0"/>
                <a:ea typeface="Calibri" panose="020F0502020204030204" pitchFamily="34" charset="0"/>
                <a:cs typeface="Arial" panose="020B0604020202020204" pitchFamily="34" charset="0"/>
              </a:rPr>
              <a:t>, S.R., 2023. The impact of artificial intelligence (AI) on guest satisfaction in hotel management: An empirical study of luxury hotels. Geo Journal of Tourism and </a:t>
            </a:r>
            <a:r>
              <a:rPr lang="en-GB" sz="1600" dirty="0" err="1">
                <a:effectLst/>
                <a:latin typeface="Times New Roman" panose="02020603050405020304" pitchFamily="18" charset="0"/>
                <a:ea typeface="Calibri" panose="020F0502020204030204" pitchFamily="34" charset="0"/>
                <a:cs typeface="Arial" panose="020B0604020202020204" pitchFamily="34" charset="0"/>
              </a:rPr>
              <a:t>Geosites</a:t>
            </a:r>
            <a:r>
              <a:rPr lang="en-GB" sz="1600" dirty="0">
                <a:effectLst/>
                <a:latin typeface="Times New Roman" panose="02020603050405020304" pitchFamily="18" charset="0"/>
                <a:ea typeface="Calibri" panose="020F0502020204030204" pitchFamily="34" charset="0"/>
                <a:cs typeface="Arial" panose="020B0604020202020204" pitchFamily="34" charset="0"/>
              </a:rPr>
              <a:t>, 48, pp.810-819.</a:t>
            </a:r>
            <a:endParaRPr lang="en-US" sz="16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0"/>
              </a:spcBef>
              <a:spcAft>
                <a:spcPts val="800"/>
              </a:spcAft>
            </a:pPr>
            <a:r>
              <a:rPr lang="en-GB" sz="1600" dirty="0" err="1">
                <a:effectLst/>
                <a:latin typeface="Times New Roman" panose="02020603050405020304" pitchFamily="18" charset="0"/>
                <a:ea typeface="Calibri" panose="020F0502020204030204" pitchFamily="34" charset="0"/>
                <a:cs typeface="Arial" panose="020B0604020202020204" pitchFamily="34" charset="0"/>
              </a:rPr>
              <a:t>Fadilah</a:t>
            </a:r>
            <a:r>
              <a:rPr lang="en-GB" sz="1600" dirty="0">
                <a:effectLst/>
                <a:latin typeface="Times New Roman" panose="02020603050405020304" pitchFamily="18" charset="0"/>
                <a:ea typeface="Calibri" panose="020F0502020204030204" pitchFamily="34" charset="0"/>
                <a:cs typeface="Arial" panose="020B0604020202020204" pitchFamily="34" charset="0"/>
              </a:rPr>
              <a:t>, R., </a:t>
            </a:r>
            <a:r>
              <a:rPr lang="en-GB" sz="1600" dirty="0" err="1">
                <a:effectLst/>
                <a:latin typeface="Times New Roman" panose="02020603050405020304" pitchFamily="18" charset="0"/>
                <a:ea typeface="Calibri" panose="020F0502020204030204" pitchFamily="34" charset="0"/>
                <a:cs typeface="Arial" panose="020B0604020202020204" pitchFamily="34" charset="0"/>
              </a:rPr>
              <a:t>Ayudia</a:t>
            </a:r>
            <a:r>
              <a:rPr lang="en-GB" sz="1600" dirty="0">
                <a:effectLst/>
                <a:latin typeface="Times New Roman" panose="02020603050405020304" pitchFamily="18" charset="0"/>
                <a:ea typeface="Calibri" panose="020F0502020204030204" pitchFamily="34" charset="0"/>
                <a:cs typeface="Arial" panose="020B0604020202020204" pitchFamily="34" charset="0"/>
              </a:rPr>
              <a:t>, H.Y., </a:t>
            </a:r>
            <a:r>
              <a:rPr lang="en-GB" sz="1600" dirty="0" err="1">
                <a:effectLst/>
                <a:latin typeface="Times New Roman" panose="02020603050405020304" pitchFamily="18" charset="0"/>
                <a:ea typeface="Calibri" panose="020F0502020204030204" pitchFamily="34" charset="0"/>
                <a:cs typeface="Arial" panose="020B0604020202020204" pitchFamily="34" charset="0"/>
              </a:rPr>
              <a:t>Harmawan</a:t>
            </a:r>
            <a:r>
              <a:rPr lang="en-GB" sz="1600" dirty="0">
                <a:effectLst/>
                <a:latin typeface="Times New Roman" panose="02020603050405020304" pitchFamily="18" charset="0"/>
                <a:ea typeface="Calibri" panose="020F0502020204030204" pitchFamily="34" charset="0"/>
                <a:cs typeface="Arial" panose="020B0604020202020204" pitchFamily="34" charset="0"/>
              </a:rPr>
              <a:t>, V., </a:t>
            </a:r>
            <a:r>
              <a:rPr lang="en-GB" sz="1600" dirty="0" err="1">
                <a:effectLst/>
                <a:latin typeface="Times New Roman" panose="02020603050405020304" pitchFamily="18" charset="0"/>
                <a:ea typeface="Calibri" panose="020F0502020204030204" pitchFamily="34" charset="0"/>
                <a:cs typeface="Arial" panose="020B0604020202020204" pitchFamily="34" charset="0"/>
              </a:rPr>
              <a:t>Adzandri</a:t>
            </a:r>
            <a:r>
              <a:rPr lang="en-GB" sz="1600" dirty="0">
                <a:effectLst/>
                <a:latin typeface="Times New Roman" panose="02020603050405020304" pitchFamily="18" charset="0"/>
                <a:ea typeface="Calibri" panose="020F0502020204030204" pitchFamily="34" charset="0"/>
                <a:cs typeface="Arial" panose="020B0604020202020204" pitchFamily="34" charset="0"/>
              </a:rPr>
              <a:t>, F. and </a:t>
            </a:r>
            <a:r>
              <a:rPr lang="en-GB" sz="1600" dirty="0" err="1">
                <a:effectLst/>
                <a:latin typeface="Times New Roman" panose="02020603050405020304" pitchFamily="18" charset="0"/>
                <a:ea typeface="Calibri" panose="020F0502020204030204" pitchFamily="34" charset="0"/>
                <a:cs typeface="Arial" panose="020B0604020202020204" pitchFamily="34" charset="0"/>
              </a:rPr>
              <a:t>Rangkuti</a:t>
            </a:r>
            <a:r>
              <a:rPr lang="en-GB" sz="1600" dirty="0">
                <a:effectLst/>
                <a:latin typeface="Times New Roman" panose="02020603050405020304" pitchFamily="18" charset="0"/>
                <a:ea typeface="Calibri" panose="020F0502020204030204" pitchFamily="34" charset="0"/>
                <a:cs typeface="Arial" panose="020B0604020202020204" pitchFamily="34" charset="0"/>
              </a:rPr>
              <a:t>, P.A., 2024. A Critical Task Need Analysis of English for Room Division Department of Hospitality Industry: Internship Students’ Reflection. ETERNAL (English Teaching Journal), 15(1), pp.107-118.</a:t>
            </a:r>
            <a:endParaRPr lang="en-US" sz="16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0"/>
              </a:spcBef>
              <a:spcAft>
                <a:spcPts val="800"/>
              </a:spcAft>
            </a:pPr>
            <a:r>
              <a:rPr lang="en-GB" sz="1600" dirty="0">
                <a:effectLst/>
                <a:latin typeface="Times New Roman" panose="02020603050405020304" pitchFamily="18" charset="0"/>
                <a:ea typeface="Calibri" panose="020F0502020204030204" pitchFamily="34" charset="0"/>
                <a:cs typeface="Arial" panose="020B0604020202020204" pitchFamily="34" charset="0"/>
              </a:rPr>
              <a:t>GUPTA, R., 2024. Managing hotels: nuts &amp; bolts of hotel management. Notion Press.</a:t>
            </a:r>
            <a:endParaRPr lang="en-US" sz="16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0"/>
              </a:spcBef>
              <a:spcAft>
                <a:spcPts val="800"/>
              </a:spcAft>
            </a:pPr>
            <a:r>
              <a:rPr lang="en-GB" sz="1600" dirty="0">
                <a:effectLst/>
                <a:latin typeface="Times New Roman" panose="02020603050405020304" pitchFamily="18" charset="0"/>
                <a:ea typeface="Calibri" panose="020F0502020204030204" pitchFamily="34" charset="0"/>
                <a:cs typeface="Arial" panose="020B0604020202020204" pitchFamily="34" charset="0"/>
              </a:rPr>
              <a:t>Le, L.H., </a:t>
            </a:r>
            <a:r>
              <a:rPr lang="en-GB" sz="1600" dirty="0" err="1">
                <a:effectLst/>
                <a:latin typeface="Times New Roman" panose="02020603050405020304" pitchFamily="18" charset="0"/>
                <a:ea typeface="Calibri" panose="020F0502020204030204" pitchFamily="34" charset="0"/>
                <a:cs typeface="Arial" panose="020B0604020202020204" pitchFamily="34" charset="0"/>
              </a:rPr>
              <a:t>Hancer</a:t>
            </a:r>
            <a:r>
              <a:rPr lang="en-GB" sz="1600" dirty="0">
                <a:effectLst/>
                <a:latin typeface="Times New Roman" panose="02020603050405020304" pitchFamily="18" charset="0"/>
                <a:ea typeface="Calibri" panose="020F0502020204030204" pitchFamily="34" charset="0"/>
                <a:cs typeface="Arial" panose="020B0604020202020204" pitchFamily="34" charset="0"/>
              </a:rPr>
              <a:t>, M., </a:t>
            </a:r>
            <a:r>
              <a:rPr lang="en-GB" sz="1600" dirty="0" err="1">
                <a:effectLst/>
                <a:latin typeface="Times New Roman" panose="02020603050405020304" pitchFamily="18" charset="0"/>
                <a:ea typeface="Calibri" panose="020F0502020204030204" pitchFamily="34" charset="0"/>
                <a:cs typeface="Arial" panose="020B0604020202020204" pitchFamily="34" charset="0"/>
              </a:rPr>
              <a:t>Chaulagain</a:t>
            </a:r>
            <a:r>
              <a:rPr lang="en-GB" sz="1600" dirty="0">
                <a:effectLst/>
                <a:latin typeface="Times New Roman" panose="02020603050405020304" pitchFamily="18" charset="0"/>
                <a:ea typeface="Calibri" panose="020F0502020204030204" pitchFamily="34" charset="0"/>
                <a:cs typeface="Arial" panose="020B0604020202020204" pitchFamily="34" charset="0"/>
              </a:rPr>
              <a:t>, S. and Pham, P., 2023. Reducing hotel employee turnover intention by promoting pride in job and meaning of work: A cross-cultural perspective. International Journal of Hospitality Management, 109, p.103409.</a:t>
            </a:r>
            <a:endParaRPr lang="en-US" sz="1600" dirty="0">
              <a:effectLst/>
              <a:latin typeface="Times New Roman" panose="02020603050405020304" pitchFamily="18" charset="0"/>
              <a:ea typeface="Calibri" panose="020F0502020204030204" pitchFamily="34" charset="0"/>
              <a:cs typeface="Arial" panose="020B0604020202020204" pitchFamily="34" charset="0"/>
            </a:endParaRPr>
          </a:p>
          <a:p>
            <a:endParaRPr lang="en-US" sz="1600" dirty="0"/>
          </a:p>
        </p:txBody>
      </p:sp>
    </p:spTree>
    <p:extLst>
      <p:ext uri="{BB962C8B-B14F-4D97-AF65-F5344CB8AC3E}">
        <p14:creationId xmlns:p14="http://schemas.microsoft.com/office/powerpoint/2010/main" val="22631708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2BEAFF1-F6C5-4274-C71D-85D2403D7432}"/>
              </a:ext>
            </a:extLst>
          </p:cNvPr>
          <p:cNvSpPr>
            <a:spLocks noGrp="1"/>
          </p:cNvSpPr>
          <p:nvPr>
            <p:ph type="ctrTitle"/>
          </p:nvPr>
        </p:nvSpPr>
        <p:spPr/>
        <p:txBody>
          <a:bodyPr/>
          <a:lstStyle/>
          <a:p>
            <a:pPr algn="ctr"/>
            <a:r>
              <a:rPr lang="en-US" sz="5600" b="1" dirty="0">
                <a:latin typeface="Times New Roman" panose="02020603050405020304" pitchFamily="18" charset="0"/>
                <a:cs typeface="Times New Roman" panose="02020603050405020304" pitchFamily="18" charset="0"/>
              </a:rPr>
              <a:t>Thank You </a:t>
            </a:r>
          </a:p>
        </p:txBody>
      </p:sp>
    </p:spTree>
    <p:extLst>
      <p:ext uri="{BB962C8B-B14F-4D97-AF65-F5344CB8AC3E}">
        <p14:creationId xmlns:p14="http://schemas.microsoft.com/office/powerpoint/2010/main" val="765128517"/>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0</TotalTime>
  <Words>2994</Words>
  <Application>Microsoft Office PowerPoint</Application>
  <PresentationFormat>Widescreen</PresentationFormat>
  <Paragraphs>108</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Symbol</vt:lpstr>
      <vt:lpstr>Times New Roman</vt:lpstr>
      <vt:lpstr>Trebuchet MS</vt:lpstr>
      <vt:lpstr>Berlin</vt:lpstr>
      <vt:lpstr>Health and Safety Training for Housekeeping Team</vt:lpstr>
      <vt:lpstr>Table of Contents</vt:lpstr>
      <vt:lpstr>Introduction</vt:lpstr>
      <vt:lpstr>Overview of Health and Safety Guide</vt:lpstr>
      <vt:lpstr>Precautions</vt:lpstr>
      <vt:lpstr>Procedures for Room Cleaning</vt:lpstr>
      <vt:lpstr>Essential Equipment</vt:lpstr>
      <vt:lpstr>Hazard Mitigation</vt:lpstr>
      <vt:lpstr>Case Studies</vt:lpstr>
      <vt:lpstr>Training at Housekeeping Department</vt:lpstr>
      <vt:lpstr>Conclusion</vt:lpstr>
      <vt:lpstr>Bibliography</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2024-02-21T17:23:01Z</dcterms:created>
  <dcterms:modified xsi:type="dcterms:W3CDTF">2024-02-21T17:36:04Z</dcterms:modified>
</cp:coreProperties>
</file>