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586"/>
  </p:normalViewPr>
  <p:slideViewPr>
    <p:cSldViewPr snapToGrid="0" snapToObjects="1">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59BE75-651B-F24F-97CE-D131F0D45FF2}" type="doc">
      <dgm:prSet loTypeId="urn:microsoft.com/office/officeart/2005/8/layout/matrix1" loCatId="" qsTypeId="urn:microsoft.com/office/officeart/2005/8/quickstyle/simple2" qsCatId="simple" csTypeId="urn:microsoft.com/office/officeart/2005/8/colors/accent2_3" csCatId="accent2" phldr="1"/>
      <dgm:spPr/>
      <dgm:t>
        <a:bodyPr/>
        <a:lstStyle/>
        <a:p>
          <a:endParaRPr lang="en-US"/>
        </a:p>
      </dgm:t>
    </dgm:pt>
    <dgm:pt modelId="{DA475D5B-3473-FF46-AF04-11694C429671}">
      <dgm:prSet phldrT="[Text]" custT="1"/>
      <dgm:spPr/>
      <dgm:t>
        <a:bodyPr/>
        <a:lstStyle/>
        <a:p>
          <a:r>
            <a:rPr lang="en-US" sz="3600" dirty="0"/>
            <a:t>Iris</a:t>
          </a:r>
        </a:p>
      </dgm:t>
    </dgm:pt>
    <dgm:pt modelId="{BFFA6975-24A6-504E-8D59-47BF59935532}" type="parTrans" cxnId="{CD67C144-662B-9E49-AB7F-614D03113D58}">
      <dgm:prSet/>
      <dgm:spPr/>
      <dgm:t>
        <a:bodyPr/>
        <a:lstStyle/>
        <a:p>
          <a:endParaRPr lang="en-US"/>
        </a:p>
      </dgm:t>
    </dgm:pt>
    <dgm:pt modelId="{CB2DE067-0185-E940-8CA9-A7977F641510}" type="sibTrans" cxnId="{CD67C144-662B-9E49-AB7F-614D03113D58}">
      <dgm:prSet/>
      <dgm:spPr/>
      <dgm:t>
        <a:bodyPr/>
        <a:lstStyle/>
        <a:p>
          <a:endParaRPr lang="en-US"/>
        </a:p>
      </dgm:t>
    </dgm:pt>
    <dgm:pt modelId="{4A79FC04-D5A9-444E-B4F4-7A60EF37EFE2}">
      <dgm:prSet phldrT="[Text]" custT="1"/>
      <dgm:spPr/>
      <dgm:t>
        <a:bodyPr/>
        <a:lstStyle/>
        <a:p>
          <a:pPr>
            <a:buNone/>
          </a:pPr>
          <a:endParaRPr lang="en-US" sz="4300" dirty="0"/>
        </a:p>
        <a:p>
          <a:pPr>
            <a:buNone/>
          </a:pPr>
          <a:r>
            <a:rPr lang="en-US" sz="4000" dirty="0"/>
            <a:t>Strengths</a:t>
          </a:r>
        </a:p>
        <a:p>
          <a:pPr>
            <a:buFont typeface="Wingdings" pitchFamily="2" charset="2"/>
            <a:buChar char="§"/>
          </a:pPr>
          <a:r>
            <a:rPr lang="en-US" sz="2000" dirty="0"/>
            <a:t> </a:t>
          </a:r>
          <a:r>
            <a:rPr lang="en-GB" sz="2000" dirty="0"/>
            <a:t>Good location with many tourists;</a:t>
          </a:r>
        </a:p>
        <a:p>
          <a:pPr>
            <a:buFont typeface="Wingdings" pitchFamily="2" charset="2"/>
            <a:buChar char="§"/>
          </a:pPr>
          <a:r>
            <a:rPr lang="en-GB" sz="2000" dirty="0"/>
            <a:t>Good management and employees;</a:t>
          </a:r>
        </a:p>
        <a:p>
          <a:pPr>
            <a:buFont typeface="Wingdings" pitchFamily="2" charset="2"/>
            <a:buChar char="§"/>
          </a:pPr>
          <a:r>
            <a:rPr lang="en-GB" sz="2000" dirty="0"/>
            <a:t>Good organisation and services offered;</a:t>
          </a:r>
        </a:p>
        <a:p>
          <a:pPr>
            <a:buFont typeface="Wingdings" pitchFamily="2" charset="2"/>
            <a:buChar char="§"/>
          </a:pPr>
          <a:r>
            <a:rPr lang="en-GB" sz="2000" dirty="0"/>
            <a:t>Close to the beach, convenient;</a:t>
          </a:r>
          <a:endParaRPr lang="en-US" sz="2000" dirty="0"/>
        </a:p>
      </dgm:t>
    </dgm:pt>
    <dgm:pt modelId="{2CC458AB-D14F-E543-A05A-4BBC57B46D9F}" type="parTrans" cxnId="{CEBAE82B-63FE-6C46-80EB-54273BF3FA54}">
      <dgm:prSet/>
      <dgm:spPr/>
      <dgm:t>
        <a:bodyPr/>
        <a:lstStyle/>
        <a:p>
          <a:endParaRPr lang="en-US"/>
        </a:p>
      </dgm:t>
    </dgm:pt>
    <dgm:pt modelId="{662F1CA3-E1B9-B44C-8445-41B1EED4ABE9}" type="sibTrans" cxnId="{CEBAE82B-63FE-6C46-80EB-54273BF3FA54}">
      <dgm:prSet/>
      <dgm:spPr/>
      <dgm:t>
        <a:bodyPr/>
        <a:lstStyle/>
        <a:p>
          <a:endParaRPr lang="en-US"/>
        </a:p>
      </dgm:t>
    </dgm:pt>
    <dgm:pt modelId="{F44A493A-43B0-2241-8BD5-F1F318FF75BF}">
      <dgm:prSet phldrT="[Text]" custT="1"/>
      <dgm:spPr/>
      <dgm:t>
        <a:bodyPr/>
        <a:lstStyle/>
        <a:p>
          <a:endParaRPr lang="en-GB" sz="4000" dirty="0"/>
        </a:p>
        <a:p>
          <a:r>
            <a:rPr lang="en-GB" sz="4000" dirty="0"/>
            <a:t>Weaknesses</a:t>
          </a:r>
        </a:p>
        <a:p>
          <a:r>
            <a:rPr lang="en-GB" sz="2000" dirty="0"/>
            <a:t>The Villa is located in a town where all the activities are related to the beach and the summer;</a:t>
          </a:r>
        </a:p>
        <a:p>
          <a:r>
            <a:rPr lang="en-GB" sz="2000" dirty="0"/>
            <a:t>A limited number of rooms and facilities;</a:t>
          </a:r>
        </a:p>
        <a:p>
          <a:r>
            <a:rPr lang="en-GB" sz="2000" dirty="0"/>
            <a:t>Poor social media and internet skills of owners;</a:t>
          </a:r>
          <a:endParaRPr lang="en-US" sz="2000" dirty="0"/>
        </a:p>
      </dgm:t>
    </dgm:pt>
    <dgm:pt modelId="{BAE6C814-F0BF-674E-9E9B-21621124C615}" type="parTrans" cxnId="{021C95A0-F40B-C842-91E7-DD6629A6FC81}">
      <dgm:prSet/>
      <dgm:spPr/>
      <dgm:t>
        <a:bodyPr/>
        <a:lstStyle/>
        <a:p>
          <a:endParaRPr lang="en-US"/>
        </a:p>
      </dgm:t>
    </dgm:pt>
    <dgm:pt modelId="{F0293FAE-59A8-A44F-830E-628BA6A3E75A}" type="sibTrans" cxnId="{021C95A0-F40B-C842-91E7-DD6629A6FC81}">
      <dgm:prSet/>
      <dgm:spPr/>
      <dgm:t>
        <a:bodyPr/>
        <a:lstStyle/>
        <a:p>
          <a:endParaRPr lang="en-US"/>
        </a:p>
      </dgm:t>
    </dgm:pt>
    <dgm:pt modelId="{586A126C-AD26-604B-8A17-29F408020E7A}">
      <dgm:prSet phldrT="[Text]" custT="1"/>
      <dgm:spPr/>
      <dgm:t>
        <a:bodyPr/>
        <a:lstStyle/>
        <a:p>
          <a:r>
            <a:rPr lang="en-GB" sz="4000" dirty="0"/>
            <a:t>Opportunities</a:t>
          </a:r>
        </a:p>
        <a:p>
          <a:r>
            <a:rPr lang="en-GB" sz="2000" dirty="0"/>
            <a:t>An increasing number of tourists on the coast;</a:t>
          </a:r>
        </a:p>
        <a:p>
          <a:r>
            <a:rPr lang="en-GB" sz="2000" dirty="0"/>
            <a:t>Growing town and improving infrastructure; </a:t>
          </a:r>
        </a:p>
        <a:p>
          <a:r>
            <a:rPr lang="en-GB" sz="2000" dirty="0"/>
            <a:t>More people prefer to stay in social friendly villas than the big hotels;</a:t>
          </a:r>
        </a:p>
        <a:p>
          <a:endParaRPr lang="en-GB" sz="1800" dirty="0"/>
        </a:p>
        <a:p>
          <a:endParaRPr lang="en-US" sz="1800" dirty="0"/>
        </a:p>
      </dgm:t>
    </dgm:pt>
    <dgm:pt modelId="{83C09955-3A9C-5743-BD49-EF0654E266E3}" type="parTrans" cxnId="{082B5D79-EAD6-4C44-8344-FEB6DED2C41E}">
      <dgm:prSet/>
      <dgm:spPr/>
      <dgm:t>
        <a:bodyPr/>
        <a:lstStyle/>
        <a:p>
          <a:endParaRPr lang="en-US"/>
        </a:p>
      </dgm:t>
    </dgm:pt>
    <dgm:pt modelId="{9E492242-45F5-8042-8C5E-F9A8020E8A79}" type="sibTrans" cxnId="{082B5D79-EAD6-4C44-8344-FEB6DED2C41E}">
      <dgm:prSet/>
      <dgm:spPr/>
      <dgm:t>
        <a:bodyPr/>
        <a:lstStyle/>
        <a:p>
          <a:endParaRPr lang="en-US"/>
        </a:p>
      </dgm:t>
    </dgm:pt>
    <dgm:pt modelId="{62E1A144-EF7C-7342-8963-6549CD532AA4}">
      <dgm:prSet phldrT="[Text]" custT="1"/>
      <dgm:spPr/>
      <dgm:t>
        <a:bodyPr/>
        <a:lstStyle/>
        <a:p>
          <a:r>
            <a:rPr lang="en-GB" sz="4000" dirty="0"/>
            <a:t>Threats</a:t>
          </a:r>
        </a:p>
        <a:p>
          <a:r>
            <a:rPr lang="en-GB" sz="2000" dirty="0"/>
            <a:t>Coastal erosion; </a:t>
          </a:r>
        </a:p>
        <a:p>
          <a:r>
            <a:rPr lang="en-GB" sz="2000" dirty="0"/>
            <a:t>Political instability, inflation;</a:t>
          </a:r>
        </a:p>
        <a:p>
          <a:r>
            <a:rPr lang="en-GB" sz="2000" dirty="0"/>
            <a:t>Competitors’ </a:t>
          </a:r>
        </a:p>
        <a:p>
          <a:r>
            <a:rPr lang="en-GB" sz="2000" dirty="0"/>
            <a:t>Lack of financial support for improving the villa;</a:t>
          </a:r>
        </a:p>
        <a:p>
          <a:endParaRPr lang="en-GB" sz="2000" dirty="0"/>
        </a:p>
        <a:p>
          <a:endParaRPr lang="en-US" sz="2000" dirty="0"/>
        </a:p>
      </dgm:t>
    </dgm:pt>
    <dgm:pt modelId="{EF28D45D-511D-5F44-A219-A0FF0584BEBA}" type="parTrans" cxnId="{941D92B2-F672-2A48-878D-B412F05D7446}">
      <dgm:prSet/>
      <dgm:spPr/>
      <dgm:t>
        <a:bodyPr/>
        <a:lstStyle/>
        <a:p>
          <a:endParaRPr lang="en-US"/>
        </a:p>
      </dgm:t>
    </dgm:pt>
    <dgm:pt modelId="{C54C4198-CBC4-1B4D-A7CE-35C01CC1BBE6}" type="sibTrans" cxnId="{941D92B2-F672-2A48-878D-B412F05D7446}">
      <dgm:prSet/>
      <dgm:spPr/>
      <dgm:t>
        <a:bodyPr/>
        <a:lstStyle/>
        <a:p>
          <a:endParaRPr lang="en-US"/>
        </a:p>
      </dgm:t>
    </dgm:pt>
    <dgm:pt modelId="{FAD2E6A2-366F-894C-89C4-AEF5A87FEDB8}" type="pres">
      <dgm:prSet presAssocID="{6559BE75-651B-F24F-97CE-D131F0D45FF2}" presName="diagram" presStyleCnt="0">
        <dgm:presLayoutVars>
          <dgm:chMax val="1"/>
          <dgm:dir/>
          <dgm:animLvl val="ctr"/>
          <dgm:resizeHandles val="exact"/>
        </dgm:presLayoutVars>
      </dgm:prSet>
      <dgm:spPr/>
    </dgm:pt>
    <dgm:pt modelId="{15EF1000-BFEA-D44C-AE0F-E058B71B407F}" type="pres">
      <dgm:prSet presAssocID="{6559BE75-651B-F24F-97CE-D131F0D45FF2}" presName="matrix" presStyleCnt="0"/>
      <dgm:spPr/>
    </dgm:pt>
    <dgm:pt modelId="{D3DEDC80-B152-2E49-9D55-B35A1F0B8A58}" type="pres">
      <dgm:prSet presAssocID="{6559BE75-651B-F24F-97CE-D131F0D45FF2}" presName="tile1" presStyleLbl="node1" presStyleIdx="0" presStyleCnt="4"/>
      <dgm:spPr/>
    </dgm:pt>
    <dgm:pt modelId="{D326B116-C769-6E4B-A74D-3E7693D6EDF5}" type="pres">
      <dgm:prSet presAssocID="{6559BE75-651B-F24F-97CE-D131F0D45FF2}" presName="tile1text" presStyleLbl="node1" presStyleIdx="0" presStyleCnt="4">
        <dgm:presLayoutVars>
          <dgm:chMax val="0"/>
          <dgm:chPref val="0"/>
          <dgm:bulletEnabled val="1"/>
        </dgm:presLayoutVars>
      </dgm:prSet>
      <dgm:spPr/>
    </dgm:pt>
    <dgm:pt modelId="{9B5F7F7E-29E9-734E-B618-114C6FDF6FBF}" type="pres">
      <dgm:prSet presAssocID="{6559BE75-651B-F24F-97CE-D131F0D45FF2}" presName="tile2" presStyleLbl="node1" presStyleIdx="1" presStyleCnt="4"/>
      <dgm:spPr/>
    </dgm:pt>
    <dgm:pt modelId="{36DD3192-F4C7-8F4C-852C-3E3D2D14621D}" type="pres">
      <dgm:prSet presAssocID="{6559BE75-651B-F24F-97CE-D131F0D45FF2}" presName="tile2text" presStyleLbl="node1" presStyleIdx="1" presStyleCnt="4">
        <dgm:presLayoutVars>
          <dgm:chMax val="0"/>
          <dgm:chPref val="0"/>
          <dgm:bulletEnabled val="1"/>
        </dgm:presLayoutVars>
      </dgm:prSet>
      <dgm:spPr/>
    </dgm:pt>
    <dgm:pt modelId="{B8BBD8AA-51F2-2A47-8485-6E20279F0E8D}" type="pres">
      <dgm:prSet presAssocID="{6559BE75-651B-F24F-97CE-D131F0D45FF2}" presName="tile3" presStyleLbl="node1" presStyleIdx="2" presStyleCnt="4"/>
      <dgm:spPr/>
    </dgm:pt>
    <dgm:pt modelId="{CBFF3F89-4883-8C4A-9E4C-8E217500940A}" type="pres">
      <dgm:prSet presAssocID="{6559BE75-651B-F24F-97CE-D131F0D45FF2}" presName="tile3text" presStyleLbl="node1" presStyleIdx="2" presStyleCnt="4">
        <dgm:presLayoutVars>
          <dgm:chMax val="0"/>
          <dgm:chPref val="0"/>
          <dgm:bulletEnabled val="1"/>
        </dgm:presLayoutVars>
      </dgm:prSet>
      <dgm:spPr/>
    </dgm:pt>
    <dgm:pt modelId="{FEB844D4-C556-C940-AACE-3BE8969221C8}" type="pres">
      <dgm:prSet presAssocID="{6559BE75-651B-F24F-97CE-D131F0D45FF2}" presName="tile4" presStyleLbl="node1" presStyleIdx="3" presStyleCnt="4"/>
      <dgm:spPr/>
    </dgm:pt>
    <dgm:pt modelId="{6C354C89-9111-2246-A1E7-F626F1224751}" type="pres">
      <dgm:prSet presAssocID="{6559BE75-651B-F24F-97CE-D131F0D45FF2}" presName="tile4text" presStyleLbl="node1" presStyleIdx="3" presStyleCnt="4">
        <dgm:presLayoutVars>
          <dgm:chMax val="0"/>
          <dgm:chPref val="0"/>
          <dgm:bulletEnabled val="1"/>
        </dgm:presLayoutVars>
      </dgm:prSet>
      <dgm:spPr/>
    </dgm:pt>
    <dgm:pt modelId="{5ADDE4D6-C9DF-D840-9C30-A41FC4B1C444}" type="pres">
      <dgm:prSet presAssocID="{6559BE75-651B-F24F-97CE-D131F0D45FF2}" presName="centerTile" presStyleLbl="fgShp" presStyleIdx="0" presStyleCnt="1" custScaleX="81740" custScaleY="37309" custLinFactNeighborY="12308">
        <dgm:presLayoutVars>
          <dgm:chMax val="0"/>
          <dgm:chPref val="0"/>
        </dgm:presLayoutVars>
      </dgm:prSet>
      <dgm:spPr/>
    </dgm:pt>
  </dgm:ptLst>
  <dgm:cxnLst>
    <dgm:cxn modelId="{C18FE104-CC88-344C-97AD-AE819DEBBEF8}" type="presOf" srcId="{F44A493A-43B0-2241-8BD5-F1F318FF75BF}" destId="{36DD3192-F4C7-8F4C-852C-3E3D2D14621D}" srcOrd="1" destOrd="0" presId="urn:microsoft.com/office/officeart/2005/8/layout/matrix1"/>
    <dgm:cxn modelId="{81A15F13-5EF0-A143-B5EE-D0708B135CAC}" type="presOf" srcId="{DA475D5B-3473-FF46-AF04-11694C429671}" destId="{5ADDE4D6-C9DF-D840-9C30-A41FC4B1C444}" srcOrd="0" destOrd="0" presId="urn:microsoft.com/office/officeart/2005/8/layout/matrix1"/>
    <dgm:cxn modelId="{A80AFD1F-CC9B-414F-9852-E42E84B5A7DD}" type="presOf" srcId="{586A126C-AD26-604B-8A17-29F408020E7A}" destId="{B8BBD8AA-51F2-2A47-8485-6E20279F0E8D}" srcOrd="0" destOrd="0" presId="urn:microsoft.com/office/officeart/2005/8/layout/matrix1"/>
    <dgm:cxn modelId="{E6986227-4E8C-3F44-928B-CB84B4A384DA}" type="presOf" srcId="{62E1A144-EF7C-7342-8963-6549CD532AA4}" destId="{FEB844D4-C556-C940-AACE-3BE8969221C8}" srcOrd="0" destOrd="0" presId="urn:microsoft.com/office/officeart/2005/8/layout/matrix1"/>
    <dgm:cxn modelId="{CEBAE82B-63FE-6C46-80EB-54273BF3FA54}" srcId="{DA475D5B-3473-FF46-AF04-11694C429671}" destId="{4A79FC04-D5A9-444E-B4F4-7A60EF37EFE2}" srcOrd="0" destOrd="0" parTransId="{2CC458AB-D14F-E543-A05A-4BBC57B46D9F}" sibTransId="{662F1CA3-E1B9-B44C-8445-41B1EED4ABE9}"/>
    <dgm:cxn modelId="{CD67C144-662B-9E49-AB7F-614D03113D58}" srcId="{6559BE75-651B-F24F-97CE-D131F0D45FF2}" destId="{DA475D5B-3473-FF46-AF04-11694C429671}" srcOrd="0" destOrd="0" parTransId="{BFFA6975-24A6-504E-8D59-47BF59935532}" sibTransId="{CB2DE067-0185-E940-8CA9-A7977F641510}"/>
    <dgm:cxn modelId="{F6A93B59-FA77-6B45-905B-D869269EB5C9}" type="presOf" srcId="{586A126C-AD26-604B-8A17-29F408020E7A}" destId="{CBFF3F89-4883-8C4A-9E4C-8E217500940A}" srcOrd="1" destOrd="0" presId="urn:microsoft.com/office/officeart/2005/8/layout/matrix1"/>
    <dgm:cxn modelId="{082B5D79-EAD6-4C44-8344-FEB6DED2C41E}" srcId="{DA475D5B-3473-FF46-AF04-11694C429671}" destId="{586A126C-AD26-604B-8A17-29F408020E7A}" srcOrd="2" destOrd="0" parTransId="{83C09955-3A9C-5743-BD49-EF0654E266E3}" sibTransId="{9E492242-45F5-8042-8C5E-F9A8020E8A79}"/>
    <dgm:cxn modelId="{021C95A0-F40B-C842-91E7-DD6629A6FC81}" srcId="{DA475D5B-3473-FF46-AF04-11694C429671}" destId="{F44A493A-43B0-2241-8BD5-F1F318FF75BF}" srcOrd="1" destOrd="0" parTransId="{BAE6C814-F0BF-674E-9E9B-21621124C615}" sibTransId="{F0293FAE-59A8-A44F-830E-628BA6A3E75A}"/>
    <dgm:cxn modelId="{FF559EAC-F258-0643-B418-2E6164613902}" type="presOf" srcId="{6559BE75-651B-F24F-97CE-D131F0D45FF2}" destId="{FAD2E6A2-366F-894C-89C4-AEF5A87FEDB8}" srcOrd="0" destOrd="0" presId="urn:microsoft.com/office/officeart/2005/8/layout/matrix1"/>
    <dgm:cxn modelId="{6CCD38AF-67A8-1444-96CD-B57318C21182}" type="presOf" srcId="{4A79FC04-D5A9-444E-B4F4-7A60EF37EFE2}" destId="{D3DEDC80-B152-2E49-9D55-B35A1F0B8A58}" srcOrd="0" destOrd="0" presId="urn:microsoft.com/office/officeart/2005/8/layout/matrix1"/>
    <dgm:cxn modelId="{941D92B2-F672-2A48-878D-B412F05D7446}" srcId="{DA475D5B-3473-FF46-AF04-11694C429671}" destId="{62E1A144-EF7C-7342-8963-6549CD532AA4}" srcOrd="3" destOrd="0" parTransId="{EF28D45D-511D-5F44-A219-A0FF0584BEBA}" sibTransId="{C54C4198-CBC4-1B4D-A7CE-35C01CC1BBE6}"/>
    <dgm:cxn modelId="{6909EDE3-1663-AA49-9295-29EDD4F1E261}" type="presOf" srcId="{62E1A144-EF7C-7342-8963-6549CD532AA4}" destId="{6C354C89-9111-2246-A1E7-F626F1224751}" srcOrd="1" destOrd="0" presId="urn:microsoft.com/office/officeart/2005/8/layout/matrix1"/>
    <dgm:cxn modelId="{471E33F6-D5FE-DB49-B17E-BA0A897FAD3D}" type="presOf" srcId="{4A79FC04-D5A9-444E-B4F4-7A60EF37EFE2}" destId="{D326B116-C769-6E4B-A74D-3E7693D6EDF5}" srcOrd="1" destOrd="0" presId="urn:microsoft.com/office/officeart/2005/8/layout/matrix1"/>
    <dgm:cxn modelId="{F2EF04F8-7AA2-1943-B346-0CB22B24C875}" type="presOf" srcId="{F44A493A-43B0-2241-8BD5-F1F318FF75BF}" destId="{9B5F7F7E-29E9-734E-B618-114C6FDF6FBF}" srcOrd="0" destOrd="0" presId="urn:microsoft.com/office/officeart/2005/8/layout/matrix1"/>
    <dgm:cxn modelId="{FC681795-60F0-F14A-B079-9E508B41A40E}" type="presParOf" srcId="{FAD2E6A2-366F-894C-89C4-AEF5A87FEDB8}" destId="{15EF1000-BFEA-D44C-AE0F-E058B71B407F}" srcOrd="0" destOrd="0" presId="urn:microsoft.com/office/officeart/2005/8/layout/matrix1"/>
    <dgm:cxn modelId="{2947342F-38AD-9045-B73A-18585276A1D1}" type="presParOf" srcId="{15EF1000-BFEA-D44C-AE0F-E058B71B407F}" destId="{D3DEDC80-B152-2E49-9D55-B35A1F0B8A58}" srcOrd="0" destOrd="0" presId="urn:microsoft.com/office/officeart/2005/8/layout/matrix1"/>
    <dgm:cxn modelId="{47C17D57-6AE5-1948-99A2-3B625E775A2F}" type="presParOf" srcId="{15EF1000-BFEA-D44C-AE0F-E058B71B407F}" destId="{D326B116-C769-6E4B-A74D-3E7693D6EDF5}" srcOrd="1" destOrd="0" presId="urn:microsoft.com/office/officeart/2005/8/layout/matrix1"/>
    <dgm:cxn modelId="{E28B97B2-0721-3C41-AC72-171A6DEB47B1}" type="presParOf" srcId="{15EF1000-BFEA-D44C-AE0F-E058B71B407F}" destId="{9B5F7F7E-29E9-734E-B618-114C6FDF6FBF}" srcOrd="2" destOrd="0" presId="urn:microsoft.com/office/officeart/2005/8/layout/matrix1"/>
    <dgm:cxn modelId="{2AD9F92B-DE75-9045-9177-8B625367A850}" type="presParOf" srcId="{15EF1000-BFEA-D44C-AE0F-E058B71B407F}" destId="{36DD3192-F4C7-8F4C-852C-3E3D2D14621D}" srcOrd="3" destOrd="0" presId="urn:microsoft.com/office/officeart/2005/8/layout/matrix1"/>
    <dgm:cxn modelId="{DB60E80E-A490-5846-A665-A52EDA0EB000}" type="presParOf" srcId="{15EF1000-BFEA-D44C-AE0F-E058B71B407F}" destId="{B8BBD8AA-51F2-2A47-8485-6E20279F0E8D}" srcOrd="4" destOrd="0" presId="urn:microsoft.com/office/officeart/2005/8/layout/matrix1"/>
    <dgm:cxn modelId="{4285511F-9EC9-3F44-B274-F3CF05D1010D}" type="presParOf" srcId="{15EF1000-BFEA-D44C-AE0F-E058B71B407F}" destId="{CBFF3F89-4883-8C4A-9E4C-8E217500940A}" srcOrd="5" destOrd="0" presId="urn:microsoft.com/office/officeart/2005/8/layout/matrix1"/>
    <dgm:cxn modelId="{6C68405D-ECFA-4E4C-BE23-F58E5088E309}" type="presParOf" srcId="{15EF1000-BFEA-D44C-AE0F-E058B71B407F}" destId="{FEB844D4-C556-C940-AACE-3BE8969221C8}" srcOrd="6" destOrd="0" presId="urn:microsoft.com/office/officeart/2005/8/layout/matrix1"/>
    <dgm:cxn modelId="{9173737E-E808-0B4E-AD25-9A29EFB1C974}" type="presParOf" srcId="{15EF1000-BFEA-D44C-AE0F-E058B71B407F}" destId="{6C354C89-9111-2246-A1E7-F626F1224751}" srcOrd="7" destOrd="0" presId="urn:microsoft.com/office/officeart/2005/8/layout/matrix1"/>
    <dgm:cxn modelId="{C335A85C-EB2D-9943-9490-B0DDD6F600C0}" type="presParOf" srcId="{FAD2E6A2-366F-894C-89C4-AEF5A87FEDB8}" destId="{5ADDE4D6-C9DF-D840-9C30-A41FC4B1C444}"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EDC80-B152-2E49-9D55-B35A1F0B8A58}">
      <dsp:nvSpPr>
        <dsp:cNvPr id="0" name=""/>
        <dsp:cNvSpPr/>
      </dsp:nvSpPr>
      <dsp:spPr>
        <a:xfrm rot="16200000">
          <a:off x="891647" y="-891647"/>
          <a:ext cx="3256691" cy="5039987"/>
        </a:xfrm>
        <a:prstGeom prst="round1Rect">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5816" tIns="305816" rIns="305816" bIns="305816" numCol="1" spcCol="1270" anchor="ctr" anchorCtr="0">
          <a:noAutofit/>
        </a:bodyPr>
        <a:lstStyle/>
        <a:p>
          <a:pPr marL="0" lvl="0" indent="0" algn="ctr" defTabSz="1911350">
            <a:lnSpc>
              <a:spcPct val="90000"/>
            </a:lnSpc>
            <a:spcBef>
              <a:spcPct val="0"/>
            </a:spcBef>
            <a:spcAft>
              <a:spcPct val="35000"/>
            </a:spcAft>
            <a:buNone/>
          </a:pPr>
          <a:endParaRPr lang="en-US" sz="4300" kern="1200" dirty="0"/>
        </a:p>
        <a:p>
          <a:pPr marL="0" lvl="0" indent="0" algn="ctr" defTabSz="1911350">
            <a:lnSpc>
              <a:spcPct val="90000"/>
            </a:lnSpc>
            <a:spcBef>
              <a:spcPct val="0"/>
            </a:spcBef>
            <a:spcAft>
              <a:spcPct val="35000"/>
            </a:spcAft>
            <a:buNone/>
          </a:pPr>
          <a:r>
            <a:rPr lang="en-US" sz="4000" kern="1200" dirty="0"/>
            <a:t>Strengths</a:t>
          </a:r>
        </a:p>
        <a:p>
          <a:pPr marL="0" lvl="0" indent="0" algn="ctr" defTabSz="1911350">
            <a:lnSpc>
              <a:spcPct val="90000"/>
            </a:lnSpc>
            <a:spcBef>
              <a:spcPct val="0"/>
            </a:spcBef>
            <a:spcAft>
              <a:spcPct val="35000"/>
            </a:spcAft>
            <a:buFont typeface="Wingdings" pitchFamily="2" charset="2"/>
            <a:buNone/>
          </a:pPr>
          <a:r>
            <a:rPr lang="en-US" sz="2000" kern="1200" dirty="0"/>
            <a:t> </a:t>
          </a:r>
          <a:r>
            <a:rPr lang="en-GB" sz="2000" kern="1200" dirty="0"/>
            <a:t>Good location with many tourists;</a:t>
          </a:r>
        </a:p>
        <a:p>
          <a:pPr marL="0" lvl="0" indent="0" algn="ctr" defTabSz="1911350">
            <a:lnSpc>
              <a:spcPct val="90000"/>
            </a:lnSpc>
            <a:spcBef>
              <a:spcPct val="0"/>
            </a:spcBef>
            <a:spcAft>
              <a:spcPct val="35000"/>
            </a:spcAft>
            <a:buFont typeface="Wingdings" pitchFamily="2" charset="2"/>
            <a:buNone/>
          </a:pPr>
          <a:r>
            <a:rPr lang="en-GB" sz="2000" kern="1200" dirty="0"/>
            <a:t>Good management and employees;</a:t>
          </a:r>
        </a:p>
        <a:p>
          <a:pPr marL="0" lvl="0" indent="0" algn="ctr" defTabSz="1911350">
            <a:lnSpc>
              <a:spcPct val="90000"/>
            </a:lnSpc>
            <a:spcBef>
              <a:spcPct val="0"/>
            </a:spcBef>
            <a:spcAft>
              <a:spcPct val="35000"/>
            </a:spcAft>
            <a:buFont typeface="Wingdings" pitchFamily="2" charset="2"/>
            <a:buNone/>
          </a:pPr>
          <a:r>
            <a:rPr lang="en-GB" sz="2000" kern="1200" dirty="0"/>
            <a:t>Good organisation and services offered;</a:t>
          </a:r>
        </a:p>
        <a:p>
          <a:pPr marL="0" lvl="0" indent="0" algn="ctr" defTabSz="1911350">
            <a:lnSpc>
              <a:spcPct val="90000"/>
            </a:lnSpc>
            <a:spcBef>
              <a:spcPct val="0"/>
            </a:spcBef>
            <a:spcAft>
              <a:spcPct val="35000"/>
            </a:spcAft>
            <a:buFont typeface="Wingdings" pitchFamily="2" charset="2"/>
            <a:buNone/>
          </a:pPr>
          <a:r>
            <a:rPr lang="en-GB" sz="2000" kern="1200" dirty="0"/>
            <a:t>Close to the beach, convenient;</a:t>
          </a:r>
          <a:endParaRPr lang="en-US" sz="2000" kern="1200" dirty="0"/>
        </a:p>
      </dsp:txBody>
      <dsp:txXfrm rot="5400000">
        <a:off x="0" y="0"/>
        <a:ext cx="5039987" cy="2442518"/>
      </dsp:txXfrm>
    </dsp:sp>
    <dsp:sp modelId="{9B5F7F7E-29E9-734E-B618-114C6FDF6FBF}">
      <dsp:nvSpPr>
        <dsp:cNvPr id="0" name=""/>
        <dsp:cNvSpPr/>
      </dsp:nvSpPr>
      <dsp:spPr>
        <a:xfrm>
          <a:off x="5039987" y="0"/>
          <a:ext cx="5039987" cy="3256691"/>
        </a:xfrm>
        <a:prstGeom prst="round1Rect">
          <a:avLst/>
        </a:prstGeom>
        <a:solidFill>
          <a:schemeClr val="accent2">
            <a:shade val="80000"/>
            <a:hueOff val="-79340"/>
            <a:satOff val="-14280"/>
            <a:lumOff val="11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endParaRPr lang="en-GB" sz="4000" kern="1200" dirty="0"/>
        </a:p>
        <a:p>
          <a:pPr marL="0" lvl="0" indent="0" algn="ctr" defTabSz="1778000">
            <a:lnSpc>
              <a:spcPct val="90000"/>
            </a:lnSpc>
            <a:spcBef>
              <a:spcPct val="0"/>
            </a:spcBef>
            <a:spcAft>
              <a:spcPct val="35000"/>
            </a:spcAft>
            <a:buNone/>
          </a:pPr>
          <a:r>
            <a:rPr lang="en-GB" sz="4000" kern="1200" dirty="0"/>
            <a:t>Weaknesses</a:t>
          </a:r>
        </a:p>
        <a:p>
          <a:pPr marL="0" lvl="0" indent="0" algn="ctr" defTabSz="1778000">
            <a:lnSpc>
              <a:spcPct val="90000"/>
            </a:lnSpc>
            <a:spcBef>
              <a:spcPct val="0"/>
            </a:spcBef>
            <a:spcAft>
              <a:spcPct val="35000"/>
            </a:spcAft>
            <a:buNone/>
          </a:pPr>
          <a:r>
            <a:rPr lang="en-GB" sz="2000" kern="1200" dirty="0"/>
            <a:t>The Villa is located in a town where all the activities are related to the beach and the summer;</a:t>
          </a:r>
        </a:p>
        <a:p>
          <a:pPr marL="0" lvl="0" indent="0" algn="ctr" defTabSz="1778000">
            <a:lnSpc>
              <a:spcPct val="90000"/>
            </a:lnSpc>
            <a:spcBef>
              <a:spcPct val="0"/>
            </a:spcBef>
            <a:spcAft>
              <a:spcPct val="35000"/>
            </a:spcAft>
            <a:buNone/>
          </a:pPr>
          <a:r>
            <a:rPr lang="en-GB" sz="2000" kern="1200" dirty="0"/>
            <a:t>A limited number of rooms and facilities;</a:t>
          </a:r>
        </a:p>
        <a:p>
          <a:pPr marL="0" lvl="0" indent="0" algn="ctr" defTabSz="1778000">
            <a:lnSpc>
              <a:spcPct val="90000"/>
            </a:lnSpc>
            <a:spcBef>
              <a:spcPct val="0"/>
            </a:spcBef>
            <a:spcAft>
              <a:spcPct val="35000"/>
            </a:spcAft>
            <a:buNone/>
          </a:pPr>
          <a:r>
            <a:rPr lang="en-GB" sz="2000" kern="1200" dirty="0"/>
            <a:t>Poor social media and internet skills of owners;</a:t>
          </a:r>
          <a:endParaRPr lang="en-US" sz="2000" kern="1200" dirty="0"/>
        </a:p>
      </dsp:txBody>
      <dsp:txXfrm>
        <a:off x="5039987" y="0"/>
        <a:ext cx="5039987" cy="2442518"/>
      </dsp:txXfrm>
    </dsp:sp>
    <dsp:sp modelId="{B8BBD8AA-51F2-2A47-8485-6E20279F0E8D}">
      <dsp:nvSpPr>
        <dsp:cNvPr id="0" name=""/>
        <dsp:cNvSpPr/>
      </dsp:nvSpPr>
      <dsp:spPr>
        <a:xfrm rot="10800000">
          <a:off x="0" y="3256691"/>
          <a:ext cx="5039987" cy="3256691"/>
        </a:xfrm>
        <a:prstGeom prst="round1Rect">
          <a:avLst/>
        </a:prstGeom>
        <a:solidFill>
          <a:schemeClr val="accent2">
            <a:shade val="80000"/>
            <a:hueOff val="-158679"/>
            <a:satOff val="-28560"/>
            <a:lumOff val="2306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Opportunities</a:t>
          </a:r>
        </a:p>
        <a:p>
          <a:pPr marL="0" lvl="0" indent="0" algn="ctr" defTabSz="1778000">
            <a:lnSpc>
              <a:spcPct val="90000"/>
            </a:lnSpc>
            <a:spcBef>
              <a:spcPct val="0"/>
            </a:spcBef>
            <a:spcAft>
              <a:spcPct val="35000"/>
            </a:spcAft>
            <a:buNone/>
          </a:pPr>
          <a:r>
            <a:rPr lang="en-GB" sz="2000" kern="1200" dirty="0"/>
            <a:t>An increasing number of tourists on the coast;</a:t>
          </a:r>
        </a:p>
        <a:p>
          <a:pPr marL="0" lvl="0" indent="0" algn="ctr" defTabSz="1778000">
            <a:lnSpc>
              <a:spcPct val="90000"/>
            </a:lnSpc>
            <a:spcBef>
              <a:spcPct val="0"/>
            </a:spcBef>
            <a:spcAft>
              <a:spcPct val="35000"/>
            </a:spcAft>
            <a:buNone/>
          </a:pPr>
          <a:r>
            <a:rPr lang="en-GB" sz="2000" kern="1200" dirty="0"/>
            <a:t>Growing town and improving infrastructure; </a:t>
          </a:r>
        </a:p>
        <a:p>
          <a:pPr marL="0" lvl="0" indent="0" algn="ctr" defTabSz="1778000">
            <a:lnSpc>
              <a:spcPct val="90000"/>
            </a:lnSpc>
            <a:spcBef>
              <a:spcPct val="0"/>
            </a:spcBef>
            <a:spcAft>
              <a:spcPct val="35000"/>
            </a:spcAft>
            <a:buNone/>
          </a:pPr>
          <a:r>
            <a:rPr lang="en-GB" sz="2000" kern="1200" dirty="0"/>
            <a:t>More people prefer to stay in social friendly villas than the big hotels;</a:t>
          </a:r>
        </a:p>
        <a:p>
          <a:pPr marL="0" lvl="0" indent="0" algn="ctr" defTabSz="1778000">
            <a:lnSpc>
              <a:spcPct val="90000"/>
            </a:lnSpc>
            <a:spcBef>
              <a:spcPct val="0"/>
            </a:spcBef>
            <a:spcAft>
              <a:spcPct val="35000"/>
            </a:spcAft>
            <a:buNone/>
          </a:pPr>
          <a:endParaRPr lang="en-GB" sz="1800" kern="1200" dirty="0"/>
        </a:p>
        <a:p>
          <a:pPr marL="0" lvl="0" indent="0" algn="ctr" defTabSz="1778000">
            <a:lnSpc>
              <a:spcPct val="90000"/>
            </a:lnSpc>
            <a:spcBef>
              <a:spcPct val="0"/>
            </a:spcBef>
            <a:spcAft>
              <a:spcPct val="35000"/>
            </a:spcAft>
            <a:buNone/>
          </a:pPr>
          <a:endParaRPr lang="en-US" sz="1800" kern="1200" dirty="0"/>
        </a:p>
      </dsp:txBody>
      <dsp:txXfrm rot="10800000">
        <a:off x="0" y="4070863"/>
        <a:ext cx="5039987" cy="2442518"/>
      </dsp:txXfrm>
    </dsp:sp>
    <dsp:sp modelId="{FEB844D4-C556-C940-AACE-3BE8969221C8}">
      <dsp:nvSpPr>
        <dsp:cNvPr id="0" name=""/>
        <dsp:cNvSpPr/>
      </dsp:nvSpPr>
      <dsp:spPr>
        <a:xfrm rot="5400000">
          <a:off x="5931635" y="2365043"/>
          <a:ext cx="3256691" cy="5039987"/>
        </a:xfrm>
        <a:prstGeom prst="round1Rect">
          <a:avLst/>
        </a:prstGeom>
        <a:solidFill>
          <a:schemeClr val="accent2">
            <a:shade val="80000"/>
            <a:hueOff val="-238019"/>
            <a:satOff val="-42840"/>
            <a:lumOff val="3459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Threats</a:t>
          </a:r>
        </a:p>
        <a:p>
          <a:pPr marL="0" lvl="0" indent="0" algn="ctr" defTabSz="1778000">
            <a:lnSpc>
              <a:spcPct val="90000"/>
            </a:lnSpc>
            <a:spcBef>
              <a:spcPct val="0"/>
            </a:spcBef>
            <a:spcAft>
              <a:spcPct val="35000"/>
            </a:spcAft>
            <a:buNone/>
          </a:pPr>
          <a:r>
            <a:rPr lang="en-GB" sz="2000" kern="1200" dirty="0"/>
            <a:t>Coastal erosion; </a:t>
          </a:r>
        </a:p>
        <a:p>
          <a:pPr marL="0" lvl="0" indent="0" algn="ctr" defTabSz="1778000">
            <a:lnSpc>
              <a:spcPct val="90000"/>
            </a:lnSpc>
            <a:spcBef>
              <a:spcPct val="0"/>
            </a:spcBef>
            <a:spcAft>
              <a:spcPct val="35000"/>
            </a:spcAft>
            <a:buNone/>
          </a:pPr>
          <a:r>
            <a:rPr lang="en-GB" sz="2000" kern="1200" dirty="0"/>
            <a:t>Political instability, inflation;</a:t>
          </a:r>
        </a:p>
        <a:p>
          <a:pPr marL="0" lvl="0" indent="0" algn="ctr" defTabSz="1778000">
            <a:lnSpc>
              <a:spcPct val="90000"/>
            </a:lnSpc>
            <a:spcBef>
              <a:spcPct val="0"/>
            </a:spcBef>
            <a:spcAft>
              <a:spcPct val="35000"/>
            </a:spcAft>
            <a:buNone/>
          </a:pPr>
          <a:r>
            <a:rPr lang="en-GB" sz="2000" kern="1200" dirty="0"/>
            <a:t>Competitors’ </a:t>
          </a:r>
        </a:p>
        <a:p>
          <a:pPr marL="0" lvl="0" indent="0" algn="ctr" defTabSz="1778000">
            <a:lnSpc>
              <a:spcPct val="90000"/>
            </a:lnSpc>
            <a:spcBef>
              <a:spcPct val="0"/>
            </a:spcBef>
            <a:spcAft>
              <a:spcPct val="35000"/>
            </a:spcAft>
            <a:buNone/>
          </a:pPr>
          <a:r>
            <a:rPr lang="en-GB" sz="2000" kern="1200" dirty="0"/>
            <a:t>Lack of financial support for improving the villa;</a:t>
          </a:r>
        </a:p>
        <a:p>
          <a:pPr marL="0" lvl="0" indent="0" algn="ctr" defTabSz="1778000">
            <a:lnSpc>
              <a:spcPct val="90000"/>
            </a:lnSpc>
            <a:spcBef>
              <a:spcPct val="0"/>
            </a:spcBef>
            <a:spcAft>
              <a:spcPct val="35000"/>
            </a:spcAft>
            <a:buNone/>
          </a:pPr>
          <a:endParaRPr lang="en-GB" sz="2000" kern="1200" dirty="0"/>
        </a:p>
        <a:p>
          <a:pPr marL="0" lvl="0" indent="0" algn="ctr" defTabSz="1778000">
            <a:lnSpc>
              <a:spcPct val="90000"/>
            </a:lnSpc>
            <a:spcBef>
              <a:spcPct val="0"/>
            </a:spcBef>
            <a:spcAft>
              <a:spcPct val="35000"/>
            </a:spcAft>
            <a:buNone/>
          </a:pPr>
          <a:endParaRPr lang="en-US" sz="2000" kern="1200" dirty="0"/>
        </a:p>
      </dsp:txBody>
      <dsp:txXfrm rot="-5400000">
        <a:off x="5039987" y="4070863"/>
        <a:ext cx="5039987" cy="2442518"/>
      </dsp:txXfrm>
    </dsp:sp>
    <dsp:sp modelId="{5ADDE4D6-C9DF-D840-9C30-A41FC4B1C444}">
      <dsp:nvSpPr>
        <dsp:cNvPr id="0" name=""/>
        <dsp:cNvSpPr/>
      </dsp:nvSpPr>
      <dsp:spPr>
        <a:xfrm>
          <a:off x="3804081" y="3153348"/>
          <a:ext cx="2471811" cy="607519"/>
        </a:xfrm>
        <a:prstGeom prst="roundRect">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Iris</a:t>
          </a:r>
        </a:p>
      </dsp:txBody>
      <dsp:txXfrm>
        <a:off x="3833738" y="3183005"/>
        <a:ext cx="2412497" cy="548205"/>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A8A8E-F549-584E-9E2B-58A2EF565B35}" type="datetimeFigureOut">
              <a:rPr lang="en-US" smtClean="0"/>
              <a:t>6/16/19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6CE02-0292-2549-86AD-00301B9F830B}" type="slidenum">
              <a:rPr lang="en-US" smtClean="0"/>
              <a:t>‹#›</a:t>
            </a:fld>
            <a:endParaRPr lang="en-US"/>
          </a:p>
        </p:txBody>
      </p:sp>
    </p:spTree>
    <p:extLst>
      <p:ext uri="{BB962C8B-B14F-4D97-AF65-F5344CB8AC3E}">
        <p14:creationId xmlns:p14="http://schemas.microsoft.com/office/powerpoint/2010/main" val="3951885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A6ACB2-5673-014A-AA16-B1655DE4C152}" type="datetime1">
              <a:rPr lang="en-GB" smtClean="0"/>
              <a:t>16/06/2019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E637ACA6-9C4B-0F42-A87B-74DAAA37C6F4}" type="slidenum">
              <a:rPr lang="en-US" smtClean="0"/>
              <a:t>‹#›</a:t>
            </a:fld>
            <a:endParaRPr lang="en-US"/>
          </a:p>
        </p:txBody>
      </p:sp>
    </p:spTree>
    <p:extLst>
      <p:ext uri="{BB962C8B-B14F-4D97-AF65-F5344CB8AC3E}">
        <p14:creationId xmlns:p14="http://schemas.microsoft.com/office/powerpoint/2010/main" val="3673704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9CD979-4117-684A-BB67-1454E4C3589F}" type="datetime1">
              <a:rPr lang="en-GB" smtClean="0"/>
              <a:t>16/06/2019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4202014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32A9CD6-1F24-C546-8ED3-06C4E508BA50}" type="datetime1">
              <a:rPr lang="en-GB" smtClean="0"/>
              <a:t>16/06/2019</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E637ACA6-9C4B-0F42-A87B-74DAAA37C6F4}" type="slidenum">
              <a:rPr lang="en-US" smtClean="0"/>
              <a:t>‹#›</a:t>
            </a:fld>
            <a:endParaRPr lang="en-US"/>
          </a:p>
        </p:txBody>
      </p:sp>
    </p:spTree>
    <p:extLst>
      <p:ext uri="{BB962C8B-B14F-4D97-AF65-F5344CB8AC3E}">
        <p14:creationId xmlns:p14="http://schemas.microsoft.com/office/powerpoint/2010/main" val="261498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880152-0788-2F4C-836A-9D2D29CA2910}" type="datetime1">
              <a:rPr lang="en-GB" smtClean="0"/>
              <a:t>16/06/2019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122717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40CE5D-A702-9F42-BA5F-52FC5C4FF9F0}" type="datetime1">
              <a:rPr lang="en-GB" smtClean="0"/>
              <a:t>16/06/2019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37ACA6-9C4B-0F42-A87B-74DAAA37C6F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59521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C6D6813-7A33-294D-83C8-FF4187F1E7FB}" type="datetime1">
              <a:rPr lang="en-GB" smtClean="0"/>
              <a:t>16/06/2019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37ACA6-9C4B-0F42-A87B-74DAAA37C6F4}"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35982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0C6CFB-7D87-544B-8CE0-4A916D9479B0}" type="datetime1">
              <a:rPr lang="en-GB" smtClean="0"/>
              <a:t>16/06/2019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977796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AF2A1E-06BA-794C-A906-18FC3C33DFC5}" type="datetime1">
              <a:rPr lang="en-GB" smtClean="0"/>
              <a:t>16/06/2019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643804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0686A0-3AC6-2B46-83F9-FDCD139AAF3B}" type="datetime1">
              <a:rPr lang="en-GB" smtClean="0"/>
              <a:t>16/06/2019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171811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146277-27D7-1644-8E56-929010F61034}" type="datetime1">
              <a:rPr lang="en-GB" smtClean="0"/>
              <a:t>16/06/2019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318016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59BBEC-5661-4441-8403-E0071019008F}" type="datetime1">
              <a:rPr lang="en-GB" smtClean="0"/>
              <a:t>16/06/2019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37ACA6-9C4B-0F42-A87B-74DAAA37C6F4}" type="slidenum">
              <a:rPr lang="en-US" smtClean="0"/>
              <a:t>‹#›</a:t>
            </a:fld>
            <a:endParaRPr lang="en-US"/>
          </a:p>
        </p:txBody>
      </p:sp>
    </p:spTree>
    <p:extLst>
      <p:ext uri="{BB962C8B-B14F-4D97-AF65-F5344CB8AC3E}">
        <p14:creationId xmlns:p14="http://schemas.microsoft.com/office/powerpoint/2010/main" val="1954677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F6637D9-2A82-E143-BAC2-8398928298B7}" type="datetime1">
              <a:rPr lang="en-GB" smtClean="0"/>
              <a:t>16/06/2019</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E637ACA6-9C4B-0F42-A87B-74DAAA37C6F4}" type="slidenum">
              <a:rPr lang="en-US" smtClean="0"/>
              <a:t>‹#›</a:t>
            </a:fld>
            <a:endParaRPr lang="en-US"/>
          </a:p>
        </p:txBody>
      </p:sp>
    </p:spTree>
    <p:extLst>
      <p:ext uri="{BB962C8B-B14F-4D97-AF65-F5344CB8AC3E}">
        <p14:creationId xmlns:p14="http://schemas.microsoft.com/office/powerpoint/2010/main" val="7993168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A0D96-2443-A644-98F1-5E7B0B23F6CA}"/>
              </a:ext>
            </a:extLst>
          </p:cNvPr>
          <p:cNvSpPr>
            <a:spLocks noGrp="1"/>
          </p:cNvSpPr>
          <p:nvPr>
            <p:ph type="ctrTitle"/>
          </p:nvPr>
        </p:nvSpPr>
        <p:spPr>
          <a:xfrm>
            <a:off x="1064712" y="1921980"/>
            <a:ext cx="10062575" cy="1950277"/>
          </a:xfrm>
        </p:spPr>
        <p:txBody>
          <a:bodyPr/>
          <a:lstStyle/>
          <a:p>
            <a:pPr algn="ctr"/>
            <a:r>
              <a:rPr lang="en-US" sz="7200" dirty="0"/>
              <a:t>Marketing </a:t>
            </a:r>
            <a:br>
              <a:rPr lang="en-US" sz="7200" dirty="0"/>
            </a:br>
            <a:r>
              <a:rPr lang="en-US" sz="7200" dirty="0"/>
              <a:t>Environmental Audit</a:t>
            </a:r>
          </a:p>
        </p:txBody>
      </p:sp>
      <p:sp>
        <p:nvSpPr>
          <p:cNvPr id="3" name="Subtitle 2">
            <a:extLst>
              <a:ext uri="{FF2B5EF4-FFF2-40B4-BE49-F238E27FC236}">
                <a16:creationId xmlns:a16="http://schemas.microsoft.com/office/drawing/2014/main" id="{187B0DA8-4EC7-804A-984A-4D9A4A1F1A2C}"/>
              </a:ext>
            </a:extLst>
          </p:cNvPr>
          <p:cNvSpPr>
            <a:spLocks noGrp="1"/>
          </p:cNvSpPr>
          <p:nvPr>
            <p:ph type="subTitle" idx="1"/>
          </p:nvPr>
        </p:nvSpPr>
        <p:spPr>
          <a:xfrm>
            <a:off x="1853852" y="4389119"/>
            <a:ext cx="7107268" cy="2212097"/>
          </a:xfrm>
        </p:spPr>
        <p:txBody>
          <a:bodyPr>
            <a:normAutofit/>
          </a:bodyPr>
          <a:lstStyle/>
          <a:p>
            <a:r>
              <a:rPr lang="en-US" dirty="0"/>
              <a:t>Title: “Iris”</a:t>
            </a:r>
          </a:p>
          <a:p>
            <a:r>
              <a:rPr lang="en-US" dirty="0"/>
              <a:t>Student name:  Sorin Gabriel </a:t>
            </a:r>
            <a:r>
              <a:rPr lang="en-US" dirty="0" err="1"/>
              <a:t>Alexandru</a:t>
            </a:r>
            <a:endParaRPr lang="en-US" dirty="0"/>
          </a:p>
          <a:p>
            <a:r>
              <a:rPr lang="en-US" dirty="0"/>
              <a:t>Student name:  Gabriela </a:t>
            </a:r>
            <a:r>
              <a:rPr lang="en-US" dirty="0" err="1"/>
              <a:t>Alexandru</a:t>
            </a:r>
            <a:endParaRPr lang="en-US" dirty="0"/>
          </a:p>
          <a:p>
            <a:r>
              <a:rPr lang="en-US" dirty="0"/>
              <a:t>Student name:  Nicoleta Mihaela </a:t>
            </a:r>
            <a:r>
              <a:rPr lang="en-US" dirty="0" err="1"/>
              <a:t>Pezeshkpour</a:t>
            </a:r>
            <a:endParaRPr lang="en-US" dirty="0"/>
          </a:p>
          <a:p>
            <a:r>
              <a:rPr lang="en-US" dirty="0"/>
              <a:t>Student name:  Florin Teodorescu</a:t>
            </a:r>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7C09D7BC-25A6-DC48-B5C8-B1FD60236D99}"/>
              </a:ext>
            </a:extLst>
          </p:cNvPr>
          <p:cNvSpPr>
            <a:spLocks noGrp="1"/>
          </p:cNvSpPr>
          <p:nvPr>
            <p:ph type="sldNum" sz="quarter" idx="12"/>
          </p:nvPr>
        </p:nvSpPr>
        <p:spPr/>
        <p:txBody>
          <a:bodyPr/>
          <a:lstStyle/>
          <a:p>
            <a:fld id="{E637ACA6-9C4B-0F42-A87B-74DAAA37C6F4}" type="slidenum">
              <a:rPr lang="en-US" smtClean="0"/>
              <a:t>1</a:t>
            </a:fld>
            <a:endParaRPr lang="en-US"/>
          </a:p>
        </p:txBody>
      </p:sp>
    </p:spTree>
    <p:extLst>
      <p:ext uri="{BB962C8B-B14F-4D97-AF65-F5344CB8AC3E}">
        <p14:creationId xmlns:p14="http://schemas.microsoft.com/office/powerpoint/2010/main" val="3611216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B25546-E3AC-2846-8418-7AB5519A352C}"/>
              </a:ext>
            </a:extLst>
          </p:cNvPr>
          <p:cNvSpPr/>
          <p:nvPr/>
        </p:nvSpPr>
        <p:spPr>
          <a:xfrm>
            <a:off x="1490598" y="374147"/>
            <a:ext cx="9281786" cy="5878532"/>
          </a:xfrm>
          <a:prstGeom prst="rect">
            <a:avLst/>
          </a:prstGeom>
        </p:spPr>
        <p:txBody>
          <a:bodyPr wrap="square">
            <a:spAutoFit/>
          </a:bodyPr>
          <a:lstStyle/>
          <a:p>
            <a:pPr algn="ctr">
              <a:spcAft>
                <a:spcPts val="0"/>
              </a:spcAft>
            </a:pPr>
            <a:r>
              <a:rPr lang="en-GB" sz="4000" dirty="0"/>
              <a:t>Content</a:t>
            </a:r>
          </a:p>
          <a:p>
            <a:pPr algn="ctr">
              <a:spcAft>
                <a:spcPts val="0"/>
              </a:spcAft>
            </a:pPr>
            <a:r>
              <a:rPr lang="en-GB" sz="2800" dirty="0"/>
              <a:t> </a:t>
            </a:r>
          </a:p>
          <a:p>
            <a:pPr algn="just">
              <a:spcAft>
                <a:spcPts val="0"/>
              </a:spcAft>
            </a:pPr>
            <a:r>
              <a:rPr lang="en-GB" sz="2800" dirty="0"/>
              <a:t>Executive Summary……………………………..…..3.</a:t>
            </a:r>
          </a:p>
          <a:p>
            <a:pPr algn="just">
              <a:spcAft>
                <a:spcPts val="0"/>
              </a:spcAft>
            </a:pPr>
            <a:r>
              <a:rPr lang="en-GB" sz="2800" dirty="0"/>
              <a:t>Business/Company overview……………………...4.</a:t>
            </a:r>
          </a:p>
          <a:p>
            <a:pPr algn="just">
              <a:spcAft>
                <a:spcPts val="0"/>
              </a:spcAft>
            </a:pPr>
            <a:r>
              <a:rPr lang="en-GB" sz="2800" dirty="0"/>
              <a:t>Products and services……………………………....5.</a:t>
            </a:r>
          </a:p>
          <a:p>
            <a:pPr algn="just">
              <a:spcAft>
                <a:spcPts val="0"/>
              </a:spcAft>
            </a:pPr>
            <a:r>
              <a:rPr lang="en-GB" sz="2800" dirty="0"/>
              <a:t>Target Market………………………………………...6.</a:t>
            </a:r>
          </a:p>
          <a:p>
            <a:pPr algn="just">
              <a:spcAft>
                <a:spcPts val="0"/>
              </a:spcAft>
            </a:pPr>
            <a:r>
              <a:rPr lang="en-GB" sz="2800" dirty="0"/>
              <a:t>Market Segment……………………………………...7.</a:t>
            </a:r>
          </a:p>
          <a:p>
            <a:pPr algn="just">
              <a:spcAft>
                <a:spcPts val="0"/>
              </a:spcAft>
            </a:pPr>
            <a:r>
              <a:rPr lang="en-GB" sz="2800" dirty="0"/>
              <a:t>Micro and Macro Environment……………………..8.</a:t>
            </a:r>
          </a:p>
          <a:p>
            <a:pPr algn="just">
              <a:spcAft>
                <a:spcPts val="0"/>
              </a:spcAft>
            </a:pPr>
            <a:r>
              <a:rPr lang="en-GB" sz="2800" dirty="0"/>
              <a:t>PESTEL Analysis……………………………………...9.</a:t>
            </a:r>
          </a:p>
          <a:p>
            <a:pPr algn="just">
              <a:spcAft>
                <a:spcPts val="0"/>
              </a:spcAft>
            </a:pPr>
            <a:r>
              <a:rPr lang="en-GB" sz="2800" dirty="0"/>
              <a:t>SWOT Analysis……………………………………....11.</a:t>
            </a:r>
          </a:p>
          <a:p>
            <a:pPr algn="just">
              <a:spcAft>
                <a:spcPts val="0"/>
              </a:spcAft>
            </a:pPr>
            <a:r>
              <a:rPr lang="en-GB" sz="2800" dirty="0"/>
              <a:t>Marketing communication mix……………….…...13.</a:t>
            </a:r>
          </a:p>
          <a:p>
            <a:pPr algn="just">
              <a:spcAft>
                <a:spcPts val="0"/>
              </a:spcAft>
            </a:pPr>
            <a:r>
              <a:rPr lang="en-GB" sz="2800" dirty="0"/>
              <a:t>Conclusion…………………………………..…….…15.</a:t>
            </a:r>
          </a:p>
          <a:p>
            <a:pPr algn="just">
              <a:spcAft>
                <a:spcPts val="0"/>
              </a:spcAft>
            </a:pPr>
            <a:r>
              <a:rPr lang="en-GB" sz="2800" dirty="0"/>
              <a:t>References…………………………………..…….…16.</a:t>
            </a:r>
          </a:p>
        </p:txBody>
      </p:sp>
      <p:sp>
        <p:nvSpPr>
          <p:cNvPr id="3" name="Slide Number Placeholder 2">
            <a:extLst>
              <a:ext uri="{FF2B5EF4-FFF2-40B4-BE49-F238E27FC236}">
                <a16:creationId xmlns:a16="http://schemas.microsoft.com/office/drawing/2014/main" id="{3397C487-488E-8646-85F3-B1442315E47D}"/>
              </a:ext>
            </a:extLst>
          </p:cNvPr>
          <p:cNvSpPr>
            <a:spLocks noGrp="1"/>
          </p:cNvSpPr>
          <p:nvPr>
            <p:ph type="sldNum" sz="quarter" idx="12"/>
          </p:nvPr>
        </p:nvSpPr>
        <p:spPr/>
        <p:txBody>
          <a:bodyPr/>
          <a:lstStyle/>
          <a:p>
            <a:fld id="{E637ACA6-9C4B-0F42-A87B-74DAAA37C6F4}" type="slidenum">
              <a:rPr lang="en-US" smtClean="0"/>
              <a:t>2</a:t>
            </a:fld>
            <a:endParaRPr lang="en-US"/>
          </a:p>
        </p:txBody>
      </p:sp>
    </p:spTree>
    <p:extLst>
      <p:ext uri="{BB962C8B-B14F-4D97-AF65-F5344CB8AC3E}">
        <p14:creationId xmlns:p14="http://schemas.microsoft.com/office/powerpoint/2010/main" val="1147749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30B829-9FDC-1E44-B963-65D941F12FB5}"/>
              </a:ext>
            </a:extLst>
          </p:cNvPr>
          <p:cNvSpPr/>
          <p:nvPr/>
        </p:nvSpPr>
        <p:spPr>
          <a:xfrm>
            <a:off x="463464" y="810006"/>
            <a:ext cx="11198268" cy="4185761"/>
          </a:xfrm>
          <a:prstGeom prst="rect">
            <a:avLst/>
          </a:prstGeom>
        </p:spPr>
        <p:txBody>
          <a:bodyPr wrap="square">
            <a:spAutoFit/>
          </a:bodyPr>
          <a:lstStyle/>
          <a:p>
            <a:pPr algn="ctr">
              <a:spcAft>
                <a:spcPts val="0"/>
              </a:spcAft>
            </a:pPr>
            <a:r>
              <a:rPr lang="en-GB" sz="4000" dirty="0"/>
              <a:t>Executive summary</a:t>
            </a:r>
          </a:p>
          <a:p>
            <a:pPr algn="ctr">
              <a:spcAft>
                <a:spcPts val="0"/>
              </a:spcAft>
            </a:pPr>
            <a:endParaRPr lang="en-GB" sz="4000" dirty="0"/>
          </a:p>
          <a:p>
            <a:pPr>
              <a:spcAft>
                <a:spcPts val="0"/>
              </a:spcAft>
            </a:pPr>
            <a:endParaRPr lang="en-GB" dirty="0"/>
          </a:p>
          <a:p>
            <a:pPr>
              <a:spcAft>
                <a:spcPts val="0"/>
              </a:spcAft>
            </a:pPr>
            <a:r>
              <a:rPr lang="en-GB" sz="2400" dirty="0"/>
              <a:t>	</a:t>
            </a:r>
            <a:r>
              <a:rPr lang="en-GB" sz="2800" dirty="0"/>
              <a:t>This presentation is a marketing environmental audit about the Iris Villa situated in </a:t>
            </a:r>
            <a:r>
              <a:rPr lang="en-GB" sz="2800" dirty="0" err="1"/>
              <a:t>Eforie</a:t>
            </a:r>
            <a:r>
              <a:rPr lang="en-GB" sz="2800" dirty="0"/>
              <a:t> Nord, Romania.</a:t>
            </a:r>
          </a:p>
          <a:p>
            <a:pPr>
              <a:spcAft>
                <a:spcPts val="0"/>
              </a:spcAft>
            </a:pPr>
            <a:r>
              <a:rPr lang="en-GB" sz="2800" dirty="0"/>
              <a:t>	In this audit will be presented the company, products and services, target market, segmentation, micro and macro environment, Pestle and Swot Analysis, the communication mix and conclusions about the whole presentation.</a:t>
            </a:r>
          </a:p>
        </p:txBody>
      </p:sp>
      <p:sp>
        <p:nvSpPr>
          <p:cNvPr id="3" name="Slide Number Placeholder 2">
            <a:extLst>
              <a:ext uri="{FF2B5EF4-FFF2-40B4-BE49-F238E27FC236}">
                <a16:creationId xmlns:a16="http://schemas.microsoft.com/office/drawing/2014/main" id="{3FC000F6-02DB-184E-9DB4-EE0503DA1853}"/>
              </a:ext>
            </a:extLst>
          </p:cNvPr>
          <p:cNvSpPr>
            <a:spLocks noGrp="1"/>
          </p:cNvSpPr>
          <p:nvPr>
            <p:ph type="sldNum" sz="quarter" idx="12"/>
          </p:nvPr>
        </p:nvSpPr>
        <p:spPr/>
        <p:txBody>
          <a:bodyPr/>
          <a:lstStyle/>
          <a:p>
            <a:fld id="{E637ACA6-9C4B-0F42-A87B-74DAAA37C6F4}" type="slidenum">
              <a:rPr lang="en-US" smtClean="0"/>
              <a:t>3</a:t>
            </a:fld>
            <a:endParaRPr lang="en-US"/>
          </a:p>
        </p:txBody>
      </p:sp>
    </p:spTree>
    <p:extLst>
      <p:ext uri="{BB962C8B-B14F-4D97-AF65-F5344CB8AC3E}">
        <p14:creationId xmlns:p14="http://schemas.microsoft.com/office/powerpoint/2010/main" val="4194927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D74578-3DBB-2B45-BCD3-A759A16AC830}"/>
              </a:ext>
            </a:extLst>
          </p:cNvPr>
          <p:cNvSpPr/>
          <p:nvPr/>
        </p:nvSpPr>
        <p:spPr>
          <a:xfrm>
            <a:off x="219205" y="196633"/>
            <a:ext cx="11753589" cy="6093976"/>
          </a:xfrm>
          <a:prstGeom prst="rect">
            <a:avLst/>
          </a:prstGeom>
        </p:spPr>
        <p:txBody>
          <a:bodyPr wrap="square">
            <a:spAutoFit/>
          </a:bodyPr>
          <a:lstStyle/>
          <a:p>
            <a:pPr algn="ctr">
              <a:spcAft>
                <a:spcPts val="0"/>
              </a:spcAft>
            </a:pPr>
            <a:r>
              <a:rPr lang="en-GB" sz="3600" dirty="0"/>
              <a:t>Business/ Company overview</a:t>
            </a:r>
          </a:p>
          <a:p>
            <a:pPr>
              <a:spcAft>
                <a:spcPts val="0"/>
              </a:spcAft>
            </a:pPr>
            <a:r>
              <a:rPr lang="en-GB" dirty="0"/>
              <a:t> </a:t>
            </a:r>
          </a:p>
          <a:p>
            <a:pPr>
              <a:spcAft>
                <a:spcPts val="0"/>
              </a:spcAft>
            </a:pPr>
            <a:endParaRPr lang="en-GB" dirty="0"/>
          </a:p>
          <a:p>
            <a:pPr>
              <a:spcAft>
                <a:spcPts val="0"/>
              </a:spcAft>
            </a:pPr>
            <a:r>
              <a:rPr lang="en-GB" sz="2000" dirty="0"/>
              <a:t>	Name: Iris Villa</a:t>
            </a:r>
          </a:p>
          <a:p>
            <a:pPr>
              <a:spcAft>
                <a:spcPts val="0"/>
              </a:spcAft>
            </a:pPr>
            <a:r>
              <a:rPr lang="en-GB" sz="2000" dirty="0"/>
              <a:t>	Location: </a:t>
            </a:r>
            <a:r>
              <a:rPr lang="en-GB" sz="2000" dirty="0" err="1"/>
              <a:t>Eforie</a:t>
            </a:r>
            <a:r>
              <a:rPr lang="en-GB" sz="2000" dirty="0"/>
              <a:t> Nord, Constanta, Romania</a:t>
            </a:r>
          </a:p>
          <a:p>
            <a:pPr>
              <a:spcAft>
                <a:spcPts val="0"/>
              </a:spcAft>
            </a:pPr>
            <a:r>
              <a:rPr lang="en-GB" sz="2000" dirty="0"/>
              <a:t> </a:t>
            </a:r>
          </a:p>
          <a:p>
            <a:pPr>
              <a:spcAft>
                <a:spcPts val="0"/>
              </a:spcAft>
            </a:pPr>
            <a:r>
              <a:rPr lang="en-GB" sz="2000" dirty="0"/>
              <a:t>	Iris Villa is a new accommodation provider on the seaside of the Black Sea, in a small town called </a:t>
            </a:r>
            <a:r>
              <a:rPr lang="en-GB" sz="2000" dirty="0" err="1"/>
              <a:t>Eforie</a:t>
            </a:r>
            <a:r>
              <a:rPr lang="en-GB" sz="2000" dirty="0"/>
              <a:t> Nord. The Villa was transformed and turned into accommodation for tourists in 2018. The Villa is situated in the central part of the town, with 15 minutes’ walk from the beach, close to all the shops and the train station.</a:t>
            </a:r>
          </a:p>
          <a:p>
            <a:pPr>
              <a:spcAft>
                <a:spcPts val="0"/>
              </a:spcAft>
            </a:pPr>
            <a:r>
              <a:rPr lang="en-GB" sz="2000" dirty="0"/>
              <a:t>	The rooms come with cable TV, minifridges and </a:t>
            </a:r>
            <a:r>
              <a:rPr lang="en-GB" sz="2000" dirty="0" err="1"/>
              <a:t>en</a:t>
            </a:r>
            <a:r>
              <a:rPr lang="en-GB" sz="2000" dirty="0"/>
              <a:t> suite bathrooms; some add balconies or terraces. Kids age 9 and under stay at no charge with an adult. Amenities include a playground, BBQ facilities and a terrace.</a:t>
            </a:r>
          </a:p>
          <a:p>
            <a:pPr>
              <a:spcAft>
                <a:spcPts val="0"/>
              </a:spcAft>
            </a:pPr>
            <a:r>
              <a:rPr lang="en-GB" sz="2000" dirty="0"/>
              <a:t>	Villa Iris is using its own website in order to promote their services and attract customers with photos and reviews. They also collaborate with different accommodation website from Romania like </a:t>
            </a:r>
            <a:r>
              <a:rPr lang="en-GB" sz="2000" dirty="0" err="1"/>
              <a:t>touristinfo.ro</a:t>
            </a:r>
            <a:r>
              <a:rPr lang="en-GB" sz="2000" dirty="0"/>
              <a:t>, </a:t>
            </a:r>
            <a:r>
              <a:rPr lang="en-GB" sz="2000" dirty="0" err="1"/>
              <a:t>cazarepelitoral.ro</a:t>
            </a:r>
            <a:r>
              <a:rPr lang="en-GB" sz="2000" dirty="0"/>
              <a:t>, etc. for attracting national tourists and with websites like </a:t>
            </a:r>
            <a:r>
              <a:rPr lang="en-GB" sz="2000" dirty="0" err="1"/>
              <a:t>booking.com</a:t>
            </a:r>
            <a:r>
              <a:rPr lang="en-GB" sz="2000" dirty="0"/>
              <a:t> in order to attract international visitors. The plan is to improve the social media as well and start to interact with customers via channels like Facebook, Twitter and Instagram.</a:t>
            </a:r>
          </a:p>
          <a:p>
            <a:pPr>
              <a:spcAft>
                <a:spcPts val="0"/>
              </a:spcAft>
            </a:pPr>
            <a:r>
              <a:rPr lang="en-GB" dirty="0"/>
              <a:t> </a:t>
            </a:r>
          </a:p>
        </p:txBody>
      </p:sp>
      <p:sp>
        <p:nvSpPr>
          <p:cNvPr id="3" name="Slide Number Placeholder 2">
            <a:extLst>
              <a:ext uri="{FF2B5EF4-FFF2-40B4-BE49-F238E27FC236}">
                <a16:creationId xmlns:a16="http://schemas.microsoft.com/office/drawing/2014/main" id="{B4625B56-17B6-7549-8E1E-256B3CA8DF15}"/>
              </a:ext>
            </a:extLst>
          </p:cNvPr>
          <p:cNvSpPr>
            <a:spLocks noGrp="1"/>
          </p:cNvSpPr>
          <p:nvPr>
            <p:ph type="sldNum" sz="quarter" idx="12"/>
          </p:nvPr>
        </p:nvSpPr>
        <p:spPr/>
        <p:txBody>
          <a:bodyPr/>
          <a:lstStyle/>
          <a:p>
            <a:fld id="{E637ACA6-9C4B-0F42-A87B-74DAAA37C6F4}" type="slidenum">
              <a:rPr lang="en-US" smtClean="0"/>
              <a:t>4</a:t>
            </a:fld>
            <a:endParaRPr lang="en-US"/>
          </a:p>
        </p:txBody>
      </p:sp>
    </p:spTree>
    <p:extLst>
      <p:ext uri="{BB962C8B-B14F-4D97-AF65-F5344CB8AC3E}">
        <p14:creationId xmlns:p14="http://schemas.microsoft.com/office/powerpoint/2010/main" val="2540437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CB6272-F54E-ED47-9E80-33D4D78838E8}"/>
              </a:ext>
            </a:extLst>
          </p:cNvPr>
          <p:cNvSpPr/>
          <p:nvPr/>
        </p:nvSpPr>
        <p:spPr>
          <a:xfrm>
            <a:off x="6096000" y="680467"/>
            <a:ext cx="5849656" cy="5078313"/>
          </a:xfrm>
          <a:prstGeom prst="rect">
            <a:avLst/>
          </a:prstGeom>
        </p:spPr>
        <p:txBody>
          <a:bodyPr wrap="square">
            <a:spAutoFit/>
          </a:bodyPr>
          <a:lstStyle/>
          <a:p>
            <a:pPr algn="ctr">
              <a:spcAft>
                <a:spcPts val="0"/>
              </a:spcAft>
            </a:pPr>
            <a:r>
              <a:rPr lang="en-GB" sz="3200" dirty="0"/>
              <a:t>Products and services</a:t>
            </a:r>
          </a:p>
          <a:p>
            <a:pPr>
              <a:spcAft>
                <a:spcPts val="0"/>
              </a:spcAft>
            </a:pPr>
            <a:r>
              <a:rPr lang="en-GB" sz="3200" dirty="0"/>
              <a:t> </a:t>
            </a:r>
          </a:p>
          <a:p>
            <a:pPr>
              <a:spcAft>
                <a:spcPts val="0"/>
              </a:spcAft>
            </a:pPr>
            <a:r>
              <a:rPr lang="en-GB" dirty="0"/>
              <a:t>	</a:t>
            </a:r>
            <a:r>
              <a:rPr lang="en-GB" sz="2000" dirty="0"/>
              <a:t>The Iris Villa is classified as a two stars accommodation, offering 27 rooms and 3 apartments, every room offering minibar, air conditioning, TV, tea, coffee and a kettle. All the guests have access to a kitchen with all the needed appliances. The villa also offers services like barbecue, parking, restaurant, </a:t>
            </a:r>
            <a:r>
              <a:rPr lang="en-GB" sz="2000" dirty="0" err="1"/>
              <a:t>wifi</a:t>
            </a:r>
            <a:r>
              <a:rPr lang="en-GB" sz="2000" dirty="0"/>
              <a:t>, playground, terrace, safe case, bar, conference room and garden. </a:t>
            </a:r>
          </a:p>
          <a:p>
            <a:pPr>
              <a:spcAft>
                <a:spcPts val="0"/>
              </a:spcAft>
            </a:pPr>
            <a:r>
              <a:rPr lang="en-GB" sz="2000" dirty="0"/>
              <a:t> </a:t>
            </a:r>
          </a:p>
          <a:p>
            <a:pPr>
              <a:spcAft>
                <a:spcPts val="0"/>
              </a:spcAft>
            </a:pPr>
            <a:r>
              <a:rPr lang="en-GB" sz="2000" dirty="0"/>
              <a:t>27 double rooms, 6 with a double bed, 21 with 2 and 3 single beds.</a:t>
            </a:r>
          </a:p>
          <a:p>
            <a:pPr>
              <a:spcAft>
                <a:spcPts val="0"/>
              </a:spcAft>
            </a:pPr>
            <a:r>
              <a:rPr lang="en-GB" sz="2000" dirty="0"/>
              <a:t>3 apartments.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E7B02F97-FA97-9741-B09B-127CBADD1B7C}"/>
              </a:ext>
            </a:extLst>
          </p:cNvPr>
          <p:cNvPicPr>
            <a:picLocks noChangeAspect="1"/>
          </p:cNvPicPr>
          <p:nvPr/>
        </p:nvPicPr>
        <p:blipFill rotWithShape="1">
          <a:blip r:embed="rId2"/>
          <a:srcRect b="11573"/>
          <a:stretch/>
        </p:blipFill>
        <p:spPr>
          <a:xfrm>
            <a:off x="246344" y="359456"/>
            <a:ext cx="4851749" cy="5720333"/>
          </a:xfrm>
          <a:prstGeom prst="rect">
            <a:avLst/>
          </a:prstGeom>
        </p:spPr>
      </p:pic>
      <p:sp>
        <p:nvSpPr>
          <p:cNvPr id="5" name="Slide Number Placeholder 4">
            <a:extLst>
              <a:ext uri="{FF2B5EF4-FFF2-40B4-BE49-F238E27FC236}">
                <a16:creationId xmlns:a16="http://schemas.microsoft.com/office/drawing/2014/main" id="{ED092031-FF01-DA49-9C13-86385413634D}"/>
              </a:ext>
            </a:extLst>
          </p:cNvPr>
          <p:cNvSpPr>
            <a:spLocks noGrp="1"/>
          </p:cNvSpPr>
          <p:nvPr>
            <p:ph type="sldNum" sz="quarter" idx="12"/>
          </p:nvPr>
        </p:nvSpPr>
        <p:spPr/>
        <p:txBody>
          <a:bodyPr/>
          <a:lstStyle/>
          <a:p>
            <a:fld id="{E637ACA6-9C4B-0F42-A87B-74DAAA37C6F4}" type="slidenum">
              <a:rPr lang="en-US" smtClean="0"/>
              <a:t>5</a:t>
            </a:fld>
            <a:endParaRPr lang="en-US"/>
          </a:p>
        </p:txBody>
      </p:sp>
    </p:spTree>
    <p:extLst>
      <p:ext uri="{BB962C8B-B14F-4D97-AF65-F5344CB8AC3E}">
        <p14:creationId xmlns:p14="http://schemas.microsoft.com/office/powerpoint/2010/main" val="3870233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93BF6E-09CD-5948-9A21-159F044E0931}"/>
              </a:ext>
            </a:extLst>
          </p:cNvPr>
          <p:cNvSpPr/>
          <p:nvPr/>
        </p:nvSpPr>
        <p:spPr>
          <a:xfrm>
            <a:off x="665967" y="442473"/>
            <a:ext cx="10860065" cy="5539978"/>
          </a:xfrm>
          <a:prstGeom prst="rect">
            <a:avLst/>
          </a:prstGeom>
        </p:spPr>
        <p:txBody>
          <a:bodyPr wrap="square">
            <a:spAutoFit/>
          </a:bodyPr>
          <a:lstStyle/>
          <a:p>
            <a:pPr algn="ctr">
              <a:spcAft>
                <a:spcPts val="0"/>
              </a:spcAft>
            </a:pPr>
            <a:r>
              <a:rPr lang="en-GB" sz="3600" dirty="0"/>
              <a:t>Target Market</a:t>
            </a:r>
          </a:p>
          <a:p>
            <a:pPr algn="ctr">
              <a:spcAft>
                <a:spcPts val="0"/>
              </a:spcAft>
            </a:pPr>
            <a:endParaRPr lang="en-GB" sz="3600" dirty="0"/>
          </a:p>
          <a:p>
            <a:pPr>
              <a:spcAft>
                <a:spcPts val="0"/>
              </a:spcAft>
            </a:pPr>
            <a:r>
              <a:rPr lang="en-GB" dirty="0"/>
              <a:t> </a:t>
            </a:r>
          </a:p>
          <a:p>
            <a:pPr>
              <a:spcAft>
                <a:spcPts val="0"/>
              </a:spcAft>
            </a:pPr>
            <a:r>
              <a:rPr lang="en-GB" sz="2400" dirty="0"/>
              <a:t>	The target market is the group that a company decides to put all their marketing resources onto, this group of people might have similar demographics like age, race or income level. For an accommodation provider is very important to know your target market and to know what type of people will possibly be interested in the business (Pride et al., 2012).</a:t>
            </a:r>
          </a:p>
          <a:p>
            <a:pPr>
              <a:spcAft>
                <a:spcPts val="0"/>
              </a:spcAft>
            </a:pPr>
            <a:r>
              <a:rPr lang="en-GB" sz="2400" dirty="0"/>
              <a:t> </a:t>
            </a:r>
          </a:p>
          <a:p>
            <a:pPr>
              <a:spcAft>
                <a:spcPts val="0"/>
              </a:spcAft>
            </a:pPr>
            <a:r>
              <a:rPr lang="en-GB" sz="2400" dirty="0"/>
              <a:t>	Iris Villa targets families and people looking for a relaxed holiday on the beach. Also, being a low-price accommodation, the demographics based on income are people with a low or medium income. The villa offers comfort and basic facilities.</a:t>
            </a:r>
          </a:p>
        </p:txBody>
      </p:sp>
      <p:sp>
        <p:nvSpPr>
          <p:cNvPr id="3" name="Slide Number Placeholder 2">
            <a:extLst>
              <a:ext uri="{FF2B5EF4-FFF2-40B4-BE49-F238E27FC236}">
                <a16:creationId xmlns:a16="http://schemas.microsoft.com/office/drawing/2014/main" id="{E2E7F831-E505-804E-92E3-4A4A1443D4DE}"/>
              </a:ext>
            </a:extLst>
          </p:cNvPr>
          <p:cNvSpPr>
            <a:spLocks noGrp="1"/>
          </p:cNvSpPr>
          <p:nvPr>
            <p:ph type="sldNum" sz="quarter" idx="12"/>
          </p:nvPr>
        </p:nvSpPr>
        <p:spPr/>
        <p:txBody>
          <a:bodyPr/>
          <a:lstStyle/>
          <a:p>
            <a:fld id="{E637ACA6-9C4B-0F42-A87B-74DAAA37C6F4}" type="slidenum">
              <a:rPr lang="en-US" smtClean="0"/>
              <a:t>6</a:t>
            </a:fld>
            <a:endParaRPr lang="en-US"/>
          </a:p>
        </p:txBody>
      </p:sp>
    </p:spTree>
    <p:extLst>
      <p:ext uri="{BB962C8B-B14F-4D97-AF65-F5344CB8AC3E}">
        <p14:creationId xmlns:p14="http://schemas.microsoft.com/office/powerpoint/2010/main" val="2090941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A91DCBA-F5A8-2042-B816-CA9F49557945}"/>
              </a:ext>
            </a:extLst>
          </p:cNvPr>
          <p:cNvSpPr>
            <a:spLocks noGrp="1"/>
          </p:cNvSpPr>
          <p:nvPr>
            <p:ph type="sldNum" sz="quarter" idx="12"/>
          </p:nvPr>
        </p:nvSpPr>
        <p:spPr/>
        <p:txBody>
          <a:bodyPr/>
          <a:lstStyle/>
          <a:p>
            <a:fld id="{E637ACA6-9C4B-0F42-A87B-74DAAA37C6F4}" type="slidenum">
              <a:rPr lang="en-US" smtClean="0"/>
              <a:t>7</a:t>
            </a:fld>
            <a:endParaRPr lang="en-US"/>
          </a:p>
        </p:txBody>
      </p:sp>
      <p:sp>
        <p:nvSpPr>
          <p:cNvPr id="3" name="Rectangle 2">
            <a:extLst>
              <a:ext uri="{FF2B5EF4-FFF2-40B4-BE49-F238E27FC236}">
                <a16:creationId xmlns:a16="http://schemas.microsoft.com/office/drawing/2014/main" id="{32DFADB9-AFB9-0F49-99DF-3AF518EAE16D}"/>
              </a:ext>
            </a:extLst>
          </p:cNvPr>
          <p:cNvSpPr/>
          <p:nvPr/>
        </p:nvSpPr>
        <p:spPr>
          <a:xfrm>
            <a:off x="240792" y="452860"/>
            <a:ext cx="11710416" cy="5201424"/>
          </a:xfrm>
          <a:prstGeom prst="rect">
            <a:avLst/>
          </a:prstGeom>
        </p:spPr>
        <p:txBody>
          <a:bodyPr wrap="square">
            <a:spAutoFit/>
          </a:bodyPr>
          <a:lstStyle/>
          <a:p>
            <a:pPr algn="ctr">
              <a:spcAft>
                <a:spcPts val="0"/>
              </a:spcAft>
            </a:pPr>
            <a:r>
              <a:rPr lang="en-GB" sz="3600" dirty="0"/>
              <a:t>Market segment</a:t>
            </a:r>
          </a:p>
          <a:p>
            <a:pPr>
              <a:spcAft>
                <a:spcPts val="0"/>
              </a:spcAft>
            </a:pPr>
            <a:endParaRPr lang="en-GB" sz="3600" dirty="0"/>
          </a:p>
          <a:p>
            <a:pPr>
              <a:spcAft>
                <a:spcPts val="0"/>
              </a:spcAft>
            </a:pPr>
            <a:r>
              <a:rPr lang="en-GB" dirty="0"/>
              <a:t>	</a:t>
            </a:r>
            <a:r>
              <a:rPr lang="en-GB" sz="2000" dirty="0"/>
              <a:t>Accommodation segmentation means potential customers into different categories with similar characteristics. The most important side of the segmentation is specificity because using the appropriate marketing tools for each category will result in success and will translate into satisfied customers (Percy et al., 2001).</a:t>
            </a:r>
          </a:p>
          <a:p>
            <a:pPr>
              <a:spcAft>
                <a:spcPts val="0"/>
              </a:spcAft>
            </a:pPr>
            <a:endParaRPr lang="en-GB" sz="2000" dirty="0"/>
          </a:p>
          <a:p>
            <a:pPr>
              <a:spcAft>
                <a:spcPts val="0"/>
              </a:spcAft>
            </a:pPr>
            <a:r>
              <a:rPr lang="en-GB" sz="2000" dirty="0"/>
              <a:t> </a:t>
            </a:r>
          </a:p>
          <a:p>
            <a:pPr>
              <a:spcAft>
                <a:spcPts val="0"/>
              </a:spcAft>
            </a:pPr>
            <a:r>
              <a:rPr lang="en-GB" sz="2000" dirty="0"/>
              <a:t>	Segmentation for Iris Villa is made by:</a:t>
            </a:r>
          </a:p>
          <a:p>
            <a:pPr>
              <a:spcAft>
                <a:spcPts val="0"/>
              </a:spcAft>
            </a:pPr>
            <a:endParaRPr lang="en-GB" sz="2000" dirty="0"/>
          </a:p>
          <a:p>
            <a:pPr>
              <a:spcAft>
                <a:spcPts val="0"/>
              </a:spcAft>
            </a:pPr>
            <a:r>
              <a:rPr lang="en-GB" sz="2000" dirty="0"/>
              <a:t>-    Geographic segmentation by targeting separate the national and international market</a:t>
            </a:r>
          </a:p>
          <a:p>
            <a:pPr>
              <a:spcAft>
                <a:spcPts val="0"/>
              </a:spcAft>
            </a:pPr>
            <a:r>
              <a:rPr lang="en-GB" sz="2000" dirty="0"/>
              <a:t>-    Demographic segmentation is applied on different ages, different income level and family status</a:t>
            </a:r>
          </a:p>
          <a:p>
            <a:pPr>
              <a:spcAft>
                <a:spcPts val="0"/>
              </a:spcAft>
            </a:pPr>
            <a:r>
              <a:rPr lang="en-GB" sz="2000" dirty="0"/>
              <a:t>-    Behavioural segmentation is used to attract loyal customers to come back every year</a:t>
            </a:r>
          </a:p>
          <a:p>
            <a:pPr>
              <a:spcAft>
                <a:spcPts val="0"/>
              </a:spcAft>
            </a:pPr>
            <a:r>
              <a:rPr lang="en-GB" sz="2000" dirty="0"/>
              <a:t> </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298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FC7D12E-66B7-F84D-AD9B-C9102EE216CF}"/>
              </a:ext>
            </a:extLst>
          </p:cNvPr>
          <p:cNvSpPr>
            <a:spLocks noGrp="1"/>
          </p:cNvSpPr>
          <p:nvPr>
            <p:ph type="sldNum" sz="quarter" idx="12"/>
          </p:nvPr>
        </p:nvSpPr>
        <p:spPr/>
        <p:txBody>
          <a:bodyPr/>
          <a:lstStyle/>
          <a:p>
            <a:fld id="{E637ACA6-9C4B-0F42-A87B-74DAAA37C6F4}" type="slidenum">
              <a:rPr lang="en-US" smtClean="0"/>
              <a:t>8</a:t>
            </a:fld>
            <a:endParaRPr lang="en-US"/>
          </a:p>
        </p:txBody>
      </p:sp>
      <p:sp>
        <p:nvSpPr>
          <p:cNvPr id="3" name="Rectangle 2">
            <a:extLst>
              <a:ext uri="{FF2B5EF4-FFF2-40B4-BE49-F238E27FC236}">
                <a16:creationId xmlns:a16="http://schemas.microsoft.com/office/drawing/2014/main" id="{DBB13FEE-B789-ED4D-99D2-411DD1DCC6C4}"/>
              </a:ext>
            </a:extLst>
          </p:cNvPr>
          <p:cNvSpPr/>
          <p:nvPr/>
        </p:nvSpPr>
        <p:spPr>
          <a:xfrm>
            <a:off x="308975" y="0"/>
            <a:ext cx="11574049" cy="6709529"/>
          </a:xfrm>
          <a:prstGeom prst="rect">
            <a:avLst/>
          </a:prstGeom>
        </p:spPr>
        <p:txBody>
          <a:bodyPr wrap="square">
            <a:spAutoFit/>
          </a:bodyPr>
          <a:lstStyle/>
          <a:p>
            <a:pPr algn="ctr">
              <a:spcAft>
                <a:spcPts val="0"/>
              </a:spcAft>
            </a:pPr>
            <a:r>
              <a:rPr lang="en-GB" sz="3200" dirty="0"/>
              <a:t>Micro and Macro Environment</a:t>
            </a:r>
          </a:p>
          <a:p>
            <a:pPr>
              <a:spcAft>
                <a:spcPts val="0"/>
              </a:spcAft>
            </a:pPr>
            <a:r>
              <a:rPr lang="en-GB" dirty="0"/>
              <a:t> </a:t>
            </a:r>
          </a:p>
          <a:p>
            <a:pPr>
              <a:spcAft>
                <a:spcPts val="0"/>
              </a:spcAft>
            </a:pPr>
            <a:r>
              <a:rPr lang="en-GB" sz="2000" b="1" dirty="0"/>
              <a:t>Micro environment</a:t>
            </a:r>
          </a:p>
          <a:p>
            <a:pPr>
              <a:spcAft>
                <a:spcPts val="0"/>
              </a:spcAft>
            </a:pPr>
            <a:endParaRPr lang="en-GB" sz="2000" b="1" dirty="0"/>
          </a:p>
          <a:p>
            <a:pPr>
              <a:spcAft>
                <a:spcPts val="0"/>
              </a:spcAft>
            </a:pPr>
            <a:r>
              <a:rPr lang="en-GB" sz="2000" dirty="0"/>
              <a:t>	The micro environment of the company is composed of customers, partners and competitors (Armstrong, 2012).</a:t>
            </a:r>
          </a:p>
          <a:p>
            <a:pPr>
              <a:spcAft>
                <a:spcPts val="0"/>
              </a:spcAft>
            </a:pPr>
            <a:r>
              <a:rPr lang="en-GB" sz="2000" dirty="0"/>
              <a:t>	Customers are the individuals who buy the services and products that the company offers. The main target of the company is the families and people who enjoy relaxing at the beach.</a:t>
            </a:r>
          </a:p>
          <a:p>
            <a:pPr>
              <a:spcAft>
                <a:spcPts val="0"/>
              </a:spcAft>
            </a:pPr>
            <a:r>
              <a:rPr lang="en-GB" sz="2000" dirty="0"/>
              <a:t>	Partners include intermediaries, financiers and agencies. The partners that the company uses are the suppliers, the travel agencies and websites that the villa collaborates with and other agencies used for advertising.</a:t>
            </a:r>
          </a:p>
          <a:p>
            <a:pPr>
              <a:spcAft>
                <a:spcPts val="0"/>
              </a:spcAft>
            </a:pPr>
            <a:r>
              <a:rPr lang="en-GB" sz="2000" dirty="0"/>
              <a:t>	Competitors are the similar accommodation providers around the town and also all across the Black Sea shore. There a significant number of villas and hotels around </a:t>
            </a:r>
            <a:r>
              <a:rPr lang="en-GB" sz="2000" dirty="0" err="1"/>
              <a:t>Eforie</a:t>
            </a:r>
            <a:r>
              <a:rPr lang="en-GB" sz="2000" dirty="0"/>
              <a:t> and other towns and cities, but because the number of tourists is growing every year, there is a substantial need for accommodation.</a:t>
            </a:r>
          </a:p>
          <a:p>
            <a:pPr>
              <a:spcAft>
                <a:spcPts val="0"/>
              </a:spcAft>
            </a:pPr>
            <a:r>
              <a:rPr lang="en-GB" sz="2000" dirty="0"/>
              <a:t> </a:t>
            </a:r>
          </a:p>
          <a:p>
            <a:pPr>
              <a:spcAft>
                <a:spcPts val="0"/>
              </a:spcAft>
            </a:pPr>
            <a:r>
              <a:rPr lang="en-GB" sz="2000" b="1" dirty="0"/>
              <a:t>Macro environment</a:t>
            </a:r>
          </a:p>
          <a:p>
            <a:pPr>
              <a:spcAft>
                <a:spcPts val="0"/>
              </a:spcAft>
            </a:pPr>
            <a:endParaRPr lang="en-GB" sz="2000" b="1" dirty="0"/>
          </a:p>
          <a:p>
            <a:pPr>
              <a:spcAft>
                <a:spcPts val="0"/>
              </a:spcAft>
            </a:pPr>
            <a:r>
              <a:rPr lang="en-GB" sz="2000" dirty="0"/>
              <a:t>	The macro environment refers to all the external factors on a big scale that are affecting the company and are divided in political, economic, social, technological, environmental and legal, also known as the PESTEL analysis</a:t>
            </a:r>
            <a:r>
              <a:rPr lang="en-GB" dirty="0"/>
              <a:t>.</a:t>
            </a:r>
          </a:p>
        </p:txBody>
      </p:sp>
    </p:spTree>
    <p:extLst>
      <p:ext uri="{BB962C8B-B14F-4D97-AF65-F5344CB8AC3E}">
        <p14:creationId xmlns:p14="http://schemas.microsoft.com/office/powerpoint/2010/main" val="2374604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DB042E-14C3-5F4F-B64A-7BD404FEAC72}"/>
              </a:ext>
            </a:extLst>
          </p:cNvPr>
          <p:cNvSpPr>
            <a:spLocks noGrp="1"/>
          </p:cNvSpPr>
          <p:nvPr>
            <p:ph type="sldNum" sz="quarter" idx="12"/>
          </p:nvPr>
        </p:nvSpPr>
        <p:spPr/>
        <p:txBody>
          <a:bodyPr/>
          <a:lstStyle/>
          <a:p>
            <a:fld id="{E637ACA6-9C4B-0F42-A87B-74DAAA37C6F4}" type="slidenum">
              <a:rPr lang="en-US" smtClean="0"/>
              <a:t>9</a:t>
            </a:fld>
            <a:endParaRPr lang="en-US"/>
          </a:p>
        </p:txBody>
      </p:sp>
      <p:sp>
        <p:nvSpPr>
          <p:cNvPr id="3" name="Rectangle 2">
            <a:extLst>
              <a:ext uri="{FF2B5EF4-FFF2-40B4-BE49-F238E27FC236}">
                <a16:creationId xmlns:a16="http://schemas.microsoft.com/office/drawing/2014/main" id="{67F944A2-4968-F24C-9E64-E7B7C5E82D30}"/>
              </a:ext>
            </a:extLst>
          </p:cNvPr>
          <p:cNvSpPr/>
          <p:nvPr/>
        </p:nvSpPr>
        <p:spPr>
          <a:xfrm>
            <a:off x="120396" y="413142"/>
            <a:ext cx="11951208" cy="5355312"/>
          </a:xfrm>
          <a:prstGeom prst="rect">
            <a:avLst/>
          </a:prstGeom>
        </p:spPr>
        <p:txBody>
          <a:bodyPr wrap="square">
            <a:spAutoFit/>
          </a:bodyPr>
          <a:lstStyle/>
          <a:p>
            <a:pPr algn="ctr">
              <a:spcAft>
                <a:spcPts val="0"/>
              </a:spcAft>
            </a:pPr>
            <a:r>
              <a:rPr lang="en-GB" sz="3200" dirty="0"/>
              <a:t>PESTEL Analysis</a:t>
            </a:r>
          </a:p>
          <a:p>
            <a:pPr algn="ctr">
              <a:spcAft>
                <a:spcPts val="0"/>
              </a:spcAft>
            </a:pPr>
            <a:endParaRPr lang="en-GB" sz="3200" dirty="0"/>
          </a:p>
          <a:p>
            <a:pPr>
              <a:spcAft>
                <a:spcPts val="0"/>
              </a:spcAft>
            </a:pPr>
            <a:r>
              <a:rPr lang="en-GB" dirty="0"/>
              <a:t> </a:t>
            </a:r>
          </a:p>
          <a:p>
            <a:pPr>
              <a:spcAft>
                <a:spcPts val="0"/>
              </a:spcAft>
            </a:pPr>
            <a:r>
              <a:rPr lang="en-GB" sz="2000" b="1" dirty="0"/>
              <a:t>	Political. </a:t>
            </a:r>
            <a:r>
              <a:rPr lang="en-GB" sz="2000" dirty="0"/>
              <a:t>The political environment in Romania is unstable at this moment, so the change in the government may affect things like regulations and taxes in the near future. </a:t>
            </a:r>
          </a:p>
          <a:p>
            <a:pPr>
              <a:spcAft>
                <a:spcPts val="0"/>
              </a:spcAft>
            </a:pPr>
            <a:endParaRPr lang="en-GB" sz="2000" dirty="0"/>
          </a:p>
          <a:p>
            <a:pPr>
              <a:spcAft>
                <a:spcPts val="0"/>
              </a:spcAft>
            </a:pPr>
            <a:r>
              <a:rPr lang="en-GB" sz="2000" b="1" dirty="0"/>
              <a:t>	Economical</a:t>
            </a:r>
            <a:r>
              <a:rPr lang="en-GB" sz="2000" dirty="0"/>
              <a:t>. </a:t>
            </a:r>
            <a:r>
              <a:rPr lang="en-GB" sz="2000" dirty="0" err="1"/>
              <a:t>Eforie</a:t>
            </a:r>
            <a:r>
              <a:rPr lang="en-GB" sz="2000" dirty="0"/>
              <a:t> Nord is a small town with a good economic situation, especially in the summer period because the biggest income of the city is from touristic activities. The income of the locals is medium to low, and most of the tourists coming to the town have the same level of income, the people with higher incomes going to the big cities around the Black Sea.</a:t>
            </a:r>
          </a:p>
          <a:p>
            <a:pPr>
              <a:spcAft>
                <a:spcPts val="0"/>
              </a:spcAft>
            </a:pPr>
            <a:endParaRPr lang="en-GB" sz="2000" dirty="0"/>
          </a:p>
          <a:p>
            <a:pPr>
              <a:spcAft>
                <a:spcPts val="0"/>
              </a:spcAft>
            </a:pPr>
            <a:r>
              <a:rPr lang="en-GB" sz="2000" b="1" dirty="0"/>
              <a:t>	Social</a:t>
            </a:r>
            <a:r>
              <a:rPr lang="en-GB" sz="2000" dirty="0"/>
              <a:t>. The social scene in </a:t>
            </a:r>
            <a:r>
              <a:rPr lang="en-GB" sz="2000" dirty="0" err="1"/>
              <a:t>Eforie</a:t>
            </a:r>
            <a:r>
              <a:rPr lang="en-GB" sz="2000" dirty="0"/>
              <a:t> Nord is a lively scene, full of tourists, pubs and restaurant open until late for people to enjoy the summer nights as much as days. The town and the beach are crowded with people having fun and enjoying summer. The social scene on the sea side of Romania, in general, is very active, fun, friendly and enjoyable. The English language is spoken at a basic level, but it is helpful, and people always try to be accommodating.</a:t>
            </a:r>
          </a:p>
        </p:txBody>
      </p:sp>
    </p:spTree>
    <p:extLst>
      <p:ext uri="{BB962C8B-B14F-4D97-AF65-F5344CB8AC3E}">
        <p14:creationId xmlns:p14="http://schemas.microsoft.com/office/powerpoint/2010/main" val="3821005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56D30A-C5F0-524F-906B-C4F6945AE89A}"/>
              </a:ext>
            </a:extLst>
          </p:cNvPr>
          <p:cNvSpPr>
            <a:spLocks noGrp="1"/>
          </p:cNvSpPr>
          <p:nvPr>
            <p:ph type="sldNum" sz="quarter" idx="12"/>
          </p:nvPr>
        </p:nvSpPr>
        <p:spPr/>
        <p:txBody>
          <a:bodyPr/>
          <a:lstStyle/>
          <a:p>
            <a:fld id="{E637ACA6-9C4B-0F42-A87B-74DAAA37C6F4}" type="slidenum">
              <a:rPr lang="en-US" smtClean="0"/>
              <a:t>10</a:t>
            </a:fld>
            <a:endParaRPr lang="en-US"/>
          </a:p>
        </p:txBody>
      </p:sp>
      <p:sp>
        <p:nvSpPr>
          <p:cNvPr id="3" name="Rectangle 2">
            <a:extLst>
              <a:ext uri="{FF2B5EF4-FFF2-40B4-BE49-F238E27FC236}">
                <a16:creationId xmlns:a16="http://schemas.microsoft.com/office/drawing/2014/main" id="{968D0700-10CA-6F4B-B8C4-6E0B3DCA96BD}"/>
              </a:ext>
            </a:extLst>
          </p:cNvPr>
          <p:cNvSpPr/>
          <p:nvPr/>
        </p:nvSpPr>
        <p:spPr>
          <a:xfrm>
            <a:off x="245656" y="738106"/>
            <a:ext cx="11700687" cy="5016758"/>
          </a:xfrm>
          <a:prstGeom prst="rect">
            <a:avLst/>
          </a:prstGeom>
        </p:spPr>
        <p:txBody>
          <a:bodyPr wrap="square">
            <a:spAutoFit/>
          </a:bodyPr>
          <a:lstStyle/>
          <a:p>
            <a:pPr>
              <a:spcAft>
                <a:spcPts val="0"/>
              </a:spcAft>
            </a:pPr>
            <a:r>
              <a:rPr lang="en-GB" sz="2000" b="1" dirty="0"/>
              <a:t>	Technological</a:t>
            </a:r>
            <a:r>
              <a:rPr lang="en-GB" sz="2000" dirty="0"/>
              <a:t>. The country is on a medium level considering the technology and it has excellent wireless speed. Considering the fact that </a:t>
            </a:r>
            <a:r>
              <a:rPr lang="en-GB" sz="2000" dirty="0" err="1"/>
              <a:t>Eforie</a:t>
            </a:r>
            <a:r>
              <a:rPr lang="en-GB" sz="2000" dirty="0"/>
              <a:t> Nord is a really small town, it is not as advanced considering the technology and can be improved related to online bookings, online tickets, social media, websites and so on. The Villa has high-speed internet, but old TV and other appliances and can be improved related to the technology area.</a:t>
            </a:r>
          </a:p>
          <a:p>
            <a:pPr>
              <a:spcAft>
                <a:spcPts val="0"/>
              </a:spcAft>
            </a:pPr>
            <a:endParaRPr lang="en-GB" sz="2000" dirty="0"/>
          </a:p>
          <a:p>
            <a:pPr>
              <a:spcAft>
                <a:spcPts val="0"/>
              </a:spcAft>
            </a:pPr>
            <a:r>
              <a:rPr lang="en-GB" sz="2000" b="1" dirty="0"/>
              <a:t>	Environmental</a:t>
            </a:r>
            <a:r>
              <a:rPr lang="en-GB" sz="2000" dirty="0"/>
              <a:t>. The environmental factor is related to the natural resources of the area and how this is affected. This small town on the coast of the Black Sea is very crowded and more buildings appear year by year. The beaches are overcrowded as well, and the big amount of people are destroying the natural resources and transforming the green spaces in places for future hotels and businesses. </a:t>
            </a:r>
          </a:p>
          <a:p>
            <a:pPr>
              <a:spcAft>
                <a:spcPts val="0"/>
              </a:spcAft>
            </a:pPr>
            <a:endParaRPr lang="en-GB" sz="2000" dirty="0"/>
          </a:p>
          <a:p>
            <a:pPr>
              <a:spcAft>
                <a:spcPts val="0"/>
              </a:spcAft>
            </a:pPr>
            <a:r>
              <a:rPr lang="en-GB" sz="2000" b="1" dirty="0"/>
              <a:t>	Legal. </a:t>
            </a:r>
            <a:r>
              <a:rPr lang="en-GB" sz="2000" dirty="0"/>
              <a:t>The legal factor is related to the laws and regulations of the country. Because the Iris Villa is a small, family owned villa, it is not affected that much by the big changes in the regulations. The Government of the country is unstable at the moment, and changes may come in the near future.</a:t>
            </a:r>
          </a:p>
        </p:txBody>
      </p:sp>
    </p:spTree>
    <p:extLst>
      <p:ext uri="{BB962C8B-B14F-4D97-AF65-F5344CB8AC3E}">
        <p14:creationId xmlns:p14="http://schemas.microsoft.com/office/powerpoint/2010/main" val="2502024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4879BB-CBE9-3F46-BA12-EC065B7894FA}"/>
              </a:ext>
            </a:extLst>
          </p:cNvPr>
          <p:cNvSpPr>
            <a:spLocks noGrp="1"/>
          </p:cNvSpPr>
          <p:nvPr>
            <p:ph type="sldNum" sz="quarter" idx="12"/>
          </p:nvPr>
        </p:nvSpPr>
        <p:spPr/>
        <p:txBody>
          <a:bodyPr/>
          <a:lstStyle/>
          <a:p>
            <a:fld id="{E637ACA6-9C4B-0F42-A87B-74DAAA37C6F4}" type="slidenum">
              <a:rPr lang="en-US" smtClean="0"/>
              <a:t>11</a:t>
            </a:fld>
            <a:endParaRPr lang="en-US"/>
          </a:p>
        </p:txBody>
      </p:sp>
      <p:sp>
        <p:nvSpPr>
          <p:cNvPr id="3" name="Rectangle 2">
            <a:extLst>
              <a:ext uri="{FF2B5EF4-FFF2-40B4-BE49-F238E27FC236}">
                <a16:creationId xmlns:a16="http://schemas.microsoft.com/office/drawing/2014/main" id="{E200C979-7A19-0748-BE82-2E731444CE12}"/>
              </a:ext>
            </a:extLst>
          </p:cNvPr>
          <p:cNvSpPr/>
          <p:nvPr/>
        </p:nvSpPr>
        <p:spPr>
          <a:xfrm>
            <a:off x="212036" y="2059394"/>
            <a:ext cx="5883964" cy="2739211"/>
          </a:xfrm>
          <a:prstGeom prst="rect">
            <a:avLst/>
          </a:prstGeom>
        </p:spPr>
        <p:txBody>
          <a:bodyPr wrap="square">
            <a:spAutoFit/>
          </a:bodyPr>
          <a:lstStyle/>
          <a:p>
            <a:pPr algn="ctr">
              <a:spcAft>
                <a:spcPts val="0"/>
              </a:spcAft>
            </a:pPr>
            <a:r>
              <a:rPr lang="en-GB" sz="3200" dirty="0"/>
              <a:t>Swot Analysis</a:t>
            </a:r>
          </a:p>
          <a:p>
            <a:pPr>
              <a:spcAft>
                <a:spcPts val="0"/>
              </a:spcAft>
            </a:pPr>
            <a:r>
              <a:rPr lang="en-GB" sz="2000" dirty="0"/>
              <a:t> </a:t>
            </a:r>
          </a:p>
          <a:p>
            <a:pPr>
              <a:spcAft>
                <a:spcPts val="0"/>
              </a:spcAft>
            </a:pPr>
            <a:r>
              <a:rPr lang="en-GB" sz="2000" dirty="0"/>
              <a:t>	The Swot Analysis looks at both the internal and external factors of the environment. The analysis is composed of Strength, Weaknesses, Opportunities and Threats. The first two are related to the internal factors, while the last two are related to the external factors.</a:t>
            </a:r>
          </a:p>
        </p:txBody>
      </p:sp>
      <p:pic>
        <p:nvPicPr>
          <p:cNvPr id="5" name="Picture 4">
            <a:extLst>
              <a:ext uri="{FF2B5EF4-FFF2-40B4-BE49-F238E27FC236}">
                <a16:creationId xmlns:a16="http://schemas.microsoft.com/office/drawing/2014/main" id="{FFB065C2-BD14-7446-A1BB-6661F63E092D}"/>
              </a:ext>
            </a:extLst>
          </p:cNvPr>
          <p:cNvPicPr>
            <a:picLocks noChangeAspect="1"/>
          </p:cNvPicPr>
          <p:nvPr/>
        </p:nvPicPr>
        <p:blipFill>
          <a:blip r:embed="rId2"/>
          <a:stretch>
            <a:fillRect/>
          </a:stretch>
        </p:blipFill>
        <p:spPr>
          <a:xfrm>
            <a:off x="6096000" y="842782"/>
            <a:ext cx="5475252" cy="5430002"/>
          </a:xfrm>
          <a:prstGeom prst="rect">
            <a:avLst/>
          </a:prstGeom>
        </p:spPr>
      </p:pic>
    </p:spTree>
    <p:extLst>
      <p:ext uri="{BB962C8B-B14F-4D97-AF65-F5344CB8AC3E}">
        <p14:creationId xmlns:p14="http://schemas.microsoft.com/office/powerpoint/2010/main" val="227721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0AC10-470D-8D45-BCA9-C8DF75B9144F}"/>
              </a:ext>
            </a:extLst>
          </p:cNvPr>
          <p:cNvSpPr>
            <a:spLocks noGrp="1"/>
          </p:cNvSpPr>
          <p:nvPr>
            <p:ph type="sldNum" sz="quarter" idx="12"/>
          </p:nvPr>
        </p:nvSpPr>
        <p:spPr/>
        <p:txBody>
          <a:bodyPr/>
          <a:lstStyle/>
          <a:p>
            <a:fld id="{E637ACA6-9C4B-0F42-A87B-74DAAA37C6F4}" type="slidenum">
              <a:rPr lang="en-US" smtClean="0"/>
              <a:t>12</a:t>
            </a:fld>
            <a:endParaRPr lang="en-US"/>
          </a:p>
        </p:txBody>
      </p:sp>
      <p:graphicFrame>
        <p:nvGraphicFramePr>
          <p:cNvPr id="3" name="Diagram 2">
            <a:extLst>
              <a:ext uri="{FF2B5EF4-FFF2-40B4-BE49-F238E27FC236}">
                <a16:creationId xmlns:a16="http://schemas.microsoft.com/office/drawing/2014/main" id="{BFBD22DF-B9B2-0540-9AB8-7E8FCD67B135}"/>
              </a:ext>
            </a:extLst>
          </p:cNvPr>
          <p:cNvGraphicFramePr/>
          <p:nvPr>
            <p:extLst>
              <p:ext uri="{D42A27DB-BD31-4B8C-83A1-F6EECF244321}">
                <p14:modId xmlns:p14="http://schemas.microsoft.com/office/powerpoint/2010/main" val="2168637811"/>
              </p:ext>
            </p:extLst>
          </p:nvPr>
        </p:nvGraphicFramePr>
        <p:xfrm>
          <a:off x="1056013" y="172309"/>
          <a:ext cx="10079974" cy="6513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575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E0CFA1-ED23-8A4F-B22C-B0CE2B058FCA}"/>
              </a:ext>
            </a:extLst>
          </p:cNvPr>
          <p:cNvSpPr>
            <a:spLocks noGrp="1"/>
          </p:cNvSpPr>
          <p:nvPr>
            <p:ph type="sldNum" sz="quarter" idx="12"/>
          </p:nvPr>
        </p:nvSpPr>
        <p:spPr/>
        <p:txBody>
          <a:bodyPr/>
          <a:lstStyle/>
          <a:p>
            <a:fld id="{E637ACA6-9C4B-0F42-A87B-74DAAA37C6F4}" type="slidenum">
              <a:rPr lang="en-US" smtClean="0"/>
              <a:t>13</a:t>
            </a:fld>
            <a:endParaRPr lang="en-US"/>
          </a:p>
        </p:txBody>
      </p:sp>
      <p:sp>
        <p:nvSpPr>
          <p:cNvPr id="3" name="Rectangle 2">
            <a:extLst>
              <a:ext uri="{FF2B5EF4-FFF2-40B4-BE49-F238E27FC236}">
                <a16:creationId xmlns:a16="http://schemas.microsoft.com/office/drawing/2014/main" id="{BEF1465B-1158-2344-A146-52D4C565D6D2}"/>
              </a:ext>
            </a:extLst>
          </p:cNvPr>
          <p:cNvSpPr/>
          <p:nvPr/>
        </p:nvSpPr>
        <p:spPr>
          <a:xfrm>
            <a:off x="366053" y="428178"/>
            <a:ext cx="11585155" cy="6001643"/>
          </a:xfrm>
          <a:prstGeom prst="rect">
            <a:avLst/>
          </a:prstGeom>
        </p:spPr>
        <p:txBody>
          <a:bodyPr wrap="square">
            <a:spAutoFit/>
          </a:bodyPr>
          <a:lstStyle/>
          <a:p>
            <a:pPr algn="ctr">
              <a:spcAft>
                <a:spcPts val="0"/>
              </a:spcAft>
            </a:pPr>
            <a:r>
              <a:rPr lang="en-GB" sz="3600" dirty="0"/>
              <a:t>Marketing communication mix</a:t>
            </a:r>
          </a:p>
          <a:p>
            <a:pPr algn="ctr">
              <a:spcAft>
                <a:spcPts val="0"/>
              </a:spcAft>
            </a:pPr>
            <a:endParaRPr lang="en-GB" sz="3600" dirty="0"/>
          </a:p>
          <a:p>
            <a:pPr>
              <a:spcAft>
                <a:spcPts val="0"/>
              </a:spcAft>
            </a:pPr>
            <a:r>
              <a:rPr lang="en-GB" sz="2000" dirty="0"/>
              <a:t>	</a:t>
            </a:r>
            <a:r>
              <a:rPr lang="en-GB" sz="2400" dirty="0"/>
              <a:t>The marketing communication mix is represented by the "set of marketing tools that the firm uses to pursue its marketing objectives in the target market". McCarthy’s marketing mix or the 4P’s is composed by Product, Place, Price and Promotion.</a:t>
            </a:r>
          </a:p>
          <a:p>
            <a:pPr>
              <a:spcAft>
                <a:spcPts val="0"/>
              </a:spcAft>
            </a:pPr>
            <a:endParaRPr lang="en-GB" sz="2400" dirty="0"/>
          </a:p>
          <a:p>
            <a:pPr>
              <a:spcAft>
                <a:spcPts val="0"/>
              </a:spcAft>
            </a:pPr>
            <a:r>
              <a:rPr lang="en-GB" sz="2400" dirty="0"/>
              <a:t>	The villa itself represents the product and what it has to offer to its customer: 30 rooms fully equipped, restaurant, bar, kitchen, garden and playground.</a:t>
            </a:r>
          </a:p>
          <a:p>
            <a:pPr>
              <a:spcAft>
                <a:spcPts val="0"/>
              </a:spcAft>
            </a:pPr>
            <a:endParaRPr lang="en-GB" sz="2400" dirty="0"/>
          </a:p>
          <a:p>
            <a:pPr>
              <a:spcAft>
                <a:spcPts val="0"/>
              </a:spcAft>
            </a:pPr>
            <a:r>
              <a:rPr lang="en-GB" sz="2400" dirty="0"/>
              <a:t>	The place is represented by both the online and offline location of the product. The physical location is the villa situated in </a:t>
            </a:r>
            <a:r>
              <a:rPr lang="en-GB" sz="2400" dirty="0" err="1"/>
              <a:t>Eforie</a:t>
            </a:r>
            <a:r>
              <a:rPr lang="en-GB" sz="2400" dirty="0"/>
              <a:t> Nord, while online the villa is represented by its website, social media and their collaborations with travel agencies and websites.</a:t>
            </a:r>
          </a:p>
        </p:txBody>
      </p:sp>
    </p:spTree>
    <p:extLst>
      <p:ext uri="{BB962C8B-B14F-4D97-AF65-F5344CB8AC3E}">
        <p14:creationId xmlns:p14="http://schemas.microsoft.com/office/powerpoint/2010/main" val="1998063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815E1F1-B0C2-F94F-A146-06429D8101B2}"/>
              </a:ext>
            </a:extLst>
          </p:cNvPr>
          <p:cNvSpPr>
            <a:spLocks noGrp="1"/>
          </p:cNvSpPr>
          <p:nvPr>
            <p:ph type="sldNum" sz="quarter" idx="12"/>
          </p:nvPr>
        </p:nvSpPr>
        <p:spPr/>
        <p:txBody>
          <a:bodyPr/>
          <a:lstStyle/>
          <a:p>
            <a:fld id="{E637ACA6-9C4B-0F42-A87B-74DAAA37C6F4}" type="slidenum">
              <a:rPr lang="en-US" smtClean="0"/>
              <a:t>14</a:t>
            </a:fld>
            <a:endParaRPr lang="en-US"/>
          </a:p>
        </p:txBody>
      </p:sp>
      <p:sp>
        <p:nvSpPr>
          <p:cNvPr id="3" name="Rectangle 2">
            <a:extLst>
              <a:ext uri="{FF2B5EF4-FFF2-40B4-BE49-F238E27FC236}">
                <a16:creationId xmlns:a16="http://schemas.microsoft.com/office/drawing/2014/main" id="{6521DEA7-134E-A540-B963-767597D395BC}"/>
              </a:ext>
            </a:extLst>
          </p:cNvPr>
          <p:cNvSpPr/>
          <p:nvPr/>
        </p:nvSpPr>
        <p:spPr>
          <a:xfrm>
            <a:off x="334027" y="1351508"/>
            <a:ext cx="11523946" cy="4154984"/>
          </a:xfrm>
          <a:prstGeom prst="rect">
            <a:avLst/>
          </a:prstGeom>
        </p:spPr>
        <p:txBody>
          <a:bodyPr wrap="square">
            <a:spAutoFit/>
          </a:bodyPr>
          <a:lstStyle/>
          <a:p>
            <a:pPr>
              <a:spcAft>
                <a:spcPts val="0"/>
              </a:spcAft>
            </a:pPr>
            <a:r>
              <a:rPr lang="en-GB" sz="2400" dirty="0"/>
              <a:t>	The price is the amount a customer has to pay for the product or service and the villa’s prices are in the low-price range, making it affordable for everyone to have a holiday on the seaside. Also, the prices in the town are lower than the ones in the big resorts. </a:t>
            </a:r>
          </a:p>
          <a:p>
            <a:pPr>
              <a:spcAft>
                <a:spcPts val="0"/>
              </a:spcAft>
            </a:pPr>
            <a:endParaRPr lang="en-GB" sz="2400" dirty="0"/>
          </a:p>
          <a:p>
            <a:pPr>
              <a:spcAft>
                <a:spcPts val="0"/>
              </a:spcAft>
            </a:pPr>
            <a:r>
              <a:rPr lang="en-GB" sz="2400" dirty="0"/>
              <a:t>	Promotion refers to marketing communications, and it involves advertising, PR, sales and direct marketing. The company is planning to improve its direct marketing by using its website and attract people to subscribe and use more email marketing campaigns. The company also has printed brochures and maps of the are available on reception. The only advertising used offline is a banner on the main road and a banner at the entrance of the villa. </a:t>
            </a:r>
          </a:p>
        </p:txBody>
      </p:sp>
    </p:spTree>
    <p:extLst>
      <p:ext uri="{BB962C8B-B14F-4D97-AF65-F5344CB8AC3E}">
        <p14:creationId xmlns:p14="http://schemas.microsoft.com/office/powerpoint/2010/main" val="2683287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BDFC83-C2FE-134D-86D8-AC2D4728516A}"/>
              </a:ext>
            </a:extLst>
          </p:cNvPr>
          <p:cNvSpPr>
            <a:spLocks noGrp="1"/>
          </p:cNvSpPr>
          <p:nvPr>
            <p:ph type="sldNum" sz="quarter" idx="12"/>
          </p:nvPr>
        </p:nvSpPr>
        <p:spPr/>
        <p:txBody>
          <a:bodyPr/>
          <a:lstStyle/>
          <a:p>
            <a:fld id="{E637ACA6-9C4B-0F42-A87B-74DAAA37C6F4}" type="slidenum">
              <a:rPr lang="en-US" smtClean="0"/>
              <a:t>15</a:t>
            </a:fld>
            <a:endParaRPr lang="en-US"/>
          </a:p>
        </p:txBody>
      </p:sp>
      <p:sp>
        <p:nvSpPr>
          <p:cNvPr id="3" name="Rectangle 2">
            <a:extLst>
              <a:ext uri="{FF2B5EF4-FFF2-40B4-BE49-F238E27FC236}">
                <a16:creationId xmlns:a16="http://schemas.microsoft.com/office/drawing/2014/main" id="{DFBD94B5-6341-7C49-AE5B-1ED6DE74F788}"/>
              </a:ext>
            </a:extLst>
          </p:cNvPr>
          <p:cNvSpPr/>
          <p:nvPr/>
        </p:nvSpPr>
        <p:spPr>
          <a:xfrm>
            <a:off x="12192" y="205803"/>
            <a:ext cx="12179808" cy="3600986"/>
          </a:xfrm>
          <a:prstGeom prst="rect">
            <a:avLst/>
          </a:prstGeom>
        </p:spPr>
        <p:txBody>
          <a:bodyPr wrap="square">
            <a:spAutoFit/>
          </a:bodyPr>
          <a:lstStyle/>
          <a:p>
            <a:pPr algn="ctr">
              <a:spcAft>
                <a:spcPts val="0"/>
              </a:spcAft>
            </a:pPr>
            <a:r>
              <a:rPr lang="en-GB" sz="3600" dirty="0"/>
              <a:t>Conclusions</a:t>
            </a:r>
          </a:p>
          <a:p>
            <a:pPr>
              <a:spcAft>
                <a:spcPts val="0"/>
              </a:spcAft>
            </a:pPr>
            <a:r>
              <a:rPr lang="en-GB" sz="2400" dirty="0"/>
              <a:t> </a:t>
            </a:r>
          </a:p>
          <a:p>
            <a:pPr>
              <a:spcAft>
                <a:spcPts val="0"/>
              </a:spcAft>
            </a:pPr>
            <a:r>
              <a:rPr lang="en-GB" sz="2400" dirty="0"/>
              <a:t>	The Villa is a small, family-owned company that doesn’t use too much the marketing tools and it attracts its customers by offering excellent services, through recommendation and word of mouth. Analysing their marketing strategy will make a big difference, will improve their services and will increase the number of customers, but overall relating to the area that is situated in and the culture in the little towns, it is a successful company growing slowly. </a:t>
            </a:r>
          </a:p>
          <a:p>
            <a:pPr>
              <a:spcAft>
                <a:spcPts val="0"/>
              </a:spcAft>
            </a:pPr>
            <a:r>
              <a:rPr lang="en-GB" sz="2400" dirty="0"/>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B2A22BE6-CD20-6145-8C4D-704AD3B4DFF4}"/>
              </a:ext>
            </a:extLst>
          </p:cNvPr>
          <p:cNvPicPr>
            <a:picLocks noChangeAspect="1"/>
          </p:cNvPicPr>
          <p:nvPr/>
        </p:nvPicPr>
        <p:blipFill rotWithShape="1">
          <a:blip r:embed="rId2"/>
          <a:srcRect l="16055" r="19257"/>
          <a:stretch/>
        </p:blipFill>
        <p:spPr>
          <a:xfrm>
            <a:off x="3228975" y="3491719"/>
            <a:ext cx="5810250" cy="3366281"/>
          </a:xfrm>
          <a:prstGeom prst="rect">
            <a:avLst/>
          </a:prstGeom>
        </p:spPr>
      </p:pic>
    </p:spTree>
    <p:extLst>
      <p:ext uri="{BB962C8B-B14F-4D97-AF65-F5344CB8AC3E}">
        <p14:creationId xmlns:p14="http://schemas.microsoft.com/office/powerpoint/2010/main" val="3575765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F2C0DB-5187-4346-8EF5-701D8900E9B5}"/>
              </a:ext>
            </a:extLst>
          </p:cNvPr>
          <p:cNvSpPr>
            <a:spLocks noGrp="1"/>
          </p:cNvSpPr>
          <p:nvPr>
            <p:ph type="sldNum" sz="quarter" idx="12"/>
          </p:nvPr>
        </p:nvSpPr>
        <p:spPr/>
        <p:txBody>
          <a:bodyPr/>
          <a:lstStyle/>
          <a:p>
            <a:fld id="{E637ACA6-9C4B-0F42-A87B-74DAAA37C6F4}" type="slidenum">
              <a:rPr lang="en-US" smtClean="0"/>
              <a:t>16</a:t>
            </a:fld>
            <a:endParaRPr lang="en-US"/>
          </a:p>
        </p:txBody>
      </p:sp>
      <p:sp>
        <p:nvSpPr>
          <p:cNvPr id="3" name="Rectangle 2">
            <a:extLst>
              <a:ext uri="{FF2B5EF4-FFF2-40B4-BE49-F238E27FC236}">
                <a16:creationId xmlns:a16="http://schemas.microsoft.com/office/drawing/2014/main" id="{B7D34F0C-2284-A449-BF27-315E356D96EC}"/>
              </a:ext>
            </a:extLst>
          </p:cNvPr>
          <p:cNvSpPr/>
          <p:nvPr/>
        </p:nvSpPr>
        <p:spPr>
          <a:xfrm>
            <a:off x="112734" y="220091"/>
            <a:ext cx="11838474" cy="8417689"/>
          </a:xfrm>
          <a:prstGeom prst="rect">
            <a:avLst/>
          </a:prstGeom>
        </p:spPr>
        <p:txBody>
          <a:bodyPr wrap="square">
            <a:spAutoFit/>
          </a:bodyPr>
          <a:lstStyle/>
          <a:p>
            <a:pPr algn="ctr">
              <a:lnSpc>
                <a:spcPct val="150000"/>
              </a:lnSpc>
              <a:spcAft>
                <a:spcPts val="0"/>
              </a:spcAft>
            </a:pPr>
            <a:r>
              <a:rPr lang="en-GB" sz="3200" dirty="0"/>
              <a:t>References: </a:t>
            </a:r>
          </a:p>
          <a:p>
            <a:pPr>
              <a:lnSpc>
                <a:spcPct val="150000"/>
              </a:lnSpc>
              <a:spcAft>
                <a:spcPts val="0"/>
              </a:spcAft>
            </a:pPr>
            <a:r>
              <a:rPr lang="en-GB" dirty="0"/>
              <a:t> </a:t>
            </a:r>
          </a:p>
          <a:p>
            <a:pPr>
              <a:lnSpc>
                <a:spcPct val="150000"/>
              </a:lnSpc>
              <a:spcAft>
                <a:spcPts val="0"/>
              </a:spcAft>
            </a:pPr>
            <a:r>
              <a:rPr lang="en-GB" sz="2000" dirty="0"/>
              <a:t>Armstrong, Gary (2012). Principles of Marketing (5th ed.). NSW: Pearson Education</a:t>
            </a:r>
          </a:p>
          <a:p>
            <a:pPr>
              <a:lnSpc>
                <a:spcPct val="150000"/>
              </a:lnSpc>
              <a:spcAft>
                <a:spcPts val="0"/>
              </a:spcAft>
            </a:pPr>
            <a:r>
              <a:rPr lang="en-GB" sz="2000" dirty="0"/>
              <a:t>Kotler, P. Armstrong, G. Harris, L. C. and Piercy, N. (2017). Principles of Marketing, 7th European Edition, Pearson</a:t>
            </a:r>
          </a:p>
          <a:p>
            <a:pPr>
              <a:lnSpc>
                <a:spcPct val="150000"/>
              </a:lnSpc>
              <a:spcAft>
                <a:spcPts val="0"/>
              </a:spcAft>
            </a:pPr>
            <a:r>
              <a:rPr lang="en-GB" sz="2000" dirty="0"/>
              <a:t>Kotler, P. (2000), Marketing Management, Custom Edition for University of Phoenix, Prentice Hall</a:t>
            </a:r>
          </a:p>
          <a:p>
            <a:pPr>
              <a:lnSpc>
                <a:spcPct val="150000"/>
              </a:lnSpc>
              <a:spcAft>
                <a:spcPts val="0"/>
              </a:spcAft>
            </a:pPr>
            <a:r>
              <a:rPr lang="en-GB" sz="2000" dirty="0"/>
              <a:t>Percy, Rossiter, Elliott (2001). Target Audience Considerations, in Strategic Advertising Management 2001, Strategic Advertising Management.</a:t>
            </a:r>
          </a:p>
          <a:p>
            <a:pPr>
              <a:lnSpc>
                <a:spcPct val="150000"/>
              </a:lnSpc>
              <a:spcAft>
                <a:spcPts val="0"/>
              </a:spcAft>
            </a:pPr>
            <a:r>
              <a:rPr lang="en-GB" sz="2000" dirty="0"/>
              <a:t>Pride, W.M., Hughes, R.J., Kapoor, J.R., Foundations of Business, Cengage Learning, 2012</a:t>
            </a:r>
          </a:p>
          <a:p>
            <a:pPr>
              <a:lnSpc>
                <a:spcPct val="150000"/>
              </a:lnSpc>
              <a:spcAft>
                <a:spcPts val="0"/>
              </a:spcAft>
            </a:pPr>
            <a:r>
              <a:rPr lang="en-GB" sz="2000" dirty="0"/>
              <a:t>Reid, Robert D.; </a:t>
            </a:r>
            <a:r>
              <a:rPr lang="en-GB" sz="2000" dirty="0" err="1"/>
              <a:t>Bojanic</a:t>
            </a:r>
            <a:r>
              <a:rPr lang="en-GB" sz="2000" dirty="0"/>
              <a:t>, David C. (2010). Hospitality Marketing Management (5th ed.). New Jersey: John Wiley &amp; Sons</a:t>
            </a:r>
          </a:p>
          <a:p>
            <a:pPr>
              <a:lnSpc>
                <a:spcPct val="150000"/>
              </a:lnSpc>
              <a:spcAft>
                <a:spcPts val="0"/>
              </a:spcAft>
            </a:pPr>
            <a:r>
              <a:rPr lang="en-GB" sz="2000" dirty="0"/>
              <a:t> </a:t>
            </a:r>
          </a:p>
          <a:p>
            <a:pPr>
              <a:spcAft>
                <a:spcPts val="0"/>
              </a:spcAft>
            </a:pPr>
            <a:r>
              <a:rPr lang="en-GB" sz="2000" dirty="0"/>
              <a:t> </a:t>
            </a:r>
          </a:p>
          <a:p>
            <a:pPr>
              <a:spcAft>
                <a:spcPts val="0"/>
              </a:spcAft>
            </a:pPr>
            <a:r>
              <a:rPr lang="en-GB" sz="2000"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p:txBody>
      </p:sp>
    </p:spTree>
    <p:extLst>
      <p:ext uri="{BB962C8B-B14F-4D97-AF65-F5344CB8AC3E}">
        <p14:creationId xmlns:p14="http://schemas.microsoft.com/office/powerpoint/2010/main" val="497507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C5EC292-991E-4C8F-9F55-D72971A4B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C6A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0B7573-D2CD-4589-B099-E8254726A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5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C26A041F-C32D-4E9C-AD9A-6F8F9710D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1" y="480059"/>
            <a:ext cx="11237976" cy="5897880"/>
          </a:xfrm>
          <a:prstGeom prst="rect">
            <a:avLst/>
          </a:prstGeom>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B52DD7-ACE0-7A48-A0A0-3E0F7AC176EC}"/>
              </a:ext>
            </a:extLst>
          </p:cNvPr>
          <p:cNvPicPr>
            <a:picLocks noChangeAspect="1"/>
          </p:cNvPicPr>
          <p:nvPr/>
        </p:nvPicPr>
        <p:blipFill>
          <a:blip r:embed="rId4"/>
          <a:stretch>
            <a:fillRect/>
          </a:stretch>
        </p:blipFill>
        <p:spPr>
          <a:xfrm>
            <a:off x="1427667" y="803062"/>
            <a:ext cx="9336664" cy="5251874"/>
          </a:xfrm>
          <a:prstGeom prst="rect">
            <a:avLst/>
          </a:prstGeom>
        </p:spPr>
      </p:pic>
      <p:sp>
        <p:nvSpPr>
          <p:cNvPr id="2" name="Slide Number Placeholder 1">
            <a:extLst>
              <a:ext uri="{FF2B5EF4-FFF2-40B4-BE49-F238E27FC236}">
                <a16:creationId xmlns:a16="http://schemas.microsoft.com/office/drawing/2014/main" id="{F975F4D0-3730-8B44-AC19-D22D98971EFB}"/>
              </a:ext>
            </a:extLst>
          </p:cNvPr>
          <p:cNvSpPr>
            <a:spLocks noGrp="1"/>
          </p:cNvSpPr>
          <p:nvPr>
            <p:ph type="sldNum" sz="quarter" idx="12"/>
          </p:nvPr>
        </p:nvSpPr>
        <p:spPr>
          <a:xfrm>
            <a:off x="11311128" y="6383394"/>
            <a:ext cx="640080" cy="365125"/>
          </a:xfrm>
        </p:spPr>
        <p:txBody>
          <a:bodyPr>
            <a:normAutofit/>
          </a:bodyPr>
          <a:lstStyle/>
          <a:p>
            <a:pPr>
              <a:spcAft>
                <a:spcPts val="600"/>
              </a:spcAft>
            </a:pPr>
            <a:fld id="{E637ACA6-9C4B-0F42-A87B-74DAAA37C6F4}" type="slidenum">
              <a:rPr lang="en-US" smtClean="0"/>
              <a:pPr>
                <a:spcAft>
                  <a:spcPts val="600"/>
                </a:spcAft>
              </a:pPr>
              <a:t>17</a:t>
            </a:fld>
            <a:endParaRPr lang="en-US"/>
          </a:p>
        </p:txBody>
      </p:sp>
    </p:spTree>
    <p:extLst>
      <p:ext uri="{BB962C8B-B14F-4D97-AF65-F5344CB8AC3E}">
        <p14:creationId xmlns:p14="http://schemas.microsoft.com/office/powerpoint/2010/main" val="18242098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188</Words>
  <Application>Microsoft Macintosh PowerPoint</Application>
  <PresentationFormat>Widescreen</PresentationFormat>
  <Paragraphs>156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Rockwell</vt:lpstr>
      <vt:lpstr>Rockwell Condensed</vt:lpstr>
      <vt:lpstr>Rockwell Extra Bold</vt:lpstr>
      <vt:lpstr>Wingdings</vt:lpstr>
      <vt:lpstr>Wood Type</vt:lpstr>
      <vt:lpstr>Marketing  Environmental Audit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RAH18105029</dc:creator>
  <cp:lastModifiedBy>RAH18105029</cp:lastModifiedBy>
  <cp:revision>1</cp:revision>
  <dcterms:created xsi:type="dcterms:W3CDTF">2019-06-16T18:30:37Z</dcterms:created>
  <dcterms:modified xsi:type="dcterms:W3CDTF">2019-06-16T18:34:12Z</dcterms:modified>
</cp:coreProperties>
</file>