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17"/>
  </p:notesMasterIdLst>
  <p:sldIdLst>
    <p:sldId id="277" r:id="rId2"/>
    <p:sldId id="367" r:id="rId3"/>
    <p:sldId id="414" r:id="rId4"/>
    <p:sldId id="415" r:id="rId5"/>
    <p:sldId id="416" r:id="rId6"/>
    <p:sldId id="309" r:id="rId7"/>
    <p:sldId id="266" r:id="rId8"/>
    <p:sldId id="310" r:id="rId9"/>
    <p:sldId id="311" r:id="rId10"/>
    <p:sldId id="312" r:id="rId11"/>
    <p:sldId id="413" r:id="rId12"/>
    <p:sldId id="313" r:id="rId13"/>
    <p:sldId id="410" r:id="rId14"/>
    <p:sldId id="412" r:id="rId15"/>
    <p:sldId id="366" r:id="rId16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000" autoAdjust="0"/>
    <p:restoredTop sz="87662" autoAdjust="0"/>
  </p:normalViewPr>
  <p:slideViewPr>
    <p:cSldViewPr>
      <p:cViewPr>
        <p:scale>
          <a:sx n="90" d="100"/>
          <a:sy n="90" d="100"/>
        </p:scale>
        <p:origin x="642" y="90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10/11/2023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6558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https://www.youtube.com/watch?v=CXAzZRnJo2o</a:t>
            </a:r>
          </a:p>
          <a:p>
            <a:endParaRPr lang="en-GB" dirty="0"/>
          </a:p>
          <a:p>
            <a:r>
              <a:rPr lang="en-GB" dirty="0"/>
              <a:t>Further details on each manager type is contained on further slides.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E3D1F-4047-4E58-B1CD-5ECDA25DB86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3148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124B5CAB-3B33-C38B-9FD6-26C278FDD3C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DF87918-A69F-4373-B9E8-FEB2FA261C18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55298" name="Rectangle 2">
            <a:extLst>
              <a:ext uri="{FF2B5EF4-FFF2-40B4-BE49-F238E27FC236}">
                <a16:creationId xmlns:a16="http://schemas.microsoft.com/office/drawing/2014/main" id="{E7E0E70D-AECD-F530-B2B6-201B58483D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299" name="Rectangle 3">
            <a:extLst>
              <a:ext uri="{FF2B5EF4-FFF2-40B4-BE49-F238E27FC236}">
                <a16:creationId xmlns:a16="http://schemas.microsoft.com/office/drawing/2014/main" id="{6AE8530C-5A9A-8DF2-004F-86282E2A9E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/>
          <a:p>
            <a:pPr algn="r" eaLnBrk="0" hangingPunct="0"/>
            <a:r>
              <a:rPr lang="en-US" altLang="en-US" sz="1000" i="1">
                <a:latin typeface="Times New Roman" panose="02020603050405020304" pitchFamily="18" charset="0"/>
              </a:rPr>
              <a:t>7</a:t>
            </a:r>
          </a:p>
        </p:txBody>
      </p:sp>
      <p:sp>
        <p:nvSpPr>
          <p:cNvPr id="55300" name="Rectangle 4">
            <a:extLst>
              <a:ext uri="{FF2B5EF4-FFF2-40B4-BE49-F238E27FC236}">
                <a16:creationId xmlns:a16="http://schemas.microsoft.com/office/drawing/2014/main" id="{295B2C86-95E8-2B4A-545A-A77A8646C7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301" name="Rectangle 5">
            <a:extLst>
              <a:ext uri="{FF2B5EF4-FFF2-40B4-BE49-F238E27FC236}">
                <a16:creationId xmlns:a16="http://schemas.microsoft.com/office/drawing/2014/main" id="{F8E33DE1-E1FE-380A-2F8D-822FBE9449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302" name="Rectangle 6">
            <a:extLst>
              <a:ext uri="{FF2B5EF4-FFF2-40B4-BE49-F238E27FC236}">
                <a16:creationId xmlns:a16="http://schemas.microsoft.com/office/drawing/2014/main" id="{E3834471-D66D-4157-8551-889DE55110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303" name="Rectangle 7">
            <a:extLst>
              <a:ext uri="{FF2B5EF4-FFF2-40B4-BE49-F238E27FC236}">
                <a16:creationId xmlns:a16="http://schemas.microsoft.com/office/drawing/2014/main" id="{0BB1A7CC-3076-9FAA-4106-BCD12BBCB6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/>
          <a:p>
            <a:pPr algn="r" eaLnBrk="0" hangingPunct="0"/>
            <a:r>
              <a:rPr lang="en-US" altLang="en-US" sz="1000" i="1">
                <a:latin typeface="Times New Roman" panose="02020603050405020304" pitchFamily="18" charset="0"/>
              </a:rPr>
              <a:t>5</a:t>
            </a:r>
          </a:p>
        </p:txBody>
      </p:sp>
      <p:sp>
        <p:nvSpPr>
          <p:cNvPr id="55304" name="Rectangle 8">
            <a:extLst>
              <a:ext uri="{FF2B5EF4-FFF2-40B4-BE49-F238E27FC236}">
                <a16:creationId xmlns:a16="http://schemas.microsoft.com/office/drawing/2014/main" id="{9EC08435-F4A4-5E7F-F721-B0E6CC8001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305" name="Rectangle 9">
            <a:extLst>
              <a:ext uri="{FF2B5EF4-FFF2-40B4-BE49-F238E27FC236}">
                <a16:creationId xmlns:a16="http://schemas.microsoft.com/office/drawing/2014/main" id="{9141B0C2-5514-DE08-B69B-EA91B8C648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306" name="Rectangle 10">
            <a:extLst>
              <a:ext uri="{FF2B5EF4-FFF2-40B4-BE49-F238E27FC236}">
                <a16:creationId xmlns:a16="http://schemas.microsoft.com/office/drawing/2014/main" id="{64548F31-062D-5F27-321E-5E149A1161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307" name="Rectangle 11">
            <a:extLst>
              <a:ext uri="{FF2B5EF4-FFF2-40B4-BE49-F238E27FC236}">
                <a16:creationId xmlns:a16="http://schemas.microsoft.com/office/drawing/2014/main" id="{72F02610-FD57-6A35-6397-AC79C7D0E1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/>
          <a:p>
            <a:pPr algn="r" eaLnBrk="0" hangingPunct="0"/>
            <a:r>
              <a:rPr lang="en-US" altLang="en-US" sz="1000" i="1">
                <a:latin typeface="Times New Roman" panose="02020603050405020304" pitchFamily="18" charset="0"/>
              </a:rPr>
              <a:t>2</a:t>
            </a:r>
          </a:p>
        </p:txBody>
      </p:sp>
      <p:sp>
        <p:nvSpPr>
          <p:cNvPr id="55308" name="Rectangle 12">
            <a:extLst>
              <a:ext uri="{FF2B5EF4-FFF2-40B4-BE49-F238E27FC236}">
                <a16:creationId xmlns:a16="http://schemas.microsoft.com/office/drawing/2014/main" id="{0E6F5DCF-CEF9-7AF8-B672-21DA7985B1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309" name="Rectangle 13">
            <a:extLst>
              <a:ext uri="{FF2B5EF4-FFF2-40B4-BE49-F238E27FC236}">
                <a16:creationId xmlns:a16="http://schemas.microsoft.com/office/drawing/2014/main" id="{4D7FF187-1C5E-42A1-4BCA-3F8BCAFBEF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310" name="Rectangle 14">
            <a:extLst>
              <a:ext uri="{FF2B5EF4-FFF2-40B4-BE49-F238E27FC236}">
                <a16:creationId xmlns:a16="http://schemas.microsoft.com/office/drawing/2014/main" id="{D35F6B72-5EA0-9E98-9BF6-F7B932D25E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311" name="Rectangle 15">
            <a:extLst>
              <a:ext uri="{FF2B5EF4-FFF2-40B4-BE49-F238E27FC236}">
                <a16:creationId xmlns:a16="http://schemas.microsoft.com/office/drawing/2014/main" id="{7F65CCD3-AA44-7F0D-5FAC-FDD05D9718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/>
          <a:p>
            <a:pPr algn="r" eaLnBrk="0" hangingPunct="0"/>
            <a:r>
              <a:rPr lang="en-US" altLang="en-US" sz="1000" i="1">
                <a:latin typeface="Times New Roman" panose="02020603050405020304" pitchFamily="18" charset="0"/>
              </a:rPr>
              <a:t>2</a:t>
            </a:r>
          </a:p>
        </p:txBody>
      </p:sp>
      <p:sp>
        <p:nvSpPr>
          <p:cNvPr id="55312" name="Rectangle 16">
            <a:extLst>
              <a:ext uri="{FF2B5EF4-FFF2-40B4-BE49-F238E27FC236}">
                <a16:creationId xmlns:a16="http://schemas.microsoft.com/office/drawing/2014/main" id="{29B2778D-D5B8-C488-717B-EE9C3BF5A8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313" name="Rectangle 17">
            <a:extLst>
              <a:ext uri="{FF2B5EF4-FFF2-40B4-BE49-F238E27FC236}">
                <a16:creationId xmlns:a16="http://schemas.microsoft.com/office/drawing/2014/main" id="{B060087E-1A88-4CB8-E468-3703F1B2E5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314" name="Rectangle 18">
            <a:extLst>
              <a:ext uri="{FF2B5EF4-FFF2-40B4-BE49-F238E27FC236}">
                <a16:creationId xmlns:a16="http://schemas.microsoft.com/office/drawing/2014/main" id="{0A7DDE42-055A-6FCC-71D2-327F12F962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315" name="Rectangle 19">
            <a:extLst>
              <a:ext uri="{FF2B5EF4-FFF2-40B4-BE49-F238E27FC236}">
                <a16:creationId xmlns:a16="http://schemas.microsoft.com/office/drawing/2014/main" id="{E93C130E-A7CB-B088-EC54-536D9C65E3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/>
          <a:p>
            <a:pPr algn="r" eaLnBrk="0" hangingPunct="0"/>
            <a:r>
              <a:rPr lang="en-US" altLang="en-US" sz="1000" i="1">
                <a:latin typeface="Times New Roman" panose="02020603050405020304" pitchFamily="18" charset="0"/>
              </a:rPr>
              <a:t>2</a:t>
            </a:r>
          </a:p>
        </p:txBody>
      </p:sp>
      <p:sp>
        <p:nvSpPr>
          <p:cNvPr id="55316" name="Rectangle 20">
            <a:extLst>
              <a:ext uri="{FF2B5EF4-FFF2-40B4-BE49-F238E27FC236}">
                <a16:creationId xmlns:a16="http://schemas.microsoft.com/office/drawing/2014/main" id="{41F509E8-DC45-E3F2-D074-6E9F5715ED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317" name="Rectangle 21">
            <a:extLst>
              <a:ext uri="{FF2B5EF4-FFF2-40B4-BE49-F238E27FC236}">
                <a16:creationId xmlns:a16="http://schemas.microsoft.com/office/drawing/2014/main" id="{3B4D346A-01E7-8D5A-AFD9-F00E704013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318" name="Rectangle 22">
            <a:extLst>
              <a:ext uri="{FF2B5EF4-FFF2-40B4-BE49-F238E27FC236}">
                <a16:creationId xmlns:a16="http://schemas.microsoft.com/office/drawing/2014/main" id="{A45ECFD5-5AB6-CAC9-1D29-62F827CE9F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319" name="Rectangle 23">
            <a:extLst>
              <a:ext uri="{FF2B5EF4-FFF2-40B4-BE49-F238E27FC236}">
                <a16:creationId xmlns:a16="http://schemas.microsoft.com/office/drawing/2014/main" id="{C80FB60F-8805-EEC7-6D17-0331D59A68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 anchor="b"/>
          <a:lstStyle/>
          <a:p>
            <a:pPr algn="r" eaLnBrk="0" hangingPunct="0"/>
            <a:r>
              <a:rPr lang="en-US" altLang="en-US" sz="1200">
                <a:latin typeface="Times New Roman" panose="02020603050405020304" pitchFamily="18" charset="0"/>
              </a:rPr>
              <a:t>5</a:t>
            </a:r>
          </a:p>
        </p:txBody>
      </p:sp>
      <p:sp>
        <p:nvSpPr>
          <p:cNvPr id="55320" name="Rectangle 24">
            <a:extLst>
              <a:ext uri="{FF2B5EF4-FFF2-40B4-BE49-F238E27FC236}">
                <a16:creationId xmlns:a16="http://schemas.microsoft.com/office/drawing/2014/main" id="{C4F9F098-5E17-4024-9F37-368EAD0277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321" name="Rectangle 25">
            <a:extLst>
              <a:ext uri="{FF2B5EF4-FFF2-40B4-BE49-F238E27FC236}">
                <a16:creationId xmlns:a16="http://schemas.microsoft.com/office/drawing/2014/main" id="{795EC3E5-3E60-CC77-545B-E7411B2D5D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322" name="Rectangle 26">
            <a:extLst>
              <a:ext uri="{FF2B5EF4-FFF2-40B4-BE49-F238E27FC236}">
                <a16:creationId xmlns:a16="http://schemas.microsoft.com/office/drawing/2014/main" id="{625AEDD6-68CB-F025-B895-79A34C546E2B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393700" y="692150"/>
            <a:ext cx="6070600" cy="3416300"/>
          </a:xfrm>
          <a:prstGeom prst="rect">
            <a:avLst/>
          </a:prstGeom>
          <a:solidFill>
            <a:srgbClr val="FFFFFF"/>
          </a:solidFill>
          <a:ln w="12700" cap="flat"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5323" name="Rectangle 27">
            <a:extLst>
              <a:ext uri="{FF2B5EF4-FFF2-40B4-BE49-F238E27FC236}">
                <a16:creationId xmlns:a16="http://schemas.microsoft.com/office/drawing/2014/main" id="{B77D22A5-7E3C-BA43-E7DC-7A9B0A3DF42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Douglas McGregor identified two different sets of assumptions made by managers about their staff. Each set of assumptions represents an extreme view of people. </a:t>
            </a:r>
          </a:p>
          <a:p>
            <a:endParaRPr lang="en-GB" dirty="0"/>
          </a:p>
          <a:p>
            <a:r>
              <a:rPr lang="en-GB" dirty="0"/>
              <a:t>McGregor believes that every manager’s actions are governed by how they view human nature. </a:t>
            </a:r>
          </a:p>
          <a:p>
            <a:endParaRPr lang="en-GB" dirty="0"/>
          </a:p>
          <a:p>
            <a:r>
              <a:rPr lang="en-GB" dirty="0"/>
              <a:t>A Theory X manager will attempt to exercise tight control by close supervision, demands for strict adherence to rules and threats of punishment.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E3D1F-4047-4E58-B1CD-5ECDA25DB86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0118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theory Y manager will create an environment where effort is recognised and rewarded and praise is given regularly.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E3D1F-4047-4E58-B1CD-5ECDA25DB86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4993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important to emphasis with students that Theory X managers will aim to use their authority as a manager whereas a theory Y manager will not perceive a great need to use authority in day to day management. A theory Y manager will seek to promote staff freedom within the defined limits of their role or remit, as well as allowing staff to give suggestions and make decisions. </a:t>
            </a:r>
          </a:p>
          <a:p>
            <a:endParaRPr lang="en-GB" dirty="0"/>
          </a:p>
          <a:p>
            <a:r>
              <a:rPr lang="en-GB" dirty="0"/>
              <a:t>In practice the either/or choice proposed by theorists may be somewhat artificial. In some circumstances an authoritarian (theory X approach) could be more effective than a democratic (theory Y) Neither approach is superior to the other and may reflect the culture in which the manager is working.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E3D1F-4047-4E58-B1CD-5ECDA25DB86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6213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E3D1F-4047-4E58-B1CD-5ECDA25DB86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3613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Look through the guidance together and clarify any misconceptions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19193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Group Activity.</a:t>
            </a:r>
            <a:r>
              <a:rPr lang="en-GB" baseline="0" dirty="0"/>
              <a:t> Students to note down and discuss their responses.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82EB08-7C33-4DCD-93FA-990B9154BC5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6806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10/11/2023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10/11/2023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10/11/2023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10/11/2023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10/11/2023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10/11/2023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10/11/2023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10/11/2023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10/11/2023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10/11/2023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10/11/2023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DB2657-9566-ABFD-0971-F7789FF4BE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0" y="609600"/>
            <a:ext cx="9838267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Online Image Placeholder 2">
            <a:extLst>
              <a:ext uri="{FF2B5EF4-FFF2-40B4-BE49-F238E27FC236}">
                <a16:creationId xmlns:a16="http://schemas.microsoft.com/office/drawing/2014/main" id="{19BF2504-BBBE-2030-5143-291DBAD53492}"/>
              </a:ext>
            </a:extLst>
          </p:cNvPr>
          <p:cNvSpPr>
            <a:spLocks noGrp="1"/>
          </p:cNvSpPr>
          <p:nvPr>
            <p:ph type="clipArt" sz="half" idx="1"/>
          </p:nvPr>
        </p:nvSpPr>
        <p:spPr>
          <a:xfrm>
            <a:off x="1079500" y="2138364"/>
            <a:ext cx="5202767" cy="3881437"/>
          </a:xfrm>
        </p:spPr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CF2B98-56A6-A4CE-8864-2A20E065BB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85467" y="2138364"/>
            <a:ext cx="5204884" cy="3881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A9D965-4340-735D-5E7C-9306F71B9B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79500" y="6373813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69D650-38EF-02AF-3FE2-0A3476849F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376988"/>
            <a:ext cx="41148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FF1749-78B6-1807-C400-67494290D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86285" y="6376988"/>
            <a:ext cx="2925233" cy="457200"/>
          </a:xfrm>
        </p:spPr>
        <p:txBody>
          <a:bodyPr/>
          <a:lstStyle>
            <a:lvl1pPr>
              <a:defRPr/>
            </a:lvl1pPr>
          </a:lstStyle>
          <a:p>
            <a:fld id="{FAF2EF0A-9348-472C-986F-0B7BC076B60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69920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10/11/2023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  <p:sldLayoutId id="2147483865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8pORryzjRJw?feature=oembed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32E39A27-1799-45D8-AD1F-740A5D12E2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91344" y="1065509"/>
            <a:ext cx="11809312" cy="1512168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Emergent Leadership</a:t>
            </a:r>
            <a:br>
              <a:rPr lang="en-GB" altLang="en-US" sz="3600" b="1" dirty="0"/>
            </a:br>
            <a:r>
              <a:rPr lang="en-GB" altLang="en-US" sz="3200" b="1" u="sng" dirty="0"/>
              <a:t>( BMSW 6101 )</a:t>
            </a:r>
            <a:endParaRPr lang="en-GB" altLang="en-US" sz="3600" b="1" u="sng" dirty="0"/>
          </a:p>
        </p:txBody>
      </p:sp>
      <p:sp>
        <p:nvSpPr>
          <p:cNvPr id="5123" name="Subtitle 4">
            <a:extLst>
              <a:ext uri="{FF2B5EF4-FFF2-40B4-BE49-F238E27FC236}">
                <a16:creationId xmlns:a16="http://schemas.microsoft.com/office/drawing/2014/main" id="{F98A1305-E230-41C1-B359-9219D6B92A7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19336" y="3356993"/>
            <a:ext cx="11953328" cy="2088232"/>
          </a:xfrm>
        </p:spPr>
        <p:txBody>
          <a:bodyPr/>
          <a:lstStyle/>
          <a:p>
            <a:pPr eaLnBrk="1" hangingPunct="1"/>
            <a:r>
              <a:rPr lang="en-GB" altLang="en-US" sz="44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9</a:t>
            </a:r>
          </a:p>
          <a:p>
            <a:pPr eaLnBrk="1" hangingPunct="1"/>
            <a:endParaRPr lang="en-GB" altLang="en-US" sz="20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en-GB" altLang="en-US" sz="4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Assignment Workshop – Theory Revision</a:t>
            </a:r>
            <a:endParaRPr lang="en-GB" altLang="en-US" sz="40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4" name="Slide Number Placeholder 5">
            <a:extLst>
              <a:ext uri="{FF2B5EF4-FFF2-40B4-BE49-F238E27FC236}">
                <a16:creationId xmlns:a16="http://schemas.microsoft.com/office/drawing/2014/main" id="{E786F963-ABE2-4401-9D16-172A89A364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7888" y="6453189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2E4F6F-EAD8-4B4A-BE5D-1FA1AD27E83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352" y="332656"/>
            <a:ext cx="5112568" cy="591344"/>
          </a:xfrm>
        </p:spPr>
        <p:txBody>
          <a:bodyPr>
            <a:noAutofit/>
          </a:bodyPr>
          <a:lstStyle/>
          <a:p>
            <a:r>
              <a:rPr lang="en-GB" sz="3600" b="1" dirty="0"/>
              <a:t>Session Aims 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91344" y="1066801"/>
            <a:ext cx="11737304" cy="4525963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sz="2800" dirty="0"/>
              <a:t>After this session you should be able to:</a:t>
            </a:r>
          </a:p>
          <a:p>
            <a:endParaRPr lang="en-GB" sz="2800" dirty="0"/>
          </a:p>
          <a:p>
            <a:pPr lvl="1"/>
            <a:r>
              <a:rPr lang="en-GB" sz="2600" dirty="0"/>
              <a:t>Know where to find guidance regarding your assignment</a:t>
            </a:r>
          </a:p>
          <a:p>
            <a:pPr lvl="1"/>
            <a:r>
              <a:rPr lang="en-GB" sz="2600" dirty="0"/>
              <a:t>Have clarity of what Theory X, Y and Z involves. </a:t>
            </a:r>
          </a:p>
          <a:p>
            <a:pPr lvl="1"/>
            <a:r>
              <a:rPr lang="en-GB" sz="2600" dirty="0"/>
              <a:t>Know where to find relevant reading for Part1a of your assignment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1478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8823E-8119-7A98-1514-4178826F13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Brief – Part 1a, b and Part2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D3C98FB-6921-B772-6EBD-B84D386E34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91344" y="1268760"/>
            <a:ext cx="4410691" cy="924054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EC8385F-831B-5167-50E2-E2A6C46DC2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7408" y="2192814"/>
            <a:ext cx="10332135" cy="3321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91338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A2A003-817B-0A33-D4F0-A06F4DDA9B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Assignment Brief – Part 1a, b and Part2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EF341DD-E0B7-96A6-25CD-833BD95AAE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2008809"/>
            <a:ext cx="10972800" cy="3099815"/>
          </a:xfrm>
          <a:noFill/>
        </p:spPr>
      </p:pic>
    </p:spTree>
    <p:extLst>
      <p:ext uri="{BB962C8B-B14F-4D97-AF65-F5344CB8AC3E}">
        <p14:creationId xmlns:p14="http://schemas.microsoft.com/office/powerpoint/2010/main" val="30280149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07516B-0924-1D88-8C6F-590763F334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76" y="206084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Revision of Theory X, Y, Z</a:t>
            </a:r>
          </a:p>
        </p:txBody>
      </p:sp>
    </p:spTree>
    <p:extLst>
      <p:ext uri="{BB962C8B-B14F-4D97-AF65-F5344CB8AC3E}">
        <p14:creationId xmlns:p14="http://schemas.microsoft.com/office/powerpoint/2010/main" val="7395259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1D6DF-0CC3-6E2B-FD27-959D199CD7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McGregor’s X and Y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4A3BE-CBB3-1E46-0628-90327F5EE4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02061" y="2108201"/>
            <a:ext cx="4325815" cy="4063999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Douglas McGregor developed a theory relating how a managers’ belief or assume their employees behaviour.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 details two contrasting approaches:  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F08BCFC6-0AD9-2D02-494C-1743EAC9C90D}"/>
              </a:ext>
            </a:extLst>
          </p:cNvPr>
          <p:cNvSpPr/>
          <p:nvPr/>
        </p:nvSpPr>
        <p:spPr>
          <a:xfrm>
            <a:off x="3316457" y="1653679"/>
            <a:ext cx="4262511" cy="1934765"/>
          </a:xfrm>
          <a:custGeom>
            <a:avLst/>
            <a:gdLst>
              <a:gd name="connsiteX0" fmla="*/ 0 w 4262511"/>
              <a:gd name="connsiteY0" fmla="*/ 241846 h 1934765"/>
              <a:gd name="connsiteX1" fmla="*/ 3295129 w 4262511"/>
              <a:gd name="connsiteY1" fmla="*/ 241846 h 1934765"/>
              <a:gd name="connsiteX2" fmla="*/ 3295129 w 4262511"/>
              <a:gd name="connsiteY2" fmla="*/ 0 h 1934765"/>
              <a:gd name="connsiteX3" fmla="*/ 4262511 w 4262511"/>
              <a:gd name="connsiteY3" fmla="*/ 967383 h 1934765"/>
              <a:gd name="connsiteX4" fmla="*/ 3295129 w 4262511"/>
              <a:gd name="connsiteY4" fmla="*/ 1934765 h 1934765"/>
              <a:gd name="connsiteX5" fmla="*/ 3295129 w 4262511"/>
              <a:gd name="connsiteY5" fmla="*/ 1692919 h 1934765"/>
              <a:gd name="connsiteX6" fmla="*/ 0 w 4262511"/>
              <a:gd name="connsiteY6" fmla="*/ 1692919 h 1934765"/>
              <a:gd name="connsiteX7" fmla="*/ 0 w 4262511"/>
              <a:gd name="connsiteY7" fmla="*/ 241846 h 1934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62511" h="1934765">
                <a:moveTo>
                  <a:pt x="0" y="241846"/>
                </a:moveTo>
                <a:lnTo>
                  <a:pt x="3295129" y="241846"/>
                </a:lnTo>
                <a:lnTo>
                  <a:pt x="3295129" y="0"/>
                </a:lnTo>
                <a:lnTo>
                  <a:pt x="4262511" y="967383"/>
                </a:lnTo>
                <a:lnTo>
                  <a:pt x="3295129" y="1934765"/>
                </a:lnTo>
                <a:lnTo>
                  <a:pt x="3295129" y="1692919"/>
                </a:lnTo>
                <a:lnTo>
                  <a:pt x="0" y="1692919"/>
                </a:lnTo>
                <a:lnTo>
                  <a:pt x="0" y="241846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5875" tIns="257721" rIns="741412" bIns="257721" numCol="1" spcCol="1270" anchor="t" anchorCtr="0">
            <a:noAutofit/>
          </a:bodyPr>
          <a:lstStyle/>
          <a:p>
            <a:pPr marL="228600" lvl="1" indent="-228600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200" kern="1200" dirty="0">
                <a:latin typeface="Arial" panose="020B0604020202020204" pitchFamily="34" charset="0"/>
                <a:cs typeface="Arial" panose="020B0604020202020204" pitchFamily="34" charset="0"/>
              </a:rPr>
              <a:t>Believes employees are lazy. </a:t>
            </a:r>
          </a:p>
          <a:p>
            <a:pPr marL="228600" lvl="1" indent="-228600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200" kern="1200" dirty="0">
                <a:latin typeface="Arial" panose="020B0604020202020204" pitchFamily="34" charset="0"/>
                <a:cs typeface="Arial" panose="020B0604020202020204" pitchFamily="34" charset="0"/>
              </a:rPr>
              <a:t>Believes employees need control and coercion. 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B45E8FF-DD28-D0DE-6CEB-5FA28B70FC84}"/>
              </a:ext>
            </a:extLst>
          </p:cNvPr>
          <p:cNvSpPr/>
          <p:nvPr/>
        </p:nvSpPr>
        <p:spPr>
          <a:xfrm>
            <a:off x="413237" y="1481193"/>
            <a:ext cx="2841674" cy="1934765"/>
          </a:xfrm>
          <a:custGeom>
            <a:avLst/>
            <a:gdLst>
              <a:gd name="connsiteX0" fmla="*/ 0 w 2841674"/>
              <a:gd name="connsiteY0" fmla="*/ 322467 h 1934765"/>
              <a:gd name="connsiteX1" fmla="*/ 322467 w 2841674"/>
              <a:gd name="connsiteY1" fmla="*/ 0 h 1934765"/>
              <a:gd name="connsiteX2" fmla="*/ 2519207 w 2841674"/>
              <a:gd name="connsiteY2" fmla="*/ 0 h 1934765"/>
              <a:gd name="connsiteX3" fmla="*/ 2841674 w 2841674"/>
              <a:gd name="connsiteY3" fmla="*/ 322467 h 1934765"/>
              <a:gd name="connsiteX4" fmla="*/ 2841674 w 2841674"/>
              <a:gd name="connsiteY4" fmla="*/ 1612298 h 1934765"/>
              <a:gd name="connsiteX5" fmla="*/ 2519207 w 2841674"/>
              <a:gd name="connsiteY5" fmla="*/ 1934765 h 1934765"/>
              <a:gd name="connsiteX6" fmla="*/ 322467 w 2841674"/>
              <a:gd name="connsiteY6" fmla="*/ 1934765 h 1934765"/>
              <a:gd name="connsiteX7" fmla="*/ 0 w 2841674"/>
              <a:gd name="connsiteY7" fmla="*/ 1612298 h 1934765"/>
              <a:gd name="connsiteX8" fmla="*/ 0 w 2841674"/>
              <a:gd name="connsiteY8" fmla="*/ 322467 h 1934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41674" h="1934765">
                <a:moveTo>
                  <a:pt x="0" y="322467"/>
                </a:moveTo>
                <a:cubicBezTo>
                  <a:pt x="0" y="144373"/>
                  <a:pt x="144373" y="0"/>
                  <a:pt x="322467" y="0"/>
                </a:cubicBezTo>
                <a:lnTo>
                  <a:pt x="2519207" y="0"/>
                </a:lnTo>
                <a:cubicBezTo>
                  <a:pt x="2697301" y="0"/>
                  <a:pt x="2841674" y="144373"/>
                  <a:pt x="2841674" y="322467"/>
                </a:cubicBezTo>
                <a:lnTo>
                  <a:pt x="2841674" y="1612298"/>
                </a:lnTo>
                <a:cubicBezTo>
                  <a:pt x="2841674" y="1790392"/>
                  <a:pt x="2697301" y="1934765"/>
                  <a:pt x="2519207" y="1934765"/>
                </a:cubicBezTo>
                <a:lnTo>
                  <a:pt x="322467" y="1934765"/>
                </a:lnTo>
                <a:cubicBezTo>
                  <a:pt x="144373" y="1934765"/>
                  <a:pt x="0" y="1790392"/>
                  <a:pt x="0" y="1612298"/>
                </a:cubicBezTo>
                <a:lnTo>
                  <a:pt x="0" y="32246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81137" tIns="187792" rIns="281137" bIns="187792" numCol="1" spcCol="1270" anchor="ctr" anchorCtr="0">
            <a:noAutofit/>
          </a:bodyPr>
          <a:lstStyle/>
          <a:p>
            <a:pPr marL="0" lvl="0" indent="0" algn="ctr" defTabSz="2178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/>
              <a:t>Manager X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179C3A6-6D86-1193-044C-23BA005698ED}"/>
              </a:ext>
            </a:extLst>
          </p:cNvPr>
          <p:cNvSpPr/>
          <p:nvPr/>
        </p:nvSpPr>
        <p:spPr>
          <a:xfrm>
            <a:off x="3316457" y="4236938"/>
            <a:ext cx="4262511" cy="1934765"/>
          </a:xfrm>
          <a:custGeom>
            <a:avLst/>
            <a:gdLst>
              <a:gd name="connsiteX0" fmla="*/ 0 w 4262511"/>
              <a:gd name="connsiteY0" fmla="*/ 241846 h 1934765"/>
              <a:gd name="connsiteX1" fmla="*/ 3295129 w 4262511"/>
              <a:gd name="connsiteY1" fmla="*/ 241846 h 1934765"/>
              <a:gd name="connsiteX2" fmla="*/ 3295129 w 4262511"/>
              <a:gd name="connsiteY2" fmla="*/ 0 h 1934765"/>
              <a:gd name="connsiteX3" fmla="*/ 4262511 w 4262511"/>
              <a:gd name="connsiteY3" fmla="*/ 967383 h 1934765"/>
              <a:gd name="connsiteX4" fmla="*/ 3295129 w 4262511"/>
              <a:gd name="connsiteY4" fmla="*/ 1934765 h 1934765"/>
              <a:gd name="connsiteX5" fmla="*/ 3295129 w 4262511"/>
              <a:gd name="connsiteY5" fmla="*/ 1692919 h 1934765"/>
              <a:gd name="connsiteX6" fmla="*/ 0 w 4262511"/>
              <a:gd name="connsiteY6" fmla="*/ 1692919 h 1934765"/>
              <a:gd name="connsiteX7" fmla="*/ 0 w 4262511"/>
              <a:gd name="connsiteY7" fmla="*/ 241846 h 1934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62511" h="1934765">
                <a:moveTo>
                  <a:pt x="0" y="241846"/>
                </a:moveTo>
                <a:lnTo>
                  <a:pt x="3295129" y="241846"/>
                </a:lnTo>
                <a:lnTo>
                  <a:pt x="3295129" y="0"/>
                </a:lnTo>
                <a:lnTo>
                  <a:pt x="4262511" y="967383"/>
                </a:lnTo>
                <a:lnTo>
                  <a:pt x="3295129" y="1934765"/>
                </a:lnTo>
                <a:lnTo>
                  <a:pt x="3295129" y="1692919"/>
                </a:lnTo>
                <a:lnTo>
                  <a:pt x="0" y="1692919"/>
                </a:lnTo>
                <a:lnTo>
                  <a:pt x="0" y="241846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5875" tIns="257721" rIns="741412" bIns="257721" numCol="1" spcCol="1270" anchor="t" anchorCtr="0">
            <a:noAutofit/>
          </a:bodyPr>
          <a:lstStyle/>
          <a:p>
            <a:pPr marL="228600" lvl="1" indent="-228600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200" kern="1200" dirty="0">
                <a:latin typeface="Arial" panose="020B0604020202020204" pitchFamily="34" charset="0"/>
                <a:cs typeface="Arial" panose="020B0604020202020204" pitchFamily="34" charset="0"/>
              </a:rPr>
              <a:t>Believes that employees like work. </a:t>
            </a:r>
          </a:p>
          <a:p>
            <a:pPr marL="228600" lvl="1" indent="-228600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200" kern="1200" dirty="0">
                <a:latin typeface="Arial" panose="020B0604020202020204" pitchFamily="34" charset="0"/>
                <a:cs typeface="Arial" panose="020B0604020202020204" pitchFamily="34" charset="0"/>
              </a:rPr>
              <a:t>Believes employees do not require controlling.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D6F45E5-531C-21CE-8D26-C8E9DCE900DF}"/>
              </a:ext>
            </a:extLst>
          </p:cNvPr>
          <p:cNvSpPr/>
          <p:nvPr/>
        </p:nvSpPr>
        <p:spPr>
          <a:xfrm>
            <a:off x="474784" y="4236938"/>
            <a:ext cx="2841674" cy="1934765"/>
          </a:xfrm>
          <a:custGeom>
            <a:avLst/>
            <a:gdLst>
              <a:gd name="connsiteX0" fmla="*/ 0 w 2841674"/>
              <a:gd name="connsiteY0" fmla="*/ 322467 h 1934765"/>
              <a:gd name="connsiteX1" fmla="*/ 322467 w 2841674"/>
              <a:gd name="connsiteY1" fmla="*/ 0 h 1934765"/>
              <a:gd name="connsiteX2" fmla="*/ 2519207 w 2841674"/>
              <a:gd name="connsiteY2" fmla="*/ 0 h 1934765"/>
              <a:gd name="connsiteX3" fmla="*/ 2841674 w 2841674"/>
              <a:gd name="connsiteY3" fmla="*/ 322467 h 1934765"/>
              <a:gd name="connsiteX4" fmla="*/ 2841674 w 2841674"/>
              <a:gd name="connsiteY4" fmla="*/ 1612298 h 1934765"/>
              <a:gd name="connsiteX5" fmla="*/ 2519207 w 2841674"/>
              <a:gd name="connsiteY5" fmla="*/ 1934765 h 1934765"/>
              <a:gd name="connsiteX6" fmla="*/ 322467 w 2841674"/>
              <a:gd name="connsiteY6" fmla="*/ 1934765 h 1934765"/>
              <a:gd name="connsiteX7" fmla="*/ 0 w 2841674"/>
              <a:gd name="connsiteY7" fmla="*/ 1612298 h 1934765"/>
              <a:gd name="connsiteX8" fmla="*/ 0 w 2841674"/>
              <a:gd name="connsiteY8" fmla="*/ 322467 h 1934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41674" h="1934765">
                <a:moveTo>
                  <a:pt x="0" y="322467"/>
                </a:moveTo>
                <a:cubicBezTo>
                  <a:pt x="0" y="144373"/>
                  <a:pt x="144373" y="0"/>
                  <a:pt x="322467" y="0"/>
                </a:cubicBezTo>
                <a:lnTo>
                  <a:pt x="2519207" y="0"/>
                </a:lnTo>
                <a:cubicBezTo>
                  <a:pt x="2697301" y="0"/>
                  <a:pt x="2841674" y="144373"/>
                  <a:pt x="2841674" y="322467"/>
                </a:cubicBezTo>
                <a:lnTo>
                  <a:pt x="2841674" y="1612298"/>
                </a:lnTo>
                <a:cubicBezTo>
                  <a:pt x="2841674" y="1790392"/>
                  <a:pt x="2697301" y="1934765"/>
                  <a:pt x="2519207" y="1934765"/>
                </a:cubicBezTo>
                <a:lnTo>
                  <a:pt x="322467" y="1934765"/>
                </a:lnTo>
                <a:cubicBezTo>
                  <a:pt x="144373" y="1934765"/>
                  <a:pt x="0" y="1790392"/>
                  <a:pt x="0" y="1612298"/>
                </a:cubicBezTo>
                <a:lnTo>
                  <a:pt x="0" y="32246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81137" tIns="187792" rIns="281137" bIns="187792" numCol="1" spcCol="1270" anchor="ctr" anchorCtr="0">
            <a:noAutofit/>
          </a:bodyPr>
          <a:lstStyle/>
          <a:p>
            <a:pPr marL="0" lvl="0" indent="0" algn="ctr" defTabSz="2178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600" kern="1200" dirty="0"/>
              <a:t>Manager 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C40ADDA-900F-160D-3FB6-E40EF0E73310}"/>
              </a:ext>
            </a:extLst>
          </p:cNvPr>
          <p:cNvSpPr txBox="1"/>
          <p:nvPr/>
        </p:nvSpPr>
        <p:spPr>
          <a:xfrm>
            <a:off x="8186057" y="5994400"/>
            <a:ext cx="35311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(Cole and Kelly 2011)</a:t>
            </a:r>
          </a:p>
        </p:txBody>
      </p:sp>
    </p:spTree>
    <p:extLst>
      <p:ext uri="{BB962C8B-B14F-4D97-AF65-F5344CB8AC3E}">
        <p14:creationId xmlns:p14="http://schemas.microsoft.com/office/powerpoint/2010/main" val="1769479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>
            <a:extLst>
              <a:ext uri="{FF2B5EF4-FFF2-40B4-BE49-F238E27FC236}">
                <a16:creationId xmlns:a16="http://schemas.microsoft.com/office/drawing/2014/main" id="{B3779EEF-ABF7-C891-6754-64C8894D3E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275" name="Rectangle 3">
            <a:extLst>
              <a:ext uri="{FF2B5EF4-FFF2-40B4-BE49-F238E27FC236}">
                <a16:creationId xmlns:a16="http://schemas.microsoft.com/office/drawing/2014/main" id="{78D528E3-57F6-A1A2-08CE-899FC2BC35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276" name="Rectangle 4">
            <a:extLst>
              <a:ext uri="{FF2B5EF4-FFF2-40B4-BE49-F238E27FC236}">
                <a16:creationId xmlns:a16="http://schemas.microsoft.com/office/drawing/2014/main" id="{2644C919-7EAA-65D5-6156-9A7F924B81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277" name="Rectangle 5">
            <a:extLst>
              <a:ext uri="{FF2B5EF4-FFF2-40B4-BE49-F238E27FC236}">
                <a16:creationId xmlns:a16="http://schemas.microsoft.com/office/drawing/2014/main" id="{C059BBDC-7A24-046E-1836-8572B9A9AE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278" name="Rectangle 6">
            <a:extLst>
              <a:ext uri="{FF2B5EF4-FFF2-40B4-BE49-F238E27FC236}">
                <a16:creationId xmlns:a16="http://schemas.microsoft.com/office/drawing/2014/main" id="{2928F9F4-74BE-7941-138F-DA5DD9E7DC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63552" y="200026"/>
            <a:ext cx="9838267" cy="1143000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Motivational Theories X &amp; Y</a:t>
            </a:r>
          </a:p>
        </p:txBody>
      </p:sp>
      <p:sp>
        <p:nvSpPr>
          <p:cNvPr id="54279" name="Rectangle 7">
            <a:extLst>
              <a:ext uri="{FF2B5EF4-FFF2-40B4-BE49-F238E27FC236}">
                <a16:creationId xmlns:a16="http://schemas.microsoft.com/office/drawing/2014/main" id="{DAE01B74-EAD3-49E3-1E25-4512C726E0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280" name="Rectangle 8">
            <a:extLst>
              <a:ext uri="{FF2B5EF4-FFF2-40B4-BE49-F238E27FC236}">
                <a16:creationId xmlns:a16="http://schemas.microsoft.com/office/drawing/2014/main" id="{AF9473F8-42AA-3CC4-7B5C-FCD22B6AD9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281" name="Rectangle 9">
            <a:extLst>
              <a:ext uri="{FF2B5EF4-FFF2-40B4-BE49-F238E27FC236}">
                <a16:creationId xmlns:a16="http://schemas.microsoft.com/office/drawing/2014/main" id="{DE586242-FC7E-A67F-5BF1-B4B9C8FB44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282" name="Rectangle 10">
            <a:extLst>
              <a:ext uri="{FF2B5EF4-FFF2-40B4-BE49-F238E27FC236}">
                <a16:creationId xmlns:a16="http://schemas.microsoft.com/office/drawing/2014/main" id="{FB865D75-6177-FE82-D1F1-018FCAF29B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283" name="Rectangle 11">
            <a:extLst>
              <a:ext uri="{FF2B5EF4-FFF2-40B4-BE49-F238E27FC236}">
                <a16:creationId xmlns:a16="http://schemas.microsoft.com/office/drawing/2014/main" id="{0E26AAC6-1DEF-B89B-8F8E-1FC3867F71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284" name="Rectangle 12">
            <a:extLst>
              <a:ext uri="{FF2B5EF4-FFF2-40B4-BE49-F238E27FC236}">
                <a16:creationId xmlns:a16="http://schemas.microsoft.com/office/drawing/2014/main" id="{07AA20F1-54CE-3F85-26A6-54DE3AF4F5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285" name="Rectangle 13">
            <a:extLst>
              <a:ext uri="{FF2B5EF4-FFF2-40B4-BE49-F238E27FC236}">
                <a16:creationId xmlns:a16="http://schemas.microsoft.com/office/drawing/2014/main" id="{F26F286D-F06B-2C5A-8B5A-D476565EFD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4316" name="Group 44">
            <a:extLst>
              <a:ext uri="{FF2B5EF4-FFF2-40B4-BE49-F238E27FC236}">
                <a16:creationId xmlns:a16="http://schemas.microsoft.com/office/drawing/2014/main" id="{9CD45A29-879D-4AF2-EC1F-664A8E01E25B}"/>
              </a:ext>
            </a:extLst>
          </p:cNvPr>
          <p:cNvGrpSpPr>
            <a:grpSpLocks/>
          </p:cNvGrpSpPr>
          <p:nvPr/>
        </p:nvGrpSpPr>
        <p:grpSpPr bwMode="auto">
          <a:xfrm>
            <a:off x="191344" y="1066006"/>
            <a:ext cx="4714875" cy="4268788"/>
            <a:chOff x="192" y="1200"/>
            <a:chExt cx="2970" cy="2689"/>
          </a:xfrm>
        </p:grpSpPr>
        <p:grpSp>
          <p:nvGrpSpPr>
            <p:cNvPr id="54312" name="Group 40">
              <a:extLst>
                <a:ext uri="{FF2B5EF4-FFF2-40B4-BE49-F238E27FC236}">
                  <a16:creationId xmlns:a16="http://schemas.microsoft.com/office/drawing/2014/main" id="{054B5ACC-1B2B-109F-4330-78B76DFFEB5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92" y="3373"/>
              <a:ext cx="2970" cy="516"/>
              <a:chOff x="192" y="3373"/>
              <a:chExt cx="2970" cy="516"/>
            </a:xfrm>
          </p:grpSpPr>
          <p:sp>
            <p:nvSpPr>
              <p:cNvPr id="54288" name="Freeform 16">
                <a:extLst>
                  <a:ext uri="{FF2B5EF4-FFF2-40B4-BE49-F238E27FC236}">
                    <a16:creationId xmlns:a16="http://schemas.microsoft.com/office/drawing/2014/main" id="{66056B42-A958-789B-AA02-7CC17D21FCE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92" y="3373"/>
                <a:ext cx="2970" cy="516"/>
              </a:xfrm>
              <a:custGeom>
                <a:avLst/>
                <a:gdLst>
                  <a:gd name="T0" fmla="*/ 261 w 2970"/>
                  <a:gd name="T1" fmla="*/ 0 h 516"/>
                  <a:gd name="T2" fmla="*/ 2694 w 2970"/>
                  <a:gd name="T3" fmla="*/ 0 h 516"/>
                  <a:gd name="T4" fmla="*/ 2969 w 2970"/>
                  <a:gd name="T5" fmla="*/ 515 h 516"/>
                  <a:gd name="T6" fmla="*/ 0 w 2970"/>
                  <a:gd name="T7" fmla="*/ 515 h 516"/>
                  <a:gd name="T8" fmla="*/ 261 w 2970"/>
                  <a:gd name="T9" fmla="*/ 0 h 5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970" h="516">
                    <a:moveTo>
                      <a:pt x="261" y="0"/>
                    </a:moveTo>
                    <a:lnTo>
                      <a:pt x="2694" y="0"/>
                    </a:lnTo>
                    <a:lnTo>
                      <a:pt x="2969" y="515"/>
                    </a:lnTo>
                    <a:lnTo>
                      <a:pt x="0" y="515"/>
                    </a:lnTo>
                    <a:lnTo>
                      <a:pt x="261" y="0"/>
                    </a:lnTo>
                  </a:path>
                </a:pathLst>
              </a:custGeom>
              <a:solidFill>
                <a:schemeClr val="accent1"/>
              </a:solidFill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289" name="Rectangle 17">
                <a:extLst>
                  <a:ext uri="{FF2B5EF4-FFF2-40B4-BE49-F238E27FC236}">
                    <a16:creationId xmlns:a16="http://schemas.microsoft.com/office/drawing/2014/main" id="{5378F092-8200-FC74-48BA-748206B0E6A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2" y="3464"/>
                <a:ext cx="1438" cy="32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eaLnBrk="0" hangingPunct="0"/>
                <a:r>
                  <a:rPr lang="en-US" altLang="en-US" sz="2800">
                    <a:solidFill>
                      <a:srgbClr val="000000"/>
                    </a:solidFill>
                  </a:rPr>
                  <a:t>Physiological</a:t>
                </a:r>
              </a:p>
            </p:txBody>
          </p:sp>
        </p:grpSp>
        <p:grpSp>
          <p:nvGrpSpPr>
            <p:cNvPr id="54313" name="Group 41">
              <a:extLst>
                <a:ext uri="{FF2B5EF4-FFF2-40B4-BE49-F238E27FC236}">
                  <a16:creationId xmlns:a16="http://schemas.microsoft.com/office/drawing/2014/main" id="{399AB3E3-7ABF-E6F5-B5D9-5C4226F9749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15" y="2863"/>
              <a:ext cx="2343" cy="444"/>
              <a:chOff x="515" y="2863"/>
              <a:chExt cx="2343" cy="444"/>
            </a:xfrm>
          </p:grpSpPr>
          <p:sp>
            <p:nvSpPr>
              <p:cNvPr id="54291" name="Freeform 19">
                <a:extLst>
                  <a:ext uri="{FF2B5EF4-FFF2-40B4-BE49-F238E27FC236}">
                    <a16:creationId xmlns:a16="http://schemas.microsoft.com/office/drawing/2014/main" id="{0C857BDE-3090-1A05-6C21-41536F75882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15" y="2863"/>
                <a:ext cx="2343" cy="444"/>
              </a:xfrm>
              <a:custGeom>
                <a:avLst/>
                <a:gdLst>
                  <a:gd name="T0" fmla="*/ 0 w 2343"/>
                  <a:gd name="T1" fmla="*/ 443 h 444"/>
                  <a:gd name="T2" fmla="*/ 2342 w 2343"/>
                  <a:gd name="T3" fmla="*/ 443 h 444"/>
                  <a:gd name="T4" fmla="*/ 2083 w 2343"/>
                  <a:gd name="T5" fmla="*/ 0 h 444"/>
                  <a:gd name="T6" fmla="*/ 257 w 2343"/>
                  <a:gd name="T7" fmla="*/ 0 h 444"/>
                  <a:gd name="T8" fmla="*/ 0 w 2343"/>
                  <a:gd name="T9" fmla="*/ 443 h 4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343" h="444">
                    <a:moveTo>
                      <a:pt x="0" y="443"/>
                    </a:moveTo>
                    <a:lnTo>
                      <a:pt x="2342" y="443"/>
                    </a:lnTo>
                    <a:lnTo>
                      <a:pt x="2083" y="0"/>
                    </a:lnTo>
                    <a:lnTo>
                      <a:pt x="257" y="0"/>
                    </a:lnTo>
                    <a:lnTo>
                      <a:pt x="0" y="443"/>
                    </a:lnTo>
                  </a:path>
                </a:pathLst>
              </a:custGeom>
              <a:solidFill>
                <a:srgbClr val="FF9933"/>
              </a:solidFill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292" name="Rectangle 20">
                <a:extLst>
                  <a:ext uri="{FF2B5EF4-FFF2-40B4-BE49-F238E27FC236}">
                    <a16:creationId xmlns:a16="http://schemas.microsoft.com/office/drawing/2014/main" id="{06D09AFD-4E76-B53D-2BAE-93AFD8C40AD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7" y="2919"/>
                <a:ext cx="1850" cy="32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eaLnBrk="0" hangingPunct="0"/>
                <a:r>
                  <a:rPr lang="en-US" altLang="en-US" sz="2800">
                    <a:solidFill>
                      <a:srgbClr val="000000"/>
                    </a:solidFill>
                  </a:rPr>
                  <a:t>Safety &amp; Security</a:t>
                </a:r>
              </a:p>
            </p:txBody>
          </p:sp>
        </p:grpSp>
        <p:grpSp>
          <p:nvGrpSpPr>
            <p:cNvPr id="54314" name="Group 42">
              <a:extLst>
                <a:ext uri="{FF2B5EF4-FFF2-40B4-BE49-F238E27FC236}">
                  <a16:creationId xmlns:a16="http://schemas.microsoft.com/office/drawing/2014/main" id="{FC417E8A-CFAA-E074-8D56-7053B270D84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830" y="2232"/>
              <a:ext cx="1746" cy="433"/>
              <a:chOff x="830" y="2232"/>
              <a:chExt cx="1746" cy="433"/>
            </a:xfrm>
          </p:grpSpPr>
          <p:sp>
            <p:nvSpPr>
              <p:cNvPr id="54294" name="Freeform 22">
                <a:extLst>
                  <a:ext uri="{FF2B5EF4-FFF2-40B4-BE49-F238E27FC236}">
                    <a16:creationId xmlns:a16="http://schemas.microsoft.com/office/drawing/2014/main" id="{96CE5635-6EA1-EA23-156B-BF41F465B4B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30" y="2232"/>
                <a:ext cx="1746" cy="433"/>
              </a:xfrm>
              <a:custGeom>
                <a:avLst/>
                <a:gdLst>
                  <a:gd name="T0" fmla="*/ 0 w 1746"/>
                  <a:gd name="T1" fmla="*/ 432 h 433"/>
                  <a:gd name="T2" fmla="*/ 1745 w 1746"/>
                  <a:gd name="T3" fmla="*/ 432 h 433"/>
                  <a:gd name="T4" fmla="*/ 1480 w 1746"/>
                  <a:gd name="T5" fmla="*/ 0 h 433"/>
                  <a:gd name="T6" fmla="*/ 259 w 1746"/>
                  <a:gd name="T7" fmla="*/ 0 h 433"/>
                  <a:gd name="T8" fmla="*/ 0 w 1746"/>
                  <a:gd name="T9" fmla="*/ 432 h 4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46" h="433">
                    <a:moveTo>
                      <a:pt x="0" y="432"/>
                    </a:moveTo>
                    <a:lnTo>
                      <a:pt x="1745" y="432"/>
                    </a:lnTo>
                    <a:lnTo>
                      <a:pt x="1480" y="0"/>
                    </a:lnTo>
                    <a:lnTo>
                      <a:pt x="259" y="0"/>
                    </a:lnTo>
                    <a:lnTo>
                      <a:pt x="0" y="432"/>
                    </a:lnTo>
                  </a:path>
                </a:pathLst>
              </a:custGeom>
              <a:solidFill>
                <a:srgbClr val="99CC00"/>
              </a:solidFill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295" name="Rectangle 23">
                <a:extLst>
                  <a:ext uri="{FF2B5EF4-FFF2-40B4-BE49-F238E27FC236}">
                    <a16:creationId xmlns:a16="http://schemas.microsoft.com/office/drawing/2014/main" id="{CBDC1AF1-6DF1-CAC2-3F0F-9A42AF46BE3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8" y="2282"/>
                <a:ext cx="1438" cy="32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336699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eaLnBrk="0" hangingPunct="0"/>
                <a:r>
                  <a:rPr lang="en-US" altLang="en-US" sz="2800">
                    <a:solidFill>
                      <a:srgbClr val="000000"/>
                    </a:solidFill>
                  </a:rPr>
                  <a:t>Love (Social)</a:t>
                </a:r>
              </a:p>
            </p:txBody>
          </p:sp>
        </p:grpSp>
        <p:grpSp>
          <p:nvGrpSpPr>
            <p:cNvPr id="54309" name="Group 37">
              <a:extLst>
                <a:ext uri="{FF2B5EF4-FFF2-40B4-BE49-F238E27FC236}">
                  <a16:creationId xmlns:a16="http://schemas.microsoft.com/office/drawing/2014/main" id="{DA1B159C-F6B2-46B6-1F83-2BF3ED16458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120" y="1710"/>
              <a:ext cx="1135" cy="439"/>
              <a:chOff x="1120" y="1710"/>
              <a:chExt cx="1135" cy="439"/>
            </a:xfrm>
          </p:grpSpPr>
          <p:sp>
            <p:nvSpPr>
              <p:cNvPr id="54297" name="Freeform 25">
                <a:extLst>
                  <a:ext uri="{FF2B5EF4-FFF2-40B4-BE49-F238E27FC236}">
                    <a16:creationId xmlns:a16="http://schemas.microsoft.com/office/drawing/2014/main" id="{AAF8425A-8165-2484-558F-FCC81C2970A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20" y="1710"/>
                <a:ext cx="1135" cy="439"/>
              </a:xfrm>
              <a:custGeom>
                <a:avLst/>
                <a:gdLst>
                  <a:gd name="T0" fmla="*/ 0 w 1135"/>
                  <a:gd name="T1" fmla="*/ 438 h 439"/>
                  <a:gd name="T2" fmla="*/ 1134 w 1135"/>
                  <a:gd name="T3" fmla="*/ 438 h 439"/>
                  <a:gd name="T4" fmla="*/ 871 w 1135"/>
                  <a:gd name="T5" fmla="*/ 0 h 439"/>
                  <a:gd name="T6" fmla="*/ 264 w 1135"/>
                  <a:gd name="T7" fmla="*/ 0 h 439"/>
                  <a:gd name="T8" fmla="*/ 0 w 1135"/>
                  <a:gd name="T9" fmla="*/ 438 h 4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35" h="439">
                    <a:moveTo>
                      <a:pt x="0" y="438"/>
                    </a:moveTo>
                    <a:lnTo>
                      <a:pt x="1134" y="438"/>
                    </a:lnTo>
                    <a:lnTo>
                      <a:pt x="871" y="0"/>
                    </a:lnTo>
                    <a:lnTo>
                      <a:pt x="264" y="0"/>
                    </a:lnTo>
                    <a:lnTo>
                      <a:pt x="0" y="438"/>
                    </a:lnTo>
                  </a:path>
                </a:pathLst>
              </a:custGeom>
              <a:solidFill>
                <a:srgbClr val="FFCC66"/>
              </a:solidFill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298" name="Rectangle 26">
                <a:extLst>
                  <a:ext uri="{FF2B5EF4-FFF2-40B4-BE49-F238E27FC236}">
                    <a16:creationId xmlns:a16="http://schemas.microsoft.com/office/drawing/2014/main" id="{A825552E-AA4D-4C49-77C1-503B202799E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8" y="1764"/>
                <a:ext cx="883" cy="32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CC66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eaLnBrk="0" hangingPunct="0"/>
                <a:r>
                  <a:rPr lang="en-US" altLang="en-US" sz="2800">
                    <a:solidFill>
                      <a:srgbClr val="000000"/>
                    </a:solidFill>
                  </a:rPr>
                  <a:t>Esteem</a:t>
                </a:r>
              </a:p>
            </p:txBody>
          </p:sp>
        </p:grpSp>
        <p:grpSp>
          <p:nvGrpSpPr>
            <p:cNvPr id="54315" name="Group 43">
              <a:extLst>
                <a:ext uri="{FF2B5EF4-FFF2-40B4-BE49-F238E27FC236}">
                  <a16:creationId xmlns:a16="http://schemas.microsoft.com/office/drawing/2014/main" id="{6C3217CD-B49C-7609-AEE4-387D576E5E5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416" y="1200"/>
              <a:ext cx="526" cy="470"/>
              <a:chOff x="1416" y="1200"/>
              <a:chExt cx="526" cy="470"/>
            </a:xfrm>
          </p:grpSpPr>
          <p:sp>
            <p:nvSpPr>
              <p:cNvPr id="54300" name="Freeform 28">
                <a:extLst>
                  <a:ext uri="{FF2B5EF4-FFF2-40B4-BE49-F238E27FC236}">
                    <a16:creationId xmlns:a16="http://schemas.microsoft.com/office/drawing/2014/main" id="{30251DDF-2B2B-5C97-794F-8E1D7076B53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416" y="1200"/>
                <a:ext cx="526" cy="439"/>
              </a:xfrm>
              <a:custGeom>
                <a:avLst/>
                <a:gdLst>
                  <a:gd name="T0" fmla="*/ 0 w 526"/>
                  <a:gd name="T1" fmla="*/ 438 h 439"/>
                  <a:gd name="T2" fmla="*/ 525 w 526"/>
                  <a:gd name="T3" fmla="*/ 438 h 439"/>
                  <a:gd name="T4" fmla="*/ 262 w 526"/>
                  <a:gd name="T5" fmla="*/ 0 h 439"/>
                  <a:gd name="T6" fmla="*/ 0 w 526"/>
                  <a:gd name="T7" fmla="*/ 438 h 4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26" h="439">
                    <a:moveTo>
                      <a:pt x="0" y="438"/>
                    </a:moveTo>
                    <a:lnTo>
                      <a:pt x="525" y="438"/>
                    </a:lnTo>
                    <a:lnTo>
                      <a:pt x="262" y="0"/>
                    </a:lnTo>
                    <a:lnTo>
                      <a:pt x="0" y="438"/>
                    </a:lnTo>
                  </a:path>
                </a:pathLst>
              </a:custGeom>
              <a:solidFill>
                <a:srgbClr val="6699FF"/>
              </a:solidFill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301" name="Rectangle 29">
                <a:extLst>
                  <a:ext uri="{FF2B5EF4-FFF2-40B4-BE49-F238E27FC236}">
                    <a16:creationId xmlns:a16="http://schemas.microsoft.com/office/drawing/2014/main" id="{05950B03-0B15-466E-4FF3-31FAB0BC089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470" y="1342"/>
                <a:ext cx="416" cy="32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folHlink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eaLnBrk="0" hangingPunct="0"/>
                <a:r>
                  <a:rPr lang="en-US" altLang="en-US" sz="2800">
                    <a:solidFill>
                      <a:srgbClr val="000000"/>
                    </a:solidFill>
                  </a:rPr>
                  <a:t>SA</a:t>
                </a:r>
              </a:p>
            </p:txBody>
          </p:sp>
        </p:grpSp>
      </p:grpSp>
      <p:grpSp>
        <p:nvGrpSpPr>
          <p:cNvPr id="54302" name="Group 30">
            <a:extLst>
              <a:ext uri="{FF2B5EF4-FFF2-40B4-BE49-F238E27FC236}">
                <a16:creationId xmlns:a16="http://schemas.microsoft.com/office/drawing/2014/main" id="{BAB66F69-E249-840A-3A03-A764ECEBDFDF}"/>
              </a:ext>
            </a:extLst>
          </p:cNvPr>
          <p:cNvGrpSpPr>
            <a:grpSpLocks/>
          </p:cNvGrpSpPr>
          <p:nvPr/>
        </p:nvGrpSpPr>
        <p:grpSpPr bwMode="auto">
          <a:xfrm>
            <a:off x="4375792" y="1324769"/>
            <a:ext cx="4195762" cy="2224087"/>
            <a:chOff x="3024" y="1283"/>
            <a:chExt cx="2643" cy="1401"/>
          </a:xfrm>
        </p:grpSpPr>
        <p:sp>
          <p:nvSpPr>
            <p:cNvPr id="54303" name="Freeform 31">
              <a:extLst>
                <a:ext uri="{FF2B5EF4-FFF2-40B4-BE49-F238E27FC236}">
                  <a16:creationId xmlns:a16="http://schemas.microsoft.com/office/drawing/2014/main" id="{1756F3C6-EF4E-4B68-74DA-8CDFEA21FE07}"/>
                </a:ext>
              </a:extLst>
            </p:cNvPr>
            <p:cNvSpPr>
              <a:spLocks/>
            </p:cNvSpPr>
            <p:nvPr/>
          </p:nvSpPr>
          <p:spPr bwMode="auto">
            <a:xfrm>
              <a:off x="3024" y="1296"/>
              <a:ext cx="289" cy="1345"/>
            </a:xfrm>
            <a:custGeom>
              <a:avLst/>
              <a:gdLst>
                <a:gd name="T0" fmla="*/ 288 w 289"/>
                <a:gd name="T1" fmla="*/ 0 h 1345"/>
                <a:gd name="T2" fmla="*/ 261 w 289"/>
                <a:gd name="T3" fmla="*/ 3 h 1345"/>
                <a:gd name="T4" fmla="*/ 230 w 289"/>
                <a:gd name="T5" fmla="*/ 7 h 1345"/>
                <a:gd name="T6" fmla="*/ 188 w 289"/>
                <a:gd name="T7" fmla="*/ 33 h 1345"/>
                <a:gd name="T8" fmla="*/ 156 w 289"/>
                <a:gd name="T9" fmla="*/ 67 h 1345"/>
                <a:gd name="T10" fmla="*/ 151 w 289"/>
                <a:gd name="T11" fmla="*/ 89 h 1345"/>
                <a:gd name="T12" fmla="*/ 146 w 289"/>
                <a:gd name="T13" fmla="*/ 110 h 1345"/>
                <a:gd name="T14" fmla="*/ 146 w 289"/>
                <a:gd name="T15" fmla="*/ 560 h 1345"/>
                <a:gd name="T16" fmla="*/ 142 w 289"/>
                <a:gd name="T17" fmla="*/ 581 h 1345"/>
                <a:gd name="T18" fmla="*/ 136 w 289"/>
                <a:gd name="T19" fmla="*/ 603 h 1345"/>
                <a:gd name="T20" fmla="*/ 104 w 289"/>
                <a:gd name="T21" fmla="*/ 637 h 1345"/>
                <a:gd name="T22" fmla="*/ 58 w 289"/>
                <a:gd name="T23" fmla="*/ 663 h 1345"/>
                <a:gd name="T24" fmla="*/ 31 w 289"/>
                <a:gd name="T25" fmla="*/ 667 h 1345"/>
                <a:gd name="T26" fmla="*/ 0 w 289"/>
                <a:gd name="T27" fmla="*/ 671 h 1345"/>
                <a:gd name="T28" fmla="*/ 31 w 289"/>
                <a:gd name="T29" fmla="*/ 676 h 1345"/>
                <a:gd name="T30" fmla="*/ 58 w 289"/>
                <a:gd name="T31" fmla="*/ 680 h 1345"/>
                <a:gd name="T32" fmla="*/ 104 w 289"/>
                <a:gd name="T33" fmla="*/ 706 h 1345"/>
                <a:gd name="T34" fmla="*/ 136 w 289"/>
                <a:gd name="T35" fmla="*/ 740 h 1345"/>
                <a:gd name="T36" fmla="*/ 142 w 289"/>
                <a:gd name="T37" fmla="*/ 761 h 1345"/>
                <a:gd name="T38" fmla="*/ 146 w 289"/>
                <a:gd name="T39" fmla="*/ 783 h 1345"/>
                <a:gd name="T40" fmla="*/ 146 w 289"/>
                <a:gd name="T41" fmla="*/ 1233 h 1345"/>
                <a:gd name="T42" fmla="*/ 151 w 289"/>
                <a:gd name="T43" fmla="*/ 1254 h 1345"/>
                <a:gd name="T44" fmla="*/ 156 w 289"/>
                <a:gd name="T45" fmla="*/ 1275 h 1345"/>
                <a:gd name="T46" fmla="*/ 188 w 289"/>
                <a:gd name="T47" fmla="*/ 1310 h 1345"/>
                <a:gd name="T48" fmla="*/ 230 w 289"/>
                <a:gd name="T49" fmla="*/ 1335 h 1345"/>
                <a:gd name="T50" fmla="*/ 261 w 289"/>
                <a:gd name="T51" fmla="*/ 1340 h 1345"/>
                <a:gd name="T52" fmla="*/ 288 w 289"/>
                <a:gd name="T53" fmla="*/ 1344 h 13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289" h="1345">
                  <a:moveTo>
                    <a:pt x="288" y="0"/>
                  </a:moveTo>
                  <a:lnTo>
                    <a:pt x="261" y="3"/>
                  </a:lnTo>
                  <a:lnTo>
                    <a:pt x="230" y="7"/>
                  </a:lnTo>
                  <a:lnTo>
                    <a:pt x="188" y="33"/>
                  </a:lnTo>
                  <a:lnTo>
                    <a:pt x="156" y="67"/>
                  </a:lnTo>
                  <a:lnTo>
                    <a:pt x="151" y="89"/>
                  </a:lnTo>
                  <a:lnTo>
                    <a:pt x="146" y="110"/>
                  </a:lnTo>
                  <a:lnTo>
                    <a:pt x="146" y="560"/>
                  </a:lnTo>
                  <a:lnTo>
                    <a:pt x="142" y="581"/>
                  </a:lnTo>
                  <a:lnTo>
                    <a:pt x="136" y="603"/>
                  </a:lnTo>
                  <a:lnTo>
                    <a:pt x="104" y="637"/>
                  </a:lnTo>
                  <a:lnTo>
                    <a:pt x="58" y="663"/>
                  </a:lnTo>
                  <a:lnTo>
                    <a:pt x="31" y="667"/>
                  </a:lnTo>
                  <a:lnTo>
                    <a:pt x="0" y="671"/>
                  </a:lnTo>
                  <a:lnTo>
                    <a:pt x="31" y="676"/>
                  </a:lnTo>
                  <a:lnTo>
                    <a:pt x="58" y="680"/>
                  </a:lnTo>
                  <a:lnTo>
                    <a:pt x="104" y="706"/>
                  </a:lnTo>
                  <a:lnTo>
                    <a:pt x="136" y="740"/>
                  </a:lnTo>
                  <a:lnTo>
                    <a:pt x="142" y="761"/>
                  </a:lnTo>
                  <a:lnTo>
                    <a:pt x="146" y="783"/>
                  </a:lnTo>
                  <a:lnTo>
                    <a:pt x="146" y="1233"/>
                  </a:lnTo>
                  <a:lnTo>
                    <a:pt x="151" y="1254"/>
                  </a:lnTo>
                  <a:lnTo>
                    <a:pt x="156" y="1275"/>
                  </a:lnTo>
                  <a:lnTo>
                    <a:pt x="188" y="1310"/>
                  </a:lnTo>
                  <a:lnTo>
                    <a:pt x="230" y="1335"/>
                  </a:lnTo>
                  <a:lnTo>
                    <a:pt x="261" y="1340"/>
                  </a:lnTo>
                  <a:lnTo>
                    <a:pt x="288" y="1344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4304" name="Rectangle 32">
              <a:extLst>
                <a:ext uri="{FF2B5EF4-FFF2-40B4-BE49-F238E27FC236}">
                  <a16:creationId xmlns:a16="http://schemas.microsoft.com/office/drawing/2014/main" id="{D81D5903-93FE-9C68-9538-0BF53A1A48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1" y="1283"/>
              <a:ext cx="2406" cy="140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altLang="en-US" sz="2800">
                  <a:solidFill>
                    <a:schemeClr val="folHlink"/>
                  </a:solidFill>
                </a:rPr>
                <a:t>Theory Y -</a:t>
              </a:r>
              <a:r>
                <a:rPr lang="en-US" altLang="en-US" sz="2800"/>
                <a:t> a set of assumptions of how to manage individuals motivated by higher order needs</a:t>
              </a:r>
            </a:p>
          </p:txBody>
        </p:sp>
      </p:grpSp>
      <p:grpSp>
        <p:nvGrpSpPr>
          <p:cNvPr id="54305" name="Group 33">
            <a:extLst>
              <a:ext uri="{FF2B5EF4-FFF2-40B4-BE49-F238E27FC236}">
                <a16:creationId xmlns:a16="http://schemas.microsoft.com/office/drawing/2014/main" id="{4F108722-9FE8-4ED1-008E-3770EFAEA764}"/>
              </a:ext>
            </a:extLst>
          </p:cNvPr>
          <p:cNvGrpSpPr>
            <a:grpSpLocks/>
          </p:cNvGrpSpPr>
          <p:nvPr/>
        </p:nvGrpSpPr>
        <p:grpSpPr bwMode="auto">
          <a:xfrm>
            <a:off x="5161657" y="3549918"/>
            <a:ext cx="5616624" cy="1971676"/>
            <a:chOff x="3024" y="2674"/>
            <a:chExt cx="2596" cy="1401"/>
          </a:xfrm>
        </p:grpSpPr>
        <p:sp>
          <p:nvSpPr>
            <p:cNvPr id="54306" name="Rectangle 34">
              <a:extLst>
                <a:ext uri="{FF2B5EF4-FFF2-40B4-BE49-F238E27FC236}">
                  <a16:creationId xmlns:a16="http://schemas.microsoft.com/office/drawing/2014/main" id="{13384530-FC8E-BBF3-BD98-3E8E76E4445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4" y="2674"/>
              <a:ext cx="2406" cy="140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altLang="en-US" sz="2800">
                  <a:solidFill>
                    <a:schemeClr val="folHlink"/>
                  </a:solidFill>
                </a:rPr>
                <a:t>Theory X -</a:t>
              </a:r>
              <a:r>
                <a:rPr lang="en-US" altLang="en-US" sz="2800"/>
                <a:t> a set of assumptions of how to manage individuals motivated by lower order needs</a:t>
              </a:r>
            </a:p>
          </p:txBody>
        </p:sp>
        <p:sp>
          <p:nvSpPr>
            <p:cNvPr id="54307" name="Freeform 35">
              <a:extLst>
                <a:ext uri="{FF2B5EF4-FFF2-40B4-BE49-F238E27FC236}">
                  <a16:creationId xmlns:a16="http://schemas.microsoft.com/office/drawing/2014/main" id="{89DE9877-FDCB-0233-9962-B77781C313FD}"/>
                </a:ext>
              </a:extLst>
            </p:cNvPr>
            <p:cNvSpPr>
              <a:spLocks/>
            </p:cNvSpPr>
            <p:nvPr/>
          </p:nvSpPr>
          <p:spPr bwMode="auto">
            <a:xfrm>
              <a:off x="3024" y="2688"/>
              <a:ext cx="289" cy="1345"/>
            </a:xfrm>
            <a:custGeom>
              <a:avLst/>
              <a:gdLst>
                <a:gd name="T0" fmla="*/ 288 w 289"/>
                <a:gd name="T1" fmla="*/ 0 h 1345"/>
                <a:gd name="T2" fmla="*/ 261 w 289"/>
                <a:gd name="T3" fmla="*/ 3 h 1345"/>
                <a:gd name="T4" fmla="*/ 230 w 289"/>
                <a:gd name="T5" fmla="*/ 7 h 1345"/>
                <a:gd name="T6" fmla="*/ 188 w 289"/>
                <a:gd name="T7" fmla="*/ 33 h 1345"/>
                <a:gd name="T8" fmla="*/ 156 w 289"/>
                <a:gd name="T9" fmla="*/ 67 h 1345"/>
                <a:gd name="T10" fmla="*/ 151 w 289"/>
                <a:gd name="T11" fmla="*/ 89 h 1345"/>
                <a:gd name="T12" fmla="*/ 146 w 289"/>
                <a:gd name="T13" fmla="*/ 110 h 1345"/>
                <a:gd name="T14" fmla="*/ 146 w 289"/>
                <a:gd name="T15" fmla="*/ 560 h 1345"/>
                <a:gd name="T16" fmla="*/ 142 w 289"/>
                <a:gd name="T17" fmla="*/ 581 h 1345"/>
                <a:gd name="T18" fmla="*/ 136 w 289"/>
                <a:gd name="T19" fmla="*/ 603 h 1345"/>
                <a:gd name="T20" fmla="*/ 104 w 289"/>
                <a:gd name="T21" fmla="*/ 637 h 1345"/>
                <a:gd name="T22" fmla="*/ 58 w 289"/>
                <a:gd name="T23" fmla="*/ 663 h 1345"/>
                <a:gd name="T24" fmla="*/ 31 w 289"/>
                <a:gd name="T25" fmla="*/ 667 h 1345"/>
                <a:gd name="T26" fmla="*/ 0 w 289"/>
                <a:gd name="T27" fmla="*/ 671 h 1345"/>
                <a:gd name="T28" fmla="*/ 31 w 289"/>
                <a:gd name="T29" fmla="*/ 676 h 1345"/>
                <a:gd name="T30" fmla="*/ 58 w 289"/>
                <a:gd name="T31" fmla="*/ 680 h 1345"/>
                <a:gd name="T32" fmla="*/ 104 w 289"/>
                <a:gd name="T33" fmla="*/ 706 h 1345"/>
                <a:gd name="T34" fmla="*/ 136 w 289"/>
                <a:gd name="T35" fmla="*/ 740 h 1345"/>
                <a:gd name="T36" fmla="*/ 142 w 289"/>
                <a:gd name="T37" fmla="*/ 761 h 1345"/>
                <a:gd name="T38" fmla="*/ 146 w 289"/>
                <a:gd name="T39" fmla="*/ 783 h 1345"/>
                <a:gd name="T40" fmla="*/ 146 w 289"/>
                <a:gd name="T41" fmla="*/ 1233 h 1345"/>
                <a:gd name="T42" fmla="*/ 151 w 289"/>
                <a:gd name="T43" fmla="*/ 1254 h 1345"/>
                <a:gd name="T44" fmla="*/ 156 w 289"/>
                <a:gd name="T45" fmla="*/ 1275 h 1345"/>
                <a:gd name="T46" fmla="*/ 188 w 289"/>
                <a:gd name="T47" fmla="*/ 1310 h 1345"/>
                <a:gd name="T48" fmla="*/ 230 w 289"/>
                <a:gd name="T49" fmla="*/ 1335 h 1345"/>
                <a:gd name="T50" fmla="*/ 261 w 289"/>
                <a:gd name="T51" fmla="*/ 1340 h 1345"/>
                <a:gd name="T52" fmla="*/ 288 w 289"/>
                <a:gd name="T53" fmla="*/ 1344 h 13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289" h="1345">
                  <a:moveTo>
                    <a:pt x="288" y="0"/>
                  </a:moveTo>
                  <a:lnTo>
                    <a:pt x="261" y="3"/>
                  </a:lnTo>
                  <a:lnTo>
                    <a:pt x="230" y="7"/>
                  </a:lnTo>
                  <a:lnTo>
                    <a:pt x="188" y="33"/>
                  </a:lnTo>
                  <a:lnTo>
                    <a:pt x="156" y="67"/>
                  </a:lnTo>
                  <a:lnTo>
                    <a:pt x="151" y="89"/>
                  </a:lnTo>
                  <a:lnTo>
                    <a:pt x="146" y="110"/>
                  </a:lnTo>
                  <a:lnTo>
                    <a:pt x="146" y="560"/>
                  </a:lnTo>
                  <a:lnTo>
                    <a:pt x="142" y="581"/>
                  </a:lnTo>
                  <a:lnTo>
                    <a:pt x="136" y="603"/>
                  </a:lnTo>
                  <a:lnTo>
                    <a:pt x="104" y="637"/>
                  </a:lnTo>
                  <a:lnTo>
                    <a:pt x="58" y="663"/>
                  </a:lnTo>
                  <a:lnTo>
                    <a:pt x="31" y="667"/>
                  </a:lnTo>
                  <a:lnTo>
                    <a:pt x="0" y="671"/>
                  </a:lnTo>
                  <a:lnTo>
                    <a:pt x="31" y="676"/>
                  </a:lnTo>
                  <a:lnTo>
                    <a:pt x="58" y="680"/>
                  </a:lnTo>
                  <a:lnTo>
                    <a:pt x="104" y="706"/>
                  </a:lnTo>
                  <a:lnTo>
                    <a:pt x="136" y="740"/>
                  </a:lnTo>
                  <a:lnTo>
                    <a:pt x="142" y="761"/>
                  </a:lnTo>
                  <a:lnTo>
                    <a:pt x="146" y="783"/>
                  </a:lnTo>
                  <a:lnTo>
                    <a:pt x="146" y="1233"/>
                  </a:lnTo>
                  <a:lnTo>
                    <a:pt x="151" y="1254"/>
                  </a:lnTo>
                  <a:lnTo>
                    <a:pt x="156" y="1275"/>
                  </a:lnTo>
                  <a:lnTo>
                    <a:pt x="188" y="1310"/>
                  </a:lnTo>
                  <a:lnTo>
                    <a:pt x="230" y="1335"/>
                  </a:lnTo>
                  <a:lnTo>
                    <a:pt x="261" y="1340"/>
                  </a:lnTo>
                  <a:lnTo>
                    <a:pt x="288" y="1344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4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4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E4842-99F0-1A6B-2C8B-9DF3996C0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X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6D71A1F5-FED0-843D-F897-1487B324663F}"/>
              </a:ext>
            </a:extLst>
          </p:cNvPr>
          <p:cNvGrpSpPr/>
          <p:nvPr/>
        </p:nvGrpSpPr>
        <p:grpSpPr>
          <a:xfrm>
            <a:off x="1127448" y="2564904"/>
            <a:ext cx="9535886" cy="519480"/>
            <a:chOff x="1096963" y="2975850"/>
            <a:chExt cx="9535886" cy="51948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5D8E464C-F958-594E-DEA8-D8A7D8CE9F64}"/>
                </a:ext>
              </a:extLst>
            </p:cNvPr>
            <p:cNvSpPr/>
            <p:nvPr/>
          </p:nvSpPr>
          <p:spPr>
            <a:xfrm>
              <a:off x="1096963" y="316773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ED6DCA0-AEA5-6350-5473-536862613BFD}"/>
                </a:ext>
              </a:extLst>
            </p:cNvPr>
            <p:cNvSpPr/>
            <p:nvPr/>
          </p:nvSpPr>
          <p:spPr>
            <a:xfrm>
              <a:off x="1573757" y="297585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Are driven by money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3BD51AE-100E-0952-C4C8-4310A9753B15}"/>
              </a:ext>
            </a:extLst>
          </p:cNvPr>
          <p:cNvGrpSpPr/>
          <p:nvPr/>
        </p:nvGrpSpPr>
        <p:grpSpPr>
          <a:xfrm>
            <a:off x="1127448" y="3154584"/>
            <a:ext cx="9535886" cy="519480"/>
            <a:chOff x="1096963" y="3565530"/>
            <a:chExt cx="9535886" cy="51948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EA17CD4-01F9-EDA1-599E-5E1F9A39DD4B}"/>
                </a:ext>
              </a:extLst>
            </p:cNvPr>
            <p:cNvSpPr/>
            <p:nvPr/>
          </p:nvSpPr>
          <p:spPr>
            <a:xfrm>
              <a:off x="1096963" y="375741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F49434F2-9D49-024B-55F4-51E6641BD981}"/>
                </a:ext>
              </a:extLst>
            </p:cNvPr>
            <p:cNvSpPr/>
            <p:nvPr/>
          </p:nvSpPr>
          <p:spPr>
            <a:xfrm>
              <a:off x="1573757" y="356553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Will avoid work when possible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5737382-D0D3-6AD4-7639-65394F5B191F}"/>
              </a:ext>
            </a:extLst>
          </p:cNvPr>
          <p:cNvGrpSpPr/>
          <p:nvPr/>
        </p:nvGrpSpPr>
        <p:grpSpPr>
          <a:xfrm>
            <a:off x="1127448" y="3744264"/>
            <a:ext cx="9535886" cy="519480"/>
            <a:chOff x="1096963" y="4155210"/>
            <a:chExt cx="9535886" cy="51948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6A911AD-AD61-5796-5D70-EE48128C8D88}"/>
                </a:ext>
              </a:extLst>
            </p:cNvPr>
            <p:cNvSpPr/>
            <p:nvPr/>
          </p:nvSpPr>
          <p:spPr>
            <a:xfrm>
              <a:off x="1096963" y="434709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A79E17C-9401-F62E-8A3F-6BDDBE39BB99}"/>
                </a:ext>
              </a:extLst>
            </p:cNvPr>
            <p:cNvSpPr/>
            <p:nvPr/>
          </p:nvSpPr>
          <p:spPr>
            <a:xfrm>
              <a:off x="1573757" y="415521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Lack ambition and dislike responsibility 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2FDEF10-543A-D511-785C-D8AF6E83E929}"/>
              </a:ext>
            </a:extLst>
          </p:cNvPr>
          <p:cNvGrpSpPr/>
          <p:nvPr/>
        </p:nvGrpSpPr>
        <p:grpSpPr>
          <a:xfrm>
            <a:off x="1127448" y="4333945"/>
            <a:ext cx="9535886" cy="519480"/>
            <a:chOff x="1096963" y="4744891"/>
            <a:chExt cx="9535886" cy="51948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B65D3506-E136-9530-B91E-E41EF0419BF3}"/>
                </a:ext>
              </a:extLst>
            </p:cNvPr>
            <p:cNvSpPr/>
            <p:nvPr/>
          </p:nvSpPr>
          <p:spPr>
            <a:xfrm>
              <a:off x="1096963" y="4936771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1B46E3C-812C-B6B7-3F5C-2EDC3BDE394B}"/>
                </a:ext>
              </a:extLst>
            </p:cNvPr>
            <p:cNvSpPr/>
            <p:nvPr/>
          </p:nvSpPr>
          <p:spPr>
            <a:xfrm>
              <a:off x="1573757" y="4744891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Are indifferent to organisational needs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A7992FC8-B794-BAB5-63B6-9254FA771B88}"/>
              </a:ext>
            </a:extLst>
          </p:cNvPr>
          <p:cNvGrpSpPr/>
          <p:nvPr/>
        </p:nvGrpSpPr>
        <p:grpSpPr>
          <a:xfrm>
            <a:off x="1127448" y="4923625"/>
            <a:ext cx="9535886" cy="519480"/>
            <a:chOff x="1096963" y="5334571"/>
            <a:chExt cx="9535886" cy="51948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3C542D76-9ACA-F670-DF5A-6F5BACE3A48D}"/>
                </a:ext>
              </a:extLst>
            </p:cNvPr>
            <p:cNvSpPr/>
            <p:nvPr/>
          </p:nvSpPr>
          <p:spPr>
            <a:xfrm>
              <a:off x="1096963" y="5526451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5783B7A-372B-8F24-614F-EF5E12495505}"/>
                </a:ext>
              </a:extLst>
            </p:cNvPr>
            <p:cNvSpPr/>
            <p:nvPr/>
          </p:nvSpPr>
          <p:spPr>
            <a:xfrm>
              <a:off x="1573757" y="5334571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Lack creativity and resist change. </a:t>
              </a:r>
            </a:p>
          </p:txBody>
        </p:sp>
      </p:grp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FBD3DD4-6EBF-1EC3-BF45-6283E29D0D10}"/>
              </a:ext>
            </a:extLst>
          </p:cNvPr>
          <p:cNvSpPr/>
          <p:nvPr/>
        </p:nvSpPr>
        <p:spPr>
          <a:xfrm>
            <a:off x="1271464" y="1533849"/>
            <a:ext cx="9535886" cy="68217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Theory X Managers believe that most people…</a:t>
            </a:r>
          </a:p>
        </p:txBody>
      </p:sp>
    </p:spTree>
    <p:extLst>
      <p:ext uri="{BB962C8B-B14F-4D97-AF65-F5344CB8AC3E}">
        <p14:creationId xmlns:p14="http://schemas.microsoft.com/office/powerpoint/2010/main" val="1612408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F672B-33C8-12E9-6376-001AE9CC21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Y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99D94773-7D12-0201-C0F8-6805D7880282}"/>
              </a:ext>
            </a:extLst>
          </p:cNvPr>
          <p:cNvGrpSpPr/>
          <p:nvPr/>
        </p:nvGrpSpPr>
        <p:grpSpPr>
          <a:xfrm>
            <a:off x="1199456" y="2459097"/>
            <a:ext cx="9535886" cy="519480"/>
            <a:chOff x="1096963" y="2975850"/>
            <a:chExt cx="9535886" cy="51948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1E9FB37-F1C2-2B7C-A936-D7084AC3E0B4}"/>
                </a:ext>
              </a:extLst>
            </p:cNvPr>
            <p:cNvSpPr/>
            <p:nvPr/>
          </p:nvSpPr>
          <p:spPr>
            <a:xfrm>
              <a:off x="1096963" y="316773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E57BFC42-7192-C517-997A-A601780EB878}"/>
                </a:ext>
              </a:extLst>
            </p:cNvPr>
            <p:cNvSpPr/>
            <p:nvPr/>
          </p:nvSpPr>
          <p:spPr>
            <a:xfrm>
              <a:off x="1573757" y="297585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Are driven by job satisfaction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8D63CDE5-B607-9CFA-1C26-EB66C5DC4144}"/>
              </a:ext>
            </a:extLst>
          </p:cNvPr>
          <p:cNvGrpSpPr/>
          <p:nvPr/>
        </p:nvGrpSpPr>
        <p:grpSpPr>
          <a:xfrm>
            <a:off x="1199456" y="3048777"/>
            <a:ext cx="9535886" cy="519480"/>
            <a:chOff x="1096963" y="3565530"/>
            <a:chExt cx="9535886" cy="51948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3F27263-13B8-1536-E25D-96EE94852065}"/>
                </a:ext>
              </a:extLst>
            </p:cNvPr>
            <p:cNvSpPr/>
            <p:nvPr/>
          </p:nvSpPr>
          <p:spPr>
            <a:xfrm>
              <a:off x="1096963" y="375741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5F2A7DC-563C-ABEC-7825-67E3FD3B94C0}"/>
                </a:ext>
              </a:extLst>
            </p:cNvPr>
            <p:cNvSpPr/>
            <p:nvPr/>
          </p:nvSpPr>
          <p:spPr>
            <a:xfrm>
              <a:off x="1573757" y="356553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Actively seek work</a:t>
              </a:r>
              <a:endParaRPr lang="en-GB" sz="18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BE53945-7311-BBAB-2309-BDC560CA4F4C}"/>
              </a:ext>
            </a:extLst>
          </p:cNvPr>
          <p:cNvGrpSpPr/>
          <p:nvPr/>
        </p:nvGrpSpPr>
        <p:grpSpPr>
          <a:xfrm>
            <a:off x="1199456" y="3638457"/>
            <a:ext cx="9535886" cy="519480"/>
            <a:chOff x="1096963" y="4155210"/>
            <a:chExt cx="9535886" cy="51948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613FABC-246F-FF25-A281-E6063E30E39B}"/>
                </a:ext>
              </a:extLst>
            </p:cNvPr>
            <p:cNvSpPr/>
            <p:nvPr/>
          </p:nvSpPr>
          <p:spPr>
            <a:xfrm>
              <a:off x="1096963" y="434709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C86DD40-2E62-87AC-D7FB-B1F885E871A1}"/>
                </a:ext>
              </a:extLst>
            </p:cNvPr>
            <p:cNvSpPr/>
            <p:nvPr/>
          </p:nvSpPr>
          <p:spPr>
            <a:xfrm>
              <a:off x="1573757" y="415521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Show ambition and seek responsibility </a:t>
              </a: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1911CE9-771A-44A2-1055-F472927F1D32}"/>
              </a:ext>
            </a:extLst>
          </p:cNvPr>
          <p:cNvGrpSpPr/>
          <p:nvPr/>
        </p:nvGrpSpPr>
        <p:grpSpPr>
          <a:xfrm>
            <a:off x="1199456" y="4228138"/>
            <a:ext cx="9535886" cy="519480"/>
            <a:chOff x="1096963" y="4744891"/>
            <a:chExt cx="9535886" cy="51948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7AF62950-1F8F-A1B3-F395-0BD1B395F7B6}"/>
                </a:ext>
              </a:extLst>
            </p:cNvPr>
            <p:cNvSpPr/>
            <p:nvPr/>
          </p:nvSpPr>
          <p:spPr>
            <a:xfrm>
              <a:off x="1096963" y="4936771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54B461E-4414-90A3-F39B-285F20F23D91}"/>
                </a:ext>
              </a:extLst>
            </p:cNvPr>
            <p:cNvSpPr/>
            <p:nvPr/>
          </p:nvSpPr>
          <p:spPr>
            <a:xfrm>
              <a:off x="1573757" y="4744891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Are committed to organisational objectives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CD34A03-2B10-DC56-3AFC-15FF8E880A3A}"/>
              </a:ext>
            </a:extLst>
          </p:cNvPr>
          <p:cNvGrpSpPr/>
          <p:nvPr/>
        </p:nvGrpSpPr>
        <p:grpSpPr>
          <a:xfrm>
            <a:off x="1199456" y="4817818"/>
            <a:ext cx="9535886" cy="519480"/>
            <a:chOff x="1096963" y="5334571"/>
            <a:chExt cx="9535886" cy="519480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C4C2361A-5BB9-0E87-60C7-87D139C6F8E1}"/>
                </a:ext>
              </a:extLst>
            </p:cNvPr>
            <p:cNvSpPr/>
            <p:nvPr/>
          </p:nvSpPr>
          <p:spPr>
            <a:xfrm>
              <a:off x="1096963" y="5526451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6E4EBE2-FCC7-372C-E65C-27D1B6A8457D}"/>
                </a:ext>
              </a:extLst>
            </p:cNvPr>
            <p:cNvSpPr/>
            <p:nvPr/>
          </p:nvSpPr>
          <p:spPr>
            <a:xfrm>
              <a:off x="1573757" y="5334571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Are creative and welcome change</a:t>
              </a: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</p:txBody>
        </p:sp>
      </p:grp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DB89CF8C-0088-C70F-B072-09912418EB7F}"/>
              </a:ext>
            </a:extLst>
          </p:cNvPr>
          <p:cNvSpPr/>
          <p:nvPr/>
        </p:nvSpPr>
        <p:spPr>
          <a:xfrm>
            <a:off x="1328057" y="1523434"/>
            <a:ext cx="9535886" cy="682171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Theory Y Managers believe that most people…</a:t>
            </a:r>
          </a:p>
        </p:txBody>
      </p:sp>
    </p:spTree>
    <p:extLst>
      <p:ext uri="{BB962C8B-B14F-4D97-AF65-F5344CB8AC3E}">
        <p14:creationId xmlns:p14="http://schemas.microsoft.com/office/powerpoint/2010/main" val="853354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9D537-2D94-2E2E-C420-37C076AC0E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X and Y 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6965BB0-F907-401B-536E-91E7B356C90A}"/>
              </a:ext>
            </a:extLst>
          </p:cNvPr>
          <p:cNvSpPr/>
          <p:nvPr/>
        </p:nvSpPr>
        <p:spPr>
          <a:xfrm>
            <a:off x="335360" y="1557185"/>
            <a:ext cx="5646057" cy="3743630"/>
          </a:xfrm>
          <a:custGeom>
            <a:avLst/>
            <a:gdLst>
              <a:gd name="connsiteX0" fmla="*/ 0 w 3593879"/>
              <a:gd name="connsiteY0" fmla="*/ 1257858 h 3760772"/>
              <a:gd name="connsiteX1" fmla="*/ 1796940 w 3593879"/>
              <a:gd name="connsiteY1" fmla="*/ 0 h 3760772"/>
              <a:gd name="connsiteX2" fmla="*/ 3593879 w 3593879"/>
              <a:gd name="connsiteY2" fmla="*/ 1257858 h 3760772"/>
              <a:gd name="connsiteX3" fmla="*/ 2695409 w 3593879"/>
              <a:gd name="connsiteY3" fmla="*/ 1257858 h 3760772"/>
              <a:gd name="connsiteX4" fmla="*/ 2695409 w 3593879"/>
              <a:gd name="connsiteY4" fmla="*/ 3760772 h 3760772"/>
              <a:gd name="connsiteX5" fmla="*/ 898470 w 3593879"/>
              <a:gd name="connsiteY5" fmla="*/ 3760772 h 3760772"/>
              <a:gd name="connsiteX6" fmla="*/ 898470 w 3593879"/>
              <a:gd name="connsiteY6" fmla="*/ 1257858 h 3760772"/>
              <a:gd name="connsiteX7" fmla="*/ 0 w 3593879"/>
              <a:gd name="connsiteY7" fmla="*/ 1257858 h 3760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93879" h="3760772">
                <a:moveTo>
                  <a:pt x="1202038" y="3760771"/>
                </a:moveTo>
                <a:lnTo>
                  <a:pt x="0" y="1880385"/>
                </a:lnTo>
                <a:lnTo>
                  <a:pt x="1202038" y="1"/>
                </a:lnTo>
                <a:lnTo>
                  <a:pt x="1202038" y="940194"/>
                </a:lnTo>
                <a:lnTo>
                  <a:pt x="3593879" y="940194"/>
                </a:lnTo>
                <a:lnTo>
                  <a:pt x="3593879" y="2820578"/>
                </a:lnTo>
                <a:lnTo>
                  <a:pt x="1202038" y="2820578"/>
                </a:lnTo>
                <a:lnTo>
                  <a:pt x="1202038" y="376077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41858" tIns="1211398" rIns="312928" bIns="1211399" numCol="1" spcCol="1270" anchor="ctr" anchorCtr="0">
            <a:noAutofit/>
          </a:bodyPr>
          <a:lstStyle/>
          <a:p>
            <a:pPr lvl="0" algn="ctr" defTabSz="1955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4400" b="1" kern="1200" dirty="0">
                <a:latin typeface="Arial" panose="020B0604020202020204" pitchFamily="34" charset="0"/>
                <a:cs typeface="Arial" panose="020B0604020202020204" pitchFamily="34" charset="0"/>
              </a:rPr>
              <a:t>X </a:t>
            </a:r>
          </a:p>
          <a:p>
            <a:pPr lvl="0" algn="ctr" defTabSz="1955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b="0" kern="1200" dirty="0">
                <a:latin typeface="Arial" panose="020B0604020202020204" pitchFamily="34" charset="0"/>
                <a:cs typeface="Arial" panose="020B0604020202020204" pitchFamily="34" charset="0"/>
              </a:rPr>
              <a:t>Tough, autocratic, tight controls, punishment and rewards. </a:t>
            </a:r>
            <a:r>
              <a:rPr lang="en-GB" sz="2400" kern="1200" dirty="0">
                <a:latin typeface="Arial" panose="020B0604020202020204" pitchFamily="34" charset="0"/>
                <a:cs typeface="Arial" panose="020B0604020202020204" pitchFamily="34" charset="0"/>
              </a:rPr>
              <a:t>Authoritarian 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1772C04-BD80-5FDD-465F-A9E4C8C11DF5}"/>
              </a:ext>
            </a:extLst>
          </p:cNvPr>
          <p:cNvSpPr/>
          <p:nvPr/>
        </p:nvSpPr>
        <p:spPr>
          <a:xfrm>
            <a:off x="6384032" y="1558018"/>
            <a:ext cx="5646057" cy="3852752"/>
          </a:xfrm>
          <a:custGeom>
            <a:avLst/>
            <a:gdLst>
              <a:gd name="connsiteX0" fmla="*/ 0 w 3757166"/>
              <a:gd name="connsiteY0" fmla="*/ 1315008 h 3757166"/>
              <a:gd name="connsiteX1" fmla="*/ 1878583 w 3757166"/>
              <a:gd name="connsiteY1" fmla="*/ 0 h 3757166"/>
              <a:gd name="connsiteX2" fmla="*/ 3757166 w 3757166"/>
              <a:gd name="connsiteY2" fmla="*/ 1315008 h 3757166"/>
              <a:gd name="connsiteX3" fmla="*/ 2817875 w 3757166"/>
              <a:gd name="connsiteY3" fmla="*/ 1315008 h 3757166"/>
              <a:gd name="connsiteX4" fmla="*/ 2817875 w 3757166"/>
              <a:gd name="connsiteY4" fmla="*/ 3757166 h 3757166"/>
              <a:gd name="connsiteX5" fmla="*/ 939292 w 3757166"/>
              <a:gd name="connsiteY5" fmla="*/ 3757166 h 3757166"/>
              <a:gd name="connsiteX6" fmla="*/ 939292 w 3757166"/>
              <a:gd name="connsiteY6" fmla="*/ 1315008 h 3757166"/>
              <a:gd name="connsiteX7" fmla="*/ 0 w 3757166"/>
              <a:gd name="connsiteY7" fmla="*/ 1315008 h 37571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57166" h="3757166">
                <a:moveTo>
                  <a:pt x="2442158" y="0"/>
                </a:moveTo>
                <a:lnTo>
                  <a:pt x="3757166" y="1878583"/>
                </a:lnTo>
                <a:lnTo>
                  <a:pt x="2442158" y="3757166"/>
                </a:lnTo>
                <a:lnTo>
                  <a:pt x="2442158" y="2817875"/>
                </a:lnTo>
                <a:lnTo>
                  <a:pt x="0" y="2817875"/>
                </a:lnTo>
                <a:lnTo>
                  <a:pt x="0" y="939292"/>
                </a:lnTo>
                <a:lnTo>
                  <a:pt x="2442158" y="939292"/>
                </a:lnTo>
                <a:lnTo>
                  <a:pt x="2442158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77369" tIns="1216660" rIns="934871" bIns="1216659" numCol="1" spcCol="1270" anchor="ctr" anchorCtr="0">
            <a:noAutofit/>
          </a:bodyPr>
          <a:lstStyle/>
          <a:p>
            <a:pPr marL="0" lvl="0" indent="0" algn="ctr" defTabSz="1733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900" b="1" kern="1200" dirty="0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GB" sz="3900" kern="1200" dirty="0"/>
              <a:t> </a:t>
            </a:r>
          </a:p>
          <a:p>
            <a:pPr marL="0" lvl="0" indent="0" algn="ctr" defTabSz="1733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>
                <a:latin typeface="Arial" panose="020B0604020202020204" pitchFamily="34" charset="0"/>
                <a:cs typeface="Arial" panose="020B0604020202020204" pitchFamily="34" charset="0"/>
              </a:rPr>
              <a:t>Benevolent, participative, believe in self contr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ols, </a:t>
            </a:r>
            <a:r>
              <a:rPr lang="en-GB" sz="2400" kern="1200" dirty="0">
                <a:latin typeface="Arial" panose="020B0604020202020204" pitchFamily="34" charset="0"/>
                <a:cs typeface="Arial" panose="020B0604020202020204" pitchFamily="34" charset="0"/>
              </a:rPr>
              <a:t>Democratic</a:t>
            </a:r>
            <a:r>
              <a:rPr lang="en-GB" sz="3900" kern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11278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5D960-9E13-FEB6-6880-4F0ABBBE89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7888" y="379692"/>
            <a:ext cx="10972800" cy="778098"/>
          </a:xfrm>
        </p:spPr>
        <p:txBody>
          <a:bodyPr/>
          <a:lstStyle/>
          <a:p>
            <a:r>
              <a:rPr lang="en-GB" dirty="0"/>
              <a:t>Theory Z</a:t>
            </a:r>
          </a:p>
        </p:txBody>
      </p:sp>
      <p:pic>
        <p:nvPicPr>
          <p:cNvPr id="4" name="Online Media 3" title="William Ouchi: Theory Z Organizations and Motivation">
            <a:hlinkClick r:id="" action="ppaction://media"/>
            <a:extLst>
              <a:ext uri="{FF2B5EF4-FFF2-40B4-BE49-F238E27FC236}">
                <a16:creationId xmlns:a16="http://schemas.microsoft.com/office/drawing/2014/main" id="{1C5D8102-2A6E-0A2E-C1FE-FAFBBE047FA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07368" y="379692"/>
            <a:ext cx="8709905" cy="4921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0915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B77E2-79D0-2EA9-AADB-9E87FF321D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Z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021A91A-0536-1232-DD6E-21A0F7F64167}"/>
              </a:ext>
            </a:extLst>
          </p:cNvPr>
          <p:cNvSpPr/>
          <p:nvPr/>
        </p:nvSpPr>
        <p:spPr>
          <a:xfrm>
            <a:off x="1271464" y="1533849"/>
            <a:ext cx="9535886" cy="68217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Theory Z Managers believe that most people…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940E5398-FB7F-3648-EA4D-56EBCABEB34A}"/>
              </a:ext>
            </a:extLst>
          </p:cNvPr>
          <p:cNvGrpSpPr/>
          <p:nvPr/>
        </p:nvGrpSpPr>
        <p:grpSpPr>
          <a:xfrm>
            <a:off x="1127448" y="2392789"/>
            <a:ext cx="9535886" cy="519480"/>
            <a:chOff x="1096963" y="2975850"/>
            <a:chExt cx="9535886" cy="51948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8808271C-39F6-7FC5-0215-E2CF38B1A660}"/>
                </a:ext>
              </a:extLst>
            </p:cNvPr>
            <p:cNvSpPr/>
            <p:nvPr/>
          </p:nvSpPr>
          <p:spPr>
            <a:xfrm>
              <a:off x="1096963" y="316773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856AD203-EC8D-3FC2-CDBD-118EC8B93591}"/>
                </a:ext>
              </a:extLst>
            </p:cNvPr>
            <p:cNvSpPr/>
            <p:nvPr/>
          </p:nvSpPr>
          <p:spPr>
            <a:xfrm>
              <a:off x="1573757" y="297585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/>
                <a:t>Value collective decision-making </a:t>
              </a:r>
              <a:endParaRPr lang="en-GB" sz="18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C7297636-044C-3388-EF36-8B6C7E18E5C6}"/>
              </a:ext>
            </a:extLst>
          </p:cNvPr>
          <p:cNvGrpSpPr/>
          <p:nvPr/>
        </p:nvGrpSpPr>
        <p:grpSpPr>
          <a:xfrm>
            <a:off x="1127448" y="2982469"/>
            <a:ext cx="9535886" cy="519480"/>
            <a:chOff x="1096963" y="3565530"/>
            <a:chExt cx="9535886" cy="51948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5E2AC19-BEF6-D491-660C-5240E6AD68B0}"/>
                </a:ext>
              </a:extLst>
            </p:cNvPr>
            <p:cNvSpPr/>
            <p:nvPr/>
          </p:nvSpPr>
          <p:spPr>
            <a:xfrm>
              <a:off x="1096963" y="375741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D9FFB12-1983-8DFF-7EAC-181D0FE0DAA1}"/>
                </a:ext>
              </a:extLst>
            </p:cNvPr>
            <p:cNvSpPr/>
            <p:nvPr/>
          </p:nvSpPr>
          <p:spPr>
            <a:xfrm>
              <a:off x="1573757" y="356553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/>
                <a:t>Want long-term employment and job security </a:t>
              </a:r>
              <a:endParaRPr lang="en-GB" sz="18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B682940-1921-8C3E-019A-3BA68125E4FC}"/>
              </a:ext>
            </a:extLst>
          </p:cNvPr>
          <p:cNvGrpSpPr/>
          <p:nvPr/>
        </p:nvGrpSpPr>
        <p:grpSpPr>
          <a:xfrm>
            <a:off x="1114417" y="3540685"/>
            <a:ext cx="9535886" cy="519480"/>
            <a:chOff x="1096963" y="4155210"/>
            <a:chExt cx="9535886" cy="51948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A5FAC38-F6BB-B8A9-7F67-DA4D6EC928C8}"/>
                </a:ext>
              </a:extLst>
            </p:cNvPr>
            <p:cNvSpPr/>
            <p:nvPr/>
          </p:nvSpPr>
          <p:spPr>
            <a:xfrm>
              <a:off x="1096963" y="434709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61AD1D7-A5B9-705B-6DA5-C62AE097DEA4}"/>
                </a:ext>
              </a:extLst>
            </p:cNvPr>
            <p:cNvSpPr/>
            <p:nvPr/>
          </p:nvSpPr>
          <p:spPr>
            <a:xfrm>
              <a:off x="1573757" y="4155210"/>
              <a:ext cx="8884246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/>
                <a:t>Enjoy Job rotation and overall understanding of company operations</a:t>
              </a:r>
              <a:endParaRPr lang="en-GB" sz="18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B92718B-1907-A310-6A22-1EE6432C9A6F}"/>
              </a:ext>
            </a:extLst>
          </p:cNvPr>
          <p:cNvGrpSpPr/>
          <p:nvPr/>
        </p:nvGrpSpPr>
        <p:grpSpPr>
          <a:xfrm>
            <a:off x="1114417" y="4109562"/>
            <a:ext cx="9535886" cy="519480"/>
            <a:chOff x="1096963" y="4744891"/>
            <a:chExt cx="9535886" cy="519480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33E2EA2D-7CED-0B76-AE17-39B1D648D530}"/>
                </a:ext>
              </a:extLst>
            </p:cNvPr>
            <p:cNvSpPr/>
            <p:nvPr/>
          </p:nvSpPr>
          <p:spPr>
            <a:xfrm>
              <a:off x="1096963" y="4936771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E7A83D6-B887-1BF4-34F6-A4393E8339A2}"/>
                </a:ext>
              </a:extLst>
            </p:cNvPr>
            <p:cNvSpPr/>
            <p:nvPr/>
          </p:nvSpPr>
          <p:spPr>
            <a:xfrm>
              <a:off x="1573757" y="4744891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/>
                <a:t>Appreciate the need for slow advancement and promotion</a:t>
              </a:r>
              <a:endParaRPr lang="en-GB" sz="18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1C84811-5C69-A015-F6CC-F2CAFE4F53CC}"/>
              </a:ext>
            </a:extLst>
          </p:cNvPr>
          <p:cNvGrpSpPr/>
          <p:nvPr/>
        </p:nvGrpSpPr>
        <p:grpSpPr>
          <a:xfrm>
            <a:off x="1127448" y="4685202"/>
            <a:ext cx="9535886" cy="519480"/>
            <a:chOff x="1096963" y="5334571"/>
            <a:chExt cx="9535886" cy="519480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405F8B2A-C13B-3E37-B526-A6822AB5D94D}"/>
                </a:ext>
              </a:extLst>
            </p:cNvPr>
            <p:cNvSpPr/>
            <p:nvPr/>
          </p:nvSpPr>
          <p:spPr>
            <a:xfrm>
              <a:off x="1096963" y="5526451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C2D7A8D-50CF-BCBC-4E1D-516D11E39C7A}"/>
                </a:ext>
              </a:extLst>
            </p:cNvPr>
            <p:cNvSpPr/>
            <p:nvPr/>
          </p:nvSpPr>
          <p:spPr>
            <a:xfrm>
              <a:off x="1573757" y="5334571"/>
              <a:ext cx="8596214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/>
                <a:t>Want an emphasis on continual improvement of product and performance</a:t>
              </a:r>
              <a:endParaRPr lang="en-GB" sz="18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B0393A0D-800B-5E87-2DA9-AB4D09297738}"/>
              </a:ext>
            </a:extLst>
          </p:cNvPr>
          <p:cNvGrpSpPr/>
          <p:nvPr/>
        </p:nvGrpSpPr>
        <p:grpSpPr>
          <a:xfrm>
            <a:off x="1134406" y="5233135"/>
            <a:ext cx="9535886" cy="491027"/>
            <a:chOff x="1096963" y="5363024"/>
            <a:chExt cx="9535886" cy="491027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D5E36306-09F3-A160-2DE0-8DEBD0123C2C}"/>
                </a:ext>
              </a:extLst>
            </p:cNvPr>
            <p:cNvSpPr/>
            <p:nvPr/>
          </p:nvSpPr>
          <p:spPr>
            <a:xfrm>
              <a:off x="1096963" y="5526451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E67802E-0F99-46C9-CECF-E9EB1775EEE8}"/>
                </a:ext>
              </a:extLst>
            </p:cNvPr>
            <p:cNvSpPr/>
            <p:nvPr/>
          </p:nvSpPr>
          <p:spPr>
            <a:xfrm>
              <a:off x="1569027" y="5363024"/>
              <a:ext cx="8596214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/>
                <a:t>Value holistic concern for the worker and his or her family </a:t>
              </a:r>
              <a:endParaRPr lang="en-GB" sz="18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58444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AD9ED1B-1F08-68F6-1EF5-3BE26DD41A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360" y="1268760"/>
            <a:ext cx="8106906" cy="132416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EF217C2-4082-DF21-3E76-BECE026CAD81}"/>
              </a:ext>
            </a:extLst>
          </p:cNvPr>
          <p:cNvSpPr txBox="1"/>
          <p:nvPr/>
        </p:nvSpPr>
        <p:spPr>
          <a:xfrm>
            <a:off x="731404" y="3212976"/>
            <a:ext cx="10729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Further Reading is available in the week 9 &amp; 10 tile on the module Moodle Page –aim to  engagement with this reading material. </a:t>
            </a:r>
          </a:p>
        </p:txBody>
      </p:sp>
    </p:spTree>
    <p:extLst>
      <p:ext uri="{BB962C8B-B14F-4D97-AF65-F5344CB8AC3E}">
        <p14:creationId xmlns:p14="http://schemas.microsoft.com/office/powerpoint/2010/main" val="10063657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457200"/>
            <a:ext cx="9372600" cy="990600"/>
          </a:xfrm>
        </p:spPr>
        <p:txBody>
          <a:bodyPr>
            <a:noAutofit/>
          </a:bodyPr>
          <a:lstStyle/>
          <a:p>
            <a:r>
              <a:rPr lang="en-GB" sz="3400" b="1" dirty="0"/>
              <a:t>Guidance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4B58BD-3481-AE49-8639-4709A5DF41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9940" y="1271286"/>
            <a:ext cx="9812119" cy="4315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48326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647700"/>
            <a:ext cx="8610600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Drafts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9836" y="1535829"/>
            <a:ext cx="11953328" cy="2497832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</a:pPr>
            <a:endParaRPr lang="en-GB" sz="2800" dirty="0"/>
          </a:p>
          <a:p>
            <a:pPr>
              <a:lnSpc>
                <a:spcPct val="200000"/>
              </a:lnSpc>
            </a:pPr>
            <a:r>
              <a:rPr lang="en-GB" sz="2800" dirty="0"/>
              <a:t>Please share your drafts sections or documents with your lecturer. 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2057400" y="1698013"/>
            <a:ext cx="8229600" cy="4648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660685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0</TotalTime>
  <Words>662</Words>
  <Application>Microsoft Office PowerPoint</Application>
  <PresentationFormat>Widescreen</PresentationFormat>
  <Paragraphs>95</Paragraphs>
  <Slides>15</Slides>
  <Notes>9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Myriad Pro</vt:lpstr>
      <vt:lpstr>Arial</vt:lpstr>
      <vt:lpstr>Calibri</vt:lpstr>
      <vt:lpstr>Times New Roman</vt:lpstr>
      <vt:lpstr>Wingdings</vt:lpstr>
      <vt:lpstr>20140311PresentationUWTSDTemplate</vt:lpstr>
      <vt:lpstr>Emergent Leadership ( BMSW 6101 )</vt:lpstr>
      <vt:lpstr>Session Aims  </vt:lpstr>
      <vt:lpstr>Assignment Brief – Part 1a, b and Part2</vt:lpstr>
      <vt:lpstr>Assignment Brief – Part 1a, b and Part2</vt:lpstr>
      <vt:lpstr>Revision of Theory X, Y, Z</vt:lpstr>
      <vt:lpstr>McGregor’s X and Y Theory</vt:lpstr>
      <vt:lpstr>Motivational Theories X &amp; Y</vt:lpstr>
      <vt:lpstr>Theory X</vt:lpstr>
      <vt:lpstr>Theory Y</vt:lpstr>
      <vt:lpstr>Theory X and Y </vt:lpstr>
      <vt:lpstr>Theory Z</vt:lpstr>
      <vt:lpstr>Theory Z </vt:lpstr>
      <vt:lpstr>PowerPoint Presentation</vt:lpstr>
      <vt:lpstr>Guidance </vt:lpstr>
      <vt:lpstr>Drafts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Rebecca Stewart</cp:lastModifiedBy>
  <cp:revision>184</cp:revision>
  <dcterms:created xsi:type="dcterms:W3CDTF">2011-02-08T13:37:54Z</dcterms:created>
  <dcterms:modified xsi:type="dcterms:W3CDTF">2023-11-10T19:34:01Z</dcterms:modified>
</cp:coreProperties>
</file>