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3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863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008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973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555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6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277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33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998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50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027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101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83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946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6073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94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402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193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E1440C9-B27E-4C02-B339-3B53BCB044B3}" type="datetimeFigureOut">
              <a:rPr lang="en-US" smtClean="0"/>
              <a:t>3/21/22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F9AB8A1-A5AA-47D0-AF14-22F2E84CD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B4659-210D-0C41-9EE4-D82E661BC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4003" y="618065"/>
            <a:ext cx="8825658" cy="5036457"/>
          </a:xfrm>
        </p:spPr>
        <p:txBody>
          <a:bodyPr/>
          <a:lstStyle/>
          <a:p>
            <a:r>
              <a:rPr lang="en-GB" sz="2300"/>
              <a:t>From:</a:t>
            </a:r>
            <a:r>
              <a:rPr lang="en-GB"/>
              <a:t> </a:t>
            </a:r>
            <a:r>
              <a:rPr lang="en-GB" sz="4200"/>
              <a:t>Bilyana</a:t>
            </a:r>
            <a:r>
              <a:rPr lang="en-GB"/>
              <a:t> </a:t>
            </a:r>
            <a:r>
              <a:rPr lang="en-GB" sz="4200"/>
              <a:t>Ivanova</a:t>
            </a:r>
            <a:r>
              <a:rPr lang="en-GB"/>
              <a:t> </a:t>
            </a:r>
            <a:r>
              <a:rPr lang="en-GB" sz="2700"/>
              <a:t>2108363</a:t>
            </a:r>
            <a:br>
              <a:rPr lang="en-GB" sz="2700"/>
            </a:br>
            <a:br>
              <a:rPr lang="en-GB" sz="2700"/>
            </a:br>
            <a:br>
              <a:rPr lang="en-GB" sz="2700"/>
            </a:br>
            <a:br>
              <a:rPr lang="en-GB" sz="2700"/>
            </a:br>
            <a:r>
              <a:rPr lang="en-GB" sz="2700"/>
              <a:t>University of Wales  Trinity Saint David </a:t>
            </a:r>
            <a:br>
              <a:rPr lang="en-GB" sz="2700"/>
            </a:br>
            <a:br>
              <a:rPr lang="en-GB" sz="2700"/>
            </a:br>
            <a:br>
              <a:rPr lang="en-GB" sz="2700"/>
            </a:br>
            <a:r>
              <a:rPr lang="en-GB" sz="2700"/>
              <a:t>Date:21/03/2022</a:t>
            </a:r>
            <a:endParaRPr lang="en-US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F1D05-2794-1141-B213-4A7D06968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0069047"/>
            <a:ext cx="8825658" cy="8614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568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3158" y="1519696"/>
            <a:ext cx="9785684" cy="381860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COMMUNICATION FOR ORGANIZATIONAL PERFORMANCE </a:t>
            </a:r>
            <a:br>
              <a:rPr lang="en-US" dirty="0">
                <a:solidFill>
                  <a:srgbClr val="C00000"/>
                </a:solidFill>
              </a:rPr>
            </a:b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94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0515600" cy="1600702"/>
          </a:xfrm>
        </p:spPr>
        <p:txBody>
          <a:bodyPr/>
          <a:lstStyle/>
          <a:p>
            <a:r>
              <a:rPr lang="en-US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708" y="2194153"/>
            <a:ext cx="12010292" cy="5462337"/>
          </a:xfrm>
        </p:spPr>
        <p:txBody>
          <a:bodyPr/>
          <a:lstStyle/>
          <a:p>
            <a:r>
              <a:rPr lang="en-US" dirty="0"/>
              <a:t>Communication is an essential part of every organization due to its engagement in the improvement of performance in different ways.</a:t>
            </a:r>
          </a:p>
          <a:p>
            <a:r>
              <a:rPr lang="en-US" dirty="0"/>
              <a:t>Companies hold effective communication in high regard due to its association with better performance and engagement. </a:t>
            </a:r>
          </a:p>
          <a:p>
            <a:r>
              <a:rPr lang="en-US" dirty="0"/>
              <a:t>Every company strives to ensure that its employees are engaged in effective communication. </a:t>
            </a:r>
          </a:p>
          <a:p>
            <a:r>
              <a:rPr lang="en-US" dirty="0"/>
              <a:t>The following presentation focuses on giving the benefits of effective communication. </a:t>
            </a:r>
          </a:p>
          <a:p>
            <a:r>
              <a:rPr lang="en-US" dirty="0"/>
              <a:t>Use of theories in communication, barriers that prevent effective communication between organization and their external stakeholders.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797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130" y="257578"/>
            <a:ext cx="10933670" cy="1325563"/>
          </a:xfrm>
        </p:spPr>
        <p:txBody>
          <a:bodyPr/>
          <a:lstStyle/>
          <a:p>
            <a:r>
              <a:rPr lang="en-US" b="1" dirty="0"/>
              <a:t>Benefits of communication in an Organization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130" y="2240924"/>
            <a:ext cx="11771870" cy="49594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Increased employee engagement. </a:t>
            </a:r>
          </a:p>
          <a:p>
            <a:r>
              <a:rPr lang="en-US" dirty="0"/>
              <a:t>More than merely ensuring that information is correctly received is at the heart of effective communication. </a:t>
            </a:r>
          </a:p>
          <a:p>
            <a:r>
              <a:rPr lang="en-US" dirty="0"/>
              <a:t>Connecting people and maintaining open communication channels is another use of social media in the workplace. </a:t>
            </a:r>
          </a:p>
          <a:p>
            <a:r>
              <a:rPr lang="en-US" dirty="0"/>
              <a:t>In the long run, this improves employee morale and productivity while also fostering a more positive work environment (Byrd, et al.,2021).</a:t>
            </a:r>
          </a:p>
          <a:p>
            <a:pPr marL="0" indent="0">
              <a:buNone/>
            </a:pPr>
            <a:r>
              <a:rPr lang="en-US" b="1" dirty="0"/>
              <a:t>Improved productivity</a:t>
            </a:r>
          </a:p>
          <a:p>
            <a:r>
              <a:rPr lang="en-US" dirty="0"/>
              <a:t>An employee's productivity and efficiency increase if they feel engaged to their job and have a clear grasp of their responsibilities. </a:t>
            </a:r>
          </a:p>
          <a:p>
            <a:r>
              <a:rPr lang="en-US" dirty="0"/>
              <a:t>When workers aren't clear on their responsibilities or expectations, or when they only have a limited amount of resources at their disposal, they may feel unable to accomplish their jobs well (</a:t>
            </a:r>
            <a:r>
              <a:rPr lang="en-US" dirty="0" err="1"/>
              <a:t>Soens</a:t>
            </a:r>
            <a:r>
              <a:rPr lang="en-US" dirty="0"/>
              <a:t>, and </a:t>
            </a:r>
            <a:r>
              <a:rPr lang="en-US" dirty="0" err="1"/>
              <a:t>Claeys</a:t>
            </a:r>
            <a:r>
              <a:rPr lang="en-US" dirty="0"/>
              <a:t>, 2021).</a:t>
            </a:r>
          </a:p>
          <a:p>
            <a:r>
              <a:rPr lang="en-US" dirty="0"/>
              <a:t>It is possible to boost productivity across the business by ensuring that information is easily accessible and shared effectively.</a:t>
            </a:r>
          </a:p>
          <a:p>
            <a:pPr marL="0" indent="0">
              <a:buNone/>
            </a:pPr>
            <a:r>
              <a:rPr lang="en-US" b="1" dirty="0"/>
              <a:t>Improved client relations</a:t>
            </a:r>
          </a:p>
          <a:p>
            <a:r>
              <a:rPr lang="en-US" dirty="0"/>
              <a:t>The need of effective workplace communication extends beyond the confines of the company.</a:t>
            </a:r>
          </a:p>
          <a:p>
            <a:r>
              <a:rPr lang="en-US" dirty="0"/>
              <a:t>Client interactions are directly impacted by effective communication. </a:t>
            </a:r>
          </a:p>
          <a:p>
            <a:r>
              <a:rPr lang="en-US" dirty="0"/>
              <a:t>Client communication is more important for organizations who want to create long-term connections and keep their consumers than it is for those that do not (Byrd, et al.,2021).</a:t>
            </a:r>
          </a:p>
          <a:p>
            <a:r>
              <a:rPr lang="en-US" dirty="0"/>
              <a:t> More customers will stay with a company if they feel that they are part of the team and that the company cares about their connection with them.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676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Use the theories relating to models of communication in organization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86" y="2202287"/>
            <a:ext cx="11818513" cy="46557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One of the best theories that should be used is the </a:t>
            </a:r>
            <a:r>
              <a:rPr lang="en-US" dirty="0" err="1"/>
              <a:t>Lasswell’s</a:t>
            </a:r>
            <a:r>
              <a:rPr lang="en-US" dirty="0"/>
              <a:t> model which is currently being used as the five W’s. </a:t>
            </a:r>
          </a:p>
          <a:p>
            <a:pPr marL="0" indent="0">
              <a:buNone/>
            </a:pPr>
            <a:r>
              <a:rPr lang="en-US" b="1" dirty="0"/>
              <a:t>The five elements include: </a:t>
            </a:r>
          </a:p>
          <a:p>
            <a:pPr marL="0" indent="0">
              <a:buNone/>
            </a:pPr>
            <a:r>
              <a:rPr lang="en-US" b="1" dirty="0"/>
              <a:t>Who should be told? In this part: </a:t>
            </a:r>
          </a:p>
          <a:p>
            <a:r>
              <a:rPr lang="en-US" dirty="0"/>
              <a:t>As quickly as feasible, it's best to pass along the message to everyone involved. </a:t>
            </a:r>
          </a:p>
          <a:p>
            <a:r>
              <a:rPr lang="en-US" dirty="0"/>
              <a:t>Make sure everyone feels like they're part of the process by being transparent (Zimmer, et al., 2018).</a:t>
            </a:r>
          </a:p>
          <a:p>
            <a:pPr marL="0" indent="0">
              <a:buNone/>
            </a:pPr>
            <a:r>
              <a:rPr lang="en-US" b="1" dirty="0"/>
              <a:t>When should they be told? </a:t>
            </a:r>
          </a:p>
          <a:p>
            <a:r>
              <a:rPr lang="en-US" dirty="0"/>
              <a:t>. A comprehensive evaluation of the time allotted for communication with important parties is necessary. </a:t>
            </a:r>
          </a:p>
          <a:p>
            <a:r>
              <a:rPr lang="en-US" dirty="0"/>
              <a:t>The meeting might be scheduled or a one-time event. </a:t>
            </a:r>
          </a:p>
          <a:p>
            <a:r>
              <a:rPr lang="en-US" dirty="0"/>
              <a:t>To minimize confusion, rumors, or misunderstandings, it is preferable to have many dialogues taking place at the same time when feasible (</a:t>
            </a:r>
            <a:r>
              <a:rPr lang="en-US" dirty="0" err="1"/>
              <a:t>Ballantyne</a:t>
            </a:r>
            <a:r>
              <a:rPr lang="en-US" dirty="0"/>
              <a:t>, 2016). </a:t>
            </a:r>
          </a:p>
          <a:p>
            <a:pPr marL="0" indent="0">
              <a:buNone/>
            </a:pPr>
            <a:r>
              <a:rPr lang="en-US" b="1" dirty="0"/>
              <a:t>What should they be told? </a:t>
            </a:r>
          </a:p>
          <a:p>
            <a:r>
              <a:rPr lang="en-US" dirty="0"/>
              <a:t>Messages that are relevant to the topic or issue at hand. </a:t>
            </a:r>
          </a:p>
          <a:p>
            <a:r>
              <a:rPr lang="en-US" dirty="0"/>
              <a:t>creating shared meaning and understanding may be done by: establishing common ground.</a:t>
            </a:r>
          </a:p>
          <a:p>
            <a:r>
              <a:rPr lang="en-US" dirty="0"/>
              <a:t>Through an iterative process, the receivers were able to raise questions (</a:t>
            </a:r>
            <a:r>
              <a:rPr lang="en-US" dirty="0" err="1"/>
              <a:t>Paino</a:t>
            </a:r>
            <a:r>
              <a:rPr lang="en-US" dirty="0"/>
              <a:t> </a:t>
            </a:r>
            <a:r>
              <a:rPr lang="en-US" dirty="0" err="1"/>
              <a:t>Ambrosio</a:t>
            </a:r>
            <a:r>
              <a:rPr lang="en-US" dirty="0"/>
              <a:t>, and Rodríguez </a:t>
            </a:r>
            <a:r>
              <a:rPr lang="en-US" dirty="0" err="1"/>
              <a:t>Fidalgo</a:t>
            </a:r>
            <a:r>
              <a:rPr lang="en-US" dirty="0"/>
              <a:t> 2021). </a:t>
            </a:r>
          </a:p>
        </p:txBody>
      </p:sp>
    </p:spTree>
    <p:extLst>
      <p:ext uri="{BB962C8B-B14F-4D97-AF65-F5344CB8AC3E}">
        <p14:creationId xmlns:p14="http://schemas.microsoft.com/office/powerpoint/2010/main" val="3189113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>
            <a:normAutofit/>
          </a:bodyPr>
          <a:lstStyle/>
          <a:p>
            <a:r>
              <a:rPr lang="en-US" b="1" dirty="0"/>
              <a:t>Use the theories relating to models of communication in organization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76385"/>
            <a:ext cx="113538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Where should the message be conveyed?</a:t>
            </a:r>
          </a:p>
          <a:p>
            <a:r>
              <a:rPr lang="en-US" dirty="0"/>
              <a:t>In meetings, seminars, press releases, or any other media, choose the most effective way to get your message out.</a:t>
            </a:r>
          </a:p>
          <a:p>
            <a:r>
              <a:rPr lang="en-US" dirty="0"/>
              <a:t>Do not try to speak effectively in the hallway, the bathroom, or the parking lot. </a:t>
            </a:r>
          </a:p>
          <a:p>
            <a:r>
              <a:rPr lang="en-US" dirty="0"/>
              <a:t>Garbled and mangled communications are the byproduct of this (IONIȚĂ, and PĂSTAIE, 2017)</a:t>
            </a:r>
          </a:p>
          <a:p>
            <a:pPr marL="0" indent="0">
              <a:buNone/>
            </a:pPr>
            <a:r>
              <a:rPr lang="en-US" b="1" dirty="0"/>
              <a:t>Who should control the communications process? </a:t>
            </a:r>
          </a:p>
          <a:p>
            <a:r>
              <a:rPr lang="en-US" dirty="0"/>
              <a:t>The individual who is most suited for the task at hand. </a:t>
            </a:r>
          </a:p>
          <a:p>
            <a:r>
              <a:rPr lang="en-US" dirty="0"/>
              <a:t>The Press Officer should be included if there are external entities involved (Dunn, 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279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>
            <a:normAutofit/>
          </a:bodyPr>
          <a:lstStyle/>
          <a:p>
            <a:r>
              <a:rPr lang="en-US" b="1" dirty="0"/>
              <a:t>Types of barriers that can prevent effective communication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38418"/>
            <a:ext cx="12192000" cy="5032375"/>
          </a:xfrm>
        </p:spPr>
        <p:txBody>
          <a:bodyPr>
            <a:normAutofit/>
          </a:bodyPr>
          <a:lstStyle/>
          <a:p>
            <a:r>
              <a:rPr lang="en-US" b="1" dirty="0"/>
              <a:t>Language Barriers</a:t>
            </a:r>
          </a:p>
          <a:p>
            <a:pPr marL="0" indent="0">
              <a:buNone/>
            </a:pPr>
            <a:r>
              <a:rPr lang="en-US" dirty="0"/>
              <a:t>If the vocabulary employed in a communication is not completely understood by the recipient, even in the same language, it may still be a barrier (Slade, and </a:t>
            </a:r>
            <a:r>
              <a:rPr lang="en-US" dirty="0" err="1"/>
              <a:t>Sergent</a:t>
            </a:r>
            <a:r>
              <a:rPr lang="en-US" dirty="0"/>
              <a:t>, 2018).</a:t>
            </a:r>
          </a:p>
          <a:p>
            <a:pPr marL="0" indent="0">
              <a:buNone/>
            </a:pPr>
            <a:r>
              <a:rPr lang="en-US" dirty="0"/>
              <a:t>Someone who is unfamiliar with the technical terms used in a communication will be unable to understand it if it contains a lot of acronyms and jargon.</a:t>
            </a:r>
          </a:p>
          <a:p>
            <a:r>
              <a:rPr lang="en-US" b="1" dirty="0"/>
              <a:t>Psychological Barriers</a:t>
            </a:r>
          </a:p>
          <a:p>
            <a:pPr marL="0" indent="0">
              <a:buNone/>
            </a:pPr>
            <a:r>
              <a:rPr lang="en-US" dirty="0"/>
              <a:t>The way a communication is conveyed, received, and interpreted will be influenced by the communicators' mental states. for example; </a:t>
            </a:r>
          </a:p>
          <a:p>
            <a:pPr marL="0" indent="0">
              <a:buNone/>
            </a:pPr>
            <a:r>
              <a:rPr lang="en-US" dirty="0"/>
              <a:t>If someone is anxious, they may not be as attentive to the message as they would be if they weren't stressed out (</a:t>
            </a:r>
            <a:r>
              <a:rPr lang="en-US" dirty="0" err="1"/>
              <a:t>Lacroix</a:t>
            </a:r>
            <a:r>
              <a:rPr lang="en-US" dirty="0"/>
              <a:t>, and Gifford, 2018).</a:t>
            </a:r>
          </a:p>
        </p:txBody>
      </p:sp>
    </p:spTree>
    <p:extLst>
      <p:ext uri="{BB962C8B-B14F-4D97-AF65-F5344CB8AC3E}">
        <p14:creationId xmlns:p14="http://schemas.microsoft.com/office/powerpoint/2010/main" val="3622059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Types of barriers that can prevent effective communication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Systematic Barriers</a:t>
            </a:r>
          </a:p>
          <a:p>
            <a:pPr marL="0" indent="0">
              <a:buNone/>
            </a:pPr>
            <a:r>
              <a:rPr lang="en-US" dirty="0"/>
              <a:t>There may be a systemic barrier to communication if there are inefficient or insufficient When there is a lack of understanding of the communication roles and duties, the information systems and channels are at fault (</a:t>
            </a:r>
            <a:r>
              <a:rPr lang="en-US" dirty="0" err="1"/>
              <a:t>Ghobadi</a:t>
            </a:r>
            <a:r>
              <a:rPr lang="en-US" dirty="0"/>
              <a:t>, and </a:t>
            </a:r>
            <a:r>
              <a:rPr lang="en-US" dirty="0" err="1"/>
              <a:t>Mathiassen</a:t>
            </a:r>
            <a:r>
              <a:rPr lang="en-US" dirty="0"/>
              <a:t>, 2016).</a:t>
            </a:r>
          </a:p>
          <a:p>
            <a:pPr marL="0" indent="0">
              <a:buNone/>
            </a:pPr>
            <a:r>
              <a:rPr lang="en-US" dirty="0"/>
              <a:t>They may not know what is expected of them in these organizations since they are unaware of their role in the communication process (</a:t>
            </a:r>
            <a:r>
              <a:rPr lang="en-US" dirty="0" err="1"/>
              <a:t>Ghobadi</a:t>
            </a:r>
            <a:r>
              <a:rPr lang="en-US" dirty="0"/>
              <a:t>, and </a:t>
            </a:r>
            <a:r>
              <a:rPr lang="en-US" dirty="0" err="1"/>
              <a:t>Mathiassen</a:t>
            </a:r>
            <a:r>
              <a:rPr lang="en-US" dirty="0"/>
              <a:t>, 2016).</a:t>
            </a:r>
          </a:p>
          <a:p>
            <a:r>
              <a:rPr lang="en-US" b="1" dirty="0"/>
              <a:t>Attitudinal Barriers</a:t>
            </a:r>
          </a:p>
          <a:p>
            <a:pPr marL="0" indent="0">
              <a:buNone/>
            </a:pPr>
            <a:r>
              <a:rPr lang="en-US" dirty="0"/>
              <a:t>Behavioral or perceptional limitations to successful communication are known as attitude barriers.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278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channels of communication used by the organization.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093" y="2163651"/>
            <a:ext cx="11044707" cy="45719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Formal communication channels </a:t>
            </a:r>
          </a:p>
          <a:p>
            <a:r>
              <a:rPr lang="en-US" dirty="0"/>
              <a:t>The aims, policies, and procedures of an organization are communicated via a formal communication channel. </a:t>
            </a:r>
          </a:p>
          <a:p>
            <a:r>
              <a:rPr lang="en-US" dirty="0"/>
              <a:t>Chain of command messages are exchanged in this sort of channel. </a:t>
            </a:r>
          </a:p>
          <a:p>
            <a:r>
              <a:rPr lang="en-US" dirty="0"/>
              <a:t>This implies that knowledge is passed down from one level of management to the next, and so on (</a:t>
            </a:r>
            <a:r>
              <a:rPr lang="en-US" dirty="0" err="1"/>
              <a:t>Sanina</a:t>
            </a:r>
            <a:r>
              <a:rPr lang="en-US" dirty="0"/>
              <a:t>,  et al.,2017).</a:t>
            </a:r>
          </a:p>
          <a:p>
            <a:pPr marL="0" indent="0">
              <a:buNone/>
            </a:pPr>
            <a:r>
              <a:rPr lang="en-US" b="1" dirty="0"/>
              <a:t>Informal communication channels </a:t>
            </a:r>
          </a:p>
          <a:p>
            <a:r>
              <a:rPr lang="en-US" dirty="0"/>
              <a:t>There is always a network of informal contact inside a formal working setting. </a:t>
            </a:r>
          </a:p>
          <a:p>
            <a:r>
              <a:rPr lang="en-US" dirty="0"/>
              <a:t>Due to the inefficiency of the strictly hierarchical web of communication on its own, a communication channel exists outside of it. </a:t>
            </a:r>
          </a:p>
          <a:p>
            <a:r>
              <a:rPr lang="en-US" dirty="0"/>
              <a:t>For a manager, finding the right mix of official and informal communication channels may be tricky (</a:t>
            </a:r>
            <a:r>
              <a:rPr lang="en-US" dirty="0" err="1"/>
              <a:t>Sanina</a:t>
            </a:r>
            <a:r>
              <a:rPr lang="en-US" dirty="0"/>
              <a:t>, et al.,2017). </a:t>
            </a:r>
          </a:p>
          <a:p>
            <a:pPr marL="0" indent="0">
              <a:buNone/>
            </a:pPr>
            <a:r>
              <a:rPr lang="en-US" b="1" dirty="0"/>
              <a:t>Unofficial Communication Channels</a:t>
            </a:r>
          </a:p>
          <a:p>
            <a:r>
              <a:rPr lang="en-US" dirty="0"/>
              <a:t>Organizational communication may be both internal and external at times, and good managers are aware of this reality. </a:t>
            </a:r>
          </a:p>
          <a:p>
            <a:r>
              <a:rPr lang="en-US" dirty="0"/>
              <a:t>Employees may discuss the minutes of a meeting, but they also talk about sports, politics, and television series (</a:t>
            </a:r>
            <a:r>
              <a:rPr lang="en-US" dirty="0" err="1"/>
              <a:t>Sanina</a:t>
            </a:r>
            <a:r>
              <a:rPr lang="en-US" dirty="0"/>
              <a:t>, et al.,2017).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771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Communication is a key factor in the success of an organization.</a:t>
            </a:r>
          </a:p>
          <a:p>
            <a:r>
              <a:rPr lang="en-US" dirty="0"/>
              <a:t>This presentation shows that communication is important because it ensures there is improved productivity. </a:t>
            </a:r>
          </a:p>
          <a:p>
            <a:r>
              <a:rPr lang="en-US" dirty="0"/>
              <a:t> laswell’s model is one of the theories that have been applied to ensure that there is effective communication with an organization.</a:t>
            </a:r>
          </a:p>
          <a:p>
            <a:r>
              <a:rPr lang="en-US" dirty="0"/>
              <a:t>Laswell’s model is relevant in guiding on how communication should be conducted. </a:t>
            </a:r>
          </a:p>
          <a:p>
            <a:r>
              <a:rPr lang="en-US" dirty="0"/>
              <a:t> psychological, systematic and Language barriers have been identified to be a major barrier in the success of an organization. </a:t>
            </a:r>
          </a:p>
          <a:p>
            <a:r>
              <a:rPr lang="en-US" dirty="0"/>
              <a:t>The appropriate channels have also been covered showing that they are crucial in ensuring that organizations experience growth and success.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361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169" y="0"/>
            <a:ext cx="10515600" cy="1325563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5306" y="2305318"/>
            <a:ext cx="10522040" cy="455268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 </a:t>
            </a:r>
            <a:r>
              <a:rPr lang="en-US" dirty="0" err="1"/>
              <a:t>Ballantyne</a:t>
            </a:r>
            <a:r>
              <a:rPr lang="en-US" dirty="0"/>
              <a:t>, A.G., 2016. Climate change communication: what can we learn from communication theory?. </a:t>
            </a:r>
            <a:r>
              <a:rPr lang="en-US" i="1" dirty="0"/>
              <a:t>Wiley Interdisciplinary Reviews: Climate Change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(3), pp.329-344.</a:t>
            </a:r>
          </a:p>
          <a:p>
            <a:pPr lvl="0"/>
            <a:r>
              <a:rPr lang="en-US" dirty="0"/>
              <a:t>Byrd, C.T., Winters, K.L., Young, M., </a:t>
            </a:r>
            <a:r>
              <a:rPr lang="en-US" dirty="0" err="1"/>
              <a:t>Werle</a:t>
            </a:r>
            <a:r>
              <a:rPr lang="en-US" dirty="0"/>
              <a:t>, D., Croft, R.L., Hampton, E., </a:t>
            </a:r>
            <a:r>
              <a:rPr lang="en-US" dirty="0" err="1"/>
              <a:t>Coalson</a:t>
            </a:r>
            <a:r>
              <a:rPr lang="en-US" dirty="0"/>
              <a:t>, G., White, A. and </a:t>
            </a:r>
            <a:r>
              <a:rPr lang="en-US" dirty="0" err="1"/>
              <a:t>Gkalitsiou</a:t>
            </a:r>
            <a:r>
              <a:rPr lang="en-US" dirty="0"/>
              <a:t>, Z., 2021, March. The communication benefits of participation in Camp Dream. Speak. Live.: An extension and replication. In </a:t>
            </a:r>
            <a:r>
              <a:rPr lang="en-US" i="1" dirty="0"/>
              <a:t>Seminars in Speech and Language</a:t>
            </a:r>
            <a:r>
              <a:rPr lang="en-US" dirty="0"/>
              <a:t> (Vol. 42, No. 02, pp. 117-135). </a:t>
            </a:r>
            <a:r>
              <a:rPr lang="en-US" dirty="0" err="1"/>
              <a:t>Thieme</a:t>
            </a:r>
            <a:r>
              <a:rPr lang="en-US" dirty="0"/>
              <a:t> Medical Publishers, Inc.</a:t>
            </a:r>
          </a:p>
          <a:p>
            <a:pPr lvl="0"/>
            <a:r>
              <a:rPr lang="en-US" dirty="0"/>
              <a:t>Dunn, W.N., 2018. ‘</a:t>
            </a:r>
            <a:r>
              <a:rPr lang="en-US" dirty="0" err="1"/>
              <a:t>Stage’theories</a:t>
            </a:r>
            <a:r>
              <a:rPr lang="en-US" dirty="0"/>
              <a:t> of the policy process. In </a:t>
            </a:r>
            <a:r>
              <a:rPr lang="en-US" i="1" dirty="0"/>
              <a:t>Handbook on policy, process and governing</a:t>
            </a:r>
            <a:r>
              <a:rPr lang="en-US" dirty="0"/>
              <a:t>. Edward Elgar Publishing.</a:t>
            </a:r>
          </a:p>
          <a:p>
            <a:pPr lvl="0"/>
            <a:r>
              <a:rPr lang="en-US" dirty="0" err="1"/>
              <a:t>Ghobadi</a:t>
            </a:r>
            <a:r>
              <a:rPr lang="en-US" dirty="0"/>
              <a:t>, S. and </a:t>
            </a:r>
            <a:r>
              <a:rPr lang="en-US" dirty="0" err="1"/>
              <a:t>Mathiassen</a:t>
            </a:r>
            <a:r>
              <a:rPr lang="en-US" dirty="0"/>
              <a:t>, L., 2016. Perceived barriers to effective knowledge sharing in agile software teams. </a:t>
            </a:r>
            <a:r>
              <a:rPr lang="en-US" i="1" dirty="0"/>
              <a:t>Information systems journal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(2), pp.95-125.</a:t>
            </a:r>
          </a:p>
          <a:p>
            <a:pPr lvl="0"/>
            <a:r>
              <a:rPr lang="en-US" dirty="0"/>
              <a:t>IONIȚĂ, M. and PĂSTAIE, V., 2017. Gerhard </a:t>
            </a:r>
            <a:r>
              <a:rPr lang="en-US" dirty="0" err="1"/>
              <a:t>Maletzke’s</a:t>
            </a:r>
            <a:r>
              <a:rPr lang="en-US" dirty="0"/>
              <a:t> Model Of Mass Communication From The Social Communication Perspective. </a:t>
            </a:r>
            <a:r>
              <a:rPr lang="en-US" i="1" dirty="0"/>
              <a:t>BULLETIN OF" CAROL I" NATIONAL DEFENCE UNIVERSITY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(1).</a:t>
            </a:r>
          </a:p>
          <a:p>
            <a:pPr lvl="0"/>
            <a:r>
              <a:rPr lang="en-US" dirty="0" err="1"/>
              <a:t>Lacroix</a:t>
            </a:r>
            <a:r>
              <a:rPr lang="en-US" dirty="0"/>
              <a:t>, K. and Gifford, R., 2018. Psychological barriers to energy conservation behavior: The role of worldviews and climate change risk perception. </a:t>
            </a:r>
            <a:r>
              <a:rPr lang="en-US" i="1" dirty="0"/>
              <a:t>Environment and Behavior</a:t>
            </a:r>
            <a:r>
              <a:rPr lang="en-US" dirty="0"/>
              <a:t>, </a:t>
            </a:r>
            <a:r>
              <a:rPr lang="en-US" i="1" dirty="0"/>
              <a:t>50</a:t>
            </a:r>
            <a:r>
              <a:rPr lang="en-US" dirty="0"/>
              <a:t>(7), pp.749-780.</a:t>
            </a:r>
          </a:p>
          <a:p>
            <a:pPr lvl="0"/>
            <a:r>
              <a:rPr lang="en-US" dirty="0" err="1"/>
              <a:t>Paino</a:t>
            </a:r>
            <a:r>
              <a:rPr lang="en-US" dirty="0"/>
              <a:t> </a:t>
            </a:r>
            <a:r>
              <a:rPr lang="en-US" dirty="0" err="1"/>
              <a:t>Ambrosio</a:t>
            </a:r>
            <a:r>
              <a:rPr lang="en-US" dirty="0"/>
              <a:t>, A. and Rodríguez </a:t>
            </a:r>
            <a:r>
              <a:rPr lang="en-US" dirty="0" err="1"/>
              <a:t>Fidalgo</a:t>
            </a:r>
            <a:r>
              <a:rPr lang="en-US" dirty="0"/>
              <a:t>, M.I., 2021. Proposal for a new communicative model in immersive journalism. </a:t>
            </a:r>
            <a:r>
              <a:rPr lang="en-US" i="1" dirty="0"/>
              <a:t>Journalism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(10), pp.2600-2617.</a:t>
            </a:r>
          </a:p>
          <a:p>
            <a:pPr lvl="0"/>
            <a:r>
              <a:rPr lang="en-US" dirty="0" err="1"/>
              <a:t>Sanina</a:t>
            </a:r>
            <a:r>
              <a:rPr lang="en-US" dirty="0"/>
              <a:t>, A., </a:t>
            </a:r>
            <a:r>
              <a:rPr lang="en-US" dirty="0" err="1"/>
              <a:t>Balashov</a:t>
            </a:r>
            <a:r>
              <a:rPr lang="en-US" dirty="0"/>
              <a:t>, A., </a:t>
            </a:r>
            <a:r>
              <a:rPr lang="en-US" dirty="0" err="1"/>
              <a:t>Rubtcova</a:t>
            </a:r>
            <a:r>
              <a:rPr lang="en-US" dirty="0"/>
              <a:t>, M. and </a:t>
            </a:r>
            <a:r>
              <a:rPr lang="en-US" dirty="0" err="1"/>
              <a:t>Satinsky</a:t>
            </a:r>
            <a:r>
              <a:rPr lang="en-US" dirty="0"/>
              <a:t>, D.M., 2017. The effectiveness of communication channels in government and business communication. </a:t>
            </a:r>
            <a:r>
              <a:rPr lang="en-US" i="1" dirty="0"/>
              <a:t>Information Polity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(4), pp.251-266.</a:t>
            </a:r>
          </a:p>
          <a:p>
            <a:pPr lvl="0"/>
            <a:r>
              <a:rPr lang="en-US" dirty="0"/>
              <a:t>Slade, S. and </a:t>
            </a:r>
            <a:r>
              <a:rPr lang="en-US" dirty="0" err="1"/>
              <a:t>Sergent</a:t>
            </a:r>
            <a:r>
              <a:rPr lang="en-US" dirty="0"/>
              <a:t>, S.R., 2018. Language barrier.</a:t>
            </a:r>
          </a:p>
          <a:p>
            <a:pPr lvl="0"/>
            <a:r>
              <a:rPr lang="en-US" dirty="0" err="1"/>
              <a:t>Soens</a:t>
            </a:r>
            <a:r>
              <a:rPr lang="en-US" dirty="0"/>
              <a:t>, E. and </a:t>
            </a:r>
            <a:r>
              <a:rPr lang="en-US" dirty="0" err="1"/>
              <a:t>Claeys</a:t>
            </a:r>
            <a:r>
              <a:rPr lang="en-US" dirty="0"/>
              <a:t>, A.S., 2021. Can organizations guide employees' social media behavior? The benefits of incentive rather than restrictive social media guidelines. </a:t>
            </a:r>
            <a:r>
              <a:rPr lang="en-US" i="1" dirty="0"/>
              <a:t>Journal of Communication Management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Zimmer, F., </a:t>
            </a:r>
            <a:r>
              <a:rPr lang="en-US" dirty="0" err="1"/>
              <a:t>Scheibe</a:t>
            </a:r>
            <a:r>
              <a:rPr lang="en-US" dirty="0"/>
              <a:t>, K. and Stock, W.G., 2018, July. A model for information behavior research on social live streaming services (SLSSs). In </a:t>
            </a:r>
            <a:r>
              <a:rPr lang="en-US" i="1" dirty="0"/>
              <a:t>International Conference on Social Computing and Social Media</a:t>
            </a:r>
            <a:r>
              <a:rPr lang="en-US" dirty="0"/>
              <a:t> (pp. 429-448). Springer, Cham.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000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132</TotalTime>
  <Words>1165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From: Bilyana Ivanova 2108363    University of Wales  Trinity Saint David    Date:21/03/2022</vt:lpstr>
      <vt:lpstr>COMMUNICATION FOR ORGANIZATIONAL PERFORMANCE  </vt:lpstr>
      <vt:lpstr>Introduction </vt:lpstr>
      <vt:lpstr>Benefits of communication in an Organization </vt:lpstr>
      <vt:lpstr>Use the theories relating to models of communication in organization </vt:lpstr>
      <vt:lpstr>Use the theories relating to models of communication in organization </vt:lpstr>
      <vt:lpstr>Types of barriers that can prevent effective communication  </vt:lpstr>
      <vt:lpstr>Types of barriers that can prevent effective communication </vt:lpstr>
      <vt:lpstr>The channels of communication used by the organization.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for organizational performance </dc:title>
  <dc:creator>Windows User</dc:creator>
  <cp:lastModifiedBy>Bilyana Ivanova</cp:lastModifiedBy>
  <cp:revision>62</cp:revision>
  <dcterms:created xsi:type="dcterms:W3CDTF">2022-03-21T18:52:24Z</dcterms:created>
  <dcterms:modified xsi:type="dcterms:W3CDTF">2022-03-21T21:26:28Z</dcterms:modified>
</cp:coreProperties>
</file>