
<file path=[Content_Types].xml><?xml version="1.0" encoding="utf-8"?>
<Types xmlns="http://schemas.openxmlformats.org/package/2006/content-types">
  <Default Extension="glb" ContentType="model/gltf.binary"/>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72" r:id="rId1"/>
  </p:sldMasterIdLst>
  <p:notesMasterIdLst>
    <p:notesMasterId r:id="rId26"/>
  </p:notesMasterIdLst>
  <p:sldIdLst>
    <p:sldId id="256" r:id="rId2"/>
    <p:sldId id="257" r:id="rId3"/>
    <p:sldId id="274" r:id="rId4"/>
    <p:sldId id="278" r:id="rId5"/>
    <p:sldId id="277" r:id="rId6"/>
    <p:sldId id="258" r:id="rId7"/>
    <p:sldId id="259" r:id="rId8"/>
    <p:sldId id="280" r:id="rId9"/>
    <p:sldId id="260" r:id="rId10"/>
    <p:sldId id="261" r:id="rId11"/>
    <p:sldId id="262" r:id="rId12"/>
    <p:sldId id="263" r:id="rId13"/>
    <p:sldId id="264" r:id="rId14"/>
    <p:sldId id="265" r:id="rId15"/>
    <p:sldId id="267" r:id="rId16"/>
    <p:sldId id="269" r:id="rId17"/>
    <p:sldId id="270" r:id="rId18"/>
    <p:sldId id="271" r:id="rId19"/>
    <p:sldId id="272" r:id="rId20"/>
    <p:sldId id="279" r:id="rId21"/>
    <p:sldId id="281" r:id="rId22"/>
    <p:sldId id="282" r:id="rId23"/>
    <p:sldId id="283" r:id="rId24"/>
    <p:sldId id="284" r:id="rId2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5854"/>
    <p:restoredTop sz="94686"/>
  </p:normalViewPr>
  <p:slideViewPr>
    <p:cSldViewPr snapToGrid="0">
      <p:cViewPr varScale="1">
        <p:scale>
          <a:sx n="55" d="100"/>
          <a:sy n="55" d="100"/>
        </p:scale>
        <p:origin x="200" y="1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48A81A5-2642-4F5A-A2C8-F33F02DF2DA3}" type="doc">
      <dgm:prSet loTypeId="urn:microsoft.com/office/officeart/2005/8/layout/matrix3" loCatId="matrix" qsTypeId="urn:microsoft.com/office/officeart/2005/8/quickstyle/simple4" qsCatId="simple" csTypeId="urn:microsoft.com/office/officeart/2005/8/colors/accent1_2" csCatId="accent1" phldr="1"/>
      <dgm:spPr/>
      <dgm:t>
        <a:bodyPr/>
        <a:lstStyle/>
        <a:p>
          <a:endParaRPr lang="en-US"/>
        </a:p>
      </dgm:t>
    </dgm:pt>
    <dgm:pt modelId="{B797ED7F-721F-4EC6-910D-C813A12A02AE}">
      <dgm:prSet/>
      <dgm:spPr/>
      <dgm:t>
        <a:bodyPr/>
        <a:lstStyle/>
        <a:p>
          <a:r>
            <a:rPr lang="en-US" dirty="0"/>
            <a:t>It ensures that care and support is given to all children and their families and that it is adapted to meet the needs of every individual child (Care quality commission, no date)</a:t>
          </a:r>
        </a:p>
      </dgm:t>
    </dgm:pt>
    <dgm:pt modelId="{BA462DC6-8B7B-4286-A9D9-E4E23DAF7703}" type="parTrans" cxnId="{FE5FFC13-A399-4869-A8AD-1FBCD6198AAB}">
      <dgm:prSet/>
      <dgm:spPr/>
      <dgm:t>
        <a:bodyPr/>
        <a:lstStyle/>
        <a:p>
          <a:endParaRPr lang="en-US"/>
        </a:p>
      </dgm:t>
    </dgm:pt>
    <dgm:pt modelId="{83FB965A-2420-4E6A-BA1F-7778F71AB51A}" type="sibTrans" cxnId="{FE5FFC13-A399-4869-A8AD-1FBCD6198AAB}">
      <dgm:prSet/>
      <dgm:spPr/>
      <dgm:t>
        <a:bodyPr/>
        <a:lstStyle/>
        <a:p>
          <a:endParaRPr lang="en-US"/>
        </a:p>
      </dgm:t>
    </dgm:pt>
    <dgm:pt modelId="{66F577A1-761D-43AD-9C3A-5F658F8253CD}">
      <dgm:prSet/>
      <dgm:spPr/>
      <dgm:t>
        <a:bodyPr/>
        <a:lstStyle/>
        <a:p>
          <a:r>
            <a:rPr lang="en-US" dirty="0"/>
            <a:t>It improves the mentoring of children especially children with additional learning needs (Lead academy, no date).</a:t>
          </a:r>
        </a:p>
      </dgm:t>
    </dgm:pt>
    <dgm:pt modelId="{9E2A3520-D1F4-47EA-9A7A-AE410D54A9D5}" type="parTrans" cxnId="{5716734B-25C6-4DAD-A449-D710901FB129}">
      <dgm:prSet/>
      <dgm:spPr/>
      <dgm:t>
        <a:bodyPr/>
        <a:lstStyle/>
        <a:p>
          <a:endParaRPr lang="en-US"/>
        </a:p>
      </dgm:t>
    </dgm:pt>
    <dgm:pt modelId="{7A292FA9-BF3B-4B26-B4C5-485265D2290D}" type="sibTrans" cxnId="{5716734B-25C6-4DAD-A449-D710901FB129}">
      <dgm:prSet/>
      <dgm:spPr/>
      <dgm:t>
        <a:bodyPr/>
        <a:lstStyle/>
        <a:p>
          <a:endParaRPr lang="en-US"/>
        </a:p>
      </dgm:t>
    </dgm:pt>
    <dgm:pt modelId="{0FE11E24-247D-4782-8334-E5F9AA8FA333}">
      <dgm:prSet/>
      <dgm:spPr/>
      <dgm:t>
        <a:bodyPr/>
        <a:lstStyle/>
        <a:p>
          <a:r>
            <a:rPr lang="en-US" dirty="0"/>
            <a:t>Leads to safeguarding concerns being identified quicker (Lead academy, no date). </a:t>
          </a:r>
        </a:p>
      </dgm:t>
    </dgm:pt>
    <dgm:pt modelId="{0E4055F2-1253-49CF-842F-45F9DDAD7630}" type="parTrans" cxnId="{12A83176-D4FD-4665-B544-8D9CC39136FB}">
      <dgm:prSet/>
      <dgm:spPr/>
      <dgm:t>
        <a:bodyPr/>
        <a:lstStyle/>
        <a:p>
          <a:endParaRPr lang="en-US"/>
        </a:p>
      </dgm:t>
    </dgm:pt>
    <dgm:pt modelId="{1CA0A1A7-1EEA-4705-840B-F11CC6F9657C}" type="sibTrans" cxnId="{12A83176-D4FD-4665-B544-8D9CC39136FB}">
      <dgm:prSet/>
      <dgm:spPr/>
      <dgm:t>
        <a:bodyPr/>
        <a:lstStyle/>
        <a:p>
          <a:endParaRPr lang="en-US"/>
        </a:p>
      </dgm:t>
    </dgm:pt>
    <dgm:pt modelId="{843C578D-B16C-4665-940C-3F3D76176E71}">
      <dgm:prSet/>
      <dgm:spPr/>
      <dgm:t>
        <a:bodyPr/>
        <a:lstStyle/>
        <a:p>
          <a:r>
            <a:rPr lang="en-US" dirty="0"/>
            <a:t>Partnership working will ensure that better outcomes are created for the child and their families (The challenging behavior foundation, no date). </a:t>
          </a:r>
        </a:p>
      </dgm:t>
    </dgm:pt>
    <dgm:pt modelId="{91A8C167-D935-4F8F-87B0-EC4FFC3C5BC5}" type="parTrans" cxnId="{CB1A17A6-C76C-45FD-B2D2-8528E42B272F}">
      <dgm:prSet/>
      <dgm:spPr/>
      <dgm:t>
        <a:bodyPr/>
        <a:lstStyle/>
        <a:p>
          <a:endParaRPr lang="en-US"/>
        </a:p>
      </dgm:t>
    </dgm:pt>
    <dgm:pt modelId="{9B360722-D9F9-4855-885A-81984D24AB7C}" type="sibTrans" cxnId="{CB1A17A6-C76C-45FD-B2D2-8528E42B272F}">
      <dgm:prSet/>
      <dgm:spPr/>
      <dgm:t>
        <a:bodyPr/>
        <a:lstStyle/>
        <a:p>
          <a:endParaRPr lang="en-US"/>
        </a:p>
      </dgm:t>
    </dgm:pt>
    <dgm:pt modelId="{612EE742-C919-6143-BB6E-79334924D45D}" type="pres">
      <dgm:prSet presAssocID="{748A81A5-2642-4F5A-A2C8-F33F02DF2DA3}" presName="matrix" presStyleCnt="0">
        <dgm:presLayoutVars>
          <dgm:chMax val="1"/>
          <dgm:dir/>
          <dgm:resizeHandles val="exact"/>
        </dgm:presLayoutVars>
      </dgm:prSet>
      <dgm:spPr/>
    </dgm:pt>
    <dgm:pt modelId="{D9835416-C1A9-D843-B93C-AB77D96FA7AA}" type="pres">
      <dgm:prSet presAssocID="{748A81A5-2642-4F5A-A2C8-F33F02DF2DA3}" presName="diamond" presStyleLbl="bgShp" presStyleIdx="0" presStyleCnt="1" custLinFactNeighborX="1443"/>
      <dgm:spPr/>
    </dgm:pt>
    <dgm:pt modelId="{097EA964-3AF1-9147-B932-5B8BE27CC89E}" type="pres">
      <dgm:prSet presAssocID="{748A81A5-2642-4F5A-A2C8-F33F02DF2DA3}" presName="quad1" presStyleLbl="node1" presStyleIdx="0" presStyleCnt="4" custScaleX="220202" custScaleY="125770" custLinFactX="-100000" custLinFactNeighborX="-114136" custLinFactNeighborY="-11474">
        <dgm:presLayoutVars>
          <dgm:chMax val="0"/>
          <dgm:chPref val="0"/>
          <dgm:bulletEnabled val="1"/>
        </dgm:presLayoutVars>
      </dgm:prSet>
      <dgm:spPr/>
    </dgm:pt>
    <dgm:pt modelId="{C42B5D4E-30B2-294A-BC89-6FECA754774D}" type="pres">
      <dgm:prSet presAssocID="{748A81A5-2642-4F5A-A2C8-F33F02DF2DA3}" presName="quad2" presStyleLbl="node1" presStyleIdx="1" presStyleCnt="4" custScaleX="200245" custScaleY="125823" custLinFactX="100000" custLinFactNeighborX="112319" custLinFactNeighborY="-11447">
        <dgm:presLayoutVars>
          <dgm:chMax val="0"/>
          <dgm:chPref val="0"/>
          <dgm:bulletEnabled val="1"/>
        </dgm:presLayoutVars>
      </dgm:prSet>
      <dgm:spPr/>
    </dgm:pt>
    <dgm:pt modelId="{2682A99A-0B3D-EE4D-AECF-F37A50D332FE}" type="pres">
      <dgm:prSet presAssocID="{748A81A5-2642-4F5A-A2C8-F33F02DF2DA3}" presName="quad3" presStyleLbl="node1" presStyleIdx="2" presStyleCnt="4" custScaleX="223838" custScaleY="119385" custLinFactX="-100000" custLinFactNeighborX="-111576" custLinFactNeighborY="23402">
        <dgm:presLayoutVars>
          <dgm:chMax val="0"/>
          <dgm:chPref val="0"/>
          <dgm:bulletEnabled val="1"/>
        </dgm:presLayoutVars>
      </dgm:prSet>
      <dgm:spPr/>
    </dgm:pt>
    <dgm:pt modelId="{30461049-80A6-A643-90CA-9FE423228481}" type="pres">
      <dgm:prSet presAssocID="{748A81A5-2642-4F5A-A2C8-F33F02DF2DA3}" presName="quad4" presStyleLbl="node1" presStyleIdx="3" presStyleCnt="4" custScaleX="194472" custScaleY="118574" custLinFactX="100000" custLinFactNeighborX="115205" custLinFactNeighborY="10299">
        <dgm:presLayoutVars>
          <dgm:chMax val="0"/>
          <dgm:chPref val="0"/>
          <dgm:bulletEnabled val="1"/>
        </dgm:presLayoutVars>
      </dgm:prSet>
      <dgm:spPr/>
    </dgm:pt>
  </dgm:ptLst>
  <dgm:cxnLst>
    <dgm:cxn modelId="{2BF0A401-F097-1740-B616-83F0A564EE3D}" type="presOf" srcId="{B797ED7F-721F-4EC6-910D-C813A12A02AE}" destId="{097EA964-3AF1-9147-B932-5B8BE27CC89E}" srcOrd="0" destOrd="0" presId="urn:microsoft.com/office/officeart/2005/8/layout/matrix3"/>
    <dgm:cxn modelId="{FE5FFC13-A399-4869-A8AD-1FBCD6198AAB}" srcId="{748A81A5-2642-4F5A-A2C8-F33F02DF2DA3}" destId="{B797ED7F-721F-4EC6-910D-C813A12A02AE}" srcOrd="0" destOrd="0" parTransId="{BA462DC6-8B7B-4286-A9D9-E4E23DAF7703}" sibTransId="{83FB965A-2420-4E6A-BA1F-7778F71AB51A}"/>
    <dgm:cxn modelId="{AA1E953A-818B-D744-ABA8-38D95EA78D91}" type="presOf" srcId="{748A81A5-2642-4F5A-A2C8-F33F02DF2DA3}" destId="{612EE742-C919-6143-BB6E-79334924D45D}" srcOrd="0" destOrd="0" presId="urn:microsoft.com/office/officeart/2005/8/layout/matrix3"/>
    <dgm:cxn modelId="{A59D2247-3035-3841-A4F2-7B2F9F90E472}" type="presOf" srcId="{0FE11E24-247D-4782-8334-E5F9AA8FA333}" destId="{2682A99A-0B3D-EE4D-AECF-F37A50D332FE}" srcOrd="0" destOrd="0" presId="urn:microsoft.com/office/officeart/2005/8/layout/matrix3"/>
    <dgm:cxn modelId="{5716734B-25C6-4DAD-A449-D710901FB129}" srcId="{748A81A5-2642-4F5A-A2C8-F33F02DF2DA3}" destId="{66F577A1-761D-43AD-9C3A-5F658F8253CD}" srcOrd="1" destOrd="0" parTransId="{9E2A3520-D1F4-47EA-9A7A-AE410D54A9D5}" sibTransId="{7A292FA9-BF3B-4B26-B4C5-485265D2290D}"/>
    <dgm:cxn modelId="{12A83176-D4FD-4665-B544-8D9CC39136FB}" srcId="{748A81A5-2642-4F5A-A2C8-F33F02DF2DA3}" destId="{0FE11E24-247D-4782-8334-E5F9AA8FA333}" srcOrd="2" destOrd="0" parTransId="{0E4055F2-1253-49CF-842F-45F9DDAD7630}" sibTransId="{1CA0A1A7-1EEA-4705-840B-F11CC6F9657C}"/>
    <dgm:cxn modelId="{6590968E-CC51-684C-BEAF-4B6FB67281CE}" type="presOf" srcId="{843C578D-B16C-4665-940C-3F3D76176E71}" destId="{30461049-80A6-A643-90CA-9FE423228481}" srcOrd="0" destOrd="0" presId="urn:microsoft.com/office/officeart/2005/8/layout/matrix3"/>
    <dgm:cxn modelId="{CB1A17A6-C76C-45FD-B2D2-8528E42B272F}" srcId="{748A81A5-2642-4F5A-A2C8-F33F02DF2DA3}" destId="{843C578D-B16C-4665-940C-3F3D76176E71}" srcOrd="3" destOrd="0" parTransId="{91A8C167-D935-4F8F-87B0-EC4FFC3C5BC5}" sibTransId="{9B360722-D9F9-4855-885A-81984D24AB7C}"/>
    <dgm:cxn modelId="{BBDCEFA9-0585-4346-A7B3-BF9DB494EB2D}" type="presOf" srcId="{66F577A1-761D-43AD-9C3A-5F658F8253CD}" destId="{C42B5D4E-30B2-294A-BC89-6FECA754774D}" srcOrd="0" destOrd="0" presId="urn:microsoft.com/office/officeart/2005/8/layout/matrix3"/>
    <dgm:cxn modelId="{49E18277-C5CF-214B-A503-DA1CD5C3D61F}" type="presParOf" srcId="{612EE742-C919-6143-BB6E-79334924D45D}" destId="{D9835416-C1A9-D843-B93C-AB77D96FA7AA}" srcOrd="0" destOrd="0" presId="urn:microsoft.com/office/officeart/2005/8/layout/matrix3"/>
    <dgm:cxn modelId="{383169DB-CBF5-5C45-88A9-706BF681931A}" type="presParOf" srcId="{612EE742-C919-6143-BB6E-79334924D45D}" destId="{097EA964-3AF1-9147-B932-5B8BE27CC89E}" srcOrd="1" destOrd="0" presId="urn:microsoft.com/office/officeart/2005/8/layout/matrix3"/>
    <dgm:cxn modelId="{FDC00C71-CDEC-5345-823E-EA2DA24A489C}" type="presParOf" srcId="{612EE742-C919-6143-BB6E-79334924D45D}" destId="{C42B5D4E-30B2-294A-BC89-6FECA754774D}" srcOrd="2" destOrd="0" presId="urn:microsoft.com/office/officeart/2005/8/layout/matrix3"/>
    <dgm:cxn modelId="{C7F72438-3C6F-204E-A5A1-BB15D8B7DF47}" type="presParOf" srcId="{612EE742-C919-6143-BB6E-79334924D45D}" destId="{2682A99A-0B3D-EE4D-AECF-F37A50D332FE}" srcOrd="3" destOrd="0" presId="urn:microsoft.com/office/officeart/2005/8/layout/matrix3"/>
    <dgm:cxn modelId="{B898A7DC-2BE7-154D-AF93-FCF4755E0088}" type="presParOf" srcId="{612EE742-C919-6143-BB6E-79334924D45D}" destId="{30461049-80A6-A643-90CA-9FE423228481}" srcOrd="4" destOrd="0" presId="urn:microsoft.com/office/officeart/2005/8/layout/matrix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9835416-C1A9-D843-B93C-AB77D96FA7AA}">
      <dsp:nvSpPr>
        <dsp:cNvPr id="0" name=""/>
        <dsp:cNvSpPr/>
      </dsp:nvSpPr>
      <dsp:spPr>
        <a:xfrm>
          <a:off x="4153345" y="0"/>
          <a:ext cx="4199727" cy="4199727"/>
        </a:xfrm>
        <a:prstGeom prst="diamond">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097EA964-3AF1-9147-B932-5B8BE27CC89E}">
      <dsp:nvSpPr>
        <dsp:cNvPr id="0" name=""/>
        <dsp:cNvSpPr/>
      </dsp:nvSpPr>
      <dsp:spPr>
        <a:xfrm>
          <a:off x="7" y="0"/>
          <a:ext cx="3606674" cy="2059978"/>
        </a:xfrm>
        <a:prstGeom prst="roundRect">
          <a:avLst/>
        </a:prstGeom>
        <a:gradFill rotWithShape="0">
          <a:gsLst>
            <a:gs pos="0">
              <a:schemeClr val="accent1">
                <a:hueOff val="0"/>
                <a:satOff val="0"/>
                <a:lumOff val="0"/>
                <a:alphaOff val="0"/>
                <a:tint val="98000"/>
                <a:satMod val="110000"/>
                <a:lumMod val="104000"/>
              </a:schemeClr>
            </a:gs>
            <a:gs pos="69000">
              <a:schemeClr val="accent1">
                <a:hueOff val="0"/>
                <a:satOff val="0"/>
                <a:lumOff val="0"/>
                <a:alphaOff val="0"/>
                <a:shade val="88000"/>
                <a:satMod val="130000"/>
                <a:lumMod val="92000"/>
              </a:schemeClr>
            </a:gs>
            <a:gs pos="100000">
              <a:schemeClr val="accent1">
                <a:hueOff val="0"/>
                <a:satOff val="0"/>
                <a:lumOff val="0"/>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dirty="0"/>
            <a:t>It ensures that care and support is given to all children and their families and that it is adapted to meet the needs of every individual child (Care quality commission, no date)</a:t>
          </a:r>
        </a:p>
      </dsp:txBody>
      <dsp:txXfrm>
        <a:off x="100567" y="100560"/>
        <a:ext cx="3405554" cy="1858858"/>
      </dsp:txXfrm>
    </dsp:sp>
    <dsp:sp modelId="{C42B5D4E-30B2-294A-BC89-6FECA754774D}">
      <dsp:nvSpPr>
        <dsp:cNvPr id="0" name=""/>
        <dsp:cNvSpPr/>
      </dsp:nvSpPr>
      <dsp:spPr>
        <a:xfrm>
          <a:off x="8912199" y="7"/>
          <a:ext cx="3279799" cy="2060846"/>
        </a:xfrm>
        <a:prstGeom prst="roundRect">
          <a:avLst/>
        </a:prstGeom>
        <a:gradFill rotWithShape="0">
          <a:gsLst>
            <a:gs pos="0">
              <a:schemeClr val="accent1">
                <a:hueOff val="0"/>
                <a:satOff val="0"/>
                <a:lumOff val="0"/>
                <a:alphaOff val="0"/>
                <a:tint val="98000"/>
                <a:satMod val="110000"/>
                <a:lumMod val="104000"/>
              </a:schemeClr>
            </a:gs>
            <a:gs pos="69000">
              <a:schemeClr val="accent1">
                <a:hueOff val="0"/>
                <a:satOff val="0"/>
                <a:lumOff val="0"/>
                <a:alphaOff val="0"/>
                <a:shade val="88000"/>
                <a:satMod val="130000"/>
                <a:lumMod val="92000"/>
              </a:schemeClr>
            </a:gs>
            <a:gs pos="100000">
              <a:schemeClr val="accent1">
                <a:hueOff val="0"/>
                <a:satOff val="0"/>
                <a:lumOff val="0"/>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dirty="0"/>
            <a:t>It improves the mentoring of children especially children with additional learning needs (Lead academy, no date).</a:t>
          </a:r>
        </a:p>
      </dsp:txBody>
      <dsp:txXfrm>
        <a:off x="9012801" y="100609"/>
        <a:ext cx="3078595" cy="1859642"/>
      </dsp:txXfrm>
    </dsp:sp>
    <dsp:sp modelId="{2682A99A-0B3D-EE4D-AECF-F37A50D332FE}">
      <dsp:nvSpPr>
        <dsp:cNvPr id="0" name=""/>
        <dsp:cNvSpPr/>
      </dsp:nvSpPr>
      <dsp:spPr>
        <a:xfrm>
          <a:off x="12160" y="2244327"/>
          <a:ext cx="3666228" cy="1955399"/>
        </a:xfrm>
        <a:prstGeom prst="roundRect">
          <a:avLst/>
        </a:prstGeom>
        <a:gradFill rotWithShape="0">
          <a:gsLst>
            <a:gs pos="0">
              <a:schemeClr val="accent1">
                <a:hueOff val="0"/>
                <a:satOff val="0"/>
                <a:lumOff val="0"/>
                <a:alphaOff val="0"/>
                <a:tint val="98000"/>
                <a:satMod val="110000"/>
                <a:lumMod val="104000"/>
              </a:schemeClr>
            </a:gs>
            <a:gs pos="69000">
              <a:schemeClr val="accent1">
                <a:hueOff val="0"/>
                <a:satOff val="0"/>
                <a:lumOff val="0"/>
                <a:alphaOff val="0"/>
                <a:shade val="88000"/>
                <a:satMod val="130000"/>
                <a:lumMod val="92000"/>
              </a:schemeClr>
            </a:gs>
            <a:gs pos="100000">
              <a:schemeClr val="accent1">
                <a:hueOff val="0"/>
                <a:satOff val="0"/>
                <a:lumOff val="0"/>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dirty="0"/>
            <a:t>Leads to safeguarding concerns being identified quicker (Lead academy, no date). </a:t>
          </a:r>
        </a:p>
      </dsp:txBody>
      <dsp:txXfrm>
        <a:off x="107615" y="2339782"/>
        <a:ext cx="3475318" cy="1764489"/>
      </dsp:txXfrm>
    </dsp:sp>
    <dsp:sp modelId="{30461049-80A6-A643-90CA-9FE423228481}">
      <dsp:nvSpPr>
        <dsp:cNvPr id="0" name=""/>
        <dsp:cNvSpPr/>
      </dsp:nvSpPr>
      <dsp:spPr>
        <a:xfrm>
          <a:off x="9006754" y="2179434"/>
          <a:ext cx="3185244" cy="1942115"/>
        </a:xfrm>
        <a:prstGeom prst="roundRect">
          <a:avLst/>
        </a:prstGeom>
        <a:gradFill rotWithShape="0">
          <a:gsLst>
            <a:gs pos="0">
              <a:schemeClr val="accent1">
                <a:hueOff val="0"/>
                <a:satOff val="0"/>
                <a:lumOff val="0"/>
                <a:alphaOff val="0"/>
                <a:tint val="98000"/>
                <a:satMod val="110000"/>
                <a:lumMod val="104000"/>
              </a:schemeClr>
            </a:gs>
            <a:gs pos="69000">
              <a:schemeClr val="accent1">
                <a:hueOff val="0"/>
                <a:satOff val="0"/>
                <a:lumOff val="0"/>
                <a:alphaOff val="0"/>
                <a:shade val="88000"/>
                <a:satMod val="130000"/>
                <a:lumMod val="92000"/>
              </a:schemeClr>
            </a:gs>
            <a:gs pos="100000">
              <a:schemeClr val="accent1">
                <a:hueOff val="0"/>
                <a:satOff val="0"/>
                <a:lumOff val="0"/>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dirty="0"/>
            <a:t>Partnership working will ensure that better outcomes are created for the child and their families (The challenging behavior foundation, no date). </a:t>
          </a:r>
        </a:p>
      </dsp:txBody>
      <dsp:txXfrm>
        <a:off x="9101560" y="2274240"/>
        <a:ext cx="2995632" cy="1752503"/>
      </dsp:txXfrm>
    </dsp:sp>
  </dsp:spTree>
</dsp:drawing>
</file>

<file path=ppt/diagrams/layout1.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08C8B38-A848-DC45-AC47-CE55E822C3D7}" type="datetimeFigureOut">
              <a:rPr lang="en-US" smtClean="0"/>
              <a:t>1/26/25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092F092-930D-CB42-BFDD-DADD190E21D9}" type="slidenum">
              <a:rPr lang="en-US" smtClean="0"/>
              <a:t>‹#›</a:t>
            </a:fld>
            <a:endParaRPr lang="en-US"/>
          </a:p>
        </p:txBody>
      </p:sp>
    </p:spTree>
    <p:extLst>
      <p:ext uri="{BB962C8B-B14F-4D97-AF65-F5344CB8AC3E}">
        <p14:creationId xmlns:p14="http://schemas.microsoft.com/office/powerpoint/2010/main" val="51101864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GB"/>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1596BC2-564D-AC43-9C1F-1630E5F3B00D}" type="datetime1">
              <a:rPr lang="en-GB" smtClean="0"/>
              <a:t>26/01/2025</a:t>
            </a:fld>
            <a:endParaRPr lang="en-US" dirty="0"/>
          </a:p>
        </p:txBody>
      </p:sp>
      <p:sp>
        <p:nvSpPr>
          <p:cNvPr id="5" name="Footer Placeholder 4"/>
          <p:cNvSpPr>
            <a:spLocks noGrp="1"/>
          </p:cNvSpPr>
          <p:nvPr>
            <p:ph type="ftr" sz="quarter" idx="11"/>
          </p:nvPr>
        </p:nvSpPr>
        <p:spPr>
          <a:xfrm>
            <a:off x="2416500" y="329307"/>
            <a:ext cx="4973915" cy="309201"/>
          </a:xfrm>
        </p:spPr>
        <p:txBody>
          <a:bodyPr/>
          <a:lstStyle/>
          <a:p>
            <a:endParaRPr lang="en-US" dirty="0"/>
          </a:p>
        </p:txBody>
      </p:sp>
      <p:sp>
        <p:nvSpPr>
          <p:cNvPr id="6" name="Slide Number Placeholder 5"/>
          <p:cNvSpPr>
            <a:spLocks noGrp="1"/>
          </p:cNvSpPr>
          <p:nvPr>
            <p:ph type="sldNum" sz="quarter" idx="12"/>
          </p:nvPr>
        </p:nvSpPr>
        <p:spPr>
          <a:xfrm>
            <a:off x="1437664" y="798973"/>
            <a:ext cx="811019" cy="503578"/>
          </a:xfrm>
        </p:spPr>
        <p:txBody>
          <a:bodyPr/>
          <a:lstStyle/>
          <a:p>
            <a:fld id="{6D22F896-40B5-4ADD-8801-0D06FADFA095}" type="slidenum">
              <a:rPr lang="en-US" smtClean="0"/>
              <a:t>‹#›</a:t>
            </a:fld>
            <a:endParaRPr lang="en-US" dirty="0"/>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56031530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8CEF19F-FCE7-7247-B86F-1906AF919E74}" type="datetime1">
              <a:rPr lang="en-GB" smtClean="0"/>
              <a:t>26/01/2025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9953557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GB"/>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98C50F87-2311-564F-9F8E-4E4932945EAD}" type="datetime1">
              <a:rPr lang="en-GB" smtClean="0"/>
              <a:t>26/01/2025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30650579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GB"/>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BD20431C-F185-0646-8D44-C9B2FB79120B}" type="datetime1">
              <a:rPr lang="en-GB" smtClean="0"/>
              <a:t>26/01/2025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1810926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GB"/>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D9ABADDB-E915-7B40-B5CA-FDD0D38F9CEE}" type="datetime1">
              <a:rPr lang="en-GB" smtClean="0"/>
              <a:t>26/01/2025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t>‹#›</a:t>
            </a:fld>
            <a:endParaRPr lang="en-US" dirty="0"/>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6990163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707BD932-878A-4C4F-80B4-23B61DE28086}" type="datetime1">
              <a:rPr lang="en-GB" smtClean="0"/>
              <a:t>26/01/2025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1955608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19D0770-2FF2-4641-957E-040F13625E87}" type="datetime1">
              <a:rPr lang="en-GB" smtClean="0"/>
              <a:t>26/01/2025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7656895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GB"/>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CB992D02-5DBB-8549-83B5-BA1277A09A70}" type="datetime1">
              <a:rPr lang="en-GB" smtClean="0"/>
              <a:t>26/01/2025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11279797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C7F639DB-C91E-DA49-95C3-297838458FF9}" type="datetime1">
              <a:rPr lang="en-GB" smtClean="0"/>
              <a:t>26/01/2025</a:t>
            </a:fld>
            <a:endParaRPr lang="en-US" dirty="0"/>
          </a:p>
        </p:txBody>
      </p:sp>
      <p:sp>
        <p:nvSpPr>
          <p:cNvPr id="6" name="Footer Placeholder 5"/>
          <p:cNvSpPr>
            <a:spLocks noGrp="1"/>
          </p:cNvSpPr>
          <p:nvPr>
            <p:ph type="ftr" sz="quarter" idx="11"/>
          </p:nvPr>
        </p:nvSpPr>
        <p:spPr>
          <a:xfrm>
            <a:off x="1447382" y="318640"/>
            <a:ext cx="5541004" cy="320931"/>
          </a:xfrm>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5497721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2477340F-324E-B645-B5AF-62B20B07E614}" type="datetime1">
              <a:rPr lang="en-GB" smtClean="0"/>
              <a:t>26/01/2025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0534265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E43C169-4935-0145-9935-E123EB96AFD7}" type="datetime1">
              <a:rPr lang="en-GB" smtClean="0"/>
              <a:t>26/01/2025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6549832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572354A6-0E04-B44A-84F5-115CE246384C}" type="datetime1">
              <a:rPr lang="en-GB" smtClean="0"/>
              <a:t>26/01/2025</a:t>
            </a:fld>
            <a:endParaRPr lang="en-US" dirty="0"/>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6D22F896-40B5-4ADD-8801-0D06FADFA095}" type="slidenum">
              <a:rPr lang="en-US" smtClean="0"/>
              <a:pPr/>
              <a:t>‹#›</a:t>
            </a:fld>
            <a:endParaRPr lang="en-US" dirty="0"/>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9125984"/>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hdr="0" ftr="0" dt="0"/>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hyperlink" Target="https://www.youtube.com/watch?v=mpyD19SIiaw&amp;t=61s"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Layout" Target="../slideLayouts/slideLayout2.xml"/><Relationship Id="rId4" Type="http://schemas.openxmlformats.org/officeDocument/2006/relationships/image" Target="../media/image1.jpg"/></Relationships>
</file>

<file path=ppt/slides/_rels/slide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3.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jpg"/><Relationship Id="rId1" Type="http://schemas.openxmlformats.org/officeDocument/2006/relationships/slideLayout" Target="../slideLayouts/slideLayout2.xml"/><Relationship Id="rId4" Type="http://schemas.openxmlformats.org/officeDocument/2006/relationships/image" Target="../media/image13.svg"/></Relationships>
</file>

<file path=ppt/slides/_rels/slide15.xml.rels><?xml version="1.0" encoding="UTF-8" standalone="yes"?>
<Relationships xmlns="http://schemas.openxmlformats.org/package/2006/relationships"><Relationship Id="rId3" Type="http://schemas.openxmlformats.org/officeDocument/2006/relationships/image" Target="../media/image14.png"/><Relationship Id="rId2" Type="http://schemas.microsoft.com/office/2017/06/relationships/model3d" Target="../media/model3d1.glb"/><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jpg"/><Relationship Id="rId1" Type="http://schemas.openxmlformats.org/officeDocument/2006/relationships/slideLayout" Target="../slideLayouts/slideLayout2.xml"/><Relationship Id="rId4" Type="http://schemas.openxmlformats.org/officeDocument/2006/relationships/image" Target="../media/image17.svg"/></Relationships>
</file>

<file path=ppt/slides/_rels/slide18.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hyperlink" Target="https://www.youtube.com/watch?v=kLkzctGDeEs"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s://www.earlyyears.tv/john-bowlbys-attachment-theory-and-developmental-phases" TargetMode="External"/><Relationship Id="rId2" Type="http://schemas.openxmlformats.org/officeDocument/2006/relationships/hyperlink" Target="https://thousanddays.org/why-1000-days/" TargetMode="External"/><Relationship Id="rId1" Type="http://schemas.openxmlformats.org/officeDocument/2006/relationships/slideLayout" Target="../slideLayouts/slideLayout7.xml"/><Relationship Id="rId6" Type="http://schemas.openxmlformats.org/officeDocument/2006/relationships/hyperlink" Target="https://csawis.com/whats-ideal-child-caregiver-ratio-daycare/" TargetMode="External"/><Relationship Id="rId5" Type="http://schemas.openxmlformats.org/officeDocument/2006/relationships/hyperlink" Target="https://kokoplusfoundation.org/2023/09/27/good-nutrition-in-the-first-1000-days-of-life/" TargetMode="External"/><Relationship Id="rId4" Type="http://schemas.openxmlformats.org/officeDocument/2006/relationships/hyperlink" Target="https://www.cqc.org.uk/guidance-regulation/local-authorities/assessment-framework/2-providing-support/partnerships" TargetMode="External"/></Relationships>
</file>

<file path=ppt/slides/_rels/slide22.xml.rels><?xml version="1.0" encoding="UTF-8" standalone="yes"?>
<Relationships xmlns="http://schemas.openxmlformats.org/package/2006/relationships"><Relationship Id="rId3" Type="http://schemas.openxmlformats.org/officeDocument/2006/relationships/hyperlink" Target="https://www.handsupmallee.com/the-first-1000-days" TargetMode="External"/><Relationship Id="rId2" Type="http://schemas.openxmlformats.org/officeDocument/2006/relationships/hyperlink" Target="https://www.earlyyears.tv/urie-bronfenbrenner-ecological-systems-theory-bioecological-model" TargetMode="External"/><Relationship Id="rId1" Type="http://schemas.openxmlformats.org/officeDocument/2006/relationships/slideLayout" Target="../slideLayouts/slideLayout7.xml"/><Relationship Id="rId5" Type="http://schemas.openxmlformats.org/officeDocument/2006/relationships/hyperlink" Target="https://kokoplusfoundation.org/2023/09/27/good-nutrition-in-the-first-1000-days-of-life/" TargetMode="External"/><Relationship Id="rId4" Type="http://schemas.openxmlformats.org/officeDocument/2006/relationships/hyperlink" Target="https://www.teachearlyyears.com/a-unique-child/view/child-development-why-the-first-1000-days-of-childrens-lives-matter-most" TargetMode="External"/></Relationships>
</file>

<file path=ppt/slides/_rels/slide23.xml.rels><?xml version="1.0" encoding="UTF-8" standalone="yes"?>
<Relationships xmlns="http://schemas.openxmlformats.org/package/2006/relationships"><Relationship Id="rId3" Type="http://schemas.openxmlformats.org/officeDocument/2006/relationships/hyperlink" Target="https://www.parenta.com/2023/03/07/funding-constraints-in-the-early-years-childcare-industry/" TargetMode="External"/><Relationship Id="rId2" Type="http://schemas.openxmlformats.org/officeDocument/2006/relationships/hyperlink" Target="https://iris.who.int/bitstream/handle/10665/272603/9789241514064-eng.pdf" TargetMode="External"/><Relationship Id="rId1" Type="http://schemas.openxmlformats.org/officeDocument/2006/relationships/slideLayout" Target="../slideLayouts/slideLayout7.xml"/><Relationship Id="rId4" Type="http://schemas.openxmlformats.org/officeDocument/2006/relationships/hyperlink" Target="https://doi.org/10.1080/13575279.2017.1308103" TargetMode="External"/></Relationships>
</file>

<file path=ppt/slides/_rels/slide24.xml.rels><?xml version="1.0" encoding="UTF-8" standalone="yes"?>
<Relationships xmlns="http://schemas.openxmlformats.org/package/2006/relationships"><Relationship Id="rId3" Type="http://schemas.openxmlformats.org/officeDocument/2006/relationships/hyperlink" Target="https://www.famly.co/blog/te-whariki-new-zealand-early-years-curriculum" TargetMode="External"/><Relationship Id="rId2" Type="http://schemas.openxmlformats.org/officeDocument/2006/relationships/hyperlink" Target="https://theeducationhub.org.nz/8-tips-for-providing-quality-caregiving-for-infants-and-toddlers/"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D62000-E11A-6A43-8CAA-329EED656259}"/>
              </a:ext>
            </a:extLst>
          </p:cNvPr>
          <p:cNvSpPr>
            <a:spLocks noGrp="1"/>
          </p:cNvSpPr>
          <p:nvPr>
            <p:ph type="ctrTitle"/>
          </p:nvPr>
        </p:nvSpPr>
        <p:spPr>
          <a:xfrm>
            <a:off x="1774494" y="4537270"/>
            <a:ext cx="8643011" cy="1036968"/>
          </a:xfrm>
        </p:spPr>
        <p:txBody>
          <a:bodyPr>
            <a:normAutofit fontScale="90000"/>
          </a:bodyPr>
          <a:lstStyle/>
          <a:p>
            <a:pPr algn="ctr"/>
            <a:r>
              <a:rPr lang="en-US" sz="4400" dirty="0"/>
              <a:t>The first 1000 days </a:t>
            </a:r>
            <a:br>
              <a:rPr lang="en-US" sz="4400" dirty="0"/>
            </a:br>
            <a:br>
              <a:rPr lang="en-US" sz="1200" dirty="0"/>
            </a:br>
            <a:endParaRPr lang="en-US" sz="4400" dirty="0"/>
          </a:p>
        </p:txBody>
      </p:sp>
      <p:pic>
        <p:nvPicPr>
          <p:cNvPr id="1026" name="Picture 2">
            <a:extLst>
              <a:ext uri="{FF2B5EF4-FFF2-40B4-BE49-F238E27FC236}">
                <a16:creationId xmlns:a16="http://schemas.microsoft.com/office/drawing/2014/main" id="{2D83F8B8-2097-7CC3-8AFD-8F9EB2A6BD0E}"/>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3206663" y="0"/>
            <a:ext cx="6364984" cy="343709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54A69E23-CC08-80DF-071F-D78910C01CDB}"/>
              </a:ext>
            </a:extLst>
          </p:cNvPr>
          <p:cNvSpPr txBox="1"/>
          <p:nvPr/>
        </p:nvSpPr>
        <p:spPr>
          <a:xfrm>
            <a:off x="9571647" y="2994768"/>
            <a:ext cx="1511300" cy="523220"/>
          </a:xfrm>
          <a:prstGeom prst="rect">
            <a:avLst/>
          </a:prstGeom>
          <a:noFill/>
        </p:spPr>
        <p:txBody>
          <a:bodyPr wrap="square" rtlCol="0">
            <a:spAutoFit/>
          </a:bodyPr>
          <a:lstStyle/>
          <a:p>
            <a:r>
              <a:rPr lang="en-US" sz="1400" dirty="0"/>
              <a:t>KoKo Plus Foundation, 2024)</a:t>
            </a:r>
          </a:p>
        </p:txBody>
      </p:sp>
      <p:sp>
        <p:nvSpPr>
          <p:cNvPr id="4" name="Slide Number Placeholder 3">
            <a:extLst>
              <a:ext uri="{FF2B5EF4-FFF2-40B4-BE49-F238E27FC236}">
                <a16:creationId xmlns:a16="http://schemas.microsoft.com/office/drawing/2014/main" id="{9FAF95E5-94E9-D152-3F51-1994C15F7334}"/>
              </a:ext>
            </a:extLst>
          </p:cNvPr>
          <p:cNvSpPr>
            <a:spLocks noGrp="1"/>
          </p:cNvSpPr>
          <p:nvPr>
            <p:ph type="sldNum" sz="quarter" idx="12"/>
          </p:nvPr>
        </p:nvSpPr>
        <p:spPr/>
        <p:txBody>
          <a:bodyPr/>
          <a:lstStyle/>
          <a:p>
            <a:fld id="{6D22F896-40B5-4ADD-8801-0D06FADFA095}" type="slidenum">
              <a:rPr lang="en-US" smtClean="0"/>
              <a:t>1</a:t>
            </a:fld>
            <a:endParaRPr lang="en-US" dirty="0"/>
          </a:p>
        </p:txBody>
      </p:sp>
      <p:sp>
        <p:nvSpPr>
          <p:cNvPr id="5" name="TextBox 4">
            <a:extLst>
              <a:ext uri="{FF2B5EF4-FFF2-40B4-BE49-F238E27FC236}">
                <a16:creationId xmlns:a16="http://schemas.microsoft.com/office/drawing/2014/main" id="{DB177E09-5B26-265F-4A3D-3BFE157ED05C}"/>
              </a:ext>
            </a:extLst>
          </p:cNvPr>
          <p:cNvSpPr txBox="1"/>
          <p:nvPr/>
        </p:nvSpPr>
        <p:spPr>
          <a:xfrm>
            <a:off x="9571647" y="162560"/>
            <a:ext cx="2620353" cy="923330"/>
          </a:xfrm>
          <a:prstGeom prst="rect">
            <a:avLst/>
          </a:prstGeom>
          <a:noFill/>
        </p:spPr>
        <p:txBody>
          <a:bodyPr wrap="square" rtlCol="0">
            <a:spAutoFit/>
          </a:bodyPr>
          <a:lstStyle/>
          <a:p>
            <a:r>
              <a:rPr lang="en-US" dirty="0"/>
              <a:t>Student number-2305134</a:t>
            </a:r>
          </a:p>
          <a:p>
            <a:r>
              <a:rPr lang="en-US" dirty="0"/>
              <a:t>ECEY4005</a:t>
            </a:r>
          </a:p>
          <a:p>
            <a:r>
              <a:rPr lang="en-US" dirty="0"/>
              <a:t>Word count-2733</a:t>
            </a:r>
          </a:p>
        </p:txBody>
      </p:sp>
    </p:spTree>
    <p:extLst>
      <p:ext uri="{BB962C8B-B14F-4D97-AF65-F5344CB8AC3E}">
        <p14:creationId xmlns:p14="http://schemas.microsoft.com/office/powerpoint/2010/main" val="242445569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35C3D674-3D59-4E93-80CA-0C0A9095E8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033" name="Straight Connector 1032">
            <a:extLst>
              <a:ext uri="{FF2B5EF4-FFF2-40B4-BE49-F238E27FC236}">
                <a16:creationId xmlns:a16="http://schemas.microsoft.com/office/drawing/2014/main" id="{C884B8F8-FDC9-498B-9960-5D7260AFCB0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4177373"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a:extLst>
              <a:ext uri="{FF2B5EF4-FFF2-40B4-BE49-F238E27FC236}">
                <a16:creationId xmlns:a16="http://schemas.microsoft.com/office/drawing/2014/main" id="{DDAF87B2-AD8B-6950-C31B-F1970447D7EB}"/>
              </a:ext>
            </a:extLst>
          </p:cNvPr>
          <p:cNvSpPr>
            <a:spLocks noGrp="1"/>
          </p:cNvSpPr>
          <p:nvPr>
            <p:ph type="title"/>
          </p:nvPr>
        </p:nvSpPr>
        <p:spPr>
          <a:xfrm>
            <a:off x="1451580" y="804520"/>
            <a:ext cx="4176511" cy="1049235"/>
          </a:xfrm>
        </p:spPr>
        <p:txBody>
          <a:bodyPr>
            <a:normAutofit/>
          </a:bodyPr>
          <a:lstStyle/>
          <a:p>
            <a:r>
              <a:rPr lang="en-US" dirty="0"/>
              <a:t>What Is the first 1000 days?</a:t>
            </a:r>
          </a:p>
        </p:txBody>
      </p:sp>
      <p:sp>
        <p:nvSpPr>
          <p:cNvPr id="1035" name="Rectangle 1034">
            <a:extLst>
              <a:ext uri="{FF2B5EF4-FFF2-40B4-BE49-F238E27FC236}">
                <a16:creationId xmlns:a16="http://schemas.microsoft.com/office/drawing/2014/main" id="{EF2A81E1-BCBE-426B-8C09-33274E6940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3" name="Content Placeholder 2">
            <a:extLst>
              <a:ext uri="{FF2B5EF4-FFF2-40B4-BE49-F238E27FC236}">
                <a16:creationId xmlns:a16="http://schemas.microsoft.com/office/drawing/2014/main" id="{73F9B48A-F5F8-A842-71E4-AB0723C8FFE0}"/>
              </a:ext>
            </a:extLst>
          </p:cNvPr>
          <p:cNvSpPr>
            <a:spLocks noGrp="1"/>
          </p:cNvSpPr>
          <p:nvPr>
            <p:ph idx="1"/>
          </p:nvPr>
        </p:nvSpPr>
        <p:spPr>
          <a:xfrm>
            <a:off x="1451581" y="2015732"/>
            <a:ext cx="4172212" cy="3450613"/>
          </a:xfrm>
        </p:spPr>
        <p:txBody>
          <a:bodyPr>
            <a:normAutofit fontScale="55000" lnSpcReduction="20000"/>
          </a:bodyPr>
          <a:lstStyle/>
          <a:p>
            <a:pPr>
              <a:lnSpc>
                <a:spcPct val="110000"/>
              </a:lnSpc>
            </a:pPr>
            <a:r>
              <a:rPr lang="en-US" sz="1900" dirty="0">
                <a:latin typeface="Arial" panose="020B0604020202020204" pitchFamily="34" charset="0"/>
                <a:cs typeface="Arial" panose="020B0604020202020204" pitchFamily="34" charset="0"/>
              </a:rPr>
              <a:t>The first 1000 days is the crucial age between conception and their second birthday where the child will rapidly grow and develop (Karakochuk. C et.al, 2018). </a:t>
            </a:r>
          </a:p>
          <a:p>
            <a:pPr>
              <a:lnSpc>
                <a:spcPct val="110000"/>
              </a:lnSpc>
            </a:pPr>
            <a:r>
              <a:rPr lang="en-US" sz="1900" dirty="0">
                <a:effectLst/>
                <a:latin typeface="Arial" panose="020B0604020202020204" pitchFamily="34" charset="0"/>
                <a:ea typeface="Aptos" panose="020B0004020202020204" pitchFamily="34" charset="0"/>
                <a:cs typeface="Arial" panose="020B0604020202020204" pitchFamily="34" charset="0"/>
              </a:rPr>
              <a:t>The first 1000 days is a programme set up by Public health Wales to improve children's health (Public health </a:t>
            </a:r>
            <a:r>
              <a:rPr lang="en-US" sz="1900" dirty="0">
                <a:latin typeface="Arial" panose="020B0604020202020204" pitchFamily="34" charset="0"/>
                <a:ea typeface="Aptos" panose="020B0004020202020204" pitchFamily="34" charset="0"/>
                <a:cs typeface="Arial" panose="020B0604020202020204" pitchFamily="34" charset="0"/>
              </a:rPr>
              <a:t>W</a:t>
            </a:r>
            <a:r>
              <a:rPr lang="en-US" sz="1900" dirty="0">
                <a:effectLst/>
                <a:latin typeface="Arial" panose="020B0604020202020204" pitchFamily="34" charset="0"/>
                <a:ea typeface="Aptos" panose="020B0004020202020204" pitchFamily="34" charset="0"/>
                <a:cs typeface="Arial" panose="020B0604020202020204" pitchFamily="34" charset="0"/>
              </a:rPr>
              <a:t>ales, 2023). </a:t>
            </a:r>
            <a:endParaRPr lang="en-GB" sz="1900" dirty="0">
              <a:latin typeface="Arial" panose="020B0604020202020204" pitchFamily="34" charset="0"/>
              <a:ea typeface="Aptos" panose="020B0004020202020204" pitchFamily="34" charset="0"/>
              <a:cs typeface="Arial" panose="020B0604020202020204" pitchFamily="34" charset="0"/>
            </a:endParaRPr>
          </a:p>
          <a:p>
            <a:pPr>
              <a:lnSpc>
                <a:spcPct val="110000"/>
              </a:lnSpc>
            </a:pPr>
            <a:r>
              <a:rPr lang="en-US" sz="1900" dirty="0">
                <a:latin typeface="Arial" panose="020B0604020202020204" pitchFamily="34" charset="0"/>
                <a:cs typeface="Arial" panose="020B0604020202020204" pitchFamily="34" charset="0"/>
              </a:rPr>
              <a:t>In this period of time children are vulnerable, depending on how well the mother and child is nourished in these 1000 days will have an impact on the Childs growth and learning (1000 days a, No date). </a:t>
            </a:r>
          </a:p>
          <a:p>
            <a:pPr>
              <a:lnSpc>
                <a:spcPct val="110000"/>
              </a:lnSpc>
            </a:pPr>
            <a:r>
              <a:rPr lang="en-US" sz="1900" dirty="0">
                <a:latin typeface="Arial" panose="020B0604020202020204" pitchFamily="34" charset="0"/>
                <a:cs typeface="Arial" panose="020B0604020202020204" pitchFamily="34" charset="0"/>
              </a:rPr>
              <a:t>There are 3 stages to the first 1000 days, these are pregnancy, infancy and the early childhood stage (1,000 days b , No date). </a:t>
            </a:r>
          </a:p>
          <a:p>
            <a:r>
              <a:rPr lang="en-US" sz="1900" dirty="0">
                <a:latin typeface="Arial" panose="020B0604020202020204" pitchFamily="34" charset="0"/>
                <a:cs typeface="Arial" panose="020B0604020202020204" pitchFamily="34" charset="0"/>
              </a:rPr>
              <a:t>Pregnancy-  This is the first 280 days of the first 1000 days (NHS Wales,  2011). </a:t>
            </a:r>
          </a:p>
          <a:p>
            <a:r>
              <a:rPr lang="en-US" sz="1900" dirty="0">
                <a:latin typeface="Arial" panose="020B0604020202020204" pitchFamily="34" charset="0"/>
                <a:cs typeface="Arial" panose="020B0604020202020204" pitchFamily="34" charset="0"/>
              </a:rPr>
              <a:t>Infancy- This is the days between 281-650 (NHS Wales, 2011).</a:t>
            </a:r>
          </a:p>
          <a:p>
            <a:r>
              <a:rPr lang="en-US" sz="1900" dirty="0">
                <a:latin typeface="Arial" panose="020B0604020202020204" pitchFamily="34" charset="0"/>
                <a:cs typeface="Arial" panose="020B0604020202020204" pitchFamily="34" charset="0"/>
              </a:rPr>
              <a:t>The early childhood stage- This is the days between 650-1000 (NHS Wales, 2011).</a:t>
            </a:r>
          </a:p>
          <a:p>
            <a:pPr>
              <a:lnSpc>
                <a:spcPct val="110000"/>
              </a:lnSpc>
            </a:pPr>
            <a:endParaRPr lang="en-US" sz="1400" dirty="0"/>
          </a:p>
        </p:txBody>
      </p:sp>
      <p:pic>
        <p:nvPicPr>
          <p:cNvPr id="1026" name="Picture 2" descr="The First 1,000 Days — Hands Up Mallee">
            <a:extLst>
              <a:ext uri="{FF2B5EF4-FFF2-40B4-BE49-F238E27FC236}">
                <a16:creationId xmlns:a16="http://schemas.microsoft.com/office/drawing/2014/main" id="{D1499FBC-CD51-8203-ECD6-C69FEE4F3323}"/>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094411" y="1740840"/>
            <a:ext cx="4960442" cy="2790248"/>
          </a:xfrm>
          <a:prstGeom prst="rect">
            <a:avLst/>
          </a:prstGeom>
          <a:noFill/>
          <a:extLst>
            <a:ext uri="{909E8E84-426E-40DD-AFC4-6F175D3DCCD1}">
              <a14:hiddenFill xmlns:a14="http://schemas.microsoft.com/office/drawing/2010/main">
                <a:solidFill>
                  <a:srgbClr val="FFFFFF"/>
                </a:solidFill>
              </a14:hiddenFill>
            </a:ext>
          </a:extLst>
        </p:spPr>
      </p:pic>
      <p:pic>
        <p:nvPicPr>
          <p:cNvPr id="1037" name="Picture 1036">
            <a:extLst>
              <a:ext uri="{FF2B5EF4-FFF2-40B4-BE49-F238E27FC236}">
                <a16:creationId xmlns:a16="http://schemas.microsoft.com/office/drawing/2014/main" id="{39D1DDD4-5BB3-45BA-B9B3-06B62299AD7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039" name="Straight Connector 1038">
            <a:extLst>
              <a:ext uri="{FF2B5EF4-FFF2-40B4-BE49-F238E27FC236}">
                <a16:creationId xmlns:a16="http://schemas.microsoft.com/office/drawing/2014/main" id="{A24DAE64-2302-42EA-8239-F2F0775CA5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00F7E708-613E-C35A-126F-7508DE545519}"/>
              </a:ext>
            </a:extLst>
          </p:cNvPr>
          <p:cNvSpPr txBox="1"/>
          <p:nvPr/>
        </p:nvSpPr>
        <p:spPr>
          <a:xfrm>
            <a:off x="9184875" y="4486558"/>
            <a:ext cx="2438400" cy="276999"/>
          </a:xfrm>
          <a:prstGeom prst="rect">
            <a:avLst/>
          </a:prstGeom>
          <a:noFill/>
        </p:spPr>
        <p:txBody>
          <a:bodyPr wrap="square" rtlCol="0">
            <a:spAutoFit/>
          </a:bodyPr>
          <a:lstStyle/>
          <a:p>
            <a:r>
              <a:rPr lang="en-US" sz="1200" dirty="0"/>
              <a:t>Source- (Hands up mallee,  no date)</a:t>
            </a:r>
          </a:p>
        </p:txBody>
      </p:sp>
      <p:sp>
        <p:nvSpPr>
          <p:cNvPr id="5" name="Slide Number Placeholder 4">
            <a:extLst>
              <a:ext uri="{FF2B5EF4-FFF2-40B4-BE49-F238E27FC236}">
                <a16:creationId xmlns:a16="http://schemas.microsoft.com/office/drawing/2014/main" id="{7B494F61-6DF7-691F-F59E-CAA8B2FAD1B8}"/>
              </a:ext>
            </a:extLst>
          </p:cNvPr>
          <p:cNvSpPr>
            <a:spLocks noGrp="1"/>
          </p:cNvSpPr>
          <p:nvPr>
            <p:ph type="sldNum" sz="quarter" idx="12"/>
          </p:nvPr>
        </p:nvSpPr>
        <p:spPr/>
        <p:txBody>
          <a:bodyPr/>
          <a:lstStyle/>
          <a:p>
            <a:fld id="{6D22F896-40B5-4ADD-8801-0D06FADFA095}" type="slidenum">
              <a:rPr lang="en-US" smtClean="0"/>
              <a:t>2</a:t>
            </a:fld>
            <a:endParaRPr lang="en-US" dirty="0"/>
          </a:p>
        </p:txBody>
      </p:sp>
    </p:spTree>
    <p:extLst>
      <p:ext uri="{BB962C8B-B14F-4D97-AF65-F5344CB8AC3E}">
        <p14:creationId xmlns:p14="http://schemas.microsoft.com/office/powerpoint/2010/main" val="4883451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D68B95-CD8C-9C98-1EF3-6510B9CCF681}"/>
              </a:ext>
            </a:extLst>
          </p:cNvPr>
          <p:cNvSpPr>
            <a:spLocks noGrp="1"/>
          </p:cNvSpPr>
          <p:nvPr>
            <p:ph type="title"/>
          </p:nvPr>
        </p:nvSpPr>
        <p:spPr/>
        <p:txBody>
          <a:bodyPr/>
          <a:lstStyle/>
          <a:p>
            <a:r>
              <a:rPr lang="en-US" dirty="0"/>
              <a:t>Why is the first 1000 days important in pregnancy </a:t>
            </a:r>
          </a:p>
        </p:txBody>
      </p:sp>
      <p:sp>
        <p:nvSpPr>
          <p:cNvPr id="3" name="Content Placeholder 2">
            <a:extLst>
              <a:ext uri="{FF2B5EF4-FFF2-40B4-BE49-F238E27FC236}">
                <a16:creationId xmlns:a16="http://schemas.microsoft.com/office/drawing/2014/main" id="{EC2DF008-EB94-401B-FDA8-182AFB6815E7}"/>
              </a:ext>
            </a:extLst>
          </p:cNvPr>
          <p:cNvSpPr>
            <a:spLocks noGrp="1"/>
          </p:cNvSpPr>
          <p:nvPr>
            <p:ph idx="1"/>
          </p:nvPr>
        </p:nvSpPr>
        <p:spPr>
          <a:xfrm>
            <a:off x="8997798" y="3367875"/>
            <a:ext cx="2791152" cy="1049235"/>
          </a:xfrm>
        </p:spPr>
        <p:txBody>
          <a:bodyPr>
            <a:normAutofit fontScale="62500" lnSpcReduction="20000"/>
          </a:bodyPr>
          <a:lstStyle/>
          <a:p>
            <a:r>
              <a:rPr lang="en-US" dirty="0">
                <a:hlinkClick r:id="rId2"/>
              </a:rPr>
              <a:t>https://www.youtube.com/watch?v=mpyD19SIiaw&amp;t=61s</a:t>
            </a:r>
            <a:endParaRPr lang="en-US" dirty="0"/>
          </a:p>
          <a:p>
            <a:pPr marL="0" indent="0">
              <a:buNone/>
            </a:pPr>
            <a:r>
              <a:rPr lang="en-US" dirty="0"/>
              <a:t>To learn more, click the link to watch a video by UNICEF </a:t>
            </a:r>
          </a:p>
          <a:p>
            <a:endParaRPr lang="en-US" dirty="0"/>
          </a:p>
        </p:txBody>
      </p:sp>
      <p:pic>
        <p:nvPicPr>
          <p:cNvPr id="5" name="Picture 4" descr="A screenshot of a computer&#10;&#10;Description automatically generated">
            <a:extLst>
              <a:ext uri="{FF2B5EF4-FFF2-40B4-BE49-F238E27FC236}">
                <a16:creationId xmlns:a16="http://schemas.microsoft.com/office/drawing/2014/main" id="{14FBC7A0-0F3D-1F8F-6CA9-C0AC8FF7C460}"/>
              </a:ext>
            </a:extLst>
          </p:cNvPr>
          <p:cNvPicPr>
            <a:picLocks noChangeAspect="1"/>
          </p:cNvPicPr>
          <p:nvPr/>
        </p:nvPicPr>
        <p:blipFill>
          <a:blip r:embed="rId3"/>
          <a:srcRect l="11709" t="24921" r="39740" b="37451"/>
          <a:stretch/>
        </p:blipFill>
        <p:spPr>
          <a:xfrm>
            <a:off x="9430871" y="1934802"/>
            <a:ext cx="2337102" cy="1352024"/>
          </a:xfrm>
          <a:prstGeom prst="rect">
            <a:avLst/>
          </a:prstGeom>
        </p:spPr>
      </p:pic>
      <p:sp>
        <p:nvSpPr>
          <p:cNvPr id="6" name="TextBox 5">
            <a:extLst>
              <a:ext uri="{FF2B5EF4-FFF2-40B4-BE49-F238E27FC236}">
                <a16:creationId xmlns:a16="http://schemas.microsoft.com/office/drawing/2014/main" id="{B8605325-94DA-D70A-6A34-F2B1D259EACD}"/>
              </a:ext>
            </a:extLst>
          </p:cNvPr>
          <p:cNvSpPr txBox="1"/>
          <p:nvPr/>
        </p:nvSpPr>
        <p:spPr>
          <a:xfrm>
            <a:off x="175253" y="1853754"/>
            <a:ext cx="8822545" cy="3416320"/>
          </a:xfrm>
          <a:prstGeom prst="rect">
            <a:avLst/>
          </a:prstGeom>
          <a:noFill/>
        </p:spPr>
        <p:txBody>
          <a:bodyPr wrap="square" rtlCol="0">
            <a:spAutoFit/>
          </a:bodyPr>
          <a:lstStyle/>
          <a:p>
            <a:pPr marL="285750" indent="-285750">
              <a:buFont typeface="Arial" panose="020B0604020202020204" pitchFamily="34" charset="0"/>
              <a:buChar char="•"/>
            </a:pPr>
            <a:r>
              <a:rPr lang="en-US" dirty="0"/>
              <a:t>Public health Wales (2023)) says that the first 1000 days offers the best outcomes and reducing inequalities if the correct support is put in place in these 1000 days. </a:t>
            </a:r>
          </a:p>
          <a:p>
            <a:pPr marL="285750" indent="-285750">
              <a:buFont typeface="Arial" panose="020B0604020202020204" pitchFamily="34" charset="0"/>
              <a:buChar char="•"/>
            </a:pPr>
            <a:r>
              <a:rPr lang="en-US" dirty="0"/>
              <a:t>Pregnancy- the first 1000 days is important during pregnancy as the mother's nutrition is in control of the child's growth and development, the mother’s health and diet have a fundamental impact on the baby's growth in the womb (Likhar and Patil, 2022). </a:t>
            </a:r>
          </a:p>
          <a:p>
            <a:pPr marL="285750" indent="-285750">
              <a:buFont typeface="Arial" panose="020B0604020202020204" pitchFamily="34" charset="0"/>
              <a:buChar char="•"/>
            </a:pPr>
            <a:r>
              <a:rPr lang="en-US" dirty="0"/>
              <a:t>Pre natal care is crucial for baby's whilst carried in the womb some of these caring needs include ultrasound checks, screening tests, blood tests and screening for sickle cell and thalassemia, These ensure that the health of the baby and mother are well and will allow parents to gain information that they need prior to having the baby (NHS, 2023).</a:t>
            </a:r>
          </a:p>
          <a:p>
            <a:endParaRPr lang="en-US" dirty="0"/>
          </a:p>
          <a:p>
            <a:endParaRPr lang="en-US" dirty="0"/>
          </a:p>
          <a:p>
            <a:endParaRPr lang="en-US" dirty="0"/>
          </a:p>
        </p:txBody>
      </p:sp>
      <p:sp>
        <p:nvSpPr>
          <p:cNvPr id="4" name="Slide Number Placeholder 3">
            <a:extLst>
              <a:ext uri="{FF2B5EF4-FFF2-40B4-BE49-F238E27FC236}">
                <a16:creationId xmlns:a16="http://schemas.microsoft.com/office/drawing/2014/main" id="{B54DECCF-6281-15A3-E95B-E5C549520A02}"/>
              </a:ext>
            </a:extLst>
          </p:cNvPr>
          <p:cNvSpPr>
            <a:spLocks noGrp="1"/>
          </p:cNvSpPr>
          <p:nvPr>
            <p:ph type="sldNum" sz="quarter" idx="12"/>
          </p:nvPr>
        </p:nvSpPr>
        <p:spPr/>
        <p:txBody>
          <a:bodyPr/>
          <a:lstStyle/>
          <a:p>
            <a:fld id="{6D22F896-40B5-4ADD-8801-0D06FADFA095}" type="slidenum">
              <a:rPr lang="en-US" smtClean="0"/>
              <a:t>3</a:t>
            </a:fld>
            <a:endParaRPr lang="en-US" dirty="0"/>
          </a:p>
        </p:txBody>
      </p:sp>
    </p:spTree>
    <p:extLst>
      <p:ext uri="{BB962C8B-B14F-4D97-AF65-F5344CB8AC3E}">
        <p14:creationId xmlns:p14="http://schemas.microsoft.com/office/powerpoint/2010/main" val="384487755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11121-638D-D80E-16B6-973995A5C489}"/>
              </a:ext>
            </a:extLst>
          </p:cNvPr>
          <p:cNvSpPr>
            <a:spLocks noGrp="1"/>
          </p:cNvSpPr>
          <p:nvPr>
            <p:ph type="title"/>
          </p:nvPr>
        </p:nvSpPr>
        <p:spPr/>
        <p:txBody>
          <a:bodyPr/>
          <a:lstStyle/>
          <a:p>
            <a:r>
              <a:rPr lang="en-US" sz="1800" dirty="0">
                <a:effectLst/>
                <a:latin typeface="Aptos" panose="020B0004020202020204" pitchFamily="34" charset="0"/>
                <a:ea typeface="Aptos" panose="020B0004020202020204" pitchFamily="34" charset="0"/>
                <a:cs typeface="Times New Roman" panose="02020603050405020304" pitchFamily="18" charset="0"/>
              </a:rPr>
              <a:t>Why is the first 1000 days important in toddler and early childhood </a:t>
            </a:r>
            <a:br>
              <a:rPr lang="en-GB" sz="1800" dirty="0">
                <a:effectLst/>
                <a:latin typeface="Aptos" panose="020B0004020202020204" pitchFamily="34" charset="0"/>
                <a:ea typeface="Aptos" panose="020B0004020202020204" pitchFamily="34" charset="0"/>
                <a:cs typeface="Times New Roman" panose="02020603050405020304" pitchFamily="18" charset="0"/>
              </a:rPr>
            </a:br>
            <a:endParaRPr lang="en-US" dirty="0"/>
          </a:p>
        </p:txBody>
      </p:sp>
      <p:sp>
        <p:nvSpPr>
          <p:cNvPr id="3" name="Content Placeholder 2">
            <a:extLst>
              <a:ext uri="{FF2B5EF4-FFF2-40B4-BE49-F238E27FC236}">
                <a16:creationId xmlns:a16="http://schemas.microsoft.com/office/drawing/2014/main" id="{781D809D-F1BE-F34B-AF7E-66FDBE538C08}"/>
              </a:ext>
            </a:extLst>
          </p:cNvPr>
          <p:cNvSpPr>
            <a:spLocks noGrp="1"/>
          </p:cNvSpPr>
          <p:nvPr>
            <p:ph idx="1"/>
          </p:nvPr>
        </p:nvSpPr>
        <p:spPr/>
        <p:txBody>
          <a:bodyPr>
            <a:normAutofit fontScale="92500" lnSpcReduction="10000"/>
          </a:bodyPr>
          <a:lstStyle/>
          <a:p>
            <a:pPr marL="285750" indent="-285750">
              <a:buFont typeface="Arial" panose="020B0604020202020204" pitchFamily="34" charset="0"/>
              <a:buChar char="•"/>
            </a:pPr>
            <a:r>
              <a:rPr lang="en-US" dirty="0"/>
              <a:t>Infant and toddler- During the first 1000 days the way children develop, and grow is mostly  dependent on their caregiver (NHS Wales, 2022).  </a:t>
            </a:r>
          </a:p>
          <a:p>
            <a:pPr marL="285750" indent="-285750">
              <a:buFont typeface="Arial" panose="020B0604020202020204" pitchFamily="34" charset="0"/>
              <a:buChar char="•"/>
            </a:pPr>
            <a:r>
              <a:rPr lang="en-US" dirty="0"/>
              <a:t>Children can be affected by suffering adverse childhood experiences (ACES), these are traumatic events like abuse, neglect and poor nutrition, children who have suffered an ace are more likely to not thrive with their growth and development (HM Government, 2021). </a:t>
            </a:r>
          </a:p>
          <a:p>
            <a:pPr marL="285750" indent="-285750">
              <a:buFont typeface="Arial" panose="020B0604020202020204" pitchFamily="34" charset="0"/>
              <a:buChar char="•"/>
            </a:pPr>
            <a:r>
              <a:rPr lang="en-US" dirty="0"/>
              <a:t>During the toddler stage the Childs immune system also develops, the correct nutrients need to be put in place so that the age appropriate immune system is developed, this will then protect the child against any infections that are harmful and will improve the Childs long term health (SMA Professional, no date).</a:t>
            </a:r>
          </a:p>
          <a:p>
            <a:endParaRPr lang="en-US" dirty="0"/>
          </a:p>
          <a:p>
            <a:endParaRPr lang="en-US" dirty="0"/>
          </a:p>
          <a:p>
            <a:endParaRPr lang="en-US" dirty="0"/>
          </a:p>
        </p:txBody>
      </p:sp>
      <p:sp>
        <p:nvSpPr>
          <p:cNvPr id="4" name="Slide Number Placeholder 3">
            <a:extLst>
              <a:ext uri="{FF2B5EF4-FFF2-40B4-BE49-F238E27FC236}">
                <a16:creationId xmlns:a16="http://schemas.microsoft.com/office/drawing/2014/main" id="{A178D6CF-CC13-6934-2C95-EF85509FE53E}"/>
              </a:ext>
            </a:extLst>
          </p:cNvPr>
          <p:cNvSpPr>
            <a:spLocks noGrp="1"/>
          </p:cNvSpPr>
          <p:nvPr>
            <p:ph type="sldNum" sz="quarter" idx="12"/>
          </p:nvPr>
        </p:nvSpPr>
        <p:spPr/>
        <p:txBody>
          <a:bodyPr/>
          <a:lstStyle/>
          <a:p>
            <a:fld id="{6D22F896-40B5-4ADD-8801-0D06FADFA095}" type="slidenum">
              <a:rPr lang="en-US" smtClean="0"/>
              <a:t>4</a:t>
            </a:fld>
            <a:endParaRPr lang="en-US" dirty="0"/>
          </a:p>
        </p:txBody>
      </p:sp>
    </p:spTree>
    <p:extLst>
      <p:ext uri="{BB962C8B-B14F-4D97-AF65-F5344CB8AC3E}">
        <p14:creationId xmlns:p14="http://schemas.microsoft.com/office/powerpoint/2010/main" val="308821613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5C3D674-3D59-4E93-80CA-0C0A9095E8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C884B8F8-FDC9-498B-9960-5D7260AFCB0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4177373"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a:extLst>
              <a:ext uri="{FF2B5EF4-FFF2-40B4-BE49-F238E27FC236}">
                <a16:creationId xmlns:a16="http://schemas.microsoft.com/office/drawing/2014/main" id="{457A7220-C7FD-EA3F-93C0-AE011E6285CA}"/>
              </a:ext>
            </a:extLst>
          </p:cNvPr>
          <p:cNvSpPr>
            <a:spLocks noGrp="1"/>
          </p:cNvSpPr>
          <p:nvPr>
            <p:ph type="title"/>
          </p:nvPr>
        </p:nvSpPr>
        <p:spPr>
          <a:xfrm>
            <a:off x="1451580" y="804520"/>
            <a:ext cx="4176511" cy="1049235"/>
          </a:xfrm>
        </p:spPr>
        <p:txBody>
          <a:bodyPr>
            <a:normAutofit/>
          </a:bodyPr>
          <a:lstStyle/>
          <a:p>
            <a:r>
              <a:rPr lang="en-US" sz="2500" dirty="0"/>
              <a:t>The brains development in the first 1000 days  </a:t>
            </a:r>
          </a:p>
        </p:txBody>
      </p:sp>
      <p:sp>
        <p:nvSpPr>
          <p:cNvPr id="14" name="Rectangle 13">
            <a:extLst>
              <a:ext uri="{FF2B5EF4-FFF2-40B4-BE49-F238E27FC236}">
                <a16:creationId xmlns:a16="http://schemas.microsoft.com/office/drawing/2014/main" id="{EF2A81E1-BCBE-426B-8C09-33274E6940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3" name="Content Placeholder 2">
            <a:extLst>
              <a:ext uri="{FF2B5EF4-FFF2-40B4-BE49-F238E27FC236}">
                <a16:creationId xmlns:a16="http://schemas.microsoft.com/office/drawing/2014/main" id="{18BF5203-D03B-D540-EB00-3937BE8721B9}"/>
              </a:ext>
            </a:extLst>
          </p:cNvPr>
          <p:cNvSpPr>
            <a:spLocks noGrp="1"/>
          </p:cNvSpPr>
          <p:nvPr>
            <p:ph idx="1"/>
          </p:nvPr>
        </p:nvSpPr>
        <p:spPr>
          <a:xfrm>
            <a:off x="659876" y="1871949"/>
            <a:ext cx="5584072" cy="4099318"/>
          </a:xfrm>
        </p:spPr>
        <p:txBody>
          <a:bodyPr>
            <a:normAutofit fontScale="92500" lnSpcReduction="20000"/>
          </a:bodyPr>
          <a:lstStyle/>
          <a:p>
            <a:pPr>
              <a:lnSpc>
                <a:spcPct val="110000"/>
              </a:lnSpc>
            </a:pPr>
            <a:r>
              <a:rPr lang="en-US" sz="1400" dirty="0"/>
              <a:t>The brain development during the Childs first two years is very quick, this is quicker than any other time of a Childs lifetime (1000 days, no date). </a:t>
            </a:r>
          </a:p>
          <a:p>
            <a:pPr>
              <a:lnSpc>
                <a:spcPct val="110000"/>
              </a:lnSpc>
            </a:pPr>
            <a:r>
              <a:rPr lang="en-US" sz="1400" dirty="0"/>
              <a:t> during pregnancy the Childs brain will start developing where by the 4</a:t>
            </a:r>
            <a:r>
              <a:rPr lang="en-US" sz="1400" baseline="30000" dirty="0"/>
              <a:t>th</a:t>
            </a:r>
            <a:r>
              <a:rPr lang="en-US" sz="1400" dirty="0"/>
              <a:t> week of pregnancy the baby will have 10,000 cells and by the 24</a:t>
            </a:r>
            <a:r>
              <a:rPr lang="en-US" sz="1400" baseline="30000" dirty="0"/>
              <a:t>th</a:t>
            </a:r>
            <a:r>
              <a:rPr lang="en-US" sz="1400" dirty="0"/>
              <a:t> it has 10 billion (1000 days, no date). With ought the mother taking correct supplements and having a nutritional diet the brain will no grow and develop properly (1000 days, o date).</a:t>
            </a:r>
          </a:p>
          <a:p>
            <a:pPr>
              <a:lnSpc>
                <a:spcPct val="110000"/>
              </a:lnSpc>
            </a:pPr>
            <a:r>
              <a:rPr lang="en-US" sz="1400" dirty="0"/>
              <a:t>During the infancy and early childhood, the child will begin to learn how to communicate and interact with others, this develops the brain further (1000 day, no date).  </a:t>
            </a:r>
          </a:p>
          <a:p>
            <a:pPr>
              <a:lnSpc>
                <a:spcPct val="110000"/>
              </a:lnSpc>
            </a:pPr>
            <a:r>
              <a:rPr lang="en-US" sz="1400" dirty="0"/>
              <a:t>To support children whilst they are developing their communication and social skills adults can use a method called serve and return This is where a caregiver will respond to child in a caring way, this could be if a child smiles at the caregiver the caregiver can smile back, or by attending to the basic needs so when a child cries and the caregiver cuddles them to soothe them this will start making connections in the child brain and build stronger relationships (Center on the developing child Harvard university, no date).</a:t>
            </a:r>
          </a:p>
          <a:p>
            <a:pPr>
              <a:lnSpc>
                <a:spcPct val="110000"/>
              </a:lnSpc>
            </a:pPr>
            <a:r>
              <a:rPr lang="en-US" sz="1400" dirty="0"/>
              <a:t>Breastfeeding is a very beneficial way of supporting the brain development at an early stage (1000 days, no date).</a:t>
            </a:r>
          </a:p>
          <a:p>
            <a:pPr>
              <a:lnSpc>
                <a:spcPct val="110000"/>
              </a:lnSpc>
            </a:pPr>
            <a:endParaRPr lang="en-US" sz="1100" dirty="0"/>
          </a:p>
        </p:txBody>
      </p:sp>
      <p:pic>
        <p:nvPicPr>
          <p:cNvPr id="5" name="Graphic 4" descr="Head with gears with solid fill">
            <a:extLst>
              <a:ext uri="{FF2B5EF4-FFF2-40B4-BE49-F238E27FC236}">
                <a16:creationId xmlns:a16="http://schemas.microsoft.com/office/drawing/2014/main" id="{8C05160A-D03D-2ADE-1F92-3D8DCFCB610F}"/>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6244251" y="805583"/>
            <a:ext cx="4660762" cy="4660762"/>
          </a:xfrm>
          <a:prstGeom prst="rect">
            <a:avLst/>
          </a:prstGeom>
        </p:spPr>
      </p:pic>
      <p:pic>
        <p:nvPicPr>
          <p:cNvPr id="16" name="Picture 15">
            <a:extLst>
              <a:ext uri="{FF2B5EF4-FFF2-40B4-BE49-F238E27FC236}">
                <a16:creationId xmlns:a16="http://schemas.microsoft.com/office/drawing/2014/main" id="{39D1DDD4-5BB3-45BA-B9B3-06B62299AD7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8" name="Straight Connector 17">
            <a:extLst>
              <a:ext uri="{FF2B5EF4-FFF2-40B4-BE49-F238E27FC236}">
                <a16:creationId xmlns:a16="http://schemas.microsoft.com/office/drawing/2014/main" id="{A24DAE64-2302-42EA-8239-F2F0775CA5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p:nvSpPr>
          <p:cNvPr id="6" name="Slide Number Placeholder 5">
            <a:extLst>
              <a:ext uri="{FF2B5EF4-FFF2-40B4-BE49-F238E27FC236}">
                <a16:creationId xmlns:a16="http://schemas.microsoft.com/office/drawing/2014/main" id="{3BED93B7-8249-023D-B083-3C69E3F5125E}"/>
              </a:ext>
            </a:extLst>
          </p:cNvPr>
          <p:cNvSpPr>
            <a:spLocks noGrp="1"/>
          </p:cNvSpPr>
          <p:nvPr>
            <p:ph type="sldNum" sz="quarter" idx="12"/>
          </p:nvPr>
        </p:nvSpPr>
        <p:spPr/>
        <p:txBody>
          <a:bodyPr/>
          <a:lstStyle/>
          <a:p>
            <a:fld id="{6D22F896-40B5-4ADD-8801-0D06FADFA095}" type="slidenum">
              <a:rPr lang="en-US" smtClean="0"/>
              <a:t>5</a:t>
            </a:fld>
            <a:endParaRPr lang="en-US" dirty="0"/>
          </a:p>
        </p:txBody>
      </p:sp>
    </p:spTree>
    <p:extLst>
      <p:ext uri="{BB962C8B-B14F-4D97-AF65-F5344CB8AC3E}">
        <p14:creationId xmlns:p14="http://schemas.microsoft.com/office/powerpoint/2010/main" val="270951095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29C51009-A09A-4689-8E6C-F8FC99E6A8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778BBF1-0B90-207B-4478-11271BBE29E4}"/>
              </a:ext>
            </a:extLst>
          </p:cNvPr>
          <p:cNvSpPr>
            <a:spLocks noGrp="1"/>
          </p:cNvSpPr>
          <p:nvPr>
            <p:ph type="title"/>
          </p:nvPr>
        </p:nvSpPr>
        <p:spPr>
          <a:xfrm>
            <a:off x="844476" y="1600199"/>
            <a:ext cx="3539266" cy="4297680"/>
          </a:xfrm>
        </p:spPr>
        <p:txBody>
          <a:bodyPr anchor="ctr">
            <a:normAutofit/>
          </a:bodyPr>
          <a:lstStyle/>
          <a:p>
            <a:r>
              <a:rPr lang="en-US" dirty="0"/>
              <a:t>Caregiving</a:t>
            </a:r>
            <a:br>
              <a:rPr lang="en-US" dirty="0"/>
            </a:br>
            <a:br>
              <a:rPr lang="en-US" dirty="0"/>
            </a:br>
            <a:r>
              <a:rPr lang="en-US" dirty="0"/>
              <a:t> </a:t>
            </a:r>
            <a:br>
              <a:rPr lang="en-US" dirty="0"/>
            </a:br>
            <a:br>
              <a:rPr lang="en-US" dirty="0"/>
            </a:br>
            <a:r>
              <a:rPr lang="en-US" dirty="0"/>
              <a:t> </a:t>
            </a:r>
          </a:p>
        </p:txBody>
      </p:sp>
      <p:cxnSp>
        <p:nvCxnSpPr>
          <p:cNvPr id="23" name="Straight Connector 22">
            <a:extLst>
              <a:ext uri="{FF2B5EF4-FFF2-40B4-BE49-F238E27FC236}">
                <a16:creationId xmlns:a16="http://schemas.microsoft.com/office/drawing/2014/main" id="{9EC65442-F244-409C-BF44-C5D6472E810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148839"/>
            <a:ext cx="0" cy="3200400"/>
          </a:xfrm>
          <a:prstGeom prst="line">
            <a:avLst/>
          </a:prstGeom>
          <a:ln w="31750"/>
        </p:spPr>
        <p:style>
          <a:lnRef idx="1">
            <a:schemeClr val="accent1"/>
          </a:lnRef>
          <a:fillRef idx="0">
            <a:schemeClr val="accent1"/>
          </a:fillRef>
          <a:effectRef idx="0">
            <a:schemeClr val="accent1"/>
          </a:effectRef>
          <a:fontRef idx="minor">
            <a:schemeClr val="tx1"/>
          </a:fontRef>
        </p:style>
      </p:cxnSp>
      <p:pic>
        <p:nvPicPr>
          <p:cNvPr id="2050" name="Picture 2" descr="What's the Ideal Caregiver-to-Child Ratio for Daycares? | Child-to-Caregiver  Ratio">
            <a:extLst>
              <a:ext uri="{FF2B5EF4-FFF2-40B4-BE49-F238E27FC236}">
                <a16:creationId xmlns:a16="http://schemas.microsoft.com/office/drawing/2014/main" id="{3589E19D-221D-AB23-F685-1FEFD9698519}"/>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4924425" y="2027318"/>
            <a:ext cx="6130925" cy="3443127"/>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429B3B1D-D373-0860-5DDC-8B4A2F094496}"/>
              </a:ext>
            </a:extLst>
          </p:cNvPr>
          <p:cNvSpPr txBox="1"/>
          <p:nvPr/>
        </p:nvSpPr>
        <p:spPr>
          <a:xfrm>
            <a:off x="4846379" y="5470445"/>
            <a:ext cx="2667000" cy="307777"/>
          </a:xfrm>
          <a:prstGeom prst="rect">
            <a:avLst/>
          </a:prstGeom>
          <a:noFill/>
        </p:spPr>
        <p:txBody>
          <a:bodyPr wrap="square" rtlCol="0">
            <a:spAutoFit/>
          </a:bodyPr>
          <a:lstStyle/>
          <a:p>
            <a:r>
              <a:rPr lang="en-US" sz="1400" dirty="0"/>
              <a:t>(Corner State Academy, 2024)</a:t>
            </a:r>
          </a:p>
        </p:txBody>
      </p:sp>
      <p:sp>
        <p:nvSpPr>
          <p:cNvPr id="4" name="Slide Number Placeholder 3">
            <a:extLst>
              <a:ext uri="{FF2B5EF4-FFF2-40B4-BE49-F238E27FC236}">
                <a16:creationId xmlns:a16="http://schemas.microsoft.com/office/drawing/2014/main" id="{D8B3FD6C-4B62-8AB8-793F-3280E87F6FD9}"/>
              </a:ext>
            </a:extLst>
          </p:cNvPr>
          <p:cNvSpPr>
            <a:spLocks noGrp="1"/>
          </p:cNvSpPr>
          <p:nvPr>
            <p:ph type="sldNum" sz="quarter" idx="12"/>
          </p:nvPr>
        </p:nvSpPr>
        <p:spPr/>
        <p:txBody>
          <a:bodyPr/>
          <a:lstStyle/>
          <a:p>
            <a:fld id="{6D22F896-40B5-4ADD-8801-0D06FADFA095}" type="slidenum">
              <a:rPr lang="en-US" smtClean="0"/>
              <a:t>6</a:t>
            </a:fld>
            <a:endParaRPr lang="en-US" dirty="0"/>
          </a:p>
        </p:txBody>
      </p:sp>
    </p:spTree>
    <p:extLst>
      <p:ext uri="{BB962C8B-B14F-4D97-AF65-F5344CB8AC3E}">
        <p14:creationId xmlns:p14="http://schemas.microsoft.com/office/powerpoint/2010/main" val="7084523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5C3D674-3D59-4E93-80CA-0C0A9095E8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1" name="Straight Connector 10">
            <a:extLst>
              <a:ext uri="{FF2B5EF4-FFF2-40B4-BE49-F238E27FC236}">
                <a16:creationId xmlns:a16="http://schemas.microsoft.com/office/drawing/2014/main" id="{C884B8F8-FDC9-498B-9960-5D7260AFCB0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4177373"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a:extLst>
              <a:ext uri="{FF2B5EF4-FFF2-40B4-BE49-F238E27FC236}">
                <a16:creationId xmlns:a16="http://schemas.microsoft.com/office/drawing/2014/main" id="{7544D41A-1A44-6361-2213-D564F7D2918D}"/>
              </a:ext>
            </a:extLst>
          </p:cNvPr>
          <p:cNvSpPr>
            <a:spLocks noGrp="1"/>
          </p:cNvSpPr>
          <p:nvPr>
            <p:ph type="title"/>
          </p:nvPr>
        </p:nvSpPr>
        <p:spPr>
          <a:xfrm>
            <a:off x="1451580" y="804520"/>
            <a:ext cx="4176511" cy="1049235"/>
          </a:xfrm>
        </p:spPr>
        <p:txBody>
          <a:bodyPr>
            <a:normAutofit/>
          </a:bodyPr>
          <a:lstStyle/>
          <a:p>
            <a:r>
              <a:rPr lang="en-US" sz="2200" dirty="0"/>
              <a:t>What is exceptional care? and the importance of it. </a:t>
            </a:r>
          </a:p>
        </p:txBody>
      </p:sp>
      <p:sp>
        <p:nvSpPr>
          <p:cNvPr id="13" name="Rectangle 12">
            <a:extLst>
              <a:ext uri="{FF2B5EF4-FFF2-40B4-BE49-F238E27FC236}">
                <a16:creationId xmlns:a16="http://schemas.microsoft.com/office/drawing/2014/main" id="{EF2A81E1-BCBE-426B-8C09-33274E6940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3" name="Content Placeholder 2">
            <a:extLst>
              <a:ext uri="{FF2B5EF4-FFF2-40B4-BE49-F238E27FC236}">
                <a16:creationId xmlns:a16="http://schemas.microsoft.com/office/drawing/2014/main" id="{D013022D-AA53-46B5-DA8D-B2CDD1B3FAE5}"/>
              </a:ext>
            </a:extLst>
          </p:cNvPr>
          <p:cNvSpPr>
            <a:spLocks noGrp="1"/>
          </p:cNvSpPr>
          <p:nvPr>
            <p:ph idx="1"/>
          </p:nvPr>
        </p:nvSpPr>
        <p:spPr>
          <a:xfrm>
            <a:off x="1451581" y="2015732"/>
            <a:ext cx="4172212" cy="3450613"/>
          </a:xfrm>
        </p:spPr>
        <p:txBody>
          <a:bodyPr>
            <a:normAutofit/>
          </a:bodyPr>
          <a:lstStyle/>
          <a:p>
            <a:pPr marL="0" indent="0">
              <a:buNone/>
            </a:pPr>
            <a:r>
              <a:rPr lang="en-US" dirty="0"/>
              <a:t>There are many concepts to exceptional caregiving these include:</a:t>
            </a:r>
          </a:p>
          <a:p>
            <a:pPr>
              <a:buFontTx/>
              <a:buChar char="-"/>
            </a:pPr>
            <a:endParaRPr lang="en-US" dirty="0"/>
          </a:p>
        </p:txBody>
      </p:sp>
      <p:pic>
        <p:nvPicPr>
          <p:cNvPr id="15" name="Picture 14">
            <a:extLst>
              <a:ext uri="{FF2B5EF4-FFF2-40B4-BE49-F238E27FC236}">
                <a16:creationId xmlns:a16="http://schemas.microsoft.com/office/drawing/2014/main" id="{39D1DDD4-5BB3-45BA-B9B3-06B62299AD7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7" name="Straight Connector 16">
            <a:extLst>
              <a:ext uri="{FF2B5EF4-FFF2-40B4-BE49-F238E27FC236}">
                <a16:creationId xmlns:a16="http://schemas.microsoft.com/office/drawing/2014/main" id="{A24DAE64-2302-42EA-8239-F2F0775CA5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graphicFrame>
        <p:nvGraphicFramePr>
          <p:cNvPr id="4" name="Table 3">
            <a:extLst>
              <a:ext uri="{FF2B5EF4-FFF2-40B4-BE49-F238E27FC236}">
                <a16:creationId xmlns:a16="http://schemas.microsoft.com/office/drawing/2014/main" id="{1DEA0DF2-20AB-E07E-348F-DDE0D2566B42}"/>
              </a:ext>
            </a:extLst>
          </p:cNvPr>
          <p:cNvGraphicFramePr>
            <a:graphicFrameLocks noGrp="1"/>
          </p:cNvGraphicFramePr>
          <p:nvPr>
            <p:extLst>
              <p:ext uri="{D42A27DB-BD31-4B8C-83A1-F6EECF244321}">
                <p14:modId xmlns:p14="http://schemas.microsoft.com/office/powerpoint/2010/main" val="3229698242"/>
              </p:ext>
            </p:extLst>
          </p:nvPr>
        </p:nvGraphicFramePr>
        <p:xfrm>
          <a:off x="5636871" y="73870"/>
          <a:ext cx="6470248" cy="5268194"/>
        </p:xfrm>
        <a:graphic>
          <a:graphicData uri="http://schemas.openxmlformats.org/drawingml/2006/table">
            <a:tbl>
              <a:tblPr firstRow="1" bandRow="1">
                <a:tableStyleId>{5C22544A-7EE6-4342-B048-85BDC9FD1C3A}</a:tableStyleId>
              </a:tblPr>
              <a:tblGrid>
                <a:gridCol w="2075108">
                  <a:extLst>
                    <a:ext uri="{9D8B030D-6E8A-4147-A177-3AD203B41FA5}">
                      <a16:colId xmlns:a16="http://schemas.microsoft.com/office/drawing/2014/main" val="3924232800"/>
                    </a:ext>
                  </a:extLst>
                </a:gridCol>
                <a:gridCol w="4395140">
                  <a:extLst>
                    <a:ext uri="{9D8B030D-6E8A-4147-A177-3AD203B41FA5}">
                      <a16:colId xmlns:a16="http://schemas.microsoft.com/office/drawing/2014/main" val="3698534510"/>
                    </a:ext>
                  </a:extLst>
                </a:gridCol>
              </a:tblGrid>
              <a:tr h="627084">
                <a:tc>
                  <a:txBody>
                    <a:bodyPr/>
                    <a:lstStyle/>
                    <a:p>
                      <a:r>
                        <a:rPr lang="en-US" sz="2000" dirty="0"/>
                        <a:t>Concept </a:t>
                      </a:r>
                    </a:p>
                  </a:txBody>
                  <a:tcPr marL="99167" marR="99167" marT="49583" marB="49583"/>
                </a:tc>
                <a:tc>
                  <a:txBody>
                    <a:bodyPr/>
                    <a:lstStyle/>
                    <a:p>
                      <a:r>
                        <a:rPr lang="en-US" sz="2000"/>
                        <a:t>What to do</a:t>
                      </a:r>
                    </a:p>
                  </a:txBody>
                  <a:tcPr marL="99167" marR="99167" marT="49583" marB="49583"/>
                </a:tc>
                <a:extLst>
                  <a:ext uri="{0D108BD9-81ED-4DB2-BD59-A6C34878D82A}">
                    <a16:rowId xmlns:a16="http://schemas.microsoft.com/office/drawing/2014/main" val="162573794"/>
                  </a:ext>
                </a:extLst>
              </a:tr>
              <a:tr h="61856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u="sng" kern="1200" dirty="0" err="1">
                          <a:solidFill>
                            <a:schemeClr val="dk1"/>
                          </a:solidFill>
                          <a:effectLst/>
                          <a:latin typeface="+mn-lt"/>
                          <a:ea typeface="+mn-ea"/>
                          <a:cs typeface="+mn-cs"/>
                        </a:rPr>
                        <a:t>Maxamising</a:t>
                      </a:r>
                      <a:r>
                        <a:rPr lang="en-GB" sz="1200" b="1" u="sng" kern="1200" dirty="0">
                          <a:solidFill>
                            <a:schemeClr val="dk1"/>
                          </a:solidFill>
                          <a:effectLst/>
                          <a:latin typeface="+mn-lt"/>
                          <a:ea typeface="+mn-ea"/>
                          <a:cs typeface="+mn-cs"/>
                        </a:rPr>
                        <a:t> learning</a:t>
                      </a:r>
                      <a:endParaRPr lang="en-GB" sz="1200" kern="1200" dirty="0">
                        <a:solidFill>
                          <a:schemeClr val="dk1"/>
                        </a:solidFill>
                        <a:effectLst/>
                        <a:latin typeface="+mn-lt"/>
                        <a:ea typeface="+mn-ea"/>
                        <a:cs typeface="+mn-cs"/>
                      </a:endParaRPr>
                    </a:p>
                    <a:p>
                      <a:endParaRPr lang="en-US" sz="2000" dirty="0"/>
                    </a:p>
                  </a:txBody>
                  <a:tcPr marL="99167" marR="99167" marT="49583" marB="49583"/>
                </a:tc>
                <a:tc>
                  <a:txBody>
                    <a:bodyPr/>
                    <a:lstStyle/>
                    <a:p>
                      <a:r>
                        <a:rPr lang="en-GB" sz="1200" kern="1200" dirty="0">
                          <a:solidFill>
                            <a:schemeClr val="dk1"/>
                          </a:solidFill>
                          <a:effectLst/>
                          <a:latin typeface="+mn-lt"/>
                          <a:ea typeface="+mn-ea"/>
                          <a:cs typeface="+mn-cs"/>
                        </a:rPr>
                        <a:t>- build children interests, awareness and understanding (The education hub, no date)</a:t>
                      </a:r>
                    </a:p>
                    <a:p>
                      <a:r>
                        <a:rPr lang="en-GB" sz="1200" kern="1200" dirty="0">
                          <a:solidFill>
                            <a:schemeClr val="dk1"/>
                          </a:solidFill>
                          <a:effectLst/>
                          <a:latin typeface="+mn-lt"/>
                          <a:ea typeface="+mn-ea"/>
                          <a:cs typeface="+mn-cs"/>
                        </a:rPr>
                        <a:t>-regulate and influence children (The education hub, no date).</a:t>
                      </a:r>
                    </a:p>
                    <a:p>
                      <a:endParaRPr lang="en-US" sz="2000" dirty="0"/>
                    </a:p>
                  </a:txBody>
                  <a:tcPr marL="99167" marR="99167" marT="49583" marB="49583"/>
                </a:tc>
                <a:extLst>
                  <a:ext uri="{0D108BD9-81ED-4DB2-BD59-A6C34878D82A}">
                    <a16:rowId xmlns:a16="http://schemas.microsoft.com/office/drawing/2014/main" val="2886938397"/>
                  </a:ext>
                </a:extLst>
              </a:tr>
              <a:tr h="80843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u="sng" kern="1200" dirty="0">
                          <a:solidFill>
                            <a:schemeClr val="dk1"/>
                          </a:solidFill>
                          <a:effectLst/>
                          <a:latin typeface="+mn-lt"/>
                          <a:ea typeface="+mn-ea"/>
                          <a:cs typeface="+mn-cs"/>
                        </a:rPr>
                        <a:t>Security and safety</a:t>
                      </a:r>
                      <a:endParaRPr lang="en-GB" sz="1200" kern="1200" dirty="0">
                        <a:solidFill>
                          <a:schemeClr val="dk1"/>
                        </a:solidFill>
                        <a:effectLst/>
                        <a:latin typeface="+mn-lt"/>
                        <a:ea typeface="+mn-ea"/>
                        <a:cs typeface="+mn-cs"/>
                      </a:endParaRPr>
                    </a:p>
                    <a:p>
                      <a:endParaRPr lang="en-US" sz="2000" dirty="0"/>
                    </a:p>
                  </a:txBody>
                  <a:tcPr marL="99167" marR="99167" marT="49583" marB="49583"/>
                </a:tc>
                <a:tc>
                  <a:txBody>
                    <a:bodyPr/>
                    <a:lstStyle/>
                    <a:p>
                      <a:r>
                        <a:rPr lang="en-GB" sz="1200" kern="1200" dirty="0">
                          <a:solidFill>
                            <a:schemeClr val="dk1"/>
                          </a:solidFill>
                          <a:effectLst/>
                          <a:latin typeface="+mn-lt"/>
                          <a:ea typeface="+mn-ea"/>
                          <a:cs typeface="+mn-cs"/>
                        </a:rPr>
                        <a:t>-This includes ensuring that children are not exposed to any danger such as danger, physical pain and emotional stress (nurturing care, 2018).</a:t>
                      </a:r>
                    </a:p>
                    <a:p>
                      <a:r>
                        <a:rPr lang="en-GB" sz="1200" kern="1200" dirty="0">
                          <a:solidFill>
                            <a:schemeClr val="dk1"/>
                          </a:solidFill>
                          <a:effectLst/>
                          <a:latin typeface="+mn-lt"/>
                          <a:ea typeface="+mn-ea"/>
                          <a:cs typeface="+mn-cs"/>
                        </a:rPr>
                        <a:t>-the caregiver needs to ensure the child has a safe and secure environment (nurturing care, 2018).</a:t>
                      </a:r>
                    </a:p>
                  </a:txBody>
                  <a:tcPr marL="99167" marR="99167" marT="49583" marB="49583"/>
                </a:tc>
                <a:extLst>
                  <a:ext uri="{0D108BD9-81ED-4DB2-BD59-A6C34878D82A}">
                    <a16:rowId xmlns:a16="http://schemas.microsoft.com/office/drawing/2014/main" val="3740991377"/>
                  </a:ext>
                </a:extLst>
              </a:tr>
              <a:tr h="727324">
                <a:tc>
                  <a:txBody>
                    <a:bodyPr/>
                    <a:lstStyle/>
                    <a:p>
                      <a:r>
                        <a:rPr lang="en-US" sz="1200" b="1" u="sng" dirty="0"/>
                        <a:t>Good health </a:t>
                      </a:r>
                    </a:p>
                  </a:txBody>
                  <a:tcPr marL="99167" marR="99167" marT="49583" marB="49583"/>
                </a:tc>
                <a:tc>
                  <a:txBody>
                    <a:bodyPr/>
                    <a:lstStyle/>
                    <a:p>
                      <a:pPr marL="171450" indent="-171450">
                        <a:buFontTx/>
                        <a:buChar char="-"/>
                      </a:pPr>
                      <a:r>
                        <a:rPr lang="en-US" sz="1200" dirty="0"/>
                        <a:t>Children need to be monitored for their physical and emotional condition (nurturing care, 2018)</a:t>
                      </a:r>
                    </a:p>
                    <a:p>
                      <a:pPr marL="171450" indent="-171450">
                        <a:buFontTx/>
                        <a:buChar char="-"/>
                      </a:pPr>
                      <a:r>
                        <a:rPr lang="en-US" sz="1200" dirty="0"/>
                        <a:t>Affection and responding to children's daily needs is also important (Nurturing care, 2018)</a:t>
                      </a:r>
                    </a:p>
                  </a:txBody>
                  <a:tcPr marL="99167" marR="99167" marT="49583" marB="49583"/>
                </a:tc>
                <a:extLst>
                  <a:ext uri="{0D108BD9-81ED-4DB2-BD59-A6C34878D82A}">
                    <a16:rowId xmlns:a16="http://schemas.microsoft.com/office/drawing/2014/main" val="1703499759"/>
                  </a:ext>
                </a:extLst>
              </a:tr>
              <a:tr h="727324">
                <a:tc>
                  <a:txBody>
                    <a:bodyPr/>
                    <a:lstStyle/>
                    <a:p>
                      <a:r>
                        <a:rPr lang="en-US" sz="1200" b="1" u="sng" dirty="0"/>
                        <a:t>Adequate nutrition </a:t>
                      </a:r>
                    </a:p>
                  </a:txBody>
                  <a:tcPr marL="99167" marR="99167" marT="49583" marB="49583"/>
                </a:tc>
                <a:tc>
                  <a:txBody>
                    <a:bodyPr/>
                    <a:lstStyle/>
                    <a:p>
                      <a:r>
                        <a:rPr lang="en-US" sz="1200" dirty="0"/>
                        <a:t>-Breast feeding will allow a child to flourish along with skin to skin contact during this (Nurturing care, 2018).</a:t>
                      </a:r>
                    </a:p>
                    <a:p>
                      <a:r>
                        <a:rPr lang="en-US" sz="1200" dirty="0"/>
                        <a:t>- Nutritious foods are also important from 6 months old to allow the child to grow and let their brain develop (nurturing care, 2018)</a:t>
                      </a:r>
                    </a:p>
                  </a:txBody>
                  <a:tcPr marL="99167" marR="99167" marT="49583" marB="49583"/>
                </a:tc>
                <a:extLst>
                  <a:ext uri="{0D108BD9-81ED-4DB2-BD59-A6C34878D82A}">
                    <a16:rowId xmlns:a16="http://schemas.microsoft.com/office/drawing/2014/main" val="3159926932"/>
                  </a:ext>
                </a:extLst>
              </a:tr>
              <a:tr h="727324">
                <a:tc>
                  <a:txBody>
                    <a:bodyPr/>
                    <a:lstStyle/>
                    <a:p>
                      <a:r>
                        <a:rPr lang="en-US" sz="1200" b="1" u="sng" dirty="0"/>
                        <a:t>Responsive caregiving </a:t>
                      </a:r>
                    </a:p>
                  </a:txBody>
                  <a:tcPr marL="99167" marR="99167" marT="49583" marB="49583"/>
                </a:tc>
                <a:tc>
                  <a:txBody>
                    <a:bodyPr/>
                    <a:lstStyle/>
                    <a:p>
                      <a:pPr marL="342900" indent="-342900">
                        <a:buFontTx/>
                        <a:buChar char="-"/>
                      </a:pPr>
                      <a:r>
                        <a:rPr lang="en-US" sz="1200" dirty="0"/>
                        <a:t>Building trust and healthy relationship with the children (Nurturing care </a:t>
                      </a:r>
                    </a:p>
                    <a:p>
                      <a:pPr marL="342900" indent="-342900">
                        <a:buFontTx/>
                        <a:buChar char="-"/>
                      </a:pPr>
                      <a:r>
                        <a:rPr lang="en-US" sz="1200" dirty="0"/>
                        <a:t>- these interactions will start making connections in the brain such as eye contact, cuddling and smiling (nurturing care, 2018). </a:t>
                      </a:r>
                    </a:p>
                  </a:txBody>
                  <a:tcPr marL="99167" marR="99167" marT="49583" marB="49583"/>
                </a:tc>
                <a:extLst>
                  <a:ext uri="{0D108BD9-81ED-4DB2-BD59-A6C34878D82A}">
                    <a16:rowId xmlns:a16="http://schemas.microsoft.com/office/drawing/2014/main" val="2781439896"/>
                  </a:ext>
                </a:extLst>
              </a:tr>
            </a:tbl>
          </a:graphicData>
        </a:graphic>
      </p:graphicFrame>
      <p:pic>
        <p:nvPicPr>
          <p:cNvPr id="5" name="Picture 4">
            <a:extLst>
              <a:ext uri="{FF2B5EF4-FFF2-40B4-BE49-F238E27FC236}">
                <a16:creationId xmlns:a16="http://schemas.microsoft.com/office/drawing/2014/main" id="{F05D5BE7-1B75-9212-62FC-E581EB5E20B8}"/>
              </a:ext>
            </a:extLst>
          </p:cNvPr>
          <p:cNvPicPr>
            <a:picLocks noChangeAspect="1"/>
          </p:cNvPicPr>
          <p:nvPr/>
        </p:nvPicPr>
        <p:blipFill>
          <a:blip r:embed="rId3"/>
          <a:stretch>
            <a:fillRect/>
          </a:stretch>
        </p:blipFill>
        <p:spPr>
          <a:xfrm>
            <a:off x="1115535" y="2936480"/>
            <a:ext cx="2422152" cy="2422152"/>
          </a:xfrm>
          <a:prstGeom prst="rect">
            <a:avLst/>
          </a:prstGeom>
        </p:spPr>
      </p:pic>
      <p:sp>
        <p:nvSpPr>
          <p:cNvPr id="6" name="TextBox 5">
            <a:extLst>
              <a:ext uri="{FF2B5EF4-FFF2-40B4-BE49-F238E27FC236}">
                <a16:creationId xmlns:a16="http://schemas.microsoft.com/office/drawing/2014/main" id="{56869F6D-548E-BDD7-2297-9EA9291AF79F}"/>
              </a:ext>
            </a:extLst>
          </p:cNvPr>
          <p:cNvSpPr txBox="1"/>
          <p:nvPr/>
        </p:nvSpPr>
        <p:spPr>
          <a:xfrm>
            <a:off x="1030957" y="5306092"/>
            <a:ext cx="2187615" cy="261610"/>
          </a:xfrm>
          <a:prstGeom prst="rect">
            <a:avLst/>
          </a:prstGeom>
          <a:noFill/>
        </p:spPr>
        <p:txBody>
          <a:bodyPr wrap="square" rtlCol="0">
            <a:spAutoFit/>
          </a:bodyPr>
          <a:lstStyle/>
          <a:p>
            <a:r>
              <a:rPr lang="en-US" sz="1100" dirty="0"/>
              <a:t>(Nurturing care, 2018)</a:t>
            </a:r>
          </a:p>
        </p:txBody>
      </p:sp>
      <p:sp>
        <p:nvSpPr>
          <p:cNvPr id="7" name="Slide Number Placeholder 6">
            <a:extLst>
              <a:ext uri="{FF2B5EF4-FFF2-40B4-BE49-F238E27FC236}">
                <a16:creationId xmlns:a16="http://schemas.microsoft.com/office/drawing/2014/main" id="{88387C07-AEA5-A8BC-202C-4DA042F29850}"/>
              </a:ext>
            </a:extLst>
          </p:cNvPr>
          <p:cNvSpPr>
            <a:spLocks noGrp="1"/>
          </p:cNvSpPr>
          <p:nvPr>
            <p:ph type="sldNum" sz="quarter" idx="12"/>
          </p:nvPr>
        </p:nvSpPr>
        <p:spPr/>
        <p:txBody>
          <a:bodyPr/>
          <a:lstStyle/>
          <a:p>
            <a:fld id="{6D22F896-40B5-4ADD-8801-0D06FADFA095}" type="slidenum">
              <a:rPr lang="en-US" smtClean="0"/>
              <a:t>7</a:t>
            </a:fld>
            <a:endParaRPr lang="en-US" dirty="0"/>
          </a:p>
        </p:txBody>
      </p:sp>
    </p:spTree>
    <p:extLst>
      <p:ext uri="{BB962C8B-B14F-4D97-AF65-F5344CB8AC3E}">
        <p14:creationId xmlns:p14="http://schemas.microsoft.com/office/powerpoint/2010/main" val="333571969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07484F-3620-DDD1-B26C-84856699BF5F}"/>
              </a:ext>
            </a:extLst>
          </p:cNvPr>
          <p:cNvSpPr>
            <a:spLocks noGrp="1"/>
          </p:cNvSpPr>
          <p:nvPr>
            <p:ph type="title"/>
          </p:nvPr>
        </p:nvSpPr>
        <p:spPr/>
        <p:txBody>
          <a:bodyPr/>
          <a:lstStyle/>
          <a:p>
            <a:r>
              <a:rPr lang="en-US" dirty="0"/>
              <a:t>Theories that support exceptional </a:t>
            </a:r>
            <a:r>
              <a:rPr lang="en-US" dirty="0" err="1"/>
              <a:t>cAre</a:t>
            </a:r>
            <a:r>
              <a:rPr lang="en-US" dirty="0"/>
              <a:t> giving  </a:t>
            </a:r>
          </a:p>
        </p:txBody>
      </p:sp>
      <p:sp>
        <p:nvSpPr>
          <p:cNvPr id="3" name="Content Placeholder 2">
            <a:extLst>
              <a:ext uri="{FF2B5EF4-FFF2-40B4-BE49-F238E27FC236}">
                <a16:creationId xmlns:a16="http://schemas.microsoft.com/office/drawing/2014/main" id="{552E438B-2520-4709-8885-53C1F570EB23}"/>
              </a:ext>
            </a:extLst>
          </p:cNvPr>
          <p:cNvSpPr>
            <a:spLocks noGrp="1"/>
          </p:cNvSpPr>
          <p:nvPr>
            <p:ph idx="1"/>
          </p:nvPr>
        </p:nvSpPr>
        <p:spPr>
          <a:xfrm>
            <a:off x="0" y="2015732"/>
            <a:ext cx="12191999" cy="4037749"/>
          </a:xfrm>
        </p:spPr>
        <p:txBody>
          <a:bodyPr>
            <a:normAutofit fontScale="55000" lnSpcReduction="20000"/>
          </a:bodyPr>
          <a:lstStyle/>
          <a:p>
            <a:r>
              <a:rPr lang="en-US" dirty="0"/>
              <a:t>Bowlby attachment theory links with responsive caregiving, this is when the child needs a secure attachment to thrive, to achieve a secure attachment the caregiver needs to be able to provide for the Childs basic needs, this will allow the child to explore their environments confidentially which will support their holistic development (Brody, no date).</a:t>
            </a:r>
          </a:p>
          <a:p>
            <a:r>
              <a:rPr lang="en-US" dirty="0"/>
              <a:t>Bronfenbrenner's ecological system theory links with the security and safety for children as they need a safe and secure environment. Bronfenbrenner says that The Childs environment has a major affect on their development, the environments are broken down into 5 key systems these being:</a:t>
            </a:r>
          </a:p>
          <a:p>
            <a:pPr marL="0" indent="0">
              <a:buNone/>
            </a:pPr>
            <a:r>
              <a:rPr lang="en-US" dirty="0"/>
              <a:t>-microsystem</a:t>
            </a:r>
          </a:p>
          <a:p>
            <a:pPr marL="0" indent="0">
              <a:buNone/>
            </a:pPr>
            <a:r>
              <a:rPr lang="en-US" dirty="0"/>
              <a:t>-mesosystem</a:t>
            </a:r>
          </a:p>
          <a:p>
            <a:pPr marL="0" indent="0">
              <a:buNone/>
            </a:pPr>
            <a:r>
              <a:rPr lang="en-US" dirty="0"/>
              <a:t>-exosystem</a:t>
            </a:r>
          </a:p>
          <a:p>
            <a:pPr marL="0" indent="0">
              <a:buNone/>
            </a:pPr>
            <a:r>
              <a:rPr lang="en-US" dirty="0"/>
              <a:t>-macrosystem</a:t>
            </a:r>
          </a:p>
          <a:p>
            <a:pPr marL="0" indent="0">
              <a:buNone/>
            </a:pPr>
            <a:r>
              <a:rPr lang="en-US" dirty="0"/>
              <a:t>-chronosystem</a:t>
            </a:r>
          </a:p>
          <a:p>
            <a:r>
              <a:rPr lang="en-US" dirty="0"/>
              <a:t>The microsystem is the center of his theory where by the people that the child have daily interactions with need to create a welcoming and nurturing environment for the child to be able to develop and grow (</a:t>
            </a:r>
            <a:r>
              <a:rPr lang="en-GB" b="0" i="0" u="none" strike="noStrike" dirty="0">
                <a:solidFill>
                  <a:srgbClr val="111111"/>
                </a:solidFill>
                <a:effectLst/>
                <a:latin typeface="Mulish"/>
              </a:rPr>
              <a:t>Early Years TV no date).</a:t>
            </a:r>
          </a:p>
          <a:p>
            <a:r>
              <a:rPr lang="en-US" dirty="0"/>
              <a:t>Lastly Pikler has his own approach this is a way of seeing each child as an individual and respectfully which links with maximizing learning this is where children are able to move freely, have self initiated play and attentive caregiving, the freedom of movement includes no input by caregivers and allowing the child to explore themselves, the self initiated play links with this where they choose their own play and they are in charge, lastly there's attentive caregiving which includes the physical touch with a child which will build the relationships, this improves the children's emotional and physical state (</a:t>
            </a:r>
            <a:r>
              <a:rPr lang="en-US" dirty="0" err="1"/>
              <a:t>Tomco</a:t>
            </a:r>
            <a:r>
              <a:rPr lang="en-US" dirty="0"/>
              <a:t>, no date).</a:t>
            </a:r>
          </a:p>
          <a:p>
            <a:endParaRPr lang="en-US" dirty="0"/>
          </a:p>
        </p:txBody>
      </p:sp>
      <p:sp>
        <p:nvSpPr>
          <p:cNvPr id="4" name="Slide Number Placeholder 3">
            <a:extLst>
              <a:ext uri="{FF2B5EF4-FFF2-40B4-BE49-F238E27FC236}">
                <a16:creationId xmlns:a16="http://schemas.microsoft.com/office/drawing/2014/main" id="{557385D0-2F9F-D1AE-F9E5-CBBC89A3A5C8}"/>
              </a:ext>
            </a:extLst>
          </p:cNvPr>
          <p:cNvSpPr>
            <a:spLocks noGrp="1"/>
          </p:cNvSpPr>
          <p:nvPr>
            <p:ph type="sldNum" sz="quarter" idx="12"/>
          </p:nvPr>
        </p:nvSpPr>
        <p:spPr/>
        <p:txBody>
          <a:bodyPr/>
          <a:lstStyle/>
          <a:p>
            <a:fld id="{6D22F896-40B5-4ADD-8801-0D06FADFA095}" type="slidenum">
              <a:rPr lang="en-US" smtClean="0"/>
              <a:t>8</a:t>
            </a:fld>
            <a:endParaRPr lang="en-US" dirty="0"/>
          </a:p>
        </p:txBody>
      </p:sp>
    </p:spTree>
    <p:extLst>
      <p:ext uri="{BB962C8B-B14F-4D97-AF65-F5344CB8AC3E}">
        <p14:creationId xmlns:p14="http://schemas.microsoft.com/office/powerpoint/2010/main" val="196425471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9C51009-A09A-4689-8E6C-F8FC99E6A8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EC481A4-1DA3-1DC8-E76F-142CBC3C248D}"/>
              </a:ext>
            </a:extLst>
          </p:cNvPr>
          <p:cNvSpPr>
            <a:spLocks noGrp="1"/>
          </p:cNvSpPr>
          <p:nvPr>
            <p:ph type="title"/>
          </p:nvPr>
        </p:nvSpPr>
        <p:spPr>
          <a:xfrm>
            <a:off x="0" y="1991360"/>
            <a:ext cx="2709333" cy="2512907"/>
          </a:xfrm>
        </p:spPr>
        <p:txBody>
          <a:bodyPr anchor="ctr">
            <a:normAutofit/>
          </a:bodyPr>
          <a:lstStyle/>
          <a:p>
            <a:r>
              <a:rPr lang="en-US" sz="2400" dirty="0"/>
              <a:t>Challenges to high quality care </a:t>
            </a:r>
          </a:p>
        </p:txBody>
      </p:sp>
      <p:cxnSp>
        <p:nvCxnSpPr>
          <p:cNvPr id="10" name="Straight Connector 9">
            <a:extLst>
              <a:ext uri="{FF2B5EF4-FFF2-40B4-BE49-F238E27FC236}">
                <a16:creationId xmlns:a16="http://schemas.microsoft.com/office/drawing/2014/main" id="{9EC65442-F244-409C-BF44-C5D6472E810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148839"/>
            <a:ext cx="0" cy="3200400"/>
          </a:xfrm>
          <a:prstGeom prst="line">
            <a:avLst/>
          </a:prstGeom>
          <a:ln w="31750"/>
        </p:spPr>
        <p:style>
          <a:lnRef idx="1">
            <a:schemeClr val="accent1"/>
          </a:lnRef>
          <a:fillRef idx="0">
            <a:schemeClr val="accent1"/>
          </a:fillRef>
          <a:effectRef idx="0">
            <a:schemeClr val="accent1"/>
          </a:effectRef>
          <a:fontRef idx="minor">
            <a:schemeClr val="tx1"/>
          </a:fontRef>
        </p:style>
      </p:cxnSp>
      <p:graphicFrame>
        <p:nvGraphicFramePr>
          <p:cNvPr id="7" name="Content Placeholder 6">
            <a:extLst>
              <a:ext uri="{FF2B5EF4-FFF2-40B4-BE49-F238E27FC236}">
                <a16:creationId xmlns:a16="http://schemas.microsoft.com/office/drawing/2014/main" id="{FDC80B81-1B74-E85E-1E11-56386ACA72C4}"/>
              </a:ext>
            </a:extLst>
          </p:cNvPr>
          <p:cNvGraphicFramePr>
            <a:graphicFrameLocks noGrp="1"/>
          </p:cNvGraphicFramePr>
          <p:nvPr>
            <p:ph idx="1"/>
            <p:extLst>
              <p:ext uri="{D42A27DB-BD31-4B8C-83A1-F6EECF244321}">
                <p14:modId xmlns:p14="http://schemas.microsoft.com/office/powerpoint/2010/main" val="3516569730"/>
              </p:ext>
            </p:extLst>
          </p:nvPr>
        </p:nvGraphicFramePr>
        <p:xfrm>
          <a:off x="2421467" y="0"/>
          <a:ext cx="9615286" cy="6338906"/>
        </p:xfrm>
        <a:graphic>
          <a:graphicData uri="http://schemas.openxmlformats.org/drawingml/2006/table">
            <a:tbl>
              <a:tblPr firstRow="1" bandRow="1">
                <a:tableStyleId>{5C22544A-7EE6-4342-B048-85BDC9FD1C3A}</a:tableStyleId>
              </a:tblPr>
              <a:tblGrid>
                <a:gridCol w="4807643">
                  <a:extLst>
                    <a:ext uri="{9D8B030D-6E8A-4147-A177-3AD203B41FA5}">
                      <a16:colId xmlns:a16="http://schemas.microsoft.com/office/drawing/2014/main" val="1990296154"/>
                    </a:ext>
                  </a:extLst>
                </a:gridCol>
                <a:gridCol w="4807643">
                  <a:extLst>
                    <a:ext uri="{9D8B030D-6E8A-4147-A177-3AD203B41FA5}">
                      <a16:colId xmlns:a16="http://schemas.microsoft.com/office/drawing/2014/main" val="4156693696"/>
                    </a:ext>
                  </a:extLst>
                </a:gridCol>
              </a:tblGrid>
              <a:tr h="429652">
                <a:tc>
                  <a:txBody>
                    <a:bodyPr/>
                    <a:lstStyle/>
                    <a:p>
                      <a:r>
                        <a:rPr lang="en-US" dirty="0"/>
                        <a:t>factor</a:t>
                      </a:r>
                    </a:p>
                  </a:txBody>
                  <a:tcPr/>
                </a:tc>
                <a:tc>
                  <a:txBody>
                    <a:bodyPr/>
                    <a:lstStyle/>
                    <a:p>
                      <a:r>
                        <a:rPr lang="en-US" dirty="0"/>
                        <a:t>Influence </a:t>
                      </a:r>
                    </a:p>
                  </a:txBody>
                  <a:tcPr/>
                </a:tc>
                <a:extLst>
                  <a:ext uri="{0D108BD9-81ED-4DB2-BD59-A6C34878D82A}">
                    <a16:rowId xmlns:a16="http://schemas.microsoft.com/office/drawing/2014/main" val="2736364655"/>
                  </a:ext>
                </a:extLst>
              </a:tr>
              <a:tr h="1483815">
                <a:tc>
                  <a:txBody>
                    <a:bodyPr/>
                    <a:lstStyle/>
                    <a:p>
                      <a:r>
                        <a:rPr lang="en-US" sz="1400" dirty="0"/>
                        <a:t>High staff turnover </a:t>
                      </a:r>
                    </a:p>
                  </a:txBody>
                  <a:tcPr/>
                </a:tc>
                <a:tc>
                  <a:txBody>
                    <a:bodyPr/>
                    <a:lstStyle/>
                    <a:p>
                      <a:r>
                        <a:rPr lang="en-US" sz="1400" dirty="0"/>
                        <a:t>Children will be affected as the staff will not know the development stage of the children as they are new (UK Government, 2024).</a:t>
                      </a:r>
                    </a:p>
                    <a:p>
                      <a:r>
                        <a:rPr lang="en-US" sz="1400" dirty="0"/>
                        <a:t>This can also ,mean that children don’t have a consistent key worker, which means they cannot form positive relationships (UK Government, 2024). </a:t>
                      </a:r>
                    </a:p>
                  </a:txBody>
                  <a:tcPr/>
                </a:tc>
                <a:extLst>
                  <a:ext uri="{0D108BD9-81ED-4DB2-BD59-A6C34878D82A}">
                    <a16:rowId xmlns:a16="http://schemas.microsoft.com/office/drawing/2014/main" val="1600528128"/>
                  </a:ext>
                </a:extLst>
              </a:tr>
              <a:tr h="809868">
                <a:tc>
                  <a:txBody>
                    <a:bodyPr/>
                    <a:lstStyle/>
                    <a:p>
                      <a:r>
                        <a:rPr lang="en-US" sz="1400" dirty="0"/>
                        <a:t>Supporting staff</a:t>
                      </a:r>
                    </a:p>
                  </a:txBody>
                  <a:tcPr/>
                </a:tc>
                <a:tc>
                  <a:txBody>
                    <a:bodyPr/>
                    <a:lstStyle/>
                    <a:p>
                      <a:r>
                        <a:rPr lang="en-US" sz="1400" dirty="0"/>
                        <a:t>Some settings don’t provide the courses to ensure that children's needs are met to professional standards (UK Government, 2024).</a:t>
                      </a:r>
                    </a:p>
                  </a:txBody>
                  <a:tcPr/>
                </a:tc>
                <a:extLst>
                  <a:ext uri="{0D108BD9-81ED-4DB2-BD59-A6C34878D82A}">
                    <a16:rowId xmlns:a16="http://schemas.microsoft.com/office/drawing/2014/main" val="3459554542"/>
                  </a:ext>
                </a:extLst>
              </a:tr>
              <a:tr h="1121441">
                <a:tc>
                  <a:txBody>
                    <a:bodyPr/>
                    <a:lstStyle/>
                    <a:p>
                      <a:r>
                        <a:rPr lang="en-US" sz="1400" dirty="0"/>
                        <a:t>Workforce  challenges and issues </a:t>
                      </a:r>
                    </a:p>
                  </a:txBody>
                  <a:tcPr/>
                </a:tc>
                <a:tc>
                  <a:txBody>
                    <a:bodyPr/>
                    <a:lstStyle/>
                    <a:p>
                      <a:r>
                        <a:rPr lang="en-US" sz="1400" dirty="0"/>
                        <a:t>Some of things included in here is challenging working environments and poor leadership, this will then affect the staffs well-being which will affect they way they care for the children (UK Government, 2024)</a:t>
                      </a:r>
                    </a:p>
                  </a:txBody>
                  <a:tcPr/>
                </a:tc>
                <a:extLst>
                  <a:ext uri="{0D108BD9-81ED-4DB2-BD59-A6C34878D82A}">
                    <a16:rowId xmlns:a16="http://schemas.microsoft.com/office/drawing/2014/main" val="1156271787"/>
                  </a:ext>
                </a:extLst>
              </a:tr>
              <a:tr h="1122530">
                <a:tc>
                  <a:txBody>
                    <a:bodyPr/>
                    <a:lstStyle/>
                    <a:p>
                      <a:r>
                        <a:rPr lang="en-US" sz="1400" dirty="0"/>
                        <a:t>Communication difficulties </a:t>
                      </a:r>
                    </a:p>
                  </a:txBody>
                  <a:tcPr/>
                </a:tc>
                <a:tc>
                  <a:txBody>
                    <a:bodyPr/>
                    <a:lstStyle/>
                    <a:p>
                      <a:r>
                        <a:rPr lang="en-US" sz="1400" dirty="0"/>
                        <a:t>This could be with parents or the children, if the child can not communicate they will not be able to tell their caregiver what it is they need or want, this can become frustrating to the caregiver and the child (Online learning college,2023).</a:t>
                      </a:r>
                    </a:p>
                  </a:txBody>
                  <a:tcPr/>
                </a:tc>
                <a:extLst>
                  <a:ext uri="{0D108BD9-81ED-4DB2-BD59-A6C34878D82A}">
                    <a16:rowId xmlns:a16="http://schemas.microsoft.com/office/drawing/2014/main" val="1363129715"/>
                  </a:ext>
                </a:extLst>
              </a:tr>
              <a:tr h="1122530">
                <a:tc>
                  <a:txBody>
                    <a:bodyPr/>
                    <a:lstStyle/>
                    <a:p>
                      <a:r>
                        <a:rPr lang="en-US" sz="1400" dirty="0"/>
                        <a:t>Financial difficulties </a:t>
                      </a:r>
                    </a:p>
                  </a:txBody>
                  <a:tcPr/>
                </a:tc>
                <a:tc>
                  <a:txBody>
                    <a:bodyPr/>
                    <a:lstStyle/>
                    <a:p>
                      <a:r>
                        <a:rPr lang="en-US" sz="1400" dirty="0"/>
                        <a:t>With ought the right funding childcare settings are not getting the support they need, they are having to cut staff, resources and maintenance (Parenta, 2023).</a:t>
                      </a:r>
                    </a:p>
                    <a:p>
                      <a:r>
                        <a:rPr lang="en-US" sz="1400" dirty="0"/>
                        <a:t>This is then affecting the quality of care given to the children as the ratios are to high, and not having the resources needed to support the children (Parenta, 2023)</a:t>
                      </a:r>
                    </a:p>
                  </a:txBody>
                  <a:tcPr/>
                </a:tc>
                <a:extLst>
                  <a:ext uri="{0D108BD9-81ED-4DB2-BD59-A6C34878D82A}">
                    <a16:rowId xmlns:a16="http://schemas.microsoft.com/office/drawing/2014/main" val="1774351769"/>
                  </a:ext>
                </a:extLst>
              </a:tr>
            </a:tbl>
          </a:graphicData>
        </a:graphic>
      </p:graphicFrame>
      <p:sp>
        <p:nvSpPr>
          <p:cNvPr id="4" name="Slide Number Placeholder 3">
            <a:extLst>
              <a:ext uri="{FF2B5EF4-FFF2-40B4-BE49-F238E27FC236}">
                <a16:creationId xmlns:a16="http://schemas.microsoft.com/office/drawing/2014/main" id="{47CE967B-8F7D-D110-EA17-0EADA7D53D74}"/>
              </a:ext>
            </a:extLst>
          </p:cNvPr>
          <p:cNvSpPr>
            <a:spLocks noGrp="1"/>
          </p:cNvSpPr>
          <p:nvPr>
            <p:ph type="sldNum" sz="quarter" idx="12"/>
          </p:nvPr>
        </p:nvSpPr>
        <p:spPr/>
        <p:txBody>
          <a:bodyPr/>
          <a:lstStyle/>
          <a:p>
            <a:fld id="{6D22F896-40B5-4ADD-8801-0D06FADFA095}" type="slidenum">
              <a:rPr lang="en-US" smtClean="0"/>
              <a:t>9</a:t>
            </a:fld>
            <a:endParaRPr lang="en-US" dirty="0"/>
          </a:p>
        </p:txBody>
      </p:sp>
    </p:spTree>
    <p:extLst>
      <p:ext uri="{BB962C8B-B14F-4D97-AF65-F5344CB8AC3E}">
        <p14:creationId xmlns:p14="http://schemas.microsoft.com/office/powerpoint/2010/main" val="197170326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055" name="Rectangle 2054">
            <a:extLst>
              <a:ext uri="{FF2B5EF4-FFF2-40B4-BE49-F238E27FC236}">
                <a16:creationId xmlns:a16="http://schemas.microsoft.com/office/drawing/2014/main" id="{0CABCAE3-64FC-4149-819F-2C18128241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pic>
        <p:nvPicPr>
          <p:cNvPr id="2057" name="Picture 2056">
            <a:extLst>
              <a:ext uri="{FF2B5EF4-FFF2-40B4-BE49-F238E27FC236}">
                <a16:creationId xmlns:a16="http://schemas.microsoft.com/office/drawing/2014/main" id="{012FDCFE-9AD2-4D8A-8CBF-B3AA37EBF6D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059" name="Straight Connector 2058">
            <a:extLst>
              <a:ext uri="{FF2B5EF4-FFF2-40B4-BE49-F238E27FC236}">
                <a16:creationId xmlns:a16="http://schemas.microsoft.com/office/drawing/2014/main" id="{FBD463FC-4CA8-4FF4-85A3-AF9F4B98D2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2061" name="Straight Connector 2060">
            <a:extLst>
              <a:ext uri="{FF2B5EF4-FFF2-40B4-BE49-F238E27FC236}">
                <a16:creationId xmlns:a16="http://schemas.microsoft.com/office/drawing/2014/main" id="{BECF35C3-8B44-4F4B-BD25-4C01823DB22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2063" name="Rectangle 2062">
            <a:extLst>
              <a:ext uri="{FF2B5EF4-FFF2-40B4-BE49-F238E27FC236}">
                <a16:creationId xmlns:a16="http://schemas.microsoft.com/office/drawing/2014/main" id="{D0712110-0BC1-4B31-B3BB-63B44222E8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5" name="Rectangle 2064">
            <a:extLst>
              <a:ext uri="{FF2B5EF4-FFF2-40B4-BE49-F238E27FC236}">
                <a16:creationId xmlns:a16="http://schemas.microsoft.com/office/drawing/2014/main" id="{4466B5F3-C053-4580-B04A-1EF9498882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4EA81C6B-0AB9-9678-53BB-F684FE05962C}"/>
              </a:ext>
            </a:extLst>
          </p:cNvPr>
          <p:cNvSpPr>
            <a:spLocks noGrp="1"/>
          </p:cNvSpPr>
          <p:nvPr>
            <p:ph type="title"/>
          </p:nvPr>
        </p:nvSpPr>
        <p:spPr>
          <a:xfrm>
            <a:off x="1452616" y="962902"/>
            <a:ext cx="4176384" cy="2380828"/>
          </a:xfrm>
        </p:spPr>
        <p:txBody>
          <a:bodyPr vert="horz" lIns="91440" tIns="45720" rIns="91440" bIns="0" rtlCol="0" anchor="b">
            <a:normAutofit/>
          </a:bodyPr>
          <a:lstStyle/>
          <a:p>
            <a:r>
              <a:rPr lang="en-US" sz="4800" dirty="0" err="1"/>
              <a:t>Proffesinal</a:t>
            </a:r>
            <a:r>
              <a:rPr lang="en-US" sz="4800" dirty="0"/>
              <a:t> partnership</a:t>
            </a:r>
          </a:p>
        </p:txBody>
      </p:sp>
      <p:cxnSp>
        <p:nvCxnSpPr>
          <p:cNvPr id="2067" name="Straight Connector 2066">
            <a:extLst>
              <a:ext uri="{FF2B5EF4-FFF2-40B4-BE49-F238E27FC236}">
                <a16:creationId xmlns:a16="http://schemas.microsoft.com/office/drawing/2014/main" id="{FA6123F2-4B61-414F-A7E5-5B7828EACAE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2617" y="3528543"/>
            <a:ext cx="4171479" cy="0"/>
          </a:xfrm>
          <a:prstGeom prst="line">
            <a:avLst/>
          </a:prstGeom>
          <a:ln w="31750"/>
        </p:spPr>
        <p:style>
          <a:lnRef idx="3">
            <a:schemeClr val="accent1"/>
          </a:lnRef>
          <a:fillRef idx="0">
            <a:schemeClr val="accent1"/>
          </a:fillRef>
          <a:effectRef idx="2">
            <a:schemeClr val="accent1"/>
          </a:effectRef>
          <a:fontRef idx="minor">
            <a:schemeClr val="tx1"/>
          </a:fontRef>
        </p:style>
      </p:cxnSp>
      <p:pic>
        <p:nvPicPr>
          <p:cNvPr id="2050" name="Picture 2" descr="Involving Parents and Carers - Archibald First School">
            <a:extLst>
              <a:ext uri="{FF2B5EF4-FFF2-40B4-BE49-F238E27FC236}">
                <a16:creationId xmlns:a16="http://schemas.microsoft.com/office/drawing/2014/main" id="{8CF7CE0A-F5AF-2523-A65C-BBD3E0BE0C34}"/>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tretch>
            <a:fillRect/>
          </a:stretch>
        </p:blipFill>
        <p:spPr bwMode="auto">
          <a:xfrm>
            <a:off x="5789039" y="21640"/>
            <a:ext cx="4171479" cy="5840072"/>
          </a:xfrm>
          <a:prstGeom prst="rect">
            <a:avLst/>
          </a:prstGeom>
          <a:noFill/>
          <a:extLst>
            <a:ext uri="{909E8E84-426E-40DD-AFC4-6F175D3DCCD1}">
              <a14:hiddenFill xmlns:a14="http://schemas.microsoft.com/office/drawing/2010/main">
                <a:solidFill>
                  <a:srgbClr val="FFFFFF"/>
                </a:solidFill>
              </a14:hiddenFill>
            </a:ext>
          </a:extLst>
        </p:spPr>
      </p:pic>
      <p:pic>
        <p:nvPicPr>
          <p:cNvPr id="2069" name="Picture 2068">
            <a:extLst>
              <a:ext uri="{FF2B5EF4-FFF2-40B4-BE49-F238E27FC236}">
                <a16:creationId xmlns:a16="http://schemas.microsoft.com/office/drawing/2014/main" id="{25CED634-E2D0-4AB7-96DD-816C9B52C5C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071" name="Straight Connector 2070">
            <a:extLst>
              <a:ext uri="{FF2B5EF4-FFF2-40B4-BE49-F238E27FC236}">
                <a16:creationId xmlns:a16="http://schemas.microsoft.com/office/drawing/2014/main" id="{FCDDCDFB-696D-4FDF-9B58-24F71B7C37B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27E6679B-D9DA-746C-CADB-7F5ECD9F73C5}"/>
              </a:ext>
            </a:extLst>
          </p:cNvPr>
          <p:cNvSpPr txBox="1"/>
          <p:nvPr/>
        </p:nvSpPr>
        <p:spPr>
          <a:xfrm>
            <a:off x="9960518" y="5237022"/>
            <a:ext cx="1686839" cy="646331"/>
          </a:xfrm>
          <a:prstGeom prst="rect">
            <a:avLst/>
          </a:prstGeom>
          <a:noFill/>
        </p:spPr>
        <p:txBody>
          <a:bodyPr wrap="square" rtlCol="0">
            <a:spAutoFit/>
          </a:bodyPr>
          <a:lstStyle/>
          <a:p>
            <a:r>
              <a:rPr lang="en-US" dirty="0"/>
              <a:t>Archibald first school, no date)</a:t>
            </a:r>
          </a:p>
        </p:txBody>
      </p:sp>
      <p:sp>
        <p:nvSpPr>
          <p:cNvPr id="3" name="Slide Number Placeholder 2">
            <a:extLst>
              <a:ext uri="{FF2B5EF4-FFF2-40B4-BE49-F238E27FC236}">
                <a16:creationId xmlns:a16="http://schemas.microsoft.com/office/drawing/2014/main" id="{A507117D-9BB6-29F3-238E-3338F6D6746B}"/>
              </a:ext>
            </a:extLst>
          </p:cNvPr>
          <p:cNvSpPr>
            <a:spLocks noGrp="1"/>
          </p:cNvSpPr>
          <p:nvPr>
            <p:ph type="sldNum" sz="quarter" idx="12"/>
          </p:nvPr>
        </p:nvSpPr>
        <p:spPr/>
        <p:txBody>
          <a:bodyPr/>
          <a:lstStyle/>
          <a:p>
            <a:fld id="{6D22F896-40B5-4ADD-8801-0D06FADFA095}" type="slidenum">
              <a:rPr lang="en-US" smtClean="0"/>
              <a:t>10</a:t>
            </a:fld>
            <a:endParaRPr lang="en-US" dirty="0"/>
          </a:p>
        </p:txBody>
      </p:sp>
    </p:spTree>
    <p:extLst>
      <p:ext uri="{BB962C8B-B14F-4D97-AF65-F5344CB8AC3E}">
        <p14:creationId xmlns:p14="http://schemas.microsoft.com/office/powerpoint/2010/main" val="7816940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9C51009-A09A-4689-8E6C-F8FC99E6A8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8B8DFA9-BCCC-1120-F60F-5787D13B20BA}"/>
              </a:ext>
            </a:extLst>
          </p:cNvPr>
          <p:cNvSpPr>
            <a:spLocks noGrp="1"/>
          </p:cNvSpPr>
          <p:nvPr>
            <p:ph type="title"/>
          </p:nvPr>
        </p:nvSpPr>
        <p:spPr>
          <a:xfrm>
            <a:off x="1" y="328613"/>
            <a:ext cx="4383742" cy="5569266"/>
          </a:xfrm>
        </p:spPr>
        <p:txBody>
          <a:bodyPr anchor="ctr">
            <a:normAutofit/>
          </a:bodyPr>
          <a:lstStyle/>
          <a:p>
            <a:r>
              <a:rPr lang="en-GB" sz="3000" dirty="0">
                <a:effectLst/>
                <a:latin typeface="Arial" panose="020B0604020202020204" pitchFamily="34" charset="0"/>
              </a:rPr>
              <a:t>What is the role of an early years practitioner in supporting children and families in the first 1000 days?</a:t>
            </a:r>
            <a:br>
              <a:rPr lang="en-GB" sz="3000" dirty="0">
                <a:effectLst/>
                <a:latin typeface="Arial" panose="020B0604020202020204" pitchFamily="34" charset="0"/>
              </a:rPr>
            </a:br>
            <a:endParaRPr lang="en-US" sz="3000" dirty="0"/>
          </a:p>
        </p:txBody>
      </p:sp>
      <p:cxnSp>
        <p:nvCxnSpPr>
          <p:cNvPr id="10" name="Straight Connector 9">
            <a:extLst>
              <a:ext uri="{FF2B5EF4-FFF2-40B4-BE49-F238E27FC236}">
                <a16:creationId xmlns:a16="http://schemas.microsoft.com/office/drawing/2014/main" id="{9EC65442-F244-409C-BF44-C5D6472E810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148839"/>
            <a:ext cx="0" cy="3200400"/>
          </a:xfrm>
          <a:prstGeom prst="line">
            <a:avLst/>
          </a:prstGeom>
          <a:ln w="31750"/>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1C3E45B7-0B38-4EC1-9E05-83313237870C}"/>
              </a:ext>
            </a:extLst>
          </p:cNvPr>
          <p:cNvSpPr txBox="1"/>
          <p:nvPr/>
        </p:nvSpPr>
        <p:spPr>
          <a:xfrm>
            <a:off x="4924850" y="1486881"/>
            <a:ext cx="7065364" cy="5078313"/>
          </a:xfrm>
          <a:prstGeom prst="rect">
            <a:avLst/>
          </a:prstGeom>
          <a:noFill/>
        </p:spPr>
        <p:txBody>
          <a:bodyPr wrap="square" rtlCol="0">
            <a:spAutoFit/>
          </a:bodyPr>
          <a:lstStyle/>
          <a:p>
            <a:pPr marL="285750" indent="-285750">
              <a:buFont typeface="Arial" panose="020B0604020202020204" pitchFamily="34" charset="0"/>
              <a:buChar char="•"/>
            </a:pPr>
            <a:r>
              <a:rPr lang="en-US" dirty="0"/>
              <a:t>Safeguarding- under the children's act 1989 children must be safeguarded against harm (HM Government, 2021). </a:t>
            </a:r>
          </a:p>
          <a:p>
            <a:pPr marL="285750" indent="-285750">
              <a:buFont typeface="Arial" panose="020B0604020202020204" pitchFamily="34" charset="0"/>
              <a:buChar char="•"/>
            </a:pPr>
            <a:r>
              <a:rPr lang="en-US" dirty="0"/>
              <a:t>Having a close professional relationship with parents to ensure they understand what is happening at home and if there are any issues (Jenkin, no date). </a:t>
            </a:r>
          </a:p>
          <a:p>
            <a:pPr marL="285750" indent="-285750">
              <a:buFont typeface="Arial" panose="020B0604020202020204" pitchFamily="34" charset="0"/>
              <a:buChar char="•"/>
            </a:pPr>
            <a:r>
              <a:rPr lang="en-US" dirty="0"/>
              <a:t>Practitioners can attend training courses to extend their learning and be more prepared to support children and their families (Jenkin, no date)</a:t>
            </a:r>
          </a:p>
          <a:p>
            <a:pPr marL="285750" indent="-285750">
              <a:buFont typeface="Arial" panose="020B0604020202020204" pitchFamily="34" charset="0"/>
              <a:buChar char="•"/>
            </a:pPr>
            <a:r>
              <a:rPr lang="en-US" dirty="0"/>
              <a:t>Settings can also be included in public initiatives like flying start (Jenkin, no date).</a:t>
            </a:r>
          </a:p>
          <a:p>
            <a:pPr marL="285750" indent="-285750">
              <a:buFont typeface="Arial" panose="020B0604020202020204" pitchFamily="34" charset="0"/>
              <a:buChar char="•"/>
            </a:pPr>
            <a:r>
              <a:rPr lang="en-US" dirty="0"/>
              <a:t>Communication skills are important for early years practitioners to have as they can discuss information with parents and children when needed, there also needs to be opportunities for the parents to talk with the child's teachers or key worker (Department for education, 2024). </a:t>
            </a:r>
          </a:p>
          <a:p>
            <a:pPr marL="285750" indent="-285750">
              <a:buFont typeface="Arial" panose="020B0604020202020204" pitchFamily="34" charset="0"/>
              <a:buChar char="•"/>
            </a:pPr>
            <a:r>
              <a:rPr lang="en-US" dirty="0"/>
              <a:t>Be consistent, if the practitioner is not consistent the children and families will not have trust in them (Peyton, 2017). </a:t>
            </a:r>
          </a:p>
          <a:p>
            <a:pPr marL="285750" indent="-285750">
              <a:buFont typeface="Arial" panose="020B0604020202020204" pitchFamily="34" charset="0"/>
              <a:buChar char="•"/>
            </a:pPr>
            <a:endParaRPr lang="en-US" dirty="0"/>
          </a:p>
        </p:txBody>
      </p:sp>
      <p:sp>
        <p:nvSpPr>
          <p:cNvPr id="3" name="Slide Number Placeholder 2">
            <a:extLst>
              <a:ext uri="{FF2B5EF4-FFF2-40B4-BE49-F238E27FC236}">
                <a16:creationId xmlns:a16="http://schemas.microsoft.com/office/drawing/2014/main" id="{541C0B69-CECE-A61D-217B-C037050FEFEE}"/>
              </a:ext>
            </a:extLst>
          </p:cNvPr>
          <p:cNvSpPr>
            <a:spLocks noGrp="1"/>
          </p:cNvSpPr>
          <p:nvPr>
            <p:ph type="sldNum" sz="quarter" idx="12"/>
          </p:nvPr>
        </p:nvSpPr>
        <p:spPr/>
        <p:txBody>
          <a:bodyPr/>
          <a:lstStyle/>
          <a:p>
            <a:fld id="{6D22F896-40B5-4ADD-8801-0D06FADFA095}" type="slidenum">
              <a:rPr lang="en-US" smtClean="0"/>
              <a:t>11</a:t>
            </a:fld>
            <a:endParaRPr lang="en-US" dirty="0"/>
          </a:p>
        </p:txBody>
      </p:sp>
    </p:spTree>
    <p:extLst>
      <p:ext uri="{BB962C8B-B14F-4D97-AF65-F5344CB8AC3E}">
        <p14:creationId xmlns:p14="http://schemas.microsoft.com/office/powerpoint/2010/main" val="363920665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CD643A-DE1E-B73B-302F-2EAD67AAEC10}"/>
              </a:ext>
            </a:extLst>
          </p:cNvPr>
          <p:cNvSpPr>
            <a:spLocks noGrp="1"/>
          </p:cNvSpPr>
          <p:nvPr>
            <p:ph type="title"/>
          </p:nvPr>
        </p:nvSpPr>
        <p:spPr>
          <a:xfrm>
            <a:off x="1451579" y="804519"/>
            <a:ext cx="9603275" cy="1049235"/>
          </a:xfrm>
        </p:spPr>
        <p:txBody>
          <a:bodyPr>
            <a:normAutofit/>
          </a:bodyPr>
          <a:lstStyle/>
          <a:p>
            <a:br>
              <a:rPr lang="en-GB" sz="1500" dirty="0">
                <a:effectLst/>
                <a:latin typeface="Arial" panose="020B0604020202020204" pitchFamily="34" charset="0"/>
              </a:rPr>
            </a:br>
            <a:br>
              <a:rPr lang="en-GB" sz="1500" dirty="0">
                <a:effectLst/>
                <a:latin typeface="Arial" panose="020B0604020202020204" pitchFamily="34" charset="0"/>
              </a:rPr>
            </a:br>
            <a:r>
              <a:rPr lang="en-GB" sz="1500" dirty="0">
                <a:effectLst/>
                <a:latin typeface="Arial" panose="020B0604020202020204" pitchFamily="34" charset="0"/>
              </a:rPr>
              <a:t>·      The importance of effective partnership working</a:t>
            </a:r>
            <a:br>
              <a:rPr lang="en-GB" sz="1500" dirty="0">
                <a:effectLst/>
                <a:latin typeface="Arial" panose="020B0604020202020204" pitchFamily="34" charset="0"/>
              </a:rPr>
            </a:br>
            <a:endParaRPr lang="en-US" sz="1500" dirty="0"/>
          </a:p>
        </p:txBody>
      </p:sp>
      <p:graphicFrame>
        <p:nvGraphicFramePr>
          <p:cNvPr id="12" name="Content Placeholder 2">
            <a:extLst>
              <a:ext uri="{FF2B5EF4-FFF2-40B4-BE49-F238E27FC236}">
                <a16:creationId xmlns:a16="http://schemas.microsoft.com/office/drawing/2014/main" id="{5528675C-AA7A-FAD7-82F5-1810B179A04B}"/>
              </a:ext>
            </a:extLst>
          </p:cNvPr>
          <p:cNvGraphicFramePr>
            <a:graphicFrameLocks noGrp="1"/>
          </p:cNvGraphicFramePr>
          <p:nvPr>
            <p:ph idx="1"/>
            <p:extLst>
              <p:ext uri="{D42A27DB-BD31-4B8C-83A1-F6EECF244321}">
                <p14:modId xmlns:p14="http://schemas.microsoft.com/office/powerpoint/2010/main" val="879732414"/>
              </p:ext>
            </p:extLst>
          </p:nvPr>
        </p:nvGraphicFramePr>
        <p:xfrm>
          <a:off x="0" y="1853754"/>
          <a:ext cx="12191999" cy="419972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pSp>
        <p:nvGrpSpPr>
          <p:cNvPr id="4" name="Group 3">
            <a:extLst>
              <a:ext uri="{FF2B5EF4-FFF2-40B4-BE49-F238E27FC236}">
                <a16:creationId xmlns:a16="http://schemas.microsoft.com/office/drawing/2014/main" id="{8BD74EB5-6DC8-50D3-0584-9E21DE47ED2B}"/>
              </a:ext>
            </a:extLst>
          </p:cNvPr>
          <p:cNvGrpSpPr/>
          <p:nvPr/>
        </p:nvGrpSpPr>
        <p:grpSpPr>
          <a:xfrm>
            <a:off x="4613316" y="3037263"/>
            <a:ext cx="3279799" cy="2060846"/>
            <a:chOff x="6481790" y="638693"/>
            <a:chExt cx="3279799" cy="2060846"/>
          </a:xfrm>
        </p:grpSpPr>
        <p:sp>
          <p:nvSpPr>
            <p:cNvPr id="6" name="Rounded Rectangle 5">
              <a:extLst>
                <a:ext uri="{FF2B5EF4-FFF2-40B4-BE49-F238E27FC236}">
                  <a16:creationId xmlns:a16="http://schemas.microsoft.com/office/drawing/2014/main" id="{9E57A53E-5666-94AF-DCE2-A82E8A5AE187}"/>
                </a:ext>
              </a:extLst>
            </p:cNvPr>
            <p:cNvSpPr/>
            <p:nvPr/>
          </p:nvSpPr>
          <p:spPr>
            <a:xfrm>
              <a:off x="6481790" y="638693"/>
              <a:ext cx="3279799" cy="2060846"/>
            </a:xfrm>
            <a:prstGeom prst="roundRect">
              <a:avLst/>
            </a:prstGeom>
          </p:spPr>
          <p:style>
            <a:lnRef idx="0">
              <a:schemeClr val="lt1">
                <a:hueOff val="0"/>
                <a:satOff val="0"/>
                <a:lumOff val="0"/>
                <a:alphaOff val="0"/>
              </a:schemeClr>
            </a:lnRef>
            <a:fillRef idx="3">
              <a:schemeClr val="accent1">
                <a:hueOff val="0"/>
                <a:satOff val="0"/>
                <a:lumOff val="0"/>
                <a:alphaOff val="0"/>
              </a:schemeClr>
            </a:fillRef>
            <a:effectRef idx="2">
              <a:schemeClr val="accent1">
                <a:hueOff val="0"/>
                <a:satOff val="0"/>
                <a:lumOff val="0"/>
                <a:alphaOff val="0"/>
              </a:schemeClr>
            </a:effectRef>
            <a:fontRef idx="minor">
              <a:schemeClr val="lt1"/>
            </a:fontRef>
          </p:style>
          <p:txBody>
            <a:bodyPr/>
            <a:lstStyle/>
            <a:p>
              <a:endParaRPr lang="en-US"/>
            </a:p>
          </p:txBody>
        </p:sp>
        <p:sp>
          <p:nvSpPr>
            <p:cNvPr id="9" name="Rounded Rectangle 4">
              <a:extLst>
                <a:ext uri="{FF2B5EF4-FFF2-40B4-BE49-F238E27FC236}">
                  <a16:creationId xmlns:a16="http://schemas.microsoft.com/office/drawing/2014/main" id="{61ED2E50-D1E2-C329-F99B-84EE49B120CF}"/>
                </a:ext>
              </a:extLst>
            </p:cNvPr>
            <p:cNvSpPr txBox="1"/>
            <p:nvPr/>
          </p:nvSpPr>
          <p:spPr>
            <a:xfrm>
              <a:off x="6582391" y="739295"/>
              <a:ext cx="3078595" cy="1859642"/>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60960" tIns="60960" rIns="60960" bIns="60960" numCol="1" spcCol="1270" anchor="ctr" anchorCtr="0">
              <a:noAutofit/>
            </a:bodyPr>
            <a:lstStyle/>
            <a:p>
              <a:pPr algn="ctr" defTabSz="711200">
                <a:lnSpc>
                  <a:spcPct val="90000"/>
                </a:lnSpc>
                <a:spcBef>
                  <a:spcPct val="0"/>
                </a:spcBef>
                <a:spcAft>
                  <a:spcPct val="35000"/>
                </a:spcAft>
              </a:pPr>
              <a:r>
                <a:rPr lang="en-US" sz="1600" kern="1200" dirty="0"/>
                <a:t>By working with others better resources can be found as different people have access to different resources to best support the child </a:t>
              </a:r>
              <a:r>
                <a:rPr lang="en-US" sz="1600" dirty="0"/>
                <a:t>(Lead academy, no date).</a:t>
              </a:r>
              <a:endParaRPr lang="en-GB" sz="1600" dirty="0"/>
            </a:p>
            <a:p>
              <a:pPr marL="0" lvl="0" indent="0" algn="ctr" defTabSz="711200">
                <a:lnSpc>
                  <a:spcPct val="90000"/>
                </a:lnSpc>
                <a:spcBef>
                  <a:spcPct val="0"/>
                </a:spcBef>
                <a:spcAft>
                  <a:spcPct val="35000"/>
                </a:spcAft>
                <a:buNone/>
              </a:pPr>
              <a:r>
                <a:rPr lang="en-US" sz="1600" kern="1200" dirty="0"/>
                <a:t> </a:t>
              </a:r>
            </a:p>
          </p:txBody>
        </p:sp>
      </p:grpSp>
      <p:sp>
        <p:nvSpPr>
          <p:cNvPr id="11" name="Slide Number Placeholder 10">
            <a:extLst>
              <a:ext uri="{FF2B5EF4-FFF2-40B4-BE49-F238E27FC236}">
                <a16:creationId xmlns:a16="http://schemas.microsoft.com/office/drawing/2014/main" id="{87628556-DBD5-9C2D-2652-9BEC18544D96}"/>
              </a:ext>
            </a:extLst>
          </p:cNvPr>
          <p:cNvSpPr>
            <a:spLocks noGrp="1"/>
          </p:cNvSpPr>
          <p:nvPr>
            <p:ph type="sldNum" sz="quarter" idx="12"/>
          </p:nvPr>
        </p:nvSpPr>
        <p:spPr/>
        <p:txBody>
          <a:bodyPr/>
          <a:lstStyle/>
          <a:p>
            <a:fld id="{6D22F896-40B5-4ADD-8801-0D06FADFA095}" type="slidenum">
              <a:rPr lang="en-US" smtClean="0"/>
              <a:t>12</a:t>
            </a:fld>
            <a:endParaRPr lang="en-US" dirty="0"/>
          </a:p>
        </p:txBody>
      </p:sp>
    </p:spTree>
    <p:extLst>
      <p:ext uri="{BB962C8B-B14F-4D97-AF65-F5344CB8AC3E}">
        <p14:creationId xmlns:p14="http://schemas.microsoft.com/office/powerpoint/2010/main" val="63714544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DDC9D8-864E-6623-7F14-7A7F9DD75ACF}"/>
              </a:ext>
            </a:extLst>
          </p:cNvPr>
          <p:cNvSpPr>
            <a:spLocks noGrp="1"/>
          </p:cNvSpPr>
          <p:nvPr>
            <p:ph type="title"/>
          </p:nvPr>
        </p:nvSpPr>
        <p:spPr>
          <a:xfrm>
            <a:off x="1539261" y="342420"/>
            <a:ext cx="9603275" cy="1049235"/>
          </a:xfrm>
        </p:spPr>
        <p:txBody>
          <a:bodyPr>
            <a:normAutofit fontScale="90000"/>
          </a:bodyPr>
          <a:lstStyle/>
          <a:p>
            <a:r>
              <a:rPr lang="en-GB" dirty="0">
                <a:solidFill>
                  <a:srgbClr val="000000"/>
                </a:solidFill>
                <a:effectLst/>
                <a:latin typeface="Arial" panose="020B0604020202020204" pitchFamily="34" charset="0"/>
              </a:rPr>
              <a:t>maternal factors that could impact development and what support could be offered</a:t>
            </a:r>
            <a:br>
              <a:rPr lang="en-GB" dirty="0">
                <a:solidFill>
                  <a:srgbClr val="000000"/>
                </a:solidFill>
                <a:effectLst/>
                <a:latin typeface="Arial" panose="020B0604020202020204" pitchFamily="34" charset="0"/>
              </a:rPr>
            </a:br>
            <a:endParaRPr lang="en-US" dirty="0"/>
          </a:p>
        </p:txBody>
      </p:sp>
      <p:pic>
        <p:nvPicPr>
          <p:cNvPr id="5" name="Content Placeholder 4" descr="Children with solid fill">
            <a:extLst>
              <a:ext uri="{FF2B5EF4-FFF2-40B4-BE49-F238E27FC236}">
                <a16:creationId xmlns:a16="http://schemas.microsoft.com/office/drawing/2014/main" id="{F94A641F-904B-B545-A8FB-3A9B4003E249}"/>
              </a:ext>
            </a:extLst>
          </p:cNvPr>
          <p:cNvPicPr>
            <a:picLocks noGrp="1" noChangeAspect="1"/>
          </p:cNvPicPr>
          <p:nvPr>
            <p:ph idx="1"/>
          </p:nvPr>
        </p:nvPicPr>
        <p:blipFill>
          <a:blip r:embed="rId2">
            <a:extLst>
              <a:ext uri="{96DAC541-7B7A-43D3-8B79-37D633B846F1}">
                <asvg:svgBlip xmlns:asvg="http://schemas.microsoft.com/office/drawing/2016/SVG/main" r:embed="rId3"/>
              </a:ext>
            </a:extLst>
          </a:blip>
          <a:stretch>
            <a:fillRect/>
          </a:stretch>
        </p:blipFill>
        <p:spPr>
          <a:xfrm>
            <a:off x="5415788" y="2907591"/>
            <a:ext cx="1360423" cy="1360423"/>
          </a:xfrm>
        </p:spPr>
      </p:pic>
      <p:sp>
        <p:nvSpPr>
          <p:cNvPr id="8" name="TextBox 7">
            <a:extLst>
              <a:ext uri="{FF2B5EF4-FFF2-40B4-BE49-F238E27FC236}">
                <a16:creationId xmlns:a16="http://schemas.microsoft.com/office/drawing/2014/main" id="{D1E13360-F8E6-52DF-3AB7-A19640860DAE}"/>
              </a:ext>
            </a:extLst>
          </p:cNvPr>
          <p:cNvSpPr txBox="1"/>
          <p:nvPr/>
        </p:nvSpPr>
        <p:spPr>
          <a:xfrm>
            <a:off x="7460246" y="1937951"/>
            <a:ext cx="4545646" cy="1200329"/>
          </a:xfrm>
          <a:prstGeom prst="rect">
            <a:avLst/>
          </a:prstGeom>
          <a:noFill/>
          <a:ln w="28575">
            <a:solidFill>
              <a:schemeClr val="tx1"/>
            </a:solidFill>
          </a:ln>
        </p:spPr>
        <p:txBody>
          <a:bodyPr wrap="square" rtlCol="0">
            <a:spAutoFit/>
          </a:bodyPr>
          <a:lstStyle/>
          <a:p>
            <a:r>
              <a:rPr lang="en-US" sz="1400" dirty="0"/>
              <a:t>Healthy diet </a:t>
            </a:r>
          </a:p>
          <a:p>
            <a:r>
              <a:rPr lang="en-US" sz="1400" dirty="0"/>
              <a:t>A balanced diet needs to include not only fruit and vegetables but also carbohydrates and protein rich foods Aswell as drinking plenty of fluids (European foundation for the care of newborn infants, no date</a:t>
            </a:r>
            <a:r>
              <a:rPr lang="en-US" sz="1600" dirty="0"/>
              <a:t>)</a:t>
            </a:r>
          </a:p>
        </p:txBody>
      </p:sp>
      <p:sp>
        <p:nvSpPr>
          <p:cNvPr id="11" name="TextBox 10">
            <a:extLst>
              <a:ext uri="{FF2B5EF4-FFF2-40B4-BE49-F238E27FC236}">
                <a16:creationId xmlns:a16="http://schemas.microsoft.com/office/drawing/2014/main" id="{EDC615B5-794A-E4F4-AB1B-FD3B0F219B12}"/>
              </a:ext>
            </a:extLst>
          </p:cNvPr>
          <p:cNvSpPr txBox="1"/>
          <p:nvPr/>
        </p:nvSpPr>
        <p:spPr>
          <a:xfrm>
            <a:off x="-3991" y="1719541"/>
            <a:ext cx="4290241" cy="1815882"/>
          </a:xfrm>
          <a:prstGeom prst="rect">
            <a:avLst/>
          </a:prstGeom>
          <a:noFill/>
          <a:ln w="28575">
            <a:solidFill>
              <a:schemeClr val="tx1"/>
            </a:solidFill>
          </a:ln>
        </p:spPr>
        <p:txBody>
          <a:bodyPr wrap="square" rtlCol="0">
            <a:spAutoFit/>
          </a:bodyPr>
          <a:lstStyle/>
          <a:p>
            <a:r>
              <a:rPr lang="en-US" sz="1400" dirty="0"/>
              <a:t>Nutrients </a:t>
            </a:r>
          </a:p>
          <a:p>
            <a:r>
              <a:rPr lang="en-US" sz="1400" dirty="0"/>
              <a:t>There are certain nutrients that are important for a child during pregnancy some of these are folic acid, iodine, iron and vitamin D (European foundation for the care of newborn infants, no date). This will reduce the risk of spina bifida and increase the brain development for the child ( European foundation for the care of newborn infants, no date). </a:t>
            </a:r>
          </a:p>
        </p:txBody>
      </p:sp>
      <p:sp>
        <p:nvSpPr>
          <p:cNvPr id="13" name="TextBox 12">
            <a:extLst>
              <a:ext uri="{FF2B5EF4-FFF2-40B4-BE49-F238E27FC236}">
                <a16:creationId xmlns:a16="http://schemas.microsoft.com/office/drawing/2014/main" id="{D87BCD84-F03E-596D-F5AD-67B635A37250}"/>
              </a:ext>
            </a:extLst>
          </p:cNvPr>
          <p:cNvSpPr txBox="1"/>
          <p:nvPr/>
        </p:nvSpPr>
        <p:spPr>
          <a:xfrm>
            <a:off x="-54977" y="3535423"/>
            <a:ext cx="4751613" cy="1384995"/>
          </a:xfrm>
          <a:prstGeom prst="rect">
            <a:avLst/>
          </a:prstGeom>
          <a:noFill/>
          <a:ln w="28575">
            <a:solidFill>
              <a:schemeClr val="tx1"/>
            </a:solidFill>
          </a:ln>
        </p:spPr>
        <p:txBody>
          <a:bodyPr wrap="square" rtlCol="0">
            <a:spAutoFit/>
          </a:bodyPr>
          <a:lstStyle/>
          <a:p>
            <a:r>
              <a:rPr lang="en-US" sz="1400" dirty="0"/>
              <a:t>Pre-</a:t>
            </a:r>
            <a:r>
              <a:rPr lang="en-US" sz="1400" dirty="0" err="1"/>
              <a:t>exisiting</a:t>
            </a:r>
            <a:r>
              <a:rPr lang="en-US" sz="1400" dirty="0"/>
              <a:t> medical conditions- such as high blood pressure, pcos, diabetes, obesity and HIV can all have an effect on how a child will grow and develop in the womb and once born (NIH, 2024). Conditions like high blood pressure and obesity can affect the Childs birth weight when born, as conditions like HIV can be passed onto the child when born (NIH, 2024). </a:t>
            </a:r>
          </a:p>
        </p:txBody>
      </p:sp>
      <p:sp>
        <p:nvSpPr>
          <p:cNvPr id="18" name="TextBox 17">
            <a:extLst>
              <a:ext uri="{FF2B5EF4-FFF2-40B4-BE49-F238E27FC236}">
                <a16:creationId xmlns:a16="http://schemas.microsoft.com/office/drawing/2014/main" id="{E61EF35D-E68B-6FF8-141C-96B31C3EA8F8}"/>
              </a:ext>
            </a:extLst>
          </p:cNvPr>
          <p:cNvSpPr txBox="1"/>
          <p:nvPr/>
        </p:nvSpPr>
        <p:spPr>
          <a:xfrm>
            <a:off x="6993924" y="3240162"/>
            <a:ext cx="5103541" cy="1600438"/>
          </a:xfrm>
          <a:prstGeom prst="rect">
            <a:avLst/>
          </a:prstGeom>
          <a:noFill/>
          <a:ln w="28575">
            <a:solidFill>
              <a:schemeClr val="tx1"/>
            </a:solidFill>
          </a:ln>
        </p:spPr>
        <p:txBody>
          <a:bodyPr wrap="square" rtlCol="0">
            <a:spAutoFit/>
          </a:bodyPr>
          <a:lstStyle/>
          <a:p>
            <a:r>
              <a:rPr lang="en-US" sz="1400" dirty="0"/>
              <a:t>Smoking and alcohol </a:t>
            </a:r>
          </a:p>
          <a:p>
            <a:r>
              <a:rPr lang="en-US" sz="1400" dirty="0"/>
              <a:t>These need to be avoided during pregnancy alcohol can have a major effect on the Childs brain development (European foundation for the care of newborn infants, no date). Smoking during </a:t>
            </a:r>
            <a:r>
              <a:rPr lang="en-US" sz="1400" dirty="0" err="1"/>
              <a:t>preganancy</a:t>
            </a:r>
            <a:r>
              <a:rPr lang="en-US" sz="1400" dirty="0"/>
              <a:t> can lead to miscarriage, or the child having a abnormal birth weight, it can also affect the Childs lungs from developing (European foundation for the care of newborn infants, no date)</a:t>
            </a:r>
          </a:p>
        </p:txBody>
      </p:sp>
      <p:cxnSp>
        <p:nvCxnSpPr>
          <p:cNvPr id="20" name="Straight Arrow Connector 19">
            <a:extLst>
              <a:ext uri="{FF2B5EF4-FFF2-40B4-BE49-F238E27FC236}">
                <a16:creationId xmlns:a16="http://schemas.microsoft.com/office/drawing/2014/main" id="{77F6640B-E0C9-6AAF-01DD-BCC72544E348}"/>
              </a:ext>
            </a:extLst>
          </p:cNvPr>
          <p:cNvCxnSpPr/>
          <p:nvPr/>
        </p:nvCxnSpPr>
        <p:spPr>
          <a:xfrm flipH="1" flipV="1">
            <a:off x="4286250" y="2686050"/>
            <a:ext cx="1104900" cy="514350"/>
          </a:xfrm>
          <a:prstGeom prst="straightConnector1">
            <a:avLst/>
          </a:prstGeom>
          <a:ln w="5715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1" name="Straight Arrow Connector 20">
            <a:extLst>
              <a:ext uri="{FF2B5EF4-FFF2-40B4-BE49-F238E27FC236}">
                <a16:creationId xmlns:a16="http://schemas.microsoft.com/office/drawing/2014/main" id="{7DC437F6-5610-4F45-26DB-4AFAE4F44F1C}"/>
              </a:ext>
            </a:extLst>
          </p:cNvPr>
          <p:cNvCxnSpPr>
            <a:cxnSpLocks/>
          </p:cNvCxnSpPr>
          <p:nvPr/>
        </p:nvCxnSpPr>
        <p:spPr>
          <a:xfrm flipH="1">
            <a:off x="4661809" y="3352800"/>
            <a:ext cx="881741" cy="627645"/>
          </a:xfrm>
          <a:prstGeom prst="straightConnector1">
            <a:avLst/>
          </a:prstGeom>
          <a:ln w="5715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3" name="Straight Arrow Connector 22">
            <a:extLst>
              <a:ext uri="{FF2B5EF4-FFF2-40B4-BE49-F238E27FC236}">
                <a16:creationId xmlns:a16="http://schemas.microsoft.com/office/drawing/2014/main" id="{DDFE4F30-6EF5-A57A-6378-D681C21D98D8}"/>
              </a:ext>
            </a:extLst>
          </p:cNvPr>
          <p:cNvCxnSpPr>
            <a:cxnSpLocks/>
          </p:cNvCxnSpPr>
          <p:nvPr/>
        </p:nvCxnSpPr>
        <p:spPr>
          <a:xfrm flipV="1">
            <a:off x="6355346" y="2633185"/>
            <a:ext cx="1013327" cy="576153"/>
          </a:xfrm>
          <a:prstGeom prst="straightConnector1">
            <a:avLst/>
          </a:prstGeom>
          <a:ln w="5715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6" name="Straight Arrow Connector 25">
            <a:extLst>
              <a:ext uri="{FF2B5EF4-FFF2-40B4-BE49-F238E27FC236}">
                <a16:creationId xmlns:a16="http://schemas.microsoft.com/office/drawing/2014/main" id="{E35963D9-3BFB-BD4A-B290-007EA9120315}"/>
              </a:ext>
            </a:extLst>
          </p:cNvPr>
          <p:cNvCxnSpPr>
            <a:cxnSpLocks/>
          </p:cNvCxnSpPr>
          <p:nvPr/>
        </p:nvCxnSpPr>
        <p:spPr>
          <a:xfrm>
            <a:off x="6506647" y="3617111"/>
            <a:ext cx="487277" cy="530992"/>
          </a:xfrm>
          <a:prstGeom prst="straightConnector1">
            <a:avLst/>
          </a:prstGeom>
          <a:ln w="5715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3" name="Straight Arrow Connector 32">
            <a:extLst>
              <a:ext uri="{FF2B5EF4-FFF2-40B4-BE49-F238E27FC236}">
                <a16:creationId xmlns:a16="http://schemas.microsoft.com/office/drawing/2014/main" id="{89AAC008-27EC-D841-8D89-6B5934026D76}"/>
              </a:ext>
            </a:extLst>
          </p:cNvPr>
          <p:cNvCxnSpPr/>
          <p:nvPr/>
        </p:nvCxnSpPr>
        <p:spPr>
          <a:xfrm flipH="1">
            <a:off x="5665536" y="3864138"/>
            <a:ext cx="160638" cy="976462"/>
          </a:xfrm>
          <a:prstGeom prst="straightConnector1">
            <a:avLst/>
          </a:prstGeom>
          <a:ln w="57150">
            <a:tailEnd type="triangle"/>
          </a:ln>
        </p:spPr>
        <p:style>
          <a:lnRef idx="1">
            <a:schemeClr val="dk1"/>
          </a:lnRef>
          <a:fillRef idx="0">
            <a:schemeClr val="dk1"/>
          </a:fillRef>
          <a:effectRef idx="0">
            <a:schemeClr val="dk1"/>
          </a:effectRef>
          <a:fontRef idx="minor">
            <a:schemeClr val="tx1"/>
          </a:fontRef>
        </p:style>
      </p:cxnSp>
      <p:sp>
        <p:nvSpPr>
          <p:cNvPr id="34" name="TextBox 33">
            <a:extLst>
              <a:ext uri="{FF2B5EF4-FFF2-40B4-BE49-F238E27FC236}">
                <a16:creationId xmlns:a16="http://schemas.microsoft.com/office/drawing/2014/main" id="{5AFA8DCE-2FA6-9DEE-92A2-2CB1B69CAD2A}"/>
              </a:ext>
            </a:extLst>
          </p:cNvPr>
          <p:cNvSpPr txBox="1"/>
          <p:nvPr/>
        </p:nvSpPr>
        <p:spPr>
          <a:xfrm>
            <a:off x="1048127" y="4936992"/>
            <a:ext cx="10095744" cy="1200329"/>
          </a:xfrm>
          <a:prstGeom prst="rect">
            <a:avLst/>
          </a:prstGeom>
          <a:noFill/>
          <a:ln w="28575">
            <a:solidFill>
              <a:schemeClr val="tx1"/>
            </a:solidFill>
          </a:ln>
        </p:spPr>
        <p:txBody>
          <a:bodyPr wrap="square" rtlCol="0">
            <a:spAutoFit/>
          </a:bodyPr>
          <a:lstStyle/>
          <a:p>
            <a:r>
              <a:rPr lang="en-US" sz="1400" dirty="0"/>
              <a:t>Physical activity</a:t>
            </a:r>
          </a:p>
          <a:p>
            <a:r>
              <a:rPr lang="en-US" sz="1400" dirty="0"/>
              <a:t>Physical activity is important for both the mother and baby during pregnancy, it will improve the mothers cardiovascular function, it can also help </a:t>
            </a:r>
            <a:r>
              <a:rPr lang="en-US" sz="1400" dirty="0" err="1"/>
              <a:t>gestinatioal</a:t>
            </a:r>
            <a:r>
              <a:rPr lang="en-US" sz="1400" dirty="0"/>
              <a:t> diabetes or can even help not developing gestational diabetes, pelvic exercise are also important this is the muscle that represents at the lower abdomen, this will ensure the muscle stays strong and will prevent bladder weakness after the baby is born (European foundation for the care of newborn infants, no date</a:t>
            </a:r>
            <a:r>
              <a:rPr lang="en-US" sz="1600" dirty="0"/>
              <a:t>).</a:t>
            </a:r>
            <a:endParaRPr lang="en-US" sz="1400" dirty="0"/>
          </a:p>
        </p:txBody>
      </p:sp>
      <p:sp>
        <p:nvSpPr>
          <p:cNvPr id="35" name="Slide Number Placeholder 34">
            <a:extLst>
              <a:ext uri="{FF2B5EF4-FFF2-40B4-BE49-F238E27FC236}">
                <a16:creationId xmlns:a16="http://schemas.microsoft.com/office/drawing/2014/main" id="{ABD09EB3-D7A6-767A-EAEA-2FD5147A747B}"/>
              </a:ext>
            </a:extLst>
          </p:cNvPr>
          <p:cNvSpPr>
            <a:spLocks noGrp="1"/>
          </p:cNvSpPr>
          <p:nvPr>
            <p:ph type="sldNum" sz="quarter" idx="12"/>
          </p:nvPr>
        </p:nvSpPr>
        <p:spPr/>
        <p:txBody>
          <a:bodyPr/>
          <a:lstStyle/>
          <a:p>
            <a:fld id="{6D22F896-40B5-4ADD-8801-0D06FADFA095}" type="slidenum">
              <a:rPr lang="en-US" smtClean="0"/>
              <a:t>13</a:t>
            </a:fld>
            <a:endParaRPr lang="en-US" dirty="0"/>
          </a:p>
        </p:txBody>
      </p:sp>
    </p:spTree>
    <p:extLst>
      <p:ext uri="{BB962C8B-B14F-4D97-AF65-F5344CB8AC3E}">
        <p14:creationId xmlns:p14="http://schemas.microsoft.com/office/powerpoint/2010/main" val="253774510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0CABCAE3-64FC-4149-819F-2C18128241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pic>
        <p:nvPicPr>
          <p:cNvPr id="19" name="Picture 18">
            <a:extLst>
              <a:ext uri="{FF2B5EF4-FFF2-40B4-BE49-F238E27FC236}">
                <a16:creationId xmlns:a16="http://schemas.microsoft.com/office/drawing/2014/main" id="{012FDCFE-9AD2-4D8A-8CBF-B3AA37EBF6D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1" name="Straight Connector 20">
            <a:extLst>
              <a:ext uri="{FF2B5EF4-FFF2-40B4-BE49-F238E27FC236}">
                <a16:creationId xmlns:a16="http://schemas.microsoft.com/office/drawing/2014/main" id="{FBD463FC-4CA8-4FF4-85A3-AF9F4B98D2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BECF35C3-8B44-4F4B-BD25-4C01823DB22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25" name="Rectangle 24">
            <a:extLst>
              <a:ext uri="{FF2B5EF4-FFF2-40B4-BE49-F238E27FC236}">
                <a16:creationId xmlns:a16="http://schemas.microsoft.com/office/drawing/2014/main" id="{8BC298DB-2D5C-40A1-9A78-6B4A12198A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35C2355B-7CE9-4192-9142-A41CA0A0C0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1302DB12-50FE-0859-1A82-9CD0F2244549}"/>
              </a:ext>
            </a:extLst>
          </p:cNvPr>
          <p:cNvSpPr>
            <a:spLocks noGrp="1"/>
          </p:cNvSpPr>
          <p:nvPr>
            <p:ph type="title"/>
          </p:nvPr>
        </p:nvSpPr>
        <p:spPr>
          <a:xfrm>
            <a:off x="6585200" y="967167"/>
            <a:ext cx="4151306" cy="2374516"/>
          </a:xfrm>
        </p:spPr>
        <p:txBody>
          <a:bodyPr vert="horz" lIns="91440" tIns="45720" rIns="91440" bIns="0" rtlCol="0" anchor="b">
            <a:normAutofit/>
          </a:bodyPr>
          <a:lstStyle/>
          <a:p>
            <a:r>
              <a:rPr lang="en-US" sz="4100" dirty="0"/>
              <a:t>Activities that are meaningful to learning </a:t>
            </a:r>
          </a:p>
        </p:txBody>
      </p:sp>
      <p:pic>
        <p:nvPicPr>
          <p:cNvPr id="14" name="Graphic 13" descr="Head with Gears">
            <a:extLst>
              <a:ext uri="{FF2B5EF4-FFF2-40B4-BE49-F238E27FC236}">
                <a16:creationId xmlns:a16="http://schemas.microsoft.com/office/drawing/2014/main" id="{D5868AB4-C454-DD23-AC13-49FD2B78B66E}"/>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279869" y="805583"/>
            <a:ext cx="4660762" cy="4660762"/>
          </a:xfrm>
          <a:prstGeom prst="rect">
            <a:avLst/>
          </a:prstGeom>
        </p:spPr>
      </p:pic>
      <p:cxnSp>
        <p:nvCxnSpPr>
          <p:cNvPr id="29" name="Straight Connector 28">
            <a:extLst>
              <a:ext uri="{FF2B5EF4-FFF2-40B4-BE49-F238E27FC236}">
                <a16:creationId xmlns:a16="http://schemas.microsoft.com/office/drawing/2014/main" id="{06D05ED8-39E4-42F8-92CB-704C2BD0D21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79647" y="3526496"/>
            <a:ext cx="4149931" cy="0"/>
          </a:xfrm>
          <a:prstGeom prst="line">
            <a:avLst/>
          </a:prstGeom>
          <a:ln w="31750"/>
        </p:spPr>
        <p:style>
          <a:lnRef idx="3">
            <a:schemeClr val="accent1"/>
          </a:lnRef>
          <a:fillRef idx="0">
            <a:schemeClr val="accent1"/>
          </a:fillRef>
          <a:effectRef idx="2">
            <a:schemeClr val="accent1"/>
          </a:effectRef>
          <a:fontRef idx="minor">
            <a:schemeClr val="tx1"/>
          </a:fontRef>
        </p:style>
      </p:cxnSp>
      <p:pic>
        <p:nvPicPr>
          <p:cNvPr id="31" name="Picture 30">
            <a:extLst>
              <a:ext uri="{FF2B5EF4-FFF2-40B4-BE49-F238E27FC236}">
                <a16:creationId xmlns:a16="http://schemas.microsoft.com/office/drawing/2014/main" id="{45CE2E7C-6AA3-4710-825D-4CDDF788C7B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33" name="Straight Connector 32">
            <a:extLst>
              <a:ext uri="{FF2B5EF4-FFF2-40B4-BE49-F238E27FC236}">
                <a16:creationId xmlns:a16="http://schemas.microsoft.com/office/drawing/2014/main" id="{3256C6C3-0EDC-4651-AB37-9F26CFAA6C8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p:nvSpPr>
          <p:cNvPr id="3" name="Slide Number Placeholder 2">
            <a:extLst>
              <a:ext uri="{FF2B5EF4-FFF2-40B4-BE49-F238E27FC236}">
                <a16:creationId xmlns:a16="http://schemas.microsoft.com/office/drawing/2014/main" id="{E360776A-0845-ACAA-A57C-8E9ED0BEFE7E}"/>
              </a:ext>
            </a:extLst>
          </p:cNvPr>
          <p:cNvSpPr>
            <a:spLocks noGrp="1"/>
          </p:cNvSpPr>
          <p:nvPr>
            <p:ph type="sldNum" sz="quarter" idx="12"/>
          </p:nvPr>
        </p:nvSpPr>
        <p:spPr/>
        <p:txBody>
          <a:bodyPr/>
          <a:lstStyle/>
          <a:p>
            <a:fld id="{6D22F896-40B5-4ADD-8801-0D06FADFA095}" type="slidenum">
              <a:rPr lang="en-US" smtClean="0"/>
              <a:t>14</a:t>
            </a:fld>
            <a:endParaRPr lang="en-US" dirty="0"/>
          </a:p>
        </p:txBody>
      </p:sp>
    </p:spTree>
    <p:extLst>
      <p:ext uri="{BB962C8B-B14F-4D97-AF65-F5344CB8AC3E}">
        <p14:creationId xmlns:p14="http://schemas.microsoft.com/office/powerpoint/2010/main" val="307458655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9B838B-845F-AC89-83DE-D8DAAA03269B}"/>
              </a:ext>
            </a:extLst>
          </p:cNvPr>
          <p:cNvSpPr>
            <a:spLocks noGrp="1"/>
          </p:cNvSpPr>
          <p:nvPr>
            <p:ph type="title"/>
          </p:nvPr>
        </p:nvSpPr>
        <p:spPr/>
        <p:txBody>
          <a:bodyPr/>
          <a:lstStyle/>
          <a:p>
            <a:r>
              <a:rPr lang="en-US" dirty="0"/>
              <a:t>Reading out loud to child </a:t>
            </a:r>
          </a:p>
        </p:txBody>
      </p:sp>
      <p:sp>
        <p:nvSpPr>
          <p:cNvPr id="5" name="TextBox 4">
            <a:extLst>
              <a:ext uri="{FF2B5EF4-FFF2-40B4-BE49-F238E27FC236}">
                <a16:creationId xmlns:a16="http://schemas.microsoft.com/office/drawing/2014/main" id="{90BB0CCE-2FD0-0799-90C3-F5A5C9AD23CC}"/>
              </a:ext>
            </a:extLst>
          </p:cNvPr>
          <p:cNvSpPr txBox="1"/>
          <p:nvPr/>
        </p:nvSpPr>
        <p:spPr>
          <a:xfrm>
            <a:off x="59771" y="1882096"/>
            <a:ext cx="4763737" cy="1200329"/>
          </a:xfrm>
          <a:prstGeom prst="rect">
            <a:avLst/>
          </a:prstGeom>
          <a:noFill/>
        </p:spPr>
        <p:txBody>
          <a:bodyPr wrap="square" rtlCol="0">
            <a:spAutoFit/>
          </a:bodyPr>
          <a:lstStyle/>
          <a:p>
            <a:r>
              <a:rPr lang="en-US" dirty="0"/>
              <a:t>Language development</a:t>
            </a:r>
          </a:p>
          <a:p>
            <a:r>
              <a:rPr lang="en-US" dirty="0"/>
              <a:t>Exposure to words will help build the connections in the brain that will build their language (Sheldon-dean, 2024).</a:t>
            </a:r>
          </a:p>
        </p:txBody>
      </p:sp>
      <p:sp>
        <p:nvSpPr>
          <p:cNvPr id="3" name="TextBox 2">
            <a:extLst>
              <a:ext uri="{FF2B5EF4-FFF2-40B4-BE49-F238E27FC236}">
                <a16:creationId xmlns:a16="http://schemas.microsoft.com/office/drawing/2014/main" id="{A2F990A0-DFED-2B64-C290-23B5E3011AC2}"/>
              </a:ext>
            </a:extLst>
          </p:cNvPr>
          <p:cNvSpPr txBox="1"/>
          <p:nvPr/>
        </p:nvSpPr>
        <p:spPr>
          <a:xfrm>
            <a:off x="7368492" y="1853754"/>
            <a:ext cx="4107246" cy="1754326"/>
          </a:xfrm>
          <a:prstGeom prst="rect">
            <a:avLst/>
          </a:prstGeom>
          <a:noFill/>
        </p:spPr>
        <p:txBody>
          <a:bodyPr wrap="square" rtlCol="0">
            <a:spAutoFit/>
          </a:bodyPr>
          <a:lstStyle/>
          <a:p>
            <a:r>
              <a:rPr lang="en-US" dirty="0"/>
              <a:t>Empathy and emotional awareness </a:t>
            </a:r>
          </a:p>
          <a:p>
            <a:r>
              <a:rPr lang="en-US" dirty="0"/>
              <a:t>As children will learn about other peoples lives and cultures they will start to understand feelings and how they can handle these feelings themselves (Sheldon-dean, 2024)</a:t>
            </a:r>
          </a:p>
        </p:txBody>
      </p:sp>
      <p:sp>
        <p:nvSpPr>
          <p:cNvPr id="6" name="TextBox 5">
            <a:extLst>
              <a:ext uri="{FF2B5EF4-FFF2-40B4-BE49-F238E27FC236}">
                <a16:creationId xmlns:a16="http://schemas.microsoft.com/office/drawing/2014/main" id="{97FC17CA-4953-6D71-FC00-498A14FAB11A}"/>
              </a:ext>
            </a:extLst>
          </p:cNvPr>
          <p:cNvSpPr txBox="1"/>
          <p:nvPr/>
        </p:nvSpPr>
        <p:spPr>
          <a:xfrm>
            <a:off x="0" y="3830838"/>
            <a:ext cx="4305300" cy="2308324"/>
          </a:xfrm>
          <a:prstGeom prst="rect">
            <a:avLst/>
          </a:prstGeom>
          <a:noFill/>
        </p:spPr>
        <p:txBody>
          <a:bodyPr wrap="square" rtlCol="0">
            <a:spAutoFit/>
          </a:bodyPr>
          <a:lstStyle/>
          <a:p>
            <a:r>
              <a:rPr lang="en-US" dirty="0"/>
              <a:t>Parent and child bond </a:t>
            </a:r>
          </a:p>
          <a:p>
            <a:r>
              <a:rPr lang="en-US" dirty="0"/>
              <a:t>When reading with a child it is time for the caregiver and child to have together, this can support a Childs cognitive development as the child hears a familiar voice which will allow them to learn quicker as well as the sensory development by holding the book and feeling the pages (Sheldon-dean, 2024)</a:t>
            </a:r>
          </a:p>
        </p:txBody>
      </p:sp>
      <p:sp>
        <p:nvSpPr>
          <p:cNvPr id="9" name="TextBox 8">
            <a:extLst>
              <a:ext uri="{FF2B5EF4-FFF2-40B4-BE49-F238E27FC236}">
                <a16:creationId xmlns:a16="http://schemas.microsoft.com/office/drawing/2014/main" id="{832A319B-DE8B-27C4-5BC8-4B61F58305A6}"/>
              </a:ext>
            </a:extLst>
          </p:cNvPr>
          <p:cNvSpPr txBox="1"/>
          <p:nvPr/>
        </p:nvSpPr>
        <p:spPr>
          <a:xfrm>
            <a:off x="7029450" y="4714652"/>
            <a:ext cx="5314950" cy="1200329"/>
          </a:xfrm>
          <a:prstGeom prst="rect">
            <a:avLst/>
          </a:prstGeom>
          <a:noFill/>
        </p:spPr>
        <p:txBody>
          <a:bodyPr wrap="square" rtlCol="0">
            <a:spAutoFit/>
          </a:bodyPr>
          <a:lstStyle/>
          <a:p>
            <a:r>
              <a:rPr lang="en-US" dirty="0"/>
              <a:t>Imagination </a:t>
            </a:r>
          </a:p>
          <a:p>
            <a:r>
              <a:rPr lang="en-US" dirty="0"/>
              <a:t>Reading out loud to a child can support their curiosity and imagination of what could happen next (</a:t>
            </a:r>
            <a:r>
              <a:rPr lang="en-US" dirty="0" err="1"/>
              <a:t>Raisisng</a:t>
            </a:r>
            <a:r>
              <a:rPr lang="en-US" dirty="0"/>
              <a:t> children network, 2023). </a:t>
            </a:r>
          </a:p>
        </p:txBody>
      </p:sp>
      <mc:AlternateContent xmlns:mc="http://schemas.openxmlformats.org/markup-compatibility/2006">
        <mc:Choice xmlns:am3d="http://schemas.microsoft.com/office/drawing/2017/model3d" Requires="am3d">
          <p:graphicFrame>
            <p:nvGraphicFramePr>
              <p:cNvPr id="10" name="3D Model 9" descr="Books">
                <a:extLst>
                  <a:ext uri="{FF2B5EF4-FFF2-40B4-BE49-F238E27FC236}">
                    <a16:creationId xmlns:a16="http://schemas.microsoft.com/office/drawing/2014/main" id="{BBA9DE81-94E1-6438-CF49-AC169EAB17A1}"/>
                  </a:ext>
                </a:extLst>
              </p:cNvPr>
              <p:cNvGraphicFramePr>
                <a:graphicFrameLocks noChangeAspect="1"/>
              </p:cNvGraphicFramePr>
              <p:nvPr>
                <p:extLst>
                  <p:ext uri="{D42A27DB-BD31-4B8C-83A1-F6EECF244321}">
                    <p14:modId xmlns:p14="http://schemas.microsoft.com/office/powerpoint/2010/main" val="4056700963"/>
                  </p:ext>
                </p:extLst>
              </p:nvPr>
            </p:nvGraphicFramePr>
            <p:xfrm>
              <a:off x="4003122" y="2302287"/>
              <a:ext cx="3371388" cy="2940459"/>
            </p:xfrm>
            <a:graphic>
              <a:graphicData uri="http://schemas.microsoft.com/office/drawing/2017/model3d">
                <am3d:model3d r:embed="rId2">
                  <am3d:spPr>
                    <a:xfrm>
                      <a:off x="0" y="0"/>
                      <a:ext cx="3371388" cy="2940459"/>
                    </a:xfrm>
                    <a:prstGeom prst="rect">
                      <a:avLst/>
                    </a:prstGeom>
                  </am3d:spPr>
                  <am3d:camera>
                    <am3d:pos x="0" y="0" z="69236153"/>
                    <am3d:up dx="0" dy="36000000" dz="0"/>
                    <am3d:lookAt x="0" y="0" z="0"/>
                    <am3d:perspective fov="2700000"/>
                  </am3d:camera>
                  <am3d:trans>
                    <am3d:meterPerModelUnit n="2964344" d="1000000"/>
                    <am3d:preTrans dx="0" dy="-8821788" dz="0"/>
                    <am3d:scale>
                      <am3d:sx n="1000000" d="1000000"/>
                      <am3d:sy n="1000000" d="1000000"/>
                      <am3d:sz n="1000000" d="1000000"/>
                    </am3d:scale>
                    <am3d:rot ax="705421" ay="-567809" az="-117595"/>
                    <am3d:postTrans dx="0" dy="0" dz="0"/>
                  </am3d:trans>
                  <am3d:raster rName="Office3DRenderer" rVer="16.0.8326">
                    <am3d:blip r:embed="rId3"/>
                  </am3d:raster>
                  <am3d:objViewport viewportSz="5323244"/>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10" name="3D Model 9" descr="Books">
                <a:extLst>
                  <a:ext uri="{FF2B5EF4-FFF2-40B4-BE49-F238E27FC236}">
                    <a16:creationId xmlns:a16="http://schemas.microsoft.com/office/drawing/2014/main" id="{BBA9DE81-94E1-6438-CF49-AC169EAB17A1}"/>
                  </a:ext>
                </a:extLst>
              </p:cNvPr>
              <p:cNvPicPr>
                <a:picLocks noGrp="1" noRot="1" noChangeAspect="1" noMove="1" noResize="1" noEditPoints="1" noAdjustHandles="1" noChangeArrowheads="1" noChangeShapeType="1" noCrop="1"/>
              </p:cNvPicPr>
              <p:nvPr/>
            </p:nvPicPr>
            <p:blipFill>
              <a:blip r:embed="rId3"/>
              <a:stretch>
                <a:fillRect/>
              </a:stretch>
            </p:blipFill>
            <p:spPr>
              <a:xfrm>
                <a:off x="4003122" y="2302287"/>
                <a:ext cx="3371388" cy="2940459"/>
              </a:xfrm>
              <a:prstGeom prst="rect">
                <a:avLst/>
              </a:prstGeom>
            </p:spPr>
          </p:pic>
        </mc:Fallback>
      </mc:AlternateContent>
      <p:sp>
        <p:nvSpPr>
          <p:cNvPr id="11" name="Slide Number Placeholder 10">
            <a:extLst>
              <a:ext uri="{FF2B5EF4-FFF2-40B4-BE49-F238E27FC236}">
                <a16:creationId xmlns:a16="http://schemas.microsoft.com/office/drawing/2014/main" id="{788840EB-0B29-CFEB-1A7D-373E9BA14F67}"/>
              </a:ext>
            </a:extLst>
          </p:cNvPr>
          <p:cNvSpPr>
            <a:spLocks noGrp="1"/>
          </p:cNvSpPr>
          <p:nvPr>
            <p:ph type="sldNum" sz="quarter" idx="12"/>
          </p:nvPr>
        </p:nvSpPr>
        <p:spPr/>
        <p:txBody>
          <a:bodyPr/>
          <a:lstStyle/>
          <a:p>
            <a:fld id="{6D22F896-40B5-4ADD-8801-0D06FADFA095}" type="slidenum">
              <a:rPr lang="en-US" smtClean="0"/>
              <a:t>15</a:t>
            </a:fld>
            <a:endParaRPr lang="en-US" dirty="0"/>
          </a:p>
        </p:txBody>
      </p:sp>
    </p:spTree>
    <p:extLst>
      <p:ext uri="{BB962C8B-B14F-4D97-AF65-F5344CB8AC3E}">
        <p14:creationId xmlns:p14="http://schemas.microsoft.com/office/powerpoint/2010/main" val="143001761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27C9F3-3DA6-EBFC-0FC3-80C72315B9CB}"/>
              </a:ext>
            </a:extLst>
          </p:cNvPr>
          <p:cNvSpPr>
            <a:spLocks noGrp="1"/>
          </p:cNvSpPr>
          <p:nvPr>
            <p:ph type="title"/>
          </p:nvPr>
        </p:nvSpPr>
        <p:spPr/>
        <p:txBody>
          <a:bodyPr/>
          <a:lstStyle/>
          <a:p>
            <a:r>
              <a:rPr lang="en-US" dirty="0"/>
              <a:t>Loose parts </a:t>
            </a:r>
          </a:p>
        </p:txBody>
      </p:sp>
      <p:sp>
        <p:nvSpPr>
          <p:cNvPr id="3" name="Content Placeholder 2">
            <a:extLst>
              <a:ext uri="{FF2B5EF4-FFF2-40B4-BE49-F238E27FC236}">
                <a16:creationId xmlns:a16="http://schemas.microsoft.com/office/drawing/2014/main" id="{E813A122-917E-DACC-C17C-7C167C6E09F6}"/>
              </a:ext>
            </a:extLst>
          </p:cNvPr>
          <p:cNvSpPr>
            <a:spLocks noGrp="1"/>
          </p:cNvSpPr>
          <p:nvPr>
            <p:ph idx="1"/>
          </p:nvPr>
        </p:nvSpPr>
        <p:spPr>
          <a:xfrm>
            <a:off x="1" y="1853754"/>
            <a:ext cx="4876800" cy="4225411"/>
          </a:xfrm>
          <a:ln w="28575">
            <a:solidFill>
              <a:schemeClr val="accent1"/>
            </a:solidFill>
          </a:ln>
        </p:spPr>
        <p:txBody>
          <a:bodyPr>
            <a:normAutofit fontScale="92500" lnSpcReduction="20000"/>
          </a:bodyPr>
          <a:lstStyle/>
          <a:p>
            <a:pPr marL="0" indent="0">
              <a:buNone/>
            </a:pPr>
            <a:r>
              <a:rPr lang="en-US" sz="1900" dirty="0"/>
              <a:t>Loose parts is materials that are able to be moved, combined or carried by the children and they can do what they want with them whether this be taking them apart, building new things or just exploring the items in general (pennstate extension, 2019). </a:t>
            </a:r>
          </a:p>
          <a:p>
            <a:r>
              <a:rPr lang="en-US" sz="1900" dirty="0"/>
              <a:t>Some items that can be included:</a:t>
            </a:r>
          </a:p>
          <a:p>
            <a:pPr>
              <a:buFontTx/>
              <a:buChar char="-"/>
            </a:pPr>
            <a:r>
              <a:rPr lang="en-US" sz="1900" dirty="0"/>
              <a:t>Kitchen utensils </a:t>
            </a:r>
          </a:p>
          <a:p>
            <a:pPr>
              <a:buFontTx/>
              <a:buChar char="-"/>
            </a:pPr>
            <a:r>
              <a:rPr lang="en-US" sz="1900" dirty="0"/>
              <a:t>Pine cones</a:t>
            </a:r>
          </a:p>
          <a:p>
            <a:pPr>
              <a:buFontTx/>
              <a:buChar char="-"/>
            </a:pPr>
            <a:r>
              <a:rPr lang="en-US" sz="1900" dirty="0"/>
              <a:t>Flowers or leaves </a:t>
            </a:r>
          </a:p>
          <a:p>
            <a:pPr>
              <a:buFontTx/>
              <a:buChar char="-"/>
            </a:pPr>
            <a:r>
              <a:rPr lang="en-US" sz="1900" dirty="0"/>
              <a:t>Sticks </a:t>
            </a:r>
          </a:p>
          <a:p>
            <a:pPr>
              <a:buFontTx/>
              <a:buChar char="-"/>
            </a:pPr>
            <a:r>
              <a:rPr lang="en-US" sz="1900" dirty="0"/>
              <a:t>Buttons (Groen, no date). </a:t>
            </a:r>
          </a:p>
          <a:p>
            <a:endParaRPr lang="en-US" dirty="0"/>
          </a:p>
        </p:txBody>
      </p:sp>
      <p:sp>
        <p:nvSpPr>
          <p:cNvPr id="4" name="TextBox 3">
            <a:extLst>
              <a:ext uri="{FF2B5EF4-FFF2-40B4-BE49-F238E27FC236}">
                <a16:creationId xmlns:a16="http://schemas.microsoft.com/office/drawing/2014/main" id="{75158BD1-E594-C8FE-04F8-EC288094FB52}"/>
              </a:ext>
            </a:extLst>
          </p:cNvPr>
          <p:cNvSpPr txBox="1"/>
          <p:nvPr/>
        </p:nvSpPr>
        <p:spPr>
          <a:xfrm>
            <a:off x="5143811" y="2760272"/>
            <a:ext cx="6396058" cy="3293209"/>
          </a:xfrm>
          <a:prstGeom prst="rect">
            <a:avLst/>
          </a:prstGeom>
          <a:noFill/>
          <a:ln w="28575">
            <a:solidFill>
              <a:schemeClr val="accent1"/>
            </a:solidFill>
          </a:ln>
        </p:spPr>
        <p:txBody>
          <a:bodyPr wrap="square" rtlCol="0">
            <a:spAutoFit/>
          </a:bodyPr>
          <a:lstStyle/>
          <a:p>
            <a:r>
              <a:rPr lang="en-US" sz="1600" dirty="0"/>
              <a:t>This will then support the child's development such as:</a:t>
            </a:r>
          </a:p>
          <a:p>
            <a:pPr marL="285750" indent="-285750">
              <a:buFont typeface="Arial" panose="020B0604020202020204" pitchFamily="34" charset="0"/>
              <a:buChar char="•"/>
            </a:pPr>
            <a:r>
              <a:rPr lang="en-US" sz="1600" dirty="0"/>
              <a:t>Creativity and imagination- children can use their imagination and creativity skills to change the objects into whatever they want, this will teach the children to problem solve and learn from trial and error (Brodie, no date)</a:t>
            </a:r>
          </a:p>
          <a:p>
            <a:pPr marL="285750" indent="-285750">
              <a:buFont typeface="Arial" panose="020B0604020202020204" pitchFamily="34" charset="0"/>
              <a:buChar char="•"/>
            </a:pPr>
            <a:r>
              <a:rPr lang="en-US" sz="1600" dirty="0"/>
              <a:t>Social skills- by playing with loose parts children learn to share and team-work, they will learn that others have ideas and sometimes they are better than what they had thought which will develop empathy (Brodie, no date)</a:t>
            </a:r>
          </a:p>
          <a:p>
            <a:pPr marL="285750" indent="-285750">
              <a:buFont typeface="Arial" panose="020B0604020202020204" pitchFamily="34" charset="0"/>
              <a:buChar char="•"/>
            </a:pPr>
            <a:r>
              <a:rPr lang="en-US" sz="1600" dirty="0"/>
              <a:t>Mathematical thinking- children will be able to learn to sort the items into categories as well as pattern making and counting as they play and can learn the concept of size, shape and spatial relationship with ought even </a:t>
            </a:r>
            <a:r>
              <a:rPr lang="en-US" sz="1600" dirty="0" err="1"/>
              <a:t>realising</a:t>
            </a:r>
            <a:r>
              <a:rPr lang="en-US" sz="1600" dirty="0"/>
              <a:t> that they are learning mathematics (Brodie, no date).</a:t>
            </a:r>
          </a:p>
        </p:txBody>
      </p:sp>
      <p:pic>
        <p:nvPicPr>
          <p:cNvPr id="1026" name="Picture 2" descr="Loose Parts Play for babies and pre-school aged children">
            <a:extLst>
              <a:ext uri="{FF2B5EF4-FFF2-40B4-BE49-F238E27FC236}">
                <a16:creationId xmlns:a16="http://schemas.microsoft.com/office/drawing/2014/main" id="{A59BF9F0-7DDC-C911-00FB-170FF02C16B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650482" y="-16543"/>
            <a:ext cx="2691358" cy="2691358"/>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D2D94C3F-6434-0E99-0046-7BEB34ED2119}"/>
              </a:ext>
            </a:extLst>
          </p:cNvPr>
          <p:cNvSpPr txBox="1"/>
          <p:nvPr/>
        </p:nvSpPr>
        <p:spPr>
          <a:xfrm>
            <a:off x="8341840" y="1446768"/>
            <a:ext cx="1851602" cy="369332"/>
          </a:xfrm>
          <a:prstGeom prst="rect">
            <a:avLst/>
          </a:prstGeom>
          <a:noFill/>
        </p:spPr>
        <p:txBody>
          <a:bodyPr wrap="square" rtlCol="0">
            <a:spAutoFit/>
          </a:bodyPr>
          <a:lstStyle/>
          <a:p>
            <a:r>
              <a:rPr lang="en-US" dirty="0"/>
              <a:t>(TTS, no date)</a:t>
            </a:r>
          </a:p>
        </p:txBody>
      </p:sp>
      <p:sp>
        <p:nvSpPr>
          <p:cNvPr id="7" name="Slide Number Placeholder 6">
            <a:extLst>
              <a:ext uri="{FF2B5EF4-FFF2-40B4-BE49-F238E27FC236}">
                <a16:creationId xmlns:a16="http://schemas.microsoft.com/office/drawing/2014/main" id="{B5F74B20-2933-91B7-9293-53BD95A97E7C}"/>
              </a:ext>
            </a:extLst>
          </p:cNvPr>
          <p:cNvSpPr>
            <a:spLocks noGrp="1"/>
          </p:cNvSpPr>
          <p:nvPr>
            <p:ph type="sldNum" sz="quarter" idx="12"/>
          </p:nvPr>
        </p:nvSpPr>
        <p:spPr/>
        <p:txBody>
          <a:bodyPr/>
          <a:lstStyle/>
          <a:p>
            <a:fld id="{6D22F896-40B5-4ADD-8801-0D06FADFA095}" type="slidenum">
              <a:rPr lang="en-US" smtClean="0"/>
              <a:t>16</a:t>
            </a:fld>
            <a:endParaRPr lang="en-US" dirty="0"/>
          </a:p>
        </p:txBody>
      </p:sp>
    </p:spTree>
    <p:extLst>
      <p:ext uri="{BB962C8B-B14F-4D97-AF65-F5344CB8AC3E}">
        <p14:creationId xmlns:p14="http://schemas.microsoft.com/office/powerpoint/2010/main" val="420149815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0CABCAE3-64FC-4149-819F-2C18128241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pic>
        <p:nvPicPr>
          <p:cNvPr id="12" name="Picture 11">
            <a:extLst>
              <a:ext uri="{FF2B5EF4-FFF2-40B4-BE49-F238E27FC236}">
                <a16:creationId xmlns:a16="http://schemas.microsoft.com/office/drawing/2014/main" id="{012FDCFE-9AD2-4D8A-8CBF-B3AA37EBF6D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4" name="Straight Connector 13">
            <a:extLst>
              <a:ext uri="{FF2B5EF4-FFF2-40B4-BE49-F238E27FC236}">
                <a16:creationId xmlns:a16="http://schemas.microsoft.com/office/drawing/2014/main" id="{FBD463FC-4CA8-4FF4-85A3-AF9F4B98D2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BECF35C3-8B44-4F4B-BD25-4C01823DB22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18" name="Rectangle 17">
            <a:extLst>
              <a:ext uri="{FF2B5EF4-FFF2-40B4-BE49-F238E27FC236}">
                <a16:creationId xmlns:a16="http://schemas.microsoft.com/office/drawing/2014/main" id="{D0712110-0BC1-4B31-B3BB-63B44222E8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4466B5F3-C053-4580-B04A-1EF9498882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E72A0698-8295-4E58-146A-0DE1FA110471}"/>
              </a:ext>
            </a:extLst>
          </p:cNvPr>
          <p:cNvSpPr>
            <a:spLocks noGrp="1"/>
          </p:cNvSpPr>
          <p:nvPr>
            <p:ph type="title"/>
          </p:nvPr>
        </p:nvSpPr>
        <p:spPr>
          <a:xfrm>
            <a:off x="1452616" y="962902"/>
            <a:ext cx="4176384" cy="2380828"/>
          </a:xfrm>
        </p:spPr>
        <p:txBody>
          <a:bodyPr vert="horz" lIns="91440" tIns="45720" rIns="91440" bIns="0" rtlCol="0" anchor="b">
            <a:normAutofit/>
          </a:bodyPr>
          <a:lstStyle/>
          <a:p>
            <a:r>
              <a:rPr lang="en-US" sz="3700" dirty="0"/>
              <a:t> International approaches</a:t>
            </a:r>
            <a:br>
              <a:rPr lang="en-US" sz="3700" dirty="0"/>
            </a:br>
            <a:endParaRPr lang="en-US" sz="3700" dirty="0"/>
          </a:p>
        </p:txBody>
      </p:sp>
      <p:cxnSp>
        <p:nvCxnSpPr>
          <p:cNvPr id="22" name="Straight Connector 21">
            <a:extLst>
              <a:ext uri="{FF2B5EF4-FFF2-40B4-BE49-F238E27FC236}">
                <a16:creationId xmlns:a16="http://schemas.microsoft.com/office/drawing/2014/main" id="{FA6123F2-4B61-414F-A7E5-5B7828EACAE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2617" y="3528543"/>
            <a:ext cx="4171479" cy="0"/>
          </a:xfrm>
          <a:prstGeom prst="line">
            <a:avLst/>
          </a:prstGeom>
          <a:ln w="31750"/>
        </p:spPr>
        <p:style>
          <a:lnRef idx="3">
            <a:schemeClr val="accent1"/>
          </a:lnRef>
          <a:fillRef idx="0">
            <a:schemeClr val="accent1"/>
          </a:fillRef>
          <a:effectRef idx="2">
            <a:schemeClr val="accent1"/>
          </a:effectRef>
          <a:fontRef idx="minor">
            <a:schemeClr val="tx1"/>
          </a:fontRef>
        </p:style>
      </p:cxnSp>
      <p:pic>
        <p:nvPicPr>
          <p:cNvPr id="7" name="Graphic 6" descr="Earth Globe Europe-Africa">
            <a:extLst>
              <a:ext uri="{FF2B5EF4-FFF2-40B4-BE49-F238E27FC236}">
                <a16:creationId xmlns:a16="http://schemas.microsoft.com/office/drawing/2014/main" id="{16C22A1E-F335-FF12-B5D5-320B002A61CA}"/>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244251" y="805583"/>
            <a:ext cx="4660762" cy="4660762"/>
          </a:xfrm>
          <a:prstGeom prst="rect">
            <a:avLst/>
          </a:prstGeom>
        </p:spPr>
      </p:pic>
      <p:pic>
        <p:nvPicPr>
          <p:cNvPr id="24" name="Picture 23">
            <a:extLst>
              <a:ext uri="{FF2B5EF4-FFF2-40B4-BE49-F238E27FC236}">
                <a16:creationId xmlns:a16="http://schemas.microsoft.com/office/drawing/2014/main" id="{25CED634-E2D0-4AB7-96DD-816C9B52C5C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6" name="Straight Connector 25">
            <a:extLst>
              <a:ext uri="{FF2B5EF4-FFF2-40B4-BE49-F238E27FC236}">
                <a16:creationId xmlns:a16="http://schemas.microsoft.com/office/drawing/2014/main" id="{FCDDCDFB-696D-4FDF-9B58-24F71B7C37B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p:nvSpPr>
          <p:cNvPr id="3" name="Slide Number Placeholder 2">
            <a:extLst>
              <a:ext uri="{FF2B5EF4-FFF2-40B4-BE49-F238E27FC236}">
                <a16:creationId xmlns:a16="http://schemas.microsoft.com/office/drawing/2014/main" id="{BEC9CF0B-AE3B-85BC-2942-D4EDBF00D3FB}"/>
              </a:ext>
            </a:extLst>
          </p:cNvPr>
          <p:cNvSpPr>
            <a:spLocks noGrp="1"/>
          </p:cNvSpPr>
          <p:nvPr>
            <p:ph type="sldNum" sz="quarter" idx="12"/>
          </p:nvPr>
        </p:nvSpPr>
        <p:spPr/>
        <p:txBody>
          <a:bodyPr/>
          <a:lstStyle/>
          <a:p>
            <a:fld id="{6D22F896-40B5-4ADD-8801-0D06FADFA095}" type="slidenum">
              <a:rPr lang="en-US" smtClean="0"/>
              <a:t>17</a:t>
            </a:fld>
            <a:endParaRPr lang="en-US" dirty="0"/>
          </a:p>
        </p:txBody>
      </p:sp>
    </p:spTree>
    <p:extLst>
      <p:ext uri="{BB962C8B-B14F-4D97-AF65-F5344CB8AC3E}">
        <p14:creationId xmlns:p14="http://schemas.microsoft.com/office/powerpoint/2010/main" val="367080978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22192A-3B33-5410-AA13-D37655DD453F}"/>
              </a:ext>
            </a:extLst>
          </p:cNvPr>
          <p:cNvSpPr>
            <a:spLocks noGrp="1"/>
          </p:cNvSpPr>
          <p:nvPr>
            <p:ph type="title"/>
          </p:nvPr>
        </p:nvSpPr>
        <p:spPr/>
        <p:txBody>
          <a:bodyPr/>
          <a:lstStyle/>
          <a:p>
            <a:r>
              <a:rPr lang="en-US" dirty="0"/>
              <a:t>Reggio </a:t>
            </a:r>
            <a:r>
              <a:rPr lang="en-US" dirty="0" err="1"/>
              <a:t>emilia</a:t>
            </a:r>
            <a:r>
              <a:rPr lang="en-US" dirty="0"/>
              <a:t> </a:t>
            </a:r>
            <a:br>
              <a:rPr lang="en-US" dirty="0"/>
            </a:br>
            <a:endParaRPr lang="en-US" dirty="0"/>
          </a:p>
        </p:txBody>
      </p:sp>
      <p:sp>
        <p:nvSpPr>
          <p:cNvPr id="3" name="Content Placeholder 2">
            <a:extLst>
              <a:ext uri="{FF2B5EF4-FFF2-40B4-BE49-F238E27FC236}">
                <a16:creationId xmlns:a16="http://schemas.microsoft.com/office/drawing/2014/main" id="{E7457C7A-1B5D-3E47-1571-E1535EC1F401}"/>
              </a:ext>
            </a:extLst>
          </p:cNvPr>
          <p:cNvSpPr>
            <a:spLocks noGrp="1"/>
          </p:cNvSpPr>
          <p:nvPr>
            <p:ph idx="1"/>
          </p:nvPr>
        </p:nvSpPr>
        <p:spPr>
          <a:xfrm>
            <a:off x="218204" y="2094680"/>
            <a:ext cx="3205480" cy="3958801"/>
          </a:xfrm>
        </p:spPr>
        <p:txBody>
          <a:bodyPr>
            <a:normAutofit/>
          </a:bodyPr>
          <a:lstStyle/>
          <a:p>
            <a:r>
              <a:rPr lang="en-US" dirty="0"/>
              <a:t>Child centered </a:t>
            </a:r>
          </a:p>
          <a:p>
            <a:pPr marL="0" indent="0">
              <a:buNone/>
            </a:pPr>
            <a:r>
              <a:rPr lang="en-US" dirty="0"/>
              <a:t>The Reggio Emilia approach believes that the children are the center of their learning, it sees them as curious and that they have the power to develop and learn  based on their environments and their relationships with others (Berg, 2024). </a:t>
            </a:r>
          </a:p>
        </p:txBody>
      </p:sp>
      <p:sp>
        <p:nvSpPr>
          <p:cNvPr id="5" name="TextBox 4">
            <a:extLst>
              <a:ext uri="{FF2B5EF4-FFF2-40B4-BE49-F238E27FC236}">
                <a16:creationId xmlns:a16="http://schemas.microsoft.com/office/drawing/2014/main" id="{E8F67853-770B-3752-6393-ED6ED0719756}"/>
              </a:ext>
            </a:extLst>
          </p:cNvPr>
          <p:cNvSpPr txBox="1"/>
          <p:nvPr/>
        </p:nvSpPr>
        <p:spPr>
          <a:xfrm>
            <a:off x="8572500" y="2094680"/>
            <a:ext cx="3401296" cy="3416320"/>
          </a:xfrm>
          <a:prstGeom prst="rect">
            <a:avLst/>
          </a:prstGeom>
          <a:noFill/>
        </p:spPr>
        <p:txBody>
          <a:bodyPr wrap="square" rtlCol="0">
            <a:spAutoFit/>
          </a:bodyPr>
          <a:lstStyle/>
          <a:p>
            <a:r>
              <a:rPr lang="en-US" dirty="0"/>
              <a:t>Both Reggio Emilia and the first 1000 days empathies on the role of relationship and environment.</a:t>
            </a:r>
          </a:p>
          <a:p>
            <a:r>
              <a:rPr lang="en-US" dirty="0"/>
              <a:t>With the first 1000 days a strong relationship between the child and their caregiver creates lifelong benefits for the Childs physical and mental health (NHS Lothian, no date)</a:t>
            </a:r>
          </a:p>
          <a:p>
            <a:r>
              <a:rPr lang="en-US" dirty="0"/>
              <a:t>Reggio Emilia's approach says that relationships are at the heart of their philosophy (Biermeier, 2015).</a:t>
            </a:r>
          </a:p>
        </p:txBody>
      </p:sp>
      <p:pic>
        <p:nvPicPr>
          <p:cNvPr id="3074" name="Picture 2" descr="Teaching and Learning | The Reggio Emilia Approach | Structural Learning">
            <a:extLst>
              <a:ext uri="{FF2B5EF4-FFF2-40B4-BE49-F238E27FC236}">
                <a16:creationId xmlns:a16="http://schemas.microsoft.com/office/drawing/2014/main" id="{C69EDBFD-CF3A-832D-D9AB-5DB60A509A6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047254" y="2005047"/>
            <a:ext cx="3962016" cy="2847905"/>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A6374C42-BAD9-93D5-4CCC-B79906AB7921}"/>
              </a:ext>
            </a:extLst>
          </p:cNvPr>
          <p:cNvSpPr txBox="1"/>
          <p:nvPr/>
        </p:nvSpPr>
        <p:spPr>
          <a:xfrm>
            <a:off x="4781550" y="5004247"/>
            <a:ext cx="3124200" cy="646331"/>
          </a:xfrm>
          <a:prstGeom prst="rect">
            <a:avLst/>
          </a:prstGeom>
          <a:noFill/>
        </p:spPr>
        <p:txBody>
          <a:bodyPr wrap="square" rtlCol="0">
            <a:spAutoFit/>
          </a:bodyPr>
          <a:lstStyle/>
          <a:p>
            <a:r>
              <a:rPr lang="en-US" dirty="0"/>
              <a:t>Source- (Structural Learning, 2024)</a:t>
            </a:r>
          </a:p>
        </p:txBody>
      </p:sp>
      <p:sp>
        <p:nvSpPr>
          <p:cNvPr id="8" name="Slide Number Placeholder 7">
            <a:extLst>
              <a:ext uri="{FF2B5EF4-FFF2-40B4-BE49-F238E27FC236}">
                <a16:creationId xmlns:a16="http://schemas.microsoft.com/office/drawing/2014/main" id="{9C2356ED-7C57-9D68-A18F-FBF7E638790A}"/>
              </a:ext>
            </a:extLst>
          </p:cNvPr>
          <p:cNvSpPr>
            <a:spLocks noGrp="1"/>
          </p:cNvSpPr>
          <p:nvPr>
            <p:ph type="sldNum" sz="quarter" idx="12"/>
          </p:nvPr>
        </p:nvSpPr>
        <p:spPr/>
        <p:txBody>
          <a:bodyPr/>
          <a:lstStyle/>
          <a:p>
            <a:fld id="{6D22F896-40B5-4ADD-8801-0D06FADFA095}" type="slidenum">
              <a:rPr lang="en-US" smtClean="0"/>
              <a:t>18</a:t>
            </a:fld>
            <a:endParaRPr lang="en-US" dirty="0"/>
          </a:p>
        </p:txBody>
      </p:sp>
    </p:spTree>
    <p:extLst>
      <p:ext uri="{BB962C8B-B14F-4D97-AF65-F5344CB8AC3E}">
        <p14:creationId xmlns:p14="http://schemas.microsoft.com/office/powerpoint/2010/main" val="328878508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3B19DA-75A8-0BF5-0E13-10E7EDE00957}"/>
              </a:ext>
            </a:extLst>
          </p:cNvPr>
          <p:cNvSpPr>
            <a:spLocks noGrp="1"/>
          </p:cNvSpPr>
          <p:nvPr>
            <p:ph type="title"/>
          </p:nvPr>
        </p:nvSpPr>
        <p:spPr/>
        <p:txBody>
          <a:bodyPr/>
          <a:lstStyle/>
          <a:p>
            <a:r>
              <a:rPr lang="en-US" dirty="0"/>
              <a:t>Forest schools </a:t>
            </a:r>
          </a:p>
        </p:txBody>
      </p:sp>
      <p:sp>
        <p:nvSpPr>
          <p:cNvPr id="3" name="Content Placeholder 2">
            <a:extLst>
              <a:ext uri="{FF2B5EF4-FFF2-40B4-BE49-F238E27FC236}">
                <a16:creationId xmlns:a16="http://schemas.microsoft.com/office/drawing/2014/main" id="{C46C1D57-65C6-52BC-0C1F-90DA4E81C878}"/>
              </a:ext>
            </a:extLst>
          </p:cNvPr>
          <p:cNvSpPr>
            <a:spLocks noGrp="1"/>
          </p:cNvSpPr>
          <p:nvPr>
            <p:ph idx="1"/>
          </p:nvPr>
        </p:nvSpPr>
        <p:spPr>
          <a:xfrm>
            <a:off x="-91066" y="1853754"/>
            <a:ext cx="2168434" cy="4429480"/>
          </a:xfrm>
        </p:spPr>
        <p:txBody>
          <a:bodyPr>
            <a:normAutofit fontScale="92500" lnSpcReduction="10000"/>
          </a:bodyPr>
          <a:lstStyle/>
          <a:p>
            <a:r>
              <a:rPr lang="en-US" dirty="0"/>
              <a:t>Forest schools is a learning process that provides an opportunities for children to develop holistically, it supports children play, exploration and risk taking (Forest school Association, no date). </a:t>
            </a:r>
          </a:p>
        </p:txBody>
      </p:sp>
      <p:sp>
        <p:nvSpPr>
          <p:cNvPr id="5" name="TextBox 4">
            <a:extLst>
              <a:ext uri="{FF2B5EF4-FFF2-40B4-BE49-F238E27FC236}">
                <a16:creationId xmlns:a16="http://schemas.microsoft.com/office/drawing/2014/main" id="{13D56EF8-68DB-F6AF-A070-DBB44A580119}"/>
              </a:ext>
            </a:extLst>
          </p:cNvPr>
          <p:cNvSpPr txBox="1"/>
          <p:nvPr/>
        </p:nvSpPr>
        <p:spPr>
          <a:xfrm>
            <a:off x="2059328" y="1852633"/>
            <a:ext cx="3192344" cy="4247317"/>
          </a:xfrm>
          <a:prstGeom prst="rect">
            <a:avLst/>
          </a:prstGeom>
          <a:noFill/>
        </p:spPr>
        <p:txBody>
          <a:bodyPr wrap="square" rtlCol="0">
            <a:spAutoFit/>
          </a:bodyPr>
          <a:lstStyle/>
          <a:p>
            <a:pPr marL="285750" indent="-285750">
              <a:buFont typeface="Arial" panose="020B0604020202020204" pitchFamily="34" charset="0"/>
              <a:buChar char="•"/>
            </a:pPr>
            <a:r>
              <a:rPr lang="en-US" dirty="0"/>
              <a:t>One way that forest schools links with the forest 1000 days is by supporting the cognitive development. </a:t>
            </a:r>
          </a:p>
          <a:p>
            <a:pPr marL="285750" indent="-285750">
              <a:buFont typeface="Arial" panose="020B0604020202020204" pitchFamily="34" charset="0"/>
              <a:buChar char="•"/>
            </a:pPr>
            <a:r>
              <a:rPr lang="en-US" dirty="0"/>
              <a:t>The first 1000 days concentrates on the Childs brain development in the </a:t>
            </a:r>
            <a:r>
              <a:rPr lang="en-US" dirty="0" err="1"/>
              <a:t>forst</a:t>
            </a:r>
            <a:r>
              <a:rPr lang="en-US" dirty="0"/>
              <a:t> 2 years (1000 days, no date).</a:t>
            </a:r>
          </a:p>
          <a:p>
            <a:pPr marL="285750" indent="-285750">
              <a:buFont typeface="Arial" panose="020B0604020202020204" pitchFamily="34" charset="0"/>
              <a:buChar char="•"/>
            </a:pPr>
            <a:r>
              <a:rPr lang="en-US" dirty="0"/>
              <a:t>Forest schools offer a experience which can support the Childs cognitive, emotional and physical development (Learning in the leaves, no date).</a:t>
            </a:r>
          </a:p>
        </p:txBody>
      </p:sp>
      <p:sp>
        <p:nvSpPr>
          <p:cNvPr id="6" name="TextBox 5">
            <a:extLst>
              <a:ext uri="{FF2B5EF4-FFF2-40B4-BE49-F238E27FC236}">
                <a16:creationId xmlns:a16="http://schemas.microsoft.com/office/drawing/2014/main" id="{C34D4D69-F28A-1368-AED7-E526359E31A7}"/>
              </a:ext>
            </a:extLst>
          </p:cNvPr>
          <p:cNvSpPr txBox="1"/>
          <p:nvPr/>
        </p:nvSpPr>
        <p:spPr>
          <a:xfrm>
            <a:off x="5162658" y="1852633"/>
            <a:ext cx="7123610" cy="2031325"/>
          </a:xfrm>
          <a:prstGeom prst="rect">
            <a:avLst/>
          </a:prstGeom>
          <a:noFill/>
        </p:spPr>
        <p:txBody>
          <a:bodyPr wrap="square" rtlCol="0">
            <a:spAutoFit/>
          </a:bodyPr>
          <a:lstStyle/>
          <a:p>
            <a:pPr marL="285750" indent="-285750">
              <a:buFont typeface="Arial" panose="020B0604020202020204" pitchFamily="34" charset="0"/>
              <a:buChar char="•"/>
            </a:pPr>
            <a:r>
              <a:rPr lang="en-US" dirty="0"/>
              <a:t>Another way that forest schools and the first 1000 days link is through their importance of having a positive and stimulating  environment </a:t>
            </a:r>
          </a:p>
          <a:p>
            <a:pPr marL="285750" indent="-285750">
              <a:buFont typeface="Arial" panose="020B0604020202020204" pitchFamily="34" charset="0"/>
              <a:buChar char="•"/>
            </a:pPr>
            <a:r>
              <a:rPr lang="en-US" dirty="0"/>
              <a:t>The first 1000 days states that a positive environment is important and influences the learning a child will have and influence on their growth and development (UK Parliament, 2019). </a:t>
            </a:r>
          </a:p>
          <a:p>
            <a:pPr marL="285750" indent="-285750">
              <a:buFont typeface="Arial" panose="020B0604020202020204" pitchFamily="34" charset="0"/>
              <a:buChar char="•"/>
            </a:pPr>
            <a:r>
              <a:rPr lang="en-US" dirty="0"/>
              <a:t>Forest schools association (no date) say that children need to space to be able to explore themselves and discover the world around them </a:t>
            </a:r>
          </a:p>
        </p:txBody>
      </p:sp>
      <p:pic>
        <p:nvPicPr>
          <p:cNvPr id="2050" name="Picture 2" descr="Forest School Sessions | Hampshire and ...">
            <a:extLst>
              <a:ext uri="{FF2B5EF4-FFF2-40B4-BE49-F238E27FC236}">
                <a16:creationId xmlns:a16="http://schemas.microsoft.com/office/drawing/2014/main" id="{1DFA9E9E-E687-99B5-5EF9-83200E73B76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638097" y="3885079"/>
            <a:ext cx="2782493" cy="2031326"/>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ABE0D558-1A6A-AF3D-AEEC-123EF968BECA}"/>
              </a:ext>
            </a:extLst>
          </p:cNvPr>
          <p:cNvSpPr txBox="1"/>
          <p:nvPr/>
        </p:nvSpPr>
        <p:spPr>
          <a:xfrm>
            <a:off x="8630195" y="4415246"/>
            <a:ext cx="3085290" cy="646331"/>
          </a:xfrm>
          <a:prstGeom prst="rect">
            <a:avLst/>
          </a:prstGeom>
          <a:noFill/>
        </p:spPr>
        <p:txBody>
          <a:bodyPr wrap="square" rtlCol="0">
            <a:spAutoFit/>
          </a:bodyPr>
          <a:lstStyle/>
          <a:p>
            <a:r>
              <a:rPr lang="en-US" dirty="0"/>
              <a:t>Source -(Hampshire and isle of white wildlife trust, no date)</a:t>
            </a:r>
          </a:p>
        </p:txBody>
      </p:sp>
      <p:sp>
        <p:nvSpPr>
          <p:cNvPr id="8" name="Slide Number Placeholder 7">
            <a:extLst>
              <a:ext uri="{FF2B5EF4-FFF2-40B4-BE49-F238E27FC236}">
                <a16:creationId xmlns:a16="http://schemas.microsoft.com/office/drawing/2014/main" id="{E57A0E60-6F06-C605-8EE0-91F568D73771}"/>
              </a:ext>
            </a:extLst>
          </p:cNvPr>
          <p:cNvSpPr>
            <a:spLocks noGrp="1"/>
          </p:cNvSpPr>
          <p:nvPr>
            <p:ph type="sldNum" sz="quarter" idx="12"/>
          </p:nvPr>
        </p:nvSpPr>
        <p:spPr/>
        <p:txBody>
          <a:bodyPr/>
          <a:lstStyle/>
          <a:p>
            <a:fld id="{6D22F896-40B5-4ADD-8801-0D06FADFA095}" type="slidenum">
              <a:rPr lang="en-US" smtClean="0"/>
              <a:t>19</a:t>
            </a:fld>
            <a:endParaRPr lang="en-US" dirty="0"/>
          </a:p>
        </p:txBody>
      </p:sp>
    </p:spTree>
    <p:extLst>
      <p:ext uri="{BB962C8B-B14F-4D97-AF65-F5344CB8AC3E}">
        <p14:creationId xmlns:p14="http://schemas.microsoft.com/office/powerpoint/2010/main" val="148935479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4445F7-2EDF-AD0F-45FE-17BDEE567662}"/>
              </a:ext>
            </a:extLst>
          </p:cNvPr>
          <p:cNvSpPr>
            <a:spLocks noGrp="1"/>
          </p:cNvSpPr>
          <p:nvPr>
            <p:ph type="title"/>
          </p:nvPr>
        </p:nvSpPr>
        <p:spPr/>
        <p:txBody>
          <a:bodyPr/>
          <a:lstStyle/>
          <a:p>
            <a:r>
              <a:rPr lang="en-US" dirty="0"/>
              <a:t>Te  Whariki </a:t>
            </a:r>
          </a:p>
        </p:txBody>
      </p:sp>
      <p:sp>
        <p:nvSpPr>
          <p:cNvPr id="3" name="Content Placeholder 2">
            <a:extLst>
              <a:ext uri="{FF2B5EF4-FFF2-40B4-BE49-F238E27FC236}">
                <a16:creationId xmlns:a16="http://schemas.microsoft.com/office/drawing/2014/main" id="{DF1E1916-C804-DE3A-40C6-1A4B066A4281}"/>
              </a:ext>
            </a:extLst>
          </p:cNvPr>
          <p:cNvSpPr>
            <a:spLocks noGrp="1"/>
          </p:cNvSpPr>
          <p:nvPr>
            <p:ph idx="1"/>
          </p:nvPr>
        </p:nvSpPr>
        <p:spPr>
          <a:xfrm>
            <a:off x="0" y="3117731"/>
            <a:ext cx="6544556" cy="4199727"/>
          </a:xfrm>
        </p:spPr>
        <p:txBody>
          <a:bodyPr>
            <a:normAutofit/>
          </a:bodyPr>
          <a:lstStyle/>
          <a:p>
            <a:r>
              <a:rPr lang="en-US" sz="1600" dirty="0"/>
              <a:t>Te whariki emphasis its important on relationships, this doesn’t mean only relationship with people its also with places and things (Te whariki online, no date).  Te whariki says that children thrive in a warm and secure relationships this is the same as the first 1000 days (Te whariki, no date).</a:t>
            </a:r>
          </a:p>
          <a:p>
            <a:r>
              <a:rPr lang="en-US" sz="1600" dirty="0"/>
              <a:t> partnership working is an important part of Te whariki, it is important to that parents and other agencies work together to gain a positive outcome for all children (Weir, 2014). This is the same with the first 1000 days where everyone works together to understand the Childs needs which leads to appropriate provision for the child (Birth to 5 matters, no date). </a:t>
            </a:r>
          </a:p>
        </p:txBody>
      </p:sp>
      <p:sp>
        <p:nvSpPr>
          <p:cNvPr id="4" name="TextBox 3">
            <a:extLst>
              <a:ext uri="{FF2B5EF4-FFF2-40B4-BE49-F238E27FC236}">
                <a16:creationId xmlns:a16="http://schemas.microsoft.com/office/drawing/2014/main" id="{D50F9817-031A-995E-2F4F-E8353EAF35DC}"/>
              </a:ext>
            </a:extLst>
          </p:cNvPr>
          <p:cNvSpPr txBox="1"/>
          <p:nvPr/>
        </p:nvSpPr>
        <p:spPr>
          <a:xfrm>
            <a:off x="7343552" y="3670563"/>
            <a:ext cx="4984795" cy="1200329"/>
          </a:xfrm>
          <a:prstGeom prst="rect">
            <a:avLst/>
          </a:prstGeom>
          <a:noFill/>
        </p:spPr>
        <p:txBody>
          <a:bodyPr wrap="square" rtlCol="0">
            <a:spAutoFit/>
          </a:bodyPr>
          <a:lstStyle/>
          <a:p>
            <a:r>
              <a:rPr lang="en-US" dirty="0"/>
              <a:t>Here is a video to explain more about what </a:t>
            </a:r>
            <a:r>
              <a:rPr lang="en-US" dirty="0" err="1"/>
              <a:t>te</a:t>
            </a:r>
            <a:r>
              <a:rPr lang="en-US" dirty="0"/>
              <a:t> whariki </a:t>
            </a:r>
            <a:r>
              <a:rPr lang="en-US" dirty="0">
                <a:hlinkClick r:id="rId2"/>
              </a:rPr>
              <a:t>https://www.youtube.com/watch?v=kLkzctGDeEs</a:t>
            </a:r>
            <a:endParaRPr lang="en-US" dirty="0"/>
          </a:p>
          <a:p>
            <a:endParaRPr lang="en-US" dirty="0"/>
          </a:p>
        </p:txBody>
      </p:sp>
      <p:sp>
        <p:nvSpPr>
          <p:cNvPr id="5" name="TextBox 4">
            <a:extLst>
              <a:ext uri="{FF2B5EF4-FFF2-40B4-BE49-F238E27FC236}">
                <a16:creationId xmlns:a16="http://schemas.microsoft.com/office/drawing/2014/main" id="{360B6DEE-06BC-F9FD-725A-7CA5503FA9BE}"/>
              </a:ext>
            </a:extLst>
          </p:cNvPr>
          <p:cNvSpPr txBox="1"/>
          <p:nvPr/>
        </p:nvSpPr>
        <p:spPr>
          <a:xfrm>
            <a:off x="81692" y="1917402"/>
            <a:ext cx="7797351" cy="1200329"/>
          </a:xfrm>
          <a:prstGeom prst="rect">
            <a:avLst/>
          </a:prstGeom>
          <a:noFill/>
        </p:spPr>
        <p:txBody>
          <a:bodyPr wrap="square" rtlCol="0">
            <a:spAutoFit/>
          </a:bodyPr>
          <a:lstStyle/>
          <a:p>
            <a:r>
              <a:rPr lang="en-US" dirty="0"/>
              <a:t>Te whariki is a curriculum from new Zealand  it is also a pedagogy, Te whariki does not set guidelines for content, they believe that children can learn with ought having to have the teachers input and that they should learn through their own eyes and environment (Veazey, 2020)</a:t>
            </a:r>
          </a:p>
        </p:txBody>
      </p:sp>
      <p:pic>
        <p:nvPicPr>
          <p:cNvPr id="7" name="Picture 6" descr="A person smiling for a picture&#10;&#10;Description automatically generated">
            <a:extLst>
              <a:ext uri="{FF2B5EF4-FFF2-40B4-BE49-F238E27FC236}">
                <a16:creationId xmlns:a16="http://schemas.microsoft.com/office/drawing/2014/main" id="{95CD9567-29F6-7517-DCE2-CDE2F96D480C}"/>
              </a:ext>
            </a:extLst>
          </p:cNvPr>
          <p:cNvPicPr>
            <a:picLocks noChangeAspect="1"/>
          </p:cNvPicPr>
          <p:nvPr/>
        </p:nvPicPr>
        <p:blipFill>
          <a:blip r:embed="rId3"/>
          <a:srcRect l="10833" t="12052" b="13303"/>
          <a:stretch/>
        </p:blipFill>
        <p:spPr>
          <a:xfrm>
            <a:off x="8211633" y="1853754"/>
            <a:ext cx="3248634" cy="1750978"/>
          </a:xfrm>
          <a:prstGeom prst="rect">
            <a:avLst/>
          </a:prstGeom>
        </p:spPr>
      </p:pic>
      <p:sp>
        <p:nvSpPr>
          <p:cNvPr id="8" name="Slide Number Placeholder 7">
            <a:extLst>
              <a:ext uri="{FF2B5EF4-FFF2-40B4-BE49-F238E27FC236}">
                <a16:creationId xmlns:a16="http://schemas.microsoft.com/office/drawing/2014/main" id="{31B49BEC-ADB9-D70A-255B-3BE1372B4362}"/>
              </a:ext>
            </a:extLst>
          </p:cNvPr>
          <p:cNvSpPr>
            <a:spLocks noGrp="1"/>
          </p:cNvSpPr>
          <p:nvPr>
            <p:ph type="sldNum" sz="quarter" idx="12"/>
          </p:nvPr>
        </p:nvSpPr>
        <p:spPr/>
        <p:txBody>
          <a:bodyPr/>
          <a:lstStyle/>
          <a:p>
            <a:fld id="{6D22F896-40B5-4ADD-8801-0D06FADFA095}" type="slidenum">
              <a:rPr lang="en-US" smtClean="0"/>
              <a:t>20</a:t>
            </a:fld>
            <a:endParaRPr lang="en-US" dirty="0"/>
          </a:p>
        </p:txBody>
      </p:sp>
    </p:spTree>
    <p:extLst>
      <p:ext uri="{BB962C8B-B14F-4D97-AF65-F5344CB8AC3E}">
        <p14:creationId xmlns:p14="http://schemas.microsoft.com/office/powerpoint/2010/main" val="395450900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13300A02-52C1-F28B-D2F8-DEC32A65FD84}"/>
              </a:ext>
            </a:extLst>
          </p:cNvPr>
          <p:cNvSpPr>
            <a:spLocks noGrp="1"/>
          </p:cNvSpPr>
          <p:nvPr>
            <p:ph type="sldNum" sz="quarter" idx="12"/>
          </p:nvPr>
        </p:nvSpPr>
        <p:spPr/>
        <p:txBody>
          <a:bodyPr/>
          <a:lstStyle/>
          <a:p>
            <a:fld id="{6D22F896-40B5-4ADD-8801-0D06FADFA095}" type="slidenum">
              <a:rPr lang="en-US" smtClean="0"/>
              <a:t>21</a:t>
            </a:fld>
            <a:endParaRPr lang="en-US" dirty="0"/>
          </a:p>
        </p:txBody>
      </p:sp>
      <p:sp>
        <p:nvSpPr>
          <p:cNvPr id="3" name="TextBox 2">
            <a:extLst>
              <a:ext uri="{FF2B5EF4-FFF2-40B4-BE49-F238E27FC236}">
                <a16:creationId xmlns:a16="http://schemas.microsoft.com/office/drawing/2014/main" id="{120BDA44-C1B7-89C0-DAEA-E30E24D3E365}"/>
              </a:ext>
            </a:extLst>
          </p:cNvPr>
          <p:cNvSpPr txBox="1"/>
          <p:nvPr/>
        </p:nvSpPr>
        <p:spPr>
          <a:xfrm>
            <a:off x="882870" y="135278"/>
            <a:ext cx="11309130" cy="6587444"/>
          </a:xfrm>
          <a:prstGeom prst="rect">
            <a:avLst/>
          </a:prstGeom>
          <a:noFill/>
        </p:spPr>
        <p:txBody>
          <a:bodyPr wrap="square" rtlCol="0">
            <a:spAutoFit/>
          </a:bodyPr>
          <a:lstStyle/>
          <a:p>
            <a:pPr marL="228600">
              <a:lnSpc>
                <a:spcPct val="115000"/>
              </a:lnSpc>
              <a:spcAft>
                <a:spcPts val="800"/>
              </a:spcAft>
            </a:pPr>
            <a:r>
              <a:rPr lang="en-US" sz="1100" kern="100" dirty="0">
                <a:effectLst/>
                <a:latin typeface="Aptos" panose="020B0004020202020204" pitchFamily="34" charset="0"/>
                <a:ea typeface="Aptos" panose="020B0004020202020204" pitchFamily="34" charset="0"/>
                <a:cs typeface="Times New Roman" panose="02020603050405020304" pitchFamily="18" charset="0"/>
              </a:rPr>
              <a:t>1000 days a (No date) </a:t>
            </a:r>
            <a:r>
              <a:rPr lang="en-US" sz="1100" i="1" kern="100" dirty="0">
                <a:effectLst/>
                <a:latin typeface="Aptos" panose="020B0004020202020204" pitchFamily="34" charset="0"/>
                <a:ea typeface="Aptos" panose="020B0004020202020204" pitchFamily="34" charset="0"/>
                <a:cs typeface="Times New Roman" panose="02020603050405020304" pitchFamily="18" charset="0"/>
              </a:rPr>
              <a:t>Why 1000 Days?</a:t>
            </a:r>
            <a:r>
              <a:rPr lang="en-US" sz="1100" kern="100" dirty="0">
                <a:effectLst/>
                <a:latin typeface="Aptos" panose="020B0004020202020204" pitchFamily="34" charset="0"/>
                <a:ea typeface="Aptos" panose="020B0004020202020204" pitchFamily="34" charset="0"/>
                <a:cs typeface="Times New Roman" panose="02020603050405020304" pitchFamily="18" charset="0"/>
              </a:rPr>
              <a:t> </a:t>
            </a:r>
            <a:r>
              <a:rPr lang="en-US" sz="1100" kern="100" dirty="0" err="1">
                <a:effectLst/>
                <a:latin typeface="Aptos" panose="020B0004020202020204" pitchFamily="34" charset="0"/>
                <a:ea typeface="Aptos" panose="020B0004020202020204" pitchFamily="34" charset="0"/>
                <a:cs typeface="Times New Roman" panose="02020603050405020304" pitchFamily="18" charset="0"/>
              </a:rPr>
              <a:t>Availbale</a:t>
            </a:r>
            <a:r>
              <a:rPr lang="en-US" sz="1100" kern="100" dirty="0">
                <a:effectLst/>
                <a:latin typeface="Aptos" panose="020B0004020202020204" pitchFamily="34" charset="0"/>
                <a:ea typeface="Aptos" panose="020B0004020202020204" pitchFamily="34" charset="0"/>
                <a:cs typeface="Times New Roman" panose="02020603050405020304" pitchFamily="18" charset="0"/>
              </a:rPr>
              <a:t> at: </a:t>
            </a:r>
            <a:r>
              <a:rPr lang="en-US" sz="11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2"/>
              </a:rPr>
              <a:t>https://thousanddays.org/why-1000-days/</a:t>
            </a:r>
            <a:r>
              <a:rPr lang="en-US" sz="1100" kern="100" dirty="0">
                <a:effectLst/>
                <a:latin typeface="Aptos" panose="020B0004020202020204" pitchFamily="34" charset="0"/>
                <a:ea typeface="Aptos" panose="020B0004020202020204" pitchFamily="34" charset="0"/>
                <a:cs typeface="Times New Roman" panose="02020603050405020304" pitchFamily="18" charset="0"/>
              </a:rPr>
              <a:t> (accessed 20</a:t>
            </a:r>
            <a:r>
              <a:rPr lang="en-US" sz="1100" kern="100" baseline="30000" dirty="0">
                <a:effectLst/>
                <a:latin typeface="Aptos" panose="020B0004020202020204" pitchFamily="34" charset="0"/>
                <a:ea typeface="Aptos" panose="020B0004020202020204" pitchFamily="34" charset="0"/>
                <a:cs typeface="Times New Roman" panose="02020603050405020304" pitchFamily="18" charset="0"/>
              </a:rPr>
              <a:t>th</a:t>
            </a:r>
            <a:r>
              <a:rPr lang="en-US" sz="1100" kern="100" dirty="0">
                <a:effectLst/>
                <a:latin typeface="Aptos" panose="020B0004020202020204" pitchFamily="34" charset="0"/>
                <a:ea typeface="Aptos" panose="020B0004020202020204" pitchFamily="34" charset="0"/>
                <a:cs typeface="Times New Roman" panose="02020603050405020304" pitchFamily="18" charset="0"/>
              </a:rPr>
              <a:t> December 2024) </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p>
            <a:pPr marL="228600">
              <a:lnSpc>
                <a:spcPct val="115000"/>
              </a:lnSpc>
              <a:spcAft>
                <a:spcPts val="800"/>
              </a:spcAft>
            </a:pPr>
            <a:r>
              <a:rPr lang="en-US" sz="1100" kern="100" dirty="0">
                <a:effectLst/>
                <a:latin typeface="Aptos" panose="020B0004020202020204" pitchFamily="34" charset="0"/>
                <a:ea typeface="Aptos" panose="020B0004020202020204" pitchFamily="34" charset="0"/>
                <a:cs typeface="Times New Roman" panose="02020603050405020304" pitchFamily="18" charset="0"/>
              </a:rPr>
              <a:t>1000 days b (no date) </a:t>
            </a:r>
            <a:r>
              <a:rPr lang="en-US" sz="1100" i="1" kern="100" dirty="0">
                <a:effectLst/>
                <a:latin typeface="Aptos" panose="020B0004020202020204" pitchFamily="34" charset="0"/>
                <a:ea typeface="Aptos" panose="020B0004020202020204" pitchFamily="34" charset="0"/>
                <a:cs typeface="Times New Roman" panose="02020603050405020304" pitchFamily="18" charset="0"/>
              </a:rPr>
              <a:t>Nutrition in the </a:t>
            </a:r>
            <a:r>
              <a:rPr lang="en-US" sz="1100" i="1" kern="100" dirty="0" err="1">
                <a:effectLst/>
                <a:latin typeface="Aptos" panose="020B0004020202020204" pitchFamily="34" charset="0"/>
                <a:ea typeface="Aptos" panose="020B0004020202020204" pitchFamily="34" charset="0"/>
                <a:cs typeface="Times New Roman" panose="02020603050405020304" pitchFamily="18" charset="0"/>
              </a:rPr>
              <a:t>firsdt</a:t>
            </a:r>
            <a:r>
              <a:rPr lang="en-US" sz="1100" i="1" kern="100" dirty="0">
                <a:effectLst/>
                <a:latin typeface="Aptos" panose="020B0004020202020204" pitchFamily="34" charset="0"/>
                <a:ea typeface="Aptos" panose="020B0004020202020204" pitchFamily="34" charset="0"/>
                <a:cs typeface="Times New Roman" panose="02020603050405020304" pitchFamily="18" charset="0"/>
              </a:rPr>
              <a:t> 1000 days.  </a:t>
            </a:r>
            <a:r>
              <a:rPr lang="en-US" sz="1100" kern="100" dirty="0" err="1">
                <a:effectLst/>
                <a:latin typeface="Aptos" panose="020B0004020202020204" pitchFamily="34" charset="0"/>
                <a:ea typeface="Aptos" panose="020B0004020202020204" pitchFamily="34" charset="0"/>
                <a:cs typeface="Times New Roman" panose="02020603050405020304" pitchFamily="18" charset="0"/>
              </a:rPr>
              <a:t>Avilable</a:t>
            </a:r>
            <a:r>
              <a:rPr lang="en-US" sz="1100" kern="100" dirty="0">
                <a:effectLst/>
                <a:latin typeface="Aptos" panose="020B0004020202020204" pitchFamily="34" charset="0"/>
                <a:ea typeface="Aptos" panose="020B0004020202020204" pitchFamily="34" charset="0"/>
                <a:cs typeface="Times New Roman" panose="02020603050405020304" pitchFamily="18" charset="0"/>
              </a:rPr>
              <a:t> </a:t>
            </a:r>
            <a:r>
              <a:rPr lang="en-US" sz="1100" kern="100" dirty="0" err="1">
                <a:effectLst/>
                <a:latin typeface="Aptos" panose="020B0004020202020204" pitchFamily="34" charset="0"/>
                <a:ea typeface="Aptos" panose="020B0004020202020204" pitchFamily="34" charset="0"/>
                <a:cs typeface="Times New Roman" panose="02020603050405020304" pitchFamily="18" charset="0"/>
              </a:rPr>
              <a:t>at:https</a:t>
            </a:r>
            <a:r>
              <a:rPr lang="en-US" sz="1100" kern="100" dirty="0">
                <a:effectLst/>
                <a:latin typeface="Aptos" panose="020B0004020202020204" pitchFamily="34" charset="0"/>
                <a:ea typeface="Aptos" panose="020B0004020202020204" pitchFamily="34" charset="0"/>
                <a:cs typeface="Times New Roman" panose="02020603050405020304" pitchFamily="18" charset="0"/>
              </a:rPr>
              <a:t>://</a:t>
            </a:r>
            <a:r>
              <a:rPr lang="en-US" sz="1100" kern="100" dirty="0" err="1">
                <a:effectLst/>
                <a:latin typeface="Aptos" panose="020B0004020202020204" pitchFamily="34" charset="0"/>
                <a:ea typeface="Aptos" panose="020B0004020202020204" pitchFamily="34" charset="0"/>
                <a:cs typeface="Times New Roman" panose="02020603050405020304" pitchFamily="18" charset="0"/>
              </a:rPr>
              <a:t>thousanddays.org</a:t>
            </a:r>
            <a:r>
              <a:rPr lang="en-US" sz="1100" kern="100" dirty="0">
                <a:effectLst/>
                <a:latin typeface="Aptos" panose="020B0004020202020204" pitchFamily="34" charset="0"/>
                <a:ea typeface="Aptos" panose="020B0004020202020204" pitchFamily="34" charset="0"/>
                <a:cs typeface="Times New Roman" panose="02020603050405020304" pitchFamily="18" charset="0"/>
              </a:rPr>
              <a:t>/wp-content/uploads/1000Days-Nutrition_Brief_Brain-Think_Babies_FINAL.pdf 9accessed 20</a:t>
            </a:r>
            <a:r>
              <a:rPr lang="en-US" sz="1100" kern="100" baseline="30000" dirty="0">
                <a:effectLst/>
                <a:latin typeface="Aptos" panose="020B0004020202020204" pitchFamily="34" charset="0"/>
                <a:ea typeface="Aptos" panose="020B0004020202020204" pitchFamily="34" charset="0"/>
                <a:cs typeface="Times New Roman" panose="02020603050405020304" pitchFamily="18" charset="0"/>
              </a:rPr>
              <a:t>th</a:t>
            </a:r>
            <a:r>
              <a:rPr lang="en-US" sz="1100" kern="100" dirty="0">
                <a:effectLst/>
                <a:latin typeface="Aptos" panose="020B0004020202020204" pitchFamily="34" charset="0"/>
                <a:ea typeface="Aptos" panose="020B0004020202020204" pitchFamily="34" charset="0"/>
                <a:cs typeface="Times New Roman" panose="02020603050405020304" pitchFamily="18" charset="0"/>
              </a:rPr>
              <a:t> December 2024)</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p>
            <a:pPr marL="228600">
              <a:lnSpc>
                <a:spcPct val="115000"/>
              </a:lnSpc>
              <a:spcAft>
                <a:spcPts val="800"/>
              </a:spcAft>
            </a:pPr>
            <a:r>
              <a:rPr lang="en-US" sz="1100" kern="100" dirty="0">
                <a:effectLst/>
                <a:latin typeface="Aptos" panose="020B0004020202020204" pitchFamily="34" charset="0"/>
                <a:ea typeface="Aptos" panose="020B0004020202020204" pitchFamily="34" charset="0"/>
                <a:cs typeface="Times New Roman" panose="02020603050405020304" pitchFamily="18" charset="0"/>
              </a:rPr>
              <a:t>Archibald first school (No date) </a:t>
            </a:r>
            <a:r>
              <a:rPr lang="en-US" sz="1100" i="1" kern="100" dirty="0">
                <a:effectLst/>
                <a:latin typeface="Aptos" panose="020B0004020202020204" pitchFamily="34" charset="0"/>
                <a:ea typeface="Aptos" panose="020B0004020202020204" pitchFamily="34" charset="0"/>
                <a:cs typeface="Times New Roman" panose="02020603050405020304" pitchFamily="18" charset="0"/>
              </a:rPr>
              <a:t>involving parents and carers. </a:t>
            </a:r>
            <a:r>
              <a:rPr lang="en-US" sz="1100" kern="100" dirty="0">
                <a:effectLst/>
                <a:latin typeface="Aptos" panose="020B0004020202020204" pitchFamily="34" charset="0"/>
                <a:ea typeface="Aptos" panose="020B0004020202020204" pitchFamily="34" charset="0"/>
                <a:cs typeface="Times New Roman" panose="02020603050405020304" pitchFamily="18" charset="0"/>
              </a:rPr>
              <a:t>Available </a:t>
            </a:r>
            <a:r>
              <a:rPr lang="en-US" sz="1100" kern="100" dirty="0" err="1">
                <a:effectLst/>
                <a:latin typeface="Aptos" panose="020B0004020202020204" pitchFamily="34" charset="0"/>
                <a:ea typeface="Aptos" panose="020B0004020202020204" pitchFamily="34" charset="0"/>
                <a:cs typeface="Times New Roman" panose="02020603050405020304" pitchFamily="18" charset="0"/>
              </a:rPr>
              <a:t>at:https</a:t>
            </a:r>
            <a:r>
              <a:rPr lang="en-US" sz="1100" kern="100" dirty="0">
                <a:effectLst/>
                <a:latin typeface="Aptos" panose="020B0004020202020204" pitchFamily="34" charset="0"/>
                <a:ea typeface="Aptos" panose="020B0004020202020204" pitchFamily="34" charset="0"/>
                <a:cs typeface="Times New Roman" panose="02020603050405020304" pitchFamily="18" charset="0"/>
              </a:rPr>
              <a:t>://</a:t>
            </a:r>
            <a:r>
              <a:rPr lang="en-US" sz="1100" kern="100" dirty="0" err="1">
                <a:effectLst/>
                <a:latin typeface="Aptos" panose="020B0004020202020204" pitchFamily="34" charset="0"/>
                <a:ea typeface="Aptos" panose="020B0004020202020204" pitchFamily="34" charset="0"/>
                <a:cs typeface="Times New Roman" panose="02020603050405020304" pitchFamily="18" charset="0"/>
              </a:rPr>
              <a:t>www.archibaldfirstschool.co.uk</a:t>
            </a:r>
            <a:r>
              <a:rPr lang="en-US" sz="1100" kern="100" dirty="0">
                <a:effectLst/>
                <a:latin typeface="Aptos" panose="020B0004020202020204" pitchFamily="34" charset="0"/>
                <a:ea typeface="Aptos" panose="020B0004020202020204" pitchFamily="34" charset="0"/>
                <a:cs typeface="Times New Roman" panose="02020603050405020304" pitchFamily="18" charset="0"/>
              </a:rPr>
              <a:t>/early-years/involving-parents-in-the-early-years/ (accessed 2</a:t>
            </a:r>
            <a:r>
              <a:rPr lang="en-US" sz="1100" kern="100" baseline="30000" dirty="0">
                <a:effectLst/>
                <a:latin typeface="Aptos" panose="020B0004020202020204" pitchFamily="34" charset="0"/>
                <a:ea typeface="Aptos" panose="020B0004020202020204" pitchFamily="34" charset="0"/>
                <a:cs typeface="Times New Roman" panose="02020603050405020304" pitchFamily="18" charset="0"/>
              </a:rPr>
              <a:t>nd</a:t>
            </a:r>
            <a:r>
              <a:rPr lang="en-US" sz="1100" kern="100" dirty="0">
                <a:effectLst/>
                <a:latin typeface="Aptos" panose="020B0004020202020204" pitchFamily="34" charset="0"/>
                <a:ea typeface="Aptos" panose="020B0004020202020204" pitchFamily="34" charset="0"/>
                <a:cs typeface="Times New Roman" panose="02020603050405020304" pitchFamily="18" charset="0"/>
              </a:rPr>
              <a:t> January 2025)</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p>
            <a:pPr marL="228600">
              <a:lnSpc>
                <a:spcPct val="115000"/>
              </a:lnSpc>
              <a:spcAft>
                <a:spcPts val="800"/>
              </a:spcAft>
            </a:pPr>
            <a:r>
              <a:rPr lang="en-US" sz="1100" kern="100" dirty="0" err="1">
                <a:effectLst/>
                <a:latin typeface="Aptos" panose="020B0004020202020204" pitchFamily="34" charset="0"/>
                <a:ea typeface="Aptos" panose="020B0004020202020204" pitchFamily="34" charset="0"/>
                <a:cs typeface="Times New Roman" panose="02020603050405020304" pitchFamily="18" charset="0"/>
              </a:rPr>
              <a:t>Berg.V</a:t>
            </a:r>
            <a:r>
              <a:rPr lang="en-US" sz="1100" kern="100" dirty="0">
                <a:effectLst/>
                <a:latin typeface="Aptos" panose="020B0004020202020204" pitchFamily="34" charset="0"/>
                <a:ea typeface="Aptos" panose="020B0004020202020204" pitchFamily="34" charset="0"/>
                <a:cs typeface="Times New Roman" panose="02020603050405020304" pitchFamily="18" charset="0"/>
              </a:rPr>
              <a:t> (2024) </a:t>
            </a:r>
            <a:r>
              <a:rPr lang="en-US" sz="1100" i="1" kern="100" dirty="0">
                <a:effectLst/>
                <a:latin typeface="Aptos" panose="020B0004020202020204" pitchFamily="34" charset="0"/>
                <a:ea typeface="Aptos" panose="020B0004020202020204" pitchFamily="34" charset="0"/>
                <a:cs typeface="Times New Roman" panose="02020603050405020304" pitchFamily="18" charset="0"/>
              </a:rPr>
              <a:t>The </a:t>
            </a:r>
            <a:r>
              <a:rPr lang="en-US" sz="1100" i="1" kern="100" dirty="0" err="1">
                <a:effectLst/>
                <a:latin typeface="Aptos" panose="020B0004020202020204" pitchFamily="34" charset="0"/>
                <a:ea typeface="Aptos" panose="020B0004020202020204" pitchFamily="34" charset="0"/>
                <a:cs typeface="Times New Roman" panose="02020603050405020304" pitchFamily="18" charset="0"/>
              </a:rPr>
              <a:t>reggio</a:t>
            </a:r>
            <a:r>
              <a:rPr lang="en-US" sz="1100" i="1" kern="100" dirty="0">
                <a:effectLst/>
                <a:latin typeface="Aptos" panose="020B0004020202020204" pitchFamily="34" charset="0"/>
                <a:ea typeface="Aptos" panose="020B0004020202020204" pitchFamily="34" charset="0"/>
                <a:cs typeface="Times New Roman" panose="02020603050405020304" pitchFamily="18" charset="0"/>
              </a:rPr>
              <a:t> </a:t>
            </a:r>
            <a:r>
              <a:rPr lang="en-US" sz="1100" i="1" kern="100" dirty="0" err="1">
                <a:effectLst/>
                <a:latin typeface="Aptos" panose="020B0004020202020204" pitchFamily="34" charset="0"/>
                <a:ea typeface="Aptos" panose="020B0004020202020204" pitchFamily="34" charset="0"/>
                <a:cs typeface="Times New Roman" panose="02020603050405020304" pitchFamily="18" charset="0"/>
              </a:rPr>
              <a:t>emilia</a:t>
            </a:r>
            <a:r>
              <a:rPr lang="en-US" sz="1100" i="1" kern="100" dirty="0">
                <a:effectLst/>
                <a:latin typeface="Aptos" panose="020B0004020202020204" pitchFamily="34" charset="0"/>
                <a:ea typeface="Aptos" panose="020B0004020202020204" pitchFamily="34" charset="0"/>
                <a:cs typeface="Times New Roman" panose="02020603050405020304" pitchFamily="18" charset="0"/>
              </a:rPr>
              <a:t> approach to early years education. </a:t>
            </a:r>
            <a:r>
              <a:rPr lang="en-US" sz="1100" kern="100" dirty="0">
                <a:effectLst/>
                <a:latin typeface="Aptos" panose="020B0004020202020204" pitchFamily="34" charset="0"/>
                <a:ea typeface="Aptos" panose="020B0004020202020204" pitchFamily="34" charset="0"/>
                <a:cs typeface="Times New Roman" panose="02020603050405020304" pitchFamily="18" charset="0"/>
              </a:rPr>
              <a:t>Available </a:t>
            </a:r>
            <a:r>
              <a:rPr lang="en-US" sz="1100" kern="100" dirty="0" err="1">
                <a:effectLst/>
                <a:latin typeface="Aptos" panose="020B0004020202020204" pitchFamily="34" charset="0"/>
                <a:ea typeface="Aptos" panose="020B0004020202020204" pitchFamily="34" charset="0"/>
                <a:cs typeface="Times New Roman" panose="02020603050405020304" pitchFamily="18" charset="0"/>
              </a:rPr>
              <a:t>at:https</a:t>
            </a:r>
            <a:r>
              <a:rPr lang="en-US" sz="1100" kern="100" dirty="0">
                <a:effectLst/>
                <a:latin typeface="Aptos" panose="020B0004020202020204" pitchFamily="34" charset="0"/>
                <a:ea typeface="Aptos" panose="020B0004020202020204" pitchFamily="34" charset="0"/>
                <a:cs typeface="Times New Roman" panose="02020603050405020304" pitchFamily="18" charset="0"/>
              </a:rPr>
              <a:t>://</a:t>
            </a:r>
            <a:r>
              <a:rPr lang="en-US" sz="1100" kern="100" dirty="0" err="1">
                <a:effectLst/>
                <a:latin typeface="Aptos" panose="020B0004020202020204" pitchFamily="34" charset="0"/>
                <a:ea typeface="Aptos" panose="020B0004020202020204" pitchFamily="34" charset="0"/>
                <a:cs typeface="Times New Roman" panose="02020603050405020304" pitchFamily="18" charset="0"/>
              </a:rPr>
              <a:t>www.daynurseries.co.uk</a:t>
            </a:r>
            <a:r>
              <a:rPr lang="en-US" sz="1100" kern="100" dirty="0">
                <a:effectLst/>
                <a:latin typeface="Aptos" panose="020B0004020202020204" pitchFamily="34" charset="0"/>
                <a:ea typeface="Aptos" panose="020B0004020202020204" pitchFamily="34" charset="0"/>
                <a:cs typeface="Times New Roman" panose="02020603050405020304" pitchFamily="18" charset="0"/>
              </a:rPr>
              <a:t>/advice/the-</a:t>
            </a:r>
            <a:r>
              <a:rPr lang="en-US" sz="1100" kern="100" dirty="0" err="1">
                <a:effectLst/>
                <a:latin typeface="Aptos" panose="020B0004020202020204" pitchFamily="34" charset="0"/>
                <a:ea typeface="Aptos" panose="020B0004020202020204" pitchFamily="34" charset="0"/>
                <a:cs typeface="Times New Roman" panose="02020603050405020304" pitchFamily="18" charset="0"/>
              </a:rPr>
              <a:t>reggio</a:t>
            </a:r>
            <a:r>
              <a:rPr lang="en-US" sz="1100" kern="100" dirty="0">
                <a:effectLst/>
                <a:latin typeface="Aptos" panose="020B0004020202020204" pitchFamily="34" charset="0"/>
                <a:ea typeface="Aptos" panose="020B0004020202020204" pitchFamily="34" charset="0"/>
                <a:cs typeface="Times New Roman" panose="02020603050405020304" pitchFamily="18" charset="0"/>
              </a:rPr>
              <a:t>-</a:t>
            </a:r>
            <a:r>
              <a:rPr lang="en-US" sz="1100" kern="100" dirty="0" err="1">
                <a:effectLst/>
                <a:latin typeface="Aptos" panose="020B0004020202020204" pitchFamily="34" charset="0"/>
                <a:ea typeface="Aptos" panose="020B0004020202020204" pitchFamily="34" charset="0"/>
                <a:cs typeface="Times New Roman" panose="02020603050405020304" pitchFamily="18" charset="0"/>
              </a:rPr>
              <a:t>emilia</a:t>
            </a:r>
            <a:r>
              <a:rPr lang="en-US" sz="1100" kern="100" dirty="0">
                <a:effectLst/>
                <a:latin typeface="Aptos" panose="020B0004020202020204" pitchFamily="34" charset="0"/>
                <a:ea typeface="Aptos" panose="020B0004020202020204" pitchFamily="34" charset="0"/>
                <a:cs typeface="Times New Roman" panose="02020603050405020304" pitchFamily="18" charset="0"/>
              </a:rPr>
              <a:t>-approach-to-early-years-education#:~:text=The%20Reggio%20Emilia%20approach%20to%20early%20years%20education%20puts%20children,relationships%20they%20build%20with%20others. (accessed 17</a:t>
            </a:r>
            <a:r>
              <a:rPr lang="en-US" sz="1100" kern="100" baseline="30000" dirty="0">
                <a:effectLst/>
                <a:latin typeface="Aptos" panose="020B0004020202020204" pitchFamily="34" charset="0"/>
                <a:ea typeface="Aptos" panose="020B0004020202020204" pitchFamily="34" charset="0"/>
                <a:cs typeface="Times New Roman" panose="02020603050405020304" pitchFamily="18" charset="0"/>
              </a:rPr>
              <a:t>th</a:t>
            </a:r>
            <a:r>
              <a:rPr lang="en-US" sz="1100" kern="100" dirty="0">
                <a:effectLst/>
                <a:latin typeface="Aptos" panose="020B0004020202020204" pitchFamily="34" charset="0"/>
                <a:ea typeface="Aptos" panose="020B0004020202020204" pitchFamily="34" charset="0"/>
                <a:cs typeface="Times New Roman" panose="02020603050405020304" pitchFamily="18" charset="0"/>
              </a:rPr>
              <a:t> January 2025)</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p>
            <a:pPr marL="228600">
              <a:lnSpc>
                <a:spcPct val="115000"/>
              </a:lnSpc>
              <a:spcAft>
                <a:spcPts val="800"/>
              </a:spcAft>
            </a:pPr>
            <a:r>
              <a:rPr lang="en-US" sz="1100" kern="100" dirty="0">
                <a:effectLst/>
                <a:latin typeface="Aptos" panose="020B0004020202020204" pitchFamily="34" charset="0"/>
                <a:ea typeface="Aptos" panose="020B0004020202020204" pitchFamily="34" charset="0"/>
                <a:cs typeface="Times New Roman" panose="02020603050405020304" pitchFamily="18" charset="0"/>
              </a:rPr>
              <a:t>Biermeier. M (2015) </a:t>
            </a:r>
            <a:r>
              <a:rPr lang="en-US" sz="1100" i="1" kern="100" dirty="0">
                <a:effectLst/>
                <a:latin typeface="Aptos" panose="020B0004020202020204" pitchFamily="34" charset="0"/>
                <a:ea typeface="Aptos" panose="020B0004020202020204" pitchFamily="34" charset="0"/>
                <a:cs typeface="Times New Roman" panose="02020603050405020304" pitchFamily="18" charset="0"/>
              </a:rPr>
              <a:t>Inspired by Reggio </a:t>
            </a:r>
            <a:r>
              <a:rPr lang="en-US" sz="1100" i="1" kern="100" dirty="0" err="1">
                <a:effectLst/>
                <a:latin typeface="Aptos" panose="020B0004020202020204" pitchFamily="34" charset="0"/>
                <a:ea typeface="Aptos" panose="020B0004020202020204" pitchFamily="34" charset="0"/>
                <a:cs typeface="Times New Roman" panose="02020603050405020304" pitchFamily="18" charset="0"/>
              </a:rPr>
              <a:t>Emilia:Emergent</a:t>
            </a:r>
            <a:r>
              <a:rPr lang="en-US" sz="1100" i="1" kern="100" dirty="0">
                <a:effectLst/>
                <a:latin typeface="Aptos" panose="020B0004020202020204" pitchFamily="34" charset="0"/>
                <a:ea typeface="Aptos" panose="020B0004020202020204" pitchFamily="34" charset="0"/>
                <a:cs typeface="Times New Roman" panose="02020603050405020304" pitchFamily="18" charset="0"/>
              </a:rPr>
              <a:t> Curriculum in relationship-driven Learning </a:t>
            </a:r>
            <a:r>
              <a:rPr lang="en-US" sz="1100" i="1" kern="100" dirty="0" err="1">
                <a:effectLst/>
                <a:latin typeface="Aptos" panose="020B0004020202020204" pitchFamily="34" charset="0"/>
                <a:ea typeface="Aptos" panose="020B0004020202020204" pitchFamily="34" charset="0"/>
                <a:cs typeface="Times New Roman" panose="02020603050405020304" pitchFamily="18" charset="0"/>
              </a:rPr>
              <a:t>Enviroments</a:t>
            </a:r>
            <a:r>
              <a:rPr lang="en-US" sz="1100" i="1" kern="100" dirty="0">
                <a:effectLst/>
                <a:latin typeface="Aptos" panose="020B0004020202020204" pitchFamily="34" charset="0"/>
                <a:ea typeface="Aptos" panose="020B0004020202020204" pitchFamily="34" charset="0"/>
                <a:cs typeface="Times New Roman" panose="02020603050405020304" pitchFamily="18" charset="0"/>
              </a:rPr>
              <a:t>. </a:t>
            </a:r>
            <a:r>
              <a:rPr lang="en-US" sz="1100" kern="100" dirty="0" err="1">
                <a:effectLst/>
                <a:latin typeface="Aptos" panose="020B0004020202020204" pitchFamily="34" charset="0"/>
                <a:ea typeface="Aptos" panose="020B0004020202020204" pitchFamily="34" charset="0"/>
                <a:cs typeface="Times New Roman" panose="02020603050405020304" pitchFamily="18" charset="0"/>
              </a:rPr>
              <a:t>Availbale</a:t>
            </a:r>
            <a:r>
              <a:rPr lang="en-US" sz="1100" kern="100" dirty="0">
                <a:effectLst/>
                <a:latin typeface="Aptos" panose="020B0004020202020204" pitchFamily="34" charset="0"/>
                <a:ea typeface="Aptos" panose="020B0004020202020204" pitchFamily="34" charset="0"/>
                <a:cs typeface="Times New Roman" panose="02020603050405020304" pitchFamily="18" charset="0"/>
              </a:rPr>
              <a:t> </a:t>
            </a:r>
            <a:r>
              <a:rPr lang="en-US" sz="1100" kern="100" dirty="0" err="1">
                <a:effectLst/>
                <a:latin typeface="Aptos" panose="020B0004020202020204" pitchFamily="34" charset="0"/>
                <a:ea typeface="Aptos" panose="020B0004020202020204" pitchFamily="34" charset="0"/>
                <a:cs typeface="Times New Roman" panose="02020603050405020304" pitchFamily="18" charset="0"/>
              </a:rPr>
              <a:t>at:https</a:t>
            </a:r>
            <a:r>
              <a:rPr lang="en-US" sz="1100" kern="100" dirty="0">
                <a:effectLst/>
                <a:latin typeface="Aptos" panose="020B0004020202020204" pitchFamily="34" charset="0"/>
                <a:ea typeface="Aptos" panose="020B0004020202020204" pitchFamily="34" charset="0"/>
                <a:cs typeface="Times New Roman" panose="02020603050405020304" pitchFamily="18" charset="0"/>
              </a:rPr>
              <a:t>://</a:t>
            </a:r>
            <a:r>
              <a:rPr lang="en-US" sz="1100" kern="100" dirty="0" err="1">
                <a:effectLst/>
                <a:latin typeface="Aptos" panose="020B0004020202020204" pitchFamily="34" charset="0"/>
                <a:ea typeface="Aptos" panose="020B0004020202020204" pitchFamily="34" charset="0"/>
                <a:cs typeface="Times New Roman" panose="02020603050405020304" pitchFamily="18" charset="0"/>
              </a:rPr>
              <a:t>www.naeyc.org</a:t>
            </a:r>
            <a:r>
              <a:rPr lang="en-US" sz="1100" kern="100" dirty="0">
                <a:effectLst/>
                <a:latin typeface="Aptos" panose="020B0004020202020204" pitchFamily="34" charset="0"/>
                <a:ea typeface="Aptos" panose="020B0004020202020204" pitchFamily="34" charset="0"/>
                <a:cs typeface="Times New Roman" panose="02020603050405020304" pitchFamily="18" charset="0"/>
              </a:rPr>
              <a:t>/resources/pubs/</a:t>
            </a:r>
            <a:r>
              <a:rPr lang="en-US" sz="1100" kern="100" dirty="0" err="1">
                <a:effectLst/>
                <a:latin typeface="Aptos" panose="020B0004020202020204" pitchFamily="34" charset="0"/>
                <a:ea typeface="Aptos" panose="020B0004020202020204" pitchFamily="34" charset="0"/>
                <a:cs typeface="Times New Roman" panose="02020603050405020304" pitchFamily="18" charset="0"/>
              </a:rPr>
              <a:t>yc</a:t>
            </a:r>
            <a:r>
              <a:rPr lang="en-US" sz="1100" kern="100" dirty="0">
                <a:effectLst/>
                <a:latin typeface="Aptos" panose="020B0004020202020204" pitchFamily="34" charset="0"/>
                <a:ea typeface="Aptos" panose="020B0004020202020204" pitchFamily="34" charset="0"/>
                <a:cs typeface="Times New Roman" panose="02020603050405020304" pitchFamily="18" charset="0"/>
              </a:rPr>
              <a:t>/nov2015/emergent-curriculum# (accessed 22</a:t>
            </a:r>
            <a:r>
              <a:rPr lang="en-US" sz="1100" kern="100" baseline="30000" dirty="0">
                <a:effectLst/>
                <a:latin typeface="Aptos" panose="020B0004020202020204" pitchFamily="34" charset="0"/>
                <a:ea typeface="Aptos" panose="020B0004020202020204" pitchFamily="34" charset="0"/>
                <a:cs typeface="Times New Roman" panose="02020603050405020304" pitchFamily="18" charset="0"/>
              </a:rPr>
              <a:t>nd</a:t>
            </a:r>
            <a:r>
              <a:rPr lang="en-US" sz="1100" kern="100" dirty="0">
                <a:effectLst/>
                <a:latin typeface="Aptos" panose="020B0004020202020204" pitchFamily="34" charset="0"/>
                <a:ea typeface="Aptos" panose="020B0004020202020204" pitchFamily="34" charset="0"/>
                <a:cs typeface="Times New Roman" panose="02020603050405020304" pitchFamily="18" charset="0"/>
              </a:rPr>
              <a:t> January 2025)</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p>
            <a:pPr marL="228600">
              <a:lnSpc>
                <a:spcPct val="115000"/>
              </a:lnSpc>
              <a:spcAft>
                <a:spcPts val="800"/>
              </a:spcAft>
            </a:pPr>
            <a:r>
              <a:rPr lang="en-US" sz="1100" kern="100" dirty="0">
                <a:effectLst/>
                <a:latin typeface="Aptos" panose="020B0004020202020204" pitchFamily="34" charset="0"/>
                <a:ea typeface="Aptos" panose="020B0004020202020204" pitchFamily="34" charset="0"/>
                <a:cs typeface="Times New Roman" panose="02020603050405020304" pitchFamily="18" charset="0"/>
              </a:rPr>
              <a:t>Birth to 5 matters (no date) </a:t>
            </a:r>
            <a:r>
              <a:rPr lang="en-US" sz="1100" i="1" kern="100" dirty="0">
                <a:effectLst/>
                <a:latin typeface="Aptos" panose="020B0004020202020204" pitchFamily="34" charset="0"/>
                <a:ea typeface="Aptos" panose="020B0004020202020204" pitchFamily="34" charset="0"/>
                <a:cs typeface="Times New Roman" panose="02020603050405020304" pitchFamily="18" charset="0"/>
              </a:rPr>
              <a:t>Parents as partners. </a:t>
            </a:r>
            <a:r>
              <a:rPr lang="en-US" sz="1100" kern="100" dirty="0">
                <a:effectLst/>
                <a:latin typeface="Aptos" panose="020B0004020202020204" pitchFamily="34" charset="0"/>
                <a:ea typeface="Aptos" panose="020B0004020202020204" pitchFamily="34" charset="0"/>
                <a:cs typeface="Times New Roman" panose="02020603050405020304" pitchFamily="18" charset="0"/>
              </a:rPr>
              <a:t>Available </a:t>
            </a:r>
            <a:r>
              <a:rPr lang="en-US" sz="1100" kern="100" dirty="0" err="1">
                <a:effectLst/>
                <a:latin typeface="Aptos" panose="020B0004020202020204" pitchFamily="34" charset="0"/>
                <a:ea typeface="Aptos" panose="020B0004020202020204" pitchFamily="34" charset="0"/>
                <a:cs typeface="Times New Roman" panose="02020603050405020304" pitchFamily="18" charset="0"/>
              </a:rPr>
              <a:t>at:https</a:t>
            </a:r>
            <a:r>
              <a:rPr lang="en-US" sz="1100" kern="100" dirty="0">
                <a:effectLst/>
                <a:latin typeface="Aptos" panose="020B0004020202020204" pitchFamily="34" charset="0"/>
                <a:ea typeface="Aptos" panose="020B0004020202020204" pitchFamily="34" charset="0"/>
                <a:cs typeface="Times New Roman" panose="02020603050405020304" pitchFamily="18" charset="0"/>
              </a:rPr>
              <a:t>://birthto5matters.org.uk/parents-as-partners/#:~:text=Working%20together%20ensures%20a%20good,promoters%20of%20development%20and%20learning. (accessed 24</a:t>
            </a:r>
            <a:r>
              <a:rPr lang="en-US" sz="1100" kern="100" baseline="30000" dirty="0">
                <a:effectLst/>
                <a:latin typeface="Aptos" panose="020B0004020202020204" pitchFamily="34" charset="0"/>
                <a:ea typeface="Aptos" panose="020B0004020202020204" pitchFamily="34" charset="0"/>
                <a:cs typeface="Times New Roman" panose="02020603050405020304" pitchFamily="18" charset="0"/>
              </a:rPr>
              <a:t>th</a:t>
            </a:r>
            <a:r>
              <a:rPr lang="en-US" sz="1100" kern="100" dirty="0">
                <a:effectLst/>
                <a:latin typeface="Aptos" panose="020B0004020202020204" pitchFamily="34" charset="0"/>
                <a:ea typeface="Aptos" panose="020B0004020202020204" pitchFamily="34" charset="0"/>
                <a:cs typeface="Times New Roman" panose="02020603050405020304" pitchFamily="18" charset="0"/>
              </a:rPr>
              <a:t> </a:t>
            </a:r>
            <a:r>
              <a:rPr lang="en-US" sz="1100" kern="100" dirty="0" err="1">
                <a:effectLst/>
                <a:latin typeface="Aptos" panose="020B0004020202020204" pitchFamily="34" charset="0"/>
                <a:ea typeface="Aptos" panose="020B0004020202020204" pitchFamily="34" charset="0"/>
                <a:cs typeface="Times New Roman" panose="02020603050405020304" pitchFamily="18" charset="0"/>
              </a:rPr>
              <a:t>Januray</a:t>
            </a:r>
            <a:r>
              <a:rPr lang="en-US" sz="1100" kern="100" dirty="0">
                <a:effectLst/>
                <a:latin typeface="Aptos" panose="020B0004020202020204" pitchFamily="34" charset="0"/>
                <a:ea typeface="Aptos" panose="020B0004020202020204" pitchFamily="34" charset="0"/>
                <a:cs typeface="Times New Roman" panose="02020603050405020304" pitchFamily="18" charset="0"/>
              </a:rPr>
              <a:t> 2025)</a:t>
            </a:r>
          </a:p>
          <a:p>
            <a:pPr marL="228600">
              <a:lnSpc>
                <a:spcPct val="115000"/>
              </a:lnSpc>
              <a:spcAft>
                <a:spcPts val="800"/>
              </a:spcAft>
            </a:pPr>
            <a:r>
              <a:rPr lang="en-GB" sz="1100" kern="100" dirty="0" err="1">
                <a:effectLst/>
                <a:latin typeface="Aptos" panose="020B0004020202020204" pitchFamily="34" charset="0"/>
                <a:ea typeface="Aptos" panose="020B0004020202020204" pitchFamily="34" charset="0"/>
                <a:cs typeface="Times New Roman" panose="02020603050405020304" pitchFamily="18" charset="0"/>
              </a:rPr>
              <a:t>Brodie.k</a:t>
            </a:r>
            <a:r>
              <a:rPr lang="en-GB" sz="1100" kern="100" dirty="0">
                <a:effectLst/>
                <a:latin typeface="Aptos" panose="020B0004020202020204" pitchFamily="34" charset="0"/>
                <a:ea typeface="Aptos" panose="020B0004020202020204" pitchFamily="34" charset="0"/>
                <a:cs typeface="Times New Roman" panose="02020603050405020304" pitchFamily="18" charset="0"/>
              </a:rPr>
              <a:t> (no date) </a:t>
            </a:r>
            <a:r>
              <a:rPr lang="en-GB" sz="1100" i="1" kern="100" dirty="0">
                <a:effectLst/>
                <a:latin typeface="Aptos" panose="020B0004020202020204" pitchFamily="34" charset="0"/>
                <a:ea typeface="Aptos" panose="020B0004020202020204" pitchFamily="34" charset="0"/>
                <a:cs typeface="Times New Roman" panose="02020603050405020304" pitchFamily="18" charset="0"/>
              </a:rPr>
              <a:t>John Bowlby’s Attachment Theory and Developmental Phases</a:t>
            </a:r>
            <a:r>
              <a:rPr lang="en-GB" sz="1100" kern="100" dirty="0">
                <a:effectLst/>
                <a:latin typeface="Aptos" panose="020B0004020202020204" pitchFamily="34" charset="0"/>
                <a:ea typeface="Aptos" panose="020B0004020202020204" pitchFamily="34" charset="0"/>
                <a:cs typeface="Times New Roman" panose="02020603050405020304" pitchFamily="18" charset="0"/>
              </a:rPr>
              <a:t>. Available at: </a:t>
            </a:r>
            <a:r>
              <a:rPr lang="en-GB" sz="11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3"/>
              </a:rPr>
              <a:t>https://www.earlyyears.tv/john-bowlbys-attachment-theory-and-developmental-phases</a:t>
            </a:r>
            <a:r>
              <a:rPr lang="en-GB" sz="1100" kern="100" dirty="0">
                <a:effectLst/>
                <a:latin typeface="Aptos" panose="020B0004020202020204" pitchFamily="34" charset="0"/>
                <a:ea typeface="Aptos" panose="020B0004020202020204" pitchFamily="34" charset="0"/>
                <a:cs typeface="Times New Roman" panose="02020603050405020304" pitchFamily="18" charset="0"/>
              </a:rPr>
              <a:t>(Accessed: 26 January 2025).</a:t>
            </a:r>
          </a:p>
          <a:p>
            <a:pPr marL="228600">
              <a:lnSpc>
                <a:spcPct val="115000"/>
              </a:lnSpc>
              <a:spcAft>
                <a:spcPts val="800"/>
              </a:spcAft>
            </a:pPr>
            <a:r>
              <a:rPr lang="en-US" sz="1100" kern="100" dirty="0" err="1">
                <a:effectLst/>
                <a:latin typeface="Aptos" panose="020B0004020202020204" pitchFamily="34" charset="0"/>
                <a:ea typeface="Aptos" panose="020B0004020202020204" pitchFamily="34" charset="0"/>
                <a:cs typeface="Times New Roman" panose="02020603050405020304" pitchFamily="18" charset="0"/>
              </a:rPr>
              <a:t>Brodie.K</a:t>
            </a:r>
            <a:r>
              <a:rPr lang="en-US" sz="1100" kern="100" dirty="0">
                <a:effectLst/>
                <a:latin typeface="Aptos" panose="020B0004020202020204" pitchFamily="34" charset="0"/>
                <a:ea typeface="Aptos" panose="020B0004020202020204" pitchFamily="34" charset="0"/>
                <a:cs typeface="Times New Roman" panose="02020603050405020304" pitchFamily="18" charset="0"/>
              </a:rPr>
              <a:t> (no date) </a:t>
            </a:r>
            <a:r>
              <a:rPr lang="en-US" sz="1100" i="1" kern="100" dirty="0">
                <a:effectLst/>
                <a:latin typeface="Aptos" panose="020B0004020202020204" pitchFamily="34" charset="0"/>
                <a:ea typeface="Aptos" panose="020B0004020202020204" pitchFamily="34" charset="0"/>
                <a:cs typeface="Times New Roman" panose="02020603050405020304" pitchFamily="18" charset="0"/>
              </a:rPr>
              <a:t>the magic of loose parts </a:t>
            </a:r>
            <a:r>
              <a:rPr lang="en-US" sz="1100" i="1" kern="100" dirty="0" err="1">
                <a:effectLst/>
                <a:latin typeface="Aptos" panose="020B0004020202020204" pitchFamily="34" charset="0"/>
                <a:ea typeface="Aptos" panose="020B0004020202020204" pitchFamily="34" charset="0"/>
                <a:cs typeface="Times New Roman" panose="02020603050405020304" pitchFamily="18" charset="0"/>
              </a:rPr>
              <a:t>play:unleashing</a:t>
            </a:r>
            <a:r>
              <a:rPr lang="en-US" sz="1100" i="1" kern="100" dirty="0">
                <a:effectLst/>
                <a:latin typeface="Aptos" panose="020B0004020202020204" pitchFamily="34" charset="0"/>
                <a:ea typeface="Aptos" panose="020B0004020202020204" pitchFamily="34" charset="0"/>
                <a:cs typeface="Times New Roman" panose="02020603050405020304" pitchFamily="18" charset="0"/>
              </a:rPr>
              <a:t> creativity in the early years. </a:t>
            </a:r>
            <a:r>
              <a:rPr lang="en-US" sz="1100" kern="100" dirty="0">
                <a:effectLst/>
                <a:latin typeface="Aptos" panose="020B0004020202020204" pitchFamily="34" charset="0"/>
                <a:ea typeface="Aptos" panose="020B0004020202020204" pitchFamily="34" charset="0"/>
                <a:cs typeface="Times New Roman" panose="02020603050405020304" pitchFamily="18" charset="0"/>
              </a:rPr>
              <a:t>Available </a:t>
            </a:r>
            <a:r>
              <a:rPr lang="en-US" sz="1100" kern="100" dirty="0" err="1">
                <a:effectLst/>
                <a:latin typeface="Aptos" panose="020B0004020202020204" pitchFamily="34" charset="0"/>
                <a:ea typeface="Aptos" panose="020B0004020202020204" pitchFamily="34" charset="0"/>
                <a:cs typeface="Times New Roman" panose="02020603050405020304" pitchFamily="18" charset="0"/>
              </a:rPr>
              <a:t>at:https</a:t>
            </a:r>
            <a:r>
              <a:rPr lang="en-US" sz="1100" kern="100" dirty="0">
                <a:effectLst/>
                <a:latin typeface="Aptos" panose="020B0004020202020204" pitchFamily="34" charset="0"/>
                <a:ea typeface="Aptos" panose="020B0004020202020204" pitchFamily="34" charset="0"/>
                <a:cs typeface="Times New Roman" panose="02020603050405020304" pitchFamily="18" charset="0"/>
              </a:rPr>
              <a:t>://</a:t>
            </a:r>
            <a:r>
              <a:rPr lang="en-US" sz="1100" kern="100" dirty="0" err="1">
                <a:effectLst/>
                <a:latin typeface="Aptos" panose="020B0004020202020204" pitchFamily="34" charset="0"/>
                <a:ea typeface="Aptos" panose="020B0004020202020204" pitchFamily="34" charset="0"/>
                <a:cs typeface="Times New Roman" panose="02020603050405020304" pitchFamily="18" charset="0"/>
              </a:rPr>
              <a:t>www.kathybrodie.com</a:t>
            </a:r>
            <a:r>
              <a:rPr lang="en-US" sz="1100" kern="100" dirty="0">
                <a:effectLst/>
                <a:latin typeface="Aptos" panose="020B0004020202020204" pitchFamily="34" charset="0"/>
                <a:ea typeface="Aptos" panose="020B0004020202020204" pitchFamily="34" charset="0"/>
                <a:cs typeface="Times New Roman" panose="02020603050405020304" pitchFamily="18" charset="0"/>
              </a:rPr>
              <a:t>/articles/loose-parts-play/ (accessed 13 January 2025)</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p>
            <a:pPr marL="228600">
              <a:lnSpc>
                <a:spcPct val="115000"/>
              </a:lnSpc>
              <a:spcAft>
                <a:spcPts val="800"/>
              </a:spcAft>
            </a:pPr>
            <a:r>
              <a:rPr lang="en-US" sz="1100" kern="100" dirty="0">
                <a:effectLst/>
                <a:latin typeface="Aptos" panose="020B0004020202020204" pitchFamily="34" charset="0"/>
                <a:ea typeface="Aptos" panose="020B0004020202020204" pitchFamily="34" charset="0"/>
                <a:cs typeface="Times New Roman" panose="02020603050405020304" pitchFamily="18" charset="0"/>
              </a:rPr>
              <a:t>Care quality commission (no date) </a:t>
            </a:r>
            <a:r>
              <a:rPr lang="en-US" sz="1100" i="1" kern="100" dirty="0">
                <a:effectLst/>
                <a:latin typeface="Aptos" panose="020B0004020202020204" pitchFamily="34" charset="0"/>
                <a:ea typeface="Aptos" panose="020B0004020202020204" pitchFamily="34" charset="0"/>
                <a:cs typeface="Times New Roman" panose="02020603050405020304" pitchFamily="18" charset="0"/>
              </a:rPr>
              <a:t>partnership and communities. </a:t>
            </a:r>
            <a:r>
              <a:rPr lang="en-US" sz="1100" kern="100" dirty="0">
                <a:effectLst/>
                <a:latin typeface="Aptos" panose="020B0004020202020204" pitchFamily="34" charset="0"/>
                <a:ea typeface="Aptos" panose="020B0004020202020204" pitchFamily="34" charset="0"/>
                <a:cs typeface="Times New Roman" panose="02020603050405020304" pitchFamily="18" charset="0"/>
              </a:rPr>
              <a:t>Available at: </a:t>
            </a:r>
            <a:r>
              <a:rPr lang="en-US" sz="11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4"/>
              </a:rPr>
              <a:t>https://www.cqc.org.uk/guidance-regulation/local-authorities/assessment-framework/2-providing-support/partnerships#:~:text=Partnership%20working%20helps%20to%20ensure,across%20different%20agencies%20and%20services</a:t>
            </a:r>
            <a:r>
              <a:rPr lang="en-US" sz="1100" kern="100" dirty="0">
                <a:effectLst/>
                <a:latin typeface="Aptos" panose="020B0004020202020204" pitchFamily="34" charset="0"/>
                <a:ea typeface="Aptos" panose="020B0004020202020204" pitchFamily="34" charset="0"/>
                <a:cs typeface="Times New Roman" panose="02020603050405020304" pitchFamily="18" charset="0"/>
              </a:rPr>
              <a:t>. (accessed 3</a:t>
            </a:r>
            <a:r>
              <a:rPr lang="en-US" sz="1100" kern="100" baseline="30000" dirty="0">
                <a:effectLst/>
                <a:latin typeface="Aptos" panose="020B0004020202020204" pitchFamily="34" charset="0"/>
                <a:ea typeface="Aptos" panose="020B0004020202020204" pitchFamily="34" charset="0"/>
                <a:cs typeface="Times New Roman" panose="02020603050405020304" pitchFamily="18" charset="0"/>
              </a:rPr>
              <a:t>rd</a:t>
            </a:r>
            <a:r>
              <a:rPr lang="en-US" sz="1100" kern="100" dirty="0">
                <a:effectLst/>
                <a:latin typeface="Aptos" panose="020B0004020202020204" pitchFamily="34" charset="0"/>
                <a:ea typeface="Aptos" panose="020B0004020202020204" pitchFamily="34" charset="0"/>
                <a:cs typeface="Times New Roman" panose="02020603050405020304" pitchFamily="18" charset="0"/>
              </a:rPr>
              <a:t> January 2025)</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p>
            <a:pPr marL="228600">
              <a:lnSpc>
                <a:spcPct val="115000"/>
              </a:lnSpc>
              <a:spcAft>
                <a:spcPts val="800"/>
              </a:spcAft>
            </a:pPr>
            <a:r>
              <a:rPr lang="en-US" sz="1100" kern="100" dirty="0">
                <a:effectLst/>
                <a:latin typeface="Aptos" panose="020B0004020202020204" pitchFamily="34" charset="0"/>
                <a:ea typeface="Aptos" panose="020B0004020202020204" pitchFamily="34" charset="0"/>
                <a:cs typeface="Times New Roman" panose="02020603050405020304" pitchFamily="18" charset="0"/>
              </a:rPr>
              <a:t>Center of the developing child Harvard university (no date) </a:t>
            </a:r>
            <a:r>
              <a:rPr lang="en-US" sz="1100" i="1" kern="100" dirty="0">
                <a:effectLst/>
                <a:latin typeface="Aptos" panose="020B0004020202020204" pitchFamily="34" charset="0"/>
                <a:ea typeface="Aptos" panose="020B0004020202020204" pitchFamily="34" charset="0"/>
                <a:cs typeface="Times New Roman" panose="02020603050405020304" pitchFamily="18" charset="0"/>
              </a:rPr>
              <a:t>serve and return. </a:t>
            </a:r>
            <a:r>
              <a:rPr lang="en-US" sz="1100" kern="100" dirty="0" err="1">
                <a:effectLst/>
                <a:latin typeface="Aptos" panose="020B0004020202020204" pitchFamily="34" charset="0"/>
                <a:ea typeface="Aptos" panose="020B0004020202020204" pitchFamily="34" charset="0"/>
                <a:cs typeface="Times New Roman" panose="02020603050405020304" pitchFamily="18" charset="0"/>
              </a:rPr>
              <a:t>Availbale</a:t>
            </a:r>
            <a:r>
              <a:rPr lang="en-US" sz="1100" kern="100" dirty="0">
                <a:effectLst/>
                <a:latin typeface="Aptos" panose="020B0004020202020204" pitchFamily="34" charset="0"/>
                <a:ea typeface="Aptos" panose="020B0004020202020204" pitchFamily="34" charset="0"/>
                <a:cs typeface="Times New Roman" panose="02020603050405020304" pitchFamily="18" charset="0"/>
              </a:rPr>
              <a:t> </a:t>
            </a:r>
            <a:r>
              <a:rPr lang="en-US" sz="1100" kern="100" dirty="0" err="1">
                <a:effectLst/>
                <a:latin typeface="Aptos" panose="020B0004020202020204" pitchFamily="34" charset="0"/>
                <a:ea typeface="Aptos" panose="020B0004020202020204" pitchFamily="34" charset="0"/>
                <a:cs typeface="Times New Roman" panose="02020603050405020304" pitchFamily="18" charset="0"/>
              </a:rPr>
              <a:t>at:https</a:t>
            </a:r>
            <a:r>
              <a:rPr lang="en-US" sz="1100" kern="100" dirty="0">
                <a:effectLst/>
                <a:latin typeface="Aptos" panose="020B0004020202020204" pitchFamily="34" charset="0"/>
                <a:ea typeface="Aptos" panose="020B0004020202020204" pitchFamily="34" charset="0"/>
                <a:cs typeface="Times New Roman" panose="02020603050405020304" pitchFamily="18" charset="0"/>
              </a:rPr>
              <a:t>://</a:t>
            </a:r>
            <a:r>
              <a:rPr lang="en-US" sz="1100" kern="100" dirty="0" err="1">
                <a:effectLst/>
                <a:latin typeface="Aptos" panose="020B0004020202020204" pitchFamily="34" charset="0"/>
                <a:ea typeface="Aptos" panose="020B0004020202020204" pitchFamily="34" charset="0"/>
                <a:cs typeface="Times New Roman" panose="02020603050405020304" pitchFamily="18" charset="0"/>
              </a:rPr>
              <a:t>developingchild.harvard.edu</a:t>
            </a:r>
            <a:r>
              <a:rPr lang="en-US" sz="1100" kern="100" dirty="0">
                <a:effectLst/>
                <a:latin typeface="Aptos" panose="020B0004020202020204" pitchFamily="34" charset="0"/>
                <a:ea typeface="Aptos" panose="020B0004020202020204" pitchFamily="34" charset="0"/>
                <a:cs typeface="Times New Roman" panose="02020603050405020304" pitchFamily="18" charset="0"/>
              </a:rPr>
              <a:t>/key-concept/serve-and-return/#:~:text=Serve%20and%20return%20interactions—responsive,are%20crucial%20for%20early%20development. (accessed 23</a:t>
            </a:r>
            <a:r>
              <a:rPr lang="en-US" sz="1100" kern="100" baseline="30000" dirty="0">
                <a:effectLst/>
                <a:latin typeface="Aptos" panose="020B0004020202020204" pitchFamily="34" charset="0"/>
                <a:ea typeface="Aptos" panose="020B0004020202020204" pitchFamily="34" charset="0"/>
                <a:cs typeface="Times New Roman" panose="02020603050405020304" pitchFamily="18" charset="0"/>
              </a:rPr>
              <a:t>rd</a:t>
            </a:r>
            <a:r>
              <a:rPr lang="en-US" sz="1100" kern="100" dirty="0">
                <a:effectLst/>
                <a:latin typeface="Aptos" panose="020B0004020202020204" pitchFamily="34" charset="0"/>
                <a:ea typeface="Aptos" panose="020B0004020202020204" pitchFamily="34" charset="0"/>
                <a:cs typeface="Times New Roman" panose="02020603050405020304" pitchFamily="18" charset="0"/>
              </a:rPr>
              <a:t> January 2025)</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p>
            <a:pPr marL="228600">
              <a:lnSpc>
                <a:spcPct val="115000"/>
              </a:lnSpc>
              <a:spcAft>
                <a:spcPts val="800"/>
              </a:spcAft>
            </a:pPr>
            <a:r>
              <a:rPr lang="en-US" sz="11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5"/>
              </a:rPr>
              <a:t>Corner state acdemy (2024) </a:t>
            </a:r>
            <a:r>
              <a:rPr lang="en-US" sz="1100" i="1" kern="100" dirty="0" err="1">
                <a:effectLst/>
                <a:latin typeface="Aptos" panose="020B0004020202020204" pitchFamily="34" charset="0"/>
                <a:ea typeface="Aptos" panose="020B0004020202020204" pitchFamily="34" charset="0"/>
                <a:cs typeface="Times New Roman" panose="02020603050405020304" pitchFamily="18" charset="0"/>
              </a:rPr>
              <a:t>whats</a:t>
            </a:r>
            <a:r>
              <a:rPr lang="en-US" sz="1100" i="1" kern="100" dirty="0">
                <a:effectLst/>
                <a:latin typeface="Aptos" panose="020B0004020202020204" pitchFamily="34" charset="0"/>
                <a:ea typeface="Aptos" panose="020B0004020202020204" pitchFamily="34" charset="0"/>
                <a:cs typeface="Times New Roman" panose="02020603050405020304" pitchFamily="18" charset="0"/>
              </a:rPr>
              <a:t> the ideal child-to-caregiver ratio for daycare. </a:t>
            </a:r>
            <a:r>
              <a:rPr lang="en-US" sz="1100" kern="100" dirty="0">
                <a:effectLst/>
                <a:latin typeface="Aptos" panose="020B0004020202020204" pitchFamily="34" charset="0"/>
                <a:ea typeface="Aptos" panose="020B0004020202020204" pitchFamily="34" charset="0"/>
                <a:cs typeface="Times New Roman" panose="02020603050405020304" pitchFamily="18" charset="0"/>
              </a:rPr>
              <a:t>Available at: </a:t>
            </a:r>
            <a:r>
              <a:rPr lang="en-US" sz="11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6"/>
              </a:rPr>
              <a:t>https://csawis.com/whats-ideal-child-caregiver-ratio-daycare/</a:t>
            </a:r>
            <a:r>
              <a:rPr lang="en-US" sz="1100" kern="100" dirty="0">
                <a:effectLst/>
                <a:latin typeface="Aptos" panose="020B0004020202020204" pitchFamily="34" charset="0"/>
                <a:ea typeface="Aptos" panose="020B0004020202020204" pitchFamily="34" charset="0"/>
                <a:cs typeface="Times New Roman" panose="02020603050405020304" pitchFamily="18" charset="0"/>
              </a:rPr>
              <a:t> (accessed 21</a:t>
            </a:r>
            <a:r>
              <a:rPr lang="en-US" sz="1100" kern="100" baseline="30000" dirty="0">
                <a:effectLst/>
                <a:latin typeface="Aptos" panose="020B0004020202020204" pitchFamily="34" charset="0"/>
                <a:ea typeface="Aptos" panose="020B0004020202020204" pitchFamily="34" charset="0"/>
                <a:cs typeface="Times New Roman" panose="02020603050405020304" pitchFamily="18" charset="0"/>
              </a:rPr>
              <a:t>st</a:t>
            </a:r>
            <a:r>
              <a:rPr lang="en-US" sz="1100" kern="100" dirty="0">
                <a:effectLst/>
                <a:latin typeface="Aptos" panose="020B0004020202020204" pitchFamily="34" charset="0"/>
                <a:ea typeface="Aptos" panose="020B0004020202020204" pitchFamily="34" charset="0"/>
                <a:cs typeface="Times New Roman" panose="02020603050405020304" pitchFamily="18" charset="0"/>
              </a:rPr>
              <a:t> December 2024)</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p>
            <a:pPr marL="228600">
              <a:lnSpc>
                <a:spcPct val="115000"/>
              </a:lnSpc>
              <a:spcAft>
                <a:spcPts val="800"/>
              </a:spcAft>
            </a:pPr>
            <a:r>
              <a:rPr lang="en-US" sz="1100" kern="100" dirty="0">
                <a:effectLst/>
                <a:latin typeface="Aptos" panose="020B0004020202020204" pitchFamily="34" charset="0"/>
                <a:ea typeface="Aptos" panose="020B0004020202020204" pitchFamily="34" charset="0"/>
                <a:cs typeface="Times New Roman" panose="02020603050405020304" pitchFamily="18" charset="0"/>
              </a:rPr>
              <a:t>Department for education (2024) </a:t>
            </a:r>
            <a:r>
              <a:rPr lang="en-US" sz="1100" i="1" kern="100" dirty="0">
                <a:effectLst/>
                <a:latin typeface="Aptos" panose="020B0004020202020204" pitchFamily="34" charset="0"/>
                <a:ea typeface="Aptos" panose="020B0004020202020204" pitchFamily="34" charset="0"/>
                <a:cs typeface="Times New Roman" panose="02020603050405020304" pitchFamily="18" charset="0"/>
              </a:rPr>
              <a:t>working in partnership with parents and carers. </a:t>
            </a:r>
            <a:r>
              <a:rPr lang="en-US" sz="1100" kern="100" dirty="0">
                <a:effectLst/>
                <a:latin typeface="Aptos" panose="020B0004020202020204" pitchFamily="34" charset="0"/>
                <a:ea typeface="Aptos" panose="020B0004020202020204" pitchFamily="34" charset="0"/>
                <a:cs typeface="Times New Roman" panose="02020603050405020304" pitchFamily="18" charset="0"/>
              </a:rPr>
              <a:t>Available </a:t>
            </a:r>
            <a:r>
              <a:rPr lang="en-US" sz="1100" kern="100" dirty="0" err="1">
                <a:effectLst/>
                <a:latin typeface="Aptos" panose="020B0004020202020204" pitchFamily="34" charset="0"/>
                <a:ea typeface="Aptos" panose="020B0004020202020204" pitchFamily="34" charset="0"/>
                <a:cs typeface="Times New Roman" panose="02020603050405020304" pitchFamily="18" charset="0"/>
              </a:rPr>
              <a:t>at:https</a:t>
            </a:r>
            <a:r>
              <a:rPr lang="en-US" sz="1100" kern="100" dirty="0">
                <a:effectLst/>
                <a:latin typeface="Aptos" panose="020B0004020202020204" pitchFamily="34" charset="0"/>
                <a:ea typeface="Aptos" panose="020B0004020202020204" pitchFamily="34" charset="0"/>
                <a:cs typeface="Times New Roman" panose="02020603050405020304" pitchFamily="18" charset="0"/>
              </a:rPr>
              <a:t>://help-for-early-years-</a:t>
            </a:r>
            <a:r>
              <a:rPr lang="en-US" sz="1100" kern="100" dirty="0" err="1">
                <a:effectLst/>
                <a:latin typeface="Aptos" panose="020B0004020202020204" pitchFamily="34" charset="0"/>
                <a:ea typeface="Aptos" panose="020B0004020202020204" pitchFamily="34" charset="0"/>
                <a:cs typeface="Times New Roman" panose="02020603050405020304" pitchFamily="18" charset="0"/>
              </a:rPr>
              <a:t>providers.education.gov.uk</a:t>
            </a:r>
            <a:r>
              <a:rPr lang="en-US" sz="1100" kern="100" dirty="0">
                <a:effectLst/>
                <a:latin typeface="Aptos" panose="020B0004020202020204" pitchFamily="34" charset="0"/>
                <a:ea typeface="Aptos" panose="020B0004020202020204" pitchFamily="34" charset="0"/>
                <a:cs typeface="Times New Roman" panose="02020603050405020304" pitchFamily="18" charset="0"/>
              </a:rPr>
              <a:t>/support-for-practitioners/working-in-partnership-with-parents-and-carers (accessed 3</a:t>
            </a:r>
            <a:r>
              <a:rPr lang="en-US" sz="1100" kern="100" baseline="30000" dirty="0">
                <a:effectLst/>
                <a:latin typeface="Aptos" panose="020B0004020202020204" pitchFamily="34" charset="0"/>
                <a:ea typeface="Aptos" panose="020B0004020202020204" pitchFamily="34" charset="0"/>
                <a:cs typeface="Times New Roman" panose="02020603050405020304" pitchFamily="18" charset="0"/>
              </a:rPr>
              <a:t>rd</a:t>
            </a:r>
            <a:r>
              <a:rPr lang="en-US" sz="1100" kern="100" dirty="0">
                <a:effectLst/>
                <a:latin typeface="Aptos" panose="020B0004020202020204" pitchFamily="34" charset="0"/>
                <a:ea typeface="Aptos" panose="020B0004020202020204" pitchFamily="34" charset="0"/>
                <a:cs typeface="Times New Roman" panose="02020603050405020304" pitchFamily="18" charset="0"/>
              </a:rPr>
              <a:t> January 2025)</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p>
            <a:pPr marL="228600">
              <a:lnSpc>
                <a:spcPct val="115000"/>
              </a:lnSpc>
              <a:spcAft>
                <a:spcPts val="800"/>
              </a:spcAft>
            </a:pP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US" dirty="0"/>
          </a:p>
        </p:txBody>
      </p:sp>
    </p:spTree>
    <p:extLst>
      <p:ext uri="{BB962C8B-B14F-4D97-AF65-F5344CB8AC3E}">
        <p14:creationId xmlns:p14="http://schemas.microsoft.com/office/powerpoint/2010/main" val="84655420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B1E4AD45-6EDE-F695-AE81-3E063C9BF0CE}"/>
              </a:ext>
            </a:extLst>
          </p:cNvPr>
          <p:cNvSpPr>
            <a:spLocks noGrp="1"/>
          </p:cNvSpPr>
          <p:nvPr>
            <p:ph type="sldNum" sz="quarter" idx="12"/>
          </p:nvPr>
        </p:nvSpPr>
        <p:spPr/>
        <p:txBody>
          <a:bodyPr/>
          <a:lstStyle/>
          <a:p>
            <a:fld id="{6D22F896-40B5-4ADD-8801-0D06FADFA095}" type="slidenum">
              <a:rPr lang="en-US" smtClean="0"/>
              <a:t>22</a:t>
            </a:fld>
            <a:endParaRPr lang="en-US" dirty="0"/>
          </a:p>
        </p:txBody>
      </p:sp>
      <p:sp>
        <p:nvSpPr>
          <p:cNvPr id="4" name="TextBox 3">
            <a:extLst>
              <a:ext uri="{FF2B5EF4-FFF2-40B4-BE49-F238E27FC236}">
                <a16:creationId xmlns:a16="http://schemas.microsoft.com/office/drawing/2014/main" id="{35CC01A9-CB25-CB2C-8DD3-3B4374784CCF}"/>
              </a:ext>
            </a:extLst>
          </p:cNvPr>
          <p:cNvSpPr txBox="1"/>
          <p:nvPr/>
        </p:nvSpPr>
        <p:spPr>
          <a:xfrm>
            <a:off x="977462" y="77351"/>
            <a:ext cx="11214537" cy="6192593"/>
          </a:xfrm>
          <a:prstGeom prst="rect">
            <a:avLst/>
          </a:prstGeom>
          <a:noFill/>
        </p:spPr>
        <p:txBody>
          <a:bodyPr wrap="square" rtlCol="0">
            <a:spAutoFit/>
          </a:bodyPr>
          <a:lstStyle/>
          <a:p>
            <a:pPr marL="228600">
              <a:lnSpc>
                <a:spcPct val="115000"/>
              </a:lnSpc>
              <a:spcAft>
                <a:spcPts val="800"/>
              </a:spcAft>
            </a:pPr>
            <a:r>
              <a:rPr lang="en-GB" sz="1050" kern="100" dirty="0">
                <a:effectLst/>
                <a:latin typeface="Aptos" panose="020B0004020202020204" pitchFamily="34" charset="0"/>
                <a:ea typeface="Aptos" panose="020B0004020202020204" pitchFamily="34" charset="0"/>
                <a:cs typeface="Times New Roman" panose="02020603050405020304" pitchFamily="18" charset="0"/>
              </a:rPr>
              <a:t>Early Years TV (no date) </a:t>
            </a:r>
            <a:r>
              <a:rPr lang="en-GB" sz="1050" i="1" kern="100" dirty="0" err="1">
                <a:effectLst/>
                <a:latin typeface="Aptos" panose="020B0004020202020204" pitchFamily="34" charset="0"/>
                <a:ea typeface="Aptos" panose="020B0004020202020204" pitchFamily="34" charset="0"/>
                <a:cs typeface="Times New Roman" panose="02020603050405020304" pitchFamily="18" charset="0"/>
              </a:rPr>
              <a:t>Urie</a:t>
            </a:r>
            <a:r>
              <a:rPr lang="en-GB" sz="1050" i="1" kern="100" dirty="0">
                <a:effectLst/>
                <a:latin typeface="Aptos" panose="020B0004020202020204" pitchFamily="34" charset="0"/>
                <a:ea typeface="Aptos" panose="020B0004020202020204" pitchFamily="34" charset="0"/>
                <a:cs typeface="Times New Roman" panose="02020603050405020304" pitchFamily="18" charset="0"/>
              </a:rPr>
              <a:t> Bronfenbrenner: Ecological Systems Theory and the Bioecological </a:t>
            </a:r>
            <a:r>
              <a:rPr lang="en-GB" sz="1050" i="1" kern="100" dirty="0" err="1">
                <a:effectLst/>
                <a:latin typeface="Aptos" panose="020B0004020202020204" pitchFamily="34" charset="0"/>
                <a:ea typeface="Aptos" panose="020B0004020202020204" pitchFamily="34" charset="0"/>
                <a:cs typeface="Times New Roman" panose="02020603050405020304" pitchFamily="18" charset="0"/>
              </a:rPr>
              <a:t>Model.</a:t>
            </a:r>
            <a:r>
              <a:rPr lang="en-GB" sz="1050" kern="100" dirty="0" err="1">
                <a:effectLst/>
                <a:latin typeface="Aptos" panose="020B0004020202020204" pitchFamily="34" charset="0"/>
                <a:ea typeface="Aptos" panose="020B0004020202020204" pitchFamily="34" charset="0"/>
                <a:cs typeface="Times New Roman" panose="02020603050405020304" pitchFamily="18" charset="0"/>
              </a:rPr>
              <a:t>Available</a:t>
            </a:r>
            <a:r>
              <a:rPr lang="en-GB" sz="1050" kern="100" dirty="0">
                <a:effectLst/>
                <a:latin typeface="Aptos" panose="020B0004020202020204" pitchFamily="34" charset="0"/>
                <a:ea typeface="Aptos" panose="020B0004020202020204" pitchFamily="34" charset="0"/>
                <a:cs typeface="Times New Roman" panose="02020603050405020304" pitchFamily="18" charset="0"/>
              </a:rPr>
              <a:t> at: </a:t>
            </a:r>
            <a:r>
              <a:rPr lang="en-GB" sz="105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2"/>
              </a:rPr>
              <a:t>https://www.earlyyears.tv/urie-bronfenbrenner-ecological-systems-theory-bioecological-model</a:t>
            </a:r>
            <a:r>
              <a:rPr lang="en-GB" sz="1050" kern="100" dirty="0">
                <a:effectLst/>
                <a:latin typeface="Aptos" panose="020B0004020202020204" pitchFamily="34" charset="0"/>
                <a:ea typeface="Aptos" panose="020B0004020202020204" pitchFamily="34" charset="0"/>
                <a:cs typeface="Times New Roman" panose="02020603050405020304" pitchFamily="18" charset="0"/>
              </a:rPr>
              <a:t> (Accessed: 26 January 2025).</a:t>
            </a:r>
          </a:p>
          <a:p>
            <a:pPr marL="228600">
              <a:lnSpc>
                <a:spcPct val="115000"/>
              </a:lnSpc>
              <a:spcAft>
                <a:spcPts val="800"/>
              </a:spcAft>
            </a:pPr>
            <a:r>
              <a:rPr lang="en-US" sz="1050" kern="100" dirty="0">
                <a:effectLst/>
                <a:latin typeface="Aptos" panose="020B0004020202020204" pitchFamily="34" charset="0"/>
                <a:ea typeface="Aptos" panose="020B0004020202020204" pitchFamily="34" charset="0"/>
                <a:cs typeface="Times New Roman" panose="02020603050405020304" pitchFamily="18" charset="0"/>
              </a:rPr>
              <a:t>European foundation for the care of newborn infants (no date) </a:t>
            </a:r>
            <a:r>
              <a:rPr lang="en-US" sz="1050" i="1" kern="100" dirty="0">
                <a:effectLst/>
                <a:latin typeface="Aptos" panose="020B0004020202020204" pitchFamily="34" charset="0"/>
                <a:ea typeface="Aptos" panose="020B0004020202020204" pitchFamily="34" charset="0"/>
                <a:cs typeface="Times New Roman" panose="02020603050405020304" pitchFamily="18" charset="0"/>
              </a:rPr>
              <a:t>lifestyle factors. </a:t>
            </a:r>
            <a:r>
              <a:rPr lang="en-US" sz="1050" kern="100" dirty="0">
                <a:effectLst/>
                <a:latin typeface="Aptos" panose="020B0004020202020204" pitchFamily="34" charset="0"/>
                <a:ea typeface="Aptos" panose="020B0004020202020204" pitchFamily="34" charset="0"/>
                <a:cs typeface="Times New Roman" panose="02020603050405020304" pitchFamily="18" charset="0"/>
              </a:rPr>
              <a:t>Available </a:t>
            </a:r>
            <a:r>
              <a:rPr lang="en-US" sz="1050" kern="100" dirty="0" err="1">
                <a:effectLst/>
                <a:latin typeface="Aptos" panose="020B0004020202020204" pitchFamily="34" charset="0"/>
                <a:ea typeface="Aptos" panose="020B0004020202020204" pitchFamily="34" charset="0"/>
                <a:cs typeface="Times New Roman" panose="02020603050405020304" pitchFamily="18" charset="0"/>
              </a:rPr>
              <a:t>at:https</a:t>
            </a:r>
            <a:r>
              <a:rPr lang="en-US" sz="1050" kern="100" dirty="0">
                <a:effectLst/>
                <a:latin typeface="Aptos" panose="020B0004020202020204" pitchFamily="34" charset="0"/>
                <a:ea typeface="Aptos" panose="020B0004020202020204" pitchFamily="34" charset="0"/>
                <a:cs typeface="Times New Roman" panose="02020603050405020304" pitchFamily="18" charset="0"/>
              </a:rPr>
              <a:t>://</a:t>
            </a:r>
            <a:r>
              <a:rPr lang="en-US" sz="1050" kern="100" dirty="0" err="1">
                <a:effectLst/>
                <a:latin typeface="Aptos" panose="020B0004020202020204" pitchFamily="34" charset="0"/>
                <a:ea typeface="Aptos" panose="020B0004020202020204" pitchFamily="34" charset="0"/>
                <a:cs typeface="Times New Roman" panose="02020603050405020304" pitchFamily="18" charset="0"/>
              </a:rPr>
              <a:t>www.efcni.org</a:t>
            </a:r>
            <a:r>
              <a:rPr lang="en-US" sz="1050" kern="100" dirty="0">
                <a:effectLst/>
                <a:latin typeface="Aptos" panose="020B0004020202020204" pitchFamily="34" charset="0"/>
                <a:ea typeface="Aptos" panose="020B0004020202020204" pitchFamily="34" charset="0"/>
                <a:cs typeface="Times New Roman" panose="02020603050405020304" pitchFamily="18" charset="0"/>
              </a:rPr>
              <a:t>/health-topics/pregnancy/lifestyle-factors/#3 (accessed 6</a:t>
            </a:r>
            <a:r>
              <a:rPr lang="en-US" sz="1050" kern="100" baseline="30000" dirty="0">
                <a:effectLst/>
                <a:latin typeface="Aptos" panose="020B0004020202020204" pitchFamily="34" charset="0"/>
                <a:ea typeface="Aptos" panose="020B0004020202020204" pitchFamily="34" charset="0"/>
                <a:cs typeface="Times New Roman" panose="02020603050405020304" pitchFamily="18" charset="0"/>
              </a:rPr>
              <a:t>th</a:t>
            </a:r>
            <a:r>
              <a:rPr lang="en-US" sz="1050" kern="100" dirty="0">
                <a:effectLst/>
                <a:latin typeface="Aptos" panose="020B0004020202020204" pitchFamily="34" charset="0"/>
                <a:ea typeface="Aptos" panose="020B0004020202020204" pitchFamily="34" charset="0"/>
                <a:cs typeface="Times New Roman" panose="02020603050405020304" pitchFamily="18" charset="0"/>
              </a:rPr>
              <a:t> January 2025)</a:t>
            </a:r>
            <a:endParaRPr lang="en-GB" sz="1050" kern="100" dirty="0">
              <a:effectLst/>
              <a:latin typeface="Aptos" panose="020B0004020202020204" pitchFamily="34" charset="0"/>
              <a:ea typeface="Aptos" panose="020B0004020202020204" pitchFamily="34" charset="0"/>
              <a:cs typeface="Times New Roman" panose="02020603050405020304" pitchFamily="18" charset="0"/>
            </a:endParaRPr>
          </a:p>
          <a:p>
            <a:pPr marL="228600">
              <a:lnSpc>
                <a:spcPct val="115000"/>
              </a:lnSpc>
              <a:spcAft>
                <a:spcPts val="800"/>
              </a:spcAft>
            </a:pPr>
            <a:r>
              <a:rPr lang="en-US" sz="1050" kern="100" dirty="0">
                <a:effectLst/>
                <a:latin typeface="Aptos" panose="020B0004020202020204" pitchFamily="34" charset="0"/>
                <a:ea typeface="Aptos" panose="020B0004020202020204" pitchFamily="34" charset="0"/>
                <a:cs typeface="Times New Roman" panose="02020603050405020304" pitchFamily="18" charset="0"/>
              </a:rPr>
              <a:t>First 1000 days (no date) </a:t>
            </a:r>
            <a:r>
              <a:rPr lang="en-US" sz="1050" i="1" kern="100" dirty="0">
                <a:effectLst/>
                <a:latin typeface="Aptos" panose="020B0004020202020204" pitchFamily="34" charset="0"/>
                <a:ea typeface="Aptos" panose="020B0004020202020204" pitchFamily="34" charset="0"/>
                <a:cs typeface="Times New Roman" panose="02020603050405020304" pitchFamily="18" charset="0"/>
              </a:rPr>
              <a:t>Building brains. </a:t>
            </a:r>
            <a:r>
              <a:rPr lang="en-US" sz="1050" kern="100" dirty="0" err="1">
                <a:effectLst/>
                <a:latin typeface="Aptos" panose="020B0004020202020204" pitchFamily="34" charset="0"/>
                <a:ea typeface="Aptos" panose="020B0004020202020204" pitchFamily="34" charset="0"/>
                <a:cs typeface="Times New Roman" panose="02020603050405020304" pitchFamily="18" charset="0"/>
              </a:rPr>
              <a:t>Availbale</a:t>
            </a:r>
            <a:r>
              <a:rPr lang="en-US" sz="1050" kern="100" dirty="0">
                <a:effectLst/>
                <a:latin typeface="Aptos" panose="020B0004020202020204" pitchFamily="34" charset="0"/>
                <a:ea typeface="Aptos" panose="020B0004020202020204" pitchFamily="34" charset="0"/>
                <a:cs typeface="Times New Roman" panose="02020603050405020304" pitchFamily="18" charset="0"/>
              </a:rPr>
              <a:t> </a:t>
            </a:r>
            <a:r>
              <a:rPr lang="en-US" sz="1050" kern="100" dirty="0" err="1">
                <a:effectLst/>
                <a:latin typeface="Aptos" panose="020B0004020202020204" pitchFamily="34" charset="0"/>
                <a:ea typeface="Aptos" panose="020B0004020202020204" pitchFamily="34" charset="0"/>
                <a:cs typeface="Times New Roman" panose="02020603050405020304" pitchFamily="18" charset="0"/>
              </a:rPr>
              <a:t>at:https</a:t>
            </a:r>
            <a:r>
              <a:rPr lang="en-US" sz="1050" kern="100" dirty="0">
                <a:effectLst/>
                <a:latin typeface="Aptos" panose="020B0004020202020204" pitchFamily="34" charset="0"/>
                <a:ea typeface="Aptos" panose="020B0004020202020204" pitchFamily="34" charset="0"/>
                <a:cs typeface="Times New Roman" panose="02020603050405020304" pitchFamily="18" charset="0"/>
              </a:rPr>
              <a:t>://</a:t>
            </a:r>
            <a:r>
              <a:rPr lang="en-US" sz="1050" kern="100" dirty="0" err="1">
                <a:effectLst/>
                <a:latin typeface="Aptos" panose="020B0004020202020204" pitchFamily="34" charset="0"/>
                <a:ea typeface="Aptos" panose="020B0004020202020204" pitchFamily="34" charset="0"/>
                <a:cs typeface="Times New Roman" panose="02020603050405020304" pitchFamily="18" charset="0"/>
              </a:rPr>
              <a:t>thousanddays.org</a:t>
            </a:r>
            <a:r>
              <a:rPr lang="en-US" sz="1050" kern="100" dirty="0">
                <a:effectLst/>
                <a:latin typeface="Aptos" panose="020B0004020202020204" pitchFamily="34" charset="0"/>
                <a:ea typeface="Aptos" panose="020B0004020202020204" pitchFamily="34" charset="0"/>
                <a:cs typeface="Times New Roman" panose="02020603050405020304" pitchFamily="18" charset="0"/>
              </a:rPr>
              <a:t>/why-1000-days/building-brains/ (accessed 23</a:t>
            </a:r>
            <a:r>
              <a:rPr lang="en-US" sz="1050" kern="100" baseline="30000" dirty="0">
                <a:effectLst/>
                <a:latin typeface="Aptos" panose="020B0004020202020204" pitchFamily="34" charset="0"/>
                <a:ea typeface="Aptos" panose="020B0004020202020204" pitchFamily="34" charset="0"/>
                <a:cs typeface="Times New Roman" panose="02020603050405020304" pitchFamily="18" charset="0"/>
              </a:rPr>
              <a:t>rd</a:t>
            </a:r>
            <a:r>
              <a:rPr lang="en-US" sz="1050" kern="100" dirty="0">
                <a:effectLst/>
                <a:latin typeface="Aptos" panose="020B0004020202020204" pitchFamily="34" charset="0"/>
                <a:ea typeface="Aptos" panose="020B0004020202020204" pitchFamily="34" charset="0"/>
                <a:cs typeface="Times New Roman" panose="02020603050405020304" pitchFamily="18" charset="0"/>
              </a:rPr>
              <a:t> January 2025)</a:t>
            </a:r>
            <a:endParaRPr lang="en-GB" sz="1050" kern="100" dirty="0">
              <a:effectLst/>
              <a:latin typeface="Aptos" panose="020B0004020202020204" pitchFamily="34" charset="0"/>
              <a:ea typeface="Aptos" panose="020B0004020202020204" pitchFamily="34" charset="0"/>
              <a:cs typeface="Times New Roman" panose="02020603050405020304" pitchFamily="18" charset="0"/>
            </a:endParaRPr>
          </a:p>
          <a:p>
            <a:pPr marL="228600">
              <a:lnSpc>
                <a:spcPct val="115000"/>
              </a:lnSpc>
              <a:spcAft>
                <a:spcPts val="800"/>
              </a:spcAft>
            </a:pPr>
            <a:r>
              <a:rPr lang="en-US" sz="1050" kern="100" dirty="0">
                <a:effectLst/>
                <a:latin typeface="Aptos" panose="020B0004020202020204" pitchFamily="34" charset="0"/>
                <a:ea typeface="Aptos" panose="020B0004020202020204" pitchFamily="34" charset="0"/>
                <a:cs typeface="Times New Roman" panose="02020603050405020304" pitchFamily="18" charset="0"/>
              </a:rPr>
              <a:t>Forest school association (no date) </a:t>
            </a:r>
            <a:r>
              <a:rPr lang="en-US" sz="1050" i="1" kern="100" dirty="0">
                <a:effectLst/>
                <a:latin typeface="Aptos" panose="020B0004020202020204" pitchFamily="34" charset="0"/>
                <a:ea typeface="Aptos" panose="020B0004020202020204" pitchFamily="34" charset="0"/>
                <a:cs typeface="Times New Roman" panose="02020603050405020304" pitchFamily="18" charset="0"/>
              </a:rPr>
              <a:t>what is forest school. </a:t>
            </a:r>
            <a:r>
              <a:rPr lang="en-US" sz="1050" kern="100" dirty="0" err="1">
                <a:effectLst/>
                <a:latin typeface="Aptos" panose="020B0004020202020204" pitchFamily="34" charset="0"/>
                <a:ea typeface="Aptos" panose="020B0004020202020204" pitchFamily="34" charset="0"/>
                <a:cs typeface="Times New Roman" panose="02020603050405020304" pitchFamily="18" charset="0"/>
              </a:rPr>
              <a:t>Availbale</a:t>
            </a:r>
            <a:r>
              <a:rPr lang="en-US" sz="1050" kern="100" dirty="0">
                <a:effectLst/>
                <a:latin typeface="Aptos" panose="020B0004020202020204" pitchFamily="34" charset="0"/>
                <a:ea typeface="Aptos" panose="020B0004020202020204" pitchFamily="34" charset="0"/>
                <a:cs typeface="Times New Roman" panose="02020603050405020304" pitchFamily="18" charset="0"/>
              </a:rPr>
              <a:t> </a:t>
            </a:r>
            <a:r>
              <a:rPr lang="en-US" sz="1050" kern="100" dirty="0" err="1">
                <a:effectLst/>
                <a:latin typeface="Aptos" panose="020B0004020202020204" pitchFamily="34" charset="0"/>
                <a:ea typeface="Aptos" panose="020B0004020202020204" pitchFamily="34" charset="0"/>
                <a:cs typeface="Times New Roman" panose="02020603050405020304" pitchFamily="18" charset="0"/>
              </a:rPr>
              <a:t>at:https</a:t>
            </a:r>
            <a:r>
              <a:rPr lang="en-US" sz="1050" kern="100" dirty="0">
                <a:effectLst/>
                <a:latin typeface="Aptos" panose="020B0004020202020204" pitchFamily="34" charset="0"/>
                <a:ea typeface="Aptos" panose="020B0004020202020204" pitchFamily="34" charset="0"/>
                <a:cs typeface="Times New Roman" panose="02020603050405020304" pitchFamily="18" charset="0"/>
              </a:rPr>
              <a:t>://</a:t>
            </a:r>
            <a:r>
              <a:rPr lang="en-US" sz="1050" kern="100" dirty="0" err="1">
                <a:effectLst/>
                <a:latin typeface="Aptos" panose="020B0004020202020204" pitchFamily="34" charset="0"/>
                <a:ea typeface="Aptos" panose="020B0004020202020204" pitchFamily="34" charset="0"/>
                <a:cs typeface="Times New Roman" panose="02020603050405020304" pitchFamily="18" charset="0"/>
              </a:rPr>
              <a:t>forestschoolassociation.org</a:t>
            </a:r>
            <a:r>
              <a:rPr lang="en-US" sz="1050" kern="100" dirty="0">
                <a:effectLst/>
                <a:latin typeface="Aptos" panose="020B0004020202020204" pitchFamily="34" charset="0"/>
                <a:ea typeface="Aptos" panose="020B0004020202020204" pitchFamily="34" charset="0"/>
                <a:cs typeface="Times New Roman" panose="02020603050405020304" pitchFamily="18" charset="0"/>
              </a:rPr>
              <a:t>/what-is-forest-school/ (accessed 23</a:t>
            </a:r>
            <a:r>
              <a:rPr lang="en-US" sz="1050" kern="100" baseline="30000" dirty="0">
                <a:effectLst/>
                <a:latin typeface="Aptos" panose="020B0004020202020204" pitchFamily="34" charset="0"/>
                <a:ea typeface="Aptos" panose="020B0004020202020204" pitchFamily="34" charset="0"/>
                <a:cs typeface="Times New Roman" panose="02020603050405020304" pitchFamily="18" charset="0"/>
              </a:rPr>
              <a:t>rd</a:t>
            </a:r>
            <a:r>
              <a:rPr lang="en-US" sz="1050" kern="100" dirty="0">
                <a:effectLst/>
                <a:latin typeface="Aptos" panose="020B0004020202020204" pitchFamily="34" charset="0"/>
                <a:ea typeface="Aptos" panose="020B0004020202020204" pitchFamily="34" charset="0"/>
                <a:cs typeface="Times New Roman" panose="02020603050405020304" pitchFamily="18" charset="0"/>
              </a:rPr>
              <a:t> January 2025)</a:t>
            </a:r>
            <a:endParaRPr lang="en-GB" sz="1050" kern="100" dirty="0">
              <a:effectLst/>
              <a:latin typeface="Aptos" panose="020B0004020202020204" pitchFamily="34" charset="0"/>
              <a:ea typeface="Aptos" panose="020B0004020202020204" pitchFamily="34" charset="0"/>
              <a:cs typeface="Times New Roman" panose="02020603050405020304" pitchFamily="18" charset="0"/>
            </a:endParaRPr>
          </a:p>
          <a:p>
            <a:pPr marL="228600">
              <a:lnSpc>
                <a:spcPct val="115000"/>
              </a:lnSpc>
              <a:spcAft>
                <a:spcPts val="800"/>
              </a:spcAft>
            </a:pPr>
            <a:r>
              <a:rPr lang="en-US" sz="1050" kern="100" dirty="0">
                <a:effectLst/>
                <a:latin typeface="Aptos" panose="020B0004020202020204" pitchFamily="34" charset="0"/>
                <a:ea typeface="Aptos" panose="020B0004020202020204" pitchFamily="34" charset="0"/>
                <a:cs typeface="Times New Roman" panose="02020603050405020304" pitchFamily="18" charset="0"/>
              </a:rPr>
              <a:t>Groen. P (no date) </a:t>
            </a:r>
            <a:r>
              <a:rPr lang="en-US" sz="1050" i="1" kern="100" dirty="0">
                <a:effectLst/>
                <a:latin typeface="Aptos" panose="020B0004020202020204" pitchFamily="34" charset="0"/>
                <a:ea typeface="Aptos" panose="020B0004020202020204" pitchFamily="34" charset="0"/>
                <a:cs typeface="Times New Roman" panose="02020603050405020304" pitchFamily="18" charset="0"/>
              </a:rPr>
              <a:t>Loose Parts in the learning environment. </a:t>
            </a:r>
            <a:r>
              <a:rPr lang="en-US" sz="1050" kern="100" dirty="0">
                <a:effectLst/>
                <a:latin typeface="Aptos" panose="020B0004020202020204" pitchFamily="34" charset="0"/>
                <a:ea typeface="Aptos" panose="020B0004020202020204" pitchFamily="34" charset="0"/>
                <a:cs typeface="Times New Roman" panose="02020603050405020304" pitchFamily="18" charset="0"/>
              </a:rPr>
              <a:t>Available </a:t>
            </a:r>
            <a:r>
              <a:rPr lang="en-US" sz="1050" kern="100" dirty="0" err="1">
                <a:effectLst/>
                <a:latin typeface="Aptos" panose="020B0004020202020204" pitchFamily="34" charset="0"/>
                <a:ea typeface="Aptos" panose="020B0004020202020204" pitchFamily="34" charset="0"/>
                <a:cs typeface="Times New Roman" panose="02020603050405020304" pitchFamily="18" charset="0"/>
              </a:rPr>
              <a:t>at:https</a:t>
            </a:r>
            <a:r>
              <a:rPr lang="en-US" sz="1050" kern="100" dirty="0">
                <a:effectLst/>
                <a:latin typeface="Aptos" panose="020B0004020202020204" pitchFamily="34" charset="0"/>
                <a:ea typeface="Aptos" panose="020B0004020202020204" pitchFamily="34" charset="0"/>
                <a:cs typeface="Times New Roman" panose="02020603050405020304" pitchFamily="18" charset="0"/>
              </a:rPr>
              <a:t>://</a:t>
            </a:r>
            <a:r>
              <a:rPr lang="en-US" sz="1050" kern="100" dirty="0" err="1">
                <a:effectLst/>
                <a:latin typeface="Aptos" panose="020B0004020202020204" pitchFamily="34" charset="0"/>
                <a:ea typeface="Aptos" panose="020B0004020202020204" pitchFamily="34" charset="0"/>
                <a:cs typeface="Times New Roman" panose="02020603050405020304" pitchFamily="18" charset="0"/>
              </a:rPr>
              <a:t>blog.teaching.com.au</a:t>
            </a:r>
            <a:r>
              <a:rPr lang="en-US" sz="1050" kern="100" dirty="0">
                <a:effectLst/>
                <a:latin typeface="Aptos" panose="020B0004020202020204" pitchFamily="34" charset="0"/>
                <a:ea typeface="Aptos" panose="020B0004020202020204" pitchFamily="34" charset="0"/>
                <a:cs typeface="Times New Roman" panose="02020603050405020304" pitchFamily="18" charset="0"/>
              </a:rPr>
              <a:t>/loose-parts-in-the-learning-environment/ (accessed 5</a:t>
            </a:r>
            <a:r>
              <a:rPr lang="en-US" sz="1050" kern="100" baseline="30000" dirty="0">
                <a:effectLst/>
                <a:latin typeface="Aptos" panose="020B0004020202020204" pitchFamily="34" charset="0"/>
                <a:ea typeface="Aptos" panose="020B0004020202020204" pitchFamily="34" charset="0"/>
                <a:cs typeface="Times New Roman" panose="02020603050405020304" pitchFamily="18" charset="0"/>
              </a:rPr>
              <a:t>th</a:t>
            </a:r>
            <a:r>
              <a:rPr lang="en-US" sz="1050" kern="100" dirty="0">
                <a:effectLst/>
                <a:latin typeface="Aptos" panose="020B0004020202020204" pitchFamily="34" charset="0"/>
                <a:ea typeface="Aptos" panose="020B0004020202020204" pitchFamily="34" charset="0"/>
                <a:cs typeface="Times New Roman" panose="02020603050405020304" pitchFamily="18" charset="0"/>
              </a:rPr>
              <a:t>  </a:t>
            </a:r>
            <a:r>
              <a:rPr lang="en-US" sz="1050" kern="100" dirty="0" err="1">
                <a:effectLst/>
                <a:latin typeface="Aptos" panose="020B0004020202020204" pitchFamily="34" charset="0"/>
                <a:ea typeface="Aptos" panose="020B0004020202020204" pitchFamily="34" charset="0"/>
                <a:cs typeface="Times New Roman" panose="02020603050405020304" pitchFamily="18" charset="0"/>
              </a:rPr>
              <a:t>Janaury</a:t>
            </a:r>
            <a:r>
              <a:rPr lang="en-US" sz="1050" kern="100" dirty="0">
                <a:effectLst/>
                <a:latin typeface="Aptos" panose="020B0004020202020204" pitchFamily="34" charset="0"/>
                <a:ea typeface="Aptos" panose="020B0004020202020204" pitchFamily="34" charset="0"/>
                <a:cs typeface="Times New Roman" panose="02020603050405020304" pitchFamily="18" charset="0"/>
              </a:rPr>
              <a:t> 2025)</a:t>
            </a:r>
            <a:endParaRPr lang="en-GB" sz="1050" kern="100" dirty="0">
              <a:effectLst/>
              <a:latin typeface="Aptos" panose="020B0004020202020204" pitchFamily="34" charset="0"/>
              <a:ea typeface="Aptos" panose="020B0004020202020204" pitchFamily="34" charset="0"/>
              <a:cs typeface="Times New Roman" panose="02020603050405020304" pitchFamily="18" charset="0"/>
            </a:endParaRPr>
          </a:p>
          <a:p>
            <a:pPr marL="228600">
              <a:lnSpc>
                <a:spcPct val="115000"/>
              </a:lnSpc>
              <a:spcAft>
                <a:spcPts val="800"/>
              </a:spcAft>
            </a:pPr>
            <a:r>
              <a:rPr lang="en-US" sz="1050" kern="100" dirty="0">
                <a:effectLst/>
                <a:latin typeface="Aptos" panose="020B0004020202020204" pitchFamily="34" charset="0"/>
                <a:ea typeface="Aptos" panose="020B0004020202020204" pitchFamily="34" charset="0"/>
                <a:cs typeface="Times New Roman" panose="02020603050405020304" pitchFamily="18" charset="0"/>
              </a:rPr>
              <a:t>Hampshire and isle of white wildlife trust (no date) </a:t>
            </a:r>
            <a:r>
              <a:rPr lang="en-US" sz="1050" i="1" kern="100" dirty="0">
                <a:effectLst/>
                <a:latin typeface="Aptos" panose="020B0004020202020204" pitchFamily="34" charset="0"/>
                <a:ea typeface="Aptos" panose="020B0004020202020204" pitchFamily="34" charset="0"/>
                <a:cs typeface="Times New Roman" panose="02020603050405020304" pitchFamily="18" charset="0"/>
              </a:rPr>
              <a:t>forest school. </a:t>
            </a:r>
            <a:r>
              <a:rPr lang="en-US" sz="1050" kern="100" dirty="0">
                <a:effectLst/>
                <a:latin typeface="Aptos" panose="020B0004020202020204" pitchFamily="34" charset="0"/>
                <a:ea typeface="Aptos" panose="020B0004020202020204" pitchFamily="34" charset="0"/>
                <a:cs typeface="Times New Roman" panose="02020603050405020304" pitchFamily="18" charset="0"/>
              </a:rPr>
              <a:t>Available </a:t>
            </a:r>
            <a:r>
              <a:rPr lang="en-US" sz="1050" kern="100" dirty="0" err="1">
                <a:effectLst/>
                <a:latin typeface="Aptos" panose="020B0004020202020204" pitchFamily="34" charset="0"/>
                <a:ea typeface="Aptos" panose="020B0004020202020204" pitchFamily="34" charset="0"/>
                <a:cs typeface="Times New Roman" panose="02020603050405020304" pitchFamily="18" charset="0"/>
              </a:rPr>
              <a:t>at:https</a:t>
            </a:r>
            <a:r>
              <a:rPr lang="en-US" sz="1050" kern="100" dirty="0">
                <a:effectLst/>
                <a:latin typeface="Aptos" panose="020B0004020202020204" pitchFamily="34" charset="0"/>
                <a:ea typeface="Aptos" panose="020B0004020202020204" pitchFamily="34" charset="0"/>
                <a:cs typeface="Times New Roman" panose="02020603050405020304" pitchFamily="18" charset="0"/>
              </a:rPr>
              <a:t>://</a:t>
            </a:r>
            <a:r>
              <a:rPr lang="en-US" sz="1050" kern="100" dirty="0" err="1">
                <a:effectLst/>
                <a:latin typeface="Aptos" panose="020B0004020202020204" pitchFamily="34" charset="0"/>
                <a:ea typeface="Aptos" panose="020B0004020202020204" pitchFamily="34" charset="0"/>
                <a:cs typeface="Times New Roman" panose="02020603050405020304" pitchFamily="18" charset="0"/>
              </a:rPr>
              <a:t>www.hiwwt.org.uk</a:t>
            </a:r>
            <a:r>
              <a:rPr lang="en-US" sz="1050" kern="100" dirty="0">
                <a:effectLst/>
                <a:latin typeface="Aptos" panose="020B0004020202020204" pitchFamily="34" charset="0"/>
                <a:ea typeface="Aptos" panose="020B0004020202020204" pitchFamily="34" charset="0"/>
                <a:cs typeface="Times New Roman" panose="02020603050405020304" pitchFamily="18" charset="0"/>
              </a:rPr>
              <a:t>/forest-school (accessed 23</a:t>
            </a:r>
            <a:r>
              <a:rPr lang="en-US" sz="1050" kern="100" baseline="30000" dirty="0">
                <a:effectLst/>
                <a:latin typeface="Aptos" panose="020B0004020202020204" pitchFamily="34" charset="0"/>
                <a:ea typeface="Aptos" panose="020B0004020202020204" pitchFamily="34" charset="0"/>
                <a:cs typeface="Times New Roman" panose="02020603050405020304" pitchFamily="18" charset="0"/>
              </a:rPr>
              <a:t>rd</a:t>
            </a:r>
            <a:r>
              <a:rPr lang="en-US" sz="1050" kern="100" dirty="0">
                <a:effectLst/>
                <a:latin typeface="Aptos" panose="020B0004020202020204" pitchFamily="34" charset="0"/>
                <a:ea typeface="Aptos" panose="020B0004020202020204" pitchFamily="34" charset="0"/>
                <a:cs typeface="Times New Roman" panose="02020603050405020304" pitchFamily="18" charset="0"/>
              </a:rPr>
              <a:t> </a:t>
            </a:r>
            <a:r>
              <a:rPr lang="en-US" sz="1050" kern="100" dirty="0" err="1">
                <a:effectLst/>
                <a:latin typeface="Aptos" panose="020B0004020202020204" pitchFamily="34" charset="0"/>
                <a:ea typeface="Aptos" panose="020B0004020202020204" pitchFamily="34" charset="0"/>
                <a:cs typeface="Times New Roman" panose="02020603050405020304" pitchFamily="18" charset="0"/>
              </a:rPr>
              <a:t>Janaury</a:t>
            </a:r>
            <a:r>
              <a:rPr lang="en-US" sz="1050" kern="100" dirty="0">
                <a:effectLst/>
                <a:latin typeface="Aptos" panose="020B0004020202020204" pitchFamily="34" charset="0"/>
                <a:ea typeface="Aptos" panose="020B0004020202020204" pitchFamily="34" charset="0"/>
                <a:cs typeface="Times New Roman" panose="02020603050405020304" pitchFamily="18" charset="0"/>
              </a:rPr>
              <a:t> 2025)</a:t>
            </a:r>
            <a:endParaRPr lang="en-GB" sz="1050" kern="100" dirty="0">
              <a:effectLst/>
              <a:latin typeface="Aptos" panose="020B0004020202020204" pitchFamily="34" charset="0"/>
              <a:ea typeface="Aptos" panose="020B0004020202020204" pitchFamily="34" charset="0"/>
              <a:cs typeface="Times New Roman" panose="02020603050405020304" pitchFamily="18" charset="0"/>
            </a:endParaRPr>
          </a:p>
          <a:p>
            <a:pPr marL="228600">
              <a:lnSpc>
                <a:spcPct val="115000"/>
              </a:lnSpc>
              <a:spcAft>
                <a:spcPts val="800"/>
              </a:spcAft>
            </a:pPr>
            <a:r>
              <a:rPr lang="en-US" sz="1050" kern="100" dirty="0">
                <a:effectLst/>
                <a:latin typeface="Aptos" panose="020B0004020202020204" pitchFamily="34" charset="0"/>
                <a:ea typeface="Aptos" panose="020B0004020202020204" pitchFamily="34" charset="0"/>
                <a:cs typeface="Times New Roman" panose="02020603050405020304" pitchFamily="18" charset="0"/>
              </a:rPr>
              <a:t>Hands up Mallee (no date) </a:t>
            </a:r>
            <a:r>
              <a:rPr lang="en-US" sz="1050" i="1" kern="100" dirty="0">
                <a:effectLst/>
                <a:latin typeface="Aptos" panose="020B0004020202020204" pitchFamily="34" charset="0"/>
                <a:ea typeface="Aptos" panose="020B0004020202020204" pitchFamily="34" charset="0"/>
                <a:cs typeface="Times New Roman" panose="02020603050405020304" pitchFamily="18" charset="0"/>
              </a:rPr>
              <a:t>The first 1000 days. </a:t>
            </a:r>
            <a:r>
              <a:rPr lang="en-US" sz="1050" kern="100" dirty="0">
                <a:effectLst/>
                <a:latin typeface="Aptos" panose="020B0004020202020204" pitchFamily="34" charset="0"/>
                <a:ea typeface="Aptos" panose="020B0004020202020204" pitchFamily="34" charset="0"/>
                <a:cs typeface="Times New Roman" panose="02020603050405020304" pitchFamily="18" charset="0"/>
              </a:rPr>
              <a:t>Available at: </a:t>
            </a:r>
            <a:r>
              <a:rPr lang="en-US" sz="105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3"/>
              </a:rPr>
              <a:t>https://www.handsupmallee.com/the-first-1000-days</a:t>
            </a:r>
            <a:r>
              <a:rPr lang="en-US" sz="1050" kern="100" dirty="0">
                <a:effectLst/>
                <a:latin typeface="Aptos" panose="020B0004020202020204" pitchFamily="34" charset="0"/>
                <a:ea typeface="Aptos" panose="020B0004020202020204" pitchFamily="34" charset="0"/>
                <a:cs typeface="Times New Roman" panose="02020603050405020304" pitchFamily="18" charset="0"/>
              </a:rPr>
              <a:t> (accessed 23rd December 2024)</a:t>
            </a:r>
            <a:r>
              <a:rPr lang="en-GB" sz="1050" kern="100" dirty="0">
                <a:effectLst/>
                <a:latin typeface="Aptos" panose="020B0004020202020204" pitchFamily="34" charset="0"/>
                <a:ea typeface="Aptos" panose="020B0004020202020204" pitchFamily="34" charset="0"/>
                <a:cs typeface="Times New Roman" panose="02020603050405020304" pitchFamily="18" charset="0"/>
              </a:rPr>
              <a:t> HM Government (2021) </a:t>
            </a:r>
            <a:r>
              <a:rPr lang="en-GB" sz="1050" i="1" kern="100" dirty="0">
                <a:effectLst/>
                <a:latin typeface="Aptos" panose="020B0004020202020204" pitchFamily="34" charset="0"/>
                <a:ea typeface="Aptos" panose="020B0004020202020204" pitchFamily="34" charset="0"/>
                <a:cs typeface="Times New Roman" panose="02020603050405020304" pitchFamily="18" charset="0"/>
              </a:rPr>
              <a:t>the best start for life. </a:t>
            </a:r>
            <a:r>
              <a:rPr lang="en-GB" sz="1050" kern="100" dirty="0" err="1">
                <a:effectLst/>
                <a:latin typeface="Aptos" panose="020B0004020202020204" pitchFamily="34" charset="0"/>
                <a:ea typeface="Aptos" panose="020B0004020202020204" pitchFamily="34" charset="0"/>
                <a:cs typeface="Times New Roman" panose="02020603050405020304" pitchFamily="18" charset="0"/>
              </a:rPr>
              <a:t>Availbale</a:t>
            </a:r>
            <a:r>
              <a:rPr lang="en-GB" sz="1050" kern="100" dirty="0">
                <a:effectLst/>
                <a:latin typeface="Aptos" panose="020B0004020202020204" pitchFamily="34" charset="0"/>
                <a:ea typeface="Aptos" panose="020B0004020202020204" pitchFamily="34" charset="0"/>
                <a:cs typeface="Times New Roman" panose="02020603050405020304" pitchFamily="18" charset="0"/>
              </a:rPr>
              <a:t> </a:t>
            </a:r>
            <a:r>
              <a:rPr lang="en-GB" sz="1050" kern="100" dirty="0" err="1">
                <a:effectLst/>
                <a:latin typeface="Aptos" panose="020B0004020202020204" pitchFamily="34" charset="0"/>
                <a:ea typeface="Aptos" panose="020B0004020202020204" pitchFamily="34" charset="0"/>
                <a:cs typeface="Times New Roman" panose="02020603050405020304" pitchFamily="18" charset="0"/>
              </a:rPr>
              <a:t>at:https</a:t>
            </a:r>
            <a:r>
              <a:rPr lang="en-GB" sz="1050" kern="100" dirty="0">
                <a:effectLst/>
                <a:latin typeface="Aptos" panose="020B0004020202020204" pitchFamily="34" charset="0"/>
                <a:ea typeface="Aptos" panose="020B0004020202020204" pitchFamily="34" charset="0"/>
                <a:cs typeface="Times New Roman" panose="02020603050405020304" pitchFamily="18" charset="0"/>
              </a:rPr>
              <a:t>://</a:t>
            </a:r>
            <a:r>
              <a:rPr lang="en-GB" sz="1050" kern="100" dirty="0" err="1">
                <a:effectLst/>
                <a:latin typeface="Aptos" panose="020B0004020202020204" pitchFamily="34" charset="0"/>
                <a:ea typeface="Aptos" panose="020B0004020202020204" pitchFamily="34" charset="0"/>
                <a:cs typeface="Times New Roman" panose="02020603050405020304" pitchFamily="18" charset="0"/>
              </a:rPr>
              <a:t>www.gov.uk</a:t>
            </a:r>
            <a:r>
              <a:rPr lang="en-GB" sz="1050" kern="100" dirty="0">
                <a:effectLst/>
                <a:latin typeface="Aptos" panose="020B0004020202020204" pitchFamily="34" charset="0"/>
                <a:ea typeface="Aptos" panose="020B0004020202020204" pitchFamily="34" charset="0"/>
                <a:cs typeface="Times New Roman" panose="02020603050405020304" pitchFamily="18" charset="0"/>
              </a:rPr>
              <a:t>/official-documents (accessed 23</a:t>
            </a:r>
            <a:r>
              <a:rPr lang="en-GB" sz="1050" kern="100" baseline="30000" dirty="0">
                <a:effectLst/>
                <a:latin typeface="Aptos" panose="020B0004020202020204" pitchFamily="34" charset="0"/>
                <a:ea typeface="Aptos" panose="020B0004020202020204" pitchFamily="34" charset="0"/>
                <a:cs typeface="Times New Roman" panose="02020603050405020304" pitchFamily="18" charset="0"/>
              </a:rPr>
              <a:t>rd</a:t>
            </a:r>
            <a:r>
              <a:rPr lang="en-GB" sz="1050" kern="100" dirty="0">
                <a:effectLst/>
                <a:latin typeface="Aptos" panose="020B0004020202020204" pitchFamily="34" charset="0"/>
                <a:ea typeface="Aptos" panose="020B0004020202020204" pitchFamily="34" charset="0"/>
                <a:cs typeface="Times New Roman" panose="02020603050405020304" pitchFamily="18" charset="0"/>
              </a:rPr>
              <a:t> December 2024)</a:t>
            </a:r>
          </a:p>
          <a:p>
            <a:pPr marL="228600">
              <a:lnSpc>
                <a:spcPct val="115000"/>
              </a:lnSpc>
              <a:spcAft>
                <a:spcPts val="800"/>
              </a:spcAft>
            </a:pPr>
            <a:r>
              <a:rPr lang="en-US" sz="1050" kern="100" dirty="0">
                <a:effectLst/>
                <a:latin typeface="Aptos" panose="020B0004020202020204" pitchFamily="34" charset="0"/>
                <a:ea typeface="Aptos" panose="020B0004020202020204" pitchFamily="34" charset="0"/>
                <a:cs typeface="Times New Roman" panose="02020603050405020304" pitchFamily="18" charset="0"/>
              </a:rPr>
              <a:t>Jenkin. L (No date) </a:t>
            </a:r>
            <a:r>
              <a:rPr lang="en-US" sz="1050" i="1" kern="100" dirty="0">
                <a:effectLst/>
                <a:latin typeface="Aptos" panose="020B0004020202020204" pitchFamily="34" charset="0"/>
                <a:ea typeface="Aptos" panose="020B0004020202020204" pitchFamily="34" charset="0"/>
                <a:cs typeface="Times New Roman" panose="02020603050405020304" pitchFamily="18" charset="0"/>
              </a:rPr>
              <a:t>Child development- why the first 1000 days of </a:t>
            </a:r>
            <a:r>
              <a:rPr lang="en-US" sz="1050" i="1" kern="100" dirty="0" err="1">
                <a:effectLst/>
                <a:latin typeface="Aptos" panose="020B0004020202020204" pitchFamily="34" charset="0"/>
                <a:ea typeface="Aptos" panose="020B0004020202020204" pitchFamily="34" charset="0"/>
                <a:cs typeface="Times New Roman" panose="02020603050405020304" pitchFamily="18" charset="0"/>
              </a:rPr>
              <a:t>childrens</a:t>
            </a:r>
            <a:r>
              <a:rPr lang="en-US" sz="1050" i="1" kern="100" dirty="0">
                <a:effectLst/>
                <a:latin typeface="Aptos" panose="020B0004020202020204" pitchFamily="34" charset="0"/>
                <a:ea typeface="Aptos" panose="020B0004020202020204" pitchFamily="34" charset="0"/>
                <a:cs typeface="Times New Roman" panose="02020603050405020304" pitchFamily="18" charset="0"/>
              </a:rPr>
              <a:t> lives matter most. </a:t>
            </a:r>
            <a:r>
              <a:rPr lang="en-US" sz="1050" kern="100" dirty="0">
                <a:effectLst/>
                <a:latin typeface="Aptos" panose="020B0004020202020204" pitchFamily="34" charset="0"/>
                <a:ea typeface="Aptos" panose="020B0004020202020204" pitchFamily="34" charset="0"/>
                <a:cs typeface="Times New Roman" panose="02020603050405020304" pitchFamily="18" charset="0"/>
              </a:rPr>
              <a:t>Available at: </a:t>
            </a:r>
            <a:r>
              <a:rPr lang="en-US" sz="105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4"/>
              </a:rPr>
              <a:t>https://www.teachearlyyears.com/a-unique-child/view/child-development-why-the-first-1000-days-of-childrens-lives-matter-most</a:t>
            </a:r>
            <a:r>
              <a:rPr lang="en-US" sz="1050" kern="100" dirty="0">
                <a:effectLst/>
                <a:latin typeface="Aptos" panose="020B0004020202020204" pitchFamily="34" charset="0"/>
                <a:ea typeface="Aptos" panose="020B0004020202020204" pitchFamily="34" charset="0"/>
                <a:cs typeface="Times New Roman" panose="02020603050405020304" pitchFamily="18" charset="0"/>
              </a:rPr>
              <a:t> (accessed 3rd January 2025)</a:t>
            </a:r>
            <a:endParaRPr lang="en-GB" sz="1050" kern="100" dirty="0">
              <a:effectLst/>
              <a:latin typeface="Aptos" panose="020B0004020202020204" pitchFamily="34" charset="0"/>
              <a:ea typeface="Aptos" panose="020B0004020202020204" pitchFamily="34" charset="0"/>
              <a:cs typeface="Times New Roman" panose="02020603050405020304" pitchFamily="18" charset="0"/>
            </a:endParaRPr>
          </a:p>
          <a:p>
            <a:pPr marL="228600">
              <a:lnSpc>
                <a:spcPct val="115000"/>
              </a:lnSpc>
              <a:spcAft>
                <a:spcPts val="800"/>
              </a:spcAft>
            </a:pPr>
            <a:r>
              <a:rPr lang="en-US" sz="1050" kern="100" dirty="0">
                <a:effectLst/>
                <a:latin typeface="Aptos" panose="020B0004020202020204" pitchFamily="34" charset="0"/>
                <a:ea typeface="Aptos" panose="020B0004020202020204" pitchFamily="34" charset="0"/>
                <a:cs typeface="Times New Roman" panose="02020603050405020304" pitchFamily="18" charset="0"/>
              </a:rPr>
              <a:t> Karakochuk. C, Whitefield. K, Green. T and Kraemer. K (2018) </a:t>
            </a:r>
            <a:r>
              <a:rPr lang="en-US" sz="1050" i="1" kern="100" dirty="0">
                <a:effectLst/>
                <a:latin typeface="Aptos" panose="020B0004020202020204" pitchFamily="34" charset="0"/>
                <a:ea typeface="Aptos" panose="020B0004020202020204" pitchFamily="34" charset="0"/>
                <a:cs typeface="Times New Roman" panose="02020603050405020304" pitchFamily="18" charset="0"/>
              </a:rPr>
              <a:t>The Biology of the first 1,000 Days. </a:t>
            </a:r>
            <a:r>
              <a:rPr lang="en-US" sz="1050" kern="100" dirty="0">
                <a:effectLst/>
                <a:latin typeface="Aptos" panose="020B0004020202020204" pitchFamily="34" charset="0"/>
                <a:ea typeface="Aptos" panose="020B0004020202020204" pitchFamily="34" charset="0"/>
                <a:cs typeface="Times New Roman" panose="02020603050405020304" pitchFamily="18" charset="0"/>
              </a:rPr>
              <a:t>Taylor and </a:t>
            </a:r>
            <a:r>
              <a:rPr lang="en-US" sz="1050" kern="100" dirty="0" err="1">
                <a:effectLst/>
                <a:latin typeface="Aptos" panose="020B0004020202020204" pitchFamily="34" charset="0"/>
                <a:ea typeface="Aptos" panose="020B0004020202020204" pitchFamily="34" charset="0"/>
                <a:cs typeface="Times New Roman" panose="02020603050405020304" pitchFamily="18" charset="0"/>
              </a:rPr>
              <a:t>francis</a:t>
            </a:r>
            <a:r>
              <a:rPr lang="en-US" sz="1050" kern="100" dirty="0">
                <a:effectLst/>
                <a:latin typeface="Aptos" panose="020B0004020202020204" pitchFamily="34" charset="0"/>
                <a:ea typeface="Aptos" panose="020B0004020202020204" pitchFamily="34" charset="0"/>
                <a:cs typeface="Times New Roman" panose="02020603050405020304" pitchFamily="18" charset="0"/>
              </a:rPr>
              <a:t> </a:t>
            </a:r>
            <a:r>
              <a:rPr lang="en-US" sz="1050" kern="100" dirty="0" err="1">
                <a:effectLst/>
                <a:latin typeface="Aptos" panose="020B0004020202020204" pitchFamily="34" charset="0"/>
                <a:ea typeface="Aptos" panose="020B0004020202020204" pitchFamily="34" charset="0"/>
                <a:cs typeface="Times New Roman" panose="02020603050405020304" pitchFamily="18" charset="0"/>
              </a:rPr>
              <a:t>group:Boca</a:t>
            </a:r>
            <a:r>
              <a:rPr lang="en-US" sz="1050" kern="100" dirty="0">
                <a:effectLst/>
                <a:latin typeface="Aptos" panose="020B0004020202020204" pitchFamily="34" charset="0"/>
                <a:ea typeface="Aptos" panose="020B0004020202020204" pitchFamily="34" charset="0"/>
                <a:cs typeface="Times New Roman" panose="02020603050405020304" pitchFamily="18" charset="0"/>
              </a:rPr>
              <a:t> Raton </a:t>
            </a:r>
            <a:endParaRPr lang="en-GB" sz="1050" kern="100" dirty="0">
              <a:effectLst/>
              <a:latin typeface="Aptos" panose="020B0004020202020204" pitchFamily="34" charset="0"/>
              <a:ea typeface="Aptos" panose="020B0004020202020204" pitchFamily="34" charset="0"/>
              <a:cs typeface="Times New Roman" panose="02020603050405020304" pitchFamily="18" charset="0"/>
            </a:endParaRPr>
          </a:p>
          <a:p>
            <a:pPr marL="228600">
              <a:lnSpc>
                <a:spcPct val="115000"/>
              </a:lnSpc>
              <a:spcAft>
                <a:spcPts val="800"/>
              </a:spcAft>
            </a:pPr>
            <a:r>
              <a:rPr lang="en-US" sz="105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5"/>
              </a:rPr>
              <a:t>KoKo Plus foundation (2024) Good nutrition in the first 10000 days of life available at:https://www.handsupmallee.com/the-first-1000-days (accessed 21</a:t>
            </a:r>
            <a:r>
              <a:rPr lang="en-US" sz="1050" u="sng" kern="100" baseline="300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5"/>
              </a:rPr>
              <a:t>st</a:t>
            </a:r>
            <a:r>
              <a:rPr lang="en-US" sz="105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5"/>
              </a:rPr>
              <a:t> December 2024)</a:t>
            </a:r>
            <a:endParaRPr lang="en-GB" sz="1050" kern="100" dirty="0">
              <a:effectLst/>
              <a:latin typeface="Aptos" panose="020B0004020202020204" pitchFamily="34" charset="0"/>
              <a:ea typeface="Aptos" panose="020B0004020202020204" pitchFamily="34" charset="0"/>
              <a:cs typeface="Times New Roman" panose="02020603050405020304" pitchFamily="18" charset="0"/>
            </a:endParaRPr>
          </a:p>
          <a:p>
            <a:pPr marL="228600">
              <a:lnSpc>
                <a:spcPct val="115000"/>
              </a:lnSpc>
              <a:spcAft>
                <a:spcPts val="800"/>
              </a:spcAft>
            </a:pPr>
            <a:r>
              <a:rPr lang="en-GB" sz="1050" kern="100" dirty="0">
                <a:effectLst/>
                <a:latin typeface="Aptos" panose="020B0004020202020204" pitchFamily="34" charset="0"/>
                <a:ea typeface="Aptos" panose="020B0004020202020204" pitchFamily="34" charset="0"/>
                <a:cs typeface="Times New Roman" panose="02020603050405020304" pitchFamily="18" charset="0"/>
              </a:rPr>
              <a:t>Lead </a:t>
            </a:r>
            <a:r>
              <a:rPr lang="en-GB" sz="1050" kern="100" dirty="0" err="1">
                <a:effectLst/>
                <a:latin typeface="Aptos" panose="020B0004020202020204" pitchFamily="34" charset="0"/>
                <a:ea typeface="Aptos" panose="020B0004020202020204" pitchFamily="34" charset="0"/>
                <a:cs typeface="Times New Roman" panose="02020603050405020304" pitchFamily="18" charset="0"/>
              </a:rPr>
              <a:t>acedmy</a:t>
            </a:r>
            <a:r>
              <a:rPr lang="en-GB" sz="1050" kern="100" dirty="0">
                <a:effectLst/>
                <a:latin typeface="Aptos" panose="020B0004020202020204" pitchFamily="34" charset="0"/>
                <a:ea typeface="Aptos" panose="020B0004020202020204" pitchFamily="34" charset="0"/>
                <a:cs typeface="Times New Roman" panose="02020603050405020304" pitchFamily="18" charset="0"/>
              </a:rPr>
              <a:t> (no date) </a:t>
            </a:r>
            <a:r>
              <a:rPr lang="en-GB" sz="1050" i="1" kern="100" dirty="0">
                <a:effectLst/>
                <a:latin typeface="Aptos" panose="020B0004020202020204" pitchFamily="34" charset="0"/>
                <a:ea typeface="Aptos" panose="020B0004020202020204" pitchFamily="34" charset="0"/>
                <a:cs typeface="Times New Roman" panose="02020603050405020304" pitchFamily="18" charset="0"/>
              </a:rPr>
              <a:t>what is partnership working? Why is it important to work in partnership with others? </a:t>
            </a:r>
            <a:r>
              <a:rPr lang="en-GB" sz="1050" kern="100" dirty="0">
                <a:effectLst/>
                <a:latin typeface="Aptos" panose="020B0004020202020204" pitchFamily="34" charset="0"/>
                <a:ea typeface="Aptos" panose="020B0004020202020204" pitchFamily="34" charset="0"/>
                <a:cs typeface="Times New Roman" panose="02020603050405020304" pitchFamily="18" charset="0"/>
              </a:rPr>
              <a:t>Available </a:t>
            </a:r>
            <a:r>
              <a:rPr lang="en-GB" sz="1050" kern="100" dirty="0" err="1">
                <a:effectLst/>
                <a:latin typeface="Aptos" panose="020B0004020202020204" pitchFamily="34" charset="0"/>
                <a:ea typeface="Aptos" panose="020B0004020202020204" pitchFamily="34" charset="0"/>
                <a:cs typeface="Times New Roman" panose="02020603050405020304" pitchFamily="18" charset="0"/>
              </a:rPr>
              <a:t>at:https</a:t>
            </a:r>
            <a:r>
              <a:rPr lang="en-GB" sz="1050" kern="100" dirty="0">
                <a:effectLst/>
                <a:latin typeface="Aptos" panose="020B0004020202020204" pitchFamily="34" charset="0"/>
                <a:ea typeface="Aptos" panose="020B0004020202020204" pitchFamily="34" charset="0"/>
                <a:cs typeface="Times New Roman" panose="02020603050405020304" pitchFamily="18" charset="0"/>
              </a:rPr>
              <a:t>://lead-</a:t>
            </a:r>
            <a:r>
              <a:rPr lang="en-GB" sz="1050" kern="100" dirty="0" err="1">
                <a:effectLst/>
                <a:latin typeface="Aptos" panose="020B0004020202020204" pitchFamily="34" charset="0"/>
                <a:ea typeface="Aptos" panose="020B0004020202020204" pitchFamily="34" charset="0"/>
                <a:cs typeface="Times New Roman" panose="02020603050405020304" pitchFamily="18" charset="0"/>
              </a:rPr>
              <a:t>academy.org</a:t>
            </a:r>
            <a:r>
              <a:rPr lang="en-GB" sz="1050" kern="100" dirty="0">
                <a:effectLst/>
                <a:latin typeface="Aptos" panose="020B0004020202020204" pitchFamily="34" charset="0"/>
                <a:ea typeface="Aptos" panose="020B0004020202020204" pitchFamily="34" charset="0"/>
                <a:cs typeface="Times New Roman" panose="02020603050405020304" pitchFamily="18" charset="0"/>
              </a:rPr>
              <a:t>/blog/why-is-it-important-to-work-in-partnership-with-others/#:~:text=Partnership%20working%20provides%20a%20number,demand%20assistance%20from%20co%2Dworkers. (accessed 4</a:t>
            </a:r>
            <a:r>
              <a:rPr lang="en-GB" sz="1050" kern="100" baseline="30000" dirty="0">
                <a:effectLst/>
                <a:latin typeface="Aptos" panose="020B0004020202020204" pitchFamily="34" charset="0"/>
                <a:ea typeface="Aptos" panose="020B0004020202020204" pitchFamily="34" charset="0"/>
                <a:cs typeface="Times New Roman" panose="02020603050405020304" pitchFamily="18" charset="0"/>
              </a:rPr>
              <a:t>th</a:t>
            </a:r>
            <a:r>
              <a:rPr lang="en-GB" sz="1050" kern="100" dirty="0">
                <a:effectLst/>
                <a:latin typeface="Aptos" panose="020B0004020202020204" pitchFamily="34" charset="0"/>
                <a:ea typeface="Aptos" panose="020B0004020202020204" pitchFamily="34" charset="0"/>
                <a:cs typeface="Times New Roman" panose="02020603050405020304" pitchFamily="18" charset="0"/>
              </a:rPr>
              <a:t> January 2025)</a:t>
            </a:r>
          </a:p>
          <a:p>
            <a:pPr marL="228600">
              <a:lnSpc>
                <a:spcPct val="115000"/>
              </a:lnSpc>
              <a:spcAft>
                <a:spcPts val="800"/>
              </a:spcAft>
            </a:pPr>
            <a:r>
              <a:rPr lang="en-US" sz="1050" kern="100" dirty="0">
                <a:effectLst/>
                <a:latin typeface="Aptos" panose="020B0004020202020204" pitchFamily="34" charset="0"/>
                <a:ea typeface="Aptos" panose="020B0004020202020204" pitchFamily="34" charset="0"/>
                <a:cs typeface="Times New Roman" panose="02020603050405020304" pitchFamily="18" charset="0"/>
              </a:rPr>
              <a:t>Learning in the leaves (no date) </a:t>
            </a:r>
            <a:r>
              <a:rPr lang="en-US" sz="1050" i="1" kern="100" dirty="0">
                <a:effectLst/>
                <a:latin typeface="Aptos" panose="020B0004020202020204" pitchFamily="34" charset="0"/>
                <a:ea typeface="Aptos" panose="020B0004020202020204" pitchFamily="34" charset="0"/>
                <a:cs typeface="Times New Roman" panose="02020603050405020304" pitchFamily="18" charset="0"/>
              </a:rPr>
              <a:t>The forest schools approach. </a:t>
            </a:r>
            <a:r>
              <a:rPr lang="en-US" sz="1050" kern="100" dirty="0">
                <a:effectLst/>
                <a:latin typeface="Aptos" panose="020B0004020202020204" pitchFamily="34" charset="0"/>
                <a:ea typeface="Aptos" panose="020B0004020202020204" pitchFamily="34" charset="0"/>
                <a:cs typeface="Times New Roman" panose="02020603050405020304" pitchFamily="18" charset="0"/>
              </a:rPr>
              <a:t>Available </a:t>
            </a:r>
            <a:r>
              <a:rPr lang="en-US" sz="1050" kern="100" dirty="0" err="1">
                <a:effectLst/>
                <a:latin typeface="Aptos" panose="020B0004020202020204" pitchFamily="34" charset="0"/>
                <a:ea typeface="Aptos" panose="020B0004020202020204" pitchFamily="34" charset="0"/>
                <a:cs typeface="Times New Roman" panose="02020603050405020304" pitchFamily="18" charset="0"/>
              </a:rPr>
              <a:t>at:https</a:t>
            </a:r>
            <a:r>
              <a:rPr lang="en-US" sz="1050" kern="100" dirty="0">
                <a:effectLst/>
                <a:latin typeface="Aptos" panose="020B0004020202020204" pitchFamily="34" charset="0"/>
                <a:ea typeface="Aptos" panose="020B0004020202020204" pitchFamily="34" charset="0"/>
                <a:cs typeface="Times New Roman" panose="02020603050405020304" pitchFamily="18" charset="0"/>
              </a:rPr>
              <a:t>://</a:t>
            </a:r>
            <a:r>
              <a:rPr lang="en-US" sz="1050" kern="100" dirty="0" err="1">
                <a:effectLst/>
                <a:latin typeface="Aptos" panose="020B0004020202020204" pitchFamily="34" charset="0"/>
                <a:ea typeface="Aptos" panose="020B0004020202020204" pitchFamily="34" charset="0"/>
                <a:cs typeface="Times New Roman" panose="02020603050405020304" pitchFamily="18" charset="0"/>
              </a:rPr>
              <a:t>learningintheleaves.co.uk</a:t>
            </a:r>
            <a:r>
              <a:rPr lang="en-US" sz="1050" kern="100" dirty="0">
                <a:effectLst/>
                <a:latin typeface="Aptos" panose="020B0004020202020204" pitchFamily="34" charset="0"/>
                <a:ea typeface="Aptos" panose="020B0004020202020204" pitchFamily="34" charset="0"/>
                <a:cs typeface="Times New Roman" panose="02020603050405020304" pitchFamily="18" charset="0"/>
              </a:rPr>
              <a:t>/the-forest-school-approach#:~:text=Woodlands%20offer%20a%20wide%20variety,end%20up%20performing%20better%20academically. (accessed 23</a:t>
            </a:r>
            <a:r>
              <a:rPr lang="en-US" sz="1050" kern="100" baseline="30000" dirty="0">
                <a:effectLst/>
                <a:latin typeface="Aptos" panose="020B0004020202020204" pitchFamily="34" charset="0"/>
                <a:ea typeface="Aptos" panose="020B0004020202020204" pitchFamily="34" charset="0"/>
                <a:cs typeface="Times New Roman" panose="02020603050405020304" pitchFamily="18" charset="0"/>
              </a:rPr>
              <a:t>rd</a:t>
            </a:r>
            <a:r>
              <a:rPr lang="en-US" sz="1050" kern="100" dirty="0">
                <a:effectLst/>
                <a:latin typeface="Aptos" panose="020B0004020202020204" pitchFamily="34" charset="0"/>
                <a:ea typeface="Aptos" panose="020B0004020202020204" pitchFamily="34" charset="0"/>
                <a:cs typeface="Times New Roman" panose="02020603050405020304" pitchFamily="18" charset="0"/>
              </a:rPr>
              <a:t> January 2025)</a:t>
            </a:r>
            <a:endParaRPr lang="en-GB" sz="1050" kern="100" dirty="0">
              <a:effectLst/>
              <a:latin typeface="Aptos" panose="020B0004020202020204" pitchFamily="34" charset="0"/>
              <a:ea typeface="Aptos" panose="020B0004020202020204" pitchFamily="34" charset="0"/>
              <a:cs typeface="Times New Roman" panose="02020603050405020304" pitchFamily="18" charset="0"/>
            </a:endParaRPr>
          </a:p>
          <a:p>
            <a:r>
              <a:rPr lang="en-GB" sz="1050" kern="100" dirty="0" err="1">
                <a:effectLst/>
                <a:latin typeface="Aptos" panose="020B0004020202020204" pitchFamily="34" charset="0"/>
                <a:ea typeface="Aptos" panose="020B0004020202020204" pitchFamily="34" charset="0"/>
                <a:cs typeface="Times New Roman" panose="02020603050405020304" pitchFamily="18" charset="0"/>
              </a:rPr>
              <a:t>Likhar</a:t>
            </a:r>
            <a:r>
              <a:rPr lang="en-GB" sz="1050" kern="100" dirty="0">
                <a:effectLst/>
                <a:latin typeface="Aptos" panose="020B0004020202020204" pitchFamily="34" charset="0"/>
                <a:ea typeface="Aptos" panose="020B0004020202020204" pitchFamily="34" charset="0"/>
                <a:cs typeface="Times New Roman" panose="02020603050405020304" pitchFamily="18" charset="0"/>
              </a:rPr>
              <a:t>, A. and Patil, M.S. (2022). ‘Importance of Maternal Nutrition in the First 1,000 Days of Life and Its Effects on Child Development: A Narrative Review’ </a:t>
            </a:r>
            <a:r>
              <a:rPr lang="en-GB" sz="1050" i="1" kern="100" dirty="0" err="1">
                <a:effectLst/>
                <a:latin typeface="Aptos" panose="020B0004020202020204" pitchFamily="34" charset="0"/>
                <a:ea typeface="Aptos" panose="020B0004020202020204" pitchFamily="34" charset="0"/>
                <a:cs typeface="Times New Roman" panose="02020603050405020304" pitchFamily="18" charset="0"/>
              </a:rPr>
              <a:t>Cureus</a:t>
            </a:r>
            <a:r>
              <a:rPr lang="en-GB" sz="1050" kern="100" dirty="0">
                <a:effectLst/>
                <a:latin typeface="Aptos" panose="020B0004020202020204" pitchFamily="34" charset="0"/>
                <a:ea typeface="Aptos" panose="020B0004020202020204" pitchFamily="34" charset="0"/>
                <a:cs typeface="Times New Roman" panose="02020603050405020304" pitchFamily="18" charset="0"/>
              </a:rPr>
              <a:t>, [online] 14(10). </a:t>
            </a:r>
            <a:r>
              <a:rPr lang="en-GB" sz="1050" kern="100" dirty="0" err="1">
                <a:effectLst/>
                <a:latin typeface="Aptos" panose="020B0004020202020204" pitchFamily="34" charset="0"/>
                <a:ea typeface="Aptos" panose="020B0004020202020204" pitchFamily="34" charset="0"/>
                <a:cs typeface="Times New Roman" panose="02020603050405020304" pitchFamily="18" charset="0"/>
              </a:rPr>
              <a:t>doi:https</a:t>
            </a:r>
            <a:r>
              <a:rPr lang="en-GB" sz="1050" kern="100" dirty="0">
                <a:effectLst/>
                <a:latin typeface="Aptos" panose="020B0004020202020204" pitchFamily="34" charset="0"/>
                <a:ea typeface="Aptos" panose="020B0004020202020204" pitchFamily="34" charset="0"/>
                <a:cs typeface="Times New Roman" panose="02020603050405020304" pitchFamily="18" charset="0"/>
              </a:rPr>
              <a:t>://</a:t>
            </a:r>
            <a:r>
              <a:rPr lang="en-GB" sz="1050" kern="100" dirty="0" err="1">
                <a:effectLst/>
                <a:latin typeface="Aptos" panose="020B0004020202020204" pitchFamily="34" charset="0"/>
                <a:ea typeface="Aptos" panose="020B0004020202020204" pitchFamily="34" charset="0"/>
                <a:cs typeface="Times New Roman" panose="02020603050405020304" pitchFamily="18" charset="0"/>
              </a:rPr>
              <a:t>doi.org</a:t>
            </a:r>
            <a:r>
              <a:rPr lang="en-GB" sz="1050" kern="100" dirty="0">
                <a:effectLst/>
                <a:latin typeface="Aptos" panose="020B0004020202020204" pitchFamily="34" charset="0"/>
                <a:ea typeface="Aptos" panose="020B0004020202020204" pitchFamily="34" charset="0"/>
                <a:cs typeface="Times New Roman" panose="02020603050405020304" pitchFamily="18" charset="0"/>
              </a:rPr>
              <a:t>/10.7759/cureus.30083.</a:t>
            </a:r>
          </a:p>
          <a:p>
            <a:pPr marL="228600">
              <a:lnSpc>
                <a:spcPct val="115000"/>
              </a:lnSpc>
              <a:spcAft>
                <a:spcPts val="800"/>
              </a:spcAft>
            </a:pPr>
            <a:r>
              <a:rPr lang="en-US" sz="1050" kern="100" dirty="0">
                <a:effectLst/>
                <a:latin typeface="Aptos" panose="020B0004020202020204" pitchFamily="34" charset="0"/>
                <a:ea typeface="Aptos" panose="020B0004020202020204" pitchFamily="34" charset="0"/>
                <a:cs typeface="Times New Roman" panose="02020603050405020304" pitchFamily="18" charset="0"/>
              </a:rPr>
              <a:t>NHS (2023) </a:t>
            </a:r>
            <a:r>
              <a:rPr lang="en-US" sz="1050" i="1" kern="100" dirty="0">
                <a:effectLst/>
                <a:latin typeface="Aptos" panose="020B0004020202020204" pitchFamily="34" charset="0"/>
                <a:ea typeface="Aptos" panose="020B0004020202020204" pitchFamily="34" charset="0"/>
                <a:cs typeface="Times New Roman" panose="02020603050405020304" pitchFamily="18" charset="0"/>
              </a:rPr>
              <a:t>Your antenatal care. </a:t>
            </a:r>
            <a:r>
              <a:rPr lang="en-US" sz="1050" kern="100" dirty="0">
                <a:effectLst/>
                <a:latin typeface="Aptos" panose="020B0004020202020204" pitchFamily="34" charset="0"/>
                <a:ea typeface="Aptos" panose="020B0004020202020204" pitchFamily="34" charset="0"/>
                <a:cs typeface="Times New Roman" panose="02020603050405020304" pitchFamily="18" charset="0"/>
              </a:rPr>
              <a:t>Available </a:t>
            </a:r>
            <a:r>
              <a:rPr lang="en-US" sz="1050" kern="100" dirty="0" err="1">
                <a:effectLst/>
                <a:latin typeface="Aptos" panose="020B0004020202020204" pitchFamily="34" charset="0"/>
                <a:ea typeface="Aptos" panose="020B0004020202020204" pitchFamily="34" charset="0"/>
                <a:cs typeface="Times New Roman" panose="02020603050405020304" pitchFamily="18" charset="0"/>
              </a:rPr>
              <a:t>at:https</a:t>
            </a:r>
            <a:r>
              <a:rPr lang="en-US" sz="1050" kern="100" dirty="0">
                <a:effectLst/>
                <a:latin typeface="Aptos" panose="020B0004020202020204" pitchFamily="34" charset="0"/>
                <a:ea typeface="Aptos" panose="020B0004020202020204" pitchFamily="34" charset="0"/>
                <a:cs typeface="Times New Roman" panose="02020603050405020304" pitchFamily="18" charset="0"/>
              </a:rPr>
              <a:t>://</a:t>
            </a:r>
            <a:r>
              <a:rPr lang="en-US" sz="1050" kern="100" dirty="0" err="1">
                <a:effectLst/>
                <a:latin typeface="Aptos" panose="020B0004020202020204" pitchFamily="34" charset="0"/>
                <a:ea typeface="Aptos" panose="020B0004020202020204" pitchFamily="34" charset="0"/>
                <a:cs typeface="Times New Roman" panose="02020603050405020304" pitchFamily="18" charset="0"/>
              </a:rPr>
              <a:t>www.nhs.uk</a:t>
            </a:r>
            <a:r>
              <a:rPr lang="en-US" sz="1050" kern="100" dirty="0">
                <a:effectLst/>
                <a:latin typeface="Aptos" panose="020B0004020202020204" pitchFamily="34" charset="0"/>
                <a:ea typeface="Aptos" panose="020B0004020202020204" pitchFamily="34" charset="0"/>
                <a:cs typeface="Times New Roman" panose="02020603050405020304" pitchFamily="18" charset="0"/>
              </a:rPr>
              <a:t>/pregnancy/your-pregnancy-care/your-antenatal-care/#:~:text=This%20is%20the%20care%20you,about%20healthy%20eating%20and%20exercise (accessed 23</a:t>
            </a:r>
            <a:r>
              <a:rPr lang="en-US" sz="1050" kern="100" baseline="30000" dirty="0">
                <a:effectLst/>
                <a:latin typeface="Aptos" panose="020B0004020202020204" pitchFamily="34" charset="0"/>
                <a:ea typeface="Aptos" panose="020B0004020202020204" pitchFamily="34" charset="0"/>
                <a:cs typeface="Times New Roman" panose="02020603050405020304" pitchFamily="18" charset="0"/>
              </a:rPr>
              <a:t>rd</a:t>
            </a:r>
            <a:r>
              <a:rPr lang="en-US" sz="1050" kern="100" dirty="0">
                <a:effectLst/>
                <a:latin typeface="Aptos" panose="020B0004020202020204" pitchFamily="34" charset="0"/>
                <a:ea typeface="Aptos" panose="020B0004020202020204" pitchFamily="34" charset="0"/>
                <a:cs typeface="Times New Roman" panose="02020603050405020304" pitchFamily="18" charset="0"/>
              </a:rPr>
              <a:t> January 2025)</a:t>
            </a:r>
            <a:endParaRPr lang="en-GB" sz="1050" kern="100" dirty="0">
              <a:effectLst/>
              <a:latin typeface="Aptos" panose="020B0004020202020204" pitchFamily="34" charset="0"/>
              <a:ea typeface="Aptos" panose="020B0004020202020204" pitchFamily="34" charset="0"/>
              <a:cs typeface="Times New Roman" panose="02020603050405020304" pitchFamily="18" charset="0"/>
            </a:endParaRPr>
          </a:p>
          <a:p>
            <a:pPr marL="228600">
              <a:lnSpc>
                <a:spcPct val="115000"/>
              </a:lnSpc>
              <a:spcAft>
                <a:spcPts val="800"/>
              </a:spcAft>
            </a:pPr>
            <a:r>
              <a:rPr lang="en-US" sz="1050" kern="100" dirty="0">
                <a:effectLst/>
                <a:latin typeface="Aptos" panose="020B0004020202020204" pitchFamily="34" charset="0"/>
                <a:ea typeface="Aptos" panose="020B0004020202020204" pitchFamily="34" charset="0"/>
                <a:cs typeface="Times New Roman" panose="02020603050405020304" pitchFamily="18" charset="0"/>
              </a:rPr>
              <a:t>NHS Lothian (no date) </a:t>
            </a:r>
            <a:r>
              <a:rPr lang="en-US" sz="1050" i="1" kern="100" dirty="0">
                <a:effectLst/>
                <a:latin typeface="Aptos" panose="020B0004020202020204" pitchFamily="34" charset="0"/>
                <a:ea typeface="Aptos" panose="020B0004020202020204" pitchFamily="34" charset="0"/>
                <a:cs typeface="Times New Roman" panose="02020603050405020304" pitchFamily="18" charset="0"/>
              </a:rPr>
              <a:t>Parent and infant relationship service (PAIRS). </a:t>
            </a:r>
            <a:r>
              <a:rPr lang="en-US" sz="1050" kern="100" dirty="0" err="1">
                <a:effectLst/>
                <a:latin typeface="Aptos" panose="020B0004020202020204" pitchFamily="34" charset="0"/>
                <a:ea typeface="Aptos" panose="020B0004020202020204" pitchFamily="34" charset="0"/>
                <a:cs typeface="Times New Roman" panose="02020603050405020304" pitchFamily="18" charset="0"/>
              </a:rPr>
              <a:t>Availble</a:t>
            </a:r>
            <a:r>
              <a:rPr lang="en-US" sz="1050" kern="100" dirty="0">
                <a:effectLst/>
                <a:latin typeface="Aptos" panose="020B0004020202020204" pitchFamily="34" charset="0"/>
                <a:ea typeface="Aptos" panose="020B0004020202020204" pitchFamily="34" charset="0"/>
                <a:cs typeface="Times New Roman" panose="02020603050405020304" pitchFamily="18" charset="0"/>
              </a:rPr>
              <a:t> </a:t>
            </a:r>
            <a:r>
              <a:rPr lang="en-US" sz="1050" kern="100" dirty="0" err="1">
                <a:effectLst/>
                <a:latin typeface="Aptos" panose="020B0004020202020204" pitchFamily="34" charset="0"/>
                <a:ea typeface="Aptos" panose="020B0004020202020204" pitchFamily="34" charset="0"/>
                <a:cs typeface="Times New Roman" panose="02020603050405020304" pitchFamily="18" charset="0"/>
              </a:rPr>
              <a:t>at:https</a:t>
            </a:r>
            <a:r>
              <a:rPr lang="en-US" sz="1050" kern="100" dirty="0">
                <a:effectLst/>
                <a:latin typeface="Aptos" panose="020B0004020202020204" pitchFamily="34" charset="0"/>
                <a:ea typeface="Aptos" panose="020B0004020202020204" pitchFamily="34" charset="0"/>
                <a:cs typeface="Times New Roman" panose="02020603050405020304" pitchFamily="18" charset="0"/>
              </a:rPr>
              <a:t>://</a:t>
            </a:r>
            <a:r>
              <a:rPr lang="en-US" sz="1050" kern="100" dirty="0" err="1">
                <a:effectLst/>
                <a:latin typeface="Aptos" panose="020B0004020202020204" pitchFamily="34" charset="0"/>
                <a:ea typeface="Aptos" panose="020B0004020202020204" pitchFamily="34" charset="0"/>
                <a:cs typeface="Times New Roman" panose="02020603050405020304" pitchFamily="18" charset="0"/>
              </a:rPr>
              <a:t>services.nhslothian.scot</a:t>
            </a:r>
            <a:r>
              <a:rPr lang="en-US" sz="1050" kern="100" dirty="0">
                <a:effectLst/>
                <a:latin typeface="Aptos" panose="020B0004020202020204" pitchFamily="34" charset="0"/>
                <a:ea typeface="Aptos" panose="020B0004020202020204" pitchFamily="34" charset="0"/>
                <a:cs typeface="Times New Roman" panose="02020603050405020304" pitchFamily="18" charset="0"/>
              </a:rPr>
              <a:t>/pairs/the-first-1001-days/#:~:text=Parents%20and%20families%20play%20an,has%20mental%20health%2C%20including%20infants. (accessed 22</a:t>
            </a:r>
            <a:r>
              <a:rPr lang="en-US" sz="1050" kern="100" baseline="30000" dirty="0">
                <a:effectLst/>
                <a:latin typeface="Aptos" panose="020B0004020202020204" pitchFamily="34" charset="0"/>
                <a:ea typeface="Aptos" panose="020B0004020202020204" pitchFamily="34" charset="0"/>
                <a:cs typeface="Times New Roman" panose="02020603050405020304" pitchFamily="18" charset="0"/>
              </a:rPr>
              <a:t>nd</a:t>
            </a:r>
            <a:r>
              <a:rPr lang="en-US" sz="1050" kern="100" dirty="0">
                <a:effectLst/>
                <a:latin typeface="Aptos" panose="020B0004020202020204" pitchFamily="34" charset="0"/>
                <a:ea typeface="Aptos" panose="020B0004020202020204" pitchFamily="34" charset="0"/>
                <a:cs typeface="Times New Roman" panose="02020603050405020304" pitchFamily="18" charset="0"/>
              </a:rPr>
              <a:t> January 2025).</a:t>
            </a:r>
            <a:endParaRPr lang="en-GB" sz="105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sz="105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US" dirty="0"/>
          </a:p>
        </p:txBody>
      </p:sp>
    </p:spTree>
    <p:extLst>
      <p:ext uri="{BB962C8B-B14F-4D97-AF65-F5344CB8AC3E}">
        <p14:creationId xmlns:p14="http://schemas.microsoft.com/office/powerpoint/2010/main" val="44629123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25136BC1-50E5-07FE-6339-1CEBF8206176}"/>
              </a:ext>
            </a:extLst>
          </p:cNvPr>
          <p:cNvSpPr>
            <a:spLocks noGrp="1"/>
          </p:cNvSpPr>
          <p:nvPr>
            <p:ph type="sldNum" sz="quarter" idx="12"/>
          </p:nvPr>
        </p:nvSpPr>
        <p:spPr/>
        <p:txBody>
          <a:bodyPr/>
          <a:lstStyle/>
          <a:p>
            <a:fld id="{6D22F896-40B5-4ADD-8801-0D06FADFA095}" type="slidenum">
              <a:rPr lang="en-US" smtClean="0"/>
              <a:t>23</a:t>
            </a:fld>
            <a:endParaRPr lang="en-US" dirty="0"/>
          </a:p>
        </p:txBody>
      </p:sp>
      <p:sp>
        <p:nvSpPr>
          <p:cNvPr id="4" name="TextBox 3">
            <a:extLst>
              <a:ext uri="{FF2B5EF4-FFF2-40B4-BE49-F238E27FC236}">
                <a16:creationId xmlns:a16="http://schemas.microsoft.com/office/drawing/2014/main" id="{8312DFDA-5490-B119-E1D0-CA044F5DA3A8}"/>
              </a:ext>
            </a:extLst>
          </p:cNvPr>
          <p:cNvSpPr txBox="1"/>
          <p:nvPr/>
        </p:nvSpPr>
        <p:spPr>
          <a:xfrm>
            <a:off x="1079798" y="251011"/>
            <a:ext cx="10632142" cy="6062365"/>
          </a:xfrm>
          <a:prstGeom prst="rect">
            <a:avLst/>
          </a:prstGeom>
          <a:noFill/>
        </p:spPr>
        <p:txBody>
          <a:bodyPr wrap="square" rtlCol="0">
            <a:spAutoFit/>
          </a:bodyPr>
          <a:lstStyle/>
          <a:p>
            <a:pPr marL="228600">
              <a:lnSpc>
                <a:spcPct val="115000"/>
              </a:lnSpc>
              <a:spcAft>
                <a:spcPts val="800"/>
              </a:spcAft>
            </a:pPr>
            <a:r>
              <a:rPr lang="en-US" sz="1050" kern="100" dirty="0">
                <a:effectLst/>
                <a:latin typeface="Aptos" panose="020B0004020202020204" pitchFamily="34" charset="0"/>
                <a:ea typeface="Aptos" panose="020B0004020202020204" pitchFamily="34" charset="0"/>
                <a:cs typeface="Times New Roman" panose="02020603050405020304" pitchFamily="18" charset="0"/>
              </a:rPr>
              <a:t>NHS Wales (2011) </a:t>
            </a:r>
            <a:r>
              <a:rPr lang="en-US" sz="1050" i="1" kern="100" dirty="0">
                <a:effectLst/>
                <a:latin typeface="Aptos" panose="020B0004020202020204" pitchFamily="34" charset="0"/>
                <a:ea typeface="Aptos" panose="020B0004020202020204" pitchFamily="34" charset="0"/>
                <a:cs typeface="Times New Roman" panose="02020603050405020304" pitchFamily="18" charset="0"/>
              </a:rPr>
              <a:t>The first 1000 days :Foundations for life. </a:t>
            </a:r>
            <a:r>
              <a:rPr lang="en-US" sz="1050" kern="100" dirty="0">
                <a:effectLst/>
                <a:latin typeface="Aptos" panose="020B0004020202020204" pitchFamily="34" charset="0"/>
                <a:ea typeface="Aptos" panose="020B0004020202020204" pitchFamily="34" charset="0"/>
                <a:cs typeface="Times New Roman" panose="02020603050405020304" pitchFamily="18" charset="0"/>
              </a:rPr>
              <a:t>Available </a:t>
            </a:r>
            <a:r>
              <a:rPr lang="en-US" sz="1050" kern="100" dirty="0" err="1">
                <a:effectLst/>
                <a:latin typeface="Aptos" panose="020B0004020202020204" pitchFamily="34" charset="0"/>
                <a:ea typeface="Aptos" panose="020B0004020202020204" pitchFamily="34" charset="0"/>
                <a:cs typeface="Times New Roman" panose="02020603050405020304" pitchFamily="18" charset="0"/>
              </a:rPr>
              <a:t>at:https</a:t>
            </a:r>
            <a:r>
              <a:rPr lang="en-US" sz="1050" kern="100" dirty="0">
                <a:effectLst/>
                <a:latin typeface="Aptos" panose="020B0004020202020204" pitchFamily="34" charset="0"/>
                <a:ea typeface="Aptos" panose="020B0004020202020204" pitchFamily="34" charset="0"/>
                <a:cs typeface="Times New Roman" panose="02020603050405020304" pitchFamily="18" charset="0"/>
              </a:rPr>
              <a:t>://</a:t>
            </a:r>
            <a:r>
              <a:rPr lang="en-US" sz="1050" kern="100" dirty="0" err="1">
                <a:effectLst/>
                <a:latin typeface="Aptos" panose="020B0004020202020204" pitchFamily="34" charset="0"/>
                <a:ea typeface="Aptos" panose="020B0004020202020204" pitchFamily="34" charset="0"/>
                <a:cs typeface="Times New Roman" panose="02020603050405020304" pitchFamily="18" charset="0"/>
              </a:rPr>
              <a:t>phw.nhs.wales</a:t>
            </a:r>
            <a:r>
              <a:rPr lang="en-US" sz="1050" kern="100" dirty="0">
                <a:effectLst/>
                <a:latin typeface="Aptos" panose="020B0004020202020204" pitchFamily="34" charset="0"/>
                <a:ea typeface="Aptos" panose="020B0004020202020204" pitchFamily="34" charset="0"/>
                <a:cs typeface="Times New Roman" panose="02020603050405020304" pitchFamily="18" charset="0"/>
              </a:rPr>
              <a:t>/services-and-teams/local-public-health1/cwm-</a:t>
            </a:r>
            <a:r>
              <a:rPr lang="en-US" sz="1050" kern="100" dirty="0" err="1">
                <a:effectLst/>
                <a:latin typeface="Aptos" panose="020B0004020202020204" pitchFamily="34" charset="0"/>
                <a:ea typeface="Aptos" panose="020B0004020202020204" pitchFamily="34" charset="0"/>
                <a:cs typeface="Times New Roman" panose="02020603050405020304" pitchFamily="18" charset="0"/>
              </a:rPr>
              <a:t>taf</a:t>
            </a:r>
            <a:r>
              <a:rPr lang="en-US" sz="1050" kern="100" dirty="0">
                <a:effectLst/>
                <a:latin typeface="Aptos" panose="020B0004020202020204" pitchFamily="34" charset="0"/>
                <a:ea typeface="Aptos" panose="020B0004020202020204" pitchFamily="34" charset="0"/>
                <a:cs typeface="Times New Roman" panose="02020603050405020304" pitchFamily="18" charset="0"/>
              </a:rPr>
              <a:t>-</a:t>
            </a:r>
            <a:r>
              <a:rPr lang="en-US" sz="1050" kern="100" dirty="0" err="1">
                <a:effectLst/>
                <a:latin typeface="Aptos" panose="020B0004020202020204" pitchFamily="34" charset="0"/>
                <a:ea typeface="Aptos" panose="020B0004020202020204" pitchFamily="34" charset="0"/>
                <a:cs typeface="Times New Roman" panose="02020603050405020304" pitchFamily="18" charset="0"/>
              </a:rPr>
              <a:t>morgannwg</a:t>
            </a:r>
            <a:r>
              <a:rPr lang="en-US" sz="1050" kern="100" dirty="0">
                <a:effectLst/>
                <a:latin typeface="Aptos" panose="020B0004020202020204" pitchFamily="34" charset="0"/>
                <a:ea typeface="Aptos" panose="020B0004020202020204" pitchFamily="34" charset="0"/>
                <a:cs typeface="Times New Roman" panose="02020603050405020304" pitchFamily="18" charset="0"/>
              </a:rPr>
              <a:t>-public-health-team/cwm-</a:t>
            </a:r>
            <a:r>
              <a:rPr lang="en-US" sz="1050" kern="100" dirty="0" err="1">
                <a:effectLst/>
                <a:latin typeface="Aptos" panose="020B0004020202020204" pitchFamily="34" charset="0"/>
                <a:ea typeface="Aptos" panose="020B0004020202020204" pitchFamily="34" charset="0"/>
                <a:cs typeface="Times New Roman" panose="02020603050405020304" pitchFamily="18" charset="0"/>
              </a:rPr>
              <a:t>taf</a:t>
            </a:r>
            <a:r>
              <a:rPr lang="en-US" sz="1050" kern="100" dirty="0">
                <a:effectLst/>
                <a:latin typeface="Aptos" panose="020B0004020202020204" pitchFamily="34" charset="0"/>
                <a:ea typeface="Aptos" panose="020B0004020202020204" pitchFamily="34" charset="0"/>
                <a:cs typeface="Times New Roman" panose="02020603050405020304" pitchFamily="18" charset="0"/>
              </a:rPr>
              <a:t>-</a:t>
            </a:r>
            <a:r>
              <a:rPr lang="en-US" sz="1050" kern="100" dirty="0" err="1">
                <a:effectLst/>
                <a:latin typeface="Aptos" panose="020B0004020202020204" pitchFamily="34" charset="0"/>
                <a:ea typeface="Aptos" panose="020B0004020202020204" pitchFamily="34" charset="0"/>
                <a:cs typeface="Times New Roman" panose="02020603050405020304" pitchFamily="18" charset="0"/>
              </a:rPr>
              <a:t>morgannwg</a:t>
            </a:r>
            <a:r>
              <a:rPr lang="en-US" sz="1050" kern="100" dirty="0">
                <a:effectLst/>
                <a:latin typeface="Aptos" panose="020B0004020202020204" pitchFamily="34" charset="0"/>
                <a:ea typeface="Aptos" panose="020B0004020202020204" pitchFamily="34" charset="0"/>
                <a:cs typeface="Times New Roman" panose="02020603050405020304" pitchFamily="18" charset="0"/>
              </a:rPr>
              <a:t>-public-health-documents/cwm-taf-annual-report-of-the-director-of-public-health-2011-first-1000-days-foundations-for-life/ (accessed 20</a:t>
            </a:r>
            <a:r>
              <a:rPr lang="en-US" sz="1050" kern="100" baseline="30000" dirty="0">
                <a:effectLst/>
                <a:latin typeface="Aptos" panose="020B0004020202020204" pitchFamily="34" charset="0"/>
                <a:ea typeface="Aptos" panose="020B0004020202020204" pitchFamily="34" charset="0"/>
                <a:cs typeface="Times New Roman" panose="02020603050405020304" pitchFamily="18" charset="0"/>
              </a:rPr>
              <a:t>th</a:t>
            </a:r>
            <a:r>
              <a:rPr lang="en-US" sz="1050" kern="100" dirty="0">
                <a:effectLst/>
                <a:latin typeface="Aptos" panose="020B0004020202020204" pitchFamily="34" charset="0"/>
                <a:ea typeface="Aptos" panose="020B0004020202020204" pitchFamily="34" charset="0"/>
                <a:cs typeface="Times New Roman" panose="02020603050405020304" pitchFamily="18" charset="0"/>
              </a:rPr>
              <a:t> December 2024). </a:t>
            </a:r>
            <a:endParaRPr lang="en-GB" sz="1050" kern="100" dirty="0">
              <a:effectLst/>
              <a:latin typeface="Aptos" panose="020B0004020202020204" pitchFamily="34" charset="0"/>
              <a:ea typeface="Aptos" panose="020B0004020202020204" pitchFamily="34" charset="0"/>
              <a:cs typeface="Times New Roman" panose="02020603050405020304" pitchFamily="18" charset="0"/>
            </a:endParaRPr>
          </a:p>
          <a:p>
            <a:pPr marL="228600">
              <a:lnSpc>
                <a:spcPct val="115000"/>
              </a:lnSpc>
              <a:spcAft>
                <a:spcPts val="800"/>
              </a:spcAft>
            </a:pPr>
            <a:r>
              <a:rPr lang="en-US" sz="1050" kern="100" dirty="0">
                <a:effectLst/>
                <a:latin typeface="Aptos" panose="020B0004020202020204" pitchFamily="34" charset="0"/>
                <a:ea typeface="Aptos" panose="020B0004020202020204" pitchFamily="34" charset="0"/>
                <a:cs typeface="Times New Roman" panose="02020603050405020304" pitchFamily="18" charset="0"/>
              </a:rPr>
              <a:t>NHS Wales (2022) first 1000 days </a:t>
            </a:r>
            <a:r>
              <a:rPr lang="en-US" sz="1050" i="1" kern="100" dirty="0">
                <a:effectLst/>
                <a:latin typeface="Aptos" panose="020B0004020202020204" pitchFamily="34" charset="0"/>
                <a:ea typeface="Aptos" panose="020B0004020202020204" pitchFamily="34" charset="0"/>
                <a:cs typeface="Times New Roman" panose="02020603050405020304" pitchFamily="18" charset="0"/>
              </a:rPr>
              <a:t>Developing a public health approach to supporting parents. </a:t>
            </a:r>
            <a:r>
              <a:rPr lang="en-US" sz="1050" kern="100" dirty="0">
                <a:effectLst/>
                <a:latin typeface="Aptos" panose="020B0004020202020204" pitchFamily="34" charset="0"/>
                <a:ea typeface="Aptos" panose="020B0004020202020204" pitchFamily="34" charset="0"/>
                <a:cs typeface="Times New Roman" panose="02020603050405020304" pitchFamily="18" charset="0"/>
              </a:rPr>
              <a:t>Available </a:t>
            </a:r>
            <a:r>
              <a:rPr lang="en-US" sz="1050" kern="100" dirty="0" err="1">
                <a:effectLst/>
                <a:latin typeface="Aptos" panose="020B0004020202020204" pitchFamily="34" charset="0"/>
                <a:ea typeface="Aptos" panose="020B0004020202020204" pitchFamily="34" charset="0"/>
                <a:cs typeface="Times New Roman" panose="02020603050405020304" pitchFamily="18" charset="0"/>
              </a:rPr>
              <a:t>at:https</a:t>
            </a:r>
            <a:r>
              <a:rPr lang="en-US" sz="1050" kern="100" dirty="0">
                <a:effectLst/>
                <a:latin typeface="Aptos" panose="020B0004020202020204" pitchFamily="34" charset="0"/>
                <a:ea typeface="Aptos" panose="020B0004020202020204" pitchFamily="34" charset="0"/>
                <a:cs typeface="Times New Roman" panose="02020603050405020304" pitchFamily="18" charset="0"/>
              </a:rPr>
              <a:t>://</a:t>
            </a:r>
            <a:r>
              <a:rPr lang="en-US" sz="1050" kern="100" dirty="0" err="1">
                <a:effectLst/>
                <a:latin typeface="Aptos" panose="020B0004020202020204" pitchFamily="34" charset="0"/>
                <a:ea typeface="Aptos" panose="020B0004020202020204" pitchFamily="34" charset="0"/>
                <a:cs typeface="Times New Roman" panose="02020603050405020304" pitchFamily="18" charset="0"/>
              </a:rPr>
              <a:t>phw.nhs.wales</a:t>
            </a:r>
            <a:r>
              <a:rPr lang="en-US" sz="1050" kern="100" dirty="0">
                <a:effectLst/>
                <a:latin typeface="Aptos" panose="020B0004020202020204" pitchFamily="34" charset="0"/>
                <a:ea typeface="Aptos" panose="020B0004020202020204" pitchFamily="34" charset="0"/>
                <a:cs typeface="Times New Roman" panose="02020603050405020304" pitchFamily="18" charset="0"/>
              </a:rPr>
              <a:t>/topics/the-first-1000-days-programme/resources/developing-a-public-health-approach-to-supporting-parents-technical-report/ (accessed 21</a:t>
            </a:r>
            <a:r>
              <a:rPr lang="en-US" sz="1050" kern="100" baseline="30000" dirty="0">
                <a:effectLst/>
                <a:latin typeface="Aptos" panose="020B0004020202020204" pitchFamily="34" charset="0"/>
                <a:ea typeface="Aptos" panose="020B0004020202020204" pitchFamily="34" charset="0"/>
                <a:cs typeface="Times New Roman" panose="02020603050405020304" pitchFamily="18" charset="0"/>
              </a:rPr>
              <a:t>st</a:t>
            </a:r>
            <a:r>
              <a:rPr lang="en-US" sz="1050" kern="100" dirty="0">
                <a:effectLst/>
                <a:latin typeface="Aptos" panose="020B0004020202020204" pitchFamily="34" charset="0"/>
                <a:ea typeface="Aptos" panose="020B0004020202020204" pitchFamily="34" charset="0"/>
                <a:cs typeface="Times New Roman" panose="02020603050405020304" pitchFamily="18" charset="0"/>
              </a:rPr>
              <a:t> December 2024)</a:t>
            </a:r>
            <a:r>
              <a:rPr lang="en-US" sz="1050" i="1" kern="100" dirty="0">
                <a:effectLst/>
                <a:latin typeface="Aptos" panose="020B0004020202020204" pitchFamily="34" charset="0"/>
                <a:ea typeface="Aptos" panose="020B0004020202020204" pitchFamily="34" charset="0"/>
                <a:cs typeface="Times New Roman" panose="02020603050405020304" pitchFamily="18" charset="0"/>
              </a:rPr>
              <a:t> </a:t>
            </a:r>
            <a:endParaRPr lang="en-GB" sz="1050" kern="100" dirty="0">
              <a:effectLst/>
              <a:latin typeface="Aptos" panose="020B0004020202020204" pitchFamily="34" charset="0"/>
              <a:ea typeface="Aptos" panose="020B0004020202020204" pitchFamily="34" charset="0"/>
              <a:cs typeface="Times New Roman" panose="02020603050405020304" pitchFamily="18" charset="0"/>
            </a:endParaRPr>
          </a:p>
          <a:p>
            <a:pPr marL="228600">
              <a:lnSpc>
                <a:spcPct val="115000"/>
              </a:lnSpc>
              <a:spcAft>
                <a:spcPts val="800"/>
              </a:spcAft>
            </a:pPr>
            <a:r>
              <a:rPr lang="en-US" sz="1050" kern="100" dirty="0">
                <a:effectLst/>
                <a:latin typeface="Aptos" panose="020B0004020202020204" pitchFamily="34" charset="0"/>
                <a:ea typeface="Aptos" panose="020B0004020202020204" pitchFamily="34" charset="0"/>
                <a:cs typeface="Times New Roman" panose="02020603050405020304" pitchFamily="18" charset="0"/>
              </a:rPr>
              <a:t>NIH (2024) </a:t>
            </a:r>
            <a:r>
              <a:rPr lang="en-US" sz="1050" i="1" kern="100" dirty="0">
                <a:effectLst/>
                <a:latin typeface="Aptos" panose="020B0004020202020204" pitchFamily="34" charset="0"/>
                <a:ea typeface="Aptos" panose="020B0004020202020204" pitchFamily="34" charset="0"/>
                <a:cs typeface="Times New Roman" panose="02020603050405020304" pitchFamily="18" charset="0"/>
              </a:rPr>
              <a:t>what are some factors that make a pregnancy </a:t>
            </a:r>
            <a:r>
              <a:rPr lang="en-US" sz="1050" i="1" kern="100" dirty="0" err="1">
                <a:effectLst/>
                <a:latin typeface="Aptos" panose="020B0004020202020204" pitchFamily="34" charset="0"/>
                <a:ea typeface="Aptos" panose="020B0004020202020204" pitchFamily="34" charset="0"/>
                <a:cs typeface="Times New Roman" panose="02020603050405020304" pitchFamily="18" charset="0"/>
              </a:rPr>
              <a:t>hogh</a:t>
            </a:r>
            <a:r>
              <a:rPr lang="en-US" sz="1050" i="1" kern="100" dirty="0">
                <a:effectLst/>
                <a:latin typeface="Aptos" panose="020B0004020202020204" pitchFamily="34" charset="0"/>
                <a:ea typeface="Aptos" panose="020B0004020202020204" pitchFamily="34" charset="0"/>
                <a:cs typeface="Times New Roman" panose="02020603050405020304" pitchFamily="18" charset="0"/>
              </a:rPr>
              <a:t> risk? </a:t>
            </a:r>
            <a:r>
              <a:rPr lang="en-US" sz="1050" kern="100" dirty="0">
                <a:effectLst/>
                <a:latin typeface="Aptos" panose="020B0004020202020204" pitchFamily="34" charset="0"/>
                <a:ea typeface="Aptos" panose="020B0004020202020204" pitchFamily="34" charset="0"/>
                <a:cs typeface="Times New Roman" panose="02020603050405020304" pitchFamily="18" charset="0"/>
              </a:rPr>
              <a:t>Available </a:t>
            </a:r>
            <a:r>
              <a:rPr lang="en-US" sz="1050" kern="100" dirty="0" err="1">
                <a:effectLst/>
                <a:latin typeface="Aptos" panose="020B0004020202020204" pitchFamily="34" charset="0"/>
                <a:ea typeface="Aptos" panose="020B0004020202020204" pitchFamily="34" charset="0"/>
                <a:cs typeface="Times New Roman" panose="02020603050405020304" pitchFamily="18" charset="0"/>
              </a:rPr>
              <a:t>at:https</a:t>
            </a:r>
            <a:r>
              <a:rPr lang="en-US" sz="1050" kern="100" dirty="0">
                <a:effectLst/>
                <a:latin typeface="Aptos" panose="020B0004020202020204" pitchFamily="34" charset="0"/>
                <a:ea typeface="Aptos" panose="020B0004020202020204" pitchFamily="34" charset="0"/>
                <a:cs typeface="Times New Roman" panose="02020603050405020304" pitchFamily="18" charset="0"/>
              </a:rPr>
              <a:t>://</a:t>
            </a:r>
            <a:r>
              <a:rPr lang="en-US" sz="1050" kern="100" dirty="0" err="1">
                <a:effectLst/>
                <a:latin typeface="Aptos" panose="020B0004020202020204" pitchFamily="34" charset="0"/>
                <a:ea typeface="Aptos" panose="020B0004020202020204" pitchFamily="34" charset="0"/>
                <a:cs typeface="Times New Roman" panose="02020603050405020304" pitchFamily="18" charset="0"/>
              </a:rPr>
              <a:t>www.nichd.nih.gov</a:t>
            </a:r>
            <a:r>
              <a:rPr lang="en-US" sz="1050" kern="100" dirty="0">
                <a:effectLst/>
                <a:latin typeface="Aptos" panose="020B0004020202020204" pitchFamily="34" charset="0"/>
                <a:ea typeface="Aptos" panose="020B0004020202020204" pitchFamily="34" charset="0"/>
                <a:cs typeface="Times New Roman" panose="02020603050405020304" pitchFamily="18" charset="0"/>
              </a:rPr>
              <a:t>/health/topics/high-risk/</a:t>
            </a:r>
            <a:r>
              <a:rPr lang="en-US" sz="1050" kern="100" dirty="0" err="1">
                <a:effectLst/>
                <a:latin typeface="Aptos" panose="020B0004020202020204" pitchFamily="34" charset="0"/>
                <a:ea typeface="Aptos" panose="020B0004020202020204" pitchFamily="34" charset="0"/>
                <a:cs typeface="Times New Roman" panose="02020603050405020304" pitchFamily="18" charset="0"/>
              </a:rPr>
              <a:t>conditioninfo</a:t>
            </a:r>
            <a:r>
              <a:rPr lang="en-US" sz="1050" kern="100" dirty="0">
                <a:effectLst/>
                <a:latin typeface="Aptos" panose="020B0004020202020204" pitchFamily="34" charset="0"/>
                <a:ea typeface="Aptos" panose="020B0004020202020204" pitchFamily="34" charset="0"/>
                <a:cs typeface="Times New Roman" panose="02020603050405020304" pitchFamily="18" charset="0"/>
              </a:rPr>
              <a:t>/factors (accessed 5</a:t>
            </a:r>
            <a:r>
              <a:rPr lang="en-US" sz="1050" kern="100" baseline="30000" dirty="0">
                <a:effectLst/>
                <a:latin typeface="Aptos" panose="020B0004020202020204" pitchFamily="34" charset="0"/>
                <a:ea typeface="Aptos" panose="020B0004020202020204" pitchFamily="34" charset="0"/>
                <a:cs typeface="Times New Roman" panose="02020603050405020304" pitchFamily="18" charset="0"/>
              </a:rPr>
              <a:t>th</a:t>
            </a:r>
            <a:r>
              <a:rPr lang="en-US" sz="1050" kern="100" dirty="0">
                <a:effectLst/>
                <a:latin typeface="Aptos" panose="020B0004020202020204" pitchFamily="34" charset="0"/>
                <a:ea typeface="Aptos" panose="020B0004020202020204" pitchFamily="34" charset="0"/>
                <a:cs typeface="Times New Roman" panose="02020603050405020304" pitchFamily="18" charset="0"/>
              </a:rPr>
              <a:t> January 2025)</a:t>
            </a:r>
            <a:endParaRPr lang="en-GB" sz="1050" kern="100" dirty="0">
              <a:effectLst/>
              <a:latin typeface="Aptos" panose="020B0004020202020204" pitchFamily="34" charset="0"/>
              <a:ea typeface="Aptos" panose="020B0004020202020204" pitchFamily="34" charset="0"/>
              <a:cs typeface="Times New Roman" panose="02020603050405020304" pitchFamily="18" charset="0"/>
            </a:endParaRPr>
          </a:p>
          <a:p>
            <a:pPr marL="228600">
              <a:lnSpc>
                <a:spcPct val="115000"/>
              </a:lnSpc>
              <a:spcAft>
                <a:spcPts val="800"/>
              </a:spcAft>
            </a:pPr>
            <a:r>
              <a:rPr lang="en-US" sz="1050" kern="100" dirty="0">
                <a:effectLst/>
                <a:latin typeface="Aptos" panose="020B0004020202020204" pitchFamily="34" charset="0"/>
                <a:ea typeface="Aptos" panose="020B0004020202020204" pitchFamily="34" charset="0"/>
                <a:cs typeface="Times New Roman" panose="02020603050405020304" pitchFamily="18" charset="0"/>
              </a:rPr>
              <a:t>Nurturing-Care. (2018). ‘Nurturing Care for Early Childhood Development’. </a:t>
            </a:r>
            <a:r>
              <a:rPr lang="en-US" sz="105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2"/>
              </a:rPr>
              <a:t>9789241514064-eng.pdf</a:t>
            </a:r>
            <a:r>
              <a:rPr lang="en-US" sz="1050" kern="100" dirty="0">
                <a:effectLst/>
                <a:latin typeface="Aptos" panose="020B0004020202020204" pitchFamily="34" charset="0"/>
                <a:ea typeface="Aptos" panose="020B0004020202020204" pitchFamily="34" charset="0"/>
                <a:cs typeface="Times New Roman" panose="02020603050405020304" pitchFamily="18" charset="0"/>
              </a:rPr>
              <a:t> (accessed 24 December 2024)</a:t>
            </a:r>
            <a:endParaRPr lang="en-GB" sz="1050" kern="100" dirty="0">
              <a:effectLst/>
              <a:latin typeface="Aptos" panose="020B0004020202020204" pitchFamily="34" charset="0"/>
              <a:ea typeface="Aptos" panose="020B0004020202020204" pitchFamily="34" charset="0"/>
              <a:cs typeface="Times New Roman" panose="02020603050405020304" pitchFamily="18" charset="0"/>
            </a:endParaRPr>
          </a:p>
          <a:p>
            <a:pPr marL="228600">
              <a:lnSpc>
                <a:spcPct val="115000"/>
              </a:lnSpc>
              <a:spcAft>
                <a:spcPts val="800"/>
              </a:spcAft>
            </a:pPr>
            <a:r>
              <a:rPr lang="en-US" sz="1050" kern="100" dirty="0">
                <a:effectLst/>
                <a:latin typeface="Aptos" panose="020B0004020202020204" pitchFamily="34" charset="0"/>
                <a:ea typeface="Aptos" panose="020B0004020202020204" pitchFamily="34" charset="0"/>
                <a:cs typeface="Times New Roman" panose="02020603050405020304" pitchFamily="18" charset="0"/>
              </a:rPr>
              <a:t>Open college learning (2023) </a:t>
            </a:r>
            <a:r>
              <a:rPr lang="en-US" sz="1050" i="1" kern="100" dirty="0">
                <a:effectLst/>
                <a:latin typeface="Aptos" panose="020B0004020202020204" pitchFamily="34" charset="0"/>
                <a:ea typeface="Aptos" panose="020B0004020202020204" pitchFamily="34" charset="0"/>
                <a:cs typeface="Times New Roman" panose="02020603050405020304" pitchFamily="18" charset="0"/>
              </a:rPr>
              <a:t>The challenged of caring for children with additional needs. </a:t>
            </a:r>
            <a:r>
              <a:rPr lang="en-US" sz="1050" kern="100" dirty="0">
                <a:effectLst/>
                <a:latin typeface="Aptos" panose="020B0004020202020204" pitchFamily="34" charset="0"/>
                <a:ea typeface="Aptos" panose="020B0004020202020204" pitchFamily="34" charset="0"/>
                <a:cs typeface="Times New Roman" panose="02020603050405020304" pitchFamily="18" charset="0"/>
              </a:rPr>
              <a:t>Available </a:t>
            </a:r>
            <a:r>
              <a:rPr lang="en-US" sz="1050" kern="100" dirty="0" err="1">
                <a:effectLst/>
                <a:latin typeface="Aptos" panose="020B0004020202020204" pitchFamily="34" charset="0"/>
                <a:ea typeface="Aptos" panose="020B0004020202020204" pitchFamily="34" charset="0"/>
                <a:cs typeface="Times New Roman" panose="02020603050405020304" pitchFamily="18" charset="0"/>
              </a:rPr>
              <a:t>at:https</a:t>
            </a:r>
            <a:r>
              <a:rPr lang="en-US" sz="1050" kern="100" dirty="0">
                <a:effectLst/>
                <a:latin typeface="Aptos" panose="020B0004020202020204" pitchFamily="34" charset="0"/>
                <a:ea typeface="Aptos" panose="020B0004020202020204" pitchFamily="34" charset="0"/>
                <a:cs typeface="Times New Roman" panose="02020603050405020304" pitchFamily="18" charset="0"/>
              </a:rPr>
              <a:t>://online-learning-</a:t>
            </a:r>
            <a:r>
              <a:rPr lang="en-US" sz="1050" kern="100" dirty="0" err="1">
                <a:effectLst/>
                <a:latin typeface="Aptos" panose="020B0004020202020204" pitchFamily="34" charset="0"/>
                <a:ea typeface="Aptos" panose="020B0004020202020204" pitchFamily="34" charset="0"/>
                <a:cs typeface="Times New Roman" panose="02020603050405020304" pitchFamily="18" charset="0"/>
              </a:rPr>
              <a:t>college.com</a:t>
            </a:r>
            <a:r>
              <a:rPr lang="en-US" sz="1050" kern="100" dirty="0">
                <a:effectLst/>
                <a:latin typeface="Aptos" panose="020B0004020202020204" pitchFamily="34" charset="0"/>
                <a:ea typeface="Aptos" panose="020B0004020202020204" pitchFamily="34" charset="0"/>
                <a:cs typeface="Times New Roman" panose="02020603050405020304" pitchFamily="18" charset="0"/>
              </a:rPr>
              <a:t>/knowledge-hub/care/the-challenges-of-caring-for-children-with-additional-needs/?</a:t>
            </a:r>
            <a:r>
              <a:rPr lang="en-US" sz="1050" kern="100" dirty="0" err="1">
                <a:effectLst/>
                <a:latin typeface="Aptos" panose="020B0004020202020204" pitchFamily="34" charset="0"/>
                <a:ea typeface="Aptos" panose="020B0004020202020204" pitchFamily="34" charset="0"/>
                <a:cs typeface="Times New Roman" panose="02020603050405020304" pitchFamily="18" charset="0"/>
              </a:rPr>
              <a:t>srsltid</a:t>
            </a:r>
            <a:r>
              <a:rPr lang="en-US" sz="1050" kern="100" dirty="0">
                <a:effectLst/>
                <a:latin typeface="Aptos" panose="020B0004020202020204" pitchFamily="34" charset="0"/>
                <a:ea typeface="Aptos" panose="020B0004020202020204" pitchFamily="34" charset="0"/>
                <a:cs typeface="Times New Roman" panose="02020603050405020304" pitchFamily="18" charset="0"/>
              </a:rPr>
              <a:t>=AfmBOoq1hRyVt0cbyKvzaCISilfDuCRxkQsSRAXa9PtiDbbXmBFheZzI#h-emotional-and-psychological-challenges (accessed 24</a:t>
            </a:r>
            <a:r>
              <a:rPr lang="en-US" sz="1050" kern="100" baseline="30000" dirty="0">
                <a:effectLst/>
                <a:latin typeface="Aptos" panose="020B0004020202020204" pitchFamily="34" charset="0"/>
                <a:ea typeface="Aptos" panose="020B0004020202020204" pitchFamily="34" charset="0"/>
                <a:cs typeface="Times New Roman" panose="02020603050405020304" pitchFamily="18" charset="0"/>
              </a:rPr>
              <a:t>th</a:t>
            </a:r>
            <a:r>
              <a:rPr lang="en-US" sz="1050" kern="100" dirty="0">
                <a:effectLst/>
                <a:latin typeface="Aptos" panose="020B0004020202020204" pitchFamily="34" charset="0"/>
                <a:ea typeface="Aptos" panose="020B0004020202020204" pitchFamily="34" charset="0"/>
                <a:cs typeface="Times New Roman" panose="02020603050405020304" pitchFamily="18" charset="0"/>
              </a:rPr>
              <a:t> January 2025)</a:t>
            </a:r>
            <a:endParaRPr lang="en-GB" sz="1050" kern="100" dirty="0">
              <a:effectLst/>
              <a:latin typeface="Aptos" panose="020B0004020202020204" pitchFamily="34" charset="0"/>
              <a:ea typeface="Aptos" panose="020B0004020202020204" pitchFamily="34" charset="0"/>
              <a:cs typeface="Times New Roman" panose="02020603050405020304" pitchFamily="18" charset="0"/>
            </a:endParaRPr>
          </a:p>
          <a:p>
            <a:pPr marL="228600">
              <a:lnSpc>
                <a:spcPct val="115000"/>
              </a:lnSpc>
              <a:spcAft>
                <a:spcPts val="800"/>
              </a:spcAft>
            </a:pPr>
            <a:r>
              <a:rPr lang="en-US" sz="1050" kern="100" dirty="0">
                <a:effectLst/>
                <a:latin typeface="Aptos" panose="020B0004020202020204" pitchFamily="34" charset="0"/>
                <a:ea typeface="Aptos" panose="020B0004020202020204" pitchFamily="34" charset="0"/>
                <a:cs typeface="Times New Roman" panose="02020603050405020304" pitchFamily="18" charset="0"/>
              </a:rPr>
              <a:t>Parenta (2023) </a:t>
            </a:r>
            <a:r>
              <a:rPr lang="en-US" sz="1050" i="1" kern="100" dirty="0">
                <a:effectLst/>
                <a:latin typeface="Aptos" panose="020B0004020202020204" pitchFamily="34" charset="0"/>
                <a:ea typeface="Aptos" panose="020B0004020202020204" pitchFamily="34" charset="0"/>
                <a:cs typeface="Times New Roman" panose="02020603050405020304" pitchFamily="18" charset="0"/>
              </a:rPr>
              <a:t>childcare funding constraints in early years. </a:t>
            </a:r>
            <a:r>
              <a:rPr lang="en-US" sz="1050" kern="100" dirty="0">
                <a:effectLst/>
                <a:latin typeface="Aptos" panose="020B0004020202020204" pitchFamily="34" charset="0"/>
                <a:ea typeface="Aptos" panose="020B0004020202020204" pitchFamily="34" charset="0"/>
                <a:cs typeface="Times New Roman" panose="02020603050405020304" pitchFamily="18" charset="0"/>
              </a:rPr>
              <a:t>Available at: </a:t>
            </a:r>
            <a:r>
              <a:rPr lang="en-US" sz="105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3"/>
              </a:rPr>
              <a:t>https://www.parenta.com/2023/03/07/funding-constraints-in-the-early-years-childcare-industry/</a:t>
            </a:r>
            <a:r>
              <a:rPr lang="en-US" sz="1050" kern="100" dirty="0">
                <a:effectLst/>
                <a:latin typeface="Aptos" panose="020B0004020202020204" pitchFamily="34" charset="0"/>
                <a:ea typeface="Aptos" panose="020B0004020202020204" pitchFamily="34" charset="0"/>
                <a:cs typeface="Times New Roman" panose="02020603050405020304" pitchFamily="18" charset="0"/>
              </a:rPr>
              <a:t> (accessed 24</a:t>
            </a:r>
            <a:r>
              <a:rPr lang="en-US" sz="1050" kern="100" baseline="30000" dirty="0">
                <a:effectLst/>
                <a:latin typeface="Aptos" panose="020B0004020202020204" pitchFamily="34" charset="0"/>
                <a:ea typeface="Aptos" panose="020B0004020202020204" pitchFamily="34" charset="0"/>
                <a:cs typeface="Times New Roman" panose="02020603050405020304" pitchFamily="18" charset="0"/>
              </a:rPr>
              <a:t>th</a:t>
            </a:r>
            <a:r>
              <a:rPr lang="en-US" sz="1050" kern="100" dirty="0">
                <a:effectLst/>
                <a:latin typeface="Aptos" panose="020B0004020202020204" pitchFamily="34" charset="0"/>
                <a:ea typeface="Aptos" panose="020B0004020202020204" pitchFamily="34" charset="0"/>
                <a:cs typeface="Times New Roman" panose="02020603050405020304" pitchFamily="18" charset="0"/>
              </a:rPr>
              <a:t> </a:t>
            </a:r>
            <a:r>
              <a:rPr lang="en-US" sz="1050" kern="100" dirty="0" err="1">
                <a:effectLst/>
                <a:latin typeface="Aptos" panose="020B0004020202020204" pitchFamily="34" charset="0"/>
                <a:ea typeface="Aptos" panose="020B0004020202020204" pitchFamily="34" charset="0"/>
                <a:cs typeface="Times New Roman" panose="02020603050405020304" pitchFamily="18" charset="0"/>
              </a:rPr>
              <a:t>Jnauary</a:t>
            </a:r>
            <a:r>
              <a:rPr lang="en-US" sz="1050" kern="100" dirty="0">
                <a:effectLst/>
                <a:latin typeface="Aptos" panose="020B0004020202020204" pitchFamily="34" charset="0"/>
                <a:ea typeface="Aptos" panose="020B0004020202020204" pitchFamily="34" charset="0"/>
                <a:cs typeface="Times New Roman" panose="02020603050405020304" pitchFamily="18" charset="0"/>
              </a:rPr>
              <a:t> 2025).</a:t>
            </a:r>
            <a:endParaRPr lang="en-GB" sz="1050" kern="100" dirty="0">
              <a:effectLst/>
              <a:latin typeface="Aptos" panose="020B0004020202020204" pitchFamily="34" charset="0"/>
              <a:ea typeface="Aptos" panose="020B0004020202020204" pitchFamily="34" charset="0"/>
              <a:cs typeface="Times New Roman" panose="02020603050405020304" pitchFamily="18" charset="0"/>
            </a:endParaRPr>
          </a:p>
          <a:p>
            <a:pPr marL="228600">
              <a:lnSpc>
                <a:spcPct val="115000"/>
              </a:lnSpc>
              <a:spcAft>
                <a:spcPts val="800"/>
              </a:spcAft>
            </a:pPr>
            <a:r>
              <a:rPr lang="en-US" sz="1050" kern="100" dirty="0">
                <a:effectLst/>
                <a:latin typeface="Aptos" panose="020B0004020202020204" pitchFamily="34" charset="0"/>
                <a:ea typeface="Aptos" panose="020B0004020202020204" pitchFamily="34" charset="0"/>
                <a:cs typeface="Times New Roman" panose="02020603050405020304" pitchFamily="18" charset="0"/>
              </a:rPr>
              <a:t>Pennstate extensions (2019) </a:t>
            </a:r>
            <a:r>
              <a:rPr lang="en-US" sz="1050" i="1" kern="100" dirty="0">
                <a:effectLst/>
                <a:latin typeface="Aptos" panose="020B0004020202020204" pitchFamily="34" charset="0"/>
                <a:ea typeface="Aptos" panose="020B0004020202020204" pitchFamily="34" charset="0"/>
                <a:cs typeface="Times New Roman" panose="02020603050405020304" pitchFamily="18" charset="0"/>
              </a:rPr>
              <a:t>Loose parts: What does this mean? </a:t>
            </a:r>
            <a:r>
              <a:rPr lang="en-US" sz="1050" kern="100" dirty="0">
                <a:effectLst/>
                <a:latin typeface="Aptos" panose="020B0004020202020204" pitchFamily="34" charset="0"/>
                <a:ea typeface="Aptos" panose="020B0004020202020204" pitchFamily="34" charset="0"/>
                <a:cs typeface="Times New Roman" panose="02020603050405020304" pitchFamily="18" charset="0"/>
              </a:rPr>
              <a:t>Available </a:t>
            </a:r>
            <a:r>
              <a:rPr lang="en-US" sz="1050" kern="100" dirty="0" err="1">
                <a:effectLst/>
                <a:latin typeface="Aptos" panose="020B0004020202020204" pitchFamily="34" charset="0"/>
                <a:ea typeface="Aptos" panose="020B0004020202020204" pitchFamily="34" charset="0"/>
                <a:cs typeface="Times New Roman" panose="02020603050405020304" pitchFamily="18" charset="0"/>
              </a:rPr>
              <a:t>at:https</a:t>
            </a:r>
            <a:r>
              <a:rPr lang="en-US" sz="1050" kern="100" dirty="0">
                <a:effectLst/>
                <a:latin typeface="Aptos" panose="020B0004020202020204" pitchFamily="34" charset="0"/>
                <a:ea typeface="Aptos" panose="020B0004020202020204" pitchFamily="34" charset="0"/>
                <a:cs typeface="Times New Roman" panose="02020603050405020304" pitchFamily="18" charset="0"/>
              </a:rPr>
              <a:t>://</a:t>
            </a:r>
            <a:r>
              <a:rPr lang="en-US" sz="1050" kern="100" dirty="0" err="1">
                <a:effectLst/>
                <a:latin typeface="Aptos" panose="020B0004020202020204" pitchFamily="34" charset="0"/>
                <a:ea typeface="Aptos" panose="020B0004020202020204" pitchFamily="34" charset="0"/>
                <a:cs typeface="Times New Roman" panose="02020603050405020304" pitchFamily="18" charset="0"/>
              </a:rPr>
              <a:t>extension.psu.edu</a:t>
            </a:r>
            <a:r>
              <a:rPr lang="en-US" sz="1050" kern="100" dirty="0">
                <a:effectLst/>
                <a:latin typeface="Aptos" panose="020B0004020202020204" pitchFamily="34" charset="0"/>
                <a:ea typeface="Aptos" panose="020B0004020202020204" pitchFamily="34" charset="0"/>
                <a:cs typeface="Times New Roman" panose="02020603050405020304" pitchFamily="18" charset="0"/>
              </a:rPr>
              <a:t>/programs/</a:t>
            </a:r>
            <a:r>
              <a:rPr lang="en-US" sz="1050" kern="100" dirty="0" err="1">
                <a:effectLst/>
                <a:latin typeface="Aptos" panose="020B0004020202020204" pitchFamily="34" charset="0"/>
                <a:ea typeface="Aptos" panose="020B0004020202020204" pitchFamily="34" charset="0"/>
                <a:cs typeface="Times New Roman" panose="02020603050405020304" pitchFamily="18" charset="0"/>
              </a:rPr>
              <a:t>betterkidcare</a:t>
            </a:r>
            <a:r>
              <a:rPr lang="en-US" sz="1050" kern="100" dirty="0">
                <a:effectLst/>
                <a:latin typeface="Aptos" panose="020B0004020202020204" pitchFamily="34" charset="0"/>
                <a:ea typeface="Aptos" panose="020B0004020202020204" pitchFamily="34" charset="0"/>
                <a:cs typeface="Times New Roman" panose="02020603050405020304" pitchFamily="18" charset="0"/>
              </a:rPr>
              <a:t>/early-care/tip-pages/all/loose-parts-what-does-this-mean#:~:text=Loose%20parts%20are%20materials%20that,that%20are%20considered%20loose%20parts. (accessed 12 January 2025)</a:t>
            </a:r>
            <a:endParaRPr lang="en-GB" sz="1050" kern="100" dirty="0">
              <a:effectLst/>
              <a:latin typeface="Aptos" panose="020B0004020202020204" pitchFamily="34" charset="0"/>
              <a:ea typeface="Aptos" panose="020B0004020202020204" pitchFamily="34" charset="0"/>
              <a:cs typeface="Times New Roman" panose="02020603050405020304" pitchFamily="18" charset="0"/>
            </a:endParaRPr>
          </a:p>
          <a:p>
            <a:pPr marL="228600">
              <a:lnSpc>
                <a:spcPct val="115000"/>
              </a:lnSpc>
              <a:spcAft>
                <a:spcPts val="800"/>
              </a:spcAft>
            </a:pPr>
            <a:r>
              <a:rPr lang="en-GB" sz="1050" kern="100" dirty="0">
                <a:effectLst/>
                <a:latin typeface="Aptos" panose="020B0004020202020204" pitchFamily="34" charset="0"/>
                <a:ea typeface="Aptos" panose="020B0004020202020204" pitchFamily="34" charset="0"/>
                <a:cs typeface="Times New Roman" panose="02020603050405020304" pitchFamily="18" charset="0"/>
              </a:rPr>
              <a:t>Peyton, L. (2017). Consistency, communication and collaboration in early years services. </a:t>
            </a:r>
            <a:r>
              <a:rPr lang="en-GB" sz="1050" i="1" kern="100" dirty="0">
                <a:effectLst/>
                <a:latin typeface="Aptos" panose="020B0004020202020204" pitchFamily="34" charset="0"/>
                <a:ea typeface="Aptos" panose="020B0004020202020204" pitchFamily="34" charset="0"/>
                <a:cs typeface="Times New Roman" panose="02020603050405020304" pitchFamily="18" charset="0"/>
              </a:rPr>
              <a:t>Child Care in Practice</a:t>
            </a:r>
            <a:r>
              <a:rPr lang="en-GB" sz="1050" kern="100" dirty="0">
                <a:effectLst/>
                <a:latin typeface="Aptos" panose="020B0004020202020204" pitchFamily="34" charset="0"/>
                <a:ea typeface="Aptos" panose="020B0004020202020204" pitchFamily="34" charset="0"/>
                <a:cs typeface="Times New Roman" panose="02020603050405020304" pitchFamily="18" charset="0"/>
              </a:rPr>
              <a:t>, </a:t>
            </a:r>
            <a:r>
              <a:rPr lang="en-GB" sz="1050" i="1" kern="100" dirty="0">
                <a:effectLst/>
                <a:latin typeface="Aptos" panose="020B0004020202020204" pitchFamily="34" charset="0"/>
                <a:ea typeface="Aptos" panose="020B0004020202020204" pitchFamily="34" charset="0"/>
                <a:cs typeface="Times New Roman" panose="02020603050405020304" pitchFamily="18" charset="0"/>
              </a:rPr>
              <a:t>23</a:t>
            </a:r>
            <a:r>
              <a:rPr lang="en-GB" sz="1050" kern="100" dirty="0">
                <a:effectLst/>
                <a:latin typeface="Aptos" panose="020B0004020202020204" pitchFamily="34" charset="0"/>
                <a:ea typeface="Aptos" panose="020B0004020202020204" pitchFamily="34" charset="0"/>
                <a:cs typeface="Times New Roman" panose="02020603050405020304" pitchFamily="18" charset="0"/>
              </a:rPr>
              <a:t>(2), 123–125. </a:t>
            </a:r>
            <a:r>
              <a:rPr lang="en-GB" sz="105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4"/>
              </a:rPr>
              <a:t>https://doi.org/10.1080/13575279.2017.1308103</a:t>
            </a:r>
            <a:endParaRPr lang="en-GB" sz="1050" kern="100" dirty="0">
              <a:effectLst/>
              <a:latin typeface="Aptos" panose="020B0004020202020204" pitchFamily="34" charset="0"/>
              <a:ea typeface="Aptos" panose="020B0004020202020204" pitchFamily="34" charset="0"/>
              <a:cs typeface="Times New Roman" panose="02020603050405020304" pitchFamily="18" charset="0"/>
            </a:endParaRPr>
          </a:p>
          <a:p>
            <a:pPr marL="228600">
              <a:lnSpc>
                <a:spcPct val="115000"/>
              </a:lnSpc>
              <a:spcAft>
                <a:spcPts val="800"/>
              </a:spcAft>
            </a:pPr>
            <a:r>
              <a:rPr lang="en-US" sz="1050" kern="100" dirty="0">
                <a:effectLst/>
                <a:latin typeface="Aptos" panose="020B0004020202020204" pitchFamily="34" charset="0"/>
                <a:ea typeface="Aptos" panose="020B0004020202020204" pitchFamily="34" charset="0"/>
                <a:cs typeface="Times New Roman" panose="02020603050405020304" pitchFamily="18" charset="0"/>
              </a:rPr>
              <a:t>Public health Wales (2023) </a:t>
            </a:r>
            <a:r>
              <a:rPr lang="en-US" sz="1050" i="1" kern="100" dirty="0">
                <a:effectLst/>
                <a:latin typeface="Aptos" panose="020B0004020202020204" pitchFamily="34" charset="0"/>
                <a:ea typeface="Aptos" panose="020B0004020202020204" pitchFamily="34" charset="0"/>
                <a:cs typeface="Times New Roman" panose="02020603050405020304" pitchFamily="18" charset="0"/>
              </a:rPr>
              <a:t>The first 1000 days programme. </a:t>
            </a:r>
            <a:r>
              <a:rPr lang="en-US" sz="1050" kern="100" dirty="0">
                <a:effectLst/>
                <a:latin typeface="Aptos" panose="020B0004020202020204" pitchFamily="34" charset="0"/>
                <a:ea typeface="Aptos" panose="020B0004020202020204" pitchFamily="34" charset="0"/>
                <a:cs typeface="Times New Roman" panose="02020603050405020304" pitchFamily="18" charset="0"/>
              </a:rPr>
              <a:t>Available at :https://</a:t>
            </a:r>
            <a:r>
              <a:rPr lang="en-US" sz="1050" kern="100" dirty="0" err="1">
                <a:effectLst/>
                <a:latin typeface="Aptos" panose="020B0004020202020204" pitchFamily="34" charset="0"/>
                <a:ea typeface="Aptos" panose="020B0004020202020204" pitchFamily="34" charset="0"/>
                <a:cs typeface="Times New Roman" panose="02020603050405020304" pitchFamily="18" charset="0"/>
              </a:rPr>
              <a:t>phw.nhs.wales</a:t>
            </a:r>
            <a:r>
              <a:rPr lang="en-US" sz="1050" kern="100" dirty="0">
                <a:effectLst/>
                <a:latin typeface="Aptos" panose="020B0004020202020204" pitchFamily="34" charset="0"/>
                <a:ea typeface="Aptos" panose="020B0004020202020204" pitchFamily="34" charset="0"/>
                <a:cs typeface="Times New Roman" panose="02020603050405020304" pitchFamily="18" charset="0"/>
              </a:rPr>
              <a:t>/topics/the-first-1000-days-programme/#:~:text=The%20First%201000%20Days%20is,improving%20outcomes%20and%20reducing%20inequalities. (accessed 21 January 2025)</a:t>
            </a:r>
          </a:p>
          <a:p>
            <a:pPr marL="228600">
              <a:lnSpc>
                <a:spcPct val="115000"/>
              </a:lnSpc>
              <a:spcAft>
                <a:spcPts val="800"/>
              </a:spcAft>
            </a:pPr>
            <a:r>
              <a:rPr lang="en-US" sz="1050" kern="100" dirty="0">
                <a:effectLst/>
                <a:latin typeface="Aptos" panose="020B0004020202020204" pitchFamily="34" charset="0"/>
                <a:ea typeface="Aptos" panose="020B0004020202020204" pitchFamily="34" charset="0"/>
                <a:cs typeface="Times New Roman" panose="02020603050405020304" pitchFamily="18" charset="0"/>
              </a:rPr>
              <a:t>Raising children network (2023) </a:t>
            </a:r>
            <a:r>
              <a:rPr lang="en-US" sz="1050" i="1" kern="100" dirty="0">
                <a:effectLst/>
                <a:latin typeface="Aptos" panose="020B0004020202020204" pitchFamily="34" charset="0"/>
                <a:ea typeface="Aptos" panose="020B0004020202020204" pitchFamily="34" charset="0"/>
                <a:cs typeface="Times New Roman" panose="02020603050405020304" pitchFamily="18" charset="0"/>
              </a:rPr>
              <a:t>Reading and storytelling with babies and children. </a:t>
            </a:r>
            <a:r>
              <a:rPr lang="en-US" sz="1050" kern="100" dirty="0">
                <a:effectLst/>
                <a:latin typeface="Aptos" panose="020B0004020202020204" pitchFamily="34" charset="0"/>
                <a:ea typeface="Aptos" panose="020B0004020202020204" pitchFamily="34" charset="0"/>
                <a:cs typeface="Times New Roman" panose="02020603050405020304" pitchFamily="18" charset="0"/>
              </a:rPr>
              <a:t>Available </a:t>
            </a:r>
            <a:r>
              <a:rPr lang="en-US" sz="1050" kern="100" dirty="0" err="1">
                <a:effectLst/>
                <a:latin typeface="Aptos" panose="020B0004020202020204" pitchFamily="34" charset="0"/>
                <a:ea typeface="Aptos" panose="020B0004020202020204" pitchFamily="34" charset="0"/>
                <a:cs typeface="Times New Roman" panose="02020603050405020304" pitchFamily="18" charset="0"/>
              </a:rPr>
              <a:t>at:https</a:t>
            </a:r>
            <a:r>
              <a:rPr lang="en-US" sz="1050" kern="100" dirty="0">
                <a:effectLst/>
                <a:latin typeface="Aptos" panose="020B0004020202020204" pitchFamily="34" charset="0"/>
                <a:ea typeface="Aptos" panose="020B0004020202020204" pitchFamily="34" charset="0"/>
                <a:cs typeface="Times New Roman" panose="02020603050405020304" pitchFamily="18" charset="0"/>
              </a:rPr>
              <a:t>://</a:t>
            </a:r>
            <a:r>
              <a:rPr lang="en-US" sz="1050" kern="100" dirty="0" err="1">
                <a:effectLst/>
                <a:latin typeface="Aptos" panose="020B0004020202020204" pitchFamily="34" charset="0"/>
                <a:ea typeface="Aptos" panose="020B0004020202020204" pitchFamily="34" charset="0"/>
                <a:cs typeface="Times New Roman" panose="02020603050405020304" pitchFamily="18" charset="0"/>
              </a:rPr>
              <a:t>raisingchildren.net.au</a:t>
            </a:r>
            <a:r>
              <a:rPr lang="en-US" sz="1050" kern="100" dirty="0">
                <a:effectLst/>
                <a:latin typeface="Aptos" panose="020B0004020202020204" pitchFamily="34" charset="0"/>
                <a:ea typeface="Aptos" panose="020B0004020202020204" pitchFamily="34" charset="0"/>
                <a:cs typeface="Times New Roman" panose="02020603050405020304" pitchFamily="18" charset="0"/>
              </a:rPr>
              <a:t>/babies/play-learning/literacy-reading-stories/reading-storytelling (accessed 5</a:t>
            </a:r>
            <a:r>
              <a:rPr lang="en-US" sz="1050" kern="100" baseline="30000" dirty="0">
                <a:effectLst/>
                <a:latin typeface="Aptos" panose="020B0004020202020204" pitchFamily="34" charset="0"/>
                <a:ea typeface="Aptos" panose="020B0004020202020204" pitchFamily="34" charset="0"/>
                <a:cs typeface="Times New Roman" panose="02020603050405020304" pitchFamily="18" charset="0"/>
              </a:rPr>
              <a:t>th</a:t>
            </a:r>
            <a:r>
              <a:rPr lang="en-US" sz="1050" kern="100" dirty="0">
                <a:effectLst/>
                <a:latin typeface="Aptos" panose="020B0004020202020204" pitchFamily="34" charset="0"/>
                <a:ea typeface="Aptos" panose="020B0004020202020204" pitchFamily="34" charset="0"/>
                <a:cs typeface="Times New Roman" panose="02020603050405020304" pitchFamily="18" charset="0"/>
              </a:rPr>
              <a:t> January 2025)</a:t>
            </a:r>
            <a:endParaRPr lang="en-GB" sz="1050" kern="100" dirty="0">
              <a:effectLst/>
              <a:latin typeface="Aptos" panose="020B0004020202020204" pitchFamily="34" charset="0"/>
              <a:ea typeface="Aptos" panose="020B0004020202020204" pitchFamily="34" charset="0"/>
              <a:cs typeface="Times New Roman" panose="02020603050405020304" pitchFamily="18" charset="0"/>
            </a:endParaRPr>
          </a:p>
          <a:p>
            <a:pPr marL="228600">
              <a:lnSpc>
                <a:spcPct val="115000"/>
              </a:lnSpc>
              <a:spcAft>
                <a:spcPts val="800"/>
              </a:spcAft>
            </a:pPr>
            <a:r>
              <a:rPr lang="en-US" sz="1050" kern="100" dirty="0">
                <a:effectLst/>
                <a:latin typeface="Aptos" panose="020B0004020202020204" pitchFamily="34" charset="0"/>
                <a:ea typeface="Aptos" panose="020B0004020202020204" pitchFamily="34" charset="0"/>
                <a:cs typeface="Times New Roman" panose="02020603050405020304" pitchFamily="18" charset="0"/>
              </a:rPr>
              <a:t>Sheldon-dean. H (2024) </a:t>
            </a:r>
            <a:r>
              <a:rPr lang="en-US" sz="1050" i="1" kern="100" dirty="0">
                <a:effectLst/>
                <a:latin typeface="Aptos" panose="020B0004020202020204" pitchFamily="34" charset="0"/>
                <a:ea typeface="Aptos" panose="020B0004020202020204" pitchFamily="34" charset="0"/>
                <a:cs typeface="Times New Roman" panose="02020603050405020304" pitchFamily="18" charset="0"/>
              </a:rPr>
              <a:t>why is it important to read to your child? </a:t>
            </a:r>
            <a:r>
              <a:rPr lang="en-US" sz="1050" kern="100" dirty="0">
                <a:effectLst/>
                <a:latin typeface="Aptos" panose="020B0004020202020204" pitchFamily="34" charset="0"/>
                <a:ea typeface="Aptos" panose="020B0004020202020204" pitchFamily="34" charset="0"/>
                <a:cs typeface="Times New Roman" panose="02020603050405020304" pitchFamily="18" charset="0"/>
              </a:rPr>
              <a:t>Available </a:t>
            </a:r>
            <a:r>
              <a:rPr lang="en-US" sz="1050" kern="100" dirty="0" err="1">
                <a:effectLst/>
                <a:latin typeface="Aptos" panose="020B0004020202020204" pitchFamily="34" charset="0"/>
                <a:ea typeface="Aptos" panose="020B0004020202020204" pitchFamily="34" charset="0"/>
                <a:cs typeface="Times New Roman" panose="02020603050405020304" pitchFamily="18" charset="0"/>
              </a:rPr>
              <a:t>at:https</a:t>
            </a:r>
            <a:r>
              <a:rPr lang="en-US" sz="1050" kern="100" dirty="0">
                <a:effectLst/>
                <a:latin typeface="Aptos" panose="020B0004020202020204" pitchFamily="34" charset="0"/>
                <a:ea typeface="Aptos" panose="020B0004020202020204" pitchFamily="34" charset="0"/>
                <a:cs typeface="Times New Roman" panose="02020603050405020304" pitchFamily="18" charset="0"/>
              </a:rPr>
              <a:t>://</a:t>
            </a:r>
            <a:r>
              <a:rPr lang="en-US" sz="1050" kern="100" dirty="0" err="1">
                <a:effectLst/>
                <a:latin typeface="Aptos" panose="020B0004020202020204" pitchFamily="34" charset="0"/>
                <a:ea typeface="Aptos" panose="020B0004020202020204" pitchFamily="34" charset="0"/>
                <a:cs typeface="Times New Roman" panose="02020603050405020304" pitchFamily="18" charset="0"/>
              </a:rPr>
              <a:t>childmind.org</a:t>
            </a:r>
            <a:r>
              <a:rPr lang="en-US" sz="1050" kern="100" dirty="0">
                <a:effectLst/>
                <a:latin typeface="Aptos" panose="020B0004020202020204" pitchFamily="34" charset="0"/>
                <a:ea typeface="Aptos" panose="020B0004020202020204" pitchFamily="34" charset="0"/>
                <a:cs typeface="Times New Roman" panose="02020603050405020304" pitchFamily="18" charset="0"/>
              </a:rPr>
              <a:t>/article/why-is-it-important-to-read-to-your-child/ (accessed 6</a:t>
            </a:r>
            <a:r>
              <a:rPr lang="en-US" sz="1050" kern="100" baseline="30000" dirty="0">
                <a:effectLst/>
                <a:latin typeface="Aptos" panose="020B0004020202020204" pitchFamily="34" charset="0"/>
                <a:ea typeface="Aptos" panose="020B0004020202020204" pitchFamily="34" charset="0"/>
                <a:cs typeface="Times New Roman" panose="02020603050405020304" pitchFamily="18" charset="0"/>
              </a:rPr>
              <a:t>th</a:t>
            </a:r>
            <a:r>
              <a:rPr lang="en-US" sz="1050" kern="100" dirty="0">
                <a:effectLst/>
                <a:latin typeface="Aptos" panose="020B0004020202020204" pitchFamily="34" charset="0"/>
                <a:ea typeface="Aptos" panose="020B0004020202020204" pitchFamily="34" charset="0"/>
                <a:cs typeface="Times New Roman" panose="02020603050405020304" pitchFamily="18" charset="0"/>
              </a:rPr>
              <a:t> January 2025)</a:t>
            </a:r>
            <a:endParaRPr lang="en-GB" sz="1050" kern="100" dirty="0">
              <a:effectLst/>
              <a:latin typeface="Aptos" panose="020B0004020202020204" pitchFamily="34" charset="0"/>
              <a:ea typeface="Aptos" panose="020B0004020202020204" pitchFamily="34" charset="0"/>
              <a:cs typeface="Times New Roman" panose="02020603050405020304" pitchFamily="18" charset="0"/>
            </a:endParaRPr>
          </a:p>
          <a:p>
            <a:pPr marL="228600">
              <a:lnSpc>
                <a:spcPct val="115000"/>
              </a:lnSpc>
              <a:spcAft>
                <a:spcPts val="800"/>
              </a:spcAft>
            </a:pPr>
            <a:r>
              <a:rPr lang="en-US" sz="1050" kern="100" dirty="0">
                <a:effectLst/>
                <a:latin typeface="Aptos" panose="020B0004020202020204" pitchFamily="34" charset="0"/>
                <a:ea typeface="Aptos" panose="020B0004020202020204" pitchFamily="34" charset="0"/>
                <a:cs typeface="Times New Roman" panose="02020603050405020304" pitchFamily="18" charset="0"/>
              </a:rPr>
              <a:t>SMA </a:t>
            </a:r>
            <a:r>
              <a:rPr lang="en-US" sz="1050" kern="100" dirty="0" err="1">
                <a:effectLst/>
                <a:latin typeface="Aptos" panose="020B0004020202020204" pitchFamily="34" charset="0"/>
                <a:ea typeface="Aptos" panose="020B0004020202020204" pitchFamily="34" charset="0"/>
                <a:cs typeface="Times New Roman" panose="02020603050405020304" pitchFamily="18" charset="0"/>
              </a:rPr>
              <a:t>proffesinals</a:t>
            </a:r>
            <a:r>
              <a:rPr lang="en-US" sz="1050" kern="100" dirty="0">
                <a:effectLst/>
                <a:latin typeface="Aptos" panose="020B0004020202020204" pitchFamily="34" charset="0"/>
                <a:ea typeface="Aptos" panose="020B0004020202020204" pitchFamily="34" charset="0"/>
                <a:cs typeface="Times New Roman" panose="02020603050405020304" pitchFamily="18" charset="0"/>
              </a:rPr>
              <a:t> (no date) </a:t>
            </a:r>
            <a:r>
              <a:rPr lang="en-US" sz="1050" i="1" kern="100" dirty="0">
                <a:effectLst/>
                <a:latin typeface="Aptos" panose="020B0004020202020204" pitchFamily="34" charset="0"/>
                <a:ea typeface="Aptos" panose="020B0004020202020204" pitchFamily="34" charset="0"/>
                <a:cs typeface="Times New Roman" panose="02020603050405020304" pitchFamily="18" charset="0"/>
              </a:rPr>
              <a:t>Immunity in childhood. </a:t>
            </a:r>
            <a:r>
              <a:rPr lang="en-US" sz="1050" kern="100" dirty="0" err="1">
                <a:effectLst/>
                <a:latin typeface="Aptos" panose="020B0004020202020204" pitchFamily="34" charset="0"/>
                <a:ea typeface="Aptos" panose="020B0004020202020204" pitchFamily="34" charset="0"/>
                <a:cs typeface="Times New Roman" panose="02020603050405020304" pitchFamily="18" charset="0"/>
              </a:rPr>
              <a:t>Availbale</a:t>
            </a:r>
            <a:r>
              <a:rPr lang="en-US" sz="1050" kern="100" dirty="0">
                <a:effectLst/>
                <a:latin typeface="Aptos" panose="020B0004020202020204" pitchFamily="34" charset="0"/>
                <a:ea typeface="Aptos" panose="020B0004020202020204" pitchFamily="34" charset="0"/>
                <a:cs typeface="Times New Roman" panose="02020603050405020304" pitchFamily="18" charset="0"/>
              </a:rPr>
              <a:t> </a:t>
            </a:r>
            <a:r>
              <a:rPr lang="en-US" sz="1050" kern="100" dirty="0" err="1">
                <a:effectLst/>
                <a:latin typeface="Aptos" panose="020B0004020202020204" pitchFamily="34" charset="0"/>
                <a:ea typeface="Aptos" panose="020B0004020202020204" pitchFamily="34" charset="0"/>
                <a:cs typeface="Times New Roman" panose="02020603050405020304" pitchFamily="18" charset="0"/>
              </a:rPr>
              <a:t>at:https</a:t>
            </a:r>
            <a:r>
              <a:rPr lang="en-US" sz="1050" kern="100" dirty="0">
                <a:effectLst/>
                <a:latin typeface="Aptos" panose="020B0004020202020204" pitchFamily="34" charset="0"/>
                <a:ea typeface="Aptos" panose="020B0004020202020204" pitchFamily="34" charset="0"/>
                <a:cs typeface="Times New Roman" panose="02020603050405020304" pitchFamily="18" charset="0"/>
              </a:rPr>
              <a:t>://</a:t>
            </a:r>
            <a:r>
              <a:rPr lang="en-US" sz="1050" kern="100" dirty="0" err="1">
                <a:effectLst/>
                <a:latin typeface="Aptos" panose="020B0004020202020204" pitchFamily="34" charset="0"/>
                <a:ea typeface="Aptos" panose="020B0004020202020204" pitchFamily="34" charset="0"/>
                <a:cs typeface="Times New Roman" panose="02020603050405020304" pitchFamily="18" charset="0"/>
              </a:rPr>
              <a:t>www.smahcp.co.uk</a:t>
            </a:r>
            <a:r>
              <a:rPr lang="en-US" sz="1050" kern="100" dirty="0">
                <a:effectLst/>
                <a:latin typeface="Aptos" panose="020B0004020202020204" pitchFamily="34" charset="0"/>
                <a:ea typeface="Aptos" panose="020B0004020202020204" pitchFamily="34" charset="0"/>
                <a:cs typeface="Times New Roman" panose="02020603050405020304" pitchFamily="18" charset="0"/>
              </a:rPr>
              <a:t>/immunity/immunity-in-childhood#:~:text=The%20first%201000%20days%20of,to%20improve%20long%20term%20health. (accessed 23</a:t>
            </a:r>
            <a:r>
              <a:rPr lang="en-US" sz="1050" kern="100" baseline="30000" dirty="0">
                <a:effectLst/>
                <a:latin typeface="Aptos" panose="020B0004020202020204" pitchFamily="34" charset="0"/>
                <a:ea typeface="Aptos" panose="020B0004020202020204" pitchFamily="34" charset="0"/>
                <a:cs typeface="Times New Roman" panose="02020603050405020304" pitchFamily="18" charset="0"/>
              </a:rPr>
              <a:t>rd</a:t>
            </a:r>
            <a:r>
              <a:rPr lang="en-US" sz="1050" kern="100" dirty="0">
                <a:effectLst/>
                <a:latin typeface="Aptos" panose="020B0004020202020204" pitchFamily="34" charset="0"/>
                <a:ea typeface="Aptos" panose="020B0004020202020204" pitchFamily="34" charset="0"/>
                <a:cs typeface="Times New Roman" panose="02020603050405020304" pitchFamily="18" charset="0"/>
              </a:rPr>
              <a:t> </a:t>
            </a:r>
            <a:r>
              <a:rPr lang="en-US" sz="1050" kern="100" dirty="0" err="1">
                <a:effectLst/>
                <a:latin typeface="Aptos" panose="020B0004020202020204" pitchFamily="34" charset="0"/>
                <a:ea typeface="Aptos" panose="020B0004020202020204" pitchFamily="34" charset="0"/>
                <a:cs typeface="Times New Roman" panose="02020603050405020304" pitchFamily="18" charset="0"/>
              </a:rPr>
              <a:t>Jnaury</a:t>
            </a:r>
            <a:r>
              <a:rPr lang="en-US" sz="1050" kern="100" dirty="0">
                <a:effectLst/>
                <a:latin typeface="Aptos" panose="020B0004020202020204" pitchFamily="34" charset="0"/>
                <a:ea typeface="Aptos" panose="020B0004020202020204" pitchFamily="34" charset="0"/>
                <a:cs typeface="Times New Roman" panose="02020603050405020304" pitchFamily="18" charset="0"/>
              </a:rPr>
              <a:t> 2025)</a:t>
            </a:r>
            <a:endParaRPr lang="en-GB" sz="1050" kern="100" dirty="0">
              <a:effectLst/>
              <a:latin typeface="Aptos" panose="020B0004020202020204" pitchFamily="34" charset="0"/>
              <a:ea typeface="Aptos" panose="020B0004020202020204" pitchFamily="34" charset="0"/>
              <a:cs typeface="Times New Roman" panose="02020603050405020304" pitchFamily="18" charset="0"/>
            </a:endParaRPr>
          </a:p>
          <a:p>
            <a:pPr marL="228600">
              <a:lnSpc>
                <a:spcPct val="115000"/>
              </a:lnSpc>
              <a:spcAft>
                <a:spcPts val="800"/>
              </a:spcAft>
            </a:pPr>
            <a:r>
              <a:rPr lang="en-US" sz="1050" kern="100" dirty="0">
                <a:effectLst/>
                <a:latin typeface="Aptos" panose="020B0004020202020204" pitchFamily="34" charset="0"/>
                <a:ea typeface="Aptos" panose="020B0004020202020204" pitchFamily="34" charset="0"/>
                <a:cs typeface="Times New Roman" panose="02020603050405020304" pitchFamily="18" charset="0"/>
              </a:rPr>
              <a:t>Structural learning (2024) </a:t>
            </a:r>
            <a:r>
              <a:rPr lang="en-US" sz="1050" i="1" kern="100" dirty="0">
                <a:effectLst/>
                <a:latin typeface="Aptos" panose="020B0004020202020204" pitchFamily="34" charset="0"/>
                <a:ea typeface="Aptos" panose="020B0004020202020204" pitchFamily="34" charset="0"/>
                <a:cs typeface="Times New Roman" panose="02020603050405020304" pitchFamily="18" charset="0"/>
              </a:rPr>
              <a:t>Reggio Emilia. </a:t>
            </a:r>
            <a:r>
              <a:rPr lang="en-US" sz="1050" kern="100" dirty="0" err="1">
                <a:effectLst/>
                <a:latin typeface="Aptos" panose="020B0004020202020204" pitchFamily="34" charset="0"/>
                <a:ea typeface="Aptos" panose="020B0004020202020204" pitchFamily="34" charset="0"/>
                <a:cs typeface="Times New Roman" panose="02020603050405020304" pitchFamily="18" charset="0"/>
              </a:rPr>
              <a:t>Availbale</a:t>
            </a:r>
            <a:r>
              <a:rPr lang="en-US" sz="1050" kern="100" dirty="0">
                <a:effectLst/>
                <a:latin typeface="Aptos" panose="020B0004020202020204" pitchFamily="34" charset="0"/>
                <a:ea typeface="Aptos" panose="020B0004020202020204" pitchFamily="34" charset="0"/>
                <a:cs typeface="Times New Roman" panose="02020603050405020304" pitchFamily="18" charset="0"/>
              </a:rPr>
              <a:t> </a:t>
            </a:r>
            <a:r>
              <a:rPr lang="en-US" sz="1050" kern="100" dirty="0" err="1">
                <a:effectLst/>
                <a:latin typeface="Aptos" panose="020B0004020202020204" pitchFamily="34" charset="0"/>
                <a:ea typeface="Aptos" panose="020B0004020202020204" pitchFamily="34" charset="0"/>
                <a:cs typeface="Times New Roman" panose="02020603050405020304" pitchFamily="18" charset="0"/>
              </a:rPr>
              <a:t>at:https</a:t>
            </a:r>
            <a:r>
              <a:rPr lang="en-US" sz="1050" kern="100" dirty="0">
                <a:effectLst/>
                <a:latin typeface="Aptos" panose="020B0004020202020204" pitchFamily="34" charset="0"/>
                <a:ea typeface="Aptos" panose="020B0004020202020204" pitchFamily="34" charset="0"/>
                <a:cs typeface="Times New Roman" panose="02020603050405020304" pitchFamily="18" charset="0"/>
              </a:rPr>
              <a:t>://</a:t>
            </a:r>
            <a:r>
              <a:rPr lang="en-US" sz="1050" kern="100" dirty="0" err="1">
                <a:effectLst/>
                <a:latin typeface="Aptos" panose="020B0004020202020204" pitchFamily="34" charset="0"/>
                <a:ea typeface="Aptos" panose="020B0004020202020204" pitchFamily="34" charset="0"/>
                <a:cs typeface="Times New Roman" panose="02020603050405020304" pitchFamily="18" charset="0"/>
              </a:rPr>
              <a:t>www.structural-learning.com</a:t>
            </a:r>
            <a:r>
              <a:rPr lang="en-US" sz="1050" kern="100" dirty="0">
                <a:effectLst/>
                <a:latin typeface="Aptos" panose="020B0004020202020204" pitchFamily="34" charset="0"/>
                <a:ea typeface="Aptos" panose="020B0004020202020204" pitchFamily="34" charset="0"/>
                <a:cs typeface="Times New Roman" panose="02020603050405020304" pitchFamily="18" charset="0"/>
              </a:rPr>
              <a:t>/post/</a:t>
            </a:r>
            <a:r>
              <a:rPr lang="en-US" sz="1050" kern="100" dirty="0" err="1">
                <a:effectLst/>
                <a:latin typeface="Aptos" panose="020B0004020202020204" pitchFamily="34" charset="0"/>
                <a:ea typeface="Aptos" panose="020B0004020202020204" pitchFamily="34" charset="0"/>
                <a:cs typeface="Times New Roman" panose="02020603050405020304" pitchFamily="18" charset="0"/>
              </a:rPr>
              <a:t>reggio-emilia</a:t>
            </a:r>
            <a:r>
              <a:rPr lang="en-US" sz="1050" kern="100" dirty="0">
                <a:effectLst/>
                <a:latin typeface="Aptos" panose="020B0004020202020204" pitchFamily="34" charset="0"/>
                <a:ea typeface="Aptos" panose="020B0004020202020204" pitchFamily="34" charset="0"/>
                <a:cs typeface="Times New Roman" panose="02020603050405020304" pitchFamily="18" charset="0"/>
              </a:rPr>
              <a:t> (accessed 23</a:t>
            </a:r>
            <a:r>
              <a:rPr lang="en-US" sz="1050" kern="100" baseline="30000" dirty="0">
                <a:effectLst/>
                <a:latin typeface="Aptos" panose="020B0004020202020204" pitchFamily="34" charset="0"/>
                <a:ea typeface="Aptos" panose="020B0004020202020204" pitchFamily="34" charset="0"/>
                <a:cs typeface="Times New Roman" panose="02020603050405020304" pitchFamily="18" charset="0"/>
              </a:rPr>
              <a:t>rd</a:t>
            </a:r>
            <a:r>
              <a:rPr lang="en-US" sz="1050" kern="100" dirty="0">
                <a:effectLst/>
                <a:latin typeface="Aptos" panose="020B0004020202020204" pitchFamily="34" charset="0"/>
                <a:ea typeface="Aptos" panose="020B0004020202020204" pitchFamily="34" charset="0"/>
                <a:cs typeface="Times New Roman" panose="02020603050405020304" pitchFamily="18" charset="0"/>
              </a:rPr>
              <a:t> January 2025)</a:t>
            </a:r>
            <a:endParaRPr lang="en-GB" sz="1050" kern="100" dirty="0">
              <a:effectLst/>
              <a:latin typeface="Aptos" panose="020B0004020202020204" pitchFamily="34" charset="0"/>
              <a:ea typeface="Aptos" panose="020B0004020202020204" pitchFamily="34" charset="0"/>
              <a:cs typeface="Times New Roman" panose="02020603050405020304" pitchFamily="18" charset="0"/>
            </a:endParaRPr>
          </a:p>
          <a:p>
            <a:pPr marL="228600">
              <a:lnSpc>
                <a:spcPct val="115000"/>
              </a:lnSpc>
              <a:spcAft>
                <a:spcPts val="800"/>
              </a:spcAft>
            </a:pPr>
            <a:endParaRPr lang="en-GB" sz="105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25978602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BD0B6312-87AE-208A-7AB2-5B73E393EFCC}"/>
              </a:ext>
            </a:extLst>
          </p:cNvPr>
          <p:cNvSpPr>
            <a:spLocks noGrp="1"/>
          </p:cNvSpPr>
          <p:nvPr>
            <p:ph type="sldNum" sz="quarter" idx="12"/>
          </p:nvPr>
        </p:nvSpPr>
        <p:spPr/>
        <p:txBody>
          <a:bodyPr/>
          <a:lstStyle/>
          <a:p>
            <a:fld id="{6D22F896-40B5-4ADD-8801-0D06FADFA095}" type="slidenum">
              <a:rPr lang="en-US" smtClean="0"/>
              <a:t>24</a:t>
            </a:fld>
            <a:endParaRPr lang="en-US" dirty="0"/>
          </a:p>
        </p:txBody>
      </p:sp>
      <p:sp>
        <p:nvSpPr>
          <p:cNvPr id="3" name="TextBox 2">
            <a:extLst>
              <a:ext uri="{FF2B5EF4-FFF2-40B4-BE49-F238E27FC236}">
                <a16:creationId xmlns:a16="http://schemas.microsoft.com/office/drawing/2014/main" id="{BA4B91CA-234B-AD16-63BC-DB6A8CDDBACF}"/>
              </a:ext>
            </a:extLst>
          </p:cNvPr>
          <p:cNvSpPr txBox="1"/>
          <p:nvPr/>
        </p:nvSpPr>
        <p:spPr>
          <a:xfrm>
            <a:off x="1291079" y="1050762"/>
            <a:ext cx="10739556" cy="4163191"/>
          </a:xfrm>
          <a:prstGeom prst="rect">
            <a:avLst/>
          </a:prstGeom>
          <a:noFill/>
        </p:spPr>
        <p:txBody>
          <a:bodyPr wrap="square" rtlCol="0">
            <a:spAutoFit/>
          </a:bodyPr>
          <a:lstStyle/>
          <a:p>
            <a:pPr marL="228600">
              <a:lnSpc>
                <a:spcPct val="115000"/>
              </a:lnSpc>
              <a:spcAft>
                <a:spcPts val="800"/>
              </a:spcAft>
            </a:pPr>
            <a:r>
              <a:rPr lang="en-US" sz="1050" kern="100" dirty="0">
                <a:effectLst/>
                <a:latin typeface="Aptos" panose="020B0004020202020204" pitchFamily="34" charset="0"/>
                <a:ea typeface="Aptos" panose="020B0004020202020204" pitchFamily="34" charset="0"/>
                <a:cs typeface="Times New Roman" panose="02020603050405020304" pitchFamily="18" charset="0"/>
              </a:rPr>
              <a:t>Te Whariki (no date) </a:t>
            </a:r>
            <a:r>
              <a:rPr lang="en-GB" sz="1050" i="1" kern="100" dirty="0" err="1">
                <a:effectLst/>
                <a:latin typeface="Aptos" panose="020B0004020202020204" pitchFamily="34" charset="0"/>
                <a:ea typeface="Aptos" panose="020B0004020202020204" pitchFamily="34" charset="0"/>
                <a:cs typeface="Times New Roman" panose="02020603050405020304" pitchFamily="18" charset="0"/>
              </a:rPr>
              <a:t>Ngā</a:t>
            </a:r>
            <a:r>
              <a:rPr lang="en-GB" sz="1050" i="1" kern="100" dirty="0">
                <a:effectLst/>
                <a:latin typeface="Aptos" panose="020B0004020202020204" pitchFamily="34" charset="0"/>
                <a:ea typeface="Aptos" panose="020B0004020202020204" pitchFamily="34" charset="0"/>
                <a:cs typeface="Times New Roman" panose="02020603050405020304" pitchFamily="18" charset="0"/>
              </a:rPr>
              <a:t> </a:t>
            </a:r>
            <a:r>
              <a:rPr lang="en-GB" sz="1050" i="1" kern="100" dirty="0" err="1">
                <a:effectLst/>
                <a:latin typeface="Aptos" panose="020B0004020202020204" pitchFamily="34" charset="0"/>
                <a:ea typeface="Aptos" panose="020B0004020202020204" pitchFamily="34" charset="0"/>
                <a:cs typeface="Times New Roman" panose="02020603050405020304" pitchFamily="18" charset="0"/>
              </a:rPr>
              <a:t>whakawhanaungatanga</a:t>
            </a:r>
            <a:r>
              <a:rPr lang="en-GB" sz="1050" i="1" kern="100" dirty="0">
                <a:effectLst/>
                <a:latin typeface="Aptos" panose="020B0004020202020204" pitchFamily="34" charset="0"/>
                <a:ea typeface="Aptos" panose="020B0004020202020204" pitchFamily="34" charset="0"/>
                <a:cs typeface="Times New Roman" panose="02020603050405020304" pitchFamily="18" charset="0"/>
              </a:rPr>
              <a:t> – Reciprocal and responsive relationships. </a:t>
            </a:r>
            <a:r>
              <a:rPr lang="en-GB" sz="1050" kern="100" dirty="0">
                <a:effectLst/>
                <a:latin typeface="Aptos" panose="020B0004020202020204" pitchFamily="34" charset="0"/>
                <a:ea typeface="Aptos" panose="020B0004020202020204" pitchFamily="34" charset="0"/>
                <a:cs typeface="Times New Roman" panose="02020603050405020304" pitchFamily="18" charset="0"/>
              </a:rPr>
              <a:t>Available </a:t>
            </a:r>
            <a:r>
              <a:rPr lang="en-GB" sz="1050" kern="100" dirty="0" err="1">
                <a:effectLst/>
                <a:latin typeface="Aptos" panose="020B0004020202020204" pitchFamily="34" charset="0"/>
                <a:ea typeface="Aptos" panose="020B0004020202020204" pitchFamily="34" charset="0"/>
                <a:cs typeface="Times New Roman" panose="02020603050405020304" pitchFamily="18" charset="0"/>
              </a:rPr>
              <a:t>at:https</a:t>
            </a:r>
            <a:r>
              <a:rPr lang="en-GB" sz="1050" kern="100" dirty="0">
                <a:effectLst/>
                <a:latin typeface="Aptos" panose="020B0004020202020204" pitchFamily="34" charset="0"/>
                <a:ea typeface="Aptos" panose="020B0004020202020204" pitchFamily="34" charset="0"/>
                <a:cs typeface="Times New Roman" panose="02020603050405020304" pitchFamily="18" charset="0"/>
              </a:rPr>
              <a:t>://</a:t>
            </a:r>
            <a:r>
              <a:rPr lang="en-GB" sz="1050" kern="100" dirty="0" err="1">
                <a:effectLst/>
                <a:latin typeface="Aptos" panose="020B0004020202020204" pitchFamily="34" charset="0"/>
                <a:ea typeface="Aptos" panose="020B0004020202020204" pitchFamily="34" charset="0"/>
                <a:cs typeface="Times New Roman" panose="02020603050405020304" pitchFamily="18" charset="0"/>
              </a:rPr>
              <a:t>tewhariki.tahurangi.education.govt.nz</a:t>
            </a:r>
            <a:r>
              <a:rPr lang="en-GB" sz="1050" kern="100" dirty="0">
                <a:effectLst/>
                <a:latin typeface="Aptos" panose="020B0004020202020204" pitchFamily="34" charset="0"/>
                <a:ea typeface="Aptos" panose="020B0004020202020204" pitchFamily="34" charset="0"/>
                <a:cs typeface="Times New Roman" panose="02020603050405020304" pitchFamily="18" charset="0"/>
              </a:rPr>
              <a:t>/ng-</a:t>
            </a:r>
            <a:r>
              <a:rPr lang="en-GB" sz="1050" kern="100" dirty="0" err="1">
                <a:effectLst/>
                <a:latin typeface="Aptos" panose="020B0004020202020204" pitchFamily="34" charset="0"/>
                <a:ea typeface="Aptos" panose="020B0004020202020204" pitchFamily="34" charset="0"/>
                <a:cs typeface="Times New Roman" panose="02020603050405020304" pitchFamily="18" charset="0"/>
              </a:rPr>
              <a:t>whakawhanaunga</a:t>
            </a:r>
            <a:r>
              <a:rPr lang="en-GB" sz="1050" kern="100" dirty="0">
                <a:effectLst/>
                <a:latin typeface="Aptos" panose="020B0004020202020204" pitchFamily="34" charset="0"/>
                <a:ea typeface="Aptos" panose="020B0004020202020204" pitchFamily="34" charset="0"/>
                <a:cs typeface="Times New Roman" panose="02020603050405020304" pitchFamily="18" charset="0"/>
              </a:rPr>
              <a:t>-reciprocal-and-responsive-relationships/5637247333.p?activeTab=tab+1:2# (accessed 24</a:t>
            </a:r>
            <a:r>
              <a:rPr lang="en-GB" sz="1050" kern="100" baseline="30000" dirty="0">
                <a:effectLst/>
                <a:latin typeface="Aptos" panose="020B0004020202020204" pitchFamily="34" charset="0"/>
                <a:ea typeface="Aptos" panose="020B0004020202020204" pitchFamily="34" charset="0"/>
                <a:cs typeface="Times New Roman" panose="02020603050405020304" pitchFamily="18" charset="0"/>
              </a:rPr>
              <a:t>th</a:t>
            </a:r>
            <a:r>
              <a:rPr lang="en-GB" sz="1050" kern="100" dirty="0">
                <a:effectLst/>
                <a:latin typeface="Aptos" panose="020B0004020202020204" pitchFamily="34" charset="0"/>
                <a:ea typeface="Aptos" panose="020B0004020202020204" pitchFamily="34" charset="0"/>
                <a:cs typeface="Times New Roman" panose="02020603050405020304" pitchFamily="18" charset="0"/>
              </a:rPr>
              <a:t> January 2025)</a:t>
            </a:r>
          </a:p>
          <a:p>
            <a:pPr marL="228600">
              <a:lnSpc>
                <a:spcPct val="115000"/>
              </a:lnSpc>
              <a:spcAft>
                <a:spcPts val="800"/>
              </a:spcAft>
            </a:pPr>
            <a:r>
              <a:rPr lang="en-GB" sz="1050" kern="100" dirty="0">
                <a:effectLst/>
                <a:latin typeface="Aptos" panose="020B0004020202020204" pitchFamily="34" charset="0"/>
                <a:ea typeface="Aptos" panose="020B0004020202020204" pitchFamily="34" charset="0"/>
                <a:cs typeface="Times New Roman" panose="02020603050405020304" pitchFamily="18" charset="0"/>
              </a:rPr>
              <a:t>The challenging behaviour foundation (No date) </a:t>
            </a:r>
            <a:r>
              <a:rPr lang="en-GB" sz="1050" i="1" kern="100" dirty="0">
                <a:effectLst/>
                <a:latin typeface="Aptos" panose="020B0004020202020204" pitchFamily="34" charset="0"/>
                <a:ea typeface="Aptos" panose="020B0004020202020204" pitchFamily="34" charset="0"/>
                <a:cs typeface="Times New Roman" panose="02020603050405020304" pitchFamily="18" charset="0"/>
              </a:rPr>
              <a:t>Working in partnership. </a:t>
            </a:r>
            <a:r>
              <a:rPr lang="en-GB" sz="1050" kern="100" dirty="0">
                <a:effectLst/>
                <a:latin typeface="Aptos" panose="020B0004020202020204" pitchFamily="34" charset="0"/>
                <a:ea typeface="Aptos" panose="020B0004020202020204" pitchFamily="34" charset="0"/>
                <a:cs typeface="Times New Roman" panose="02020603050405020304" pitchFamily="18" charset="0"/>
              </a:rPr>
              <a:t>Available </a:t>
            </a:r>
            <a:r>
              <a:rPr lang="en-GB" sz="1050" kern="100" dirty="0" err="1">
                <a:effectLst/>
                <a:latin typeface="Aptos" panose="020B0004020202020204" pitchFamily="34" charset="0"/>
                <a:ea typeface="Aptos" panose="020B0004020202020204" pitchFamily="34" charset="0"/>
                <a:cs typeface="Times New Roman" panose="02020603050405020304" pitchFamily="18" charset="0"/>
              </a:rPr>
              <a:t>at:https</a:t>
            </a:r>
            <a:r>
              <a:rPr lang="en-GB" sz="1050" kern="100" dirty="0">
                <a:effectLst/>
                <a:latin typeface="Aptos" panose="020B0004020202020204" pitchFamily="34" charset="0"/>
                <a:ea typeface="Aptos" panose="020B0004020202020204" pitchFamily="34" charset="0"/>
                <a:cs typeface="Times New Roman" panose="02020603050405020304" pitchFamily="18" charset="0"/>
              </a:rPr>
              <a:t>://</a:t>
            </a:r>
            <a:r>
              <a:rPr lang="en-GB" sz="1050" kern="100" dirty="0" err="1">
                <a:effectLst/>
                <a:latin typeface="Aptos" panose="020B0004020202020204" pitchFamily="34" charset="0"/>
                <a:ea typeface="Aptos" panose="020B0004020202020204" pitchFamily="34" charset="0"/>
                <a:cs typeface="Times New Roman" panose="02020603050405020304" pitchFamily="18" charset="0"/>
              </a:rPr>
              <a:t>www.challengingbehaviour.org.uk</a:t>
            </a:r>
            <a:r>
              <a:rPr lang="en-GB" sz="1050" kern="100" dirty="0">
                <a:effectLst/>
                <a:latin typeface="Aptos" panose="020B0004020202020204" pitchFamily="34" charset="0"/>
                <a:ea typeface="Aptos" panose="020B0004020202020204" pitchFamily="34" charset="0"/>
                <a:cs typeface="Times New Roman" panose="02020603050405020304" pitchFamily="18" charset="0"/>
              </a:rPr>
              <a:t>/what-we-do/sharing-best-practice/working-in-partnership/#:~:text=By%20improving%20partnership%20working%20you,together%20towards%20the%20same%20goals. (accessed 5</a:t>
            </a:r>
            <a:r>
              <a:rPr lang="en-GB" sz="1050" kern="100" baseline="30000" dirty="0">
                <a:effectLst/>
                <a:latin typeface="Aptos" panose="020B0004020202020204" pitchFamily="34" charset="0"/>
                <a:ea typeface="Aptos" panose="020B0004020202020204" pitchFamily="34" charset="0"/>
                <a:cs typeface="Times New Roman" panose="02020603050405020304" pitchFamily="18" charset="0"/>
              </a:rPr>
              <a:t>th</a:t>
            </a:r>
            <a:r>
              <a:rPr lang="en-GB" sz="1050" kern="100" dirty="0">
                <a:effectLst/>
                <a:latin typeface="Aptos" panose="020B0004020202020204" pitchFamily="34" charset="0"/>
                <a:ea typeface="Aptos" panose="020B0004020202020204" pitchFamily="34" charset="0"/>
                <a:cs typeface="Times New Roman" panose="02020603050405020304" pitchFamily="18" charset="0"/>
              </a:rPr>
              <a:t> January 2025)</a:t>
            </a:r>
          </a:p>
          <a:p>
            <a:pPr marL="228600">
              <a:lnSpc>
                <a:spcPct val="115000"/>
              </a:lnSpc>
              <a:spcAft>
                <a:spcPts val="800"/>
              </a:spcAft>
            </a:pPr>
            <a:r>
              <a:rPr lang="en-GB" sz="1050" kern="100" dirty="0">
                <a:effectLst/>
                <a:latin typeface="Aptos" panose="020B0004020202020204" pitchFamily="34" charset="0"/>
                <a:ea typeface="Aptos" panose="020B0004020202020204" pitchFamily="34" charset="0"/>
                <a:cs typeface="Times New Roman" panose="02020603050405020304" pitchFamily="18" charset="0"/>
              </a:rPr>
              <a:t>The Education hub (no date) </a:t>
            </a:r>
            <a:r>
              <a:rPr lang="en-GB" sz="1050" i="1" kern="100" dirty="0">
                <a:effectLst/>
                <a:latin typeface="Aptos" panose="020B0004020202020204" pitchFamily="34" charset="0"/>
                <a:ea typeface="Aptos" panose="020B0004020202020204" pitchFamily="34" charset="0"/>
                <a:cs typeface="Times New Roman" panose="02020603050405020304" pitchFamily="18" charset="0"/>
              </a:rPr>
              <a:t>eight features of quality caregiving for infants and toddlers. </a:t>
            </a:r>
            <a:r>
              <a:rPr lang="en-GB" sz="1050" kern="100" dirty="0">
                <a:effectLst/>
                <a:latin typeface="Aptos" panose="020B0004020202020204" pitchFamily="34" charset="0"/>
                <a:ea typeface="Aptos" panose="020B0004020202020204" pitchFamily="34" charset="0"/>
                <a:cs typeface="Times New Roman" panose="02020603050405020304" pitchFamily="18" charset="0"/>
              </a:rPr>
              <a:t>Available at: </a:t>
            </a:r>
            <a:r>
              <a:rPr lang="en-GB" sz="105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2"/>
              </a:rPr>
              <a:t>https://theeducationhub.org.nz/8-tips-for-providing-quality-caregiving-for-infants-and-toddlers/</a:t>
            </a:r>
            <a:r>
              <a:rPr lang="en-GB" sz="1050" kern="100" dirty="0">
                <a:effectLst/>
                <a:latin typeface="Aptos" panose="020B0004020202020204" pitchFamily="34" charset="0"/>
                <a:ea typeface="Aptos" panose="020B0004020202020204" pitchFamily="34" charset="0"/>
                <a:cs typeface="Times New Roman" panose="02020603050405020304" pitchFamily="18" charset="0"/>
              </a:rPr>
              <a:t> (accessed 23</a:t>
            </a:r>
            <a:r>
              <a:rPr lang="en-GB" sz="1050" kern="100" baseline="30000" dirty="0">
                <a:effectLst/>
                <a:latin typeface="Aptos" panose="020B0004020202020204" pitchFamily="34" charset="0"/>
                <a:ea typeface="Aptos" panose="020B0004020202020204" pitchFamily="34" charset="0"/>
                <a:cs typeface="Times New Roman" panose="02020603050405020304" pitchFamily="18" charset="0"/>
              </a:rPr>
              <a:t>rd</a:t>
            </a:r>
            <a:r>
              <a:rPr lang="en-GB" sz="1050" kern="100" dirty="0">
                <a:effectLst/>
                <a:latin typeface="Aptos" panose="020B0004020202020204" pitchFamily="34" charset="0"/>
                <a:ea typeface="Aptos" panose="020B0004020202020204" pitchFamily="34" charset="0"/>
                <a:cs typeface="Times New Roman" panose="02020603050405020304" pitchFamily="18" charset="0"/>
              </a:rPr>
              <a:t> December 2024) </a:t>
            </a:r>
          </a:p>
          <a:p>
            <a:pPr marL="228600">
              <a:lnSpc>
                <a:spcPct val="115000"/>
              </a:lnSpc>
              <a:spcAft>
                <a:spcPts val="800"/>
              </a:spcAft>
            </a:pPr>
            <a:r>
              <a:rPr lang="en-GB" sz="1050" kern="100" dirty="0" err="1">
                <a:effectLst/>
                <a:latin typeface="Aptos" panose="020B0004020202020204" pitchFamily="34" charset="0"/>
                <a:ea typeface="Aptos" panose="020B0004020202020204" pitchFamily="34" charset="0"/>
                <a:cs typeface="Times New Roman" panose="02020603050405020304" pitchFamily="18" charset="0"/>
              </a:rPr>
              <a:t>Tomco.E</a:t>
            </a:r>
            <a:r>
              <a:rPr lang="en-GB" sz="1050" kern="100" dirty="0">
                <a:effectLst/>
                <a:latin typeface="Aptos" panose="020B0004020202020204" pitchFamily="34" charset="0"/>
                <a:ea typeface="Aptos" panose="020B0004020202020204" pitchFamily="34" charset="0"/>
                <a:cs typeface="Times New Roman" panose="02020603050405020304" pitchFamily="18" charset="0"/>
              </a:rPr>
              <a:t> (No date) </a:t>
            </a:r>
            <a:r>
              <a:rPr lang="en-GB" sz="1050" i="1" kern="100" dirty="0">
                <a:effectLst/>
                <a:latin typeface="Aptos" panose="020B0004020202020204" pitchFamily="34" charset="0"/>
                <a:ea typeface="Aptos" panose="020B0004020202020204" pitchFamily="34" charset="0"/>
                <a:cs typeface="Times New Roman" panose="02020603050405020304" pitchFamily="18" charset="0"/>
              </a:rPr>
              <a:t>What is the </a:t>
            </a:r>
            <a:r>
              <a:rPr lang="en-GB" sz="1050" i="1" kern="100" dirty="0" err="1">
                <a:effectLst/>
                <a:latin typeface="Aptos" panose="020B0004020202020204" pitchFamily="34" charset="0"/>
                <a:ea typeface="Aptos" panose="020B0004020202020204" pitchFamily="34" charset="0"/>
                <a:cs typeface="Times New Roman" panose="02020603050405020304" pitchFamily="18" charset="0"/>
              </a:rPr>
              <a:t>pikler</a:t>
            </a:r>
            <a:r>
              <a:rPr lang="en-GB" sz="1050" i="1" kern="100" dirty="0">
                <a:effectLst/>
                <a:latin typeface="Aptos" panose="020B0004020202020204" pitchFamily="34" charset="0"/>
                <a:ea typeface="Aptos" panose="020B0004020202020204" pitchFamily="34" charset="0"/>
                <a:cs typeface="Times New Roman" panose="02020603050405020304" pitchFamily="18" charset="0"/>
              </a:rPr>
              <a:t> approach. </a:t>
            </a:r>
            <a:r>
              <a:rPr lang="en-GB" sz="1050" kern="100" dirty="0">
                <a:effectLst/>
                <a:latin typeface="Aptos" panose="020B0004020202020204" pitchFamily="34" charset="0"/>
                <a:ea typeface="Aptos" panose="020B0004020202020204" pitchFamily="34" charset="0"/>
                <a:cs typeface="Times New Roman" panose="02020603050405020304" pitchFamily="18" charset="0"/>
              </a:rPr>
              <a:t>Available </a:t>
            </a:r>
            <a:r>
              <a:rPr lang="en-GB" sz="1050" kern="100" dirty="0" err="1">
                <a:effectLst/>
                <a:latin typeface="Aptos" panose="020B0004020202020204" pitchFamily="34" charset="0"/>
                <a:ea typeface="Aptos" panose="020B0004020202020204" pitchFamily="34" charset="0"/>
                <a:cs typeface="Times New Roman" panose="02020603050405020304" pitchFamily="18" charset="0"/>
              </a:rPr>
              <a:t>athttps</a:t>
            </a:r>
            <a:r>
              <a:rPr lang="en-GB" sz="1050" kern="100" dirty="0">
                <a:effectLst/>
                <a:latin typeface="Aptos" panose="020B0004020202020204" pitchFamily="34" charset="0"/>
                <a:ea typeface="Aptos" panose="020B0004020202020204" pitchFamily="34" charset="0"/>
                <a:cs typeface="Times New Roman" panose="02020603050405020304" pitchFamily="18" charset="0"/>
              </a:rPr>
              <a:t>://sprout-</a:t>
            </a:r>
            <a:r>
              <a:rPr lang="en-GB" sz="1050" kern="100" dirty="0" err="1">
                <a:effectLst/>
                <a:latin typeface="Aptos" panose="020B0004020202020204" pitchFamily="34" charset="0"/>
                <a:ea typeface="Aptos" panose="020B0004020202020204" pitchFamily="34" charset="0"/>
                <a:cs typeface="Times New Roman" panose="02020603050405020304" pitchFamily="18" charset="0"/>
              </a:rPr>
              <a:t>kids.com</a:t>
            </a:r>
            <a:r>
              <a:rPr lang="en-GB" sz="1050" kern="100" dirty="0">
                <a:effectLst/>
                <a:latin typeface="Aptos" panose="020B0004020202020204" pitchFamily="34" charset="0"/>
                <a:ea typeface="Aptos" panose="020B0004020202020204" pitchFamily="34" charset="0"/>
                <a:cs typeface="Times New Roman" panose="02020603050405020304" pitchFamily="18" charset="0"/>
              </a:rPr>
              <a:t>/blogs/sprouting-ideas/what-is-the-</a:t>
            </a:r>
            <a:r>
              <a:rPr lang="en-GB" sz="1050" kern="100" dirty="0" err="1">
                <a:effectLst/>
                <a:latin typeface="Aptos" panose="020B0004020202020204" pitchFamily="34" charset="0"/>
                <a:ea typeface="Aptos" panose="020B0004020202020204" pitchFamily="34" charset="0"/>
                <a:cs typeface="Times New Roman" panose="02020603050405020304" pitchFamily="18" charset="0"/>
              </a:rPr>
              <a:t>pikler</a:t>
            </a:r>
            <a:r>
              <a:rPr lang="en-GB" sz="1050" kern="100" dirty="0">
                <a:effectLst/>
                <a:latin typeface="Aptos" panose="020B0004020202020204" pitchFamily="34" charset="0"/>
                <a:ea typeface="Aptos" panose="020B0004020202020204" pitchFamily="34" charset="0"/>
                <a:cs typeface="Times New Roman" panose="02020603050405020304" pitchFamily="18" charset="0"/>
              </a:rPr>
              <a:t>-approach#:~:text=The%20Pikler%20Approach%20is%20a,the%20child%20and%20the%20adult. (accessed 24</a:t>
            </a:r>
            <a:r>
              <a:rPr lang="en-GB" sz="1050" kern="100" baseline="30000" dirty="0">
                <a:effectLst/>
                <a:latin typeface="Aptos" panose="020B0004020202020204" pitchFamily="34" charset="0"/>
                <a:ea typeface="Aptos" panose="020B0004020202020204" pitchFamily="34" charset="0"/>
                <a:cs typeface="Times New Roman" panose="02020603050405020304" pitchFamily="18" charset="0"/>
              </a:rPr>
              <a:t>th</a:t>
            </a:r>
            <a:r>
              <a:rPr lang="en-GB" sz="1050" kern="100" dirty="0">
                <a:effectLst/>
                <a:latin typeface="Aptos" panose="020B0004020202020204" pitchFamily="34" charset="0"/>
                <a:ea typeface="Aptos" panose="020B0004020202020204" pitchFamily="34" charset="0"/>
                <a:cs typeface="Times New Roman" panose="02020603050405020304" pitchFamily="18" charset="0"/>
              </a:rPr>
              <a:t> </a:t>
            </a:r>
            <a:r>
              <a:rPr lang="en-GB" sz="1050" kern="100" dirty="0" err="1">
                <a:effectLst/>
                <a:latin typeface="Aptos" panose="020B0004020202020204" pitchFamily="34" charset="0"/>
                <a:ea typeface="Aptos" panose="020B0004020202020204" pitchFamily="34" charset="0"/>
                <a:cs typeface="Times New Roman" panose="02020603050405020304" pitchFamily="18" charset="0"/>
              </a:rPr>
              <a:t>Jnaaury</a:t>
            </a:r>
            <a:r>
              <a:rPr lang="en-GB" sz="1050" kern="100" dirty="0">
                <a:effectLst/>
                <a:latin typeface="Aptos" panose="020B0004020202020204" pitchFamily="34" charset="0"/>
                <a:ea typeface="Aptos" panose="020B0004020202020204" pitchFamily="34" charset="0"/>
                <a:cs typeface="Times New Roman" panose="02020603050405020304" pitchFamily="18" charset="0"/>
              </a:rPr>
              <a:t> 2025)</a:t>
            </a:r>
          </a:p>
          <a:p>
            <a:pPr marL="228600">
              <a:lnSpc>
                <a:spcPct val="115000"/>
              </a:lnSpc>
              <a:spcAft>
                <a:spcPts val="800"/>
              </a:spcAft>
            </a:pPr>
            <a:r>
              <a:rPr lang="en-US" sz="1050" kern="100" dirty="0">
                <a:effectLst/>
                <a:latin typeface="Aptos" panose="020B0004020202020204" pitchFamily="34" charset="0"/>
                <a:ea typeface="Aptos" panose="020B0004020202020204" pitchFamily="34" charset="0"/>
                <a:cs typeface="Times New Roman" panose="02020603050405020304" pitchFamily="18" charset="0"/>
              </a:rPr>
              <a:t>TTS (no date) </a:t>
            </a:r>
            <a:r>
              <a:rPr lang="en-US" sz="1050" i="1" kern="100" dirty="0">
                <a:effectLst/>
                <a:latin typeface="Aptos" panose="020B0004020202020204" pitchFamily="34" charset="0"/>
                <a:ea typeface="Aptos" panose="020B0004020202020204" pitchFamily="34" charset="0"/>
                <a:cs typeface="Times New Roman" panose="02020603050405020304" pitchFamily="18" charset="0"/>
              </a:rPr>
              <a:t>Loose parts play for babies and pre-school aged children. </a:t>
            </a:r>
            <a:r>
              <a:rPr lang="en-US" sz="1050" kern="100" dirty="0">
                <a:effectLst/>
                <a:latin typeface="Aptos" panose="020B0004020202020204" pitchFamily="34" charset="0"/>
                <a:ea typeface="Aptos" panose="020B0004020202020204" pitchFamily="34" charset="0"/>
                <a:cs typeface="Times New Roman" panose="02020603050405020304" pitchFamily="18" charset="0"/>
              </a:rPr>
              <a:t>Available </a:t>
            </a:r>
            <a:r>
              <a:rPr lang="en-US" sz="1050" kern="100" dirty="0" err="1">
                <a:effectLst/>
                <a:latin typeface="Aptos" panose="020B0004020202020204" pitchFamily="34" charset="0"/>
                <a:ea typeface="Aptos" panose="020B0004020202020204" pitchFamily="34" charset="0"/>
                <a:cs typeface="Times New Roman" panose="02020603050405020304" pitchFamily="18" charset="0"/>
              </a:rPr>
              <a:t>at:https</a:t>
            </a:r>
            <a:r>
              <a:rPr lang="en-US" sz="1050" kern="100" dirty="0">
                <a:effectLst/>
                <a:latin typeface="Aptos" panose="020B0004020202020204" pitchFamily="34" charset="0"/>
                <a:ea typeface="Aptos" panose="020B0004020202020204" pitchFamily="34" charset="0"/>
                <a:cs typeface="Times New Roman" panose="02020603050405020304" pitchFamily="18" charset="0"/>
              </a:rPr>
              <a:t>://</a:t>
            </a:r>
            <a:r>
              <a:rPr lang="en-US" sz="1050" kern="100" dirty="0" err="1">
                <a:effectLst/>
                <a:latin typeface="Aptos" panose="020B0004020202020204" pitchFamily="34" charset="0"/>
                <a:ea typeface="Aptos" panose="020B0004020202020204" pitchFamily="34" charset="0"/>
                <a:cs typeface="Times New Roman" panose="02020603050405020304" pitchFamily="18" charset="0"/>
              </a:rPr>
              <a:t>worldofeducation.tts-group.co.uk</a:t>
            </a:r>
            <a:r>
              <a:rPr lang="en-US" sz="1050" kern="100" dirty="0">
                <a:effectLst/>
                <a:latin typeface="Aptos" panose="020B0004020202020204" pitchFamily="34" charset="0"/>
                <a:ea typeface="Aptos" panose="020B0004020202020204" pitchFamily="34" charset="0"/>
                <a:cs typeface="Times New Roman" panose="02020603050405020304" pitchFamily="18" charset="0"/>
              </a:rPr>
              <a:t>/loose-parts-play-for-babies-and-pre-school-aged-children/ (accessed 15</a:t>
            </a:r>
            <a:r>
              <a:rPr lang="en-US" sz="1050" kern="100" baseline="30000" dirty="0">
                <a:effectLst/>
                <a:latin typeface="Aptos" panose="020B0004020202020204" pitchFamily="34" charset="0"/>
                <a:ea typeface="Aptos" panose="020B0004020202020204" pitchFamily="34" charset="0"/>
                <a:cs typeface="Times New Roman" panose="02020603050405020304" pitchFamily="18" charset="0"/>
              </a:rPr>
              <a:t>th</a:t>
            </a:r>
            <a:r>
              <a:rPr lang="en-US" sz="1050" kern="100" dirty="0">
                <a:effectLst/>
                <a:latin typeface="Aptos" panose="020B0004020202020204" pitchFamily="34" charset="0"/>
                <a:ea typeface="Aptos" panose="020B0004020202020204" pitchFamily="34" charset="0"/>
                <a:cs typeface="Times New Roman" panose="02020603050405020304" pitchFamily="18" charset="0"/>
              </a:rPr>
              <a:t> January 2025)</a:t>
            </a:r>
            <a:endParaRPr lang="en-GB" sz="1050" kern="100" dirty="0">
              <a:effectLst/>
              <a:latin typeface="Aptos" panose="020B0004020202020204" pitchFamily="34" charset="0"/>
              <a:ea typeface="Aptos" panose="020B0004020202020204" pitchFamily="34" charset="0"/>
              <a:cs typeface="Times New Roman" panose="02020603050405020304" pitchFamily="18" charset="0"/>
            </a:endParaRPr>
          </a:p>
          <a:p>
            <a:pPr marL="228600">
              <a:lnSpc>
                <a:spcPct val="115000"/>
              </a:lnSpc>
              <a:spcAft>
                <a:spcPts val="800"/>
              </a:spcAft>
            </a:pPr>
            <a:r>
              <a:rPr lang="en-US" sz="1050" kern="100" dirty="0">
                <a:effectLst/>
                <a:latin typeface="Aptos" panose="020B0004020202020204" pitchFamily="34" charset="0"/>
                <a:ea typeface="Aptos" panose="020B0004020202020204" pitchFamily="34" charset="0"/>
                <a:cs typeface="Times New Roman" panose="02020603050405020304" pitchFamily="18" charset="0"/>
              </a:rPr>
              <a:t>UK Government (2024) </a:t>
            </a:r>
            <a:r>
              <a:rPr lang="en-US" sz="1050" i="1" kern="100" dirty="0">
                <a:effectLst/>
                <a:latin typeface="Aptos" panose="020B0004020202020204" pitchFamily="34" charset="0"/>
                <a:ea typeface="Aptos" panose="020B0004020202020204" pitchFamily="34" charset="0"/>
                <a:cs typeface="Times New Roman" panose="02020603050405020304" pitchFamily="18" charset="0"/>
              </a:rPr>
              <a:t>Maintaining quality early years provision in the face of workforce challenges. </a:t>
            </a:r>
            <a:r>
              <a:rPr lang="en-US" sz="1050" kern="100" dirty="0">
                <a:effectLst/>
                <a:latin typeface="Aptos" panose="020B0004020202020204" pitchFamily="34" charset="0"/>
                <a:ea typeface="Aptos" panose="020B0004020202020204" pitchFamily="34" charset="0"/>
                <a:cs typeface="Times New Roman" panose="02020603050405020304" pitchFamily="18" charset="0"/>
              </a:rPr>
              <a:t>Available </a:t>
            </a:r>
            <a:r>
              <a:rPr lang="en-US" sz="1050" kern="100" dirty="0" err="1">
                <a:effectLst/>
                <a:latin typeface="Aptos" panose="020B0004020202020204" pitchFamily="34" charset="0"/>
                <a:ea typeface="Aptos" panose="020B0004020202020204" pitchFamily="34" charset="0"/>
                <a:cs typeface="Times New Roman" panose="02020603050405020304" pitchFamily="18" charset="0"/>
              </a:rPr>
              <a:t>at:https</a:t>
            </a:r>
            <a:r>
              <a:rPr lang="en-US" sz="1050" kern="100" dirty="0">
                <a:effectLst/>
                <a:latin typeface="Aptos" panose="020B0004020202020204" pitchFamily="34" charset="0"/>
                <a:ea typeface="Aptos" panose="020B0004020202020204" pitchFamily="34" charset="0"/>
                <a:cs typeface="Times New Roman" panose="02020603050405020304" pitchFamily="18" charset="0"/>
              </a:rPr>
              <a:t>://</a:t>
            </a:r>
            <a:r>
              <a:rPr lang="en-US" sz="1050" kern="100" dirty="0" err="1">
                <a:effectLst/>
                <a:latin typeface="Aptos" panose="020B0004020202020204" pitchFamily="34" charset="0"/>
                <a:ea typeface="Aptos" panose="020B0004020202020204" pitchFamily="34" charset="0"/>
                <a:cs typeface="Times New Roman" panose="02020603050405020304" pitchFamily="18" charset="0"/>
              </a:rPr>
              <a:t>earlyyears.blog.gov.uk</a:t>
            </a:r>
            <a:r>
              <a:rPr lang="en-US" sz="1050" kern="100" dirty="0">
                <a:effectLst/>
                <a:latin typeface="Aptos" panose="020B0004020202020204" pitchFamily="34" charset="0"/>
                <a:ea typeface="Aptos" panose="020B0004020202020204" pitchFamily="34" charset="0"/>
                <a:cs typeface="Times New Roman" panose="02020603050405020304" pitchFamily="18" charset="0"/>
              </a:rPr>
              <a:t>/2024/05/13/maintaining-quality-early-years-provision-in-the-face-of-workforce-challenges/ (accessed 1</a:t>
            </a:r>
            <a:r>
              <a:rPr lang="en-US" sz="1050" kern="100" baseline="30000" dirty="0">
                <a:effectLst/>
                <a:latin typeface="Aptos" panose="020B0004020202020204" pitchFamily="34" charset="0"/>
                <a:ea typeface="Aptos" panose="020B0004020202020204" pitchFamily="34" charset="0"/>
                <a:cs typeface="Times New Roman" panose="02020603050405020304" pitchFamily="18" charset="0"/>
              </a:rPr>
              <a:t>st</a:t>
            </a:r>
            <a:r>
              <a:rPr lang="en-US" sz="1050" kern="100" dirty="0">
                <a:effectLst/>
                <a:latin typeface="Aptos" panose="020B0004020202020204" pitchFamily="34" charset="0"/>
                <a:ea typeface="Aptos" panose="020B0004020202020204" pitchFamily="34" charset="0"/>
                <a:cs typeface="Times New Roman" panose="02020603050405020304" pitchFamily="18" charset="0"/>
              </a:rPr>
              <a:t> January 2025)</a:t>
            </a:r>
            <a:endParaRPr lang="en-GB" sz="1050" kern="100" dirty="0">
              <a:effectLst/>
              <a:latin typeface="Aptos" panose="020B0004020202020204" pitchFamily="34" charset="0"/>
              <a:ea typeface="Aptos" panose="020B0004020202020204" pitchFamily="34" charset="0"/>
              <a:cs typeface="Times New Roman" panose="02020603050405020304" pitchFamily="18" charset="0"/>
            </a:endParaRPr>
          </a:p>
          <a:p>
            <a:pPr marL="228600">
              <a:lnSpc>
                <a:spcPct val="115000"/>
              </a:lnSpc>
              <a:spcAft>
                <a:spcPts val="800"/>
              </a:spcAft>
            </a:pPr>
            <a:r>
              <a:rPr lang="en-US" sz="1050" kern="100" dirty="0">
                <a:effectLst/>
                <a:latin typeface="Aptos" panose="020B0004020202020204" pitchFamily="34" charset="0"/>
                <a:ea typeface="Aptos" panose="020B0004020202020204" pitchFamily="34" charset="0"/>
                <a:cs typeface="Times New Roman" panose="02020603050405020304" pitchFamily="18" charset="0"/>
              </a:rPr>
              <a:t>Veazey. R (2020) </a:t>
            </a:r>
            <a:r>
              <a:rPr lang="en-US" sz="1050" i="1" kern="100" dirty="0" err="1">
                <a:effectLst/>
                <a:latin typeface="Aptos" panose="020B0004020202020204" pitchFamily="34" charset="0"/>
                <a:ea typeface="Aptos" panose="020B0004020202020204" pitchFamily="34" charset="0"/>
                <a:cs typeface="Times New Roman" panose="02020603050405020304" pitchFamily="18" charset="0"/>
              </a:rPr>
              <a:t>te</a:t>
            </a:r>
            <a:r>
              <a:rPr lang="en-US" sz="1050" i="1" kern="100" dirty="0">
                <a:effectLst/>
                <a:latin typeface="Aptos" panose="020B0004020202020204" pitchFamily="34" charset="0"/>
                <a:ea typeface="Aptos" panose="020B0004020202020204" pitchFamily="34" charset="0"/>
                <a:cs typeface="Times New Roman" panose="02020603050405020304" pitchFamily="18" charset="0"/>
              </a:rPr>
              <a:t> whariki: What is new </a:t>
            </a:r>
            <a:r>
              <a:rPr lang="en-US" sz="1050" i="1" kern="100" dirty="0" err="1">
                <a:effectLst/>
                <a:latin typeface="Aptos" panose="020B0004020202020204" pitchFamily="34" charset="0"/>
                <a:ea typeface="Aptos" panose="020B0004020202020204" pitchFamily="34" charset="0"/>
                <a:cs typeface="Times New Roman" panose="02020603050405020304" pitchFamily="18" charset="0"/>
              </a:rPr>
              <a:t>Zealands</a:t>
            </a:r>
            <a:r>
              <a:rPr lang="en-US" sz="1050" i="1" kern="100" dirty="0">
                <a:effectLst/>
                <a:latin typeface="Aptos" panose="020B0004020202020204" pitchFamily="34" charset="0"/>
                <a:ea typeface="Aptos" panose="020B0004020202020204" pitchFamily="34" charset="0"/>
                <a:cs typeface="Times New Roman" panose="02020603050405020304" pitchFamily="18" charset="0"/>
              </a:rPr>
              <a:t> early years curriculum. </a:t>
            </a:r>
            <a:r>
              <a:rPr lang="en-US" sz="1050" kern="100" dirty="0" err="1">
                <a:effectLst/>
                <a:latin typeface="Aptos" panose="020B0004020202020204" pitchFamily="34" charset="0"/>
                <a:ea typeface="Aptos" panose="020B0004020202020204" pitchFamily="34" charset="0"/>
                <a:cs typeface="Times New Roman" panose="02020603050405020304" pitchFamily="18" charset="0"/>
              </a:rPr>
              <a:t>Availbale</a:t>
            </a:r>
            <a:r>
              <a:rPr lang="en-US" sz="1050" kern="100" dirty="0">
                <a:effectLst/>
                <a:latin typeface="Aptos" panose="020B0004020202020204" pitchFamily="34" charset="0"/>
                <a:ea typeface="Aptos" panose="020B0004020202020204" pitchFamily="34" charset="0"/>
                <a:cs typeface="Times New Roman" panose="02020603050405020304" pitchFamily="18" charset="0"/>
              </a:rPr>
              <a:t> at </a:t>
            </a:r>
            <a:r>
              <a:rPr lang="en-US" sz="105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3"/>
              </a:rPr>
              <a:t>https://www.famly.co/blog/te-whariki-new-zealand-early-years-curriculum</a:t>
            </a:r>
            <a:r>
              <a:rPr lang="en-US" sz="1050" kern="100" dirty="0">
                <a:effectLst/>
                <a:latin typeface="Aptos" panose="020B0004020202020204" pitchFamily="34" charset="0"/>
                <a:ea typeface="Aptos" panose="020B0004020202020204" pitchFamily="34" charset="0"/>
                <a:cs typeface="Times New Roman" panose="02020603050405020304" pitchFamily="18" charset="0"/>
              </a:rPr>
              <a:t> (accessed 25th </a:t>
            </a:r>
            <a:r>
              <a:rPr lang="en-US" sz="1050" kern="100" dirty="0" err="1">
                <a:effectLst/>
                <a:latin typeface="Aptos" panose="020B0004020202020204" pitchFamily="34" charset="0"/>
                <a:ea typeface="Aptos" panose="020B0004020202020204" pitchFamily="34" charset="0"/>
                <a:cs typeface="Times New Roman" panose="02020603050405020304" pitchFamily="18" charset="0"/>
              </a:rPr>
              <a:t>Janaury</a:t>
            </a:r>
            <a:r>
              <a:rPr lang="en-US" sz="1050" kern="100" dirty="0">
                <a:effectLst/>
                <a:latin typeface="Aptos" panose="020B0004020202020204" pitchFamily="34" charset="0"/>
                <a:ea typeface="Aptos" panose="020B0004020202020204" pitchFamily="34" charset="0"/>
                <a:cs typeface="Times New Roman" panose="02020603050405020304" pitchFamily="18" charset="0"/>
              </a:rPr>
              <a:t> 2025)</a:t>
            </a:r>
            <a:endParaRPr lang="en-GB" sz="1050" kern="100" dirty="0">
              <a:effectLst/>
              <a:latin typeface="Aptos" panose="020B0004020202020204" pitchFamily="34" charset="0"/>
              <a:ea typeface="Aptos" panose="020B0004020202020204" pitchFamily="34" charset="0"/>
              <a:cs typeface="Times New Roman" panose="02020603050405020304" pitchFamily="18" charset="0"/>
            </a:endParaRPr>
          </a:p>
          <a:p>
            <a:pPr marL="228600">
              <a:lnSpc>
                <a:spcPct val="115000"/>
              </a:lnSpc>
              <a:spcAft>
                <a:spcPts val="800"/>
              </a:spcAft>
            </a:pPr>
            <a:r>
              <a:rPr lang="en-US" sz="1050" kern="100" dirty="0">
                <a:effectLst/>
                <a:latin typeface="Aptos" panose="020B0004020202020204" pitchFamily="34" charset="0"/>
                <a:ea typeface="Aptos" panose="020B0004020202020204" pitchFamily="34" charset="0"/>
                <a:cs typeface="Times New Roman" panose="02020603050405020304" pitchFamily="18" charset="0"/>
              </a:rPr>
              <a:t>Weir. K (2014) </a:t>
            </a:r>
            <a:r>
              <a:rPr lang="en-US" sz="1050" i="1" kern="100" dirty="0">
                <a:effectLst/>
                <a:latin typeface="Aptos" panose="020B0004020202020204" pitchFamily="34" charset="0"/>
                <a:ea typeface="Aptos" panose="020B0004020202020204" pitchFamily="34" charset="0"/>
                <a:cs typeface="Times New Roman" panose="02020603050405020304" pitchFamily="18" charset="0"/>
              </a:rPr>
              <a:t>Partnership working in early childhood education. </a:t>
            </a:r>
            <a:r>
              <a:rPr lang="en-US" sz="1050" kern="100" dirty="0" err="1">
                <a:effectLst/>
                <a:latin typeface="Aptos" panose="020B0004020202020204" pitchFamily="34" charset="0"/>
                <a:ea typeface="Aptos" panose="020B0004020202020204" pitchFamily="34" charset="0"/>
                <a:cs typeface="Times New Roman" panose="02020603050405020304" pitchFamily="18" charset="0"/>
              </a:rPr>
              <a:t>Availbale</a:t>
            </a:r>
            <a:r>
              <a:rPr lang="en-US" sz="1050" kern="100" dirty="0">
                <a:effectLst/>
                <a:latin typeface="Aptos" panose="020B0004020202020204" pitchFamily="34" charset="0"/>
                <a:ea typeface="Aptos" panose="020B0004020202020204" pitchFamily="34" charset="0"/>
                <a:cs typeface="Times New Roman" panose="02020603050405020304" pitchFamily="18" charset="0"/>
              </a:rPr>
              <a:t> </a:t>
            </a:r>
            <a:r>
              <a:rPr lang="en-US" sz="1050" kern="100" dirty="0" err="1">
                <a:effectLst/>
                <a:latin typeface="Aptos" panose="020B0004020202020204" pitchFamily="34" charset="0"/>
                <a:ea typeface="Aptos" panose="020B0004020202020204" pitchFamily="34" charset="0"/>
                <a:cs typeface="Times New Roman" panose="02020603050405020304" pitchFamily="18" charset="0"/>
              </a:rPr>
              <a:t>at:https</a:t>
            </a:r>
            <a:r>
              <a:rPr lang="en-US" sz="1050" kern="100" dirty="0">
                <a:effectLst/>
                <a:latin typeface="Aptos" panose="020B0004020202020204" pitchFamily="34" charset="0"/>
                <a:ea typeface="Aptos" panose="020B0004020202020204" pitchFamily="34" charset="0"/>
                <a:cs typeface="Times New Roman" panose="02020603050405020304" pitchFamily="18" charset="0"/>
              </a:rPr>
              <a:t>://</a:t>
            </a:r>
            <a:r>
              <a:rPr lang="en-US" sz="1050" kern="100" dirty="0" err="1">
                <a:effectLst/>
                <a:latin typeface="Aptos" panose="020B0004020202020204" pitchFamily="34" charset="0"/>
                <a:ea typeface="Aptos" panose="020B0004020202020204" pitchFamily="34" charset="0"/>
                <a:cs typeface="Times New Roman" panose="02020603050405020304" pitchFamily="18" charset="0"/>
              </a:rPr>
              <a:t>www.hekupu.ac.nz</a:t>
            </a:r>
            <a:r>
              <a:rPr lang="en-US" sz="1050" kern="100" dirty="0">
                <a:effectLst/>
                <a:latin typeface="Aptos" panose="020B0004020202020204" pitchFamily="34" charset="0"/>
                <a:ea typeface="Aptos" panose="020B0004020202020204" pitchFamily="34" charset="0"/>
                <a:cs typeface="Times New Roman" panose="02020603050405020304" pitchFamily="18" charset="0"/>
              </a:rPr>
              <a:t>/article/partnerships-early-childhood-education (accessed 24</a:t>
            </a:r>
            <a:r>
              <a:rPr lang="en-US" sz="1050" kern="100" baseline="30000" dirty="0">
                <a:effectLst/>
                <a:latin typeface="Aptos" panose="020B0004020202020204" pitchFamily="34" charset="0"/>
                <a:ea typeface="Aptos" panose="020B0004020202020204" pitchFamily="34" charset="0"/>
                <a:cs typeface="Times New Roman" panose="02020603050405020304" pitchFamily="18" charset="0"/>
              </a:rPr>
              <a:t>th</a:t>
            </a:r>
            <a:r>
              <a:rPr lang="en-US" sz="1050" kern="100" dirty="0">
                <a:effectLst/>
                <a:latin typeface="Aptos" panose="020B0004020202020204" pitchFamily="34" charset="0"/>
                <a:ea typeface="Aptos" panose="020B0004020202020204" pitchFamily="34" charset="0"/>
                <a:cs typeface="Times New Roman" panose="02020603050405020304" pitchFamily="18" charset="0"/>
              </a:rPr>
              <a:t> January 2025)</a:t>
            </a:r>
            <a:endParaRPr lang="en-GB" sz="105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US" dirty="0"/>
          </a:p>
        </p:txBody>
      </p:sp>
    </p:spTree>
    <p:extLst>
      <p:ext uri="{BB962C8B-B14F-4D97-AF65-F5344CB8AC3E}">
        <p14:creationId xmlns:p14="http://schemas.microsoft.com/office/powerpoint/2010/main" val="1780501151"/>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Gallery</Template>
  <TotalTime>44614</TotalTime>
  <Words>5215</Words>
  <Application>Microsoft Macintosh PowerPoint</Application>
  <PresentationFormat>Widescreen</PresentationFormat>
  <Paragraphs>222</Paragraphs>
  <Slides>24</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24</vt:i4>
      </vt:variant>
    </vt:vector>
  </HeadingPairs>
  <TitlesOfParts>
    <vt:vector size="29" baseType="lpstr">
      <vt:lpstr>Aptos</vt:lpstr>
      <vt:lpstr>Arial</vt:lpstr>
      <vt:lpstr>Gill Sans MT</vt:lpstr>
      <vt:lpstr>Mulish</vt:lpstr>
      <vt:lpstr>Gallery</vt:lpstr>
      <vt:lpstr>The first 1000 days   </vt:lpstr>
      <vt:lpstr>What Is the first 1000 days?</vt:lpstr>
      <vt:lpstr>Why is the first 1000 days important in pregnancy </vt:lpstr>
      <vt:lpstr>Why is the first 1000 days important in toddler and early childhood  </vt:lpstr>
      <vt:lpstr>The brains development in the first 1000 days  </vt:lpstr>
      <vt:lpstr>Caregiving      </vt:lpstr>
      <vt:lpstr>What is exceptional care? and the importance of it. </vt:lpstr>
      <vt:lpstr>Theories that support exceptional cAre giving  </vt:lpstr>
      <vt:lpstr>Challenges to high quality care </vt:lpstr>
      <vt:lpstr>Proffesinal partnership</vt:lpstr>
      <vt:lpstr>What is the role of an early years practitioner in supporting children and families in the first 1000 days? </vt:lpstr>
      <vt:lpstr>  ·      The importance of effective partnership working </vt:lpstr>
      <vt:lpstr>maternal factors that could impact development and what support could be offered </vt:lpstr>
      <vt:lpstr>Activities that are meaningful to learning </vt:lpstr>
      <vt:lpstr>Reading out loud to child </vt:lpstr>
      <vt:lpstr>Loose parts </vt:lpstr>
      <vt:lpstr> International approaches </vt:lpstr>
      <vt:lpstr>Reggio emilia  </vt:lpstr>
      <vt:lpstr>Forest schools </vt:lpstr>
      <vt:lpstr>Te  Whariki </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Sophie Norman (2305134)</dc:creator>
  <cp:lastModifiedBy>Sophie Norman (2305134)</cp:lastModifiedBy>
  <cp:revision>6</cp:revision>
  <dcterms:created xsi:type="dcterms:W3CDTF">2024-12-03T20:17:17Z</dcterms:created>
  <dcterms:modified xsi:type="dcterms:W3CDTF">2025-01-26T21:22:49Z</dcterms:modified>
</cp:coreProperties>
</file>