
<file path=[Content_Types].xml><?xml version="1.0" encoding="utf-8"?>
<Types xmlns="http://schemas.openxmlformats.org/package/2006/content-types">
  <Default Extension="gif" ContentType="image/gi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handoutMasterIdLst>
    <p:handoutMasterId r:id="rId42"/>
  </p:handoutMasterIdLst>
  <p:sldIdLst>
    <p:sldId id="256" r:id="rId2"/>
    <p:sldId id="277" r:id="rId3"/>
    <p:sldId id="289" r:id="rId4"/>
    <p:sldId id="290" r:id="rId5"/>
    <p:sldId id="291" r:id="rId6"/>
    <p:sldId id="294" r:id="rId7"/>
    <p:sldId id="1192" r:id="rId8"/>
    <p:sldId id="1194" r:id="rId9"/>
    <p:sldId id="1196" r:id="rId10"/>
    <p:sldId id="1191" r:id="rId11"/>
    <p:sldId id="295" r:id="rId12"/>
    <p:sldId id="296" r:id="rId13"/>
    <p:sldId id="354" r:id="rId14"/>
    <p:sldId id="297" r:id="rId15"/>
    <p:sldId id="1190" r:id="rId16"/>
    <p:sldId id="352" r:id="rId17"/>
    <p:sldId id="353" r:id="rId18"/>
    <p:sldId id="349" r:id="rId19"/>
    <p:sldId id="341" r:id="rId20"/>
    <p:sldId id="342" r:id="rId21"/>
    <p:sldId id="343" r:id="rId22"/>
    <p:sldId id="344" r:id="rId23"/>
    <p:sldId id="347" r:id="rId24"/>
    <p:sldId id="348" r:id="rId25"/>
    <p:sldId id="322" r:id="rId26"/>
    <p:sldId id="323" r:id="rId27"/>
    <p:sldId id="324" r:id="rId28"/>
    <p:sldId id="325" r:id="rId29"/>
    <p:sldId id="326" r:id="rId30"/>
    <p:sldId id="327" r:id="rId31"/>
    <p:sldId id="328" r:id="rId32"/>
    <p:sldId id="329" r:id="rId33"/>
    <p:sldId id="330" r:id="rId34"/>
    <p:sldId id="331" r:id="rId35"/>
    <p:sldId id="332" r:id="rId36"/>
    <p:sldId id="333" r:id="rId37"/>
    <p:sldId id="334" r:id="rId38"/>
    <p:sldId id="335" r:id="rId39"/>
    <p:sldId id="1188" r:id="rId40"/>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77" autoAdjust="0"/>
    <p:restoredTop sz="94660"/>
  </p:normalViewPr>
  <p:slideViewPr>
    <p:cSldViewPr>
      <p:cViewPr varScale="1">
        <p:scale>
          <a:sx n="60" d="100"/>
          <a:sy n="60" d="100"/>
        </p:scale>
        <p:origin x="856"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A0EB42-5C56-448C-A92B-8E0E8240DD16}"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42E40E79-4BAD-451A-9C59-4D7E1C81B1EE}">
      <dgm:prSet phldrT="[Text]"/>
      <dgm:spPr/>
      <dgm:t>
        <a:bodyPr/>
        <a:lstStyle/>
        <a:p>
          <a:r>
            <a:rPr lang="en-HK" dirty="0"/>
            <a:t>Reliability</a:t>
          </a:r>
          <a:endParaRPr lang="en-GB" dirty="0"/>
        </a:p>
      </dgm:t>
    </dgm:pt>
    <dgm:pt modelId="{713F2872-FE99-4D06-9059-E792F21920F2}" type="parTrans" cxnId="{39A62EDE-7579-4BE4-AAE8-EF9C90DD3F60}">
      <dgm:prSet/>
      <dgm:spPr/>
      <dgm:t>
        <a:bodyPr/>
        <a:lstStyle/>
        <a:p>
          <a:endParaRPr lang="en-GB"/>
        </a:p>
      </dgm:t>
    </dgm:pt>
    <dgm:pt modelId="{7867E5D8-F844-4915-A63E-A5F04BA04BDC}" type="sibTrans" cxnId="{39A62EDE-7579-4BE4-AAE8-EF9C90DD3F60}">
      <dgm:prSet/>
      <dgm:spPr/>
      <dgm:t>
        <a:bodyPr/>
        <a:lstStyle/>
        <a:p>
          <a:endParaRPr lang="en-GB"/>
        </a:p>
      </dgm:t>
    </dgm:pt>
    <dgm:pt modelId="{19C6C0A0-455E-4B62-8334-80AAE165752F}">
      <dgm:prSet phldrT="[Text]"/>
      <dgm:spPr/>
      <dgm:t>
        <a:bodyPr/>
        <a:lstStyle/>
        <a:p>
          <a:r>
            <a:rPr lang="en-HK" dirty="0"/>
            <a:t>Internal consistency</a:t>
          </a:r>
          <a:endParaRPr lang="en-GB" dirty="0"/>
        </a:p>
      </dgm:t>
    </dgm:pt>
    <dgm:pt modelId="{ACC72B21-E346-46A0-BD1F-F54D6A4E1B84}" type="parTrans" cxnId="{0D82B552-34F9-4265-BEE8-0C083CBC073D}">
      <dgm:prSet/>
      <dgm:spPr/>
      <dgm:t>
        <a:bodyPr/>
        <a:lstStyle/>
        <a:p>
          <a:endParaRPr lang="en-GB"/>
        </a:p>
      </dgm:t>
    </dgm:pt>
    <dgm:pt modelId="{121C328D-8E49-479A-A9B4-4A9DF8F5EF8B}" type="sibTrans" cxnId="{0D82B552-34F9-4265-BEE8-0C083CBC073D}">
      <dgm:prSet/>
      <dgm:spPr/>
      <dgm:t>
        <a:bodyPr/>
        <a:lstStyle/>
        <a:p>
          <a:endParaRPr lang="en-GB"/>
        </a:p>
      </dgm:t>
    </dgm:pt>
    <dgm:pt modelId="{713ED2E9-CA1A-498D-86EF-3522B7B3F74B}">
      <dgm:prSet phldrT="[Text]"/>
      <dgm:spPr/>
      <dgm:t>
        <a:bodyPr/>
        <a:lstStyle/>
        <a:p>
          <a:r>
            <a:rPr lang="en-HK" dirty="0"/>
            <a:t>Inter-rater reliability</a:t>
          </a:r>
          <a:endParaRPr lang="en-GB" dirty="0"/>
        </a:p>
      </dgm:t>
    </dgm:pt>
    <dgm:pt modelId="{F90EF6BD-F73C-4864-8AEB-005BC7A8065D}" type="parTrans" cxnId="{DE2EBCB5-B80B-4E28-8BE3-2E04E0E32E3E}">
      <dgm:prSet/>
      <dgm:spPr/>
      <dgm:t>
        <a:bodyPr/>
        <a:lstStyle/>
        <a:p>
          <a:endParaRPr lang="en-GB"/>
        </a:p>
      </dgm:t>
    </dgm:pt>
    <dgm:pt modelId="{990D3D25-B8C6-49ED-A628-E12C69F61DE1}" type="sibTrans" cxnId="{DE2EBCB5-B80B-4E28-8BE3-2E04E0E32E3E}">
      <dgm:prSet/>
      <dgm:spPr/>
      <dgm:t>
        <a:bodyPr/>
        <a:lstStyle/>
        <a:p>
          <a:endParaRPr lang="en-GB"/>
        </a:p>
      </dgm:t>
    </dgm:pt>
    <dgm:pt modelId="{85CF987C-3096-49B8-BC4F-3A02117FE94F}">
      <dgm:prSet/>
      <dgm:spPr/>
      <dgm:t>
        <a:bodyPr/>
        <a:lstStyle/>
        <a:p>
          <a:r>
            <a:rPr lang="en-HK" dirty="0"/>
            <a:t>Test-retest reliability</a:t>
          </a:r>
          <a:endParaRPr lang="en-GB" dirty="0"/>
        </a:p>
      </dgm:t>
    </dgm:pt>
    <dgm:pt modelId="{0BB1632D-E2C7-4F07-8CE5-6B043FB7FD04}" type="parTrans" cxnId="{5AF24991-77BE-4FD1-9AFD-C4B4A1D4940F}">
      <dgm:prSet/>
      <dgm:spPr/>
      <dgm:t>
        <a:bodyPr/>
        <a:lstStyle/>
        <a:p>
          <a:endParaRPr lang="en-GB"/>
        </a:p>
      </dgm:t>
    </dgm:pt>
    <dgm:pt modelId="{38A46AEC-426F-48EE-8726-E7CCAB9B70CE}" type="sibTrans" cxnId="{5AF24991-77BE-4FD1-9AFD-C4B4A1D4940F}">
      <dgm:prSet/>
      <dgm:spPr/>
      <dgm:t>
        <a:bodyPr/>
        <a:lstStyle/>
        <a:p>
          <a:endParaRPr lang="en-GB"/>
        </a:p>
      </dgm:t>
    </dgm:pt>
    <dgm:pt modelId="{6D9EAA19-7BA0-45C3-9915-E9602DC4C865}" type="pres">
      <dgm:prSet presAssocID="{4BA0EB42-5C56-448C-A92B-8E0E8240DD16}" presName="diagram" presStyleCnt="0">
        <dgm:presLayoutVars>
          <dgm:chPref val="1"/>
          <dgm:dir/>
          <dgm:animOne val="branch"/>
          <dgm:animLvl val="lvl"/>
          <dgm:resizeHandles val="exact"/>
        </dgm:presLayoutVars>
      </dgm:prSet>
      <dgm:spPr/>
    </dgm:pt>
    <dgm:pt modelId="{5283F0C3-AF99-4E8A-ADB6-D833AA3C13E5}" type="pres">
      <dgm:prSet presAssocID="{42E40E79-4BAD-451A-9C59-4D7E1C81B1EE}" presName="root1" presStyleCnt="0"/>
      <dgm:spPr/>
    </dgm:pt>
    <dgm:pt modelId="{8501CDFC-B62A-4E41-8201-08E5AB567CE3}" type="pres">
      <dgm:prSet presAssocID="{42E40E79-4BAD-451A-9C59-4D7E1C81B1EE}" presName="LevelOneTextNode" presStyleLbl="node0" presStyleIdx="0" presStyleCnt="1">
        <dgm:presLayoutVars>
          <dgm:chPref val="3"/>
        </dgm:presLayoutVars>
      </dgm:prSet>
      <dgm:spPr/>
    </dgm:pt>
    <dgm:pt modelId="{042DDA4D-59C5-4CB0-A9BA-9512365736A5}" type="pres">
      <dgm:prSet presAssocID="{42E40E79-4BAD-451A-9C59-4D7E1C81B1EE}" presName="level2hierChild" presStyleCnt="0"/>
      <dgm:spPr/>
    </dgm:pt>
    <dgm:pt modelId="{999B1119-BACE-4D25-950C-F7CD31BE6139}" type="pres">
      <dgm:prSet presAssocID="{0BB1632D-E2C7-4F07-8CE5-6B043FB7FD04}" presName="conn2-1" presStyleLbl="parChTrans1D2" presStyleIdx="0" presStyleCnt="3"/>
      <dgm:spPr/>
    </dgm:pt>
    <dgm:pt modelId="{0E2CB269-40E7-44D7-9526-A4690EF004D3}" type="pres">
      <dgm:prSet presAssocID="{0BB1632D-E2C7-4F07-8CE5-6B043FB7FD04}" presName="connTx" presStyleLbl="parChTrans1D2" presStyleIdx="0" presStyleCnt="3"/>
      <dgm:spPr/>
    </dgm:pt>
    <dgm:pt modelId="{897B26BC-5068-48CE-850B-31FBAF049FCE}" type="pres">
      <dgm:prSet presAssocID="{85CF987C-3096-49B8-BC4F-3A02117FE94F}" presName="root2" presStyleCnt="0"/>
      <dgm:spPr/>
    </dgm:pt>
    <dgm:pt modelId="{EDE95936-C5EF-4DA2-B83A-62E19E058B19}" type="pres">
      <dgm:prSet presAssocID="{85CF987C-3096-49B8-BC4F-3A02117FE94F}" presName="LevelTwoTextNode" presStyleLbl="node2" presStyleIdx="0" presStyleCnt="3">
        <dgm:presLayoutVars>
          <dgm:chPref val="3"/>
        </dgm:presLayoutVars>
      </dgm:prSet>
      <dgm:spPr/>
    </dgm:pt>
    <dgm:pt modelId="{E77D12C1-EA64-4DAD-A5ED-2CE917690F22}" type="pres">
      <dgm:prSet presAssocID="{85CF987C-3096-49B8-BC4F-3A02117FE94F}" presName="level3hierChild" presStyleCnt="0"/>
      <dgm:spPr/>
    </dgm:pt>
    <dgm:pt modelId="{11320110-5375-4DE3-B700-A57422FA9266}" type="pres">
      <dgm:prSet presAssocID="{ACC72B21-E346-46A0-BD1F-F54D6A4E1B84}" presName="conn2-1" presStyleLbl="parChTrans1D2" presStyleIdx="1" presStyleCnt="3"/>
      <dgm:spPr/>
    </dgm:pt>
    <dgm:pt modelId="{2F0A04E4-6EC7-453E-BC0F-3DEDFA31E671}" type="pres">
      <dgm:prSet presAssocID="{ACC72B21-E346-46A0-BD1F-F54D6A4E1B84}" presName="connTx" presStyleLbl="parChTrans1D2" presStyleIdx="1" presStyleCnt="3"/>
      <dgm:spPr/>
    </dgm:pt>
    <dgm:pt modelId="{3D548830-64A7-4CE5-B793-A576F1F14A00}" type="pres">
      <dgm:prSet presAssocID="{19C6C0A0-455E-4B62-8334-80AAE165752F}" presName="root2" presStyleCnt="0"/>
      <dgm:spPr/>
    </dgm:pt>
    <dgm:pt modelId="{097B823A-7B9B-4574-BCF4-DCD49FF5BA45}" type="pres">
      <dgm:prSet presAssocID="{19C6C0A0-455E-4B62-8334-80AAE165752F}" presName="LevelTwoTextNode" presStyleLbl="node2" presStyleIdx="1" presStyleCnt="3">
        <dgm:presLayoutVars>
          <dgm:chPref val="3"/>
        </dgm:presLayoutVars>
      </dgm:prSet>
      <dgm:spPr/>
    </dgm:pt>
    <dgm:pt modelId="{38DF26C5-CF7C-4549-8F49-F86E1C3F36BF}" type="pres">
      <dgm:prSet presAssocID="{19C6C0A0-455E-4B62-8334-80AAE165752F}" presName="level3hierChild" presStyleCnt="0"/>
      <dgm:spPr/>
    </dgm:pt>
    <dgm:pt modelId="{41702D41-B36E-4577-9AF3-363FEB038315}" type="pres">
      <dgm:prSet presAssocID="{F90EF6BD-F73C-4864-8AEB-005BC7A8065D}" presName="conn2-1" presStyleLbl="parChTrans1D2" presStyleIdx="2" presStyleCnt="3"/>
      <dgm:spPr/>
    </dgm:pt>
    <dgm:pt modelId="{949B99D0-9749-41AF-A6D5-7B5C7E0A2B93}" type="pres">
      <dgm:prSet presAssocID="{F90EF6BD-F73C-4864-8AEB-005BC7A8065D}" presName="connTx" presStyleLbl="parChTrans1D2" presStyleIdx="2" presStyleCnt="3"/>
      <dgm:spPr/>
    </dgm:pt>
    <dgm:pt modelId="{30236063-8B2B-45D2-9AF6-5C85847A29C8}" type="pres">
      <dgm:prSet presAssocID="{713ED2E9-CA1A-498D-86EF-3522B7B3F74B}" presName="root2" presStyleCnt="0"/>
      <dgm:spPr/>
    </dgm:pt>
    <dgm:pt modelId="{D85D1400-2BF7-4465-905F-37357B1EA2BF}" type="pres">
      <dgm:prSet presAssocID="{713ED2E9-CA1A-498D-86EF-3522B7B3F74B}" presName="LevelTwoTextNode" presStyleLbl="node2" presStyleIdx="2" presStyleCnt="3">
        <dgm:presLayoutVars>
          <dgm:chPref val="3"/>
        </dgm:presLayoutVars>
      </dgm:prSet>
      <dgm:spPr/>
    </dgm:pt>
    <dgm:pt modelId="{DFCCBA82-3D61-469A-B3F0-D871B45AF523}" type="pres">
      <dgm:prSet presAssocID="{713ED2E9-CA1A-498D-86EF-3522B7B3F74B}" presName="level3hierChild" presStyleCnt="0"/>
      <dgm:spPr/>
    </dgm:pt>
  </dgm:ptLst>
  <dgm:cxnLst>
    <dgm:cxn modelId="{EABC7E02-F288-440C-B601-ACCB907618F8}" type="presOf" srcId="{ACC72B21-E346-46A0-BD1F-F54D6A4E1B84}" destId="{11320110-5375-4DE3-B700-A57422FA9266}" srcOrd="0" destOrd="0" presId="urn:microsoft.com/office/officeart/2005/8/layout/hierarchy2"/>
    <dgm:cxn modelId="{E3BF7E07-1F24-4F64-B33A-DD72A8DEE7F2}" type="presOf" srcId="{19C6C0A0-455E-4B62-8334-80AAE165752F}" destId="{097B823A-7B9B-4574-BCF4-DCD49FF5BA45}" srcOrd="0" destOrd="0" presId="urn:microsoft.com/office/officeart/2005/8/layout/hierarchy2"/>
    <dgm:cxn modelId="{2530C70F-134C-416A-AD1B-1A4EA467CC66}" type="presOf" srcId="{F90EF6BD-F73C-4864-8AEB-005BC7A8065D}" destId="{949B99D0-9749-41AF-A6D5-7B5C7E0A2B93}" srcOrd="1" destOrd="0" presId="urn:microsoft.com/office/officeart/2005/8/layout/hierarchy2"/>
    <dgm:cxn modelId="{6AFF9037-9265-4E19-98B7-4F3E063D0B4C}" type="presOf" srcId="{0BB1632D-E2C7-4F07-8CE5-6B043FB7FD04}" destId="{0E2CB269-40E7-44D7-9526-A4690EF004D3}" srcOrd="1" destOrd="0" presId="urn:microsoft.com/office/officeart/2005/8/layout/hierarchy2"/>
    <dgm:cxn modelId="{4DD95E4B-4A78-4066-93A3-FC03A82996A3}" type="presOf" srcId="{F90EF6BD-F73C-4864-8AEB-005BC7A8065D}" destId="{41702D41-B36E-4577-9AF3-363FEB038315}" srcOrd="0" destOrd="0" presId="urn:microsoft.com/office/officeart/2005/8/layout/hierarchy2"/>
    <dgm:cxn modelId="{E62A924B-4C4A-4F06-AEF4-66E29743C05C}" type="presOf" srcId="{0BB1632D-E2C7-4F07-8CE5-6B043FB7FD04}" destId="{999B1119-BACE-4D25-950C-F7CD31BE6139}" srcOrd="0" destOrd="0" presId="urn:microsoft.com/office/officeart/2005/8/layout/hierarchy2"/>
    <dgm:cxn modelId="{0D82B552-34F9-4265-BEE8-0C083CBC073D}" srcId="{42E40E79-4BAD-451A-9C59-4D7E1C81B1EE}" destId="{19C6C0A0-455E-4B62-8334-80AAE165752F}" srcOrd="1" destOrd="0" parTransId="{ACC72B21-E346-46A0-BD1F-F54D6A4E1B84}" sibTransId="{121C328D-8E49-479A-A9B4-4A9DF8F5EF8B}"/>
    <dgm:cxn modelId="{9A1E1774-1D30-4719-87AA-7D9B4643E2C9}" type="presOf" srcId="{713ED2E9-CA1A-498D-86EF-3522B7B3F74B}" destId="{D85D1400-2BF7-4465-905F-37357B1EA2BF}" srcOrd="0" destOrd="0" presId="urn:microsoft.com/office/officeart/2005/8/layout/hierarchy2"/>
    <dgm:cxn modelId="{F0C4677A-971B-483D-BDA4-8BFC10EEE22D}" type="presOf" srcId="{85CF987C-3096-49B8-BC4F-3A02117FE94F}" destId="{EDE95936-C5EF-4DA2-B83A-62E19E058B19}" srcOrd="0" destOrd="0" presId="urn:microsoft.com/office/officeart/2005/8/layout/hierarchy2"/>
    <dgm:cxn modelId="{07EF4A8A-59CB-43B5-9CF7-25FC0E1D9548}" type="presOf" srcId="{ACC72B21-E346-46A0-BD1F-F54D6A4E1B84}" destId="{2F0A04E4-6EC7-453E-BC0F-3DEDFA31E671}" srcOrd="1" destOrd="0" presId="urn:microsoft.com/office/officeart/2005/8/layout/hierarchy2"/>
    <dgm:cxn modelId="{5AF24991-77BE-4FD1-9AFD-C4B4A1D4940F}" srcId="{42E40E79-4BAD-451A-9C59-4D7E1C81B1EE}" destId="{85CF987C-3096-49B8-BC4F-3A02117FE94F}" srcOrd="0" destOrd="0" parTransId="{0BB1632D-E2C7-4F07-8CE5-6B043FB7FD04}" sibTransId="{38A46AEC-426F-48EE-8726-E7CCAB9B70CE}"/>
    <dgm:cxn modelId="{DDD7AF9A-C628-43CB-82AC-F76FBB483E9D}" type="presOf" srcId="{42E40E79-4BAD-451A-9C59-4D7E1C81B1EE}" destId="{8501CDFC-B62A-4E41-8201-08E5AB567CE3}" srcOrd="0" destOrd="0" presId="urn:microsoft.com/office/officeart/2005/8/layout/hierarchy2"/>
    <dgm:cxn modelId="{C59E819E-665A-4907-B628-5E03121F930D}" type="presOf" srcId="{4BA0EB42-5C56-448C-A92B-8E0E8240DD16}" destId="{6D9EAA19-7BA0-45C3-9915-E9602DC4C865}" srcOrd="0" destOrd="0" presId="urn:microsoft.com/office/officeart/2005/8/layout/hierarchy2"/>
    <dgm:cxn modelId="{DE2EBCB5-B80B-4E28-8BE3-2E04E0E32E3E}" srcId="{42E40E79-4BAD-451A-9C59-4D7E1C81B1EE}" destId="{713ED2E9-CA1A-498D-86EF-3522B7B3F74B}" srcOrd="2" destOrd="0" parTransId="{F90EF6BD-F73C-4864-8AEB-005BC7A8065D}" sibTransId="{990D3D25-B8C6-49ED-A628-E12C69F61DE1}"/>
    <dgm:cxn modelId="{39A62EDE-7579-4BE4-AAE8-EF9C90DD3F60}" srcId="{4BA0EB42-5C56-448C-A92B-8E0E8240DD16}" destId="{42E40E79-4BAD-451A-9C59-4D7E1C81B1EE}" srcOrd="0" destOrd="0" parTransId="{713F2872-FE99-4D06-9059-E792F21920F2}" sibTransId="{7867E5D8-F844-4915-A63E-A5F04BA04BDC}"/>
    <dgm:cxn modelId="{D065BE34-9E8A-4A3B-A64D-AB0DA7F772E3}" type="presParOf" srcId="{6D9EAA19-7BA0-45C3-9915-E9602DC4C865}" destId="{5283F0C3-AF99-4E8A-ADB6-D833AA3C13E5}" srcOrd="0" destOrd="0" presId="urn:microsoft.com/office/officeart/2005/8/layout/hierarchy2"/>
    <dgm:cxn modelId="{177BA9B7-E99D-4E60-8215-43652CE863C1}" type="presParOf" srcId="{5283F0C3-AF99-4E8A-ADB6-D833AA3C13E5}" destId="{8501CDFC-B62A-4E41-8201-08E5AB567CE3}" srcOrd="0" destOrd="0" presId="urn:microsoft.com/office/officeart/2005/8/layout/hierarchy2"/>
    <dgm:cxn modelId="{EE9F6FC2-A89D-48B0-A0F6-724D1DD0BDC2}" type="presParOf" srcId="{5283F0C3-AF99-4E8A-ADB6-D833AA3C13E5}" destId="{042DDA4D-59C5-4CB0-A9BA-9512365736A5}" srcOrd="1" destOrd="0" presId="urn:microsoft.com/office/officeart/2005/8/layout/hierarchy2"/>
    <dgm:cxn modelId="{889829A1-F878-4817-BBBC-28F46759DBB2}" type="presParOf" srcId="{042DDA4D-59C5-4CB0-A9BA-9512365736A5}" destId="{999B1119-BACE-4D25-950C-F7CD31BE6139}" srcOrd="0" destOrd="0" presId="urn:microsoft.com/office/officeart/2005/8/layout/hierarchy2"/>
    <dgm:cxn modelId="{2B580AFE-30B6-4284-B3A7-134F5A8F520C}" type="presParOf" srcId="{999B1119-BACE-4D25-950C-F7CD31BE6139}" destId="{0E2CB269-40E7-44D7-9526-A4690EF004D3}" srcOrd="0" destOrd="0" presId="urn:microsoft.com/office/officeart/2005/8/layout/hierarchy2"/>
    <dgm:cxn modelId="{5D1663D0-2BB5-4B6C-ACB4-2540A741BDFB}" type="presParOf" srcId="{042DDA4D-59C5-4CB0-A9BA-9512365736A5}" destId="{897B26BC-5068-48CE-850B-31FBAF049FCE}" srcOrd="1" destOrd="0" presId="urn:microsoft.com/office/officeart/2005/8/layout/hierarchy2"/>
    <dgm:cxn modelId="{AD38708F-14A1-4D96-97DC-6CAE660FA23C}" type="presParOf" srcId="{897B26BC-5068-48CE-850B-31FBAF049FCE}" destId="{EDE95936-C5EF-4DA2-B83A-62E19E058B19}" srcOrd="0" destOrd="0" presId="urn:microsoft.com/office/officeart/2005/8/layout/hierarchy2"/>
    <dgm:cxn modelId="{67182D1D-AA8D-44A1-934D-ED2541E31F3B}" type="presParOf" srcId="{897B26BC-5068-48CE-850B-31FBAF049FCE}" destId="{E77D12C1-EA64-4DAD-A5ED-2CE917690F22}" srcOrd="1" destOrd="0" presId="urn:microsoft.com/office/officeart/2005/8/layout/hierarchy2"/>
    <dgm:cxn modelId="{2DBF7367-60EA-44FE-91B5-42A189A73985}" type="presParOf" srcId="{042DDA4D-59C5-4CB0-A9BA-9512365736A5}" destId="{11320110-5375-4DE3-B700-A57422FA9266}" srcOrd="2" destOrd="0" presId="urn:microsoft.com/office/officeart/2005/8/layout/hierarchy2"/>
    <dgm:cxn modelId="{8BA90948-831D-448D-BCC5-F0F06FE552F8}" type="presParOf" srcId="{11320110-5375-4DE3-B700-A57422FA9266}" destId="{2F0A04E4-6EC7-453E-BC0F-3DEDFA31E671}" srcOrd="0" destOrd="0" presId="urn:microsoft.com/office/officeart/2005/8/layout/hierarchy2"/>
    <dgm:cxn modelId="{57B93D35-5FB0-43F0-BE4C-D24496F48680}" type="presParOf" srcId="{042DDA4D-59C5-4CB0-A9BA-9512365736A5}" destId="{3D548830-64A7-4CE5-B793-A576F1F14A00}" srcOrd="3" destOrd="0" presId="urn:microsoft.com/office/officeart/2005/8/layout/hierarchy2"/>
    <dgm:cxn modelId="{B7EE0CCB-84C4-438C-B7EE-3C3FC6C56EF7}" type="presParOf" srcId="{3D548830-64A7-4CE5-B793-A576F1F14A00}" destId="{097B823A-7B9B-4574-BCF4-DCD49FF5BA45}" srcOrd="0" destOrd="0" presId="urn:microsoft.com/office/officeart/2005/8/layout/hierarchy2"/>
    <dgm:cxn modelId="{23F95DD0-62BA-4D80-A5C3-588458EBC4F5}" type="presParOf" srcId="{3D548830-64A7-4CE5-B793-A576F1F14A00}" destId="{38DF26C5-CF7C-4549-8F49-F86E1C3F36BF}" srcOrd="1" destOrd="0" presId="urn:microsoft.com/office/officeart/2005/8/layout/hierarchy2"/>
    <dgm:cxn modelId="{DF24D13D-9D63-4110-A0A0-B1D5F8066C31}" type="presParOf" srcId="{042DDA4D-59C5-4CB0-A9BA-9512365736A5}" destId="{41702D41-B36E-4577-9AF3-363FEB038315}" srcOrd="4" destOrd="0" presId="urn:microsoft.com/office/officeart/2005/8/layout/hierarchy2"/>
    <dgm:cxn modelId="{C7CB70F3-5299-490D-9AB3-C24D7F1C14ED}" type="presParOf" srcId="{41702D41-B36E-4577-9AF3-363FEB038315}" destId="{949B99D0-9749-41AF-A6D5-7B5C7E0A2B93}" srcOrd="0" destOrd="0" presId="urn:microsoft.com/office/officeart/2005/8/layout/hierarchy2"/>
    <dgm:cxn modelId="{5D3CAA03-D2BC-463D-84D4-0F5DD23A13C8}" type="presParOf" srcId="{042DDA4D-59C5-4CB0-A9BA-9512365736A5}" destId="{30236063-8B2B-45D2-9AF6-5C85847A29C8}" srcOrd="5" destOrd="0" presId="urn:microsoft.com/office/officeart/2005/8/layout/hierarchy2"/>
    <dgm:cxn modelId="{BACB5CC0-EBD1-45ED-B6BE-4B6F36AC3D76}" type="presParOf" srcId="{30236063-8B2B-45D2-9AF6-5C85847A29C8}" destId="{D85D1400-2BF7-4465-905F-37357B1EA2BF}" srcOrd="0" destOrd="0" presId="urn:microsoft.com/office/officeart/2005/8/layout/hierarchy2"/>
    <dgm:cxn modelId="{E7F14985-90EC-4095-93CB-0B659871F684}" type="presParOf" srcId="{30236063-8B2B-45D2-9AF6-5C85847A29C8}" destId="{DFCCBA82-3D61-469A-B3F0-D871B45AF523}"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79C638-1765-48CC-9A2B-CD19A2483A46}"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5123617F-3156-4475-B67F-BD527ACBA85D}">
      <dgm:prSet phldrT="[Text]"/>
      <dgm:spPr/>
      <dgm:t>
        <a:bodyPr/>
        <a:lstStyle/>
        <a:p>
          <a:r>
            <a:rPr lang="en-HK" dirty="0"/>
            <a:t>Validity</a:t>
          </a:r>
          <a:endParaRPr lang="en-GB" dirty="0"/>
        </a:p>
      </dgm:t>
    </dgm:pt>
    <dgm:pt modelId="{0CB99314-0362-4A95-B6DC-2C7E250C323C}" type="parTrans" cxnId="{083E970A-ABA9-48FB-BDD2-501BE81C98B1}">
      <dgm:prSet/>
      <dgm:spPr/>
      <dgm:t>
        <a:bodyPr/>
        <a:lstStyle/>
        <a:p>
          <a:endParaRPr lang="en-GB"/>
        </a:p>
      </dgm:t>
    </dgm:pt>
    <dgm:pt modelId="{7ABEEEE0-3DDC-4204-94D9-35D201976EB9}" type="sibTrans" cxnId="{083E970A-ABA9-48FB-BDD2-501BE81C98B1}">
      <dgm:prSet/>
      <dgm:spPr/>
      <dgm:t>
        <a:bodyPr/>
        <a:lstStyle/>
        <a:p>
          <a:endParaRPr lang="en-GB"/>
        </a:p>
      </dgm:t>
    </dgm:pt>
    <dgm:pt modelId="{21316FB7-F54D-4FB8-B2C5-42E022A1E084}">
      <dgm:prSet phldrT="[Text]"/>
      <dgm:spPr/>
      <dgm:t>
        <a:bodyPr/>
        <a:lstStyle/>
        <a:p>
          <a:r>
            <a:rPr lang="en-HK" dirty="0"/>
            <a:t>Criterion- related</a:t>
          </a:r>
          <a:endParaRPr lang="en-GB" dirty="0"/>
        </a:p>
      </dgm:t>
    </dgm:pt>
    <dgm:pt modelId="{7B1D4CFE-5EFD-4CA4-A3F0-D1DBCEF9F708}" type="parTrans" cxnId="{3471CBD0-8610-489B-AFD0-09603C97F9C4}">
      <dgm:prSet/>
      <dgm:spPr/>
      <dgm:t>
        <a:bodyPr/>
        <a:lstStyle/>
        <a:p>
          <a:endParaRPr lang="en-GB"/>
        </a:p>
      </dgm:t>
    </dgm:pt>
    <dgm:pt modelId="{FA91CA67-5FA4-42E0-9F68-2A2D1F10F38C}" type="sibTrans" cxnId="{3471CBD0-8610-489B-AFD0-09603C97F9C4}">
      <dgm:prSet/>
      <dgm:spPr/>
      <dgm:t>
        <a:bodyPr/>
        <a:lstStyle/>
        <a:p>
          <a:endParaRPr lang="en-GB"/>
        </a:p>
      </dgm:t>
    </dgm:pt>
    <dgm:pt modelId="{F76DBCB3-8F20-4970-A560-2F3D4B10DC9A}">
      <dgm:prSet phldrT="[Text]"/>
      <dgm:spPr/>
      <dgm:t>
        <a:bodyPr/>
        <a:lstStyle/>
        <a:p>
          <a:r>
            <a:rPr lang="en-GB" dirty="0"/>
            <a:t>Predictive </a:t>
          </a:r>
        </a:p>
      </dgm:t>
    </dgm:pt>
    <dgm:pt modelId="{A619A9CA-06D3-48C4-A104-08CE4E5CA605}" type="parTrans" cxnId="{5C955741-48C5-4E8A-AA20-BEFECB23746C}">
      <dgm:prSet/>
      <dgm:spPr/>
      <dgm:t>
        <a:bodyPr/>
        <a:lstStyle/>
        <a:p>
          <a:endParaRPr lang="en-GB"/>
        </a:p>
      </dgm:t>
    </dgm:pt>
    <dgm:pt modelId="{0D8BEF34-FA8A-4F49-B7AF-E6F4240AAA9D}" type="sibTrans" cxnId="{5C955741-48C5-4E8A-AA20-BEFECB23746C}">
      <dgm:prSet/>
      <dgm:spPr/>
      <dgm:t>
        <a:bodyPr/>
        <a:lstStyle/>
        <a:p>
          <a:endParaRPr lang="en-GB"/>
        </a:p>
      </dgm:t>
    </dgm:pt>
    <dgm:pt modelId="{6B9012AD-B8C1-4FAE-B75A-780AFD5106B2}">
      <dgm:prSet phldrT="[Text]"/>
      <dgm:spPr/>
      <dgm:t>
        <a:bodyPr/>
        <a:lstStyle/>
        <a:p>
          <a:r>
            <a:rPr lang="en-GB" dirty="0"/>
            <a:t>Concurrent</a:t>
          </a:r>
        </a:p>
      </dgm:t>
    </dgm:pt>
    <dgm:pt modelId="{201CDE95-1EEC-47E8-B916-BF631FD833DF}" type="parTrans" cxnId="{5FDB2B3B-D214-4F99-BBCB-F21F55292B67}">
      <dgm:prSet/>
      <dgm:spPr/>
      <dgm:t>
        <a:bodyPr/>
        <a:lstStyle/>
        <a:p>
          <a:endParaRPr lang="en-GB"/>
        </a:p>
      </dgm:t>
    </dgm:pt>
    <dgm:pt modelId="{8B76B401-32F4-418F-B6C0-1918A4C0ACAD}" type="sibTrans" cxnId="{5FDB2B3B-D214-4F99-BBCB-F21F55292B67}">
      <dgm:prSet/>
      <dgm:spPr/>
      <dgm:t>
        <a:bodyPr/>
        <a:lstStyle/>
        <a:p>
          <a:endParaRPr lang="en-GB"/>
        </a:p>
      </dgm:t>
    </dgm:pt>
    <dgm:pt modelId="{1B781AE4-6A2F-40CD-9F6F-8567BEBAD11F}">
      <dgm:prSet phldrT="[Text]"/>
      <dgm:spPr/>
      <dgm:t>
        <a:bodyPr/>
        <a:lstStyle/>
        <a:p>
          <a:r>
            <a:rPr lang="en-HK" dirty="0"/>
            <a:t>Construct- related</a:t>
          </a:r>
          <a:endParaRPr lang="en-GB" dirty="0"/>
        </a:p>
      </dgm:t>
    </dgm:pt>
    <dgm:pt modelId="{8ACED36E-0FF3-4200-9CDE-2DC4B3BA66F4}" type="parTrans" cxnId="{AC2F87DC-ECDE-42EC-BA1A-F8B7C8D19D14}">
      <dgm:prSet/>
      <dgm:spPr/>
      <dgm:t>
        <a:bodyPr/>
        <a:lstStyle/>
        <a:p>
          <a:endParaRPr lang="en-GB"/>
        </a:p>
      </dgm:t>
    </dgm:pt>
    <dgm:pt modelId="{A37E17D8-5E70-4F53-A27D-CE57211820E0}" type="sibTrans" cxnId="{AC2F87DC-ECDE-42EC-BA1A-F8B7C8D19D14}">
      <dgm:prSet/>
      <dgm:spPr/>
      <dgm:t>
        <a:bodyPr/>
        <a:lstStyle/>
        <a:p>
          <a:endParaRPr lang="en-GB"/>
        </a:p>
      </dgm:t>
    </dgm:pt>
    <dgm:pt modelId="{0943E4FD-D39D-4F1F-85D9-CC8129FE750B}">
      <dgm:prSet phldrT="[Text]"/>
      <dgm:spPr/>
      <dgm:t>
        <a:bodyPr/>
        <a:lstStyle/>
        <a:p>
          <a:r>
            <a:rPr lang="en-GB" dirty="0"/>
            <a:t>Discriminant</a:t>
          </a:r>
        </a:p>
      </dgm:t>
    </dgm:pt>
    <dgm:pt modelId="{772A5AE2-A0F9-4E36-AEDC-8C7E61210B28}" type="parTrans" cxnId="{3314E088-03E2-41F7-82CE-F279AD3BED44}">
      <dgm:prSet/>
      <dgm:spPr/>
      <dgm:t>
        <a:bodyPr/>
        <a:lstStyle/>
        <a:p>
          <a:endParaRPr lang="en-GB"/>
        </a:p>
      </dgm:t>
    </dgm:pt>
    <dgm:pt modelId="{58F4D355-9926-4F4E-8EEE-F9B55DAE0400}" type="sibTrans" cxnId="{3314E088-03E2-41F7-82CE-F279AD3BED44}">
      <dgm:prSet/>
      <dgm:spPr/>
      <dgm:t>
        <a:bodyPr/>
        <a:lstStyle/>
        <a:p>
          <a:endParaRPr lang="en-GB"/>
        </a:p>
      </dgm:t>
    </dgm:pt>
    <dgm:pt modelId="{E3103873-04D9-4952-9ADC-3198628F4B5A}">
      <dgm:prSet/>
      <dgm:spPr/>
      <dgm:t>
        <a:bodyPr/>
        <a:lstStyle/>
        <a:p>
          <a:r>
            <a:rPr lang="en-HK" dirty="0"/>
            <a:t>Content- related</a:t>
          </a:r>
          <a:endParaRPr lang="en-GB" dirty="0"/>
        </a:p>
      </dgm:t>
    </dgm:pt>
    <dgm:pt modelId="{5D69FDA4-3AE8-4B35-A908-B00A6D5F9EB5}" type="parTrans" cxnId="{71F0E368-F5FA-4EA1-8B20-16DB38A2633B}">
      <dgm:prSet/>
      <dgm:spPr/>
      <dgm:t>
        <a:bodyPr/>
        <a:lstStyle/>
        <a:p>
          <a:endParaRPr lang="en-GB"/>
        </a:p>
      </dgm:t>
    </dgm:pt>
    <dgm:pt modelId="{52206F3E-F747-4B24-A782-7082D4887495}" type="sibTrans" cxnId="{71F0E368-F5FA-4EA1-8B20-16DB38A2633B}">
      <dgm:prSet/>
      <dgm:spPr/>
      <dgm:t>
        <a:bodyPr/>
        <a:lstStyle/>
        <a:p>
          <a:endParaRPr lang="en-GB"/>
        </a:p>
      </dgm:t>
    </dgm:pt>
    <dgm:pt modelId="{C6DAC480-D01A-422E-AD2F-37C117F68266}">
      <dgm:prSet/>
      <dgm:spPr/>
      <dgm:t>
        <a:bodyPr/>
        <a:lstStyle/>
        <a:p>
          <a:r>
            <a:rPr lang="en-GB"/>
            <a:t>Convergent</a:t>
          </a:r>
        </a:p>
      </dgm:t>
    </dgm:pt>
    <dgm:pt modelId="{7178F72E-6442-48BF-8A0B-71372B8E85F2}" type="parTrans" cxnId="{44ED158C-098C-4DF5-833A-E18E35E8DD48}">
      <dgm:prSet/>
      <dgm:spPr/>
      <dgm:t>
        <a:bodyPr/>
        <a:lstStyle/>
        <a:p>
          <a:endParaRPr lang="en-GB"/>
        </a:p>
      </dgm:t>
    </dgm:pt>
    <dgm:pt modelId="{76E11890-E782-4570-8B95-13B02F573A5B}" type="sibTrans" cxnId="{44ED158C-098C-4DF5-833A-E18E35E8DD48}">
      <dgm:prSet/>
      <dgm:spPr/>
      <dgm:t>
        <a:bodyPr/>
        <a:lstStyle/>
        <a:p>
          <a:endParaRPr lang="en-GB"/>
        </a:p>
      </dgm:t>
    </dgm:pt>
    <dgm:pt modelId="{1D4DB2FA-FDB5-4501-AAEC-0A9CAF31C47B}" type="pres">
      <dgm:prSet presAssocID="{7579C638-1765-48CC-9A2B-CD19A2483A46}" presName="diagram" presStyleCnt="0">
        <dgm:presLayoutVars>
          <dgm:chPref val="1"/>
          <dgm:dir/>
          <dgm:animOne val="branch"/>
          <dgm:animLvl val="lvl"/>
          <dgm:resizeHandles val="exact"/>
        </dgm:presLayoutVars>
      </dgm:prSet>
      <dgm:spPr/>
    </dgm:pt>
    <dgm:pt modelId="{73F224D7-B77F-4E4A-B1D5-6E8DF34BF85A}" type="pres">
      <dgm:prSet presAssocID="{5123617F-3156-4475-B67F-BD527ACBA85D}" presName="root1" presStyleCnt="0"/>
      <dgm:spPr/>
    </dgm:pt>
    <dgm:pt modelId="{9345D2CA-2D85-4763-B0BD-C59DBBCF2855}" type="pres">
      <dgm:prSet presAssocID="{5123617F-3156-4475-B67F-BD527ACBA85D}" presName="LevelOneTextNode" presStyleLbl="node0" presStyleIdx="0" presStyleCnt="1">
        <dgm:presLayoutVars>
          <dgm:chPref val="3"/>
        </dgm:presLayoutVars>
      </dgm:prSet>
      <dgm:spPr/>
    </dgm:pt>
    <dgm:pt modelId="{1E55CC26-00B0-4A11-BDC1-D697F6CECA77}" type="pres">
      <dgm:prSet presAssocID="{5123617F-3156-4475-B67F-BD527ACBA85D}" presName="level2hierChild" presStyleCnt="0"/>
      <dgm:spPr/>
    </dgm:pt>
    <dgm:pt modelId="{31BCE997-B1C7-4158-9A63-7385B408A1E2}" type="pres">
      <dgm:prSet presAssocID="{5D69FDA4-3AE8-4B35-A908-B00A6D5F9EB5}" presName="conn2-1" presStyleLbl="parChTrans1D2" presStyleIdx="0" presStyleCnt="3"/>
      <dgm:spPr/>
    </dgm:pt>
    <dgm:pt modelId="{FD03789D-B33B-4271-96DF-ED37CD1CE2A9}" type="pres">
      <dgm:prSet presAssocID="{5D69FDA4-3AE8-4B35-A908-B00A6D5F9EB5}" presName="connTx" presStyleLbl="parChTrans1D2" presStyleIdx="0" presStyleCnt="3"/>
      <dgm:spPr/>
    </dgm:pt>
    <dgm:pt modelId="{EF8C6F95-7394-4C2E-94DE-C9CEA7C2B9F6}" type="pres">
      <dgm:prSet presAssocID="{E3103873-04D9-4952-9ADC-3198628F4B5A}" presName="root2" presStyleCnt="0"/>
      <dgm:spPr/>
    </dgm:pt>
    <dgm:pt modelId="{FCB2221C-C3FD-4CBE-9C4E-C498463D490F}" type="pres">
      <dgm:prSet presAssocID="{E3103873-04D9-4952-9ADC-3198628F4B5A}" presName="LevelTwoTextNode" presStyleLbl="node2" presStyleIdx="0" presStyleCnt="3">
        <dgm:presLayoutVars>
          <dgm:chPref val="3"/>
        </dgm:presLayoutVars>
      </dgm:prSet>
      <dgm:spPr/>
    </dgm:pt>
    <dgm:pt modelId="{039816B7-164B-439C-9A8F-48ACACFA45FA}" type="pres">
      <dgm:prSet presAssocID="{E3103873-04D9-4952-9ADC-3198628F4B5A}" presName="level3hierChild" presStyleCnt="0"/>
      <dgm:spPr/>
    </dgm:pt>
    <dgm:pt modelId="{A624305C-94A9-4E68-9585-87B153C8404D}" type="pres">
      <dgm:prSet presAssocID="{7B1D4CFE-5EFD-4CA4-A3F0-D1DBCEF9F708}" presName="conn2-1" presStyleLbl="parChTrans1D2" presStyleIdx="1" presStyleCnt="3"/>
      <dgm:spPr/>
    </dgm:pt>
    <dgm:pt modelId="{405A8CCF-3D0E-4341-8698-669CADE880F4}" type="pres">
      <dgm:prSet presAssocID="{7B1D4CFE-5EFD-4CA4-A3F0-D1DBCEF9F708}" presName="connTx" presStyleLbl="parChTrans1D2" presStyleIdx="1" presStyleCnt="3"/>
      <dgm:spPr/>
    </dgm:pt>
    <dgm:pt modelId="{54F25EE4-938F-4DF0-8683-EC78C6F322DF}" type="pres">
      <dgm:prSet presAssocID="{21316FB7-F54D-4FB8-B2C5-42E022A1E084}" presName="root2" presStyleCnt="0"/>
      <dgm:spPr/>
    </dgm:pt>
    <dgm:pt modelId="{F695427E-8693-4D70-B799-7B9C77CF455F}" type="pres">
      <dgm:prSet presAssocID="{21316FB7-F54D-4FB8-B2C5-42E022A1E084}" presName="LevelTwoTextNode" presStyleLbl="node2" presStyleIdx="1" presStyleCnt="3">
        <dgm:presLayoutVars>
          <dgm:chPref val="3"/>
        </dgm:presLayoutVars>
      </dgm:prSet>
      <dgm:spPr/>
    </dgm:pt>
    <dgm:pt modelId="{18C1CB59-FB9A-4BB9-B9F3-951156FDA822}" type="pres">
      <dgm:prSet presAssocID="{21316FB7-F54D-4FB8-B2C5-42E022A1E084}" presName="level3hierChild" presStyleCnt="0"/>
      <dgm:spPr/>
    </dgm:pt>
    <dgm:pt modelId="{189FE3F6-475B-49F8-A68C-26BF1A7BDFDF}" type="pres">
      <dgm:prSet presAssocID="{A619A9CA-06D3-48C4-A104-08CE4E5CA605}" presName="conn2-1" presStyleLbl="parChTrans1D3" presStyleIdx="0" presStyleCnt="4"/>
      <dgm:spPr/>
    </dgm:pt>
    <dgm:pt modelId="{48173AAE-6762-4127-A1D8-62F0537B6811}" type="pres">
      <dgm:prSet presAssocID="{A619A9CA-06D3-48C4-A104-08CE4E5CA605}" presName="connTx" presStyleLbl="parChTrans1D3" presStyleIdx="0" presStyleCnt="4"/>
      <dgm:spPr/>
    </dgm:pt>
    <dgm:pt modelId="{1D06C714-F584-4C60-BB65-4C217DD3D60D}" type="pres">
      <dgm:prSet presAssocID="{F76DBCB3-8F20-4970-A560-2F3D4B10DC9A}" presName="root2" presStyleCnt="0"/>
      <dgm:spPr/>
    </dgm:pt>
    <dgm:pt modelId="{3C2D6D92-193F-456C-9FFC-95B3A1126513}" type="pres">
      <dgm:prSet presAssocID="{F76DBCB3-8F20-4970-A560-2F3D4B10DC9A}" presName="LevelTwoTextNode" presStyleLbl="node3" presStyleIdx="0" presStyleCnt="4">
        <dgm:presLayoutVars>
          <dgm:chPref val="3"/>
        </dgm:presLayoutVars>
      </dgm:prSet>
      <dgm:spPr/>
    </dgm:pt>
    <dgm:pt modelId="{EA3B610E-C86A-44E4-996E-CF740430C7DD}" type="pres">
      <dgm:prSet presAssocID="{F76DBCB3-8F20-4970-A560-2F3D4B10DC9A}" presName="level3hierChild" presStyleCnt="0"/>
      <dgm:spPr/>
    </dgm:pt>
    <dgm:pt modelId="{991B78AA-29B2-40F7-A5F3-18A33B80A542}" type="pres">
      <dgm:prSet presAssocID="{201CDE95-1EEC-47E8-B916-BF631FD833DF}" presName="conn2-1" presStyleLbl="parChTrans1D3" presStyleIdx="1" presStyleCnt="4"/>
      <dgm:spPr/>
    </dgm:pt>
    <dgm:pt modelId="{2F69AE6C-C8F0-4122-9DF8-6EB9BB6A59CA}" type="pres">
      <dgm:prSet presAssocID="{201CDE95-1EEC-47E8-B916-BF631FD833DF}" presName="connTx" presStyleLbl="parChTrans1D3" presStyleIdx="1" presStyleCnt="4"/>
      <dgm:spPr/>
    </dgm:pt>
    <dgm:pt modelId="{9120B299-0759-4B14-84FA-C566B1F044F8}" type="pres">
      <dgm:prSet presAssocID="{6B9012AD-B8C1-4FAE-B75A-780AFD5106B2}" presName="root2" presStyleCnt="0"/>
      <dgm:spPr/>
    </dgm:pt>
    <dgm:pt modelId="{2F22F0A1-77AF-48EA-B652-6E3C0476A54D}" type="pres">
      <dgm:prSet presAssocID="{6B9012AD-B8C1-4FAE-B75A-780AFD5106B2}" presName="LevelTwoTextNode" presStyleLbl="node3" presStyleIdx="1" presStyleCnt="4">
        <dgm:presLayoutVars>
          <dgm:chPref val="3"/>
        </dgm:presLayoutVars>
      </dgm:prSet>
      <dgm:spPr/>
    </dgm:pt>
    <dgm:pt modelId="{3128215B-2640-4B7F-8A57-2920DB38BC0B}" type="pres">
      <dgm:prSet presAssocID="{6B9012AD-B8C1-4FAE-B75A-780AFD5106B2}" presName="level3hierChild" presStyleCnt="0"/>
      <dgm:spPr/>
    </dgm:pt>
    <dgm:pt modelId="{3151D7A8-25A1-4AEA-81A1-EF7F89056208}" type="pres">
      <dgm:prSet presAssocID="{8ACED36E-0FF3-4200-9CDE-2DC4B3BA66F4}" presName="conn2-1" presStyleLbl="parChTrans1D2" presStyleIdx="2" presStyleCnt="3"/>
      <dgm:spPr/>
    </dgm:pt>
    <dgm:pt modelId="{F6BD2CD6-B0D9-4CD2-B4EC-9AD7A6E5BB67}" type="pres">
      <dgm:prSet presAssocID="{8ACED36E-0FF3-4200-9CDE-2DC4B3BA66F4}" presName="connTx" presStyleLbl="parChTrans1D2" presStyleIdx="2" presStyleCnt="3"/>
      <dgm:spPr/>
    </dgm:pt>
    <dgm:pt modelId="{B06FFC2B-0EC3-4493-8035-8E22761A39F4}" type="pres">
      <dgm:prSet presAssocID="{1B781AE4-6A2F-40CD-9F6F-8567BEBAD11F}" presName="root2" presStyleCnt="0"/>
      <dgm:spPr/>
    </dgm:pt>
    <dgm:pt modelId="{F3617838-6D87-401A-95A3-465A2C839E15}" type="pres">
      <dgm:prSet presAssocID="{1B781AE4-6A2F-40CD-9F6F-8567BEBAD11F}" presName="LevelTwoTextNode" presStyleLbl="node2" presStyleIdx="2" presStyleCnt="3">
        <dgm:presLayoutVars>
          <dgm:chPref val="3"/>
        </dgm:presLayoutVars>
      </dgm:prSet>
      <dgm:spPr/>
    </dgm:pt>
    <dgm:pt modelId="{AAEC3A88-30EB-4494-A907-9BEAB18BEA4F}" type="pres">
      <dgm:prSet presAssocID="{1B781AE4-6A2F-40CD-9F6F-8567BEBAD11F}" presName="level3hierChild" presStyleCnt="0"/>
      <dgm:spPr/>
    </dgm:pt>
    <dgm:pt modelId="{5EA565BE-8B6C-4E9C-9C5F-ACB4C8052508}" type="pres">
      <dgm:prSet presAssocID="{7178F72E-6442-48BF-8A0B-71372B8E85F2}" presName="conn2-1" presStyleLbl="parChTrans1D3" presStyleIdx="2" presStyleCnt="4"/>
      <dgm:spPr/>
    </dgm:pt>
    <dgm:pt modelId="{2045CE2D-FF97-46CD-A2E6-8F0430F10416}" type="pres">
      <dgm:prSet presAssocID="{7178F72E-6442-48BF-8A0B-71372B8E85F2}" presName="connTx" presStyleLbl="parChTrans1D3" presStyleIdx="2" presStyleCnt="4"/>
      <dgm:spPr/>
    </dgm:pt>
    <dgm:pt modelId="{B8C14C2C-2B6F-4E6A-AC91-A1F8E2F557C0}" type="pres">
      <dgm:prSet presAssocID="{C6DAC480-D01A-422E-AD2F-37C117F68266}" presName="root2" presStyleCnt="0"/>
      <dgm:spPr/>
    </dgm:pt>
    <dgm:pt modelId="{A80A5EBE-6B0B-4F0D-BB45-D8A1A4023DCC}" type="pres">
      <dgm:prSet presAssocID="{C6DAC480-D01A-422E-AD2F-37C117F68266}" presName="LevelTwoTextNode" presStyleLbl="node3" presStyleIdx="2" presStyleCnt="4">
        <dgm:presLayoutVars>
          <dgm:chPref val="3"/>
        </dgm:presLayoutVars>
      </dgm:prSet>
      <dgm:spPr/>
    </dgm:pt>
    <dgm:pt modelId="{9A521E1F-6515-44CA-A376-2824DA79D9E0}" type="pres">
      <dgm:prSet presAssocID="{C6DAC480-D01A-422E-AD2F-37C117F68266}" presName="level3hierChild" presStyleCnt="0"/>
      <dgm:spPr/>
    </dgm:pt>
    <dgm:pt modelId="{447EF74B-7966-4C86-928C-2B35F6A8C8C9}" type="pres">
      <dgm:prSet presAssocID="{772A5AE2-A0F9-4E36-AEDC-8C7E61210B28}" presName="conn2-1" presStyleLbl="parChTrans1D3" presStyleIdx="3" presStyleCnt="4"/>
      <dgm:spPr/>
    </dgm:pt>
    <dgm:pt modelId="{E43D9B15-9F4C-489F-AC08-D7C6E38D1376}" type="pres">
      <dgm:prSet presAssocID="{772A5AE2-A0F9-4E36-AEDC-8C7E61210B28}" presName="connTx" presStyleLbl="parChTrans1D3" presStyleIdx="3" presStyleCnt="4"/>
      <dgm:spPr/>
    </dgm:pt>
    <dgm:pt modelId="{1E835934-F776-4B60-B375-560819DFFE7F}" type="pres">
      <dgm:prSet presAssocID="{0943E4FD-D39D-4F1F-85D9-CC8129FE750B}" presName="root2" presStyleCnt="0"/>
      <dgm:spPr/>
    </dgm:pt>
    <dgm:pt modelId="{58E33212-6335-45EF-A448-467FB7CACC57}" type="pres">
      <dgm:prSet presAssocID="{0943E4FD-D39D-4F1F-85D9-CC8129FE750B}" presName="LevelTwoTextNode" presStyleLbl="node3" presStyleIdx="3" presStyleCnt="4">
        <dgm:presLayoutVars>
          <dgm:chPref val="3"/>
        </dgm:presLayoutVars>
      </dgm:prSet>
      <dgm:spPr/>
    </dgm:pt>
    <dgm:pt modelId="{2F8DB9F1-DB0F-408C-BC1A-EDC156B82864}" type="pres">
      <dgm:prSet presAssocID="{0943E4FD-D39D-4F1F-85D9-CC8129FE750B}" presName="level3hierChild" presStyleCnt="0"/>
      <dgm:spPr/>
    </dgm:pt>
  </dgm:ptLst>
  <dgm:cxnLst>
    <dgm:cxn modelId="{083E970A-ABA9-48FB-BDD2-501BE81C98B1}" srcId="{7579C638-1765-48CC-9A2B-CD19A2483A46}" destId="{5123617F-3156-4475-B67F-BD527ACBA85D}" srcOrd="0" destOrd="0" parTransId="{0CB99314-0362-4A95-B6DC-2C7E250C323C}" sibTransId="{7ABEEEE0-3DDC-4204-94D9-35D201976EB9}"/>
    <dgm:cxn modelId="{CA0A2317-EE5C-46F7-ABBA-332F5B71DFD7}" type="presOf" srcId="{C6DAC480-D01A-422E-AD2F-37C117F68266}" destId="{A80A5EBE-6B0B-4F0D-BB45-D8A1A4023DCC}" srcOrd="0" destOrd="0" presId="urn:microsoft.com/office/officeart/2005/8/layout/hierarchy2"/>
    <dgm:cxn modelId="{E5E7BF1C-D344-432A-9519-6CF9CE28D6A7}" type="presOf" srcId="{772A5AE2-A0F9-4E36-AEDC-8C7E61210B28}" destId="{E43D9B15-9F4C-489F-AC08-D7C6E38D1376}" srcOrd="1" destOrd="0" presId="urn:microsoft.com/office/officeart/2005/8/layout/hierarchy2"/>
    <dgm:cxn modelId="{99354022-6BC4-466F-9801-1C9D33D5B2F0}" type="presOf" srcId="{F76DBCB3-8F20-4970-A560-2F3D4B10DC9A}" destId="{3C2D6D92-193F-456C-9FFC-95B3A1126513}" srcOrd="0" destOrd="0" presId="urn:microsoft.com/office/officeart/2005/8/layout/hierarchy2"/>
    <dgm:cxn modelId="{5D755C28-8A4A-4FA3-8292-40C51F452090}" type="presOf" srcId="{6B9012AD-B8C1-4FAE-B75A-780AFD5106B2}" destId="{2F22F0A1-77AF-48EA-B652-6E3C0476A54D}" srcOrd="0" destOrd="0" presId="urn:microsoft.com/office/officeart/2005/8/layout/hierarchy2"/>
    <dgm:cxn modelId="{10A5192D-5D30-4F0C-B2DA-572A3FFA4409}" type="presOf" srcId="{A619A9CA-06D3-48C4-A104-08CE4E5CA605}" destId="{48173AAE-6762-4127-A1D8-62F0537B6811}" srcOrd="1" destOrd="0" presId="urn:microsoft.com/office/officeart/2005/8/layout/hierarchy2"/>
    <dgm:cxn modelId="{5FDB2B3B-D214-4F99-BBCB-F21F55292B67}" srcId="{21316FB7-F54D-4FB8-B2C5-42E022A1E084}" destId="{6B9012AD-B8C1-4FAE-B75A-780AFD5106B2}" srcOrd="1" destOrd="0" parTransId="{201CDE95-1EEC-47E8-B916-BF631FD833DF}" sibTransId="{8B76B401-32F4-418F-B6C0-1918A4C0ACAD}"/>
    <dgm:cxn modelId="{32F7523F-516F-4B2D-A837-E8884C0208E9}" type="presOf" srcId="{7579C638-1765-48CC-9A2B-CD19A2483A46}" destId="{1D4DB2FA-FDB5-4501-AAEC-0A9CAF31C47B}" srcOrd="0" destOrd="0" presId="urn:microsoft.com/office/officeart/2005/8/layout/hierarchy2"/>
    <dgm:cxn modelId="{5C955741-48C5-4E8A-AA20-BEFECB23746C}" srcId="{21316FB7-F54D-4FB8-B2C5-42E022A1E084}" destId="{F76DBCB3-8F20-4970-A560-2F3D4B10DC9A}" srcOrd="0" destOrd="0" parTransId="{A619A9CA-06D3-48C4-A104-08CE4E5CA605}" sibTransId="{0D8BEF34-FA8A-4F49-B7AF-E6F4240AAA9D}"/>
    <dgm:cxn modelId="{FD619F42-A6A1-44DD-AB3D-DDF5846D4CEB}" type="presOf" srcId="{8ACED36E-0FF3-4200-9CDE-2DC4B3BA66F4}" destId="{3151D7A8-25A1-4AEA-81A1-EF7F89056208}" srcOrd="0" destOrd="0" presId="urn:microsoft.com/office/officeart/2005/8/layout/hierarchy2"/>
    <dgm:cxn modelId="{71F0E368-F5FA-4EA1-8B20-16DB38A2633B}" srcId="{5123617F-3156-4475-B67F-BD527ACBA85D}" destId="{E3103873-04D9-4952-9ADC-3198628F4B5A}" srcOrd="0" destOrd="0" parTransId="{5D69FDA4-3AE8-4B35-A908-B00A6D5F9EB5}" sibTransId="{52206F3E-F747-4B24-A782-7082D4887495}"/>
    <dgm:cxn modelId="{3A905049-5C0D-4942-B08A-7CA883802289}" type="presOf" srcId="{5D69FDA4-3AE8-4B35-A908-B00A6D5F9EB5}" destId="{FD03789D-B33B-4271-96DF-ED37CD1CE2A9}" srcOrd="1" destOrd="0" presId="urn:microsoft.com/office/officeart/2005/8/layout/hierarchy2"/>
    <dgm:cxn modelId="{79BC7249-85C0-4887-BE02-03344BDD7BF7}" type="presOf" srcId="{7178F72E-6442-48BF-8A0B-71372B8E85F2}" destId="{2045CE2D-FF97-46CD-A2E6-8F0430F10416}" srcOrd="1" destOrd="0" presId="urn:microsoft.com/office/officeart/2005/8/layout/hierarchy2"/>
    <dgm:cxn modelId="{A2C3F74C-24F3-4E78-90DC-E176C3CB15B9}" type="presOf" srcId="{7B1D4CFE-5EFD-4CA4-A3F0-D1DBCEF9F708}" destId="{405A8CCF-3D0E-4341-8698-669CADE880F4}" srcOrd="1" destOrd="0" presId="urn:microsoft.com/office/officeart/2005/8/layout/hierarchy2"/>
    <dgm:cxn modelId="{16A2AA6E-339B-412C-BC77-64BF8302283D}" type="presOf" srcId="{5D69FDA4-3AE8-4B35-A908-B00A6D5F9EB5}" destId="{31BCE997-B1C7-4158-9A63-7385B408A1E2}" srcOrd="0" destOrd="0" presId="urn:microsoft.com/office/officeart/2005/8/layout/hierarchy2"/>
    <dgm:cxn modelId="{A5871C71-06D4-4417-A020-6615E1B6B94E}" type="presOf" srcId="{7B1D4CFE-5EFD-4CA4-A3F0-D1DBCEF9F708}" destId="{A624305C-94A9-4E68-9585-87B153C8404D}" srcOrd="0" destOrd="0" presId="urn:microsoft.com/office/officeart/2005/8/layout/hierarchy2"/>
    <dgm:cxn modelId="{95506571-7912-4064-899B-67F1C80825D6}" type="presOf" srcId="{5123617F-3156-4475-B67F-BD527ACBA85D}" destId="{9345D2CA-2D85-4763-B0BD-C59DBBCF2855}" srcOrd="0" destOrd="0" presId="urn:microsoft.com/office/officeart/2005/8/layout/hierarchy2"/>
    <dgm:cxn modelId="{7A5E9473-C585-47AE-B280-C98D69C08EC2}" type="presOf" srcId="{A619A9CA-06D3-48C4-A104-08CE4E5CA605}" destId="{189FE3F6-475B-49F8-A68C-26BF1A7BDFDF}" srcOrd="0" destOrd="0" presId="urn:microsoft.com/office/officeart/2005/8/layout/hierarchy2"/>
    <dgm:cxn modelId="{84CDBA75-04D2-4DE3-946A-FA185F934CA5}" type="presOf" srcId="{21316FB7-F54D-4FB8-B2C5-42E022A1E084}" destId="{F695427E-8693-4D70-B799-7B9C77CF455F}" srcOrd="0" destOrd="0" presId="urn:microsoft.com/office/officeart/2005/8/layout/hierarchy2"/>
    <dgm:cxn modelId="{62DDE059-0609-4E0A-9205-977FA43AA36C}" type="presOf" srcId="{0943E4FD-D39D-4F1F-85D9-CC8129FE750B}" destId="{58E33212-6335-45EF-A448-467FB7CACC57}" srcOrd="0" destOrd="0" presId="urn:microsoft.com/office/officeart/2005/8/layout/hierarchy2"/>
    <dgm:cxn modelId="{427EFE59-6637-4560-8844-9024BC2C08BF}" type="presOf" srcId="{8ACED36E-0FF3-4200-9CDE-2DC4B3BA66F4}" destId="{F6BD2CD6-B0D9-4CD2-B4EC-9AD7A6E5BB67}" srcOrd="1" destOrd="0" presId="urn:microsoft.com/office/officeart/2005/8/layout/hierarchy2"/>
    <dgm:cxn modelId="{3314E088-03E2-41F7-82CE-F279AD3BED44}" srcId="{1B781AE4-6A2F-40CD-9F6F-8567BEBAD11F}" destId="{0943E4FD-D39D-4F1F-85D9-CC8129FE750B}" srcOrd="1" destOrd="0" parTransId="{772A5AE2-A0F9-4E36-AEDC-8C7E61210B28}" sibTransId="{58F4D355-9926-4F4E-8EEE-F9B55DAE0400}"/>
    <dgm:cxn modelId="{44ED158C-098C-4DF5-833A-E18E35E8DD48}" srcId="{1B781AE4-6A2F-40CD-9F6F-8567BEBAD11F}" destId="{C6DAC480-D01A-422E-AD2F-37C117F68266}" srcOrd="0" destOrd="0" parTransId="{7178F72E-6442-48BF-8A0B-71372B8E85F2}" sibTransId="{76E11890-E782-4570-8B95-13B02F573A5B}"/>
    <dgm:cxn modelId="{F62CA293-D597-4003-8FA9-B487EE8E5A97}" type="presOf" srcId="{7178F72E-6442-48BF-8A0B-71372B8E85F2}" destId="{5EA565BE-8B6C-4E9C-9C5F-ACB4C8052508}" srcOrd="0" destOrd="0" presId="urn:microsoft.com/office/officeart/2005/8/layout/hierarchy2"/>
    <dgm:cxn modelId="{2C2880A7-7B78-4EC6-B221-322E1E7E7A91}" type="presOf" srcId="{1B781AE4-6A2F-40CD-9F6F-8567BEBAD11F}" destId="{F3617838-6D87-401A-95A3-465A2C839E15}" srcOrd="0" destOrd="0" presId="urn:microsoft.com/office/officeart/2005/8/layout/hierarchy2"/>
    <dgm:cxn modelId="{AAD59FB4-8DC5-486C-B632-577D7780BE84}" type="presOf" srcId="{772A5AE2-A0F9-4E36-AEDC-8C7E61210B28}" destId="{447EF74B-7966-4C86-928C-2B35F6A8C8C9}" srcOrd="0" destOrd="0" presId="urn:microsoft.com/office/officeart/2005/8/layout/hierarchy2"/>
    <dgm:cxn modelId="{02AD91BA-ECCB-4B74-A980-36027065959A}" type="presOf" srcId="{201CDE95-1EEC-47E8-B916-BF631FD833DF}" destId="{991B78AA-29B2-40F7-A5F3-18A33B80A542}" srcOrd="0" destOrd="0" presId="urn:microsoft.com/office/officeart/2005/8/layout/hierarchy2"/>
    <dgm:cxn modelId="{3471CBD0-8610-489B-AFD0-09603C97F9C4}" srcId="{5123617F-3156-4475-B67F-BD527ACBA85D}" destId="{21316FB7-F54D-4FB8-B2C5-42E022A1E084}" srcOrd="1" destOrd="0" parTransId="{7B1D4CFE-5EFD-4CA4-A3F0-D1DBCEF9F708}" sibTransId="{FA91CA67-5FA4-42E0-9F68-2A2D1F10F38C}"/>
    <dgm:cxn modelId="{257F04D8-F953-4DF4-AAF8-AC5CDEDBACBA}" type="presOf" srcId="{201CDE95-1EEC-47E8-B916-BF631FD833DF}" destId="{2F69AE6C-C8F0-4122-9DF8-6EB9BB6A59CA}" srcOrd="1" destOrd="0" presId="urn:microsoft.com/office/officeart/2005/8/layout/hierarchy2"/>
    <dgm:cxn modelId="{AC2F87DC-ECDE-42EC-BA1A-F8B7C8D19D14}" srcId="{5123617F-3156-4475-B67F-BD527ACBA85D}" destId="{1B781AE4-6A2F-40CD-9F6F-8567BEBAD11F}" srcOrd="2" destOrd="0" parTransId="{8ACED36E-0FF3-4200-9CDE-2DC4B3BA66F4}" sibTransId="{A37E17D8-5E70-4F53-A27D-CE57211820E0}"/>
    <dgm:cxn modelId="{6707CBFE-C650-49FC-B0B5-82FE4B7D4650}" type="presOf" srcId="{E3103873-04D9-4952-9ADC-3198628F4B5A}" destId="{FCB2221C-C3FD-4CBE-9C4E-C498463D490F}" srcOrd="0" destOrd="0" presId="urn:microsoft.com/office/officeart/2005/8/layout/hierarchy2"/>
    <dgm:cxn modelId="{D3430288-40A7-45A2-9797-4779EF6CF221}" type="presParOf" srcId="{1D4DB2FA-FDB5-4501-AAEC-0A9CAF31C47B}" destId="{73F224D7-B77F-4E4A-B1D5-6E8DF34BF85A}" srcOrd="0" destOrd="0" presId="urn:microsoft.com/office/officeart/2005/8/layout/hierarchy2"/>
    <dgm:cxn modelId="{2E8C3DFA-CA42-448A-9A82-1A3F1F5C3933}" type="presParOf" srcId="{73F224D7-B77F-4E4A-B1D5-6E8DF34BF85A}" destId="{9345D2CA-2D85-4763-B0BD-C59DBBCF2855}" srcOrd="0" destOrd="0" presId="urn:microsoft.com/office/officeart/2005/8/layout/hierarchy2"/>
    <dgm:cxn modelId="{56C08A10-BA7A-4C49-A961-F98DEE8B0EE8}" type="presParOf" srcId="{73F224D7-B77F-4E4A-B1D5-6E8DF34BF85A}" destId="{1E55CC26-00B0-4A11-BDC1-D697F6CECA77}" srcOrd="1" destOrd="0" presId="urn:microsoft.com/office/officeart/2005/8/layout/hierarchy2"/>
    <dgm:cxn modelId="{619B70A0-E5ED-4745-A96A-A78435C34875}" type="presParOf" srcId="{1E55CC26-00B0-4A11-BDC1-D697F6CECA77}" destId="{31BCE997-B1C7-4158-9A63-7385B408A1E2}" srcOrd="0" destOrd="0" presId="urn:microsoft.com/office/officeart/2005/8/layout/hierarchy2"/>
    <dgm:cxn modelId="{8B4F6190-3577-4CA0-8E49-DFCE9E4AB9F6}" type="presParOf" srcId="{31BCE997-B1C7-4158-9A63-7385B408A1E2}" destId="{FD03789D-B33B-4271-96DF-ED37CD1CE2A9}" srcOrd="0" destOrd="0" presId="urn:microsoft.com/office/officeart/2005/8/layout/hierarchy2"/>
    <dgm:cxn modelId="{E4ED6108-3787-4E47-BFC9-06DC051F284E}" type="presParOf" srcId="{1E55CC26-00B0-4A11-BDC1-D697F6CECA77}" destId="{EF8C6F95-7394-4C2E-94DE-C9CEA7C2B9F6}" srcOrd="1" destOrd="0" presId="urn:microsoft.com/office/officeart/2005/8/layout/hierarchy2"/>
    <dgm:cxn modelId="{2884DFF2-CF36-4F20-A089-D6511EE609AA}" type="presParOf" srcId="{EF8C6F95-7394-4C2E-94DE-C9CEA7C2B9F6}" destId="{FCB2221C-C3FD-4CBE-9C4E-C498463D490F}" srcOrd="0" destOrd="0" presId="urn:microsoft.com/office/officeart/2005/8/layout/hierarchy2"/>
    <dgm:cxn modelId="{884867C5-F1E8-4427-BC14-4A977CAB1AB9}" type="presParOf" srcId="{EF8C6F95-7394-4C2E-94DE-C9CEA7C2B9F6}" destId="{039816B7-164B-439C-9A8F-48ACACFA45FA}" srcOrd="1" destOrd="0" presId="urn:microsoft.com/office/officeart/2005/8/layout/hierarchy2"/>
    <dgm:cxn modelId="{ECEB86B6-BB47-47E4-A47C-CE025F24CE1A}" type="presParOf" srcId="{1E55CC26-00B0-4A11-BDC1-D697F6CECA77}" destId="{A624305C-94A9-4E68-9585-87B153C8404D}" srcOrd="2" destOrd="0" presId="urn:microsoft.com/office/officeart/2005/8/layout/hierarchy2"/>
    <dgm:cxn modelId="{F5EC6BF1-4594-4C99-B640-FD3CD03C33C8}" type="presParOf" srcId="{A624305C-94A9-4E68-9585-87B153C8404D}" destId="{405A8CCF-3D0E-4341-8698-669CADE880F4}" srcOrd="0" destOrd="0" presId="urn:microsoft.com/office/officeart/2005/8/layout/hierarchy2"/>
    <dgm:cxn modelId="{F4C0CC52-29F2-465F-8F9A-E4B008A2295F}" type="presParOf" srcId="{1E55CC26-00B0-4A11-BDC1-D697F6CECA77}" destId="{54F25EE4-938F-4DF0-8683-EC78C6F322DF}" srcOrd="3" destOrd="0" presId="urn:microsoft.com/office/officeart/2005/8/layout/hierarchy2"/>
    <dgm:cxn modelId="{1D3FEC40-AC00-4EEA-9C66-2D5C9B94C3F0}" type="presParOf" srcId="{54F25EE4-938F-4DF0-8683-EC78C6F322DF}" destId="{F695427E-8693-4D70-B799-7B9C77CF455F}" srcOrd="0" destOrd="0" presId="urn:microsoft.com/office/officeart/2005/8/layout/hierarchy2"/>
    <dgm:cxn modelId="{BC537D85-917C-4035-9D03-EB4B698D214B}" type="presParOf" srcId="{54F25EE4-938F-4DF0-8683-EC78C6F322DF}" destId="{18C1CB59-FB9A-4BB9-B9F3-951156FDA822}" srcOrd="1" destOrd="0" presId="urn:microsoft.com/office/officeart/2005/8/layout/hierarchy2"/>
    <dgm:cxn modelId="{C161DE20-3D5E-4CFF-9D92-B56844175525}" type="presParOf" srcId="{18C1CB59-FB9A-4BB9-B9F3-951156FDA822}" destId="{189FE3F6-475B-49F8-A68C-26BF1A7BDFDF}" srcOrd="0" destOrd="0" presId="urn:microsoft.com/office/officeart/2005/8/layout/hierarchy2"/>
    <dgm:cxn modelId="{E17CB3F5-6619-4DD2-A758-BF0A2BE45063}" type="presParOf" srcId="{189FE3F6-475B-49F8-A68C-26BF1A7BDFDF}" destId="{48173AAE-6762-4127-A1D8-62F0537B6811}" srcOrd="0" destOrd="0" presId="urn:microsoft.com/office/officeart/2005/8/layout/hierarchy2"/>
    <dgm:cxn modelId="{C9053E1E-13A7-43E9-85CF-02844A6D4F3A}" type="presParOf" srcId="{18C1CB59-FB9A-4BB9-B9F3-951156FDA822}" destId="{1D06C714-F584-4C60-BB65-4C217DD3D60D}" srcOrd="1" destOrd="0" presId="urn:microsoft.com/office/officeart/2005/8/layout/hierarchy2"/>
    <dgm:cxn modelId="{7F2A0F6C-2333-44FB-A077-0B1A59A53DE5}" type="presParOf" srcId="{1D06C714-F584-4C60-BB65-4C217DD3D60D}" destId="{3C2D6D92-193F-456C-9FFC-95B3A1126513}" srcOrd="0" destOrd="0" presId="urn:microsoft.com/office/officeart/2005/8/layout/hierarchy2"/>
    <dgm:cxn modelId="{6CAAACF7-9C56-47F2-AF5C-1FFC5B2C4B95}" type="presParOf" srcId="{1D06C714-F584-4C60-BB65-4C217DD3D60D}" destId="{EA3B610E-C86A-44E4-996E-CF740430C7DD}" srcOrd="1" destOrd="0" presId="urn:microsoft.com/office/officeart/2005/8/layout/hierarchy2"/>
    <dgm:cxn modelId="{EB0DCD18-5B49-4790-9DFD-6D2EA4274BAA}" type="presParOf" srcId="{18C1CB59-FB9A-4BB9-B9F3-951156FDA822}" destId="{991B78AA-29B2-40F7-A5F3-18A33B80A542}" srcOrd="2" destOrd="0" presId="urn:microsoft.com/office/officeart/2005/8/layout/hierarchy2"/>
    <dgm:cxn modelId="{5A0B1D30-B76A-4F20-9D0E-AE7D7A799D8F}" type="presParOf" srcId="{991B78AA-29B2-40F7-A5F3-18A33B80A542}" destId="{2F69AE6C-C8F0-4122-9DF8-6EB9BB6A59CA}" srcOrd="0" destOrd="0" presId="urn:microsoft.com/office/officeart/2005/8/layout/hierarchy2"/>
    <dgm:cxn modelId="{4752F2B7-2906-46FF-B076-D635EC41F139}" type="presParOf" srcId="{18C1CB59-FB9A-4BB9-B9F3-951156FDA822}" destId="{9120B299-0759-4B14-84FA-C566B1F044F8}" srcOrd="3" destOrd="0" presId="urn:microsoft.com/office/officeart/2005/8/layout/hierarchy2"/>
    <dgm:cxn modelId="{BB6003E9-902C-43F3-9133-9FF146C876AA}" type="presParOf" srcId="{9120B299-0759-4B14-84FA-C566B1F044F8}" destId="{2F22F0A1-77AF-48EA-B652-6E3C0476A54D}" srcOrd="0" destOrd="0" presId="urn:microsoft.com/office/officeart/2005/8/layout/hierarchy2"/>
    <dgm:cxn modelId="{B9B7BEA7-94D3-41A3-829F-59EC51D277DD}" type="presParOf" srcId="{9120B299-0759-4B14-84FA-C566B1F044F8}" destId="{3128215B-2640-4B7F-8A57-2920DB38BC0B}" srcOrd="1" destOrd="0" presId="urn:microsoft.com/office/officeart/2005/8/layout/hierarchy2"/>
    <dgm:cxn modelId="{CE0C6148-850E-4CAE-BA21-57DF0E53E72F}" type="presParOf" srcId="{1E55CC26-00B0-4A11-BDC1-D697F6CECA77}" destId="{3151D7A8-25A1-4AEA-81A1-EF7F89056208}" srcOrd="4" destOrd="0" presId="urn:microsoft.com/office/officeart/2005/8/layout/hierarchy2"/>
    <dgm:cxn modelId="{CD28BFB9-F54A-40CE-B9C2-3B1F3ADC3CFC}" type="presParOf" srcId="{3151D7A8-25A1-4AEA-81A1-EF7F89056208}" destId="{F6BD2CD6-B0D9-4CD2-B4EC-9AD7A6E5BB67}" srcOrd="0" destOrd="0" presId="urn:microsoft.com/office/officeart/2005/8/layout/hierarchy2"/>
    <dgm:cxn modelId="{8F473F40-3D90-4239-9E4A-4D20A6C08EB0}" type="presParOf" srcId="{1E55CC26-00B0-4A11-BDC1-D697F6CECA77}" destId="{B06FFC2B-0EC3-4493-8035-8E22761A39F4}" srcOrd="5" destOrd="0" presId="urn:microsoft.com/office/officeart/2005/8/layout/hierarchy2"/>
    <dgm:cxn modelId="{0176523D-3173-4C9F-832F-984D1B91874F}" type="presParOf" srcId="{B06FFC2B-0EC3-4493-8035-8E22761A39F4}" destId="{F3617838-6D87-401A-95A3-465A2C839E15}" srcOrd="0" destOrd="0" presId="urn:microsoft.com/office/officeart/2005/8/layout/hierarchy2"/>
    <dgm:cxn modelId="{B9CE12A9-EC57-4F1F-80AF-D0C822700ACD}" type="presParOf" srcId="{B06FFC2B-0EC3-4493-8035-8E22761A39F4}" destId="{AAEC3A88-30EB-4494-A907-9BEAB18BEA4F}" srcOrd="1" destOrd="0" presId="urn:microsoft.com/office/officeart/2005/8/layout/hierarchy2"/>
    <dgm:cxn modelId="{5C9D7D8E-D831-4C48-AB0B-6800BF48B2B7}" type="presParOf" srcId="{AAEC3A88-30EB-4494-A907-9BEAB18BEA4F}" destId="{5EA565BE-8B6C-4E9C-9C5F-ACB4C8052508}" srcOrd="0" destOrd="0" presId="urn:microsoft.com/office/officeart/2005/8/layout/hierarchy2"/>
    <dgm:cxn modelId="{13F1A149-E483-44FF-8BD8-1AEE79198DBB}" type="presParOf" srcId="{5EA565BE-8B6C-4E9C-9C5F-ACB4C8052508}" destId="{2045CE2D-FF97-46CD-A2E6-8F0430F10416}" srcOrd="0" destOrd="0" presId="urn:microsoft.com/office/officeart/2005/8/layout/hierarchy2"/>
    <dgm:cxn modelId="{08DAA3EC-358C-4321-BA70-53B331403FE7}" type="presParOf" srcId="{AAEC3A88-30EB-4494-A907-9BEAB18BEA4F}" destId="{B8C14C2C-2B6F-4E6A-AC91-A1F8E2F557C0}" srcOrd="1" destOrd="0" presId="urn:microsoft.com/office/officeart/2005/8/layout/hierarchy2"/>
    <dgm:cxn modelId="{FE04BE39-BBE8-41F5-8B82-D043AA043BA2}" type="presParOf" srcId="{B8C14C2C-2B6F-4E6A-AC91-A1F8E2F557C0}" destId="{A80A5EBE-6B0B-4F0D-BB45-D8A1A4023DCC}" srcOrd="0" destOrd="0" presId="urn:microsoft.com/office/officeart/2005/8/layout/hierarchy2"/>
    <dgm:cxn modelId="{7BEFFB5A-7EFA-4C38-A525-70E61AC8D004}" type="presParOf" srcId="{B8C14C2C-2B6F-4E6A-AC91-A1F8E2F557C0}" destId="{9A521E1F-6515-44CA-A376-2824DA79D9E0}" srcOrd="1" destOrd="0" presId="urn:microsoft.com/office/officeart/2005/8/layout/hierarchy2"/>
    <dgm:cxn modelId="{2A25F630-0896-41CE-81C1-1B220F51F371}" type="presParOf" srcId="{AAEC3A88-30EB-4494-A907-9BEAB18BEA4F}" destId="{447EF74B-7966-4C86-928C-2B35F6A8C8C9}" srcOrd="2" destOrd="0" presId="urn:microsoft.com/office/officeart/2005/8/layout/hierarchy2"/>
    <dgm:cxn modelId="{AD02BE04-4591-447D-9A32-8F0F048294A6}" type="presParOf" srcId="{447EF74B-7966-4C86-928C-2B35F6A8C8C9}" destId="{E43D9B15-9F4C-489F-AC08-D7C6E38D1376}" srcOrd="0" destOrd="0" presId="urn:microsoft.com/office/officeart/2005/8/layout/hierarchy2"/>
    <dgm:cxn modelId="{A4CD6C1D-F6DE-4086-9568-2956076FCFD9}" type="presParOf" srcId="{AAEC3A88-30EB-4494-A907-9BEAB18BEA4F}" destId="{1E835934-F776-4B60-B375-560819DFFE7F}" srcOrd="3" destOrd="0" presId="urn:microsoft.com/office/officeart/2005/8/layout/hierarchy2"/>
    <dgm:cxn modelId="{D984E3A2-8940-4662-BDBB-725CFF6D1110}" type="presParOf" srcId="{1E835934-F776-4B60-B375-560819DFFE7F}" destId="{58E33212-6335-45EF-A448-467FB7CACC57}" srcOrd="0" destOrd="0" presId="urn:microsoft.com/office/officeart/2005/8/layout/hierarchy2"/>
    <dgm:cxn modelId="{6FAD6791-4C14-4073-969B-8091EAA2A010}" type="presParOf" srcId="{1E835934-F776-4B60-B375-560819DFFE7F}" destId="{2F8DB9F1-DB0F-408C-BC1A-EDC156B82864}"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E0FEFE-B4F6-43EB-9152-463F7621B3BD}"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9D8A9E14-B71A-4C7A-B513-8A682E2EB329}">
      <dgm:prSet phldrT="[Text]"/>
      <dgm:spPr/>
      <dgm:t>
        <a:bodyPr/>
        <a:lstStyle/>
        <a:p>
          <a:r>
            <a:rPr lang="en-HK" dirty="0"/>
            <a:t>Social Status</a:t>
          </a:r>
          <a:endParaRPr lang="en-GB" dirty="0"/>
        </a:p>
      </dgm:t>
    </dgm:pt>
    <dgm:pt modelId="{377F1F5E-DAC1-4301-B480-283F6ED3847D}" type="parTrans" cxnId="{A645327C-C589-4DB8-89E9-CAB165F90500}">
      <dgm:prSet/>
      <dgm:spPr/>
      <dgm:t>
        <a:bodyPr/>
        <a:lstStyle/>
        <a:p>
          <a:endParaRPr lang="en-GB"/>
        </a:p>
      </dgm:t>
    </dgm:pt>
    <dgm:pt modelId="{25D9B2A3-C698-4BFF-AB3C-0E8D0919E11E}" type="sibTrans" cxnId="{A645327C-C589-4DB8-89E9-CAB165F90500}">
      <dgm:prSet/>
      <dgm:spPr/>
      <dgm:t>
        <a:bodyPr/>
        <a:lstStyle/>
        <a:p>
          <a:endParaRPr lang="en-GB"/>
        </a:p>
      </dgm:t>
    </dgm:pt>
    <dgm:pt modelId="{C19ACD50-C178-485D-B9AE-C0E0C4D8FFAA}">
      <dgm:prSet phldrT="[Text]"/>
      <dgm:spPr/>
      <dgm:t>
        <a:bodyPr/>
        <a:lstStyle/>
        <a:p>
          <a:r>
            <a:rPr lang="en-HK" dirty="0"/>
            <a:t>Power</a:t>
          </a:r>
          <a:endParaRPr lang="en-GB" dirty="0"/>
        </a:p>
      </dgm:t>
    </dgm:pt>
    <dgm:pt modelId="{D448E15A-AC50-4ADA-98F4-FBDFB19B4309}" type="parTrans" cxnId="{D293EE75-DC0C-4FF2-9A04-7F37913CC669}">
      <dgm:prSet/>
      <dgm:spPr/>
      <dgm:t>
        <a:bodyPr/>
        <a:lstStyle/>
        <a:p>
          <a:endParaRPr lang="en-GB"/>
        </a:p>
      </dgm:t>
    </dgm:pt>
    <dgm:pt modelId="{C5B47B3F-2122-4310-A605-D9EF8559237F}" type="sibTrans" cxnId="{D293EE75-DC0C-4FF2-9A04-7F37913CC669}">
      <dgm:prSet/>
      <dgm:spPr/>
      <dgm:t>
        <a:bodyPr/>
        <a:lstStyle/>
        <a:p>
          <a:endParaRPr lang="en-GB"/>
        </a:p>
      </dgm:t>
    </dgm:pt>
    <dgm:pt modelId="{518310AD-FA30-4C0B-8ED8-C3D4078227BA}">
      <dgm:prSet phldrT="[Text]"/>
      <dgm:spPr/>
      <dgm:t>
        <a:bodyPr/>
        <a:lstStyle/>
        <a:p>
          <a:r>
            <a:rPr lang="en-HK" dirty="0"/>
            <a:t>Wealth</a:t>
          </a:r>
          <a:endParaRPr lang="en-GB" dirty="0"/>
        </a:p>
      </dgm:t>
    </dgm:pt>
    <dgm:pt modelId="{08736DF4-4FAD-4587-8CB9-9D00655AEA45}" type="parTrans" cxnId="{C98963CB-793A-4B8A-ABDA-616A076142BA}">
      <dgm:prSet/>
      <dgm:spPr/>
      <dgm:t>
        <a:bodyPr/>
        <a:lstStyle/>
        <a:p>
          <a:endParaRPr lang="en-GB"/>
        </a:p>
      </dgm:t>
    </dgm:pt>
    <dgm:pt modelId="{045E8102-EFF8-42EA-BE5D-5AA434FAB36C}" type="sibTrans" cxnId="{C98963CB-793A-4B8A-ABDA-616A076142BA}">
      <dgm:prSet/>
      <dgm:spPr/>
      <dgm:t>
        <a:bodyPr/>
        <a:lstStyle/>
        <a:p>
          <a:endParaRPr lang="en-GB"/>
        </a:p>
      </dgm:t>
    </dgm:pt>
    <dgm:pt modelId="{E0AF6F15-742E-42E8-B91A-3495B0C62A7C}">
      <dgm:prSet phldrT="[Text]"/>
      <dgm:spPr/>
      <dgm:t>
        <a:bodyPr/>
        <a:lstStyle/>
        <a:p>
          <a:r>
            <a:rPr lang="en-HK" dirty="0"/>
            <a:t>Prestige</a:t>
          </a:r>
          <a:endParaRPr lang="en-GB" dirty="0"/>
        </a:p>
      </dgm:t>
    </dgm:pt>
    <dgm:pt modelId="{3F7E6E73-4C5C-4748-B754-E49FAC243482}" type="sibTrans" cxnId="{1AEEB626-B43E-446C-8803-698ADDA7F22F}">
      <dgm:prSet/>
      <dgm:spPr/>
      <dgm:t>
        <a:bodyPr/>
        <a:lstStyle/>
        <a:p>
          <a:endParaRPr lang="en-GB"/>
        </a:p>
      </dgm:t>
    </dgm:pt>
    <dgm:pt modelId="{88B687A9-6C2F-4138-AD10-3C517904876D}" type="parTrans" cxnId="{1AEEB626-B43E-446C-8803-698ADDA7F22F}">
      <dgm:prSet/>
      <dgm:spPr/>
      <dgm:t>
        <a:bodyPr/>
        <a:lstStyle/>
        <a:p>
          <a:endParaRPr lang="en-GB"/>
        </a:p>
      </dgm:t>
    </dgm:pt>
    <dgm:pt modelId="{299EC793-5AE1-473C-A8A8-C0CD59C75205}" type="pres">
      <dgm:prSet presAssocID="{43E0FEFE-B4F6-43EB-9152-463F7621B3BD}" presName="diagram" presStyleCnt="0">
        <dgm:presLayoutVars>
          <dgm:chPref val="1"/>
          <dgm:dir/>
          <dgm:animOne val="branch"/>
          <dgm:animLvl val="lvl"/>
          <dgm:resizeHandles val="exact"/>
        </dgm:presLayoutVars>
      </dgm:prSet>
      <dgm:spPr/>
    </dgm:pt>
    <dgm:pt modelId="{340B797C-B9CA-442F-945F-B2EE470AF3F1}" type="pres">
      <dgm:prSet presAssocID="{9D8A9E14-B71A-4C7A-B513-8A682E2EB329}" presName="root1" presStyleCnt="0"/>
      <dgm:spPr/>
    </dgm:pt>
    <dgm:pt modelId="{9F90EBB1-45D6-4743-8288-5A05A650E121}" type="pres">
      <dgm:prSet presAssocID="{9D8A9E14-B71A-4C7A-B513-8A682E2EB329}" presName="LevelOneTextNode" presStyleLbl="node0" presStyleIdx="0" presStyleCnt="1">
        <dgm:presLayoutVars>
          <dgm:chPref val="3"/>
        </dgm:presLayoutVars>
      </dgm:prSet>
      <dgm:spPr/>
    </dgm:pt>
    <dgm:pt modelId="{3A5081E1-EBDC-4054-BD57-001CA6C5C450}" type="pres">
      <dgm:prSet presAssocID="{9D8A9E14-B71A-4C7A-B513-8A682E2EB329}" presName="level2hierChild" presStyleCnt="0"/>
      <dgm:spPr/>
    </dgm:pt>
    <dgm:pt modelId="{1F1A2EE4-771D-43EC-BDD5-102CBC37990B}" type="pres">
      <dgm:prSet presAssocID="{88B687A9-6C2F-4138-AD10-3C517904876D}" presName="conn2-1" presStyleLbl="parChTrans1D2" presStyleIdx="0" presStyleCnt="3"/>
      <dgm:spPr/>
    </dgm:pt>
    <dgm:pt modelId="{24BA0D20-7812-471C-999C-A0237624BE80}" type="pres">
      <dgm:prSet presAssocID="{88B687A9-6C2F-4138-AD10-3C517904876D}" presName="connTx" presStyleLbl="parChTrans1D2" presStyleIdx="0" presStyleCnt="3"/>
      <dgm:spPr/>
    </dgm:pt>
    <dgm:pt modelId="{9D73D893-AAD5-4893-909F-5425C0164C7D}" type="pres">
      <dgm:prSet presAssocID="{E0AF6F15-742E-42E8-B91A-3495B0C62A7C}" presName="root2" presStyleCnt="0"/>
      <dgm:spPr/>
    </dgm:pt>
    <dgm:pt modelId="{C251483A-8690-4C0A-9349-150387B0E9E3}" type="pres">
      <dgm:prSet presAssocID="{E0AF6F15-742E-42E8-B91A-3495B0C62A7C}" presName="LevelTwoTextNode" presStyleLbl="node2" presStyleIdx="0" presStyleCnt="3">
        <dgm:presLayoutVars>
          <dgm:chPref val="3"/>
        </dgm:presLayoutVars>
      </dgm:prSet>
      <dgm:spPr/>
    </dgm:pt>
    <dgm:pt modelId="{E339AECC-2FD6-4BF9-9173-1310006349B5}" type="pres">
      <dgm:prSet presAssocID="{E0AF6F15-742E-42E8-B91A-3495B0C62A7C}" presName="level3hierChild" presStyleCnt="0"/>
      <dgm:spPr/>
    </dgm:pt>
    <dgm:pt modelId="{DE6EEFEB-3A38-4147-BD23-3EEB1089D88D}" type="pres">
      <dgm:prSet presAssocID="{D448E15A-AC50-4ADA-98F4-FBDFB19B4309}" presName="conn2-1" presStyleLbl="parChTrans1D2" presStyleIdx="1" presStyleCnt="3"/>
      <dgm:spPr/>
    </dgm:pt>
    <dgm:pt modelId="{D16DF15A-9B0F-4E55-BCEE-DD121FBE0524}" type="pres">
      <dgm:prSet presAssocID="{D448E15A-AC50-4ADA-98F4-FBDFB19B4309}" presName="connTx" presStyleLbl="parChTrans1D2" presStyleIdx="1" presStyleCnt="3"/>
      <dgm:spPr/>
    </dgm:pt>
    <dgm:pt modelId="{5BFCE3B5-60F9-4892-8C9C-DCD1AC5AFB2C}" type="pres">
      <dgm:prSet presAssocID="{C19ACD50-C178-485D-B9AE-C0E0C4D8FFAA}" presName="root2" presStyleCnt="0"/>
      <dgm:spPr/>
    </dgm:pt>
    <dgm:pt modelId="{C976706D-A0A9-4532-B220-188C258E9F23}" type="pres">
      <dgm:prSet presAssocID="{C19ACD50-C178-485D-B9AE-C0E0C4D8FFAA}" presName="LevelTwoTextNode" presStyleLbl="node2" presStyleIdx="1" presStyleCnt="3">
        <dgm:presLayoutVars>
          <dgm:chPref val="3"/>
        </dgm:presLayoutVars>
      </dgm:prSet>
      <dgm:spPr/>
    </dgm:pt>
    <dgm:pt modelId="{962198F6-12F8-4E97-9EAB-B67708A372E9}" type="pres">
      <dgm:prSet presAssocID="{C19ACD50-C178-485D-B9AE-C0E0C4D8FFAA}" presName="level3hierChild" presStyleCnt="0"/>
      <dgm:spPr/>
    </dgm:pt>
    <dgm:pt modelId="{14BAF5D0-6385-449A-8F49-208F8BAB8AAD}" type="pres">
      <dgm:prSet presAssocID="{08736DF4-4FAD-4587-8CB9-9D00655AEA45}" presName="conn2-1" presStyleLbl="parChTrans1D2" presStyleIdx="2" presStyleCnt="3"/>
      <dgm:spPr/>
    </dgm:pt>
    <dgm:pt modelId="{03E0FF30-4C36-46F6-8472-9ED77C52D839}" type="pres">
      <dgm:prSet presAssocID="{08736DF4-4FAD-4587-8CB9-9D00655AEA45}" presName="connTx" presStyleLbl="parChTrans1D2" presStyleIdx="2" presStyleCnt="3"/>
      <dgm:spPr/>
    </dgm:pt>
    <dgm:pt modelId="{56CAF495-83DB-44FC-B399-1DA0DBAE6E33}" type="pres">
      <dgm:prSet presAssocID="{518310AD-FA30-4C0B-8ED8-C3D4078227BA}" presName="root2" presStyleCnt="0"/>
      <dgm:spPr/>
    </dgm:pt>
    <dgm:pt modelId="{B0C7BC8B-AE55-4655-A893-98B889F31DC3}" type="pres">
      <dgm:prSet presAssocID="{518310AD-FA30-4C0B-8ED8-C3D4078227BA}" presName="LevelTwoTextNode" presStyleLbl="node2" presStyleIdx="2" presStyleCnt="3">
        <dgm:presLayoutVars>
          <dgm:chPref val="3"/>
        </dgm:presLayoutVars>
      </dgm:prSet>
      <dgm:spPr/>
    </dgm:pt>
    <dgm:pt modelId="{CD5E8D63-CE03-408A-8E47-75C00C45B5DD}" type="pres">
      <dgm:prSet presAssocID="{518310AD-FA30-4C0B-8ED8-C3D4078227BA}" presName="level3hierChild" presStyleCnt="0"/>
      <dgm:spPr/>
    </dgm:pt>
  </dgm:ptLst>
  <dgm:cxnLst>
    <dgm:cxn modelId="{3D5C0800-3846-4143-A464-10B997BEF870}" type="presOf" srcId="{E0AF6F15-742E-42E8-B91A-3495B0C62A7C}" destId="{C251483A-8690-4C0A-9349-150387B0E9E3}" srcOrd="0" destOrd="0" presId="urn:microsoft.com/office/officeart/2005/8/layout/hierarchy2"/>
    <dgm:cxn modelId="{72300E04-4387-4782-AC47-E05569482BD7}" type="presOf" srcId="{08736DF4-4FAD-4587-8CB9-9D00655AEA45}" destId="{14BAF5D0-6385-449A-8F49-208F8BAB8AAD}" srcOrd="0" destOrd="0" presId="urn:microsoft.com/office/officeart/2005/8/layout/hierarchy2"/>
    <dgm:cxn modelId="{1AEEB626-B43E-446C-8803-698ADDA7F22F}" srcId="{9D8A9E14-B71A-4C7A-B513-8A682E2EB329}" destId="{E0AF6F15-742E-42E8-B91A-3495B0C62A7C}" srcOrd="0" destOrd="0" parTransId="{88B687A9-6C2F-4138-AD10-3C517904876D}" sibTransId="{3F7E6E73-4C5C-4748-B754-E49FAC243482}"/>
    <dgm:cxn modelId="{AE30F727-97A5-4390-A11C-B37A5B4175B6}" type="presOf" srcId="{08736DF4-4FAD-4587-8CB9-9D00655AEA45}" destId="{03E0FF30-4C36-46F6-8472-9ED77C52D839}" srcOrd="1" destOrd="0" presId="urn:microsoft.com/office/officeart/2005/8/layout/hierarchy2"/>
    <dgm:cxn modelId="{50D3EA3B-D09B-4B76-A91E-861B7EA49994}" type="presOf" srcId="{D448E15A-AC50-4ADA-98F4-FBDFB19B4309}" destId="{DE6EEFEB-3A38-4147-BD23-3EEB1089D88D}" srcOrd="0" destOrd="0" presId="urn:microsoft.com/office/officeart/2005/8/layout/hierarchy2"/>
    <dgm:cxn modelId="{67EDC15F-5400-4FC9-9C97-4E427B3F4C65}" type="presOf" srcId="{9D8A9E14-B71A-4C7A-B513-8A682E2EB329}" destId="{9F90EBB1-45D6-4743-8288-5A05A650E121}" srcOrd="0" destOrd="0" presId="urn:microsoft.com/office/officeart/2005/8/layout/hierarchy2"/>
    <dgm:cxn modelId="{4FE7F444-76DC-4925-9B50-F7B690900EFE}" type="presOf" srcId="{518310AD-FA30-4C0B-8ED8-C3D4078227BA}" destId="{B0C7BC8B-AE55-4655-A893-98B889F31DC3}" srcOrd="0" destOrd="0" presId="urn:microsoft.com/office/officeart/2005/8/layout/hierarchy2"/>
    <dgm:cxn modelId="{FD7AC04A-A853-442C-B2D5-D073A81EB1CD}" type="presOf" srcId="{88B687A9-6C2F-4138-AD10-3C517904876D}" destId="{24BA0D20-7812-471C-999C-A0237624BE80}" srcOrd="1" destOrd="0" presId="urn:microsoft.com/office/officeart/2005/8/layout/hierarchy2"/>
    <dgm:cxn modelId="{D293EE75-DC0C-4FF2-9A04-7F37913CC669}" srcId="{9D8A9E14-B71A-4C7A-B513-8A682E2EB329}" destId="{C19ACD50-C178-485D-B9AE-C0E0C4D8FFAA}" srcOrd="1" destOrd="0" parTransId="{D448E15A-AC50-4ADA-98F4-FBDFB19B4309}" sibTransId="{C5B47B3F-2122-4310-A605-D9EF8559237F}"/>
    <dgm:cxn modelId="{E461EC7B-5678-44CF-96A8-00FE0B31AF44}" type="presOf" srcId="{C19ACD50-C178-485D-B9AE-C0E0C4D8FFAA}" destId="{C976706D-A0A9-4532-B220-188C258E9F23}" srcOrd="0" destOrd="0" presId="urn:microsoft.com/office/officeart/2005/8/layout/hierarchy2"/>
    <dgm:cxn modelId="{A645327C-C589-4DB8-89E9-CAB165F90500}" srcId="{43E0FEFE-B4F6-43EB-9152-463F7621B3BD}" destId="{9D8A9E14-B71A-4C7A-B513-8A682E2EB329}" srcOrd="0" destOrd="0" parTransId="{377F1F5E-DAC1-4301-B480-283F6ED3847D}" sibTransId="{25D9B2A3-C698-4BFF-AB3C-0E8D0919E11E}"/>
    <dgm:cxn modelId="{65757E9B-D4A1-4095-AF6C-8BF03D1DCDF1}" type="presOf" srcId="{D448E15A-AC50-4ADA-98F4-FBDFB19B4309}" destId="{D16DF15A-9B0F-4E55-BCEE-DD121FBE0524}" srcOrd="1" destOrd="0" presId="urn:microsoft.com/office/officeart/2005/8/layout/hierarchy2"/>
    <dgm:cxn modelId="{64E1809D-6227-4186-AE93-BCD6ED98D3AF}" type="presOf" srcId="{43E0FEFE-B4F6-43EB-9152-463F7621B3BD}" destId="{299EC793-5AE1-473C-A8A8-C0CD59C75205}" srcOrd="0" destOrd="0" presId="urn:microsoft.com/office/officeart/2005/8/layout/hierarchy2"/>
    <dgm:cxn modelId="{C98963CB-793A-4B8A-ABDA-616A076142BA}" srcId="{9D8A9E14-B71A-4C7A-B513-8A682E2EB329}" destId="{518310AD-FA30-4C0B-8ED8-C3D4078227BA}" srcOrd="2" destOrd="0" parTransId="{08736DF4-4FAD-4587-8CB9-9D00655AEA45}" sibTransId="{045E8102-EFF8-42EA-BE5D-5AA434FAB36C}"/>
    <dgm:cxn modelId="{BA4448F7-A0D2-4FAF-A3F8-EE68D132FDF1}" type="presOf" srcId="{88B687A9-6C2F-4138-AD10-3C517904876D}" destId="{1F1A2EE4-771D-43EC-BDD5-102CBC37990B}" srcOrd="0" destOrd="0" presId="urn:microsoft.com/office/officeart/2005/8/layout/hierarchy2"/>
    <dgm:cxn modelId="{8E9BF08E-E7C8-4F0D-A809-F376A765146A}" type="presParOf" srcId="{299EC793-5AE1-473C-A8A8-C0CD59C75205}" destId="{340B797C-B9CA-442F-945F-B2EE470AF3F1}" srcOrd="0" destOrd="0" presId="urn:microsoft.com/office/officeart/2005/8/layout/hierarchy2"/>
    <dgm:cxn modelId="{9AD3D669-6ADE-4E83-904D-E0F762858EA8}" type="presParOf" srcId="{340B797C-B9CA-442F-945F-B2EE470AF3F1}" destId="{9F90EBB1-45D6-4743-8288-5A05A650E121}" srcOrd="0" destOrd="0" presId="urn:microsoft.com/office/officeart/2005/8/layout/hierarchy2"/>
    <dgm:cxn modelId="{039AE323-CF4F-4579-9E10-5351AA90F913}" type="presParOf" srcId="{340B797C-B9CA-442F-945F-B2EE470AF3F1}" destId="{3A5081E1-EBDC-4054-BD57-001CA6C5C450}" srcOrd="1" destOrd="0" presId="urn:microsoft.com/office/officeart/2005/8/layout/hierarchy2"/>
    <dgm:cxn modelId="{197D7488-1FB9-494A-A6F8-7DDEB850DBA3}" type="presParOf" srcId="{3A5081E1-EBDC-4054-BD57-001CA6C5C450}" destId="{1F1A2EE4-771D-43EC-BDD5-102CBC37990B}" srcOrd="0" destOrd="0" presId="urn:microsoft.com/office/officeart/2005/8/layout/hierarchy2"/>
    <dgm:cxn modelId="{0905E99A-D335-4E5D-B8E3-EEAA0878AC4B}" type="presParOf" srcId="{1F1A2EE4-771D-43EC-BDD5-102CBC37990B}" destId="{24BA0D20-7812-471C-999C-A0237624BE80}" srcOrd="0" destOrd="0" presId="urn:microsoft.com/office/officeart/2005/8/layout/hierarchy2"/>
    <dgm:cxn modelId="{73CFE041-238E-4240-ABB1-1420CD20CB8B}" type="presParOf" srcId="{3A5081E1-EBDC-4054-BD57-001CA6C5C450}" destId="{9D73D893-AAD5-4893-909F-5425C0164C7D}" srcOrd="1" destOrd="0" presId="urn:microsoft.com/office/officeart/2005/8/layout/hierarchy2"/>
    <dgm:cxn modelId="{2D9E3EBC-A2CF-4250-A4A8-6C6A324CF3F6}" type="presParOf" srcId="{9D73D893-AAD5-4893-909F-5425C0164C7D}" destId="{C251483A-8690-4C0A-9349-150387B0E9E3}" srcOrd="0" destOrd="0" presId="urn:microsoft.com/office/officeart/2005/8/layout/hierarchy2"/>
    <dgm:cxn modelId="{0540F561-A20A-43D5-BE77-1346989584E5}" type="presParOf" srcId="{9D73D893-AAD5-4893-909F-5425C0164C7D}" destId="{E339AECC-2FD6-4BF9-9173-1310006349B5}" srcOrd="1" destOrd="0" presId="urn:microsoft.com/office/officeart/2005/8/layout/hierarchy2"/>
    <dgm:cxn modelId="{AB5E8603-488E-435D-86BE-55E1A10CEBED}" type="presParOf" srcId="{3A5081E1-EBDC-4054-BD57-001CA6C5C450}" destId="{DE6EEFEB-3A38-4147-BD23-3EEB1089D88D}" srcOrd="2" destOrd="0" presId="urn:microsoft.com/office/officeart/2005/8/layout/hierarchy2"/>
    <dgm:cxn modelId="{DA1B2029-EF70-4C4D-8559-9DDCE6D29563}" type="presParOf" srcId="{DE6EEFEB-3A38-4147-BD23-3EEB1089D88D}" destId="{D16DF15A-9B0F-4E55-BCEE-DD121FBE0524}" srcOrd="0" destOrd="0" presId="urn:microsoft.com/office/officeart/2005/8/layout/hierarchy2"/>
    <dgm:cxn modelId="{E335E1F6-4CDF-466A-B71D-A4B5F0F36BD0}" type="presParOf" srcId="{3A5081E1-EBDC-4054-BD57-001CA6C5C450}" destId="{5BFCE3B5-60F9-4892-8C9C-DCD1AC5AFB2C}" srcOrd="3" destOrd="0" presId="urn:microsoft.com/office/officeart/2005/8/layout/hierarchy2"/>
    <dgm:cxn modelId="{B785FB20-55E7-44CD-8305-89B890C190AC}" type="presParOf" srcId="{5BFCE3B5-60F9-4892-8C9C-DCD1AC5AFB2C}" destId="{C976706D-A0A9-4532-B220-188C258E9F23}" srcOrd="0" destOrd="0" presId="urn:microsoft.com/office/officeart/2005/8/layout/hierarchy2"/>
    <dgm:cxn modelId="{D7B27E0D-6200-42BF-81AF-1C76E0E8A6FC}" type="presParOf" srcId="{5BFCE3B5-60F9-4892-8C9C-DCD1AC5AFB2C}" destId="{962198F6-12F8-4E97-9EAB-B67708A372E9}" srcOrd="1" destOrd="0" presId="urn:microsoft.com/office/officeart/2005/8/layout/hierarchy2"/>
    <dgm:cxn modelId="{63B09CB3-437D-4E0C-BB15-0961761FD256}" type="presParOf" srcId="{3A5081E1-EBDC-4054-BD57-001CA6C5C450}" destId="{14BAF5D0-6385-449A-8F49-208F8BAB8AAD}" srcOrd="4" destOrd="0" presId="urn:microsoft.com/office/officeart/2005/8/layout/hierarchy2"/>
    <dgm:cxn modelId="{89D9A85E-AADA-4A19-AD53-26FE94397208}" type="presParOf" srcId="{14BAF5D0-6385-449A-8F49-208F8BAB8AAD}" destId="{03E0FF30-4C36-46F6-8472-9ED77C52D839}" srcOrd="0" destOrd="0" presId="urn:microsoft.com/office/officeart/2005/8/layout/hierarchy2"/>
    <dgm:cxn modelId="{876C5A83-1ECB-49C6-BDA4-1FEA89832458}" type="presParOf" srcId="{3A5081E1-EBDC-4054-BD57-001CA6C5C450}" destId="{56CAF495-83DB-44FC-B399-1DA0DBAE6E33}" srcOrd="5" destOrd="0" presId="urn:microsoft.com/office/officeart/2005/8/layout/hierarchy2"/>
    <dgm:cxn modelId="{5E67CA24-5470-4077-9E23-E504700DCADB}" type="presParOf" srcId="{56CAF495-83DB-44FC-B399-1DA0DBAE6E33}" destId="{B0C7BC8B-AE55-4655-A893-98B889F31DC3}" srcOrd="0" destOrd="0" presId="urn:microsoft.com/office/officeart/2005/8/layout/hierarchy2"/>
    <dgm:cxn modelId="{6BE738AF-D3B9-402F-968F-F8883EC10014}" type="presParOf" srcId="{56CAF495-83DB-44FC-B399-1DA0DBAE6E33}" destId="{CD5E8D63-CE03-408A-8E47-75C00C45B5DD}"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01CDFC-B62A-4E41-8201-08E5AB567CE3}">
      <dsp:nvSpPr>
        <dsp:cNvPr id="0" name=""/>
        <dsp:cNvSpPr/>
      </dsp:nvSpPr>
      <dsp:spPr>
        <a:xfrm>
          <a:off x="485950" y="776152"/>
          <a:ext cx="1347940" cy="673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HK" sz="1700" kern="1200" dirty="0"/>
            <a:t>Reliability</a:t>
          </a:r>
          <a:endParaRPr lang="en-GB" sz="1700" kern="1200" dirty="0"/>
        </a:p>
      </dsp:txBody>
      <dsp:txXfrm>
        <a:off x="505690" y="795892"/>
        <a:ext cx="1308460" cy="634490"/>
      </dsp:txXfrm>
    </dsp:sp>
    <dsp:sp modelId="{999B1119-BACE-4D25-950C-F7CD31BE6139}">
      <dsp:nvSpPr>
        <dsp:cNvPr id="0" name=""/>
        <dsp:cNvSpPr/>
      </dsp:nvSpPr>
      <dsp:spPr>
        <a:xfrm rot="18289469">
          <a:off x="1631399" y="698358"/>
          <a:ext cx="944159" cy="54492"/>
        </a:xfrm>
        <a:custGeom>
          <a:avLst/>
          <a:gdLst/>
          <a:ahLst/>
          <a:cxnLst/>
          <a:rect l="0" t="0" r="0" b="0"/>
          <a:pathLst>
            <a:path>
              <a:moveTo>
                <a:pt x="0" y="27246"/>
              </a:moveTo>
              <a:lnTo>
                <a:pt x="944159" y="272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79875" y="702001"/>
        <a:ext cx="47207" cy="47207"/>
      </dsp:txXfrm>
    </dsp:sp>
    <dsp:sp modelId="{EDE95936-C5EF-4DA2-B83A-62E19E058B19}">
      <dsp:nvSpPr>
        <dsp:cNvPr id="0" name=""/>
        <dsp:cNvSpPr/>
      </dsp:nvSpPr>
      <dsp:spPr>
        <a:xfrm>
          <a:off x="2373067" y="1087"/>
          <a:ext cx="1347940" cy="673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HK" sz="1700" kern="1200" dirty="0"/>
            <a:t>Test-retest reliability</a:t>
          </a:r>
          <a:endParaRPr lang="en-GB" sz="1700" kern="1200" dirty="0"/>
        </a:p>
      </dsp:txBody>
      <dsp:txXfrm>
        <a:off x="2392807" y="20827"/>
        <a:ext cx="1308460" cy="634490"/>
      </dsp:txXfrm>
    </dsp:sp>
    <dsp:sp modelId="{11320110-5375-4DE3-B700-A57422FA9266}">
      <dsp:nvSpPr>
        <dsp:cNvPr id="0" name=""/>
        <dsp:cNvSpPr/>
      </dsp:nvSpPr>
      <dsp:spPr>
        <a:xfrm>
          <a:off x="1833890" y="1085891"/>
          <a:ext cx="539176" cy="54492"/>
        </a:xfrm>
        <a:custGeom>
          <a:avLst/>
          <a:gdLst/>
          <a:ahLst/>
          <a:cxnLst/>
          <a:rect l="0" t="0" r="0" b="0"/>
          <a:pathLst>
            <a:path>
              <a:moveTo>
                <a:pt x="0" y="27246"/>
              </a:moveTo>
              <a:lnTo>
                <a:pt x="539176" y="272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89999" y="1099658"/>
        <a:ext cx="26958" cy="26958"/>
      </dsp:txXfrm>
    </dsp:sp>
    <dsp:sp modelId="{097B823A-7B9B-4574-BCF4-DCD49FF5BA45}">
      <dsp:nvSpPr>
        <dsp:cNvPr id="0" name=""/>
        <dsp:cNvSpPr/>
      </dsp:nvSpPr>
      <dsp:spPr>
        <a:xfrm>
          <a:off x="2373067" y="776152"/>
          <a:ext cx="1347940" cy="673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HK" sz="1700" kern="1200" dirty="0"/>
            <a:t>Internal consistency</a:t>
          </a:r>
          <a:endParaRPr lang="en-GB" sz="1700" kern="1200" dirty="0"/>
        </a:p>
      </dsp:txBody>
      <dsp:txXfrm>
        <a:off x="2392807" y="795892"/>
        <a:ext cx="1308460" cy="634490"/>
      </dsp:txXfrm>
    </dsp:sp>
    <dsp:sp modelId="{41702D41-B36E-4577-9AF3-363FEB038315}">
      <dsp:nvSpPr>
        <dsp:cNvPr id="0" name=""/>
        <dsp:cNvSpPr/>
      </dsp:nvSpPr>
      <dsp:spPr>
        <a:xfrm rot="3310531">
          <a:off x="1631399" y="1473424"/>
          <a:ext cx="944159" cy="54492"/>
        </a:xfrm>
        <a:custGeom>
          <a:avLst/>
          <a:gdLst/>
          <a:ahLst/>
          <a:cxnLst/>
          <a:rect l="0" t="0" r="0" b="0"/>
          <a:pathLst>
            <a:path>
              <a:moveTo>
                <a:pt x="0" y="27246"/>
              </a:moveTo>
              <a:lnTo>
                <a:pt x="944159" y="272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79875" y="1477066"/>
        <a:ext cx="47207" cy="47207"/>
      </dsp:txXfrm>
    </dsp:sp>
    <dsp:sp modelId="{D85D1400-2BF7-4465-905F-37357B1EA2BF}">
      <dsp:nvSpPr>
        <dsp:cNvPr id="0" name=""/>
        <dsp:cNvSpPr/>
      </dsp:nvSpPr>
      <dsp:spPr>
        <a:xfrm>
          <a:off x="2373067" y="1551218"/>
          <a:ext cx="1347940" cy="673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HK" sz="1700" kern="1200" dirty="0"/>
            <a:t>Inter-rater reliability</a:t>
          </a:r>
          <a:endParaRPr lang="en-GB" sz="1700" kern="1200" dirty="0"/>
        </a:p>
      </dsp:txBody>
      <dsp:txXfrm>
        <a:off x="2392807" y="1570958"/>
        <a:ext cx="1308460" cy="6344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5D2CA-2D85-4763-B0BD-C59DBBCF2855}">
      <dsp:nvSpPr>
        <dsp:cNvPr id="0" name=""/>
        <dsp:cNvSpPr/>
      </dsp:nvSpPr>
      <dsp:spPr>
        <a:xfrm>
          <a:off x="220240" y="941761"/>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HK" sz="1300" kern="1200" dirty="0"/>
            <a:t>Validity</a:t>
          </a:r>
          <a:endParaRPr lang="en-GB" sz="1300" kern="1200" dirty="0"/>
        </a:p>
      </dsp:txBody>
      <dsp:txXfrm>
        <a:off x="236227" y="957748"/>
        <a:ext cx="1059680" cy="513853"/>
      </dsp:txXfrm>
    </dsp:sp>
    <dsp:sp modelId="{31BCE997-B1C7-4158-9A63-7385B408A1E2}">
      <dsp:nvSpPr>
        <dsp:cNvPr id="0" name=""/>
        <dsp:cNvSpPr/>
      </dsp:nvSpPr>
      <dsp:spPr>
        <a:xfrm rot="17692822">
          <a:off x="1011286" y="725991"/>
          <a:ext cx="1037879" cy="35815"/>
        </a:xfrm>
        <a:custGeom>
          <a:avLst/>
          <a:gdLst/>
          <a:ahLst/>
          <a:cxnLst/>
          <a:rect l="0" t="0" r="0" b="0"/>
          <a:pathLst>
            <a:path>
              <a:moveTo>
                <a:pt x="0" y="17907"/>
              </a:moveTo>
              <a:lnTo>
                <a:pt x="1037879" y="179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504279" y="717951"/>
        <a:ext cx="51893" cy="51893"/>
      </dsp:txXfrm>
    </dsp:sp>
    <dsp:sp modelId="{FCB2221C-C3FD-4CBE-9C4E-C498463D490F}">
      <dsp:nvSpPr>
        <dsp:cNvPr id="0" name=""/>
        <dsp:cNvSpPr/>
      </dsp:nvSpPr>
      <dsp:spPr>
        <a:xfrm>
          <a:off x="1748556" y="209"/>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HK" sz="1300" kern="1200" dirty="0"/>
            <a:t>Content- related</a:t>
          </a:r>
          <a:endParaRPr lang="en-GB" sz="1300" kern="1200" dirty="0"/>
        </a:p>
      </dsp:txBody>
      <dsp:txXfrm>
        <a:off x="1764543" y="16196"/>
        <a:ext cx="1059680" cy="513853"/>
      </dsp:txXfrm>
    </dsp:sp>
    <dsp:sp modelId="{A624305C-94A9-4E68-9585-87B153C8404D}">
      <dsp:nvSpPr>
        <dsp:cNvPr id="0" name=""/>
        <dsp:cNvSpPr/>
      </dsp:nvSpPr>
      <dsp:spPr>
        <a:xfrm rot="19457599">
          <a:off x="1261350" y="1039841"/>
          <a:ext cx="537750" cy="35815"/>
        </a:xfrm>
        <a:custGeom>
          <a:avLst/>
          <a:gdLst/>
          <a:ahLst/>
          <a:cxnLst/>
          <a:rect l="0" t="0" r="0" b="0"/>
          <a:pathLst>
            <a:path>
              <a:moveTo>
                <a:pt x="0" y="17907"/>
              </a:moveTo>
              <a:lnTo>
                <a:pt x="537750" y="179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516782" y="1044305"/>
        <a:ext cx="26887" cy="26887"/>
      </dsp:txXfrm>
    </dsp:sp>
    <dsp:sp modelId="{F695427E-8693-4D70-B799-7B9C77CF455F}">
      <dsp:nvSpPr>
        <dsp:cNvPr id="0" name=""/>
        <dsp:cNvSpPr/>
      </dsp:nvSpPr>
      <dsp:spPr>
        <a:xfrm>
          <a:off x="1748556" y="627910"/>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HK" sz="1300" kern="1200" dirty="0"/>
            <a:t>Criterion- related</a:t>
          </a:r>
          <a:endParaRPr lang="en-GB" sz="1300" kern="1200" dirty="0"/>
        </a:p>
      </dsp:txBody>
      <dsp:txXfrm>
        <a:off x="1764543" y="643897"/>
        <a:ext cx="1059680" cy="513853"/>
      </dsp:txXfrm>
    </dsp:sp>
    <dsp:sp modelId="{189FE3F6-475B-49F8-A68C-26BF1A7BDFDF}">
      <dsp:nvSpPr>
        <dsp:cNvPr id="0" name=""/>
        <dsp:cNvSpPr/>
      </dsp:nvSpPr>
      <dsp:spPr>
        <a:xfrm rot="19457599">
          <a:off x="2789666" y="725991"/>
          <a:ext cx="537750" cy="35815"/>
        </a:xfrm>
        <a:custGeom>
          <a:avLst/>
          <a:gdLst/>
          <a:ahLst/>
          <a:cxnLst/>
          <a:rect l="0" t="0" r="0" b="0"/>
          <a:pathLst>
            <a:path>
              <a:moveTo>
                <a:pt x="0" y="17907"/>
              </a:moveTo>
              <a:lnTo>
                <a:pt x="537750" y="179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45098" y="730455"/>
        <a:ext cx="26887" cy="26887"/>
      </dsp:txXfrm>
    </dsp:sp>
    <dsp:sp modelId="{3C2D6D92-193F-456C-9FFC-95B3A1126513}">
      <dsp:nvSpPr>
        <dsp:cNvPr id="0" name=""/>
        <dsp:cNvSpPr/>
      </dsp:nvSpPr>
      <dsp:spPr>
        <a:xfrm>
          <a:off x="3276872" y="314059"/>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Predictive </a:t>
          </a:r>
        </a:p>
      </dsp:txBody>
      <dsp:txXfrm>
        <a:off x="3292859" y="330046"/>
        <a:ext cx="1059680" cy="513853"/>
      </dsp:txXfrm>
    </dsp:sp>
    <dsp:sp modelId="{991B78AA-29B2-40F7-A5F3-18A33B80A542}">
      <dsp:nvSpPr>
        <dsp:cNvPr id="0" name=""/>
        <dsp:cNvSpPr/>
      </dsp:nvSpPr>
      <dsp:spPr>
        <a:xfrm rot="2142401">
          <a:off x="2789666" y="1039841"/>
          <a:ext cx="537750" cy="35815"/>
        </a:xfrm>
        <a:custGeom>
          <a:avLst/>
          <a:gdLst/>
          <a:ahLst/>
          <a:cxnLst/>
          <a:rect l="0" t="0" r="0" b="0"/>
          <a:pathLst>
            <a:path>
              <a:moveTo>
                <a:pt x="0" y="17907"/>
              </a:moveTo>
              <a:lnTo>
                <a:pt x="537750" y="179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45098" y="1044305"/>
        <a:ext cx="26887" cy="26887"/>
      </dsp:txXfrm>
    </dsp:sp>
    <dsp:sp modelId="{2F22F0A1-77AF-48EA-B652-6E3C0476A54D}">
      <dsp:nvSpPr>
        <dsp:cNvPr id="0" name=""/>
        <dsp:cNvSpPr/>
      </dsp:nvSpPr>
      <dsp:spPr>
        <a:xfrm>
          <a:off x="3276872" y="941761"/>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Concurrent</a:t>
          </a:r>
        </a:p>
      </dsp:txBody>
      <dsp:txXfrm>
        <a:off x="3292859" y="957748"/>
        <a:ext cx="1059680" cy="513853"/>
      </dsp:txXfrm>
    </dsp:sp>
    <dsp:sp modelId="{3151D7A8-25A1-4AEA-81A1-EF7F89056208}">
      <dsp:nvSpPr>
        <dsp:cNvPr id="0" name=""/>
        <dsp:cNvSpPr/>
      </dsp:nvSpPr>
      <dsp:spPr>
        <a:xfrm rot="3907178">
          <a:off x="1011286" y="1667542"/>
          <a:ext cx="1037879" cy="35815"/>
        </a:xfrm>
        <a:custGeom>
          <a:avLst/>
          <a:gdLst/>
          <a:ahLst/>
          <a:cxnLst/>
          <a:rect l="0" t="0" r="0" b="0"/>
          <a:pathLst>
            <a:path>
              <a:moveTo>
                <a:pt x="0" y="17907"/>
              </a:moveTo>
              <a:lnTo>
                <a:pt x="1037879" y="179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504279" y="1659503"/>
        <a:ext cx="51893" cy="51893"/>
      </dsp:txXfrm>
    </dsp:sp>
    <dsp:sp modelId="{F3617838-6D87-401A-95A3-465A2C839E15}">
      <dsp:nvSpPr>
        <dsp:cNvPr id="0" name=""/>
        <dsp:cNvSpPr/>
      </dsp:nvSpPr>
      <dsp:spPr>
        <a:xfrm>
          <a:off x="1748556" y="1883312"/>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HK" sz="1300" kern="1200" dirty="0"/>
            <a:t>Construct- related</a:t>
          </a:r>
          <a:endParaRPr lang="en-GB" sz="1300" kern="1200" dirty="0"/>
        </a:p>
      </dsp:txBody>
      <dsp:txXfrm>
        <a:off x="1764543" y="1899299"/>
        <a:ext cx="1059680" cy="513853"/>
      </dsp:txXfrm>
    </dsp:sp>
    <dsp:sp modelId="{5EA565BE-8B6C-4E9C-9C5F-ACB4C8052508}">
      <dsp:nvSpPr>
        <dsp:cNvPr id="0" name=""/>
        <dsp:cNvSpPr/>
      </dsp:nvSpPr>
      <dsp:spPr>
        <a:xfrm rot="19457599">
          <a:off x="2789666" y="1981393"/>
          <a:ext cx="537750" cy="35815"/>
        </a:xfrm>
        <a:custGeom>
          <a:avLst/>
          <a:gdLst/>
          <a:ahLst/>
          <a:cxnLst/>
          <a:rect l="0" t="0" r="0" b="0"/>
          <a:pathLst>
            <a:path>
              <a:moveTo>
                <a:pt x="0" y="17907"/>
              </a:moveTo>
              <a:lnTo>
                <a:pt x="537750" y="179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45098" y="1985857"/>
        <a:ext cx="26887" cy="26887"/>
      </dsp:txXfrm>
    </dsp:sp>
    <dsp:sp modelId="{A80A5EBE-6B0B-4F0D-BB45-D8A1A4023DCC}">
      <dsp:nvSpPr>
        <dsp:cNvPr id="0" name=""/>
        <dsp:cNvSpPr/>
      </dsp:nvSpPr>
      <dsp:spPr>
        <a:xfrm>
          <a:off x="3276872" y="1569462"/>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Convergent</a:t>
          </a:r>
        </a:p>
      </dsp:txBody>
      <dsp:txXfrm>
        <a:off x="3292859" y="1585449"/>
        <a:ext cx="1059680" cy="513853"/>
      </dsp:txXfrm>
    </dsp:sp>
    <dsp:sp modelId="{447EF74B-7966-4C86-928C-2B35F6A8C8C9}">
      <dsp:nvSpPr>
        <dsp:cNvPr id="0" name=""/>
        <dsp:cNvSpPr/>
      </dsp:nvSpPr>
      <dsp:spPr>
        <a:xfrm rot="2142401">
          <a:off x="2789666" y="2295244"/>
          <a:ext cx="537750" cy="35815"/>
        </a:xfrm>
        <a:custGeom>
          <a:avLst/>
          <a:gdLst/>
          <a:ahLst/>
          <a:cxnLst/>
          <a:rect l="0" t="0" r="0" b="0"/>
          <a:pathLst>
            <a:path>
              <a:moveTo>
                <a:pt x="0" y="17907"/>
              </a:moveTo>
              <a:lnTo>
                <a:pt x="537750" y="179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45098" y="2299708"/>
        <a:ext cx="26887" cy="26887"/>
      </dsp:txXfrm>
    </dsp:sp>
    <dsp:sp modelId="{58E33212-6335-45EF-A448-467FB7CACC57}">
      <dsp:nvSpPr>
        <dsp:cNvPr id="0" name=""/>
        <dsp:cNvSpPr/>
      </dsp:nvSpPr>
      <dsp:spPr>
        <a:xfrm>
          <a:off x="3276872" y="2197163"/>
          <a:ext cx="1091654" cy="5458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Discriminant</a:t>
          </a:r>
        </a:p>
      </dsp:txBody>
      <dsp:txXfrm>
        <a:off x="3292859" y="2213150"/>
        <a:ext cx="1059680" cy="5138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0EBB1-45D6-4743-8288-5A05A650E121}">
      <dsp:nvSpPr>
        <dsp:cNvPr id="0" name=""/>
        <dsp:cNvSpPr/>
      </dsp:nvSpPr>
      <dsp:spPr>
        <a:xfrm>
          <a:off x="367" y="916414"/>
          <a:ext cx="1518918" cy="759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HK" sz="2400" kern="1200" dirty="0"/>
            <a:t>Social Status</a:t>
          </a:r>
          <a:endParaRPr lang="en-GB" sz="2400" kern="1200" dirty="0"/>
        </a:p>
      </dsp:txBody>
      <dsp:txXfrm>
        <a:off x="22611" y="938658"/>
        <a:ext cx="1474430" cy="714971"/>
      </dsp:txXfrm>
    </dsp:sp>
    <dsp:sp modelId="{1F1A2EE4-771D-43EC-BDD5-102CBC37990B}">
      <dsp:nvSpPr>
        <dsp:cNvPr id="0" name=""/>
        <dsp:cNvSpPr/>
      </dsp:nvSpPr>
      <dsp:spPr>
        <a:xfrm rot="18289469">
          <a:off x="1291109" y="833087"/>
          <a:ext cx="1063920" cy="52734"/>
        </a:xfrm>
        <a:custGeom>
          <a:avLst/>
          <a:gdLst/>
          <a:ahLst/>
          <a:cxnLst/>
          <a:rect l="0" t="0" r="0" b="0"/>
          <a:pathLst>
            <a:path>
              <a:moveTo>
                <a:pt x="0" y="26367"/>
              </a:moveTo>
              <a:lnTo>
                <a:pt x="1063920" y="2636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96471" y="832856"/>
        <a:ext cx="53196" cy="53196"/>
      </dsp:txXfrm>
    </dsp:sp>
    <dsp:sp modelId="{C251483A-8690-4C0A-9349-150387B0E9E3}">
      <dsp:nvSpPr>
        <dsp:cNvPr id="0" name=""/>
        <dsp:cNvSpPr/>
      </dsp:nvSpPr>
      <dsp:spPr>
        <a:xfrm>
          <a:off x="2126853" y="43036"/>
          <a:ext cx="1518918" cy="759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HK" sz="2400" kern="1200" dirty="0"/>
            <a:t>Prestige</a:t>
          </a:r>
          <a:endParaRPr lang="en-GB" sz="2400" kern="1200" dirty="0"/>
        </a:p>
      </dsp:txBody>
      <dsp:txXfrm>
        <a:off x="2149097" y="65280"/>
        <a:ext cx="1474430" cy="714971"/>
      </dsp:txXfrm>
    </dsp:sp>
    <dsp:sp modelId="{DE6EEFEB-3A38-4147-BD23-3EEB1089D88D}">
      <dsp:nvSpPr>
        <dsp:cNvPr id="0" name=""/>
        <dsp:cNvSpPr/>
      </dsp:nvSpPr>
      <dsp:spPr>
        <a:xfrm>
          <a:off x="1519286" y="1269776"/>
          <a:ext cx="607567" cy="52734"/>
        </a:xfrm>
        <a:custGeom>
          <a:avLst/>
          <a:gdLst/>
          <a:ahLst/>
          <a:cxnLst/>
          <a:rect l="0" t="0" r="0" b="0"/>
          <a:pathLst>
            <a:path>
              <a:moveTo>
                <a:pt x="0" y="26367"/>
              </a:moveTo>
              <a:lnTo>
                <a:pt x="607567" y="2636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07880" y="1280954"/>
        <a:ext cx="30378" cy="30378"/>
      </dsp:txXfrm>
    </dsp:sp>
    <dsp:sp modelId="{C976706D-A0A9-4532-B220-188C258E9F23}">
      <dsp:nvSpPr>
        <dsp:cNvPr id="0" name=""/>
        <dsp:cNvSpPr/>
      </dsp:nvSpPr>
      <dsp:spPr>
        <a:xfrm>
          <a:off x="2126853" y="916414"/>
          <a:ext cx="1518918" cy="759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HK" sz="2400" kern="1200" dirty="0"/>
            <a:t>Power</a:t>
          </a:r>
          <a:endParaRPr lang="en-GB" sz="2400" kern="1200" dirty="0"/>
        </a:p>
      </dsp:txBody>
      <dsp:txXfrm>
        <a:off x="2149097" y="938658"/>
        <a:ext cx="1474430" cy="714971"/>
      </dsp:txXfrm>
    </dsp:sp>
    <dsp:sp modelId="{14BAF5D0-6385-449A-8F49-208F8BAB8AAD}">
      <dsp:nvSpPr>
        <dsp:cNvPr id="0" name=""/>
        <dsp:cNvSpPr/>
      </dsp:nvSpPr>
      <dsp:spPr>
        <a:xfrm rot="3310531">
          <a:off x="1291109" y="1706465"/>
          <a:ext cx="1063920" cy="52734"/>
        </a:xfrm>
        <a:custGeom>
          <a:avLst/>
          <a:gdLst/>
          <a:ahLst/>
          <a:cxnLst/>
          <a:rect l="0" t="0" r="0" b="0"/>
          <a:pathLst>
            <a:path>
              <a:moveTo>
                <a:pt x="0" y="26367"/>
              </a:moveTo>
              <a:lnTo>
                <a:pt x="1063920" y="2636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96471" y="1706235"/>
        <a:ext cx="53196" cy="53196"/>
      </dsp:txXfrm>
    </dsp:sp>
    <dsp:sp modelId="{B0C7BC8B-AE55-4655-A893-98B889F31DC3}">
      <dsp:nvSpPr>
        <dsp:cNvPr id="0" name=""/>
        <dsp:cNvSpPr/>
      </dsp:nvSpPr>
      <dsp:spPr>
        <a:xfrm>
          <a:off x="2126853" y="1789792"/>
          <a:ext cx="1518918" cy="759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HK" sz="2400" kern="1200" dirty="0"/>
            <a:t>Wealth</a:t>
          </a:r>
          <a:endParaRPr lang="en-GB" sz="2400" kern="1200" dirty="0"/>
        </a:p>
      </dsp:txBody>
      <dsp:txXfrm>
        <a:off x="2149097" y="1812036"/>
        <a:ext cx="1474430" cy="71497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3554"/>
          </a:xfrm>
          <a:prstGeom prst="rect">
            <a:avLst/>
          </a:prstGeom>
        </p:spPr>
        <p:txBody>
          <a:bodyPr vert="horz" lIns="94825" tIns="47413" rIns="94825" bIns="47413" rtlCol="0"/>
          <a:lstStyle>
            <a:lvl1pPr algn="l">
              <a:defRPr sz="1200"/>
            </a:lvl1pPr>
          </a:lstStyle>
          <a:p>
            <a:endParaRPr/>
          </a:p>
        </p:txBody>
      </p:sp>
      <p:sp>
        <p:nvSpPr>
          <p:cNvPr id="3" name="Date Placeholder 2"/>
          <p:cNvSpPr>
            <a:spLocks noGrp="1"/>
          </p:cNvSpPr>
          <p:nvPr>
            <p:ph type="dt" sz="quarter" idx="1"/>
          </p:nvPr>
        </p:nvSpPr>
        <p:spPr>
          <a:xfrm>
            <a:off x="3850443" y="1"/>
            <a:ext cx="2945659" cy="493554"/>
          </a:xfrm>
          <a:prstGeom prst="rect">
            <a:avLst/>
          </a:prstGeom>
        </p:spPr>
        <p:txBody>
          <a:bodyPr vert="horz" lIns="94825" tIns="47413" rIns="94825" bIns="47413" rtlCol="0"/>
          <a:lstStyle>
            <a:lvl1pPr algn="r">
              <a:defRPr sz="1200"/>
            </a:lvl1pPr>
          </a:lstStyle>
          <a:p>
            <a:fld id="{128FCA9C-FF92-4024-BDEC-A6D3B663DC09}" type="datetimeFigureOut">
              <a:rPr lang="en-US"/>
              <a:t>10/29/2020</a:t>
            </a:fld>
            <a:endParaRPr/>
          </a:p>
        </p:txBody>
      </p:sp>
      <p:sp>
        <p:nvSpPr>
          <p:cNvPr id="4" name="Footer Placeholder 3"/>
          <p:cNvSpPr>
            <a:spLocks noGrp="1"/>
          </p:cNvSpPr>
          <p:nvPr>
            <p:ph type="ftr" sz="quarter" idx="2"/>
          </p:nvPr>
        </p:nvSpPr>
        <p:spPr>
          <a:xfrm>
            <a:off x="0" y="9375809"/>
            <a:ext cx="2945659" cy="493554"/>
          </a:xfrm>
          <a:prstGeom prst="rect">
            <a:avLst/>
          </a:prstGeom>
        </p:spPr>
        <p:txBody>
          <a:bodyPr vert="horz" lIns="94825" tIns="47413" rIns="94825" bIns="47413" rtlCol="0" anchor="b"/>
          <a:lstStyle>
            <a:lvl1pPr algn="l">
              <a:defRPr sz="1200"/>
            </a:lvl1pPr>
          </a:lstStyle>
          <a:p>
            <a:endParaRPr/>
          </a:p>
        </p:txBody>
      </p:sp>
      <p:sp>
        <p:nvSpPr>
          <p:cNvPr id="5" name="Slide Number Placeholder 4"/>
          <p:cNvSpPr>
            <a:spLocks noGrp="1"/>
          </p:cNvSpPr>
          <p:nvPr>
            <p:ph type="sldNum" sz="quarter" idx="3"/>
          </p:nvPr>
        </p:nvSpPr>
        <p:spPr>
          <a:xfrm>
            <a:off x="3850443" y="9375809"/>
            <a:ext cx="2945659" cy="493554"/>
          </a:xfrm>
          <a:prstGeom prst="rect">
            <a:avLst/>
          </a:prstGeom>
        </p:spPr>
        <p:txBody>
          <a:bodyPr vert="horz" lIns="94825" tIns="47413" rIns="94825" bIns="47413"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3554"/>
          </a:xfrm>
          <a:prstGeom prst="rect">
            <a:avLst/>
          </a:prstGeom>
        </p:spPr>
        <p:txBody>
          <a:bodyPr vert="horz" lIns="94825" tIns="47413" rIns="94825" bIns="47413" rtlCol="0"/>
          <a:lstStyle>
            <a:lvl1pPr algn="l">
              <a:defRPr sz="1200"/>
            </a:lvl1pPr>
          </a:lstStyle>
          <a:p>
            <a:endParaRPr/>
          </a:p>
        </p:txBody>
      </p:sp>
      <p:sp>
        <p:nvSpPr>
          <p:cNvPr id="3" name="Date Placeholder 2"/>
          <p:cNvSpPr>
            <a:spLocks noGrp="1"/>
          </p:cNvSpPr>
          <p:nvPr>
            <p:ph type="dt" idx="1"/>
          </p:nvPr>
        </p:nvSpPr>
        <p:spPr>
          <a:xfrm>
            <a:off x="3850443" y="1"/>
            <a:ext cx="2945659" cy="493554"/>
          </a:xfrm>
          <a:prstGeom prst="rect">
            <a:avLst/>
          </a:prstGeom>
        </p:spPr>
        <p:txBody>
          <a:bodyPr vert="horz" lIns="94825" tIns="47413" rIns="94825" bIns="47413" rtlCol="0"/>
          <a:lstStyle>
            <a:lvl1pPr algn="r">
              <a:defRPr sz="1200"/>
            </a:lvl1pPr>
          </a:lstStyle>
          <a:p>
            <a:fld id="{772AB877-E7B1-4681-847E-D0918612832B}" type="datetimeFigureOut">
              <a:rPr lang="en-US"/>
              <a:t>10/29/2020</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4825" tIns="47413" rIns="94825" bIns="47413"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4825" tIns="47413" rIns="94825" bIns="47413"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9"/>
            <a:ext cx="2945659" cy="493554"/>
          </a:xfrm>
          <a:prstGeom prst="rect">
            <a:avLst/>
          </a:prstGeom>
        </p:spPr>
        <p:txBody>
          <a:bodyPr vert="horz" lIns="94825" tIns="47413" rIns="94825" bIns="47413" rtlCol="0" anchor="b"/>
          <a:lstStyle>
            <a:lvl1pPr algn="l">
              <a:defRPr sz="1200"/>
            </a:lvl1pPr>
          </a:lstStyle>
          <a:p>
            <a:endParaRPr/>
          </a:p>
        </p:txBody>
      </p:sp>
      <p:sp>
        <p:nvSpPr>
          <p:cNvPr id="7" name="Slide Number Placeholder 6"/>
          <p:cNvSpPr>
            <a:spLocks noGrp="1"/>
          </p:cNvSpPr>
          <p:nvPr>
            <p:ph type="sldNum" sz="quarter" idx="5"/>
          </p:nvPr>
        </p:nvSpPr>
        <p:spPr>
          <a:xfrm>
            <a:off x="3850443" y="9375809"/>
            <a:ext cx="2945659" cy="493554"/>
          </a:xfrm>
          <a:prstGeom prst="rect">
            <a:avLst/>
          </a:prstGeom>
        </p:spPr>
        <p:txBody>
          <a:bodyPr vert="horz" lIns="94825" tIns="47413" rIns="94825" bIns="47413"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CF92C79-96DC-40D5-BDCE-21BDA635EB9E}" type="slidenum">
              <a:rPr lang="zh-TW" altLang="en-US" smtClean="0"/>
              <a:pPr>
                <a:defRPr/>
              </a:pPr>
              <a:t>39</a:t>
            </a:fld>
            <a:endParaRPr lang="zh-TW" altLang="en-US"/>
          </a:p>
        </p:txBody>
      </p:sp>
    </p:spTree>
    <p:extLst>
      <p:ext uri="{BB962C8B-B14F-4D97-AF65-F5344CB8AC3E}">
        <p14:creationId xmlns:p14="http://schemas.microsoft.com/office/powerpoint/2010/main" val="26852959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1E1AF990-4A02-47EB-9D31-F409CF2C2B54}" type="datetime1">
              <a:rPr lang="en-US" smtClean="0"/>
              <a:t>10/29/2020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DA48AAC1-056C-40B3-999D-E21C0FF5C698}" type="datetime1">
              <a:rPr lang="en-US" smtClean="0"/>
              <a:t>10/29/2020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9C541B43-1F4B-4DDA-8F8B-A41E652CC641}" type="datetime1">
              <a:rPr lang="en-US" smtClean="0"/>
              <a:t>10/29/2020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32AE999D-E882-4AE1-8D73-817F5B95E856}" type="datetime1">
              <a:rPr lang="en-US" smtClean="0"/>
              <a:t>10/29/2020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F017B00C-6926-45A0-A026-F9A6A7FCF7B6}" type="datetime1">
              <a:rPr lang="en-US" smtClean="0"/>
              <a:t>10/29/2020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895DDBA1-4447-46E1-92C6-C9FF75979B0F}" type="datetime1">
              <a:rPr lang="en-US" smtClean="0"/>
              <a:t>10/29/2020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24175BBC-98C7-445B-9F1D-5AA7687D9E35}" type="datetime1">
              <a:rPr lang="en-US" smtClean="0"/>
              <a:t>10/29/2020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132E845E-7DC0-41AF-8556-0B2F7A946B59}" type="datetime1">
              <a:rPr lang="en-US" smtClean="0"/>
              <a:t>10/29/2020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13042D73-6944-49B1-B12A-E13A8C898A41}" type="datetime1">
              <a:rPr lang="en-US" smtClean="0"/>
              <a:t>10/29/2020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D7D38107-719B-481D-BA55-8E098D1070B5}" type="datetime1">
              <a:rPr lang="en-US" smtClean="0"/>
              <a:t>10/29/2020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77FD2FA9-5E40-45DB-B540-B9EA24404E58}" type="datetime1">
              <a:rPr lang="en-US" smtClean="0"/>
              <a:t>10/29/2020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socialresearchmethods.net/kb/scaling.php"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4 Scale Development</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dirty="0"/>
              <a:t>Topics</a:t>
            </a:r>
            <a:endParaRPr lang="en-GB" dirty="0"/>
          </a:p>
        </p:txBody>
      </p:sp>
      <p:sp>
        <p:nvSpPr>
          <p:cNvPr id="15363" name="Rectangle 3"/>
          <p:cNvSpPr>
            <a:spLocks noGrp="1" noChangeArrowheads="1"/>
          </p:cNvSpPr>
          <p:nvPr>
            <p:ph type="body" idx="1"/>
          </p:nvPr>
        </p:nvSpPr>
        <p:spPr/>
        <p:txBody>
          <a:bodyPr/>
          <a:lstStyle/>
          <a:p>
            <a:r>
              <a:rPr lang="en-US" altLang="zh-CN" dirty="0"/>
              <a:t>Attitudinal Scales</a:t>
            </a:r>
          </a:p>
          <a:p>
            <a:pPr lvl="1"/>
            <a:r>
              <a:rPr lang="en-US" altLang="zh-CN" dirty="0"/>
              <a:t>Likert scales</a:t>
            </a:r>
          </a:p>
          <a:p>
            <a:pPr lvl="1"/>
            <a:r>
              <a:rPr lang="en-GB" altLang="zh-CN" dirty="0"/>
              <a:t>Measurement scales</a:t>
            </a:r>
          </a:p>
          <a:p>
            <a:r>
              <a:rPr lang="en-HK" altLang="zh-CN" dirty="0"/>
              <a:t>Psychometric Properties</a:t>
            </a:r>
          </a:p>
          <a:p>
            <a:pPr lvl="1"/>
            <a:r>
              <a:rPr lang="en-HK" altLang="zh-CN" dirty="0"/>
              <a:t>R</a:t>
            </a:r>
            <a:r>
              <a:rPr lang="en-GB" altLang="zh-CN" dirty="0"/>
              <a:t>reliability and Validity</a:t>
            </a:r>
          </a:p>
          <a:p>
            <a:r>
              <a:rPr lang="en-GB" altLang="zh-CN" dirty="0"/>
              <a:t>Scale Development Guidelines </a:t>
            </a:r>
            <a:r>
              <a:rPr lang="en-GB" altLang="zh-CN" sz="1800" dirty="0"/>
              <a:t>(</a:t>
            </a:r>
            <a:r>
              <a:rPr lang="en-GB" altLang="zh-CN" sz="1800" dirty="0" err="1"/>
              <a:t>DeVellis</a:t>
            </a:r>
            <a:r>
              <a:rPr lang="en-GB" altLang="zh-CN" sz="1800" dirty="0"/>
              <a:t>, 2nd ed., 2003)</a:t>
            </a:r>
            <a:endParaRPr lang="en-GB" altLang="zh-CN" sz="1600" dirty="0"/>
          </a:p>
          <a:p>
            <a:pPr marL="274320" lvl="1" indent="0">
              <a:buNone/>
            </a:pPr>
            <a:endParaRPr lang="en-US" altLang="zh-CN" dirty="0"/>
          </a:p>
        </p:txBody>
      </p:sp>
      <p:sp>
        <p:nvSpPr>
          <p:cNvPr id="2" name="Slide Number Placeholder 1">
            <a:extLst>
              <a:ext uri="{FF2B5EF4-FFF2-40B4-BE49-F238E27FC236}">
                <a16:creationId xmlns:a16="http://schemas.microsoft.com/office/drawing/2014/main" id="{820DEB11-C35A-4DBA-A366-EEDD6BFD4B28}"/>
              </a:ext>
            </a:extLst>
          </p:cNvPr>
          <p:cNvSpPr>
            <a:spLocks noGrp="1"/>
          </p:cNvSpPr>
          <p:nvPr>
            <p:ph type="sldNum" sz="quarter" idx="12"/>
          </p:nvPr>
        </p:nvSpPr>
        <p:spPr/>
        <p:txBody>
          <a:bodyPr/>
          <a:lstStyle/>
          <a:p>
            <a:fld id="{F36C87F6-986D-49E6-AF40-1B3A1EE8064D}" type="slidenum">
              <a:rPr lang="en-GB" smtClean="0"/>
              <a:t>2</a:t>
            </a:fld>
            <a:endParaRPr lang="en-GB"/>
          </a:p>
        </p:txBody>
      </p:sp>
    </p:spTree>
    <p:extLst>
      <p:ext uri="{BB962C8B-B14F-4D97-AF65-F5344CB8AC3E}">
        <p14:creationId xmlns:p14="http://schemas.microsoft.com/office/powerpoint/2010/main" val="1138420121"/>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zh-CN"/>
              <a:t>Attitudinal Scales</a:t>
            </a:r>
            <a:endParaRPr lang="zh-TW" altLang="zh-CN" dirty="0"/>
          </a:p>
        </p:txBody>
      </p:sp>
      <p:sp>
        <p:nvSpPr>
          <p:cNvPr id="27651" name="Rectangle 3"/>
          <p:cNvSpPr>
            <a:spLocks noGrp="1" noChangeArrowheads="1"/>
          </p:cNvSpPr>
          <p:nvPr>
            <p:ph type="body" idx="1"/>
          </p:nvPr>
        </p:nvSpPr>
        <p:spPr/>
        <p:txBody>
          <a:bodyPr>
            <a:normAutofit lnSpcReduction="10000"/>
          </a:bodyPr>
          <a:lstStyle/>
          <a:p>
            <a:r>
              <a:rPr lang="en-GB" altLang="zh-CN" dirty="0"/>
              <a:t>Behavioural question collect factual information on what individuals or organisations do.</a:t>
            </a:r>
          </a:p>
          <a:p>
            <a:r>
              <a:rPr lang="en-GB" altLang="zh-CN" dirty="0"/>
              <a:t>Attitudinal or perceptual questions measure people’s attitude towards the various aspects of a concept or issue</a:t>
            </a:r>
          </a:p>
          <a:p>
            <a:pPr lvl="1"/>
            <a:r>
              <a:rPr lang="en-GB" altLang="zh-CN" dirty="0"/>
              <a:t>E.g., motivation, personality, service quality, satisfaction, brand image, etc.</a:t>
            </a:r>
            <a:r>
              <a:rPr lang="en-GB" altLang="zh-TW" dirty="0"/>
              <a:t> </a:t>
            </a:r>
          </a:p>
          <a:p>
            <a:r>
              <a:rPr lang="en-GB" altLang="zh-TW" dirty="0"/>
              <a:t>Many concepts are too complex to be captured by a single question, so a series of questions is needed.</a:t>
            </a:r>
          </a:p>
          <a:p>
            <a:pPr lvl="1"/>
            <a:r>
              <a:rPr lang="en-GB" altLang="zh-TW" dirty="0"/>
              <a:t>How satisfied you were with your work experience? </a:t>
            </a:r>
          </a:p>
          <a:p>
            <a:pPr lvl="1"/>
            <a:r>
              <a:rPr lang="en-GB" altLang="zh-TW" dirty="0"/>
              <a:t>Job satisfaction is a multi-factorial construct that is determined by a number of factors. Employees may be satisfied with the job but not the pay.</a:t>
            </a:r>
          </a:p>
          <a:p>
            <a:pPr lvl="1"/>
            <a:endParaRPr lang="en-US" altLang="zh-TW" dirty="0"/>
          </a:p>
        </p:txBody>
      </p:sp>
      <p:sp>
        <p:nvSpPr>
          <p:cNvPr id="2" name="Slide Number Placeholder 1">
            <a:extLst>
              <a:ext uri="{FF2B5EF4-FFF2-40B4-BE49-F238E27FC236}">
                <a16:creationId xmlns:a16="http://schemas.microsoft.com/office/drawing/2014/main" id="{60AA7B55-D726-4A89-8823-F793A6929916}"/>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311236558"/>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0"/>
            <a:ext cx="9753600" cy="1325562"/>
          </a:xfrm>
        </p:spPr>
        <p:txBody>
          <a:bodyPr/>
          <a:lstStyle/>
          <a:p>
            <a:r>
              <a:rPr lang="en-US" altLang="zh-CN" dirty="0"/>
              <a:t>Attitudinal Scales</a:t>
            </a:r>
            <a:endParaRPr lang="zh-TW" altLang="zh-CN" dirty="0"/>
          </a:p>
        </p:txBody>
      </p:sp>
      <p:sp>
        <p:nvSpPr>
          <p:cNvPr id="28675" name="Rectangle 3"/>
          <p:cNvSpPr>
            <a:spLocks noGrp="1" noChangeArrowheads="1"/>
          </p:cNvSpPr>
          <p:nvPr>
            <p:ph type="body" idx="1"/>
          </p:nvPr>
        </p:nvSpPr>
        <p:spPr>
          <a:xfrm>
            <a:off x="1217614" y="1530086"/>
            <a:ext cx="9753600" cy="4343400"/>
          </a:xfrm>
        </p:spPr>
        <p:txBody>
          <a:bodyPr/>
          <a:lstStyle/>
          <a:p>
            <a:r>
              <a:rPr lang="en-US" altLang="zh-CN" dirty="0"/>
              <a:t>Difficulties in developing attitudinal scales</a:t>
            </a:r>
          </a:p>
          <a:p>
            <a:pPr lvl="1"/>
            <a:r>
              <a:rPr lang="en-US" altLang="zh-CN" dirty="0"/>
              <a:t>Which aspects of a situation/concept should be included?</a:t>
            </a:r>
          </a:p>
          <a:p>
            <a:pPr lvl="1"/>
            <a:r>
              <a:rPr lang="en-US" altLang="zh-CN" dirty="0"/>
              <a:t>What procedure should be adopted for combining the different aspects to obtain an overall picture?</a:t>
            </a:r>
          </a:p>
          <a:p>
            <a:pPr lvl="1"/>
            <a:r>
              <a:rPr lang="en-US" altLang="zh-CN" dirty="0"/>
              <a:t>How can we ensure that a scale really is measuring what it is supposed to measure?</a:t>
            </a:r>
          </a:p>
          <a:p>
            <a:pPr marL="502920" indent="-457200">
              <a:buFont typeface="+mj-lt"/>
              <a:buAutoNum type="arabicPeriod"/>
            </a:pPr>
            <a:r>
              <a:rPr lang="en-US" altLang="zh-TW" dirty="0"/>
              <a:t>Ranking scales</a:t>
            </a:r>
          </a:p>
          <a:p>
            <a:pPr marL="502920" indent="-457200">
              <a:buFont typeface="+mj-lt"/>
              <a:buAutoNum type="arabicPeriod"/>
            </a:pPr>
            <a:r>
              <a:rPr lang="en-US" altLang="zh-TW" dirty="0"/>
              <a:t>Semantic differential scales</a:t>
            </a:r>
          </a:p>
          <a:p>
            <a:pPr marL="502920" indent="-457200">
              <a:buFont typeface="+mj-lt"/>
              <a:buAutoNum type="arabicPeriod"/>
            </a:pPr>
            <a:r>
              <a:rPr lang="en-US" altLang="zh-TW" dirty="0"/>
              <a:t>Likert scales</a:t>
            </a:r>
          </a:p>
          <a:p>
            <a:pPr marL="502920" indent="-457200">
              <a:buFont typeface="+mj-lt"/>
              <a:buAutoNum type="arabicPeriod"/>
            </a:pPr>
            <a:r>
              <a:rPr lang="en-US" altLang="zh-TW" dirty="0"/>
              <a:t>Thurstone and Guttman scales*</a:t>
            </a:r>
          </a:p>
          <a:p>
            <a:endParaRPr lang="en-US" altLang="zh-TW" dirty="0"/>
          </a:p>
        </p:txBody>
      </p:sp>
      <p:sp>
        <p:nvSpPr>
          <p:cNvPr id="28676" name="Text Box 4"/>
          <p:cNvSpPr txBox="1">
            <a:spLocks noChangeArrowheads="1"/>
          </p:cNvSpPr>
          <p:nvPr/>
        </p:nvSpPr>
        <p:spPr bwMode="auto">
          <a:xfrm>
            <a:off x="1341884" y="5963538"/>
            <a:ext cx="8202488" cy="584775"/>
          </a:xfrm>
          <a:prstGeom prst="rect">
            <a:avLst/>
          </a:prstGeom>
          <a:solidFill>
            <a:srgbClr val="FFFF99"/>
          </a:solidFill>
          <a:ln w="9525">
            <a:noFill/>
            <a:miter lim="800000"/>
            <a:headEnd/>
            <a:tailEnd/>
          </a:ln>
        </p:spPr>
        <p:txBody>
          <a:bodyPr wrap="square">
            <a:spAutoFit/>
          </a:bodyPr>
          <a:lstStyle/>
          <a:p>
            <a:pPr>
              <a:spcBef>
                <a:spcPct val="50000"/>
              </a:spcBef>
            </a:pPr>
            <a:r>
              <a:rPr lang="en-US" altLang="zh-CN" sz="1600" dirty="0"/>
              <a:t>*</a:t>
            </a:r>
            <a:r>
              <a:rPr lang="en-US" altLang="zh-CN" sz="1600" dirty="0" err="1"/>
              <a:t>Thurstone</a:t>
            </a:r>
            <a:r>
              <a:rPr lang="en-US" altLang="zh-CN" sz="1600" dirty="0"/>
              <a:t> and </a:t>
            </a:r>
            <a:r>
              <a:rPr lang="en-US" altLang="zh-CN" sz="1600" dirty="0" err="1"/>
              <a:t>Guttman</a:t>
            </a:r>
            <a:r>
              <a:rPr lang="en-US" altLang="zh-CN" sz="1600" dirty="0"/>
              <a:t> instruments require</a:t>
            </a:r>
            <a:r>
              <a:rPr lang="en-US" altLang="en-US" sz="1600" dirty="0"/>
              <a:t> </a:t>
            </a:r>
            <a:r>
              <a:rPr lang="en-US" altLang="zh-CN" sz="1600" dirty="0"/>
              <a:t>extensive </a:t>
            </a:r>
            <a:r>
              <a:rPr lang="en-US" altLang="en-US" sz="1600" dirty="0"/>
              <a:t>field tests</a:t>
            </a:r>
            <a:r>
              <a:rPr lang="en-US" altLang="zh-CN" sz="1600" dirty="0"/>
              <a:t> and </a:t>
            </a:r>
            <a:r>
              <a:rPr lang="en-US" altLang="en-US" sz="1600" dirty="0"/>
              <a:t>refinements.</a:t>
            </a:r>
            <a:r>
              <a:rPr lang="en-US" altLang="zh-CN" sz="1600" dirty="0"/>
              <a:t> Details can be found at </a:t>
            </a:r>
            <a:r>
              <a:rPr lang="en-US" altLang="zh-TW" sz="1600" dirty="0">
                <a:hlinkClick r:id="rId2"/>
              </a:rPr>
              <a:t>http://www.socialresearchmethods.net/kb/scaling.php</a:t>
            </a:r>
            <a:endParaRPr lang="en-US" altLang="zh-TW" dirty="0"/>
          </a:p>
        </p:txBody>
      </p:sp>
      <p:sp>
        <p:nvSpPr>
          <p:cNvPr id="2" name="Slide Number Placeholder 1">
            <a:extLst>
              <a:ext uri="{FF2B5EF4-FFF2-40B4-BE49-F238E27FC236}">
                <a16:creationId xmlns:a16="http://schemas.microsoft.com/office/drawing/2014/main" id="{824AEDE4-BA0F-4339-B138-05529DBB35A1}"/>
              </a:ext>
            </a:extLst>
          </p:cNvPr>
          <p:cNvSpPr>
            <a:spLocks noGrp="1"/>
          </p:cNvSpPr>
          <p:nvPr>
            <p:ph type="sldNum" sz="quarter" idx="12"/>
          </p:nvPr>
        </p:nvSpPr>
        <p:spPr/>
        <p:txBody>
          <a:bodyPr/>
          <a:lstStyle/>
          <a:p>
            <a:fld id="{F36C87F6-986D-49E6-AF40-1B3A1EE8064D}" type="slidenum">
              <a:rPr lang="en-GB" smtClean="0"/>
              <a:t>4</a:t>
            </a:fld>
            <a:endParaRPr lang="en-GB"/>
          </a:p>
        </p:txBody>
      </p:sp>
    </p:spTree>
    <p:extLst>
      <p:ext uri="{BB962C8B-B14F-4D97-AF65-F5344CB8AC3E}">
        <p14:creationId xmlns:p14="http://schemas.microsoft.com/office/powerpoint/2010/main" val="124054508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US"/>
              <a:t>Ranking Scales</a:t>
            </a:r>
            <a:endParaRPr lang="en-US" dirty="0"/>
          </a:p>
        </p:txBody>
      </p:sp>
      <p:sp>
        <p:nvSpPr>
          <p:cNvPr id="29699" name="Content Placeholder 2"/>
          <p:cNvSpPr>
            <a:spLocks noGrp="1"/>
          </p:cNvSpPr>
          <p:nvPr>
            <p:ph idx="1"/>
          </p:nvPr>
        </p:nvSpPr>
        <p:spPr/>
        <p:txBody>
          <a:bodyPr/>
          <a:lstStyle/>
          <a:p>
            <a:r>
              <a:rPr lang="en-US" dirty="0"/>
              <a:t>Please indicate your preference for all 4 causal dinning restaurants listed below.  This is done in the following manner: rank the restaurants 1 through 4 by writings a “1” beside the most preferred restaurant, “2” beside the next most preferred restaurant, and so forth.  </a:t>
            </a:r>
          </a:p>
          <a:p>
            <a:pPr marL="274320" lvl="1" indent="0">
              <a:buNone/>
            </a:pPr>
            <a:endParaRPr lang="en-US" dirty="0"/>
          </a:p>
          <a:p>
            <a:pPr marL="274320" lvl="1" indent="0">
              <a:buNone/>
            </a:pPr>
            <a:r>
              <a:rPr lang="en-US" dirty="0"/>
              <a:t>Pizza Hut		____________</a:t>
            </a:r>
          </a:p>
          <a:p>
            <a:pPr marL="274320" lvl="1" indent="0">
              <a:buNone/>
            </a:pPr>
            <a:r>
              <a:rPr lang="en-US" dirty="0"/>
              <a:t>Ruby Tuesday 	____________</a:t>
            </a:r>
          </a:p>
          <a:p>
            <a:pPr marL="274320" lvl="1" indent="0">
              <a:buNone/>
            </a:pPr>
            <a:r>
              <a:rPr lang="en-US" dirty="0"/>
              <a:t>Mr. Steak		____________</a:t>
            </a:r>
          </a:p>
          <a:p>
            <a:pPr marL="274320" lvl="1" indent="0">
              <a:buNone/>
            </a:pPr>
            <a:r>
              <a:rPr lang="en-US" dirty="0" err="1"/>
              <a:t>Genki</a:t>
            </a:r>
            <a:r>
              <a:rPr lang="en-US" dirty="0"/>
              <a:t> Sushi		____________</a:t>
            </a:r>
          </a:p>
        </p:txBody>
      </p:sp>
      <p:sp>
        <p:nvSpPr>
          <p:cNvPr id="29700" name="Slide Number Placeholder 3"/>
          <p:cNvSpPr>
            <a:spLocks noGrp="1"/>
          </p:cNvSpPr>
          <p:nvPr>
            <p:ph type="sldNum" sz="quarter" idx="12"/>
          </p:nvPr>
        </p:nvSpPr>
        <p:spPr/>
        <p:txBody>
          <a:bodyPr/>
          <a:lstStyle/>
          <a:p>
            <a:fld id="{E47536AD-59A7-478A-9F84-01D46134101F}" type="slidenum">
              <a:rPr lang="en-US" smtClean="0"/>
              <a:pPr/>
              <a:t>5</a:t>
            </a:fld>
            <a:endParaRPr lang="en-US"/>
          </a:p>
        </p:txBody>
      </p:sp>
    </p:spTree>
    <p:extLst>
      <p:ext uri="{BB962C8B-B14F-4D97-AF65-F5344CB8AC3E}">
        <p14:creationId xmlns:p14="http://schemas.microsoft.com/office/powerpoint/2010/main" val="3071964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AU" altLang="zh-CN"/>
              <a:t>Semantic Differential Scales </a:t>
            </a:r>
            <a:endParaRPr lang="en-US" altLang="zh-CN" dirty="0"/>
          </a:p>
        </p:txBody>
      </p:sp>
      <p:sp>
        <p:nvSpPr>
          <p:cNvPr id="32771" name="Rectangle 3"/>
          <p:cNvSpPr>
            <a:spLocks noGrp="1" noChangeArrowheads="1"/>
          </p:cNvSpPr>
          <p:nvPr>
            <p:ph type="body" idx="1"/>
          </p:nvPr>
        </p:nvSpPr>
        <p:spPr>
          <a:xfrm>
            <a:off x="1217614" y="1700808"/>
            <a:ext cx="9753600" cy="3816424"/>
          </a:xfrm>
        </p:spPr>
        <p:txBody>
          <a:bodyPr>
            <a:normAutofit/>
          </a:bodyPr>
          <a:lstStyle/>
          <a:p>
            <a:r>
              <a:rPr lang="en-HK" altLang="zh-CN" sz="2200" dirty="0"/>
              <a:t>The semantic differential scale is used for measuring the meaning of objects, events or concepts (Osgood, </a:t>
            </a:r>
            <a:r>
              <a:rPr lang="en-HK" altLang="zh-CN" sz="2200" dirty="0" err="1"/>
              <a:t>Suci</a:t>
            </a:r>
            <a:r>
              <a:rPr lang="en-HK" altLang="zh-CN" sz="2200" dirty="0"/>
              <a:t>, &amp; Tannenbaum, 1957). </a:t>
            </a:r>
          </a:p>
          <a:p>
            <a:r>
              <a:rPr lang="en-HK" altLang="zh-CN" sz="2200" dirty="0"/>
              <a:t>It focuses more on assessing the level of intensity of a phenomenon. Respondent are asked to give a judgment about something along an ordered dimension, usually of seven points. </a:t>
            </a:r>
          </a:p>
          <a:p>
            <a:r>
              <a:rPr lang="en-HK" altLang="zh-CN" sz="2200" dirty="0"/>
              <a:t>Ratings are “bipolar” in that they specify two opposite ends of a continuum (e.g., good-bad, happy-sad). </a:t>
            </a:r>
            <a:endParaRPr lang="en-US" altLang="zh-CN" sz="2200" dirty="0"/>
          </a:p>
          <a:p>
            <a:r>
              <a:rPr lang="en-US" altLang="zh-CN" sz="2200" dirty="0"/>
              <a:t>E.g. </a:t>
            </a:r>
            <a:r>
              <a:rPr lang="en-AU" altLang="zh-CN" sz="2200" dirty="0"/>
              <a:t>Please suggest the type of  trip you are interested in. </a:t>
            </a:r>
            <a:r>
              <a:rPr lang="en-HK" altLang="zh-CN" sz="2200" dirty="0"/>
              <a:t>Make your ratings by checking the appropriate space</a:t>
            </a:r>
            <a:endParaRPr lang="en-AU" altLang="zh-CN" sz="2200" dirty="0"/>
          </a:p>
        </p:txBody>
      </p:sp>
      <p:graphicFrame>
        <p:nvGraphicFramePr>
          <p:cNvPr id="2" name="Table 1">
            <a:extLst>
              <a:ext uri="{FF2B5EF4-FFF2-40B4-BE49-F238E27FC236}">
                <a16:creationId xmlns:a16="http://schemas.microsoft.com/office/drawing/2014/main" id="{7336A58A-25F2-42D7-AEF2-7CFB571E2F83}"/>
              </a:ext>
            </a:extLst>
          </p:cNvPr>
          <p:cNvGraphicFramePr>
            <a:graphicFrameLocks noGrp="1"/>
          </p:cNvGraphicFramePr>
          <p:nvPr>
            <p:extLst>
              <p:ext uri="{D42A27DB-BD31-4B8C-83A1-F6EECF244321}">
                <p14:modId xmlns:p14="http://schemas.microsoft.com/office/powerpoint/2010/main" val="3775916847"/>
              </p:ext>
            </p:extLst>
          </p:nvPr>
        </p:nvGraphicFramePr>
        <p:xfrm>
          <a:off x="2205980" y="5641416"/>
          <a:ext cx="6768752" cy="822960"/>
        </p:xfrm>
        <a:graphic>
          <a:graphicData uri="http://schemas.openxmlformats.org/drawingml/2006/table">
            <a:tbl>
              <a:tblPr/>
              <a:tblGrid>
                <a:gridCol w="973483">
                  <a:extLst>
                    <a:ext uri="{9D8B030D-6E8A-4147-A177-3AD203B41FA5}">
                      <a16:colId xmlns:a16="http://schemas.microsoft.com/office/drawing/2014/main" val="4135616279"/>
                    </a:ext>
                  </a:extLst>
                </a:gridCol>
                <a:gridCol w="3954776">
                  <a:extLst>
                    <a:ext uri="{9D8B030D-6E8A-4147-A177-3AD203B41FA5}">
                      <a16:colId xmlns:a16="http://schemas.microsoft.com/office/drawing/2014/main" val="106896212"/>
                    </a:ext>
                  </a:extLst>
                </a:gridCol>
                <a:gridCol w="1840493">
                  <a:extLst>
                    <a:ext uri="{9D8B030D-6E8A-4147-A177-3AD203B41FA5}">
                      <a16:colId xmlns:a16="http://schemas.microsoft.com/office/drawing/2014/main" val="1824951635"/>
                    </a:ext>
                  </a:extLst>
                </a:gridCol>
              </a:tblGrid>
              <a:tr h="0">
                <a:tc>
                  <a:txBody>
                    <a:bodyPr/>
                    <a:lstStyle/>
                    <a:p>
                      <a:pPr algn="r"/>
                      <a:r>
                        <a:rPr lang="en-GB" dirty="0">
                          <a:effectLst/>
                        </a:rPr>
                        <a:t>Active</a:t>
                      </a:r>
                    </a:p>
                  </a:txBody>
                  <a:tcPr marL="0" marR="0" marT="0" marB="0" anchor="ctr">
                    <a:lnL>
                      <a:noFill/>
                    </a:lnL>
                    <a:lnR>
                      <a:noFill/>
                    </a:lnR>
                    <a:lnT>
                      <a:noFill/>
                    </a:lnT>
                    <a:lnB>
                      <a:noFill/>
                    </a:lnB>
                    <a:solidFill>
                      <a:srgbClr val="E1E6CF"/>
                    </a:solidFill>
                  </a:tcPr>
                </a:tc>
                <a:tc>
                  <a:txBody>
                    <a:bodyPr/>
                    <a:lstStyle/>
                    <a:p>
                      <a:pPr algn="ctr"/>
                      <a:r>
                        <a:rPr lang="en-GB" dirty="0">
                          <a:effectLst/>
                        </a:rPr>
                        <a:t>_x__:____:____:____:____:____:____</a:t>
                      </a:r>
                    </a:p>
                  </a:txBody>
                  <a:tcPr marL="0" marR="0" marT="0" marB="0" anchor="ctr">
                    <a:lnL>
                      <a:noFill/>
                    </a:lnL>
                    <a:lnR>
                      <a:noFill/>
                    </a:lnR>
                    <a:lnT>
                      <a:noFill/>
                    </a:lnT>
                    <a:lnB>
                      <a:noFill/>
                    </a:lnB>
                    <a:solidFill>
                      <a:srgbClr val="E1E6CF"/>
                    </a:solidFill>
                  </a:tcPr>
                </a:tc>
                <a:tc>
                  <a:txBody>
                    <a:bodyPr/>
                    <a:lstStyle/>
                    <a:p>
                      <a:pPr algn="l"/>
                      <a:r>
                        <a:rPr lang="en-HK" dirty="0">
                          <a:effectLst/>
                        </a:rPr>
                        <a:t>Passive</a:t>
                      </a:r>
                      <a:endParaRPr lang="en-GB" dirty="0">
                        <a:effectLst/>
                      </a:endParaRPr>
                    </a:p>
                  </a:txBody>
                  <a:tcPr marL="0" marR="0" marT="0" marB="0" anchor="ctr">
                    <a:lnL>
                      <a:noFill/>
                    </a:lnL>
                    <a:lnR>
                      <a:noFill/>
                    </a:lnR>
                    <a:lnT>
                      <a:noFill/>
                    </a:lnT>
                    <a:lnB>
                      <a:noFill/>
                    </a:lnB>
                    <a:solidFill>
                      <a:srgbClr val="E1E6CF"/>
                    </a:solidFill>
                  </a:tcPr>
                </a:tc>
                <a:extLst>
                  <a:ext uri="{0D108BD9-81ED-4DB2-BD59-A6C34878D82A}">
                    <a16:rowId xmlns:a16="http://schemas.microsoft.com/office/drawing/2014/main" val="170135574"/>
                  </a:ext>
                </a:extLst>
              </a:tr>
              <a:tr h="0">
                <a:tc>
                  <a:txBody>
                    <a:bodyPr/>
                    <a:lstStyle/>
                    <a:p>
                      <a:pPr algn="r"/>
                      <a:r>
                        <a:rPr lang="en-GB" dirty="0">
                          <a:effectLst/>
                        </a:rPr>
                        <a:t>Local</a:t>
                      </a:r>
                    </a:p>
                  </a:txBody>
                  <a:tcPr marL="0" marR="0" marT="0" marB="0" anchor="ctr">
                    <a:lnL>
                      <a:noFill/>
                    </a:lnL>
                    <a:lnR>
                      <a:noFill/>
                    </a:lnR>
                    <a:lnT>
                      <a:noFill/>
                    </a:lnT>
                    <a:lnB>
                      <a:noFill/>
                    </a:lnB>
                    <a:solidFill>
                      <a:srgbClr val="E1E6CF"/>
                    </a:solidFill>
                  </a:tcPr>
                </a:tc>
                <a:tc>
                  <a:txBody>
                    <a:bodyPr/>
                    <a:lstStyle/>
                    <a:p>
                      <a:pPr algn="ctr"/>
                      <a:r>
                        <a:rPr lang="en-GB" dirty="0">
                          <a:effectLst/>
                        </a:rPr>
                        <a:t>____:____:____:____:____:____:_x__</a:t>
                      </a:r>
                    </a:p>
                  </a:txBody>
                  <a:tcPr marL="0" marR="0" marT="0" marB="0" anchor="ctr">
                    <a:lnL>
                      <a:noFill/>
                    </a:lnL>
                    <a:lnR>
                      <a:noFill/>
                    </a:lnR>
                    <a:lnT>
                      <a:noFill/>
                    </a:lnT>
                    <a:lnB>
                      <a:noFill/>
                    </a:lnB>
                    <a:solidFill>
                      <a:srgbClr val="E1E6CF"/>
                    </a:solidFill>
                  </a:tcPr>
                </a:tc>
                <a:tc>
                  <a:txBody>
                    <a:bodyPr/>
                    <a:lstStyle/>
                    <a:p>
                      <a:pPr algn="l"/>
                      <a:r>
                        <a:rPr lang="en-HK" dirty="0">
                          <a:effectLst/>
                        </a:rPr>
                        <a:t>Overseas</a:t>
                      </a:r>
                      <a:endParaRPr lang="en-GB" dirty="0">
                        <a:effectLst/>
                      </a:endParaRPr>
                    </a:p>
                  </a:txBody>
                  <a:tcPr marL="0" marR="0" marT="0" marB="0" anchor="ctr">
                    <a:lnL>
                      <a:noFill/>
                    </a:lnL>
                    <a:lnR>
                      <a:noFill/>
                    </a:lnR>
                    <a:lnT>
                      <a:noFill/>
                    </a:lnT>
                    <a:lnB>
                      <a:noFill/>
                    </a:lnB>
                    <a:solidFill>
                      <a:srgbClr val="E1E6CF"/>
                    </a:solidFill>
                  </a:tcPr>
                </a:tc>
                <a:extLst>
                  <a:ext uri="{0D108BD9-81ED-4DB2-BD59-A6C34878D82A}">
                    <a16:rowId xmlns:a16="http://schemas.microsoft.com/office/drawing/2014/main" val="450570177"/>
                  </a:ext>
                </a:extLst>
              </a:tr>
              <a:tr h="0">
                <a:tc>
                  <a:txBody>
                    <a:bodyPr/>
                    <a:lstStyle/>
                    <a:p>
                      <a:pPr algn="r"/>
                      <a:r>
                        <a:rPr lang="en-GB" dirty="0">
                          <a:effectLst/>
                        </a:rPr>
                        <a:t>Guided</a:t>
                      </a:r>
                    </a:p>
                  </a:txBody>
                  <a:tcPr marL="0" marR="0" marT="0" marB="0" anchor="ctr">
                    <a:lnL>
                      <a:noFill/>
                    </a:lnL>
                    <a:lnR>
                      <a:noFill/>
                    </a:lnR>
                    <a:lnT>
                      <a:noFill/>
                    </a:lnT>
                    <a:lnB>
                      <a:noFill/>
                    </a:lnB>
                  </a:tcPr>
                </a:tc>
                <a:tc>
                  <a:txBody>
                    <a:bodyPr/>
                    <a:lstStyle/>
                    <a:p>
                      <a:pPr algn="ctr"/>
                      <a:r>
                        <a:rPr lang="en-GB" dirty="0">
                          <a:effectLst/>
                        </a:rPr>
                        <a:t>____:____:____:____:____:____:____</a:t>
                      </a:r>
                    </a:p>
                  </a:txBody>
                  <a:tcPr marL="0" marR="0" marT="0" marB="0" anchor="ctr">
                    <a:lnL>
                      <a:noFill/>
                    </a:lnL>
                    <a:lnR>
                      <a:noFill/>
                    </a:lnR>
                    <a:lnT>
                      <a:noFill/>
                    </a:lnT>
                    <a:lnB>
                      <a:noFill/>
                    </a:lnB>
                  </a:tcPr>
                </a:tc>
                <a:tc>
                  <a:txBody>
                    <a:bodyPr/>
                    <a:lstStyle/>
                    <a:p>
                      <a:pPr algn="l"/>
                      <a:r>
                        <a:rPr lang="en-GB" dirty="0">
                          <a:effectLst/>
                        </a:rPr>
                        <a:t>Non-guided</a:t>
                      </a:r>
                    </a:p>
                  </a:txBody>
                  <a:tcPr marL="0" marR="0" marT="0" marB="0" anchor="ctr">
                    <a:lnL>
                      <a:noFill/>
                    </a:lnL>
                    <a:lnR>
                      <a:noFill/>
                    </a:lnR>
                    <a:lnT>
                      <a:noFill/>
                    </a:lnT>
                    <a:lnB>
                      <a:noFill/>
                    </a:lnB>
                  </a:tcPr>
                </a:tc>
                <a:extLst>
                  <a:ext uri="{0D108BD9-81ED-4DB2-BD59-A6C34878D82A}">
                    <a16:rowId xmlns:a16="http://schemas.microsoft.com/office/drawing/2014/main" val="1272859213"/>
                  </a:ext>
                </a:extLst>
              </a:tr>
            </a:tbl>
          </a:graphicData>
        </a:graphic>
      </p:graphicFrame>
      <p:sp>
        <p:nvSpPr>
          <p:cNvPr id="3" name="Slide Number Placeholder 2">
            <a:extLst>
              <a:ext uri="{FF2B5EF4-FFF2-40B4-BE49-F238E27FC236}">
                <a16:creationId xmlns:a16="http://schemas.microsoft.com/office/drawing/2014/main" id="{2A518D13-8D3C-41C3-944F-439371C7C4AF}"/>
              </a:ext>
            </a:extLst>
          </p:cNvPr>
          <p:cNvSpPr>
            <a:spLocks noGrp="1"/>
          </p:cNvSpPr>
          <p:nvPr>
            <p:ph type="sldNum" sz="quarter" idx="12"/>
          </p:nvPr>
        </p:nvSpPr>
        <p:spPr/>
        <p:txBody>
          <a:bodyPr/>
          <a:lstStyle/>
          <a:p>
            <a:fld id="{F36C87F6-986D-49E6-AF40-1B3A1EE8064D}" type="slidenum">
              <a:rPr lang="en-GB" smtClean="0"/>
              <a:t>6</a:t>
            </a:fld>
            <a:endParaRPr lang="en-GB"/>
          </a:p>
        </p:txBody>
      </p:sp>
    </p:spTree>
    <p:extLst>
      <p:ext uri="{BB962C8B-B14F-4D97-AF65-F5344CB8AC3E}">
        <p14:creationId xmlns:p14="http://schemas.microsoft.com/office/powerpoint/2010/main" val="3583994307"/>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91836-C133-458A-B5AC-264EABE79690}"/>
              </a:ext>
            </a:extLst>
          </p:cNvPr>
          <p:cNvSpPr>
            <a:spLocks noGrp="1"/>
          </p:cNvSpPr>
          <p:nvPr>
            <p:ph type="title"/>
          </p:nvPr>
        </p:nvSpPr>
        <p:spPr/>
        <p:txBody>
          <a:bodyPr/>
          <a:lstStyle/>
          <a:p>
            <a:r>
              <a:rPr lang="en-HK" dirty="0"/>
              <a:t>Likert scales</a:t>
            </a:r>
            <a:endParaRPr lang="en-GB" dirty="0"/>
          </a:p>
        </p:txBody>
      </p:sp>
      <p:sp>
        <p:nvSpPr>
          <p:cNvPr id="3" name="Content Placeholder 2">
            <a:extLst>
              <a:ext uri="{FF2B5EF4-FFF2-40B4-BE49-F238E27FC236}">
                <a16:creationId xmlns:a16="http://schemas.microsoft.com/office/drawing/2014/main" id="{FB5AA645-399C-4FEC-A9B8-40E7F44474DA}"/>
              </a:ext>
            </a:extLst>
          </p:cNvPr>
          <p:cNvSpPr>
            <a:spLocks noGrp="1"/>
          </p:cNvSpPr>
          <p:nvPr>
            <p:ph idx="1"/>
          </p:nvPr>
        </p:nvSpPr>
        <p:spPr/>
        <p:txBody>
          <a:bodyPr>
            <a:normAutofit fontScale="92500" lnSpcReduction="10000"/>
          </a:bodyPr>
          <a:lstStyle/>
          <a:p>
            <a:r>
              <a:rPr lang="en-HK" dirty="0"/>
              <a:t>A Likert scale (1932), is designed to measure people’s attitudes, opinions, or perceptions.</a:t>
            </a:r>
          </a:p>
          <a:p>
            <a:r>
              <a:rPr lang="en-HK" dirty="0"/>
              <a:t>Respondents choose from a range of possible responses to a specific statement or attribute</a:t>
            </a:r>
          </a:p>
          <a:p>
            <a:r>
              <a:rPr lang="en-US" altLang="zh-CN" dirty="0"/>
              <a:t>5</a:t>
            </a:r>
            <a:r>
              <a:rPr lang="en-US" altLang="zh-TW" dirty="0"/>
              <a:t>-point Likert scales are </a:t>
            </a:r>
            <a:r>
              <a:rPr lang="en-US" altLang="zh-CN" dirty="0"/>
              <a:t>the </a:t>
            </a:r>
            <a:r>
              <a:rPr lang="en-US" altLang="zh-TW" dirty="0"/>
              <a:t>most commonly used</a:t>
            </a:r>
            <a:r>
              <a:rPr lang="en-US" altLang="zh-CN" dirty="0"/>
              <a:t>, ranging from </a:t>
            </a:r>
            <a:r>
              <a:rPr lang="en-US" altLang="zh-CN" sz="2200" dirty="0"/>
              <a:t>“strongly </a:t>
            </a:r>
            <a:r>
              <a:rPr lang="en-US" altLang="zh-TW" sz="2200" dirty="0"/>
              <a:t>agree</a:t>
            </a:r>
            <a:r>
              <a:rPr lang="en-US" altLang="zh-CN" sz="2200" dirty="0"/>
              <a:t>”,</a:t>
            </a:r>
            <a:r>
              <a:rPr lang="en-US" altLang="zh-TW" sz="2200" dirty="0"/>
              <a:t> </a:t>
            </a:r>
            <a:r>
              <a:rPr lang="en-US" altLang="zh-CN" sz="2200" dirty="0"/>
              <a:t>“</a:t>
            </a:r>
            <a:r>
              <a:rPr lang="en-US" altLang="zh-TW" sz="2200" dirty="0"/>
              <a:t>agree</a:t>
            </a:r>
            <a:r>
              <a:rPr lang="en-US" altLang="zh-CN" sz="2200" dirty="0"/>
              <a:t>” “</a:t>
            </a:r>
            <a:r>
              <a:rPr lang="en-US" altLang="zh-TW" sz="2200" dirty="0"/>
              <a:t>neutral</a:t>
            </a:r>
            <a:r>
              <a:rPr lang="en-US" altLang="zh-CN" sz="2200" dirty="0"/>
              <a:t>”</a:t>
            </a:r>
            <a:r>
              <a:rPr lang="en-US" altLang="zh-TW" sz="2200" dirty="0"/>
              <a:t>, </a:t>
            </a:r>
            <a:r>
              <a:rPr lang="en-US" altLang="zh-CN" sz="2200" dirty="0"/>
              <a:t>“</a:t>
            </a:r>
            <a:r>
              <a:rPr lang="en-US" altLang="zh-TW" sz="2200" dirty="0"/>
              <a:t>disagree</a:t>
            </a:r>
            <a:r>
              <a:rPr lang="en-US" altLang="zh-CN" sz="2200" dirty="0"/>
              <a:t>” and “strongly </a:t>
            </a:r>
            <a:r>
              <a:rPr lang="en-US" altLang="zh-TW" sz="2200" dirty="0"/>
              <a:t>disagree</a:t>
            </a:r>
            <a:r>
              <a:rPr lang="en-US" altLang="zh-CN" sz="2200" dirty="0"/>
              <a:t>”</a:t>
            </a:r>
            <a:r>
              <a:rPr lang="en-US" altLang="zh-TW" sz="2200" dirty="0"/>
              <a:t>. </a:t>
            </a:r>
            <a:endParaRPr lang="en-US" altLang="zh-CN" dirty="0"/>
          </a:p>
          <a:p>
            <a:pPr lvl="1"/>
            <a:r>
              <a:rPr lang="en-US" altLang="zh-CN" dirty="0"/>
              <a:t>Example: “On the whole, I get along well with my supervisors.” </a:t>
            </a:r>
          </a:p>
          <a:p>
            <a:pPr lvl="1"/>
            <a:r>
              <a:rPr lang="en-US" altLang="zh-CN" dirty="0"/>
              <a:t>①</a:t>
            </a:r>
            <a:r>
              <a:rPr lang="en-AU" altLang="zh-CN" dirty="0"/>
              <a:t> Strongly disagree </a:t>
            </a:r>
            <a:r>
              <a:rPr lang="en-US" altLang="zh-CN" dirty="0"/>
              <a:t>②</a:t>
            </a:r>
            <a:r>
              <a:rPr lang="en-AU" altLang="zh-CN" dirty="0"/>
              <a:t> disagree </a:t>
            </a:r>
            <a:r>
              <a:rPr lang="en-US" altLang="zh-CN" dirty="0"/>
              <a:t>③</a:t>
            </a:r>
            <a:r>
              <a:rPr lang="en-AU" altLang="zh-CN" dirty="0"/>
              <a:t> neutral </a:t>
            </a:r>
            <a:r>
              <a:rPr lang="en-US" altLang="zh-CN" dirty="0"/>
              <a:t>④</a:t>
            </a:r>
            <a:r>
              <a:rPr lang="en-AU" altLang="zh-CN" dirty="0"/>
              <a:t> agree </a:t>
            </a:r>
            <a:r>
              <a:rPr lang="en-US" altLang="zh-CN" dirty="0"/>
              <a:t>⑤</a:t>
            </a:r>
            <a:r>
              <a:rPr lang="en-AU" altLang="zh-CN" dirty="0"/>
              <a:t> strongly agree</a:t>
            </a:r>
          </a:p>
          <a:p>
            <a:r>
              <a:rPr lang="en-HK" dirty="0"/>
              <a:t>The categories of response are coded numerically, in which case the numerical values must be defined for that specific study, such as 1 = strongly agree, 2 = agree, and so on. </a:t>
            </a:r>
          </a:p>
          <a:p>
            <a:r>
              <a:rPr lang="en-HK" dirty="0"/>
              <a:t>Each value on the scale represents a different level of that attribute. </a:t>
            </a:r>
          </a:p>
        </p:txBody>
      </p:sp>
      <p:sp>
        <p:nvSpPr>
          <p:cNvPr id="4" name="Slide Number Placeholder 3">
            <a:extLst>
              <a:ext uri="{FF2B5EF4-FFF2-40B4-BE49-F238E27FC236}">
                <a16:creationId xmlns:a16="http://schemas.microsoft.com/office/drawing/2014/main" id="{2F5291EB-65DC-407E-ADD5-A10479288309}"/>
              </a:ext>
            </a:extLst>
          </p:cNvPr>
          <p:cNvSpPr>
            <a:spLocks noGrp="1"/>
          </p:cNvSpPr>
          <p:nvPr>
            <p:ph type="sldNum" sz="quarter" idx="12"/>
          </p:nvPr>
        </p:nvSpPr>
        <p:spPr/>
        <p:txBody>
          <a:bodyPr/>
          <a:lstStyle/>
          <a:p>
            <a:fld id="{F36C87F6-986D-49E6-AF40-1B3A1EE8064D}" type="slidenum">
              <a:rPr lang="en-GB" smtClean="0"/>
              <a:t>7</a:t>
            </a:fld>
            <a:endParaRPr lang="en-GB"/>
          </a:p>
        </p:txBody>
      </p:sp>
    </p:spTree>
    <p:extLst>
      <p:ext uri="{BB962C8B-B14F-4D97-AF65-F5344CB8AC3E}">
        <p14:creationId xmlns:p14="http://schemas.microsoft.com/office/powerpoint/2010/main" val="1258210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787EC-41D5-4669-A2B4-18419A88480A}"/>
              </a:ext>
            </a:extLst>
          </p:cNvPr>
          <p:cNvSpPr>
            <a:spLocks noGrp="1"/>
          </p:cNvSpPr>
          <p:nvPr>
            <p:ph type="title"/>
          </p:nvPr>
        </p:nvSpPr>
        <p:spPr/>
        <p:txBody>
          <a:bodyPr/>
          <a:lstStyle/>
          <a:p>
            <a:r>
              <a:rPr lang="en-HK" dirty="0"/>
              <a:t>Examples</a:t>
            </a:r>
            <a:endParaRPr lang="en-GB" dirty="0"/>
          </a:p>
        </p:txBody>
      </p:sp>
      <p:sp>
        <p:nvSpPr>
          <p:cNvPr id="3" name="Content Placeholder 2">
            <a:extLst>
              <a:ext uri="{FF2B5EF4-FFF2-40B4-BE49-F238E27FC236}">
                <a16:creationId xmlns:a16="http://schemas.microsoft.com/office/drawing/2014/main" id="{D0A2FFBA-8FFA-4399-9A0D-6ED6CDA99498}"/>
              </a:ext>
            </a:extLst>
          </p:cNvPr>
          <p:cNvSpPr>
            <a:spLocks noGrp="1"/>
          </p:cNvSpPr>
          <p:nvPr>
            <p:ph idx="1"/>
          </p:nvPr>
        </p:nvSpPr>
        <p:spPr>
          <a:xfrm>
            <a:off x="1217614" y="1828799"/>
            <a:ext cx="9753600" cy="4619627"/>
          </a:xfrm>
        </p:spPr>
        <p:txBody>
          <a:bodyPr>
            <a:normAutofit fontScale="62500" lnSpcReduction="20000"/>
          </a:bodyPr>
          <a:lstStyle/>
          <a:p>
            <a:pPr marL="45720" indent="0">
              <a:buNone/>
            </a:pPr>
            <a:r>
              <a:rPr lang="en-HK" sz="3500" dirty="0"/>
              <a:t>Customer satisfaction: Overall, how satisfied or dissatisfied are you with our company?</a:t>
            </a:r>
          </a:p>
          <a:p>
            <a:pPr lvl="1"/>
            <a:r>
              <a:rPr lang="en-HK" sz="3500" dirty="0"/>
              <a:t>Very satisfied</a:t>
            </a:r>
          </a:p>
          <a:p>
            <a:pPr lvl="1"/>
            <a:r>
              <a:rPr lang="en-HK" sz="3500" dirty="0"/>
              <a:t>Somewhat satisfied</a:t>
            </a:r>
          </a:p>
          <a:p>
            <a:pPr lvl="1"/>
            <a:r>
              <a:rPr lang="en-HK" sz="3500" dirty="0"/>
              <a:t>Neither satisfied nor dissatisfied</a:t>
            </a:r>
          </a:p>
          <a:p>
            <a:pPr lvl="1"/>
            <a:r>
              <a:rPr lang="en-HK" sz="3500" dirty="0"/>
              <a:t>Somewhat dissatisfied</a:t>
            </a:r>
          </a:p>
          <a:p>
            <a:pPr lvl="1"/>
            <a:r>
              <a:rPr lang="en-HK" sz="3500" dirty="0"/>
              <a:t>Very dissatisfied</a:t>
            </a:r>
          </a:p>
          <a:p>
            <a:r>
              <a:rPr lang="en-HK" sz="3500" dirty="0"/>
              <a:t>Employee engagement: I’m satisfied with the investment my organization makes in education: </a:t>
            </a:r>
          </a:p>
          <a:p>
            <a:pPr lvl="1"/>
            <a:r>
              <a:rPr lang="en-HK" sz="3500" dirty="0"/>
              <a:t>Strongly agree</a:t>
            </a:r>
          </a:p>
          <a:p>
            <a:pPr lvl="1"/>
            <a:r>
              <a:rPr lang="en-HK" sz="3500" dirty="0"/>
              <a:t>Agree</a:t>
            </a:r>
          </a:p>
          <a:p>
            <a:pPr lvl="1"/>
            <a:r>
              <a:rPr lang="en-HK" sz="3500" dirty="0"/>
              <a:t>Neither agree nor disagree</a:t>
            </a:r>
          </a:p>
          <a:p>
            <a:pPr lvl="1"/>
            <a:r>
              <a:rPr lang="en-HK" sz="3500" dirty="0"/>
              <a:t>Disagree</a:t>
            </a:r>
          </a:p>
          <a:p>
            <a:pPr lvl="1"/>
            <a:r>
              <a:rPr lang="en-HK" sz="3500" dirty="0"/>
              <a:t>Strongly disagree</a:t>
            </a:r>
          </a:p>
          <a:p>
            <a:endParaRPr lang="en-GB" sz="5600" dirty="0"/>
          </a:p>
        </p:txBody>
      </p:sp>
      <p:sp>
        <p:nvSpPr>
          <p:cNvPr id="4" name="Slide Number Placeholder 3">
            <a:extLst>
              <a:ext uri="{FF2B5EF4-FFF2-40B4-BE49-F238E27FC236}">
                <a16:creationId xmlns:a16="http://schemas.microsoft.com/office/drawing/2014/main" id="{BAF78796-6E62-4608-86AF-D10B47C10A22}"/>
              </a:ext>
            </a:extLst>
          </p:cNvPr>
          <p:cNvSpPr>
            <a:spLocks noGrp="1"/>
          </p:cNvSpPr>
          <p:nvPr>
            <p:ph type="sldNum" sz="quarter" idx="12"/>
          </p:nvPr>
        </p:nvSpPr>
        <p:spPr/>
        <p:txBody>
          <a:bodyPr/>
          <a:lstStyle/>
          <a:p>
            <a:fld id="{F36C87F6-986D-49E6-AF40-1B3A1EE8064D}" type="slidenum">
              <a:rPr lang="en-GB" smtClean="0"/>
              <a:t>8</a:t>
            </a:fld>
            <a:endParaRPr lang="en-GB"/>
          </a:p>
        </p:txBody>
      </p:sp>
    </p:spTree>
    <p:extLst>
      <p:ext uri="{BB962C8B-B14F-4D97-AF65-F5344CB8AC3E}">
        <p14:creationId xmlns:p14="http://schemas.microsoft.com/office/powerpoint/2010/main" val="2112654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9B3BD-DC23-4253-BDB7-E0222BF811A4}"/>
              </a:ext>
            </a:extLst>
          </p:cNvPr>
          <p:cNvSpPr>
            <a:spLocks noGrp="1"/>
          </p:cNvSpPr>
          <p:nvPr>
            <p:ph type="title"/>
          </p:nvPr>
        </p:nvSpPr>
        <p:spPr/>
        <p:txBody>
          <a:bodyPr/>
          <a:lstStyle/>
          <a:p>
            <a:r>
              <a:rPr lang="en-HK" dirty="0"/>
              <a:t>Considerations</a:t>
            </a:r>
            <a:endParaRPr lang="en-GB" dirty="0"/>
          </a:p>
        </p:txBody>
      </p:sp>
      <p:sp>
        <p:nvSpPr>
          <p:cNvPr id="3" name="Content Placeholder 2">
            <a:extLst>
              <a:ext uri="{FF2B5EF4-FFF2-40B4-BE49-F238E27FC236}">
                <a16:creationId xmlns:a16="http://schemas.microsoft.com/office/drawing/2014/main" id="{3080DAFE-D7C9-4435-A428-48BCFC511A3A}"/>
              </a:ext>
            </a:extLst>
          </p:cNvPr>
          <p:cNvSpPr>
            <a:spLocks noGrp="1"/>
          </p:cNvSpPr>
          <p:nvPr>
            <p:ph idx="1"/>
          </p:nvPr>
        </p:nvSpPr>
        <p:spPr/>
        <p:txBody>
          <a:bodyPr>
            <a:normAutofit fontScale="92500" lnSpcReduction="20000"/>
          </a:bodyPr>
          <a:lstStyle/>
          <a:p>
            <a:r>
              <a:rPr lang="en-HK" dirty="0"/>
              <a:t>A larger scale (e.g., seven categories) could offer more choices to respondents, but it may not be easy for them to discriminate between categories that are only subtly different.</a:t>
            </a:r>
          </a:p>
          <a:p>
            <a:r>
              <a:rPr lang="en-HK" dirty="0"/>
              <a:t>A smaller scale (e.g., three categories) may not afford sufficient discrimination. </a:t>
            </a:r>
          </a:p>
          <a:p>
            <a:r>
              <a:rPr lang="en-HK" dirty="0"/>
              <a:t>An even number of categories (without a neutral response), as in a four-point or six-point Likert scale, forces respondents to come down broadly “for” or “against” a statement.</a:t>
            </a:r>
          </a:p>
          <a:p>
            <a:r>
              <a:rPr lang="en-HK" dirty="0"/>
              <a:t>Some researchers include a “don’t know” or “not applicable” option, to distinguish between respondents who do not feel sufficiently informed to give an opinion and those who are “neutral” on the topic.</a:t>
            </a:r>
          </a:p>
          <a:p>
            <a:r>
              <a:rPr lang="en-HK" dirty="0"/>
              <a:t>To ensure that respondents are reading and evaluating statements carefully, a few negative statements may be included.</a:t>
            </a:r>
          </a:p>
        </p:txBody>
      </p:sp>
      <p:sp>
        <p:nvSpPr>
          <p:cNvPr id="4" name="Slide Number Placeholder 3">
            <a:extLst>
              <a:ext uri="{FF2B5EF4-FFF2-40B4-BE49-F238E27FC236}">
                <a16:creationId xmlns:a16="http://schemas.microsoft.com/office/drawing/2014/main" id="{1539534A-C2FD-421D-84E1-595B40F51D90}"/>
              </a:ext>
            </a:extLst>
          </p:cNvPr>
          <p:cNvSpPr>
            <a:spLocks noGrp="1"/>
          </p:cNvSpPr>
          <p:nvPr>
            <p:ph type="sldNum" sz="quarter" idx="12"/>
          </p:nvPr>
        </p:nvSpPr>
        <p:spPr/>
        <p:txBody>
          <a:bodyPr/>
          <a:lstStyle/>
          <a:p>
            <a:fld id="{F36C87F6-986D-49E6-AF40-1B3A1EE8064D}" type="slidenum">
              <a:rPr lang="en-GB" smtClean="0"/>
              <a:t>9</a:t>
            </a:fld>
            <a:endParaRPr lang="en-GB"/>
          </a:p>
        </p:txBody>
      </p:sp>
    </p:spTree>
    <p:extLst>
      <p:ext uri="{BB962C8B-B14F-4D97-AF65-F5344CB8AC3E}">
        <p14:creationId xmlns:p14="http://schemas.microsoft.com/office/powerpoint/2010/main" val="2919964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70316-916B-4850-B638-16F3C50D4028}"/>
              </a:ext>
            </a:extLst>
          </p:cNvPr>
          <p:cNvSpPr>
            <a:spLocks noGrp="1"/>
          </p:cNvSpPr>
          <p:nvPr>
            <p:ph type="title"/>
          </p:nvPr>
        </p:nvSpPr>
        <p:spPr/>
        <p:txBody>
          <a:bodyPr/>
          <a:lstStyle/>
          <a:p>
            <a:r>
              <a:rPr lang="en-HK" dirty="0"/>
              <a:t>Unidimensional and multidimensional constructs</a:t>
            </a:r>
            <a:endParaRPr lang="en-GB" dirty="0"/>
          </a:p>
        </p:txBody>
      </p:sp>
      <p:sp>
        <p:nvSpPr>
          <p:cNvPr id="3" name="Content Placeholder 2">
            <a:extLst>
              <a:ext uri="{FF2B5EF4-FFF2-40B4-BE49-F238E27FC236}">
                <a16:creationId xmlns:a16="http://schemas.microsoft.com/office/drawing/2014/main" id="{330DEC19-317B-4709-9BD0-57A0F798E73E}"/>
              </a:ext>
            </a:extLst>
          </p:cNvPr>
          <p:cNvSpPr>
            <a:spLocks noGrp="1"/>
          </p:cNvSpPr>
          <p:nvPr>
            <p:ph idx="1"/>
          </p:nvPr>
        </p:nvSpPr>
        <p:spPr/>
        <p:txBody>
          <a:bodyPr>
            <a:normAutofit/>
          </a:bodyPr>
          <a:lstStyle/>
          <a:p>
            <a:r>
              <a:rPr lang="en-HK" dirty="0"/>
              <a:t>Unidimensional constructs are those that are expected to have a single underlying dimension.</a:t>
            </a:r>
          </a:p>
          <a:p>
            <a:r>
              <a:rPr lang="en-HK" dirty="0"/>
              <a:t>Multidimensional constructs consist of two or more underlying dimensions. </a:t>
            </a:r>
          </a:p>
          <a:p>
            <a:pPr lvl="1"/>
            <a:r>
              <a:rPr lang="en-HK" dirty="0"/>
              <a:t>If we conceptualise a person’s academic aptitude as consisting of two dimensions: </a:t>
            </a:r>
            <a:r>
              <a:rPr lang="en-HK" dirty="0">
                <a:solidFill>
                  <a:srgbClr val="FF0000"/>
                </a:solidFill>
              </a:rPr>
              <a:t>mathematical and verbal ability</a:t>
            </a:r>
            <a:r>
              <a:rPr lang="en-HK" dirty="0"/>
              <a:t>, then academic aptitude is a multidimensional construct. </a:t>
            </a:r>
          </a:p>
          <a:p>
            <a:pPr lvl="1"/>
            <a:r>
              <a:rPr lang="en-HK" dirty="0"/>
              <a:t>Each of the underlying dimensions in this case must be measured separately, for example, using different tests for mathematical and verbal ability. </a:t>
            </a:r>
          </a:p>
          <a:p>
            <a:pPr lvl="1"/>
            <a:r>
              <a:rPr lang="en-HK" dirty="0"/>
              <a:t>The two scores can be combined, possibly in a weighted manner, to create an overall value for the academic aptitude construct.</a:t>
            </a:r>
            <a:endParaRPr lang="en-GB" dirty="0"/>
          </a:p>
        </p:txBody>
      </p:sp>
      <p:sp>
        <p:nvSpPr>
          <p:cNvPr id="4" name="Slide Number Placeholder 3">
            <a:extLst>
              <a:ext uri="{FF2B5EF4-FFF2-40B4-BE49-F238E27FC236}">
                <a16:creationId xmlns:a16="http://schemas.microsoft.com/office/drawing/2014/main" id="{8E8EA021-BDC0-4BE6-8E36-0A92624C670F}"/>
              </a:ext>
            </a:extLst>
          </p:cNvPr>
          <p:cNvSpPr>
            <a:spLocks noGrp="1"/>
          </p:cNvSpPr>
          <p:nvPr>
            <p:ph type="sldNum" sz="quarter" idx="12"/>
          </p:nvPr>
        </p:nvSpPr>
        <p:spPr/>
        <p:txBody>
          <a:bodyPr/>
          <a:lstStyle/>
          <a:p>
            <a:fld id="{F36C87F6-986D-49E6-AF40-1B3A1EE8064D}" type="slidenum">
              <a:rPr lang="en-GB" smtClean="0"/>
              <a:t>10</a:t>
            </a:fld>
            <a:endParaRPr lang="en-GB"/>
          </a:p>
        </p:txBody>
      </p:sp>
    </p:spTree>
    <p:extLst>
      <p:ext uri="{BB962C8B-B14F-4D97-AF65-F5344CB8AC3E}">
        <p14:creationId xmlns:p14="http://schemas.microsoft.com/office/powerpoint/2010/main" val="1254869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1217614" y="97151"/>
            <a:ext cx="9753600" cy="850106"/>
          </a:xfrm>
        </p:spPr>
        <p:txBody>
          <a:bodyPr>
            <a:noAutofit/>
          </a:bodyPr>
          <a:lstStyle/>
          <a:p>
            <a:r>
              <a:rPr lang="en-US" sz="3200" dirty="0"/>
              <a:t>Examples</a:t>
            </a:r>
            <a:br>
              <a:rPr lang="en-US" sz="3200" dirty="0"/>
            </a:br>
            <a:r>
              <a:rPr lang="en-US" sz="3200" dirty="0"/>
              <a:t>Survey on Hong Kong People’s Identity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323114195"/>
              </p:ext>
            </p:extLst>
          </p:nvPr>
        </p:nvGraphicFramePr>
        <p:xfrm>
          <a:off x="1053852" y="987825"/>
          <a:ext cx="9753600" cy="5449851"/>
        </p:xfrm>
        <a:graphic>
          <a:graphicData uri="http://schemas.openxmlformats.org/drawingml/2006/table">
            <a:tbl>
              <a:tblPr/>
              <a:tblGrid>
                <a:gridCol w="56896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6323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rgbClr val="FFFFFF"/>
                          </a:solidFill>
                          <a:effectLst/>
                          <a:latin typeface="Calibri" pitchFamily="34" charset="0"/>
                          <a:cs typeface="Arial" charset="0"/>
                        </a:rPr>
                        <a:t>Questions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rgbClr val="FFFFFF"/>
                          </a:solidFill>
                          <a:effectLst/>
                          <a:latin typeface="Calibri" pitchFamily="34" charset="0"/>
                          <a:cs typeface="Arial" charset="0"/>
                        </a:rPr>
                        <a:t>Results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11034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Checklist</a:t>
                      </a:r>
                      <a:r>
                        <a:rPr kumimoji="0" lang="en-US" sz="2000" b="0" i="0" u="none" strike="noStrike" cap="none" normalizeH="0" baseline="0" dirty="0">
                          <a:ln>
                            <a:noFill/>
                          </a:ln>
                          <a:solidFill>
                            <a:srgbClr val="000000"/>
                          </a:solidFill>
                          <a:effectLst/>
                          <a:latin typeface="Calibri" pitchFamily="34" charset="0"/>
                          <a:cs typeface="Arial" charset="0"/>
                        </a:rPr>
                        <a:t>: Would you identify yourself as a Hong Kong citizen or a Chinese citizen?</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① Hong Kong citizen ② Chinese citizen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X%</a:t>
                      </a:r>
                      <a:r>
                        <a:rPr kumimoji="0" lang="en-US" sz="2000" b="0" i="0" u="none" strike="noStrike" cap="none" normalizeH="0" baseline="0" dirty="0">
                          <a:ln>
                            <a:noFill/>
                          </a:ln>
                          <a:solidFill>
                            <a:srgbClr val="000000"/>
                          </a:solidFill>
                          <a:effectLst/>
                          <a:latin typeface="Calibri" pitchFamily="34" charset="0"/>
                          <a:cs typeface="Arial" charset="0"/>
                        </a:rPr>
                        <a:t> of the respondents identified themselves as "Hong Kong citizens", Y% as "Chinese citizens“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1"/>
                  </a:ext>
                </a:extLst>
              </a:tr>
              <a:tr h="129559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Likert scale</a:t>
                      </a:r>
                      <a:r>
                        <a:rPr kumimoji="0" lang="en-US" sz="2000" b="0" i="0" u="none" strike="noStrike" cap="none" normalizeH="0" baseline="0" dirty="0">
                          <a:ln>
                            <a:noFill/>
                          </a:ln>
                          <a:solidFill>
                            <a:srgbClr val="000000"/>
                          </a:solidFill>
                          <a:effectLst/>
                          <a:latin typeface="Calibri" pitchFamily="34" charset="0"/>
                          <a:cs typeface="Arial" charset="0"/>
                        </a:rPr>
                        <a:t>: I am a Hong Kong citizen</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① Strongly disagree ② disagree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③ neutral  ④ agree ⑤ strongly agree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X%</a:t>
                      </a:r>
                      <a:r>
                        <a:rPr kumimoji="0" lang="en-US" sz="2000" b="0" i="0" u="none" strike="noStrike" cap="none" normalizeH="0" baseline="0" dirty="0">
                          <a:ln>
                            <a:noFill/>
                          </a:ln>
                          <a:solidFill>
                            <a:srgbClr val="000000"/>
                          </a:solidFill>
                          <a:effectLst/>
                          <a:latin typeface="Calibri" pitchFamily="34" charset="0"/>
                          <a:cs typeface="Arial" charset="0"/>
                        </a:rPr>
                        <a:t> of the respondents agreed that they are “Hong Kong citizens”.</a:t>
                      </a:r>
                    </a:p>
                    <a:p>
                      <a:pPr marL="0" marR="0" lvl="0" indent="0" algn="l" defTabSz="914400" rtl="0" eaLnBrk="1" fontAlgn="base" latinLnBrk="0" hangingPunct="1">
                        <a:lnSpc>
                          <a:spcPct val="100000"/>
                        </a:lnSpc>
                        <a:spcBef>
                          <a:spcPct val="0"/>
                        </a:spcBef>
                        <a:spcAft>
                          <a:spcPct val="0"/>
                        </a:spcAft>
                        <a:buClrTx/>
                        <a:buSzTx/>
                        <a:buFontTx/>
                        <a:buNone/>
                        <a:tabLst/>
                      </a:pPr>
                      <a:r>
                        <a:rPr kumimoji="0" lang="en-HK" sz="2000" b="0" i="0" u="none" strike="noStrike" cap="none" normalizeH="0" baseline="0" dirty="0">
                          <a:ln>
                            <a:noFill/>
                          </a:ln>
                          <a:solidFill>
                            <a:srgbClr val="000000"/>
                          </a:solidFill>
                          <a:effectLst/>
                          <a:latin typeface="Calibri" pitchFamily="34" charset="0"/>
                          <a:cs typeface="Arial" charset="0"/>
                        </a:rPr>
                        <a:t>Respondents' mean identity score was </a:t>
                      </a:r>
                      <a:r>
                        <a:rPr kumimoji="0" lang="en-HK" sz="2000" b="0" i="0" u="none" strike="noStrike" cap="none" normalizeH="0" baseline="0" dirty="0" err="1">
                          <a:ln>
                            <a:noFill/>
                          </a:ln>
                          <a:solidFill>
                            <a:srgbClr val="FF0000"/>
                          </a:solidFill>
                          <a:effectLst/>
                          <a:latin typeface="Calibri" pitchFamily="34" charset="0"/>
                          <a:cs typeface="Arial" charset="0"/>
                        </a:rPr>
                        <a:t>x.x.</a:t>
                      </a:r>
                      <a:endParaRPr kumimoji="0" lang="en-US" sz="2000" b="0" i="0" u="none" strike="noStrike" cap="none" normalizeH="0" baseline="0" dirty="0">
                        <a:ln>
                          <a:noFill/>
                        </a:ln>
                        <a:solidFill>
                          <a:srgbClr val="FF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2"/>
                  </a:ext>
                </a:extLst>
              </a:tr>
              <a:tr h="129559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Semantic differential scale</a:t>
                      </a:r>
                      <a:r>
                        <a:rPr kumimoji="0" lang="en-US" sz="2000" b="0" i="0" u="none" strike="noStrike" cap="none" normalizeH="0" baseline="0" dirty="0">
                          <a:ln>
                            <a:noFill/>
                          </a:ln>
                          <a:solidFill>
                            <a:srgbClr val="000000"/>
                          </a:solidFill>
                          <a:effectLst/>
                          <a:latin typeface="Calibri" pitchFamily="34" charset="0"/>
                          <a:cs typeface="Arial" charset="0"/>
                        </a:rPr>
                        <a:t>: How strongly do you identify yourself as a Hong Kong citizen?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000000"/>
                          </a:solidFill>
                          <a:effectLst/>
                          <a:latin typeface="Calibri" pitchFamily="34" charset="0"/>
                          <a:cs typeface="Arial" charset="0"/>
                        </a:rPr>
                        <a:t>Do not identify                          Strongly identify</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1     2     3     4     5     6     7     8     9   10    11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The identity rating for "Hong Kong citizens“ </a:t>
                      </a:r>
                      <a:r>
                        <a:rPr kumimoji="0" lang="en-US" sz="2000" b="0" i="0" u="none" strike="noStrike" cap="none" normalizeH="0" baseline="0" dirty="0">
                          <a:ln>
                            <a:noFill/>
                          </a:ln>
                          <a:solidFill>
                            <a:srgbClr val="FF0000"/>
                          </a:solidFill>
                          <a:effectLst/>
                          <a:latin typeface="Calibri" pitchFamily="34" charset="0"/>
                          <a:cs typeface="Arial" charset="0"/>
                        </a:rPr>
                        <a:t>was </a:t>
                      </a:r>
                      <a:r>
                        <a:rPr kumimoji="0" lang="en-US" sz="2000" b="0" i="0" u="none" strike="noStrike" cap="none" normalizeH="0" baseline="0" dirty="0" err="1">
                          <a:ln>
                            <a:noFill/>
                          </a:ln>
                          <a:solidFill>
                            <a:srgbClr val="FF0000"/>
                          </a:solidFill>
                          <a:effectLst/>
                          <a:latin typeface="Calibri" pitchFamily="34" charset="0"/>
                          <a:cs typeface="Arial" charset="0"/>
                        </a:rPr>
                        <a:t>x.x</a:t>
                      </a:r>
                      <a:r>
                        <a:rPr kumimoji="0" lang="en-US" sz="2000" b="0" i="0" u="none" strike="noStrike" cap="none" normalizeH="0" baseline="0" dirty="0">
                          <a:ln>
                            <a:noFill/>
                          </a:ln>
                          <a:solidFill>
                            <a:srgbClr val="000000"/>
                          </a:solidFill>
                          <a:effectLst/>
                          <a:latin typeface="Calibri" pitchFamily="34" charset="0"/>
                          <a:cs typeface="Arial" charset="0"/>
                        </a:rPr>
                        <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0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3"/>
                  </a:ext>
                </a:extLst>
              </a:tr>
              <a:tr h="1359361">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Open-ended question</a:t>
                      </a:r>
                      <a:r>
                        <a:rPr kumimoji="0" lang="en-US" sz="2000" b="0" i="0" u="none" strike="noStrike" cap="none" normalizeH="0" baseline="0" dirty="0">
                          <a:ln>
                            <a:noFill/>
                          </a:ln>
                          <a:solidFill>
                            <a:srgbClr val="000000"/>
                          </a:solidFill>
                          <a:effectLst/>
                          <a:latin typeface="Calibri" pitchFamily="34" charset="0"/>
                          <a:cs typeface="Arial" charset="0"/>
                        </a:rPr>
                        <a:t>: Would you identify yourself as a Hong Kong citizen and </a:t>
                      </a:r>
                      <a:r>
                        <a:rPr kumimoji="0" lang="en-US" sz="2000" b="0" i="0" u="none" strike="noStrike" cap="none" normalizeH="0" baseline="0" dirty="0">
                          <a:ln>
                            <a:noFill/>
                          </a:ln>
                          <a:solidFill>
                            <a:srgbClr val="FF0000"/>
                          </a:solidFill>
                          <a:effectLst/>
                          <a:latin typeface="Calibri" pitchFamily="34" charset="0"/>
                          <a:cs typeface="Arial" charset="0"/>
                        </a:rPr>
                        <a:t>why</a:t>
                      </a:r>
                      <a:r>
                        <a:rPr kumimoji="0" lang="en-US" sz="2000" b="0" i="0" u="none" strike="noStrike" cap="none" normalizeH="0" baseline="0" dirty="0">
                          <a:ln>
                            <a:noFill/>
                          </a:ln>
                          <a:solidFill>
                            <a:srgbClr val="000000"/>
                          </a:solidFill>
                          <a:effectLst/>
                          <a:latin typeface="Calibri" pitchFamily="34" charset="0"/>
                          <a:cs typeface="Arial" charset="0"/>
                        </a:rPr>
                        <a: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“I consider myself as a Hong </a:t>
                      </a:r>
                      <a:r>
                        <a:rPr kumimoji="0" lang="en-US" sz="2000" b="0" i="0" u="none" strike="noStrike" cap="none" normalizeH="0" baseline="0" dirty="0" err="1">
                          <a:ln>
                            <a:noFill/>
                          </a:ln>
                          <a:solidFill>
                            <a:srgbClr val="000000"/>
                          </a:solidFill>
                          <a:effectLst/>
                          <a:latin typeface="Calibri" pitchFamily="34" charset="0"/>
                          <a:cs typeface="Arial" charset="0"/>
                        </a:rPr>
                        <a:t>Konger</a:t>
                      </a:r>
                      <a:r>
                        <a:rPr kumimoji="0" lang="en-US" sz="2000" b="0" i="0" u="none" strike="noStrike" cap="none" normalizeH="0" baseline="0" dirty="0">
                          <a:ln>
                            <a:noFill/>
                          </a:ln>
                          <a:solidFill>
                            <a:srgbClr val="000000"/>
                          </a:solidFill>
                          <a:effectLst/>
                          <a:latin typeface="Calibri" pitchFamily="34" charset="0"/>
                          <a:cs typeface="Arial" charset="0"/>
                        </a:rPr>
                        <a:t> in my heart </a:t>
                      </a:r>
                      <a:r>
                        <a:rPr kumimoji="0" lang="en-US" sz="2000" b="0" i="0" u="none" strike="noStrike" cap="none" normalizeH="0" baseline="0" dirty="0">
                          <a:ln>
                            <a:noFill/>
                          </a:ln>
                          <a:solidFill>
                            <a:srgbClr val="FF0000"/>
                          </a:solidFill>
                          <a:effectLst/>
                          <a:latin typeface="Calibri" pitchFamily="34" charset="0"/>
                          <a:cs typeface="Arial" charset="0"/>
                        </a:rPr>
                        <a:t>- I live here, I brought up my children here</a:t>
                      </a:r>
                      <a:r>
                        <a:rPr kumimoji="0" lang="en-US" sz="2000" b="0" i="0" u="none" strike="noStrike" cap="none" normalizeH="0" baseline="0" dirty="0">
                          <a:ln>
                            <a:noFill/>
                          </a:ln>
                          <a:solidFill>
                            <a:srgbClr val="000000"/>
                          </a:solidFill>
                          <a:effectLst/>
                          <a:latin typeface="Calibri" pitchFamily="34" charset="0"/>
                          <a:cs typeface="Arial" charset="0"/>
                        </a:rPr>
                        <a:t>, and I would love to live here until I die”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4"/>
                  </a:ext>
                </a:extLst>
              </a:tr>
            </a:tbl>
          </a:graphicData>
        </a:graphic>
      </p:graphicFrame>
      <p:sp>
        <p:nvSpPr>
          <p:cNvPr id="48151" name="Slide Number Placeholder 3"/>
          <p:cNvSpPr>
            <a:spLocks noGrp="1"/>
          </p:cNvSpPr>
          <p:nvPr>
            <p:ph type="sldNum" sz="quarter" idx="12"/>
          </p:nvPr>
        </p:nvSpPr>
        <p:spPr/>
        <p:txBody>
          <a:bodyPr/>
          <a:lstStyle/>
          <a:p>
            <a:fld id="{64CC3BE0-4538-44B8-A290-F72FE32377BA}" type="slidenum">
              <a:rPr lang="en-US" smtClean="0"/>
              <a:pPr/>
              <a:t>11</a:t>
            </a:fld>
            <a:endParaRPr lang="en-US"/>
          </a:p>
        </p:txBody>
      </p:sp>
    </p:spTree>
    <p:extLst>
      <p:ext uri="{BB962C8B-B14F-4D97-AF65-F5344CB8AC3E}">
        <p14:creationId xmlns:p14="http://schemas.microsoft.com/office/powerpoint/2010/main" val="3880144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Measurement Scales</a:t>
            </a:r>
            <a:endParaRPr lang="en-GB" dirty="0"/>
          </a:p>
        </p:txBody>
      </p:sp>
      <p:sp>
        <p:nvSpPr>
          <p:cNvPr id="3" name="Content Placeholder 2"/>
          <p:cNvSpPr>
            <a:spLocks noGrp="1"/>
          </p:cNvSpPr>
          <p:nvPr>
            <p:ph idx="1"/>
          </p:nvPr>
        </p:nvSpPr>
        <p:spPr>
          <a:xfrm>
            <a:off x="1217614" y="1828800"/>
            <a:ext cx="9753600" cy="4754562"/>
          </a:xfrm>
        </p:spPr>
        <p:txBody>
          <a:bodyPr>
            <a:normAutofit fontScale="85000" lnSpcReduction="20000"/>
          </a:bodyPr>
          <a:lstStyle/>
          <a:p>
            <a:r>
              <a:rPr lang="en-HK" dirty="0"/>
              <a:t>In quantitative research, the objective is to express in numeric terms the difference in responses. </a:t>
            </a:r>
          </a:p>
          <a:p>
            <a:r>
              <a:rPr lang="en-HK" dirty="0"/>
              <a:t>A scale is used to represent the item being measured in the spectrum of possibilities. The values assigned in the measuring process can then be manipulated or summarised according to certain mathematical rules.</a:t>
            </a:r>
          </a:p>
          <a:p>
            <a:r>
              <a:rPr lang="en-HK" dirty="0"/>
              <a:t>There are four basic types of scales which range from least to most sophisticated for statistical analysis.</a:t>
            </a:r>
          </a:p>
          <a:p>
            <a:pPr lvl="1"/>
            <a:r>
              <a:rPr lang="en-GB" sz="2400" dirty="0"/>
              <a:t>Nominal scale - variables with attributes that are only exhaustive and mutually exclusive. Just names or labels for characteristics. </a:t>
            </a:r>
            <a:r>
              <a:rPr lang="en-HK" sz="2400" dirty="0"/>
              <a:t>No ordering of the attributes is implied.</a:t>
            </a:r>
            <a:endParaRPr lang="en-GB" sz="2400" dirty="0"/>
          </a:p>
          <a:p>
            <a:pPr lvl="1"/>
            <a:r>
              <a:rPr lang="en-GB" sz="2400" dirty="0"/>
              <a:t>Ordinal or ranking scale - variables with attributes that can by logically rank- ordered to represent more or less of something. </a:t>
            </a:r>
          </a:p>
          <a:p>
            <a:pPr lvl="1"/>
            <a:r>
              <a:rPr lang="en-GB" sz="2400" dirty="0"/>
              <a:t>Interval scale - the actual distance separating the variable attributes does have meaning and can be expressed in meaningful standard units (</a:t>
            </a:r>
            <a:r>
              <a:rPr lang="en-HK" sz="2400" dirty="0"/>
              <a:t>equal distance)</a:t>
            </a:r>
            <a:r>
              <a:rPr lang="en-GB" sz="2400" dirty="0"/>
              <a:t>. </a:t>
            </a:r>
          </a:p>
          <a:p>
            <a:pPr lvl="1"/>
            <a:r>
              <a:rPr lang="en-GB" sz="2400" dirty="0"/>
              <a:t>Ratio scale - the variable attributes have true zero points: age, dollar amount. This is preferred for quantitative research. </a:t>
            </a:r>
          </a:p>
          <a:p>
            <a:endParaRPr lang="en-GB" dirty="0"/>
          </a:p>
        </p:txBody>
      </p:sp>
      <p:sp>
        <p:nvSpPr>
          <p:cNvPr id="4" name="Slide Number Placeholder 3">
            <a:extLst>
              <a:ext uri="{FF2B5EF4-FFF2-40B4-BE49-F238E27FC236}">
                <a16:creationId xmlns:a16="http://schemas.microsoft.com/office/drawing/2014/main" id="{39974610-C0ED-4E53-8D15-26CC23CD97BB}"/>
              </a:ext>
            </a:extLst>
          </p:cNvPr>
          <p:cNvSpPr>
            <a:spLocks noGrp="1"/>
          </p:cNvSpPr>
          <p:nvPr>
            <p:ph type="sldNum" sz="quarter" idx="12"/>
          </p:nvPr>
        </p:nvSpPr>
        <p:spPr/>
        <p:txBody>
          <a:bodyPr/>
          <a:lstStyle/>
          <a:p>
            <a:fld id="{F36C87F6-986D-49E6-AF40-1B3A1EE8064D}" type="slidenum">
              <a:rPr lang="en-GB" smtClean="0"/>
              <a:t>12</a:t>
            </a:fld>
            <a:endParaRPr lang="en-GB"/>
          </a:p>
        </p:txBody>
      </p:sp>
    </p:spTree>
    <p:extLst>
      <p:ext uri="{BB962C8B-B14F-4D97-AF65-F5344CB8AC3E}">
        <p14:creationId xmlns:p14="http://schemas.microsoft.com/office/powerpoint/2010/main" val="2375157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711C0FD8-BDBC-4468-BEE2-60EA8EB625C8}"/>
              </a:ext>
            </a:extLst>
          </p:cNvPr>
          <p:cNvGraphicFramePr>
            <a:graphicFrameLocks noGrp="1"/>
          </p:cNvGraphicFramePr>
          <p:nvPr>
            <p:ph idx="1"/>
            <p:extLst>
              <p:ext uri="{D42A27DB-BD31-4B8C-83A1-F6EECF244321}">
                <p14:modId xmlns:p14="http://schemas.microsoft.com/office/powerpoint/2010/main" val="3564548258"/>
              </p:ext>
            </p:extLst>
          </p:nvPr>
        </p:nvGraphicFramePr>
        <p:xfrm>
          <a:off x="1053852" y="544595"/>
          <a:ext cx="9701334" cy="5645342"/>
        </p:xfrm>
        <a:graphic>
          <a:graphicData uri="http://schemas.openxmlformats.org/drawingml/2006/table">
            <a:tbl>
              <a:tblPr firstRow="1" firstCol="1" bandRow="1">
                <a:tableStyleId>{073A0DAA-6AF3-43AB-8588-CEC1D06C72B9}</a:tableStyleId>
              </a:tblPr>
              <a:tblGrid>
                <a:gridCol w="1066745">
                  <a:extLst>
                    <a:ext uri="{9D8B030D-6E8A-4147-A177-3AD203B41FA5}">
                      <a16:colId xmlns:a16="http://schemas.microsoft.com/office/drawing/2014/main" val="1646149626"/>
                    </a:ext>
                  </a:extLst>
                </a:gridCol>
                <a:gridCol w="2225876">
                  <a:extLst>
                    <a:ext uri="{9D8B030D-6E8A-4147-A177-3AD203B41FA5}">
                      <a16:colId xmlns:a16="http://schemas.microsoft.com/office/drawing/2014/main" val="1374327116"/>
                    </a:ext>
                  </a:extLst>
                </a:gridCol>
                <a:gridCol w="1872208">
                  <a:extLst>
                    <a:ext uri="{9D8B030D-6E8A-4147-A177-3AD203B41FA5}">
                      <a16:colId xmlns:a16="http://schemas.microsoft.com/office/drawing/2014/main" val="111477233"/>
                    </a:ext>
                  </a:extLst>
                </a:gridCol>
                <a:gridCol w="1459907">
                  <a:extLst>
                    <a:ext uri="{9D8B030D-6E8A-4147-A177-3AD203B41FA5}">
                      <a16:colId xmlns:a16="http://schemas.microsoft.com/office/drawing/2014/main" val="2692101238"/>
                    </a:ext>
                  </a:extLst>
                </a:gridCol>
                <a:gridCol w="1512168">
                  <a:extLst>
                    <a:ext uri="{9D8B030D-6E8A-4147-A177-3AD203B41FA5}">
                      <a16:colId xmlns:a16="http://schemas.microsoft.com/office/drawing/2014/main" val="3503384174"/>
                    </a:ext>
                  </a:extLst>
                </a:gridCol>
                <a:gridCol w="1564430">
                  <a:extLst>
                    <a:ext uri="{9D8B030D-6E8A-4147-A177-3AD203B41FA5}">
                      <a16:colId xmlns:a16="http://schemas.microsoft.com/office/drawing/2014/main" val="1872383749"/>
                    </a:ext>
                  </a:extLst>
                </a:gridCol>
              </a:tblGrid>
              <a:tr h="148659">
                <a:tc rowSpan="2">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Scale</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rowSpan="2">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Basic characteristics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rowSpan="2">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Common examples</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rowSpan="2">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Business examples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gridSpan="2">
                  <a:txBody>
                    <a:bodyPr/>
                    <a:lstStyle/>
                    <a:p>
                      <a:pPr>
                        <a:lnSpc>
                          <a:spcPct val="107000"/>
                        </a:lnSpc>
                        <a:spcAft>
                          <a:spcPts val="0"/>
                        </a:spcAft>
                      </a:pPr>
                      <a:r>
                        <a:rPr lang="en-GB" sz="1600">
                          <a:effectLst/>
                        </a:rPr>
                        <a:t>Permissible statistics</a:t>
                      </a:r>
                      <a:endParaRPr lang="en-GB" sz="1600">
                        <a:effectLst/>
                        <a:latin typeface="Calibri" panose="020F0502020204030204" pitchFamily="34" charset="0"/>
                        <a:ea typeface="PMingLiU" panose="02020500000000000000" pitchFamily="18" charset="-120"/>
                        <a:cs typeface="Arial" panose="020B0604020202020204" pitchFamily="34" charset="0"/>
                      </a:endParaRPr>
                    </a:p>
                  </a:txBody>
                  <a:tcPr marL="59840" marR="59840" marT="0" marB="0"/>
                </a:tc>
                <a:tc hMerge="1">
                  <a:txBody>
                    <a:bodyPr/>
                    <a:lstStyle/>
                    <a:p>
                      <a:endParaRPr lang="en-GB"/>
                    </a:p>
                  </a:txBody>
                  <a:tcPr/>
                </a:tc>
                <a:extLst>
                  <a:ext uri="{0D108BD9-81ED-4DB2-BD59-A6C34878D82A}">
                    <a16:rowId xmlns:a16="http://schemas.microsoft.com/office/drawing/2014/main" val="2488785288"/>
                  </a:ext>
                </a:extLst>
              </a:tr>
              <a:tr h="156526">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Descriptive</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Inferential</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val="3588960821"/>
                  </a:ext>
                </a:extLst>
              </a:tr>
              <a:tr h="774764">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Nominal</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Numbers identify and classify objects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Student ID, numbers on football players’ shirts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Gender, Stock codes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Percentage, mode</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Chi-square test</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val="3245620058"/>
                  </a:ext>
                </a:extLst>
              </a:tr>
              <a:tr h="1087817">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Ordinal</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Numbers indicate the relative positions of the objects but not the magnitude of differences between them</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Ranking of the top 4 teams in football World Cup</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Rank order of favourite television programmes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Percentile, median</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Spearman correlation</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val="3638444000"/>
                  </a:ext>
                </a:extLst>
              </a:tr>
              <a:tr h="1087817">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Interval</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Differences between objects can be compared; zero point is arbitrary</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Temperature (Fahrenheit, Celsius)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Attitudes, opinions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Range, mean, standard deviation</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Pearson correlation, t-test, ANOVA, regression, factor analysis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val="2466545193"/>
                  </a:ext>
                </a:extLst>
              </a:tr>
              <a:tr h="1087817">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Ratio</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Zero point is fixed, ratio of scale values can be computed</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Length, weight</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Age, income, costs, sales, market shares</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Range, mean, standard deviation</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Pearson correlation, t-test, ANOVA, regression, factor analysis</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val="1090688960"/>
                  </a:ext>
                </a:extLst>
              </a:tr>
            </a:tbl>
          </a:graphicData>
        </a:graphic>
      </p:graphicFrame>
      <p:sp>
        <p:nvSpPr>
          <p:cNvPr id="4" name="Slide Number Placeholder 3">
            <a:extLst>
              <a:ext uri="{FF2B5EF4-FFF2-40B4-BE49-F238E27FC236}">
                <a16:creationId xmlns:a16="http://schemas.microsoft.com/office/drawing/2014/main" id="{644B2B74-BC6E-4A02-895E-8CD648AAD8E9}"/>
              </a:ext>
            </a:extLst>
          </p:cNvPr>
          <p:cNvSpPr>
            <a:spLocks noGrp="1"/>
          </p:cNvSpPr>
          <p:nvPr>
            <p:ph type="sldNum" sz="quarter" idx="12"/>
          </p:nvPr>
        </p:nvSpPr>
        <p:spPr/>
        <p:txBody>
          <a:bodyPr/>
          <a:lstStyle/>
          <a:p>
            <a:fld id="{F36C87F6-986D-49E6-AF40-1B3A1EE8064D}" type="slidenum">
              <a:rPr lang="en-GB" smtClean="0"/>
              <a:t>13</a:t>
            </a:fld>
            <a:endParaRPr lang="en-GB"/>
          </a:p>
        </p:txBody>
      </p:sp>
    </p:spTree>
    <p:extLst>
      <p:ext uri="{BB962C8B-B14F-4D97-AF65-F5344CB8AC3E}">
        <p14:creationId xmlns:p14="http://schemas.microsoft.com/office/powerpoint/2010/main" val="2485562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Implications for Data Analysis</a:t>
            </a:r>
            <a:endParaRPr lang="en-GB" dirty="0"/>
          </a:p>
        </p:txBody>
      </p:sp>
      <p:sp>
        <p:nvSpPr>
          <p:cNvPr id="3" name="Content Placeholder 2"/>
          <p:cNvSpPr>
            <a:spLocks noGrp="1"/>
          </p:cNvSpPr>
          <p:nvPr>
            <p:ph idx="1"/>
          </p:nvPr>
        </p:nvSpPr>
        <p:spPr/>
        <p:txBody>
          <a:bodyPr/>
          <a:lstStyle/>
          <a:p>
            <a:r>
              <a:rPr lang="en-GB" dirty="0"/>
              <a:t>Levels from highest to lowest </a:t>
            </a:r>
          </a:p>
          <a:p>
            <a:pPr lvl="1"/>
            <a:r>
              <a:rPr lang="en-GB" dirty="0"/>
              <a:t>Ratio &gt; Interval &gt; Ordinal &gt; Nominal </a:t>
            </a:r>
          </a:p>
          <a:p>
            <a:r>
              <a:rPr lang="en-GB" dirty="0"/>
              <a:t>The planned analytical methods should determine the level of measurement that is required. </a:t>
            </a:r>
          </a:p>
          <a:p>
            <a:r>
              <a:rPr lang="en-GB" dirty="0"/>
              <a:t>One should seek the highest level possible. </a:t>
            </a:r>
          </a:p>
          <a:p>
            <a:r>
              <a:rPr lang="en-GB" dirty="0"/>
              <a:t>Ratio can be reduced to lower levels, but you cannot increase from lower to higher levels. </a:t>
            </a:r>
          </a:p>
          <a:p>
            <a:r>
              <a:rPr lang="en-GB" dirty="0"/>
              <a:t>You can convert ratio data to interval, interval to ordinal, and ordinal to nominal, but not the other way around. </a:t>
            </a:r>
          </a:p>
          <a:p>
            <a:endParaRPr lang="en-GB" dirty="0"/>
          </a:p>
        </p:txBody>
      </p:sp>
      <p:sp>
        <p:nvSpPr>
          <p:cNvPr id="4" name="Slide Number Placeholder 3">
            <a:extLst>
              <a:ext uri="{FF2B5EF4-FFF2-40B4-BE49-F238E27FC236}">
                <a16:creationId xmlns:a16="http://schemas.microsoft.com/office/drawing/2014/main" id="{C3A1352A-59C4-41D6-A6D3-B9A44437940F}"/>
              </a:ext>
            </a:extLst>
          </p:cNvPr>
          <p:cNvSpPr>
            <a:spLocks noGrp="1"/>
          </p:cNvSpPr>
          <p:nvPr>
            <p:ph type="sldNum" sz="quarter" idx="12"/>
          </p:nvPr>
        </p:nvSpPr>
        <p:spPr/>
        <p:txBody>
          <a:bodyPr/>
          <a:lstStyle/>
          <a:p>
            <a:fld id="{F36C87F6-986D-49E6-AF40-1B3A1EE8064D}" type="slidenum">
              <a:rPr lang="en-GB" smtClean="0"/>
              <a:t>14</a:t>
            </a:fld>
            <a:endParaRPr lang="en-GB"/>
          </a:p>
        </p:txBody>
      </p:sp>
    </p:spTree>
    <p:extLst>
      <p:ext uri="{BB962C8B-B14F-4D97-AF65-F5344CB8AC3E}">
        <p14:creationId xmlns:p14="http://schemas.microsoft.com/office/powerpoint/2010/main" val="3796108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B2FDC-538E-4837-AF0A-BD4F1875A093}"/>
              </a:ext>
            </a:extLst>
          </p:cNvPr>
          <p:cNvSpPr>
            <a:spLocks noGrp="1"/>
          </p:cNvSpPr>
          <p:nvPr>
            <p:ph type="title"/>
          </p:nvPr>
        </p:nvSpPr>
        <p:spPr/>
        <p:txBody>
          <a:bodyPr/>
          <a:lstStyle/>
          <a:p>
            <a:r>
              <a:rPr lang="en-GB" dirty="0"/>
              <a:t>Psychometric Properties</a:t>
            </a:r>
          </a:p>
        </p:txBody>
      </p:sp>
      <p:sp>
        <p:nvSpPr>
          <p:cNvPr id="3" name="Content Placeholder 2">
            <a:extLst>
              <a:ext uri="{FF2B5EF4-FFF2-40B4-BE49-F238E27FC236}">
                <a16:creationId xmlns:a16="http://schemas.microsoft.com/office/drawing/2014/main" id="{8DE3B004-F011-43F5-B210-2499F4FCEC0A}"/>
              </a:ext>
            </a:extLst>
          </p:cNvPr>
          <p:cNvSpPr>
            <a:spLocks noGrp="1"/>
          </p:cNvSpPr>
          <p:nvPr>
            <p:ph idx="1"/>
          </p:nvPr>
        </p:nvSpPr>
        <p:spPr/>
        <p:txBody>
          <a:bodyPr/>
          <a:lstStyle/>
          <a:p>
            <a:r>
              <a:rPr lang="en-HK" dirty="0"/>
              <a:t>Psychometrics is the construction and validation of measurement instruments and assessing if these instruments are reliable and valid forms of measurement. </a:t>
            </a:r>
          </a:p>
          <a:p>
            <a:r>
              <a:rPr lang="en-HK" dirty="0"/>
              <a:t>In behavioural research, psychometrics is often concerned with measuring individual’s attitudes and behaviour.</a:t>
            </a:r>
          </a:p>
          <a:p>
            <a:r>
              <a:rPr lang="en-HK" dirty="0"/>
              <a:t>Psychometric methods:</a:t>
            </a:r>
          </a:p>
          <a:p>
            <a:pPr lvl="1"/>
            <a:r>
              <a:rPr lang="en-HK" b="1" dirty="0"/>
              <a:t>Factor analysis</a:t>
            </a:r>
            <a:r>
              <a:rPr lang="en-HK" dirty="0"/>
              <a:t>: Factor analysis attempts to simplify complex and diverse relationships that exist among a set of observed variables by uncovering common dimensions or factors.</a:t>
            </a:r>
          </a:p>
          <a:p>
            <a:pPr lvl="1"/>
            <a:r>
              <a:rPr lang="en-HK" b="1" dirty="0"/>
              <a:t>Reliability and validity</a:t>
            </a:r>
            <a:endParaRPr lang="en-HK" dirty="0"/>
          </a:p>
        </p:txBody>
      </p:sp>
      <p:sp>
        <p:nvSpPr>
          <p:cNvPr id="4" name="Slide Number Placeholder 3">
            <a:extLst>
              <a:ext uri="{FF2B5EF4-FFF2-40B4-BE49-F238E27FC236}">
                <a16:creationId xmlns:a16="http://schemas.microsoft.com/office/drawing/2014/main" id="{C83C0109-1D79-4A65-A374-D083CB91551B}"/>
              </a:ext>
            </a:extLst>
          </p:cNvPr>
          <p:cNvSpPr>
            <a:spLocks noGrp="1"/>
          </p:cNvSpPr>
          <p:nvPr>
            <p:ph type="sldNum" sz="quarter" idx="12"/>
          </p:nvPr>
        </p:nvSpPr>
        <p:spPr/>
        <p:txBody>
          <a:bodyPr/>
          <a:lstStyle/>
          <a:p>
            <a:fld id="{F36C87F6-986D-49E6-AF40-1B3A1EE8064D}" type="slidenum">
              <a:rPr lang="en-GB" smtClean="0"/>
              <a:t>15</a:t>
            </a:fld>
            <a:endParaRPr lang="en-GB"/>
          </a:p>
        </p:txBody>
      </p:sp>
    </p:spTree>
    <p:extLst>
      <p:ext uri="{BB962C8B-B14F-4D97-AF65-F5344CB8AC3E}">
        <p14:creationId xmlns:p14="http://schemas.microsoft.com/office/powerpoint/2010/main" val="463745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3CDAA-B87E-46E2-B7D1-D941525BEAD5}"/>
              </a:ext>
            </a:extLst>
          </p:cNvPr>
          <p:cNvSpPr>
            <a:spLocks noGrp="1"/>
          </p:cNvSpPr>
          <p:nvPr>
            <p:ph type="title"/>
          </p:nvPr>
        </p:nvSpPr>
        <p:spPr/>
        <p:txBody>
          <a:bodyPr/>
          <a:lstStyle/>
          <a:p>
            <a:r>
              <a:rPr lang="en-HK" dirty="0"/>
              <a:t>Reliability and validity</a:t>
            </a:r>
            <a:endParaRPr lang="en-GB" dirty="0"/>
          </a:p>
        </p:txBody>
      </p:sp>
      <p:sp>
        <p:nvSpPr>
          <p:cNvPr id="3" name="Content Placeholder 2">
            <a:extLst>
              <a:ext uri="{FF2B5EF4-FFF2-40B4-BE49-F238E27FC236}">
                <a16:creationId xmlns:a16="http://schemas.microsoft.com/office/drawing/2014/main" id="{B61B597D-47E8-442C-ABF5-C8933A640A0F}"/>
              </a:ext>
            </a:extLst>
          </p:cNvPr>
          <p:cNvSpPr>
            <a:spLocks noGrp="1"/>
          </p:cNvSpPr>
          <p:nvPr>
            <p:ph idx="1"/>
          </p:nvPr>
        </p:nvSpPr>
        <p:spPr>
          <a:xfrm>
            <a:off x="1217614" y="1828800"/>
            <a:ext cx="9753600" cy="2536304"/>
          </a:xfrm>
        </p:spPr>
        <p:txBody>
          <a:bodyPr>
            <a:normAutofit/>
          </a:bodyPr>
          <a:lstStyle/>
          <a:p>
            <a:r>
              <a:rPr lang="en-HK" b="1" dirty="0"/>
              <a:t>Reliability</a:t>
            </a:r>
            <a:r>
              <a:rPr lang="en-HK" dirty="0"/>
              <a:t> and </a:t>
            </a:r>
            <a:r>
              <a:rPr lang="en-HK" b="1" dirty="0"/>
              <a:t>validity</a:t>
            </a:r>
            <a:r>
              <a:rPr lang="en-HK" dirty="0"/>
              <a:t> are two main psychometric concepts that need to be established to assure the assessment quality of an instrument.</a:t>
            </a:r>
          </a:p>
          <a:p>
            <a:r>
              <a:rPr lang="en-HK" b="1" dirty="0"/>
              <a:t>Reliability</a:t>
            </a:r>
            <a:r>
              <a:rPr lang="en-HK" dirty="0"/>
              <a:t> refers to the consistency of a measure.</a:t>
            </a:r>
          </a:p>
          <a:p>
            <a:r>
              <a:rPr lang="en-HK" b="1" dirty="0"/>
              <a:t>Validity</a:t>
            </a:r>
            <a:r>
              <a:rPr lang="en-HK" dirty="0"/>
              <a:t> is the extent to which a measure assesses what it claims to measure.</a:t>
            </a:r>
          </a:p>
          <a:p>
            <a:endParaRPr lang="en-HK" dirty="0"/>
          </a:p>
        </p:txBody>
      </p:sp>
      <p:sp>
        <p:nvSpPr>
          <p:cNvPr id="6" name="TextBox 5">
            <a:extLst>
              <a:ext uri="{FF2B5EF4-FFF2-40B4-BE49-F238E27FC236}">
                <a16:creationId xmlns:a16="http://schemas.microsoft.com/office/drawing/2014/main" id="{D8955066-D172-4150-A60A-A19488177004}"/>
              </a:ext>
            </a:extLst>
          </p:cNvPr>
          <p:cNvSpPr txBox="1"/>
          <p:nvPr/>
        </p:nvSpPr>
        <p:spPr>
          <a:xfrm>
            <a:off x="1297753" y="4509120"/>
            <a:ext cx="6244950" cy="1588127"/>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Reliability is an essential pre-requisite for validity. </a:t>
            </a:r>
          </a:p>
          <a:p>
            <a:pPr marL="800100" lvl="1" indent="-342900">
              <a:lnSpc>
                <a:spcPct val="90000"/>
              </a:lnSpc>
              <a:buFont typeface="Arial" panose="020B0604020202020204" pitchFamily="34" charset="0"/>
              <a:buChar char="•"/>
            </a:pPr>
            <a:r>
              <a:rPr lang="en-HK" sz="2000" dirty="0"/>
              <a:t>It is possible to have a reliable measure that is not valid, however a valid measure must also be reliable.</a:t>
            </a:r>
            <a:endParaRPr lang="en-GB" sz="2000" dirty="0"/>
          </a:p>
        </p:txBody>
      </p:sp>
      <p:sp>
        <p:nvSpPr>
          <p:cNvPr id="5" name="Slide Number Placeholder 4">
            <a:extLst>
              <a:ext uri="{FF2B5EF4-FFF2-40B4-BE49-F238E27FC236}">
                <a16:creationId xmlns:a16="http://schemas.microsoft.com/office/drawing/2014/main" id="{F10BEB70-4A02-46CD-B6A1-B42DE63CD3D3}"/>
              </a:ext>
            </a:extLst>
          </p:cNvPr>
          <p:cNvSpPr>
            <a:spLocks noGrp="1"/>
          </p:cNvSpPr>
          <p:nvPr>
            <p:ph type="sldNum" sz="quarter" idx="12"/>
          </p:nvPr>
        </p:nvSpPr>
        <p:spPr/>
        <p:txBody>
          <a:bodyPr/>
          <a:lstStyle/>
          <a:p>
            <a:fld id="{F36C87F6-986D-49E6-AF40-1B3A1EE8064D}" type="slidenum">
              <a:rPr lang="en-GB" smtClean="0"/>
              <a:t>16</a:t>
            </a:fld>
            <a:endParaRPr lang="en-GB"/>
          </a:p>
        </p:txBody>
      </p:sp>
      <p:pic>
        <p:nvPicPr>
          <p:cNvPr id="10" name="Picture 9">
            <a:extLst>
              <a:ext uri="{FF2B5EF4-FFF2-40B4-BE49-F238E27FC236}">
                <a16:creationId xmlns:a16="http://schemas.microsoft.com/office/drawing/2014/main" id="{37F20C45-362A-4190-B2B8-19F6B0F03B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2703" y="4221089"/>
            <a:ext cx="4096325" cy="1876158"/>
          </a:xfrm>
          <a:prstGeom prst="rect">
            <a:avLst/>
          </a:prstGeom>
        </p:spPr>
      </p:pic>
    </p:spTree>
    <p:extLst>
      <p:ext uri="{BB962C8B-B14F-4D97-AF65-F5344CB8AC3E}">
        <p14:creationId xmlns:p14="http://schemas.microsoft.com/office/powerpoint/2010/main" val="76197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210B3-EF9E-4ED0-B29A-0DC2C4DE5CC5}"/>
              </a:ext>
            </a:extLst>
          </p:cNvPr>
          <p:cNvSpPr>
            <a:spLocks noGrp="1"/>
          </p:cNvSpPr>
          <p:nvPr>
            <p:ph type="title"/>
          </p:nvPr>
        </p:nvSpPr>
        <p:spPr/>
        <p:txBody>
          <a:bodyPr/>
          <a:lstStyle/>
          <a:p>
            <a:r>
              <a:rPr lang="en-HK" dirty="0"/>
              <a:t>Reliability</a:t>
            </a:r>
            <a:endParaRPr lang="en-GB" dirty="0"/>
          </a:p>
        </p:txBody>
      </p:sp>
      <p:sp>
        <p:nvSpPr>
          <p:cNvPr id="3" name="Content Placeholder 2">
            <a:extLst>
              <a:ext uri="{FF2B5EF4-FFF2-40B4-BE49-F238E27FC236}">
                <a16:creationId xmlns:a16="http://schemas.microsoft.com/office/drawing/2014/main" id="{48A694FA-8AB8-476D-85B5-DB16228C7266}"/>
              </a:ext>
            </a:extLst>
          </p:cNvPr>
          <p:cNvSpPr>
            <a:spLocks noGrp="1"/>
          </p:cNvSpPr>
          <p:nvPr>
            <p:ph idx="1"/>
          </p:nvPr>
        </p:nvSpPr>
        <p:spPr/>
        <p:txBody>
          <a:bodyPr>
            <a:normAutofit fontScale="92500" lnSpcReduction="10000"/>
          </a:bodyPr>
          <a:lstStyle/>
          <a:p>
            <a:r>
              <a:rPr lang="en-HK" dirty="0"/>
              <a:t>Researchers consider 3 types of consistency: over time (test-retest reliability), across items (internal consistency), and across different observers (inter-rater reliability).</a:t>
            </a:r>
          </a:p>
          <a:p>
            <a:r>
              <a:rPr lang="en-HK" dirty="0"/>
              <a:t>Cronbach’s alpha is a measure of internal consistency, that is, how closely related a set of items are as a group. It ranges from 0 to 1, with higher values indicating greater internal consistency.</a:t>
            </a:r>
          </a:p>
          <a:p>
            <a:r>
              <a:rPr lang="en-HK" dirty="0"/>
              <a:t>General rule of thumb*</a:t>
            </a:r>
          </a:p>
          <a:p>
            <a:pPr lvl="1"/>
            <a:r>
              <a:rPr lang="en-HK" dirty="0"/>
              <a:t>&gt;0.9 = Excellent</a:t>
            </a:r>
          </a:p>
          <a:p>
            <a:pPr lvl="1"/>
            <a:r>
              <a:rPr lang="en-HK" dirty="0"/>
              <a:t>&gt;0.8 =Good</a:t>
            </a:r>
          </a:p>
          <a:p>
            <a:pPr lvl="1"/>
            <a:r>
              <a:rPr lang="en-HK" dirty="0"/>
              <a:t>&gt;0.7 = Acceptable</a:t>
            </a:r>
          </a:p>
          <a:p>
            <a:pPr lvl="1"/>
            <a:r>
              <a:rPr lang="en-HK" dirty="0"/>
              <a:t>&gt;0.6 = Questionable</a:t>
            </a:r>
          </a:p>
          <a:p>
            <a:pPr lvl="1"/>
            <a:r>
              <a:rPr lang="en-HK" dirty="0"/>
              <a:t>&gt;0.5 = Poor</a:t>
            </a:r>
          </a:p>
          <a:p>
            <a:pPr lvl="1"/>
            <a:r>
              <a:rPr lang="en-HK" dirty="0"/>
              <a:t>&lt;0.5 = Unacceptable</a:t>
            </a:r>
          </a:p>
        </p:txBody>
      </p:sp>
      <p:sp>
        <p:nvSpPr>
          <p:cNvPr id="4" name="TextBox 3">
            <a:extLst>
              <a:ext uri="{FF2B5EF4-FFF2-40B4-BE49-F238E27FC236}">
                <a16:creationId xmlns:a16="http://schemas.microsoft.com/office/drawing/2014/main" id="{AC958332-8F22-430B-AE75-7164559F8275}"/>
              </a:ext>
            </a:extLst>
          </p:cNvPr>
          <p:cNvSpPr txBox="1"/>
          <p:nvPr/>
        </p:nvSpPr>
        <p:spPr>
          <a:xfrm>
            <a:off x="1341884" y="6172200"/>
            <a:ext cx="9001000" cy="535531"/>
          </a:xfrm>
          <a:prstGeom prst="rect">
            <a:avLst/>
          </a:prstGeom>
          <a:noFill/>
        </p:spPr>
        <p:txBody>
          <a:bodyPr wrap="square" rtlCol="0">
            <a:spAutoFit/>
          </a:bodyPr>
          <a:lstStyle/>
          <a:p>
            <a:pPr>
              <a:lnSpc>
                <a:spcPct val="90000"/>
              </a:lnSpc>
            </a:pPr>
            <a:r>
              <a:rPr lang="en-HK" sz="1600" dirty="0"/>
              <a:t>* George, D. &amp; Mallery, P. (2003) SPSS for windows step by step: a simple guide and reference, 4th ed. Boston: </a:t>
            </a:r>
            <a:r>
              <a:rPr lang="en-HK" sz="1600" dirty="0" err="1"/>
              <a:t>Allyn</a:t>
            </a:r>
            <a:r>
              <a:rPr lang="en-HK" sz="1600" dirty="0"/>
              <a:t> &amp; Bacon.</a:t>
            </a:r>
            <a:endParaRPr lang="en-GB" sz="1600" dirty="0"/>
          </a:p>
        </p:txBody>
      </p:sp>
      <p:graphicFrame>
        <p:nvGraphicFramePr>
          <p:cNvPr id="6" name="Diagram 5">
            <a:extLst>
              <a:ext uri="{FF2B5EF4-FFF2-40B4-BE49-F238E27FC236}">
                <a16:creationId xmlns:a16="http://schemas.microsoft.com/office/drawing/2014/main" id="{1F277D96-1F37-48A0-918B-9056060A9AA2}"/>
              </a:ext>
            </a:extLst>
          </p:cNvPr>
          <p:cNvGraphicFramePr/>
          <p:nvPr>
            <p:extLst>
              <p:ext uri="{D42A27DB-BD31-4B8C-83A1-F6EECF244321}">
                <p14:modId xmlns:p14="http://schemas.microsoft.com/office/powerpoint/2010/main" val="2060127754"/>
              </p:ext>
            </p:extLst>
          </p:nvPr>
        </p:nvGraphicFramePr>
        <p:xfrm>
          <a:off x="5590356" y="3945924"/>
          <a:ext cx="4206958" cy="2226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26C6F897-8D59-46DF-94B7-E9EA17848B69}"/>
              </a:ext>
            </a:extLst>
          </p:cNvPr>
          <p:cNvSpPr>
            <a:spLocks noGrp="1"/>
          </p:cNvSpPr>
          <p:nvPr>
            <p:ph type="sldNum" sz="quarter" idx="12"/>
          </p:nvPr>
        </p:nvSpPr>
        <p:spPr/>
        <p:txBody>
          <a:bodyPr/>
          <a:lstStyle/>
          <a:p>
            <a:fld id="{F36C87F6-986D-49E6-AF40-1B3A1EE8064D}" type="slidenum">
              <a:rPr lang="en-GB" smtClean="0"/>
              <a:t>17</a:t>
            </a:fld>
            <a:endParaRPr lang="en-GB"/>
          </a:p>
        </p:txBody>
      </p:sp>
    </p:spTree>
    <p:extLst>
      <p:ext uri="{BB962C8B-B14F-4D97-AF65-F5344CB8AC3E}">
        <p14:creationId xmlns:p14="http://schemas.microsoft.com/office/powerpoint/2010/main" val="100533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A7284-563C-4C26-A92B-EFD628D9A8C7}"/>
              </a:ext>
            </a:extLst>
          </p:cNvPr>
          <p:cNvSpPr>
            <a:spLocks noGrp="1"/>
          </p:cNvSpPr>
          <p:nvPr>
            <p:ph type="title"/>
          </p:nvPr>
        </p:nvSpPr>
        <p:spPr/>
        <p:txBody>
          <a:bodyPr/>
          <a:lstStyle/>
          <a:p>
            <a:r>
              <a:rPr lang="en-US" dirty="0"/>
              <a:t>Validity</a:t>
            </a:r>
            <a:endParaRPr lang="en-GB" dirty="0"/>
          </a:p>
        </p:txBody>
      </p:sp>
      <p:sp>
        <p:nvSpPr>
          <p:cNvPr id="3" name="Content Placeholder 2">
            <a:extLst>
              <a:ext uri="{FF2B5EF4-FFF2-40B4-BE49-F238E27FC236}">
                <a16:creationId xmlns:a16="http://schemas.microsoft.com/office/drawing/2014/main" id="{AA0EF47C-99E4-43D9-9F18-4C09670F6552}"/>
              </a:ext>
            </a:extLst>
          </p:cNvPr>
          <p:cNvSpPr>
            <a:spLocks noGrp="1"/>
          </p:cNvSpPr>
          <p:nvPr>
            <p:ph idx="1"/>
          </p:nvPr>
        </p:nvSpPr>
        <p:spPr>
          <a:xfrm>
            <a:off x="1053852" y="1886818"/>
            <a:ext cx="7829126" cy="4696544"/>
          </a:xfrm>
        </p:spPr>
        <p:txBody>
          <a:bodyPr>
            <a:normAutofit fontScale="92500" lnSpcReduction="10000"/>
          </a:bodyPr>
          <a:lstStyle/>
          <a:p>
            <a:r>
              <a:rPr lang="en-US" altLang="en-US" dirty="0"/>
              <a:t>There are three types of evidence:</a:t>
            </a:r>
          </a:p>
          <a:p>
            <a:pPr lvl="1"/>
            <a:r>
              <a:rPr lang="en-US" altLang="en-US" dirty="0"/>
              <a:t>Content-related; criterion-related; construct-related</a:t>
            </a:r>
          </a:p>
          <a:p>
            <a:r>
              <a:rPr lang="en-US" dirty="0"/>
              <a:t>Content-related evidence (content validity)</a:t>
            </a:r>
          </a:p>
          <a:p>
            <a:pPr lvl="1"/>
            <a:r>
              <a:rPr lang="en-US" dirty="0"/>
              <a:t>Based upon an analysis of the body of knowledge surveyed.</a:t>
            </a:r>
          </a:p>
          <a:p>
            <a:r>
              <a:rPr lang="en-US" dirty="0"/>
              <a:t>Criterion-related evidence (criterion validity)</a:t>
            </a:r>
          </a:p>
          <a:p>
            <a:pPr lvl="1"/>
            <a:r>
              <a:rPr lang="en-US" dirty="0"/>
              <a:t>Based upon the relationship between scores on a particular measure and performance on a second measure (or in real life).</a:t>
            </a:r>
          </a:p>
          <a:p>
            <a:r>
              <a:rPr lang="en-US" dirty="0"/>
              <a:t>Construct-related evidence (construct validity)</a:t>
            </a:r>
          </a:p>
          <a:p>
            <a:pPr lvl="1"/>
            <a:r>
              <a:rPr lang="en-US" dirty="0"/>
              <a:t>Based upon an investigation of the psychological constructs or characteristics of the measure.</a:t>
            </a:r>
          </a:p>
          <a:p>
            <a:pPr lvl="1"/>
            <a:r>
              <a:rPr lang="en-HK" dirty="0"/>
              <a:t>It is an on-going process, often takes several studies to establish.</a:t>
            </a:r>
          </a:p>
          <a:p>
            <a:pPr lvl="1"/>
            <a:endParaRPr lang="en-GB" dirty="0"/>
          </a:p>
        </p:txBody>
      </p:sp>
      <p:graphicFrame>
        <p:nvGraphicFramePr>
          <p:cNvPr id="4" name="Content Placeholder 3">
            <a:extLst>
              <a:ext uri="{FF2B5EF4-FFF2-40B4-BE49-F238E27FC236}">
                <a16:creationId xmlns:a16="http://schemas.microsoft.com/office/drawing/2014/main" id="{9EE14E39-5579-4BCF-A557-6BBC9873A390}"/>
              </a:ext>
            </a:extLst>
          </p:cNvPr>
          <p:cNvGraphicFramePr>
            <a:graphicFrameLocks/>
          </p:cNvGraphicFramePr>
          <p:nvPr>
            <p:extLst>
              <p:ext uri="{D42A27DB-BD31-4B8C-83A1-F6EECF244321}">
                <p14:modId xmlns:p14="http://schemas.microsoft.com/office/powerpoint/2010/main" val="2897846865"/>
              </p:ext>
            </p:extLst>
          </p:nvPr>
        </p:nvGraphicFramePr>
        <p:xfrm>
          <a:off x="6814492" y="371909"/>
          <a:ext cx="4588768" cy="2743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1591113E-1991-4702-A0AE-4333C4AF7948}"/>
              </a:ext>
            </a:extLst>
          </p:cNvPr>
          <p:cNvSpPr>
            <a:spLocks noGrp="1"/>
          </p:cNvSpPr>
          <p:nvPr>
            <p:ph type="sldNum" sz="quarter" idx="12"/>
          </p:nvPr>
        </p:nvSpPr>
        <p:spPr/>
        <p:txBody>
          <a:bodyPr/>
          <a:lstStyle/>
          <a:p>
            <a:fld id="{F36C87F6-986D-49E6-AF40-1B3A1EE8064D}" type="slidenum">
              <a:rPr lang="en-GB" smtClean="0"/>
              <a:t>18</a:t>
            </a:fld>
            <a:endParaRPr lang="en-GB"/>
          </a:p>
        </p:txBody>
      </p:sp>
    </p:spTree>
    <p:extLst>
      <p:ext uri="{BB962C8B-B14F-4D97-AF65-F5344CB8AC3E}">
        <p14:creationId xmlns:p14="http://schemas.microsoft.com/office/powerpoint/2010/main" val="3978838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DC179-3C8D-4D5C-864F-89F768BD14D8}"/>
              </a:ext>
            </a:extLst>
          </p:cNvPr>
          <p:cNvSpPr>
            <a:spLocks noGrp="1"/>
          </p:cNvSpPr>
          <p:nvPr>
            <p:ph type="title"/>
          </p:nvPr>
        </p:nvSpPr>
        <p:spPr/>
        <p:txBody>
          <a:bodyPr/>
          <a:lstStyle/>
          <a:p>
            <a:r>
              <a:rPr lang="en-US" dirty="0"/>
              <a:t>Content-Related Evidence</a:t>
            </a:r>
          </a:p>
        </p:txBody>
      </p:sp>
      <p:sp>
        <p:nvSpPr>
          <p:cNvPr id="17411" name="Content Placeholder 2">
            <a:extLst>
              <a:ext uri="{FF2B5EF4-FFF2-40B4-BE49-F238E27FC236}">
                <a16:creationId xmlns:a16="http://schemas.microsoft.com/office/drawing/2014/main" id="{6C04B6B5-3038-403B-AACA-6A4FBC2B60C0}"/>
              </a:ext>
            </a:extLst>
          </p:cNvPr>
          <p:cNvSpPr>
            <a:spLocks noGrp="1"/>
          </p:cNvSpPr>
          <p:nvPr>
            <p:ph idx="1"/>
          </p:nvPr>
        </p:nvSpPr>
        <p:spPr/>
        <p:txBody>
          <a:bodyPr>
            <a:normAutofit/>
          </a:bodyPr>
          <a:lstStyle/>
          <a:p>
            <a:r>
              <a:rPr lang="en-HK" altLang="en-US" dirty="0"/>
              <a:t>Content-related evidence refers to the extent to which an assessment procedure adequately represents the content of the assessment domain being sampled.</a:t>
            </a:r>
            <a:endParaRPr lang="en-US" altLang="en-US" dirty="0"/>
          </a:p>
          <a:p>
            <a:r>
              <a:rPr lang="en-US" altLang="en-US" dirty="0"/>
              <a:t>To develop a test with high content-related evidence of validity, you need good logic, intuitive skills and perseverance.</a:t>
            </a:r>
          </a:p>
          <a:p>
            <a:pPr lvl="1"/>
            <a:r>
              <a:rPr lang="en-US" altLang="en-US" dirty="0"/>
              <a:t>cannot be objectively quantified with a number</a:t>
            </a:r>
          </a:p>
          <a:p>
            <a:pPr lvl="1"/>
            <a:r>
              <a:rPr lang="en-US" altLang="en-US" dirty="0"/>
              <a:t>established during the scale development process</a:t>
            </a:r>
          </a:p>
          <a:p>
            <a:pPr lvl="1"/>
            <a:r>
              <a:rPr lang="en-US" altLang="en-US" dirty="0"/>
              <a:t>requires the judgment of the researchers or subject matter experts</a:t>
            </a:r>
          </a:p>
          <a:p>
            <a:pPr lvl="1"/>
            <a:r>
              <a:rPr lang="en-US" altLang="en-US" dirty="0"/>
              <a:t>must consider participants’ reading abilities</a:t>
            </a:r>
          </a:p>
        </p:txBody>
      </p:sp>
      <p:sp>
        <p:nvSpPr>
          <p:cNvPr id="3" name="Slide Number Placeholder 2">
            <a:extLst>
              <a:ext uri="{FF2B5EF4-FFF2-40B4-BE49-F238E27FC236}">
                <a16:creationId xmlns:a16="http://schemas.microsoft.com/office/drawing/2014/main" id="{F02430CE-FD7D-4578-8CB7-9E6D45F689EC}"/>
              </a:ext>
            </a:extLst>
          </p:cNvPr>
          <p:cNvSpPr>
            <a:spLocks noGrp="1"/>
          </p:cNvSpPr>
          <p:nvPr>
            <p:ph type="sldNum" sz="quarter" idx="12"/>
          </p:nvPr>
        </p:nvSpPr>
        <p:spPr/>
        <p:txBody>
          <a:bodyPr/>
          <a:lstStyle/>
          <a:p>
            <a:fld id="{F36C87F6-986D-49E6-AF40-1B3A1EE8064D}" type="slidenum">
              <a:rPr lang="en-GB" smtClean="0"/>
              <a:t>19</a:t>
            </a:fld>
            <a:endParaRPr lang="en-GB"/>
          </a:p>
        </p:txBody>
      </p:sp>
    </p:spTree>
    <p:extLst>
      <p:ext uri="{BB962C8B-B14F-4D97-AF65-F5344CB8AC3E}">
        <p14:creationId xmlns:p14="http://schemas.microsoft.com/office/powerpoint/2010/main" val="1037989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0F261-80BA-4C20-9028-51F6A83EDFEA}"/>
              </a:ext>
            </a:extLst>
          </p:cNvPr>
          <p:cNvSpPr>
            <a:spLocks noGrp="1"/>
          </p:cNvSpPr>
          <p:nvPr>
            <p:ph type="title"/>
          </p:nvPr>
        </p:nvSpPr>
        <p:spPr/>
        <p:txBody>
          <a:bodyPr/>
          <a:lstStyle/>
          <a:p>
            <a:r>
              <a:rPr lang="en-US"/>
              <a:t>Content-Related Evidence</a:t>
            </a:r>
            <a:endParaRPr lang="en-US" dirty="0"/>
          </a:p>
        </p:txBody>
      </p:sp>
      <p:sp>
        <p:nvSpPr>
          <p:cNvPr id="19459" name="Content Placeholder 2">
            <a:extLst>
              <a:ext uri="{FF2B5EF4-FFF2-40B4-BE49-F238E27FC236}">
                <a16:creationId xmlns:a16="http://schemas.microsoft.com/office/drawing/2014/main" id="{FAC8C6ED-D99E-412C-8BB0-F26D31C3074B}"/>
              </a:ext>
            </a:extLst>
          </p:cNvPr>
          <p:cNvSpPr>
            <a:spLocks noGrp="1"/>
          </p:cNvSpPr>
          <p:nvPr>
            <p:ph idx="1"/>
          </p:nvPr>
        </p:nvSpPr>
        <p:spPr/>
        <p:txBody>
          <a:bodyPr/>
          <a:lstStyle/>
          <a:p>
            <a:r>
              <a:rPr lang="en-US" altLang="en-US" sz="2800" dirty="0"/>
              <a:t>Other content-related evidence issues</a:t>
            </a:r>
          </a:p>
          <a:p>
            <a:pPr lvl="1"/>
            <a:r>
              <a:rPr lang="en-US" altLang="en-US" sz="2400" dirty="0"/>
              <a:t>Construct underrepresentation: failure to capture important components of a construct.</a:t>
            </a:r>
          </a:p>
          <a:p>
            <a:pPr lvl="2"/>
            <a:r>
              <a:rPr lang="en-US" altLang="en-US" sz="2000" dirty="0"/>
              <a:t>E.g., A test is designed for chapters 1-10 but only chapters 1-8 show up on the test.</a:t>
            </a:r>
          </a:p>
          <a:p>
            <a:pPr lvl="1"/>
            <a:r>
              <a:rPr lang="en-US" altLang="en-US" sz="2400" dirty="0"/>
              <a:t>Construct-irrelevant variance: occurs when scores are influenced by factors irrelevant to the construct.</a:t>
            </a:r>
          </a:p>
          <a:p>
            <a:pPr lvl="2"/>
            <a:r>
              <a:rPr lang="en-US" altLang="en-US" sz="2000" dirty="0"/>
              <a:t>E.g., A test is well-intentioned, but problems secondary to the test negatively influence the results (e.g., reading abilities, vocabulary, etc.)</a:t>
            </a:r>
          </a:p>
          <a:p>
            <a:endParaRPr lang="en-US" altLang="en-US" dirty="0"/>
          </a:p>
        </p:txBody>
      </p:sp>
      <p:sp>
        <p:nvSpPr>
          <p:cNvPr id="3" name="Slide Number Placeholder 2">
            <a:extLst>
              <a:ext uri="{FF2B5EF4-FFF2-40B4-BE49-F238E27FC236}">
                <a16:creationId xmlns:a16="http://schemas.microsoft.com/office/drawing/2014/main" id="{893C95DE-05C0-4F10-88DB-E24739E58AA0}"/>
              </a:ext>
            </a:extLst>
          </p:cNvPr>
          <p:cNvSpPr>
            <a:spLocks noGrp="1"/>
          </p:cNvSpPr>
          <p:nvPr>
            <p:ph type="sldNum" sz="quarter" idx="12"/>
          </p:nvPr>
        </p:nvSpPr>
        <p:spPr/>
        <p:txBody>
          <a:bodyPr/>
          <a:lstStyle/>
          <a:p>
            <a:fld id="{F36C87F6-986D-49E6-AF40-1B3A1EE8064D}" type="slidenum">
              <a:rPr lang="en-GB" smtClean="0"/>
              <a:t>20</a:t>
            </a:fld>
            <a:endParaRPr lang="en-GB"/>
          </a:p>
        </p:txBody>
      </p:sp>
    </p:spTree>
    <p:extLst>
      <p:ext uri="{BB962C8B-B14F-4D97-AF65-F5344CB8AC3E}">
        <p14:creationId xmlns:p14="http://schemas.microsoft.com/office/powerpoint/2010/main" val="1966307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108D6-D18F-4837-B629-B97DFFBAAF01}"/>
              </a:ext>
            </a:extLst>
          </p:cNvPr>
          <p:cNvSpPr>
            <a:spLocks noGrp="1"/>
          </p:cNvSpPr>
          <p:nvPr>
            <p:ph type="title"/>
          </p:nvPr>
        </p:nvSpPr>
        <p:spPr/>
        <p:txBody>
          <a:bodyPr/>
          <a:lstStyle/>
          <a:p>
            <a:r>
              <a:rPr lang="en-US"/>
              <a:t>Criterion-Related Evidence</a:t>
            </a:r>
            <a:endParaRPr lang="en-US" dirty="0"/>
          </a:p>
        </p:txBody>
      </p:sp>
      <p:sp>
        <p:nvSpPr>
          <p:cNvPr id="20483" name="Content Placeholder 2">
            <a:extLst>
              <a:ext uri="{FF2B5EF4-FFF2-40B4-BE49-F238E27FC236}">
                <a16:creationId xmlns:a16="http://schemas.microsoft.com/office/drawing/2014/main" id="{50CAE94C-5400-4ECD-8407-48241D394071}"/>
              </a:ext>
            </a:extLst>
          </p:cNvPr>
          <p:cNvSpPr>
            <a:spLocks noGrp="1"/>
          </p:cNvSpPr>
          <p:nvPr>
            <p:ph idx="1"/>
          </p:nvPr>
        </p:nvSpPr>
        <p:spPr/>
        <p:txBody>
          <a:bodyPr/>
          <a:lstStyle/>
          <a:p>
            <a:r>
              <a:rPr lang="en-US" altLang="en-US" dirty="0"/>
              <a:t>Criterion-related evidence refers to the degree to which performance on an assessment procedure accurately predicts a participant’s performance on an external criterion.</a:t>
            </a:r>
          </a:p>
          <a:p>
            <a:r>
              <a:rPr lang="en-US" altLang="en-US" dirty="0"/>
              <a:t>Tells us how well a measure corresponds with a particular criterion</a:t>
            </a:r>
          </a:p>
          <a:p>
            <a:pPr lvl="1"/>
            <a:r>
              <a:rPr lang="en-US" altLang="en-US" dirty="0"/>
              <a:t>Criterion: behavioral or measurable outcome</a:t>
            </a:r>
          </a:p>
          <a:p>
            <a:pPr lvl="1"/>
            <a:r>
              <a:rPr lang="en-US" altLang="en-US" dirty="0"/>
              <a:t>E.g., SAT predicting GPA (GPA is criterion); service quality predicting customer satisfaction (customer satisfaction is the criterion).</a:t>
            </a:r>
          </a:p>
        </p:txBody>
      </p:sp>
      <p:sp>
        <p:nvSpPr>
          <p:cNvPr id="3" name="Slide Number Placeholder 2">
            <a:extLst>
              <a:ext uri="{FF2B5EF4-FFF2-40B4-BE49-F238E27FC236}">
                <a16:creationId xmlns:a16="http://schemas.microsoft.com/office/drawing/2014/main" id="{5F9962A9-3CC9-4CD3-BA80-49168E4372A2}"/>
              </a:ext>
            </a:extLst>
          </p:cNvPr>
          <p:cNvSpPr>
            <a:spLocks noGrp="1"/>
          </p:cNvSpPr>
          <p:nvPr>
            <p:ph type="sldNum" sz="quarter" idx="12"/>
          </p:nvPr>
        </p:nvSpPr>
        <p:spPr/>
        <p:txBody>
          <a:bodyPr/>
          <a:lstStyle/>
          <a:p>
            <a:fld id="{F36C87F6-986D-49E6-AF40-1B3A1EE8064D}" type="slidenum">
              <a:rPr lang="en-GB" smtClean="0"/>
              <a:t>21</a:t>
            </a:fld>
            <a:endParaRPr lang="en-GB"/>
          </a:p>
        </p:txBody>
      </p:sp>
    </p:spTree>
    <p:extLst>
      <p:ext uri="{BB962C8B-B14F-4D97-AF65-F5344CB8AC3E}">
        <p14:creationId xmlns:p14="http://schemas.microsoft.com/office/powerpoint/2010/main" val="2615058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AA12C-759D-48A1-AB96-87B6FF016776}"/>
              </a:ext>
            </a:extLst>
          </p:cNvPr>
          <p:cNvSpPr>
            <a:spLocks noGrp="1"/>
          </p:cNvSpPr>
          <p:nvPr>
            <p:ph type="title"/>
          </p:nvPr>
        </p:nvSpPr>
        <p:spPr/>
        <p:txBody>
          <a:bodyPr/>
          <a:lstStyle/>
          <a:p>
            <a:r>
              <a:rPr lang="en-US" dirty="0"/>
              <a:t>Criterion-Related Evidence</a:t>
            </a:r>
          </a:p>
        </p:txBody>
      </p:sp>
      <p:sp>
        <p:nvSpPr>
          <p:cNvPr id="21507" name="Content Placeholder 2">
            <a:extLst>
              <a:ext uri="{FF2B5EF4-FFF2-40B4-BE49-F238E27FC236}">
                <a16:creationId xmlns:a16="http://schemas.microsoft.com/office/drawing/2014/main" id="{6AF34851-41E7-4D75-A8F0-8C6E2F81C4A1}"/>
              </a:ext>
            </a:extLst>
          </p:cNvPr>
          <p:cNvSpPr>
            <a:spLocks noGrp="1"/>
          </p:cNvSpPr>
          <p:nvPr>
            <p:ph idx="1"/>
          </p:nvPr>
        </p:nvSpPr>
        <p:spPr/>
        <p:txBody>
          <a:bodyPr/>
          <a:lstStyle/>
          <a:p>
            <a:r>
              <a:rPr lang="en-US" altLang="en-US" dirty="0"/>
              <a:t>Predictive validity</a:t>
            </a:r>
          </a:p>
          <a:p>
            <a:pPr lvl="1"/>
            <a:r>
              <a:rPr lang="en-US" altLang="en-US" dirty="0"/>
              <a:t>forecasting the future</a:t>
            </a:r>
          </a:p>
          <a:p>
            <a:pPr lvl="1"/>
            <a:r>
              <a:rPr lang="en-US" altLang="en-US" dirty="0"/>
              <a:t>how well does a test </a:t>
            </a:r>
            <a:r>
              <a:rPr lang="en-US" altLang="en-US" b="1" dirty="0"/>
              <a:t>predict</a:t>
            </a:r>
            <a:r>
              <a:rPr lang="en-US" altLang="en-US" dirty="0"/>
              <a:t> </a:t>
            </a:r>
            <a:r>
              <a:rPr lang="en-US" altLang="en-US" b="1" dirty="0"/>
              <a:t>future outcomes?</a:t>
            </a:r>
          </a:p>
          <a:p>
            <a:pPr lvl="1"/>
            <a:r>
              <a:rPr lang="en-US" altLang="en-US" dirty="0"/>
              <a:t>E.g., Do SAT scores predict 1st year GPA?</a:t>
            </a:r>
          </a:p>
          <a:p>
            <a:pPr lvl="1"/>
            <a:r>
              <a:rPr lang="en-US" altLang="en-US" dirty="0"/>
              <a:t>most tests don’t have great predictive validity (decrease due to time and method variance)</a:t>
            </a:r>
          </a:p>
          <a:p>
            <a:r>
              <a:rPr lang="en-US" altLang="en-US" dirty="0"/>
              <a:t>Concurrent validity</a:t>
            </a:r>
          </a:p>
          <a:p>
            <a:pPr lvl="1"/>
            <a:r>
              <a:rPr lang="en-US" altLang="en-US" dirty="0"/>
              <a:t>forecasting the present</a:t>
            </a:r>
          </a:p>
          <a:p>
            <a:pPr lvl="1"/>
            <a:r>
              <a:rPr lang="en-US" altLang="en-US" dirty="0"/>
              <a:t>how well does a test </a:t>
            </a:r>
            <a:r>
              <a:rPr lang="en-US" altLang="en-US" b="1" dirty="0"/>
              <a:t>predict current similar outcomes?</a:t>
            </a:r>
          </a:p>
          <a:p>
            <a:pPr lvl="1"/>
            <a:r>
              <a:rPr lang="en-US" altLang="en-US" dirty="0"/>
              <a:t>E.g.,</a:t>
            </a:r>
            <a:r>
              <a:rPr lang="en-US" altLang="en-US" b="1" dirty="0"/>
              <a:t> </a:t>
            </a:r>
            <a:r>
              <a:rPr lang="en-US" altLang="en-US" dirty="0"/>
              <a:t>Do GMAT scores predict SAT scores?</a:t>
            </a:r>
          </a:p>
          <a:p>
            <a:pPr lvl="1"/>
            <a:r>
              <a:rPr lang="en-US" altLang="en-US" dirty="0"/>
              <a:t>generally higher than predictive validity estimates</a:t>
            </a:r>
          </a:p>
        </p:txBody>
      </p:sp>
      <p:sp>
        <p:nvSpPr>
          <p:cNvPr id="3" name="Slide Number Placeholder 2">
            <a:extLst>
              <a:ext uri="{FF2B5EF4-FFF2-40B4-BE49-F238E27FC236}">
                <a16:creationId xmlns:a16="http://schemas.microsoft.com/office/drawing/2014/main" id="{C1E9E6B3-772A-4BBA-8499-4ACDA749A898}"/>
              </a:ext>
            </a:extLst>
          </p:cNvPr>
          <p:cNvSpPr>
            <a:spLocks noGrp="1"/>
          </p:cNvSpPr>
          <p:nvPr>
            <p:ph type="sldNum" sz="quarter" idx="12"/>
          </p:nvPr>
        </p:nvSpPr>
        <p:spPr/>
        <p:txBody>
          <a:bodyPr/>
          <a:lstStyle/>
          <a:p>
            <a:fld id="{F36C87F6-986D-49E6-AF40-1B3A1EE8064D}" type="slidenum">
              <a:rPr lang="en-GB" smtClean="0"/>
              <a:t>22</a:t>
            </a:fld>
            <a:endParaRPr lang="en-GB"/>
          </a:p>
        </p:txBody>
      </p:sp>
    </p:spTree>
    <p:extLst>
      <p:ext uri="{BB962C8B-B14F-4D97-AF65-F5344CB8AC3E}">
        <p14:creationId xmlns:p14="http://schemas.microsoft.com/office/powerpoint/2010/main" val="1567741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32B25-B16E-49DE-94EF-5B6FC86C5095}"/>
              </a:ext>
            </a:extLst>
          </p:cNvPr>
          <p:cNvSpPr>
            <a:spLocks noGrp="1"/>
          </p:cNvSpPr>
          <p:nvPr>
            <p:ph type="title"/>
          </p:nvPr>
        </p:nvSpPr>
        <p:spPr/>
        <p:txBody>
          <a:bodyPr/>
          <a:lstStyle/>
          <a:p>
            <a:r>
              <a:rPr lang="en-US" dirty="0"/>
              <a:t>Construct-Related Evidence</a:t>
            </a:r>
          </a:p>
        </p:txBody>
      </p:sp>
      <p:sp>
        <p:nvSpPr>
          <p:cNvPr id="3" name="Content Placeholder 2">
            <a:extLst>
              <a:ext uri="{FF2B5EF4-FFF2-40B4-BE49-F238E27FC236}">
                <a16:creationId xmlns:a16="http://schemas.microsoft.com/office/drawing/2014/main" id="{0E9F85AA-666C-4565-BB9D-8D6F806DBF60}"/>
              </a:ext>
            </a:extLst>
          </p:cNvPr>
          <p:cNvSpPr>
            <a:spLocks noGrp="1"/>
          </p:cNvSpPr>
          <p:nvPr>
            <p:ph idx="1"/>
          </p:nvPr>
        </p:nvSpPr>
        <p:spPr>
          <a:xfrm>
            <a:off x="1037595" y="3159979"/>
            <a:ext cx="7253062" cy="3578272"/>
          </a:xfrm>
        </p:spPr>
        <p:txBody>
          <a:bodyPr>
            <a:normAutofit lnSpcReduction="10000"/>
          </a:bodyPr>
          <a:lstStyle/>
          <a:p>
            <a:r>
              <a:rPr lang="en-US" sz="2200" dirty="0"/>
              <a:t>Convergent validity</a:t>
            </a:r>
          </a:p>
          <a:p>
            <a:pPr lvl="1"/>
            <a:r>
              <a:rPr lang="en-HK" dirty="0"/>
              <a:t>A measure correlates highly with other variables with which it should theoretically correlate.</a:t>
            </a:r>
            <a:endParaRPr lang="en-US" dirty="0"/>
          </a:p>
          <a:p>
            <a:pPr lvl="2"/>
            <a:r>
              <a:rPr lang="en-US" dirty="0"/>
              <a:t>Examples: Self-reported versus objective measures; self-esteem and academic performance</a:t>
            </a:r>
          </a:p>
          <a:p>
            <a:r>
              <a:rPr lang="en-US" dirty="0"/>
              <a:t>Discriminant validity</a:t>
            </a:r>
          </a:p>
          <a:p>
            <a:pPr lvl="1"/>
            <a:r>
              <a:rPr lang="en-HK" dirty="0"/>
              <a:t>A measure does not correlate significantly with variables from which it should differ.</a:t>
            </a:r>
            <a:endParaRPr lang="en-US" dirty="0"/>
          </a:p>
          <a:p>
            <a:pPr lvl="1"/>
            <a:r>
              <a:rPr lang="en-US" dirty="0"/>
              <a:t>This does not mean any existing measures that you know do not correlate; should be something that could be related but you want to show that they are distinct.</a:t>
            </a:r>
          </a:p>
        </p:txBody>
      </p:sp>
      <p:pic>
        <p:nvPicPr>
          <p:cNvPr id="4" name="Picture 2" descr="https://socialresearchmethods.net/kb/Assets/images/conidea2.gif">
            <a:extLst>
              <a:ext uri="{FF2B5EF4-FFF2-40B4-BE49-F238E27FC236}">
                <a16:creationId xmlns:a16="http://schemas.microsoft.com/office/drawing/2014/main" id="{FE415C9D-814E-4C3A-9A2C-31320A0FE0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4692" y="3591803"/>
            <a:ext cx="2857500" cy="27146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82CA18A-95FA-41F0-A525-EEF24C3D8EC6}"/>
              </a:ext>
            </a:extLst>
          </p:cNvPr>
          <p:cNvSpPr txBox="1"/>
          <p:nvPr/>
        </p:nvSpPr>
        <p:spPr>
          <a:xfrm>
            <a:off x="1018251" y="1752370"/>
            <a:ext cx="8177749" cy="1311128"/>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200" dirty="0"/>
              <a:t>Construct-related evidence refers to the extent to which empirical evidence confirms that an inferred construct exists and that a given assessment procedure is measuring the inferred construct accurately.</a:t>
            </a:r>
            <a:endParaRPr lang="en-GB" sz="2200" dirty="0"/>
          </a:p>
        </p:txBody>
      </p:sp>
      <p:sp>
        <p:nvSpPr>
          <p:cNvPr id="6" name="Oval 5">
            <a:extLst>
              <a:ext uri="{FF2B5EF4-FFF2-40B4-BE49-F238E27FC236}">
                <a16:creationId xmlns:a16="http://schemas.microsoft.com/office/drawing/2014/main" id="{1AB85067-AE04-4BF1-A982-EAE3FA235DC7}"/>
              </a:ext>
            </a:extLst>
          </p:cNvPr>
          <p:cNvSpPr/>
          <p:nvPr/>
        </p:nvSpPr>
        <p:spPr>
          <a:xfrm>
            <a:off x="10774933" y="1638420"/>
            <a:ext cx="1284507" cy="9358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dirty="0"/>
          </a:p>
        </p:txBody>
      </p:sp>
      <p:sp>
        <p:nvSpPr>
          <p:cNvPr id="9" name="TextBox 8">
            <a:extLst>
              <a:ext uri="{FF2B5EF4-FFF2-40B4-BE49-F238E27FC236}">
                <a16:creationId xmlns:a16="http://schemas.microsoft.com/office/drawing/2014/main" id="{93EB1CA9-7E68-4AC7-BB4C-A10C13A07892}"/>
              </a:ext>
            </a:extLst>
          </p:cNvPr>
          <p:cNvSpPr txBox="1"/>
          <p:nvPr/>
        </p:nvSpPr>
        <p:spPr>
          <a:xfrm>
            <a:off x="10774933" y="1848003"/>
            <a:ext cx="1413892" cy="480131"/>
          </a:xfrm>
          <a:prstGeom prst="rect">
            <a:avLst/>
          </a:prstGeom>
          <a:noFill/>
        </p:spPr>
        <p:txBody>
          <a:bodyPr wrap="square" rtlCol="0">
            <a:spAutoFit/>
          </a:bodyPr>
          <a:lstStyle/>
          <a:p>
            <a:pPr>
              <a:lnSpc>
                <a:spcPct val="90000"/>
              </a:lnSpc>
            </a:pPr>
            <a:r>
              <a:rPr lang="en-HK" sz="1400" dirty="0"/>
              <a:t>academic performance</a:t>
            </a:r>
            <a:endParaRPr lang="en-GB" sz="2800" dirty="0"/>
          </a:p>
        </p:txBody>
      </p:sp>
      <p:sp>
        <p:nvSpPr>
          <p:cNvPr id="12" name="Slide Number Placeholder 11">
            <a:extLst>
              <a:ext uri="{FF2B5EF4-FFF2-40B4-BE49-F238E27FC236}">
                <a16:creationId xmlns:a16="http://schemas.microsoft.com/office/drawing/2014/main" id="{22DA7691-0EAC-4311-B77F-8E9EF33BD99F}"/>
              </a:ext>
            </a:extLst>
          </p:cNvPr>
          <p:cNvSpPr>
            <a:spLocks noGrp="1"/>
          </p:cNvSpPr>
          <p:nvPr>
            <p:ph type="sldNum" sz="quarter" idx="12"/>
          </p:nvPr>
        </p:nvSpPr>
        <p:spPr/>
        <p:txBody>
          <a:bodyPr/>
          <a:lstStyle/>
          <a:p>
            <a:fld id="{F36C87F6-986D-49E6-AF40-1B3A1EE8064D}" type="slidenum">
              <a:rPr lang="en-GB" smtClean="0"/>
              <a:t>23</a:t>
            </a:fld>
            <a:endParaRPr lang="en-GB"/>
          </a:p>
        </p:txBody>
      </p:sp>
      <p:sp>
        <p:nvSpPr>
          <p:cNvPr id="10" name="TextBox 9">
            <a:extLst>
              <a:ext uri="{FF2B5EF4-FFF2-40B4-BE49-F238E27FC236}">
                <a16:creationId xmlns:a16="http://schemas.microsoft.com/office/drawing/2014/main" id="{156DCDCE-4259-4B19-9838-8F07C4656826}"/>
              </a:ext>
            </a:extLst>
          </p:cNvPr>
          <p:cNvSpPr txBox="1"/>
          <p:nvPr/>
        </p:nvSpPr>
        <p:spPr>
          <a:xfrm>
            <a:off x="8858940" y="3129103"/>
            <a:ext cx="2492055" cy="341632"/>
          </a:xfrm>
          <a:prstGeom prst="rect">
            <a:avLst/>
          </a:prstGeom>
          <a:solidFill>
            <a:srgbClr val="FFFF00"/>
          </a:solidFill>
        </p:spPr>
        <p:txBody>
          <a:bodyPr wrap="square" rtlCol="0">
            <a:spAutoFit/>
          </a:bodyPr>
          <a:lstStyle/>
          <a:p>
            <a:pPr algn="ctr">
              <a:lnSpc>
                <a:spcPct val="90000"/>
              </a:lnSpc>
            </a:pPr>
            <a:r>
              <a:rPr lang="en-HK" b="1" dirty="0"/>
              <a:t>Discriminant validity</a:t>
            </a:r>
            <a:endParaRPr lang="en-GB" sz="2800" b="1" dirty="0"/>
          </a:p>
        </p:txBody>
      </p:sp>
      <p:sp>
        <p:nvSpPr>
          <p:cNvPr id="7" name="TextBox 6">
            <a:extLst>
              <a:ext uri="{FF2B5EF4-FFF2-40B4-BE49-F238E27FC236}">
                <a16:creationId xmlns:a16="http://schemas.microsoft.com/office/drawing/2014/main" id="{29AC01BC-7E83-4C2A-8DF1-CA251AC1067E}"/>
              </a:ext>
            </a:extLst>
          </p:cNvPr>
          <p:cNvSpPr txBox="1"/>
          <p:nvPr/>
        </p:nvSpPr>
        <p:spPr>
          <a:xfrm>
            <a:off x="8614692" y="3591600"/>
            <a:ext cx="2880320" cy="2717720"/>
          </a:xfrm>
          <a:prstGeom prst="rect">
            <a:avLst/>
          </a:prstGeom>
          <a:noFill/>
          <a:ln>
            <a:solidFill>
              <a:schemeClr val="tx2"/>
            </a:solidFill>
          </a:ln>
        </p:spPr>
        <p:txBody>
          <a:bodyPr wrap="square" rtlCol="0">
            <a:spAutoFit/>
          </a:bodyPr>
          <a:lstStyle/>
          <a:p>
            <a:pPr>
              <a:lnSpc>
                <a:spcPct val="90000"/>
              </a:lnSpc>
            </a:pPr>
            <a:endParaRPr lang="en-GB" sz="2400" dirty="0"/>
          </a:p>
        </p:txBody>
      </p:sp>
      <p:sp>
        <p:nvSpPr>
          <p:cNvPr id="13" name="Oval 12">
            <a:extLst>
              <a:ext uri="{FF2B5EF4-FFF2-40B4-BE49-F238E27FC236}">
                <a16:creationId xmlns:a16="http://schemas.microsoft.com/office/drawing/2014/main" id="{7873A2ED-0F06-488F-9BE2-65BDA6C663B6}"/>
              </a:ext>
            </a:extLst>
          </p:cNvPr>
          <p:cNvSpPr/>
          <p:nvPr/>
        </p:nvSpPr>
        <p:spPr>
          <a:xfrm>
            <a:off x="9115205" y="1638419"/>
            <a:ext cx="1284507" cy="979765"/>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dirty="0"/>
          </a:p>
        </p:txBody>
      </p:sp>
      <p:sp>
        <p:nvSpPr>
          <p:cNvPr id="14" name="TextBox 13">
            <a:extLst>
              <a:ext uri="{FF2B5EF4-FFF2-40B4-BE49-F238E27FC236}">
                <a16:creationId xmlns:a16="http://schemas.microsoft.com/office/drawing/2014/main" id="{6CC29785-E4FB-404B-BB14-42B5F8D2433E}"/>
              </a:ext>
            </a:extLst>
          </p:cNvPr>
          <p:cNvSpPr txBox="1"/>
          <p:nvPr/>
        </p:nvSpPr>
        <p:spPr>
          <a:xfrm>
            <a:off x="9217993" y="1985185"/>
            <a:ext cx="1413892" cy="286232"/>
          </a:xfrm>
          <a:prstGeom prst="rect">
            <a:avLst/>
          </a:prstGeom>
          <a:noFill/>
        </p:spPr>
        <p:txBody>
          <a:bodyPr wrap="square" rtlCol="0">
            <a:spAutoFit/>
          </a:bodyPr>
          <a:lstStyle/>
          <a:p>
            <a:pPr>
              <a:lnSpc>
                <a:spcPct val="90000"/>
              </a:lnSpc>
            </a:pPr>
            <a:r>
              <a:rPr lang="en-HK" sz="1400" dirty="0"/>
              <a:t>self esteem</a:t>
            </a:r>
            <a:endParaRPr lang="en-GB" sz="2800" dirty="0"/>
          </a:p>
        </p:txBody>
      </p:sp>
      <p:cxnSp>
        <p:nvCxnSpPr>
          <p:cNvPr id="24" name="Straight Arrow Connector 23">
            <a:extLst>
              <a:ext uri="{FF2B5EF4-FFF2-40B4-BE49-F238E27FC236}">
                <a16:creationId xmlns:a16="http://schemas.microsoft.com/office/drawing/2014/main" id="{4ED4FB5D-D83F-4CBD-9005-78967C4B47A7}"/>
              </a:ext>
            </a:extLst>
          </p:cNvPr>
          <p:cNvCxnSpPr>
            <a:stCxn id="9" idx="1"/>
          </p:cNvCxnSpPr>
          <p:nvPr/>
        </p:nvCxnSpPr>
        <p:spPr>
          <a:xfrm flipH="1">
            <a:off x="10399712" y="2088069"/>
            <a:ext cx="375221" cy="6036"/>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D4E689BF-52BE-48BC-B085-44DBFE92A4B7}"/>
              </a:ext>
            </a:extLst>
          </p:cNvPr>
          <p:cNvSpPr txBox="1"/>
          <p:nvPr/>
        </p:nvSpPr>
        <p:spPr>
          <a:xfrm flipH="1">
            <a:off x="9591511" y="644449"/>
            <a:ext cx="2467929" cy="978729"/>
          </a:xfrm>
          <a:prstGeom prst="rect">
            <a:avLst/>
          </a:prstGeom>
          <a:noFill/>
        </p:spPr>
        <p:txBody>
          <a:bodyPr wrap="square" rtlCol="0">
            <a:spAutoFit/>
          </a:bodyPr>
          <a:lstStyle/>
          <a:p>
            <a:pPr>
              <a:lnSpc>
                <a:spcPct val="90000"/>
              </a:lnSpc>
            </a:pPr>
            <a:r>
              <a:rPr lang="en-HK" sz="1600" dirty="0"/>
              <a:t>Self esteem should correlate positively with academic performance</a:t>
            </a:r>
            <a:endParaRPr lang="en-GB" sz="2400" dirty="0"/>
          </a:p>
        </p:txBody>
      </p:sp>
      <p:sp>
        <p:nvSpPr>
          <p:cNvPr id="26" name="TextBox 25">
            <a:extLst>
              <a:ext uri="{FF2B5EF4-FFF2-40B4-BE49-F238E27FC236}">
                <a16:creationId xmlns:a16="http://schemas.microsoft.com/office/drawing/2014/main" id="{B733D2D5-CAFE-437B-B0B0-FB5DC3A2D76A}"/>
              </a:ext>
            </a:extLst>
          </p:cNvPr>
          <p:cNvSpPr txBox="1"/>
          <p:nvPr/>
        </p:nvSpPr>
        <p:spPr>
          <a:xfrm>
            <a:off x="9229199" y="284623"/>
            <a:ext cx="2467929" cy="341632"/>
          </a:xfrm>
          <a:prstGeom prst="rect">
            <a:avLst/>
          </a:prstGeom>
          <a:solidFill>
            <a:srgbClr val="FFFF00"/>
          </a:solidFill>
        </p:spPr>
        <p:txBody>
          <a:bodyPr wrap="square" rtlCol="0">
            <a:spAutoFit/>
          </a:bodyPr>
          <a:lstStyle/>
          <a:p>
            <a:pPr>
              <a:lnSpc>
                <a:spcPct val="90000"/>
              </a:lnSpc>
            </a:pPr>
            <a:r>
              <a:rPr lang="en-HK" b="1" dirty="0"/>
              <a:t>Convergent validity</a:t>
            </a:r>
            <a:endParaRPr lang="en-GB" sz="2400" b="1" dirty="0"/>
          </a:p>
        </p:txBody>
      </p:sp>
    </p:spTree>
    <p:extLst>
      <p:ext uri="{BB962C8B-B14F-4D97-AF65-F5344CB8AC3E}">
        <p14:creationId xmlns:p14="http://schemas.microsoft.com/office/powerpoint/2010/main" val="897505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189755" y="479491"/>
            <a:ext cx="5616624" cy="3660451"/>
          </a:xfrm>
        </p:spPr>
        <p:txBody>
          <a:bodyPr>
            <a:normAutofit/>
          </a:bodyPr>
          <a:lstStyle/>
          <a:p>
            <a:r>
              <a:rPr lang="en-HK" sz="2000" cap="none" dirty="0"/>
              <a:t>1. </a:t>
            </a:r>
            <a:r>
              <a:rPr lang="en-HK" sz="2000" b="1" cap="none" dirty="0"/>
              <a:t>Tangibles</a:t>
            </a:r>
            <a:r>
              <a:rPr lang="en-HK" sz="2000" cap="none" dirty="0"/>
              <a:t>: appearance of physical facilities, equipment, personnel, and communication materials </a:t>
            </a:r>
            <a:br>
              <a:rPr lang="en-HK" sz="2000" cap="none" dirty="0"/>
            </a:br>
            <a:r>
              <a:rPr lang="en-HK" sz="2000" cap="none" dirty="0"/>
              <a:t>2. </a:t>
            </a:r>
            <a:r>
              <a:rPr lang="en-HK" sz="2000" b="1" cap="none" dirty="0"/>
              <a:t>Reliability</a:t>
            </a:r>
            <a:r>
              <a:rPr lang="en-HK" sz="2000" cap="none" dirty="0"/>
              <a:t>: ability to perform the promised service dependably and accurately</a:t>
            </a:r>
            <a:br>
              <a:rPr lang="en-HK" sz="2000" cap="none" dirty="0"/>
            </a:br>
            <a:r>
              <a:rPr lang="en-HK" sz="2000" cap="none" dirty="0"/>
              <a:t>3. </a:t>
            </a:r>
            <a:r>
              <a:rPr lang="en-HK" sz="2000" b="1" cap="none" dirty="0"/>
              <a:t>Responsiveness</a:t>
            </a:r>
            <a:r>
              <a:rPr lang="en-HK" sz="2000" cap="none" dirty="0"/>
              <a:t>: willingness to help customers and provide prompt service</a:t>
            </a:r>
            <a:br>
              <a:rPr lang="en-HK" sz="2000" cap="none" dirty="0"/>
            </a:br>
            <a:r>
              <a:rPr lang="en-HK" sz="2000" cap="none" dirty="0"/>
              <a:t>4. </a:t>
            </a:r>
            <a:r>
              <a:rPr lang="en-HK" sz="2000" b="1" cap="none" dirty="0"/>
              <a:t>Assurance</a:t>
            </a:r>
            <a:r>
              <a:rPr lang="en-HK" sz="2000" cap="none" dirty="0"/>
              <a:t>: knowledge and courtesy of employees and their ability to convey trust and confidence</a:t>
            </a:r>
            <a:br>
              <a:rPr lang="en-HK" sz="2000" cap="none" dirty="0"/>
            </a:br>
            <a:r>
              <a:rPr lang="en-HK" sz="2000" cap="none" dirty="0"/>
              <a:t>5. </a:t>
            </a:r>
            <a:r>
              <a:rPr lang="en-HK" sz="2000" b="1" cap="none" dirty="0"/>
              <a:t>Empathy</a:t>
            </a:r>
            <a:r>
              <a:rPr lang="en-HK" sz="2000" cap="none" dirty="0"/>
              <a:t>: caring, individualized attention the firm provides its customers</a:t>
            </a:r>
            <a:endParaRPr lang="en-US" sz="2000" cap="none" dirty="0"/>
          </a:p>
        </p:txBody>
      </p:sp>
      <p:sp>
        <p:nvSpPr>
          <p:cNvPr id="43011" name="Content Placeholder 2"/>
          <p:cNvSpPr>
            <a:spLocks noGrp="1"/>
          </p:cNvSpPr>
          <p:nvPr>
            <p:ph sz="half" idx="1"/>
          </p:nvPr>
        </p:nvSpPr>
        <p:spPr>
          <a:xfrm>
            <a:off x="261764" y="4184566"/>
            <a:ext cx="5472607" cy="2673434"/>
          </a:xfrm>
        </p:spPr>
        <p:txBody>
          <a:bodyPr>
            <a:noAutofit/>
          </a:bodyPr>
          <a:lstStyle/>
          <a:p>
            <a:pPr marL="45720" indent="0" algn="ctr">
              <a:buNone/>
            </a:pPr>
            <a:r>
              <a:rPr lang="en-US" sz="2000" b="1" dirty="0"/>
              <a:t>Tangibles items</a:t>
            </a:r>
          </a:p>
          <a:p>
            <a:pPr lvl="1"/>
            <a:r>
              <a:rPr lang="en-US" sz="1800" dirty="0"/>
              <a:t>They should have </a:t>
            </a:r>
            <a:r>
              <a:rPr lang="en-US" sz="1800" dirty="0">
                <a:solidFill>
                  <a:srgbClr val="FF0000"/>
                </a:solidFill>
              </a:rPr>
              <a:t>up-to-date equipment</a:t>
            </a:r>
            <a:r>
              <a:rPr lang="en-US" sz="1800" dirty="0"/>
              <a:t>. </a:t>
            </a:r>
          </a:p>
          <a:p>
            <a:pPr lvl="1"/>
            <a:r>
              <a:rPr lang="en-US" sz="1800" dirty="0"/>
              <a:t>Their physical </a:t>
            </a:r>
            <a:r>
              <a:rPr lang="en-US" sz="1800" dirty="0">
                <a:solidFill>
                  <a:srgbClr val="FF0000"/>
                </a:solidFill>
              </a:rPr>
              <a:t>facilities should be visually appealing</a:t>
            </a:r>
          </a:p>
          <a:p>
            <a:pPr lvl="1"/>
            <a:r>
              <a:rPr lang="en-US" sz="1800" dirty="0"/>
              <a:t>Their employees should be </a:t>
            </a:r>
            <a:r>
              <a:rPr lang="en-US" sz="1800" dirty="0">
                <a:solidFill>
                  <a:srgbClr val="FF0000"/>
                </a:solidFill>
              </a:rPr>
              <a:t>well dressed and appear neat</a:t>
            </a:r>
            <a:r>
              <a:rPr lang="en-US" sz="1800" dirty="0"/>
              <a:t>.</a:t>
            </a:r>
          </a:p>
          <a:p>
            <a:pPr lvl="1"/>
            <a:r>
              <a:rPr lang="en-US" sz="1800" dirty="0"/>
              <a:t>The </a:t>
            </a:r>
            <a:r>
              <a:rPr lang="en-US" sz="1800" dirty="0">
                <a:solidFill>
                  <a:srgbClr val="FF0000"/>
                </a:solidFill>
              </a:rPr>
              <a:t>appearance</a:t>
            </a:r>
            <a:r>
              <a:rPr lang="en-US" sz="1800" dirty="0"/>
              <a:t> of the physical facilities of these firms should be in </a:t>
            </a:r>
            <a:r>
              <a:rPr lang="en-US" sz="1800" dirty="0">
                <a:solidFill>
                  <a:srgbClr val="FF0000"/>
                </a:solidFill>
              </a:rPr>
              <a:t>keeping with the type of services provided</a:t>
            </a:r>
            <a:r>
              <a:rPr lang="en-US" sz="1800" dirty="0"/>
              <a:t>.</a:t>
            </a:r>
          </a:p>
        </p:txBody>
      </p:sp>
      <p:sp>
        <p:nvSpPr>
          <p:cNvPr id="5" name="Content Placeholder 4">
            <a:extLst>
              <a:ext uri="{FF2B5EF4-FFF2-40B4-BE49-F238E27FC236}">
                <a16:creationId xmlns:a16="http://schemas.microsoft.com/office/drawing/2014/main" id="{DE35210F-2A71-4A3D-8768-A5EA661A343D}"/>
              </a:ext>
            </a:extLst>
          </p:cNvPr>
          <p:cNvSpPr>
            <a:spLocks noGrp="1"/>
          </p:cNvSpPr>
          <p:nvPr>
            <p:ph sz="half" idx="2"/>
          </p:nvPr>
        </p:nvSpPr>
        <p:spPr>
          <a:xfrm>
            <a:off x="6094412" y="812787"/>
            <a:ext cx="5472607" cy="5714159"/>
          </a:xfrm>
        </p:spPr>
        <p:txBody>
          <a:bodyPr>
            <a:normAutofit/>
          </a:bodyPr>
          <a:lstStyle/>
          <a:p>
            <a:pPr marL="45720" indent="0">
              <a:buNone/>
            </a:pPr>
            <a:r>
              <a:rPr lang="en-US" sz="2000" dirty="0"/>
              <a:t>Reliability: Cronbach’s alpha &gt; 0.7</a:t>
            </a:r>
          </a:p>
          <a:p>
            <a:pPr marL="45720" indent="0">
              <a:buNone/>
            </a:pPr>
            <a:r>
              <a:rPr lang="en-US" sz="2000" dirty="0"/>
              <a:t>Validity</a:t>
            </a:r>
          </a:p>
          <a:p>
            <a:pPr marL="502920" indent="-457200">
              <a:buFont typeface="+mj-lt"/>
              <a:buAutoNum type="arabicParenR"/>
            </a:pPr>
            <a:r>
              <a:rPr lang="en-US" sz="2000" dirty="0"/>
              <a:t>Content-related evidence: Expert review and pilot test</a:t>
            </a:r>
          </a:p>
          <a:p>
            <a:pPr marL="502920" indent="-457200">
              <a:buFont typeface="+mj-lt"/>
              <a:buAutoNum type="arabicParenR"/>
            </a:pPr>
            <a:r>
              <a:rPr lang="en-US" sz="2000" dirty="0"/>
              <a:t>Criterion-related evidence: </a:t>
            </a:r>
            <a:r>
              <a:rPr lang="en-HK" sz="2000" dirty="0"/>
              <a:t>Correlate tangibility scores with recognised external criteria such as customer satisfaction</a:t>
            </a:r>
            <a:r>
              <a:rPr lang="en-US" sz="2000" dirty="0"/>
              <a:t> (concurrent validity) or </a:t>
            </a:r>
            <a:r>
              <a:rPr lang="en-HK" sz="2000" dirty="0"/>
              <a:t> behavioural intentions(predictive validity)</a:t>
            </a:r>
          </a:p>
          <a:p>
            <a:pPr marL="502920" indent="-457200">
              <a:buFont typeface="+mj-lt"/>
              <a:buAutoNum type="arabicParenR"/>
            </a:pPr>
            <a:r>
              <a:rPr lang="en-US" sz="2000" dirty="0"/>
              <a:t>Construct-related evidence</a:t>
            </a:r>
          </a:p>
          <a:p>
            <a:pPr lvl="2"/>
            <a:r>
              <a:rPr lang="en-US" sz="2000" dirty="0"/>
              <a:t>Convergent validity: strong correlation with established measures</a:t>
            </a:r>
          </a:p>
          <a:p>
            <a:pPr lvl="2"/>
            <a:r>
              <a:rPr lang="en-US" sz="2000" dirty="0"/>
              <a:t>Discriminant validity: </a:t>
            </a:r>
            <a:r>
              <a:rPr lang="en-AU" sz="2000" dirty="0"/>
              <a:t>– not correlated with other constructs</a:t>
            </a:r>
            <a:endParaRPr lang="en-US" sz="2000" dirty="0"/>
          </a:p>
          <a:p>
            <a:pPr lvl="2"/>
            <a:endParaRPr lang="en-US" sz="2000" dirty="0"/>
          </a:p>
          <a:p>
            <a:pPr lvl="1"/>
            <a:endParaRPr lang="en-US" sz="1600" dirty="0"/>
          </a:p>
          <a:p>
            <a:endParaRPr lang="en-US" sz="2000" dirty="0"/>
          </a:p>
          <a:p>
            <a:endParaRPr lang="en-GB" dirty="0"/>
          </a:p>
        </p:txBody>
      </p:sp>
      <p:sp>
        <p:nvSpPr>
          <p:cNvPr id="43012" name="Slide Number Placeholder 3"/>
          <p:cNvSpPr>
            <a:spLocks noGrp="1"/>
          </p:cNvSpPr>
          <p:nvPr>
            <p:ph type="sldNum" sz="quarter" idx="12"/>
          </p:nvPr>
        </p:nvSpPr>
        <p:spPr/>
        <p:txBody>
          <a:bodyPr/>
          <a:lstStyle/>
          <a:p>
            <a:fld id="{7640B9E1-B12B-4476-BF47-BC3AAE89F02A}" type="slidenum">
              <a:rPr lang="en-US" smtClean="0"/>
              <a:pPr/>
              <a:t>24</a:t>
            </a:fld>
            <a:endParaRPr lang="en-US"/>
          </a:p>
        </p:txBody>
      </p:sp>
      <p:sp>
        <p:nvSpPr>
          <p:cNvPr id="4" name="TextBox 3">
            <a:extLst>
              <a:ext uri="{FF2B5EF4-FFF2-40B4-BE49-F238E27FC236}">
                <a16:creationId xmlns:a16="http://schemas.microsoft.com/office/drawing/2014/main" id="{1659A917-73C6-4ECC-914C-0C1450791774}"/>
              </a:ext>
            </a:extLst>
          </p:cNvPr>
          <p:cNvSpPr txBox="1"/>
          <p:nvPr/>
        </p:nvSpPr>
        <p:spPr>
          <a:xfrm>
            <a:off x="224339" y="300617"/>
            <a:ext cx="3703258" cy="480131"/>
          </a:xfrm>
          <a:prstGeom prst="rect">
            <a:avLst/>
          </a:prstGeom>
          <a:noFill/>
        </p:spPr>
        <p:txBody>
          <a:bodyPr wrap="none" rtlCol="0">
            <a:spAutoFit/>
          </a:bodyPr>
          <a:lstStyle/>
          <a:p>
            <a:pPr>
              <a:lnSpc>
                <a:spcPct val="90000"/>
              </a:lnSpc>
            </a:pPr>
            <a:r>
              <a:rPr lang="en-HK" sz="2800" b="1" dirty="0"/>
              <a:t>Example: SERVQUAL</a:t>
            </a:r>
            <a:endParaRPr lang="en-GB" sz="2800" b="1" dirty="0"/>
          </a:p>
        </p:txBody>
      </p:sp>
      <p:sp>
        <p:nvSpPr>
          <p:cNvPr id="7" name="Rectangle 6">
            <a:extLst>
              <a:ext uri="{FF2B5EF4-FFF2-40B4-BE49-F238E27FC236}">
                <a16:creationId xmlns:a16="http://schemas.microsoft.com/office/drawing/2014/main" id="{9180B5B0-CD9B-4DF9-85B9-F9B1DFB5B38F}"/>
              </a:ext>
            </a:extLst>
          </p:cNvPr>
          <p:cNvSpPr/>
          <p:nvPr/>
        </p:nvSpPr>
        <p:spPr>
          <a:xfrm>
            <a:off x="549796" y="4509120"/>
            <a:ext cx="5184575" cy="2304256"/>
          </a:xfrm>
          <a:prstGeom prst="rect">
            <a:avLst/>
          </a:prstGeom>
          <a:noFill/>
          <a:ln w="25400"/>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3206140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03D9B-D7DA-44B8-AD9F-93335A8B42BB}"/>
              </a:ext>
            </a:extLst>
          </p:cNvPr>
          <p:cNvSpPr>
            <a:spLocks noGrp="1"/>
          </p:cNvSpPr>
          <p:nvPr>
            <p:ph type="title"/>
          </p:nvPr>
        </p:nvSpPr>
        <p:spPr/>
        <p:txBody>
          <a:bodyPr/>
          <a:lstStyle/>
          <a:p>
            <a:r>
              <a:rPr lang="en-HK" dirty="0"/>
              <a:t>Scale development guidelines </a:t>
            </a:r>
            <a:r>
              <a:rPr lang="en-HK" sz="2400" dirty="0"/>
              <a:t>(</a:t>
            </a:r>
            <a:r>
              <a:rPr lang="en-HK" sz="2400" dirty="0" err="1"/>
              <a:t>D</a:t>
            </a:r>
            <a:r>
              <a:rPr lang="en-HK" sz="2400" cap="none" dirty="0" err="1"/>
              <a:t>e</a:t>
            </a:r>
            <a:r>
              <a:rPr lang="en-HK" sz="2400" dirty="0" err="1"/>
              <a:t>V</a:t>
            </a:r>
            <a:r>
              <a:rPr lang="en-HK" sz="2400" cap="none" dirty="0" err="1"/>
              <a:t>ellis</a:t>
            </a:r>
            <a:r>
              <a:rPr lang="en-HK" sz="2400" dirty="0"/>
              <a:t>, 2</a:t>
            </a:r>
            <a:r>
              <a:rPr lang="en-HK" sz="2400" cap="none" baseline="30000" dirty="0"/>
              <a:t>nd</a:t>
            </a:r>
            <a:r>
              <a:rPr lang="en-HK" sz="2400" cap="none" dirty="0"/>
              <a:t> ed., </a:t>
            </a:r>
            <a:r>
              <a:rPr lang="en-HK" sz="2400" dirty="0"/>
              <a:t>2003)</a:t>
            </a:r>
            <a:endParaRPr lang="en-GB" dirty="0"/>
          </a:p>
        </p:txBody>
      </p:sp>
      <p:sp>
        <p:nvSpPr>
          <p:cNvPr id="3" name="Content Placeholder 2">
            <a:extLst>
              <a:ext uri="{FF2B5EF4-FFF2-40B4-BE49-F238E27FC236}">
                <a16:creationId xmlns:a16="http://schemas.microsoft.com/office/drawing/2014/main" id="{8D9C37AE-83EB-4BC0-A6C9-727D80E66E1D}"/>
              </a:ext>
            </a:extLst>
          </p:cNvPr>
          <p:cNvSpPr>
            <a:spLocks noGrp="1"/>
          </p:cNvSpPr>
          <p:nvPr>
            <p:ph idx="1"/>
          </p:nvPr>
        </p:nvSpPr>
        <p:spPr/>
        <p:txBody>
          <a:bodyPr/>
          <a:lstStyle/>
          <a:p>
            <a:pPr marL="45720" indent="0">
              <a:buNone/>
            </a:pPr>
            <a:r>
              <a:rPr lang="en-HK" dirty="0"/>
              <a:t>Step 1: determine clearly what it is you want to measure</a:t>
            </a:r>
          </a:p>
          <a:p>
            <a:pPr marL="45720" indent="0">
              <a:buNone/>
            </a:pPr>
            <a:r>
              <a:rPr lang="en-HK" dirty="0"/>
              <a:t>Step 2: generate an item pool</a:t>
            </a:r>
          </a:p>
          <a:p>
            <a:pPr marL="45720" indent="0">
              <a:buNone/>
            </a:pPr>
            <a:r>
              <a:rPr lang="en-HK" dirty="0"/>
              <a:t>Step 3: determine the format for measurement</a:t>
            </a:r>
          </a:p>
          <a:p>
            <a:pPr marL="45720" indent="0">
              <a:buNone/>
            </a:pPr>
            <a:r>
              <a:rPr lang="en-HK" dirty="0"/>
              <a:t>Step 4: have initial item pool reviewed  by experts</a:t>
            </a:r>
          </a:p>
          <a:p>
            <a:pPr marL="45720" indent="0">
              <a:buNone/>
            </a:pPr>
            <a:r>
              <a:rPr lang="en-HK" dirty="0"/>
              <a:t>Step 5: consider inclusion of validation items</a:t>
            </a:r>
          </a:p>
          <a:p>
            <a:pPr marL="45720" indent="0">
              <a:buNone/>
            </a:pPr>
            <a:r>
              <a:rPr lang="en-HK" dirty="0"/>
              <a:t>Step 6: administer items to a development sample</a:t>
            </a:r>
          </a:p>
          <a:p>
            <a:pPr marL="45720" indent="0">
              <a:buNone/>
            </a:pPr>
            <a:r>
              <a:rPr lang="en-HK" dirty="0"/>
              <a:t>Step 7: evaluate the items</a:t>
            </a:r>
          </a:p>
          <a:p>
            <a:pPr marL="45720" indent="0">
              <a:buNone/>
            </a:pPr>
            <a:r>
              <a:rPr lang="en-HK" dirty="0"/>
              <a:t>Step 8: optimize scale length</a:t>
            </a:r>
            <a:endParaRPr lang="en-GB" dirty="0"/>
          </a:p>
        </p:txBody>
      </p:sp>
      <p:sp>
        <p:nvSpPr>
          <p:cNvPr id="4" name="Slide Number Placeholder 3">
            <a:extLst>
              <a:ext uri="{FF2B5EF4-FFF2-40B4-BE49-F238E27FC236}">
                <a16:creationId xmlns:a16="http://schemas.microsoft.com/office/drawing/2014/main" id="{68FF4D1E-7F28-47AF-AA65-A2D36ADFA699}"/>
              </a:ext>
            </a:extLst>
          </p:cNvPr>
          <p:cNvSpPr>
            <a:spLocks noGrp="1"/>
          </p:cNvSpPr>
          <p:nvPr>
            <p:ph type="sldNum" sz="quarter" idx="12"/>
          </p:nvPr>
        </p:nvSpPr>
        <p:spPr/>
        <p:txBody>
          <a:bodyPr/>
          <a:lstStyle/>
          <a:p>
            <a:fld id="{F36C87F6-986D-49E6-AF40-1B3A1EE8064D}" type="slidenum">
              <a:rPr lang="en-GB" smtClean="0"/>
              <a:t>25</a:t>
            </a:fld>
            <a:endParaRPr lang="en-GB"/>
          </a:p>
        </p:txBody>
      </p:sp>
    </p:spTree>
    <p:extLst>
      <p:ext uri="{BB962C8B-B14F-4D97-AF65-F5344CB8AC3E}">
        <p14:creationId xmlns:p14="http://schemas.microsoft.com/office/powerpoint/2010/main" val="1559943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C9853-8D17-4A28-AEF4-34D45DEAE55C}"/>
              </a:ext>
            </a:extLst>
          </p:cNvPr>
          <p:cNvSpPr>
            <a:spLocks noGrp="1"/>
          </p:cNvSpPr>
          <p:nvPr>
            <p:ph type="title"/>
          </p:nvPr>
        </p:nvSpPr>
        <p:spPr/>
        <p:txBody>
          <a:bodyPr>
            <a:normAutofit/>
          </a:bodyPr>
          <a:lstStyle/>
          <a:p>
            <a:r>
              <a:rPr lang="en-HK" dirty="0"/>
              <a:t>Step 1: determine clearly what it is you want to measure</a:t>
            </a:r>
            <a:endParaRPr lang="en-GB" dirty="0"/>
          </a:p>
        </p:txBody>
      </p:sp>
      <p:sp>
        <p:nvSpPr>
          <p:cNvPr id="3" name="Content Placeholder 2">
            <a:extLst>
              <a:ext uri="{FF2B5EF4-FFF2-40B4-BE49-F238E27FC236}">
                <a16:creationId xmlns:a16="http://schemas.microsoft.com/office/drawing/2014/main" id="{33180ED0-E955-4430-A090-25C7C61EAECE}"/>
              </a:ext>
            </a:extLst>
          </p:cNvPr>
          <p:cNvSpPr>
            <a:spLocks noGrp="1"/>
          </p:cNvSpPr>
          <p:nvPr>
            <p:ph idx="1"/>
          </p:nvPr>
        </p:nvSpPr>
        <p:spPr/>
        <p:txBody>
          <a:bodyPr>
            <a:normAutofit/>
          </a:bodyPr>
          <a:lstStyle/>
          <a:p>
            <a:r>
              <a:rPr lang="en-HK" dirty="0"/>
              <a:t>Must be clear about what to include in a measure</a:t>
            </a:r>
            <a:endParaRPr lang="en-GB" dirty="0"/>
          </a:p>
          <a:p>
            <a:r>
              <a:rPr lang="en-HK" dirty="0"/>
              <a:t>Theory as an aid to clarity</a:t>
            </a:r>
          </a:p>
          <a:p>
            <a:pPr lvl="1"/>
            <a:r>
              <a:rPr lang="en-HK" dirty="0"/>
              <a:t>Be well versed in the theory</a:t>
            </a:r>
          </a:p>
          <a:p>
            <a:pPr lvl="1"/>
            <a:r>
              <a:rPr lang="en-HK" dirty="0"/>
              <a:t>Avoid “drift into unintended domains”</a:t>
            </a:r>
          </a:p>
          <a:p>
            <a:r>
              <a:rPr lang="en-HK" dirty="0"/>
              <a:t>Specificity as an aid to clarity</a:t>
            </a:r>
          </a:p>
          <a:p>
            <a:pPr lvl="1"/>
            <a:r>
              <a:rPr lang="en-HK" dirty="0"/>
              <a:t>How specific is the scale? (broad/general constructs versus context-specific constructs)</a:t>
            </a:r>
          </a:p>
        </p:txBody>
      </p:sp>
      <p:sp>
        <p:nvSpPr>
          <p:cNvPr id="4" name="Slide Number Placeholder 3">
            <a:extLst>
              <a:ext uri="{FF2B5EF4-FFF2-40B4-BE49-F238E27FC236}">
                <a16:creationId xmlns:a16="http://schemas.microsoft.com/office/drawing/2014/main" id="{30713F30-B5C5-4E3D-B267-71DE0FB1972E}"/>
              </a:ext>
            </a:extLst>
          </p:cNvPr>
          <p:cNvSpPr>
            <a:spLocks noGrp="1"/>
          </p:cNvSpPr>
          <p:nvPr>
            <p:ph type="sldNum" sz="quarter" idx="12"/>
          </p:nvPr>
        </p:nvSpPr>
        <p:spPr/>
        <p:txBody>
          <a:bodyPr/>
          <a:lstStyle/>
          <a:p>
            <a:fld id="{F36C87F6-986D-49E6-AF40-1B3A1EE8064D}" type="slidenum">
              <a:rPr lang="en-GB" smtClean="0"/>
              <a:t>26</a:t>
            </a:fld>
            <a:endParaRPr lang="en-GB"/>
          </a:p>
        </p:txBody>
      </p:sp>
    </p:spTree>
    <p:extLst>
      <p:ext uri="{BB962C8B-B14F-4D97-AF65-F5344CB8AC3E}">
        <p14:creationId xmlns:p14="http://schemas.microsoft.com/office/powerpoint/2010/main" val="80041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0CD2F-5350-4AE4-BD02-7A3E0C26D7C4}"/>
              </a:ext>
            </a:extLst>
          </p:cNvPr>
          <p:cNvSpPr>
            <a:spLocks noGrp="1"/>
          </p:cNvSpPr>
          <p:nvPr>
            <p:ph type="title"/>
          </p:nvPr>
        </p:nvSpPr>
        <p:spPr/>
        <p:txBody>
          <a:bodyPr/>
          <a:lstStyle/>
          <a:p>
            <a:r>
              <a:rPr lang="en-GB" dirty="0"/>
              <a:t>Conceptualization</a:t>
            </a:r>
          </a:p>
        </p:txBody>
      </p:sp>
      <p:sp>
        <p:nvSpPr>
          <p:cNvPr id="3" name="Content Placeholder 2">
            <a:extLst>
              <a:ext uri="{FF2B5EF4-FFF2-40B4-BE49-F238E27FC236}">
                <a16:creationId xmlns:a16="http://schemas.microsoft.com/office/drawing/2014/main" id="{27C116DC-AD48-48EF-933A-348523B48DC4}"/>
              </a:ext>
            </a:extLst>
          </p:cNvPr>
          <p:cNvSpPr>
            <a:spLocks noGrp="1"/>
          </p:cNvSpPr>
          <p:nvPr>
            <p:ph idx="1"/>
          </p:nvPr>
        </p:nvSpPr>
        <p:spPr/>
        <p:txBody>
          <a:bodyPr>
            <a:normAutofit lnSpcReduction="10000"/>
          </a:bodyPr>
          <a:lstStyle/>
          <a:p>
            <a:r>
              <a:rPr lang="en-HK" dirty="0"/>
              <a:t>Conceptualization is the process of development and clarification of concepts</a:t>
            </a:r>
          </a:p>
          <a:p>
            <a:r>
              <a:rPr lang="en-HK" dirty="0"/>
              <a:t>In other words, clarifying one's concepts with words and examples and arriving at precise definitions</a:t>
            </a:r>
          </a:p>
          <a:p>
            <a:pPr lvl="1"/>
            <a:r>
              <a:rPr lang="en-HK" dirty="0"/>
              <a:t>e.g., what is meant by education? (Amount of knowledge and training acquired in school)</a:t>
            </a:r>
          </a:p>
          <a:p>
            <a:r>
              <a:rPr lang="en-HK" dirty="0"/>
              <a:t>What do we mean by "social status?”</a:t>
            </a:r>
          </a:p>
          <a:p>
            <a:pPr lvl="1"/>
            <a:r>
              <a:rPr lang="en-HK" dirty="0"/>
              <a:t>Wealth (millionaire)</a:t>
            </a:r>
          </a:p>
          <a:p>
            <a:pPr lvl="1"/>
            <a:r>
              <a:rPr lang="en-HK" dirty="0"/>
              <a:t>Prestige (university professor)</a:t>
            </a:r>
          </a:p>
          <a:p>
            <a:pPr lvl="1"/>
            <a:r>
              <a:rPr lang="en-HK" dirty="0"/>
              <a:t>Power (manager)</a:t>
            </a:r>
          </a:p>
          <a:p>
            <a:r>
              <a:rPr lang="en-HK" dirty="0"/>
              <a:t>These are called “dimensions” of social status</a:t>
            </a:r>
            <a:endParaRPr lang="en-GB" dirty="0"/>
          </a:p>
        </p:txBody>
      </p:sp>
      <p:graphicFrame>
        <p:nvGraphicFramePr>
          <p:cNvPr id="5" name="Diagram 4">
            <a:extLst>
              <a:ext uri="{FF2B5EF4-FFF2-40B4-BE49-F238E27FC236}">
                <a16:creationId xmlns:a16="http://schemas.microsoft.com/office/drawing/2014/main" id="{43A45B2B-5918-4B9A-88ED-CB71FE988729}"/>
              </a:ext>
            </a:extLst>
          </p:cNvPr>
          <p:cNvGraphicFramePr/>
          <p:nvPr>
            <p:extLst>
              <p:ext uri="{D42A27DB-BD31-4B8C-83A1-F6EECF244321}">
                <p14:modId xmlns:p14="http://schemas.microsoft.com/office/powerpoint/2010/main" val="3047307048"/>
              </p:ext>
            </p:extLst>
          </p:nvPr>
        </p:nvGraphicFramePr>
        <p:xfrm>
          <a:off x="6598468" y="3645024"/>
          <a:ext cx="3646140" cy="25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C27DAEC1-8592-40BE-B218-94C22B5C5E1C}"/>
              </a:ext>
            </a:extLst>
          </p:cNvPr>
          <p:cNvSpPr>
            <a:spLocks noGrp="1"/>
          </p:cNvSpPr>
          <p:nvPr>
            <p:ph type="sldNum" sz="quarter" idx="12"/>
          </p:nvPr>
        </p:nvSpPr>
        <p:spPr/>
        <p:txBody>
          <a:bodyPr/>
          <a:lstStyle/>
          <a:p>
            <a:fld id="{F36C87F6-986D-49E6-AF40-1B3A1EE8064D}" type="slidenum">
              <a:rPr lang="en-GB" smtClean="0"/>
              <a:t>27</a:t>
            </a:fld>
            <a:endParaRPr lang="en-GB"/>
          </a:p>
        </p:txBody>
      </p:sp>
      <p:sp>
        <p:nvSpPr>
          <p:cNvPr id="7" name="TextBox 6">
            <a:extLst>
              <a:ext uri="{FF2B5EF4-FFF2-40B4-BE49-F238E27FC236}">
                <a16:creationId xmlns:a16="http://schemas.microsoft.com/office/drawing/2014/main" id="{5B8F5A09-848E-4BB2-BE1C-2ADA42037E27}"/>
              </a:ext>
            </a:extLst>
          </p:cNvPr>
          <p:cNvSpPr txBox="1"/>
          <p:nvPr/>
        </p:nvSpPr>
        <p:spPr>
          <a:xfrm>
            <a:off x="10846940" y="4470165"/>
            <a:ext cx="1296144" cy="480131"/>
          </a:xfrm>
          <a:prstGeom prst="rect">
            <a:avLst/>
          </a:prstGeom>
          <a:noFill/>
          <a:ln>
            <a:solidFill>
              <a:schemeClr val="dk1">
                <a:shade val="50000"/>
              </a:schemeClr>
            </a:solidFill>
          </a:ln>
        </p:spPr>
        <p:txBody>
          <a:bodyPr wrap="square" rtlCol="0">
            <a:spAutoFit/>
          </a:bodyPr>
          <a:lstStyle/>
          <a:p>
            <a:pPr>
              <a:lnSpc>
                <a:spcPct val="90000"/>
              </a:lnSpc>
            </a:pPr>
            <a:r>
              <a:rPr lang="en-HK" sz="1400" dirty="0"/>
              <a:t>number of subordinates  </a:t>
            </a:r>
            <a:endParaRPr lang="en-GB" sz="2400" dirty="0"/>
          </a:p>
        </p:txBody>
      </p:sp>
      <p:sp>
        <p:nvSpPr>
          <p:cNvPr id="8" name="TextBox 7">
            <a:extLst>
              <a:ext uri="{FF2B5EF4-FFF2-40B4-BE49-F238E27FC236}">
                <a16:creationId xmlns:a16="http://schemas.microsoft.com/office/drawing/2014/main" id="{08122DC2-5E9B-4EC2-90CC-9D2634F6F41B}"/>
              </a:ext>
            </a:extLst>
          </p:cNvPr>
          <p:cNvSpPr txBox="1"/>
          <p:nvPr/>
        </p:nvSpPr>
        <p:spPr>
          <a:xfrm>
            <a:off x="10851124" y="4986457"/>
            <a:ext cx="1296144" cy="480131"/>
          </a:xfrm>
          <a:prstGeom prst="rect">
            <a:avLst/>
          </a:prstGeom>
          <a:noFill/>
          <a:ln>
            <a:solidFill>
              <a:schemeClr val="dk1">
                <a:shade val="50000"/>
              </a:schemeClr>
            </a:solidFill>
          </a:ln>
        </p:spPr>
        <p:txBody>
          <a:bodyPr wrap="square" rtlCol="0">
            <a:spAutoFit/>
          </a:bodyPr>
          <a:lstStyle/>
          <a:p>
            <a:pPr>
              <a:lnSpc>
                <a:spcPct val="90000"/>
              </a:lnSpc>
            </a:pPr>
            <a:r>
              <a:rPr lang="en-HK" sz="1400" dirty="0"/>
              <a:t>Annual budget</a:t>
            </a:r>
            <a:endParaRPr lang="en-GB" sz="2400" dirty="0"/>
          </a:p>
        </p:txBody>
      </p:sp>
      <p:cxnSp>
        <p:nvCxnSpPr>
          <p:cNvPr id="10" name="Straight Arrow Connector 9">
            <a:extLst>
              <a:ext uri="{FF2B5EF4-FFF2-40B4-BE49-F238E27FC236}">
                <a16:creationId xmlns:a16="http://schemas.microsoft.com/office/drawing/2014/main" id="{EA6E40CE-C269-4678-8DF9-8AABEA54FC47}"/>
              </a:ext>
            </a:extLst>
          </p:cNvPr>
          <p:cNvCxnSpPr>
            <a:stCxn id="7" idx="1"/>
          </p:cNvCxnSpPr>
          <p:nvPr/>
        </p:nvCxnSpPr>
        <p:spPr>
          <a:xfrm flipH="1" flipV="1">
            <a:off x="10244608" y="4710230"/>
            <a:ext cx="602332" cy="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72E42AB-234F-44CF-B3A3-F57506FA6C27}"/>
              </a:ext>
            </a:extLst>
          </p:cNvPr>
          <p:cNvCxnSpPr>
            <a:stCxn id="8" idx="1"/>
          </p:cNvCxnSpPr>
          <p:nvPr/>
        </p:nvCxnSpPr>
        <p:spPr>
          <a:xfrm flipH="1">
            <a:off x="10244608" y="5226523"/>
            <a:ext cx="606516" cy="267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0410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057C1-38C2-406A-A386-3437B634B96F}"/>
              </a:ext>
            </a:extLst>
          </p:cNvPr>
          <p:cNvSpPr>
            <a:spLocks noGrp="1"/>
          </p:cNvSpPr>
          <p:nvPr>
            <p:ph type="title"/>
          </p:nvPr>
        </p:nvSpPr>
        <p:spPr/>
        <p:txBody>
          <a:bodyPr/>
          <a:lstStyle/>
          <a:p>
            <a:r>
              <a:rPr lang="en-HK" dirty="0"/>
              <a:t>Dimensions and indicators</a:t>
            </a:r>
            <a:endParaRPr lang="en-GB" dirty="0"/>
          </a:p>
        </p:txBody>
      </p:sp>
      <p:sp>
        <p:nvSpPr>
          <p:cNvPr id="3" name="Content Placeholder 2">
            <a:extLst>
              <a:ext uri="{FF2B5EF4-FFF2-40B4-BE49-F238E27FC236}">
                <a16:creationId xmlns:a16="http://schemas.microsoft.com/office/drawing/2014/main" id="{D310B657-828D-481C-AF8D-C9DED8B0CFBF}"/>
              </a:ext>
            </a:extLst>
          </p:cNvPr>
          <p:cNvSpPr>
            <a:spLocks noGrp="1"/>
          </p:cNvSpPr>
          <p:nvPr>
            <p:ph idx="1"/>
          </p:nvPr>
        </p:nvSpPr>
        <p:spPr/>
        <p:txBody>
          <a:bodyPr>
            <a:normAutofit fontScale="92500" lnSpcReduction="20000"/>
          </a:bodyPr>
          <a:lstStyle/>
          <a:p>
            <a:r>
              <a:rPr lang="en-HK" dirty="0"/>
              <a:t>We classify different meanings into different groups. Such groups are called "</a:t>
            </a:r>
            <a:r>
              <a:rPr lang="en-HK" b="1" dirty="0"/>
              <a:t>dimensions</a:t>
            </a:r>
            <a:r>
              <a:rPr lang="en-HK" dirty="0"/>
              <a:t>"</a:t>
            </a:r>
          </a:p>
          <a:p>
            <a:r>
              <a:rPr lang="en-HK" dirty="0"/>
              <a:t>A concept may have more than one dimension (e.g., as in case of social status).</a:t>
            </a:r>
          </a:p>
          <a:p>
            <a:r>
              <a:rPr lang="en-HK" dirty="0"/>
              <a:t>At a practical level, we are usually more interested in dimensions than in concepts (which are more abstract, vague).</a:t>
            </a:r>
          </a:p>
          <a:p>
            <a:r>
              <a:rPr lang="en-HK" dirty="0"/>
              <a:t>When a dimension is not directly observable, we use </a:t>
            </a:r>
            <a:r>
              <a:rPr lang="en-HK" b="1" dirty="0"/>
              <a:t>indicators</a:t>
            </a:r>
            <a:endParaRPr lang="en-HK" dirty="0"/>
          </a:p>
          <a:p>
            <a:r>
              <a:rPr lang="en-HK" dirty="0"/>
              <a:t>For example, to measure power, we may use</a:t>
            </a:r>
          </a:p>
          <a:p>
            <a:pPr lvl="1"/>
            <a:r>
              <a:rPr lang="en-HK" dirty="0"/>
              <a:t>number of people under your supervision</a:t>
            </a:r>
          </a:p>
          <a:p>
            <a:pPr lvl="1"/>
            <a:r>
              <a:rPr lang="en-HK" dirty="0"/>
              <a:t>extent of your supervision (close versus minimal supervision)</a:t>
            </a:r>
          </a:p>
          <a:p>
            <a:pPr lvl="1"/>
            <a:r>
              <a:rPr lang="en-HK" dirty="0"/>
              <a:t>your annual budget</a:t>
            </a:r>
          </a:p>
          <a:p>
            <a:pPr lvl="1"/>
            <a:r>
              <a:rPr lang="en-HK" dirty="0"/>
              <a:t>amount of equipment under your control</a:t>
            </a:r>
            <a:endParaRPr lang="en-GB" dirty="0"/>
          </a:p>
        </p:txBody>
      </p:sp>
      <p:sp>
        <p:nvSpPr>
          <p:cNvPr id="4" name="Slide Number Placeholder 3">
            <a:extLst>
              <a:ext uri="{FF2B5EF4-FFF2-40B4-BE49-F238E27FC236}">
                <a16:creationId xmlns:a16="http://schemas.microsoft.com/office/drawing/2014/main" id="{91D08A81-01C8-47C2-8F61-BD8EA7919664}"/>
              </a:ext>
            </a:extLst>
          </p:cNvPr>
          <p:cNvSpPr>
            <a:spLocks noGrp="1"/>
          </p:cNvSpPr>
          <p:nvPr>
            <p:ph type="sldNum" sz="quarter" idx="12"/>
          </p:nvPr>
        </p:nvSpPr>
        <p:spPr/>
        <p:txBody>
          <a:bodyPr/>
          <a:lstStyle/>
          <a:p>
            <a:fld id="{F36C87F6-986D-49E6-AF40-1B3A1EE8064D}" type="slidenum">
              <a:rPr lang="en-GB" smtClean="0"/>
              <a:t>28</a:t>
            </a:fld>
            <a:endParaRPr lang="en-GB"/>
          </a:p>
        </p:txBody>
      </p:sp>
    </p:spTree>
    <p:extLst>
      <p:ext uri="{BB962C8B-B14F-4D97-AF65-F5344CB8AC3E}">
        <p14:creationId xmlns:p14="http://schemas.microsoft.com/office/powerpoint/2010/main" val="2911570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50A52-375B-4CC1-BE3E-210A6A3A29A7}"/>
              </a:ext>
            </a:extLst>
          </p:cNvPr>
          <p:cNvSpPr>
            <a:spLocks noGrp="1"/>
          </p:cNvSpPr>
          <p:nvPr>
            <p:ph type="title"/>
          </p:nvPr>
        </p:nvSpPr>
        <p:spPr/>
        <p:txBody>
          <a:bodyPr/>
          <a:lstStyle/>
          <a:p>
            <a:r>
              <a:rPr lang="en-HK" dirty="0"/>
              <a:t>Step 2: generate an item pool</a:t>
            </a:r>
            <a:endParaRPr lang="en-GB" dirty="0"/>
          </a:p>
        </p:txBody>
      </p:sp>
      <p:sp>
        <p:nvSpPr>
          <p:cNvPr id="3" name="Content Placeholder 2">
            <a:extLst>
              <a:ext uri="{FF2B5EF4-FFF2-40B4-BE49-F238E27FC236}">
                <a16:creationId xmlns:a16="http://schemas.microsoft.com/office/drawing/2014/main" id="{7A69F4FC-5665-419A-9AB7-847A3AC2C000}"/>
              </a:ext>
            </a:extLst>
          </p:cNvPr>
          <p:cNvSpPr>
            <a:spLocks noGrp="1"/>
          </p:cNvSpPr>
          <p:nvPr>
            <p:ph idx="1"/>
          </p:nvPr>
        </p:nvSpPr>
        <p:spPr/>
        <p:txBody>
          <a:bodyPr>
            <a:normAutofit lnSpcReduction="10000"/>
          </a:bodyPr>
          <a:lstStyle/>
          <a:p>
            <a:r>
              <a:rPr lang="en-HK" dirty="0"/>
              <a:t>Choose items that reflect the scale’s purpose</a:t>
            </a:r>
          </a:p>
          <a:p>
            <a:pPr lvl="1"/>
            <a:r>
              <a:rPr lang="en-HK" dirty="0"/>
              <a:t>Items are overt manifestations of a common latent variable</a:t>
            </a:r>
          </a:p>
          <a:p>
            <a:pPr lvl="1"/>
            <a:r>
              <a:rPr lang="en-HK" dirty="0"/>
              <a:t>E.g., Test anxiety</a:t>
            </a:r>
            <a:r>
              <a:rPr lang="en-HK" dirty="0">
                <a:sym typeface="Wingdings" panose="05000000000000000000" pitchFamily="2" charset="2"/>
              </a:rPr>
              <a:t> </a:t>
            </a:r>
            <a:r>
              <a:rPr lang="en-HK" dirty="0"/>
              <a:t>headaches, stomach aches, excessive sweating, shortness of breath, rapid heartbeat and dry mouth</a:t>
            </a:r>
          </a:p>
          <a:p>
            <a:r>
              <a:rPr lang="en-HK" dirty="0"/>
              <a:t>Redundancy is expected</a:t>
            </a:r>
          </a:p>
          <a:p>
            <a:pPr lvl="1"/>
            <a:r>
              <a:rPr lang="en-HK" dirty="0"/>
              <a:t>Generate as many items as possible that capture the phenomenon. </a:t>
            </a:r>
          </a:p>
          <a:p>
            <a:r>
              <a:rPr lang="en-HK" dirty="0"/>
              <a:t>Number of items</a:t>
            </a:r>
          </a:p>
          <a:p>
            <a:pPr lvl="1"/>
            <a:r>
              <a:rPr lang="en-HK" dirty="0"/>
              <a:t>3 to 4 times more items than the final scale. The larger the pool, the better. </a:t>
            </a:r>
          </a:p>
          <a:p>
            <a:pPr lvl="1"/>
            <a:r>
              <a:rPr lang="en-HK" dirty="0"/>
              <a:t>Can start to eliminate items if they are not clear, irrelevant or unnecessarily similar</a:t>
            </a:r>
          </a:p>
          <a:p>
            <a:pPr lvl="1"/>
            <a:r>
              <a:rPr lang="en-HK" dirty="0"/>
              <a:t>Choose items that correlate with one another</a:t>
            </a:r>
            <a:endParaRPr lang="en-GB" dirty="0"/>
          </a:p>
        </p:txBody>
      </p:sp>
      <p:sp>
        <p:nvSpPr>
          <p:cNvPr id="4" name="Slide Number Placeholder 3">
            <a:extLst>
              <a:ext uri="{FF2B5EF4-FFF2-40B4-BE49-F238E27FC236}">
                <a16:creationId xmlns:a16="http://schemas.microsoft.com/office/drawing/2014/main" id="{6C2FA82E-6E55-430E-98F5-ABBF0055BBBD}"/>
              </a:ext>
            </a:extLst>
          </p:cNvPr>
          <p:cNvSpPr>
            <a:spLocks noGrp="1"/>
          </p:cNvSpPr>
          <p:nvPr>
            <p:ph type="sldNum" sz="quarter" idx="12"/>
          </p:nvPr>
        </p:nvSpPr>
        <p:spPr/>
        <p:txBody>
          <a:bodyPr/>
          <a:lstStyle/>
          <a:p>
            <a:fld id="{F36C87F6-986D-49E6-AF40-1B3A1EE8064D}" type="slidenum">
              <a:rPr lang="en-GB" smtClean="0"/>
              <a:t>29</a:t>
            </a:fld>
            <a:endParaRPr lang="en-GB"/>
          </a:p>
        </p:txBody>
      </p:sp>
    </p:spTree>
    <p:extLst>
      <p:ext uri="{BB962C8B-B14F-4D97-AF65-F5344CB8AC3E}">
        <p14:creationId xmlns:p14="http://schemas.microsoft.com/office/powerpoint/2010/main" val="288612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50A52-375B-4CC1-BE3E-210A6A3A29A7}"/>
              </a:ext>
            </a:extLst>
          </p:cNvPr>
          <p:cNvSpPr>
            <a:spLocks noGrp="1"/>
          </p:cNvSpPr>
          <p:nvPr>
            <p:ph type="title"/>
          </p:nvPr>
        </p:nvSpPr>
        <p:spPr/>
        <p:txBody>
          <a:bodyPr/>
          <a:lstStyle/>
          <a:p>
            <a:r>
              <a:rPr lang="en-HK" dirty="0"/>
              <a:t>Step 2: generate an item pool</a:t>
            </a:r>
            <a:endParaRPr lang="en-GB" dirty="0"/>
          </a:p>
        </p:txBody>
      </p:sp>
      <p:sp>
        <p:nvSpPr>
          <p:cNvPr id="3" name="Content Placeholder 2">
            <a:extLst>
              <a:ext uri="{FF2B5EF4-FFF2-40B4-BE49-F238E27FC236}">
                <a16:creationId xmlns:a16="http://schemas.microsoft.com/office/drawing/2014/main" id="{7A69F4FC-5665-419A-9AB7-847A3AC2C000}"/>
              </a:ext>
            </a:extLst>
          </p:cNvPr>
          <p:cNvSpPr>
            <a:spLocks noGrp="1"/>
          </p:cNvSpPr>
          <p:nvPr>
            <p:ph idx="1"/>
          </p:nvPr>
        </p:nvSpPr>
        <p:spPr/>
        <p:txBody>
          <a:bodyPr>
            <a:normAutofit fontScale="92500" lnSpcReduction="10000"/>
          </a:bodyPr>
          <a:lstStyle/>
          <a:p>
            <a:r>
              <a:rPr lang="en-HK" dirty="0"/>
              <a:t>Characteristics of good and bad items</a:t>
            </a:r>
          </a:p>
          <a:p>
            <a:pPr lvl="1"/>
            <a:r>
              <a:rPr lang="en-HK" dirty="0"/>
              <a:t>Items must be clear and unambiguous</a:t>
            </a:r>
          </a:p>
          <a:p>
            <a:pPr lvl="1"/>
            <a:r>
              <a:rPr lang="en-HK" dirty="0"/>
              <a:t>Avoid lengthy items (leads to complexity)</a:t>
            </a:r>
          </a:p>
          <a:p>
            <a:pPr lvl="1"/>
            <a:r>
              <a:rPr lang="en-HK" dirty="0"/>
              <a:t>Consider the reading level of the audience</a:t>
            </a:r>
          </a:p>
          <a:p>
            <a:pPr lvl="1"/>
            <a:r>
              <a:rPr lang="en-HK" dirty="0"/>
              <a:t>Avoid multiple negatives</a:t>
            </a:r>
          </a:p>
          <a:p>
            <a:pPr lvl="1"/>
            <a:r>
              <a:rPr lang="en-HK" dirty="0"/>
              <a:t>Avoid double-barrelled items (convey two or more ideas)</a:t>
            </a:r>
          </a:p>
          <a:p>
            <a:pPr lvl="1"/>
            <a:r>
              <a:rPr lang="en-HK" dirty="0"/>
              <a:t>Avoid ambiguous pronoun references (who is the “their” referring to?)</a:t>
            </a:r>
          </a:p>
          <a:p>
            <a:pPr lvl="2"/>
            <a:r>
              <a:rPr lang="en-HK" dirty="0"/>
              <a:t>E.g., “Murders and rapists should not seek pardons from politicians because </a:t>
            </a:r>
            <a:r>
              <a:rPr lang="en-HK" b="1" dirty="0"/>
              <a:t>they</a:t>
            </a:r>
            <a:r>
              <a:rPr lang="en-HK" dirty="0"/>
              <a:t> are  the scum of the earth”</a:t>
            </a:r>
          </a:p>
          <a:p>
            <a:r>
              <a:rPr lang="en-HK" dirty="0"/>
              <a:t>Include both positively and negatively worded items</a:t>
            </a:r>
          </a:p>
          <a:p>
            <a:pPr lvl="1"/>
            <a:r>
              <a:rPr lang="en-HK" dirty="0"/>
              <a:t>Avoid acquiescence, affirmation, or agreement bias (agree regardless of content in the survey)</a:t>
            </a:r>
          </a:p>
          <a:p>
            <a:pPr lvl="1"/>
            <a:r>
              <a:rPr lang="en-HK" dirty="0"/>
              <a:t>But negatively worded items my may confuse readers</a:t>
            </a:r>
            <a:endParaRPr lang="en-GB" dirty="0"/>
          </a:p>
        </p:txBody>
      </p:sp>
      <p:sp>
        <p:nvSpPr>
          <p:cNvPr id="4" name="Slide Number Placeholder 3">
            <a:extLst>
              <a:ext uri="{FF2B5EF4-FFF2-40B4-BE49-F238E27FC236}">
                <a16:creationId xmlns:a16="http://schemas.microsoft.com/office/drawing/2014/main" id="{76D8E4CF-E422-46CF-907E-D7B49F5F8260}"/>
              </a:ext>
            </a:extLst>
          </p:cNvPr>
          <p:cNvSpPr>
            <a:spLocks noGrp="1"/>
          </p:cNvSpPr>
          <p:nvPr>
            <p:ph type="sldNum" sz="quarter" idx="12"/>
          </p:nvPr>
        </p:nvSpPr>
        <p:spPr/>
        <p:txBody>
          <a:bodyPr/>
          <a:lstStyle/>
          <a:p>
            <a:fld id="{F36C87F6-986D-49E6-AF40-1B3A1EE8064D}" type="slidenum">
              <a:rPr lang="en-GB" smtClean="0"/>
              <a:t>30</a:t>
            </a:fld>
            <a:endParaRPr lang="en-GB"/>
          </a:p>
        </p:txBody>
      </p:sp>
    </p:spTree>
    <p:extLst>
      <p:ext uri="{BB962C8B-B14F-4D97-AF65-F5344CB8AC3E}">
        <p14:creationId xmlns:p14="http://schemas.microsoft.com/office/powerpoint/2010/main" val="34465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14453-9745-4B15-889B-6BDA63AD719D}"/>
              </a:ext>
            </a:extLst>
          </p:cNvPr>
          <p:cNvSpPr>
            <a:spLocks noGrp="1"/>
          </p:cNvSpPr>
          <p:nvPr>
            <p:ph type="title"/>
          </p:nvPr>
        </p:nvSpPr>
        <p:spPr/>
        <p:txBody>
          <a:bodyPr>
            <a:normAutofit/>
          </a:bodyPr>
          <a:lstStyle/>
          <a:p>
            <a:r>
              <a:rPr lang="en-HK" dirty="0"/>
              <a:t>Step 3: determine the format for measurement</a:t>
            </a:r>
            <a:endParaRPr lang="en-GB" dirty="0"/>
          </a:p>
        </p:txBody>
      </p:sp>
      <p:sp>
        <p:nvSpPr>
          <p:cNvPr id="3" name="Content Placeholder 2">
            <a:extLst>
              <a:ext uri="{FF2B5EF4-FFF2-40B4-BE49-F238E27FC236}">
                <a16:creationId xmlns:a16="http://schemas.microsoft.com/office/drawing/2014/main" id="{05AD8BCA-DB9A-4DE7-BBCA-7A6F0F9950C6}"/>
              </a:ext>
            </a:extLst>
          </p:cNvPr>
          <p:cNvSpPr>
            <a:spLocks noGrp="1"/>
          </p:cNvSpPr>
          <p:nvPr>
            <p:ph idx="1"/>
          </p:nvPr>
        </p:nvSpPr>
        <p:spPr/>
        <p:txBody>
          <a:bodyPr>
            <a:normAutofit fontScale="85000" lnSpcReduction="10000"/>
          </a:bodyPr>
          <a:lstStyle/>
          <a:p>
            <a:r>
              <a:rPr lang="en-HK" dirty="0"/>
              <a:t>A scale often consists of two parts a </a:t>
            </a:r>
            <a:r>
              <a:rPr lang="en-HK" b="1" dirty="0"/>
              <a:t>stem</a:t>
            </a:r>
            <a:r>
              <a:rPr lang="en-HK" dirty="0"/>
              <a:t> and a series of </a:t>
            </a:r>
            <a:r>
              <a:rPr lang="en-HK" b="1" dirty="0"/>
              <a:t>response options</a:t>
            </a:r>
          </a:p>
          <a:p>
            <a:pPr lvl="1"/>
            <a:r>
              <a:rPr lang="en-HK" dirty="0"/>
              <a:t>E.g., “On the whole, I get along well with my supervisors.” </a:t>
            </a:r>
          </a:p>
          <a:p>
            <a:pPr lvl="1"/>
            <a:r>
              <a:rPr lang="en-HK" dirty="0"/>
              <a:t>① Strongly disagree ② disagree ③ neutral ④ agree ⑤ strongly agree</a:t>
            </a:r>
          </a:p>
          <a:p>
            <a:r>
              <a:rPr lang="en-HK" dirty="0"/>
              <a:t>How many response options/categories?</a:t>
            </a:r>
          </a:p>
          <a:p>
            <a:pPr lvl="1"/>
            <a:r>
              <a:rPr lang="en-HK" dirty="0"/>
              <a:t>Can respondent discriminate them meaningfully?</a:t>
            </a:r>
          </a:p>
          <a:p>
            <a:pPr lvl="1"/>
            <a:r>
              <a:rPr lang="en-HK" dirty="0"/>
              <a:t>Avoid using words or phrases that are ambiguous (e.g., “somewhat” and “not very”)</a:t>
            </a:r>
          </a:p>
          <a:p>
            <a:r>
              <a:rPr lang="en-HK" dirty="0"/>
              <a:t>Odd or even numbers? </a:t>
            </a:r>
          </a:p>
          <a:p>
            <a:pPr lvl="1"/>
            <a:r>
              <a:rPr lang="en-HK" dirty="0"/>
              <a:t>Odd implies a central/neutral item</a:t>
            </a:r>
          </a:p>
          <a:p>
            <a:pPr lvl="1"/>
            <a:r>
              <a:rPr lang="en-HK" dirty="0"/>
              <a:t>An even requires respondent to make a commitment, even if a weak one.</a:t>
            </a:r>
          </a:p>
          <a:p>
            <a:r>
              <a:rPr lang="en-HK" dirty="0"/>
              <a:t>Binary Options (e.g., agree/disagree)</a:t>
            </a:r>
          </a:p>
          <a:p>
            <a:pPr lvl="1"/>
            <a:r>
              <a:rPr lang="en-HK" dirty="0"/>
              <a:t>Good as they are easy to answer</a:t>
            </a:r>
            <a:endParaRPr lang="en-GB" dirty="0"/>
          </a:p>
          <a:p>
            <a:pPr lvl="1"/>
            <a:r>
              <a:rPr lang="en-HK" dirty="0"/>
              <a:t>Short coming is minimal variability in responses</a:t>
            </a:r>
          </a:p>
          <a:p>
            <a:pPr lvl="1"/>
            <a:r>
              <a:rPr lang="en-HK" dirty="0"/>
              <a:t>Need more items to ensure high scale variability</a:t>
            </a:r>
          </a:p>
        </p:txBody>
      </p:sp>
      <p:sp>
        <p:nvSpPr>
          <p:cNvPr id="4" name="Slide Number Placeholder 3">
            <a:extLst>
              <a:ext uri="{FF2B5EF4-FFF2-40B4-BE49-F238E27FC236}">
                <a16:creationId xmlns:a16="http://schemas.microsoft.com/office/drawing/2014/main" id="{B2D15904-14CF-45C5-872A-035CE511BB81}"/>
              </a:ext>
            </a:extLst>
          </p:cNvPr>
          <p:cNvSpPr>
            <a:spLocks noGrp="1"/>
          </p:cNvSpPr>
          <p:nvPr>
            <p:ph type="sldNum" sz="quarter" idx="12"/>
          </p:nvPr>
        </p:nvSpPr>
        <p:spPr/>
        <p:txBody>
          <a:bodyPr/>
          <a:lstStyle/>
          <a:p>
            <a:fld id="{F36C87F6-986D-49E6-AF40-1B3A1EE8064D}" type="slidenum">
              <a:rPr lang="en-GB" smtClean="0"/>
              <a:t>31</a:t>
            </a:fld>
            <a:endParaRPr lang="en-GB"/>
          </a:p>
        </p:txBody>
      </p:sp>
    </p:spTree>
    <p:extLst>
      <p:ext uri="{BB962C8B-B14F-4D97-AF65-F5344CB8AC3E}">
        <p14:creationId xmlns:p14="http://schemas.microsoft.com/office/powerpoint/2010/main" val="3183055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14453-9745-4B15-889B-6BDA63AD719D}"/>
              </a:ext>
            </a:extLst>
          </p:cNvPr>
          <p:cNvSpPr>
            <a:spLocks noGrp="1"/>
          </p:cNvSpPr>
          <p:nvPr>
            <p:ph type="title"/>
          </p:nvPr>
        </p:nvSpPr>
        <p:spPr/>
        <p:txBody>
          <a:bodyPr>
            <a:normAutofit/>
          </a:bodyPr>
          <a:lstStyle/>
          <a:p>
            <a:r>
              <a:rPr lang="en-HK" dirty="0"/>
              <a:t>Step 3: determine the format for measurement</a:t>
            </a:r>
            <a:endParaRPr lang="en-GB" dirty="0"/>
          </a:p>
        </p:txBody>
      </p:sp>
      <p:sp>
        <p:nvSpPr>
          <p:cNvPr id="3" name="Content Placeholder 2">
            <a:extLst>
              <a:ext uri="{FF2B5EF4-FFF2-40B4-BE49-F238E27FC236}">
                <a16:creationId xmlns:a16="http://schemas.microsoft.com/office/drawing/2014/main" id="{05AD8BCA-DB9A-4DE7-BBCA-7A6F0F9950C6}"/>
              </a:ext>
            </a:extLst>
          </p:cNvPr>
          <p:cNvSpPr>
            <a:spLocks noGrp="1"/>
          </p:cNvSpPr>
          <p:nvPr>
            <p:ph idx="1"/>
          </p:nvPr>
        </p:nvSpPr>
        <p:spPr>
          <a:xfrm>
            <a:off x="1217614" y="1828800"/>
            <a:ext cx="9753600" cy="4754562"/>
          </a:xfrm>
        </p:spPr>
        <p:txBody>
          <a:bodyPr>
            <a:normAutofit lnSpcReduction="10000"/>
          </a:bodyPr>
          <a:lstStyle/>
          <a:p>
            <a:r>
              <a:rPr lang="en-HK" dirty="0"/>
              <a:t>Likert scale (a declarative sentence)</a:t>
            </a:r>
          </a:p>
          <a:p>
            <a:pPr lvl="1"/>
            <a:r>
              <a:rPr lang="en-HK" dirty="0"/>
              <a:t>Best used to measure opinions, attitudes, beliefs, etc.</a:t>
            </a:r>
          </a:p>
          <a:p>
            <a:pPr lvl="1"/>
            <a:r>
              <a:rPr lang="en-HK" dirty="0"/>
              <a:t>Responses should be equally spaced in agreement</a:t>
            </a:r>
          </a:p>
          <a:p>
            <a:pPr lvl="1"/>
            <a:r>
              <a:rPr lang="en-HK" dirty="0"/>
              <a:t>Avoid too mild statements in your questions to avoid too much agreement</a:t>
            </a:r>
          </a:p>
          <a:p>
            <a:pPr lvl="1"/>
            <a:r>
              <a:rPr lang="en-HK" dirty="0"/>
              <a:t>Example:</a:t>
            </a:r>
          </a:p>
          <a:p>
            <a:pPr lvl="1"/>
            <a:endParaRPr lang="en-HK" dirty="0"/>
          </a:p>
          <a:p>
            <a:pPr lvl="1"/>
            <a:endParaRPr lang="en-HK" dirty="0"/>
          </a:p>
          <a:p>
            <a:pPr lvl="1"/>
            <a:endParaRPr lang="en-HK" dirty="0"/>
          </a:p>
          <a:p>
            <a:pPr lvl="1"/>
            <a:endParaRPr lang="en-HK" dirty="0"/>
          </a:p>
          <a:p>
            <a:pPr lvl="1"/>
            <a:endParaRPr lang="en-HK" dirty="0"/>
          </a:p>
          <a:p>
            <a:pPr lvl="1"/>
            <a:endParaRPr lang="en-HK" dirty="0"/>
          </a:p>
          <a:p>
            <a:pPr lvl="1"/>
            <a:r>
              <a:rPr lang="en-HK" dirty="0"/>
              <a:t>Item 3 tends to have low discrimination power because most people will agree with the statement strongly</a:t>
            </a:r>
          </a:p>
        </p:txBody>
      </p:sp>
      <p:graphicFrame>
        <p:nvGraphicFramePr>
          <p:cNvPr id="4" name="Table 3">
            <a:extLst>
              <a:ext uri="{FF2B5EF4-FFF2-40B4-BE49-F238E27FC236}">
                <a16:creationId xmlns:a16="http://schemas.microsoft.com/office/drawing/2014/main" id="{C46CC016-AB3F-450F-A320-88DC2A814660}"/>
              </a:ext>
            </a:extLst>
          </p:cNvPr>
          <p:cNvGraphicFramePr>
            <a:graphicFrameLocks noGrp="1"/>
          </p:cNvGraphicFramePr>
          <p:nvPr>
            <p:extLst>
              <p:ext uri="{D42A27DB-BD31-4B8C-83A1-F6EECF244321}">
                <p14:modId xmlns:p14="http://schemas.microsoft.com/office/powerpoint/2010/main" val="3595044334"/>
              </p:ext>
            </p:extLst>
          </p:nvPr>
        </p:nvGraphicFramePr>
        <p:xfrm>
          <a:off x="1845940" y="3789040"/>
          <a:ext cx="8856984" cy="1645920"/>
        </p:xfrm>
        <a:graphic>
          <a:graphicData uri="http://schemas.openxmlformats.org/drawingml/2006/table">
            <a:tbl>
              <a:tblPr bandRow="1">
                <a:tableStyleId>{073A0DAA-6AF3-43AB-8588-CEC1D06C72B9}</a:tableStyleId>
              </a:tblPr>
              <a:tblGrid>
                <a:gridCol w="2904007">
                  <a:extLst>
                    <a:ext uri="{9D8B030D-6E8A-4147-A177-3AD203B41FA5}">
                      <a16:colId xmlns:a16="http://schemas.microsoft.com/office/drawing/2014/main" val="3672822649"/>
                    </a:ext>
                  </a:extLst>
                </a:gridCol>
                <a:gridCol w="5952977">
                  <a:extLst>
                    <a:ext uri="{9D8B030D-6E8A-4147-A177-3AD203B41FA5}">
                      <a16:colId xmlns:a16="http://schemas.microsoft.com/office/drawing/2014/main" val="4106203411"/>
                    </a:ext>
                  </a:extLst>
                </a:gridCol>
              </a:tblGrid>
              <a:tr h="274960">
                <a:tc>
                  <a:txBody>
                    <a:bodyPr/>
                    <a:lstStyle/>
                    <a:p>
                      <a:r>
                        <a:rPr lang="en-HK" sz="1600" dirty="0"/>
                        <a:t>Strongly worded item</a:t>
                      </a:r>
                      <a:endParaRPr lang="en-GB" sz="1600" dirty="0"/>
                    </a:p>
                  </a:txBody>
                  <a:tcPr/>
                </a:tc>
                <a:tc>
                  <a:txBody>
                    <a:bodyPr/>
                    <a:lstStyle/>
                    <a:p>
                      <a:r>
                        <a:rPr lang="en-HK" dirty="0"/>
                        <a:t>1. Physicians generally ignore what patients say.</a:t>
                      </a:r>
                      <a:endParaRPr lang="en-GB" dirty="0"/>
                    </a:p>
                  </a:txBody>
                  <a:tcPr/>
                </a:tc>
                <a:extLst>
                  <a:ext uri="{0D108BD9-81ED-4DB2-BD59-A6C34878D82A}">
                    <a16:rowId xmlns:a16="http://schemas.microsoft.com/office/drawing/2014/main" val="3025374869"/>
                  </a:ext>
                </a:extLst>
              </a:tr>
              <a:tr h="474588">
                <a:tc>
                  <a:txBody>
                    <a:bodyPr/>
                    <a:lstStyle/>
                    <a:p>
                      <a:r>
                        <a:rPr lang="en-HK" sz="1600" dirty="0"/>
                        <a:t>Moderately worded item</a:t>
                      </a:r>
                      <a:endParaRPr lang="en-GB" sz="1600" dirty="0"/>
                    </a:p>
                  </a:txBody>
                  <a:tcPr/>
                </a:tc>
                <a:tc>
                  <a:txBody>
                    <a:bodyPr/>
                    <a:lstStyle/>
                    <a:p>
                      <a:r>
                        <a:rPr lang="en-HK" dirty="0"/>
                        <a:t>2. Sometimes, physicians do not pay as much attention as they should to patients.</a:t>
                      </a:r>
                      <a:endParaRPr lang="en-GB" dirty="0"/>
                    </a:p>
                  </a:txBody>
                  <a:tcPr/>
                </a:tc>
                <a:extLst>
                  <a:ext uri="{0D108BD9-81ED-4DB2-BD59-A6C34878D82A}">
                    <a16:rowId xmlns:a16="http://schemas.microsoft.com/office/drawing/2014/main" val="3325742085"/>
                  </a:ext>
                </a:extLst>
              </a:tr>
              <a:tr h="474588">
                <a:tc>
                  <a:txBody>
                    <a:bodyPr/>
                    <a:lstStyle/>
                    <a:p>
                      <a:r>
                        <a:rPr lang="en-HK" sz="1600" dirty="0"/>
                        <a:t>Weakly worded item</a:t>
                      </a:r>
                      <a:endParaRPr lang="en-GB" sz="1600" dirty="0"/>
                    </a:p>
                  </a:txBody>
                  <a:tcPr/>
                </a:tc>
                <a:tc>
                  <a:txBody>
                    <a:bodyPr/>
                    <a:lstStyle/>
                    <a:p>
                      <a:r>
                        <a:rPr lang="en-HK" dirty="0"/>
                        <a:t>3. Once in a while, physicians might forget or miss something a patient has told them.</a:t>
                      </a:r>
                      <a:endParaRPr lang="en-GB" dirty="0"/>
                    </a:p>
                  </a:txBody>
                  <a:tcPr/>
                </a:tc>
                <a:extLst>
                  <a:ext uri="{0D108BD9-81ED-4DB2-BD59-A6C34878D82A}">
                    <a16:rowId xmlns:a16="http://schemas.microsoft.com/office/drawing/2014/main" val="2482773676"/>
                  </a:ext>
                </a:extLst>
              </a:tr>
            </a:tbl>
          </a:graphicData>
        </a:graphic>
      </p:graphicFrame>
      <p:sp>
        <p:nvSpPr>
          <p:cNvPr id="5" name="Slide Number Placeholder 4">
            <a:extLst>
              <a:ext uri="{FF2B5EF4-FFF2-40B4-BE49-F238E27FC236}">
                <a16:creationId xmlns:a16="http://schemas.microsoft.com/office/drawing/2014/main" id="{CC3A7E41-86C1-446E-8D8B-94E174E2EC52}"/>
              </a:ext>
            </a:extLst>
          </p:cNvPr>
          <p:cNvSpPr>
            <a:spLocks noGrp="1"/>
          </p:cNvSpPr>
          <p:nvPr>
            <p:ph type="sldNum" sz="quarter" idx="12"/>
          </p:nvPr>
        </p:nvSpPr>
        <p:spPr/>
        <p:txBody>
          <a:bodyPr/>
          <a:lstStyle/>
          <a:p>
            <a:fld id="{F36C87F6-986D-49E6-AF40-1B3A1EE8064D}" type="slidenum">
              <a:rPr lang="en-GB" smtClean="0"/>
              <a:t>32</a:t>
            </a:fld>
            <a:endParaRPr lang="en-GB"/>
          </a:p>
        </p:txBody>
      </p:sp>
    </p:spTree>
    <p:extLst>
      <p:ext uri="{BB962C8B-B14F-4D97-AF65-F5344CB8AC3E}">
        <p14:creationId xmlns:p14="http://schemas.microsoft.com/office/powerpoint/2010/main" val="2357332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6DE7F-56AD-4700-A986-1709C9C4CE9E}"/>
              </a:ext>
            </a:extLst>
          </p:cNvPr>
          <p:cNvSpPr>
            <a:spLocks noGrp="1"/>
          </p:cNvSpPr>
          <p:nvPr>
            <p:ph type="title"/>
          </p:nvPr>
        </p:nvSpPr>
        <p:spPr>
          <a:xfrm>
            <a:off x="1212240" y="50912"/>
            <a:ext cx="9753600" cy="1325562"/>
          </a:xfrm>
        </p:spPr>
        <p:txBody>
          <a:bodyPr>
            <a:normAutofit/>
          </a:bodyPr>
          <a:lstStyle/>
          <a:p>
            <a:r>
              <a:rPr lang="en-HK" dirty="0"/>
              <a:t>Step 4: have initial item pool reviewed by experts</a:t>
            </a:r>
            <a:endParaRPr lang="en-GB" dirty="0"/>
          </a:p>
        </p:txBody>
      </p:sp>
      <p:sp>
        <p:nvSpPr>
          <p:cNvPr id="3" name="Content Placeholder 2">
            <a:extLst>
              <a:ext uri="{FF2B5EF4-FFF2-40B4-BE49-F238E27FC236}">
                <a16:creationId xmlns:a16="http://schemas.microsoft.com/office/drawing/2014/main" id="{1E3CD3F9-D717-4CAD-96BE-9F1988B660BE}"/>
              </a:ext>
            </a:extLst>
          </p:cNvPr>
          <p:cNvSpPr>
            <a:spLocks noGrp="1"/>
          </p:cNvSpPr>
          <p:nvPr>
            <p:ph idx="1"/>
          </p:nvPr>
        </p:nvSpPr>
        <p:spPr>
          <a:xfrm>
            <a:off x="1217614" y="1700808"/>
            <a:ext cx="9753600" cy="4752528"/>
          </a:xfrm>
        </p:spPr>
        <p:txBody>
          <a:bodyPr>
            <a:normAutofit fontScale="92500"/>
          </a:bodyPr>
          <a:lstStyle/>
          <a:p>
            <a:r>
              <a:rPr lang="en-HK" dirty="0"/>
              <a:t>Get people who understand your concept to review the questions</a:t>
            </a:r>
          </a:p>
          <a:p>
            <a:pPr lvl="1"/>
            <a:r>
              <a:rPr lang="en-HK" dirty="0"/>
              <a:t>Confirms or invalidates the definition of the phenomenon</a:t>
            </a:r>
          </a:p>
          <a:p>
            <a:pPr lvl="1"/>
            <a:r>
              <a:rPr lang="en-HK" dirty="0"/>
              <a:t>Evaluates the clarity and comprehensiveness of the scale items</a:t>
            </a:r>
          </a:p>
          <a:p>
            <a:pPr lvl="1"/>
            <a:r>
              <a:rPr lang="en-HK" dirty="0"/>
              <a:t>Helps tap phenomenon that researchers have failed to include</a:t>
            </a:r>
          </a:p>
          <a:p>
            <a:pPr lvl="1"/>
            <a:r>
              <a:rPr lang="en-HK" dirty="0"/>
              <a:t>Final decision to include or not remains with the researcher</a:t>
            </a:r>
          </a:p>
          <a:p>
            <a:r>
              <a:rPr lang="en-HK" dirty="0"/>
              <a:t>Typical review questions</a:t>
            </a:r>
          </a:p>
          <a:p>
            <a:pPr lvl="1"/>
            <a:r>
              <a:rPr lang="en-HK" dirty="0"/>
              <a:t>Relevance: Please rate the relevance of each item to its respective dimension/concept  </a:t>
            </a:r>
          </a:p>
          <a:p>
            <a:pPr lvl="2"/>
            <a:r>
              <a:rPr lang="en-HK" dirty="0"/>
              <a:t>1 = the item is marginally relevant to the dimension/concept</a:t>
            </a:r>
          </a:p>
          <a:p>
            <a:pPr lvl="2"/>
            <a:r>
              <a:rPr lang="en-HK" dirty="0"/>
              <a:t>2= the item is moderately relevant to the dimension/concept</a:t>
            </a:r>
          </a:p>
          <a:p>
            <a:pPr lvl="2"/>
            <a:r>
              <a:rPr lang="en-HK" dirty="0"/>
              <a:t>3= the item is substantially relevant to the dimension/concept</a:t>
            </a:r>
          </a:p>
          <a:p>
            <a:pPr lvl="1"/>
            <a:r>
              <a:rPr lang="en-HK" dirty="0"/>
              <a:t>Clarity: Please evaluate the clarity of the wording and provide suggestions to make the questions clearer, if possible</a:t>
            </a:r>
          </a:p>
          <a:p>
            <a:pPr lvl="1"/>
            <a:r>
              <a:rPr lang="en-HK" dirty="0"/>
              <a:t>Comprehensiveness: Are there any items that you feel should be added?</a:t>
            </a:r>
          </a:p>
        </p:txBody>
      </p:sp>
      <p:sp>
        <p:nvSpPr>
          <p:cNvPr id="4" name="Slide Number Placeholder 3">
            <a:extLst>
              <a:ext uri="{FF2B5EF4-FFF2-40B4-BE49-F238E27FC236}">
                <a16:creationId xmlns:a16="http://schemas.microsoft.com/office/drawing/2014/main" id="{F3108398-0C3C-411E-A07C-CF363E0683FA}"/>
              </a:ext>
            </a:extLst>
          </p:cNvPr>
          <p:cNvSpPr>
            <a:spLocks noGrp="1"/>
          </p:cNvSpPr>
          <p:nvPr>
            <p:ph type="sldNum" sz="quarter" idx="12"/>
          </p:nvPr>
        </p:nvSpPr>
        <p:spPr/>
        <p:txBody>
          <a:bodyPr/>
          <a:lstStyle/>
          <a:p>
            <a:fld id="{F36C87F6-986D-49E6-AF40-1B3A1EE8064D}" type="slidenum">
              <a:rPr lang="en-GB" smtClean="0"/>
              <a:t>33</a:t>
            </a:fld>
            <a:endParaRPr lang="en-GB"/>
          </a:p>
        </p:txBody>
      </p:sp>
    </p:spTree>
    <p:extLst>
      <p:ext uri="{BB962C8B-B14F-4D97-AF65-F5344CB8AC3E}">
        <p14:creationId xmlns:p14="http://schemas.microsoft.com/office/powerpoint/2010/main" val="888189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96044-E6BC-4603-8318-28F3DC872D5C}"/>
              </a:ext>
            </a:extLst>
          </p:cNvPr>
          <p:cNvSpPr>
            <a:spLocks noGrp="1"/>
          </p:cNvSpPr>
          <p:nvPr>
            <p:ph type="title"/>
          </p:nvPr>
        </p:nvSpPr>
        <p:spPr/>
        <p:txBody>
          <a:bodyPr>
            <a:normAutofit/>
          </a:bodyPr>
          <a:lstStyle/>
          <a:p>
            <a:r>
              <a:rPr lang="en-HK" dirty="0"/>
              <a:t>Step 5: consider inclusion of validation items</a:t>
            </a:r>
            <a:endParaRPr lang="en-GB" dirty="0"/>
          </a:p>
        </p:txBody>
      </p:sp>
      <p:sp>
        <p:nvSpPr>
          <p:cNvPr id="3" name="Content Placeholder 2">
            <a:extLst>
              <a:ext uri="{FF2B5EF4-FFF2-40B4-BE49-F238E27FC236}">
                <a16:creationId xmlns:a16="http://schemas.microsoft.com/office/drawing/2014/main" id="{D67B8E4B-E1CE-497B-992F-B1353192D174}"/>
              </a:ext>
            </a:extLst>
          </p:cNvPr>
          <p:cNvSpPr>
            <a:spLocks noGrp="1"/>
          </p:cNvSpPr>
          <p:nvPr>
            <p:ph idx="1"/>
          </p:nvPr>
        </p:nvSpPr>
        <p:spPr/>
        <p:txBody>
          <a:bodyPr/>
          <a:lstStyle/>
          <a:p>
            <a:r>
              <a:rPr lang="en-HK" sz="2800" dirty="0"/>
              <a:t>Two types of items can be included</a:t>
            </a:r>
          </a:p>
          <a:p>
            <a:pPr lvl="1"/>
            <a:r>
              <a:rPr lang="en-HK" sz="2400" dirty="0"/>
              <a:t>Items that detect flaws/problems </a:t>
            </a:r>
          </a:p>
          <a:p>
            <a:pPr lvl="2"/>
            <a:r>
              <a:rPr lang="en-HK" sz="2000" dirty="0"/>
              <a:t>Social desirability scale (e.g., “I am always careful about my manner of dress”; “I like to gossip at times”) can be included to determine if the responses are affected by social desirability.</a:t>
            </a:r>
          </a:p>
          <a:p>
            <a:pPr lvl="1"/>
            <a:r>
              <a:rPr lang="en-HK" sz="2400" dirty="0"/>
              <a:t>Items for assessing construct validity</a:t>
            </a:r>
          </a:p>
          <a:p>
            <a:pPr lvl="2"/>
            <a:r>
              <a:rPr lang="en-HK" sz="2200" dirty="0"/>
              <a:t>The measures of some related constructs (dependent variables) can be included to determine criterion-related validity</a:t>
            </a:r>
          </a:p>
          <a:p>
            <a:endParaRPr lang="en-GB" dirty="0"/>
          </a:p>
        </p:txBody>
      </p:sp>
      <p:sp>
        <p:nvSpPr>
          <p:cNvPr id="4" name="Slide Number Placeholder 3">
            <a:extLst>
              <a:ext uri="{FF2B5EF4-FFF2-40B4-BE49-F238E27FC236}">
                <a16:creationId xmlns:a16="http://schemas.microsoft.com/office/drawing/2014/main" id="{6E05D1F0-2BD9-4522-9065-6C45B66CB6A0}"/>
              </a:ext>
            </a:extLst>
          </p:cNvPr>
          <p:cNvSpPr>
            <a:spLocks noGrp="1"/>
          </p:cNvSpPr>
          <p:nvPr>
            <p:ph type="sldNum" sz="quarter" idx="12"/>
          </p:nvPr>
        </p:nvSpPr>
        <p:spPr/>
        <p:txBody>
          <a:bodyPr/>
          <a:lstStyle/>
          <a:p>
            <a:fld id="{F36C87F6-986D-49E6-AF40-1B3A1EE8064D}" type="slidenum">
              <a:rPr lang="en-GB" smtClean="0"/>
              <a:t>34</a:t>
            </a:fld>
            <a:endParaRPr lang="en-GB"/>
          </a:p>
        </p:txBody>
      </p:sp>
    </p:spTree>
    <p:extLst>
      <p:ext uri="{BB962C8B-B14F-4D97-AF65-F5344CB8AC3E}">
        <p14:creationId xmlns:p14="http://schemas.microsoft.com/office/powerpoint/2010/main" val="3493138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C8A5F-3DC4-4293-A8B7-4B44A2233510}"/>
              </a:ext>
            </a:extLst>
          </p:cNvPr>
          <p:cNvSpPr>
            <a:spLocks noGrp="1"/>
          </p:cNvSpPr>
          <p:nvPr>
            <p:ph type="title"/>
          </p:nvPr>
        </p:nvSpPr>
        <p:spPr/>
        <p:txBody>
          <a:bodyPr>
            <a:normAutofit/>
          </a:bodyPr>
          <a:lstStyle/>
          <a:p>
            <a:r>
              <a:rPr lang="en-HK" dirty="0"/>
              <a:t>Step 6: administer items to a development sample</a:t>
            </a:r>
            <a:endParaRPr lang="en-GB" dirty="0"/>
          </a:p>
        </p:txBody>
      </p:sp>
      <p:sp>
        <p:nvSpPr>
          <p:cNvPr id="3" name="Content Placeholder 2">
            <a:extLst>
              <a:ext uri="{FF2B5EF4-FFF2-40B4-BE49-F238E27FC236}">
                <a16:creationId xmlns:a16="http://schemas.microsoft.com/office/drawing/2014/main" id="{1D656BD6-B949-495D-98CB-CFEE24A0D820}"/>
              </a:ext>
            </a:extLst>
          </p:cNvPr>
          <p:cNvSpPr>
            <a:spLocks noGrp="1"/>
          </p:cNvSpPr>
          <p:nvPr>
            <p:ph idx="1"/>
          </p:nvPr>
        </p:nvSpPr>
        <p:spPr/>
        <p:txBody>
          <a:bodyPr>
            <a:normAutofit/>
          </a:bodyPr>
          <a:lstStyle/>
          <a:p>
            <a:r>
              <a:rPr lang="en-HK" dirty="0"/>
              <a:t>The sample should be sufficiently large to reduce sample variance.</a:t>
            </a:r>
          </a:p>
          <a:p>
            <a:r>
              <a:rPr lang="en-HK" dirty="0"/>
              <a:t>N &gt; 300 (Nunnally, 1978)</a:t>
            </a:r>
          </a:p>
          <a:p>
            <a:r>
              <a:rPr lang="en-HK" dirty="0"/>
              <a:t>Many scales have been developed with smaller samples. A recent study* shows that 30 participants is the minimum.</a:t>
            </a:r>
          </a:p>
          <a:p>
            <a:endParaRPr lang="en-HK" dirty="0"/>
          </a:p>
          <a:p>
            <a:endParaRPr lang="en-GB" dirty="0"/>
          </a:p>
        </p:txBody>
      </p:sp>
      <p:sp>
        <p:nvSpPr>
          <p:cNvPr id="4" name="TextBox 3">
            <a:extLst>
              <a:ext uri="{FF2B5EF4-FFF2-40B4-BE49-F238E27FC236}">
                <a16:creationId xmlns:a16="http://schemas.microsoft.com/office/drawing/2014/main" id="{81DAE4B6-C16C-4072-A5B4-CCD9A61B3122}"/>
              </a:ext>
            </a:extLst>
          </p:cNvPr>
          <p:cNvSpPr txBox="1"/>
          <p:nvPr/>
        </p:nvSpPr>
        <p:spPr>
          <a:xfrm>
            <a:off x="1255949" y="5301208"/>
            <a:ext cx="9725709" cy="1338828"/>
          </a:xfrm>
          <a:prstGeom prst="rect">
            <a:avLst/>
          </a:prstGeom>
          <a:noFill/>
        </p:spPr>
        <p:txBody>
          <a:bodyPr wrap="square" rtlCol="0">
            <a:spAutoFit/>
          </a:bodyPr>
          <a:lstStyle/>
          <a:p>
            <a:pPr>
              <a:lnSpc>
                <a:spcPct val="90000"/>
              </a:lnSpc>
            </a:pPr>
            <a:r>
              <a:rPr lang="en-HK" b="1" dirty="0"/>
              <a:t>“… 30 representative participants from the population of interest is a reasonable minimum recommendation for a pilot study where the purpose is preliminary survey or scale development.”</a:t>
            </a:r>
            <a:r>
              <a:rPr lang="en-HK" dirty="0" err="1"/>
              <a:t>Johanson</a:t>
            </a:r>
            <a:r>
              <a:rPr lang="en-HK" dirty="0"/>
              <a:t>, G. A., &amp; Brooks, G. P. (2010). Initial scale development: sample size for pilot studies. Educational and Psychological Measurement, 70(3), 394-400.</a:t>
            </a:r>
            <a:endParaRPr lang="en-GB" dirty="0"/>
          </a:p>
        </p:txBody>
      </p:sp>
      <p:sp>
        <p:nvSpPr>
          <p:cNvPr id="5" name="Slide Number Placeholder 4">
            <a:extLst>
              <a:ext uri="{FF2B5EF4-FFF2-40B4-BE49-F238E27FC236}">
                <a16:creationId xmlns:a16="http://schemas.microsoft.com/office/drawing/2014/main" id="{AF094032-2780-44DC-8C27-A35CE929D1CE}"/>
              </a:ext>
            </a:extLst>
          </p:cNvPr>
          <p:cNvSpPr>
            <a:spLocks noGrp="1"/>
          </p:cNvSpPr>
          <p:nvPr>
            <p:ph type="sldNum" sz="quarter" idx="12"/>
          </p:nvPr>
        </p:nvSpPr>
        <p:spPr/>
        <p:txBody>
          <a:bodyPr/>
          <a:lstStyle/>
          <a:p>
            <a:fld id="{F36C87F6-986D-49E6-AF40-1B3A1EE8064D}" type="slidenum">
              <a:rPr lang="en-GB" smtClean="0"/>
              <a:t>35</a:t>
            </a:fld>
            <a:endParaRPr lang="en-GB"/>
          </a:p>
        </p:txBody>
      </p:sp>
    </p:spTree>
    <p:extLst>
      <p:ext uri="{BB962C8B-B14F-4D97-AF65-F5344CB8AC3E}">
        <p14:creationId xmlns:p14="http://schemas.microsoft.com/office/powerpoint/2010/main" val="3082117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E1777-9731-4B24-B794-EBD409550663}"/>
              </a:ext>
            </a:extLst>
          </p:cNvPr>
          <p:cNvSpPr>
            <a:spLocks noGrp="1"/>
          </p:cNvSpPr>
          <p:nvPr>
            <p:ph type="title"/>
          </p:nvPr>
        </p:nvSpPr>
        <p:spPr/>
        <p:txBody>
          <a:bodyPr>
            <a:normAutofit/>
          </a:bodyPr>
          <a:lstStyle/>
          <a:p>
            <a:br>
              <a:rPr lang="en-HK" dirty="0"/>
            </a:br>
            <a:r>
              <a:rPr lang="en-HK" dirty="0"/>
              <a:t>Step 7: evaluate the items</a:t>
            </a:r>
            <a:endParaRPr lang="en-GB" dirty="0"/>
          </a:p>
        </p:txBody>
      </p:sp>
      <p:sp>
        <p:nvSpPr>
          <p:cNvPr id="3" name="Content Placeholder 2">
            <a:extLst>
              <a:ext uri="{FF2B5EF4-FFF2-40B4-BE49-F238E27FC236}">
                <a16:creationId xmlns:a16="http://schemas.microsoft.com/office/drawing/2014/main" id="{020915EC-1983-462D-88D2-34A78080FE11}"/>
              </a:ext>
            </a:extLst>
          </p:cNvPr>
          <p:cNvSpPr>
            <a:spLocks noGrp="1"/>
          </p:cNvSpPr>
          <p:nvPr>
            <p:ph idx="1"/>
          </p:nvPr>
        </p:nvSpPr>
        <p:spPr/>
        <p:txBody>
          <a:bodyPr>
            <a:normAutofit fontScale="92500" lnSpcReduction="20000"/>
          </a:bodyPr>
          <a:lstStyle/>
          <a:p>
            <a:r>
              <a:rPr lang="en-HK" dirty="0"/>
              <a:t>Item means</a:t>
            </a:r>
          </a:p>
          <a:p>
            <a:pPr lvl="1"/>
            <a:r>
              <a:rPr lang="en-HK" dirty="0"/>
              <a:t>Items with means close to the middle of the scale (near 4 on a 7-point scale) are good. </a:t>
            </a:r>
          </a:p>
          <a:p>
            <a:pPr lvl="1"/>
            <a:r>
              <a:rPr lang="en-HK" dirty="0"/>
              <a:t>Items with means near the extreme ends are bad (they may not detect certain values, which will also have low item variance)</a:t>
            </a:r>
          </a:p>
          <a:p>
            <a:r>
              <a:rPr lang="en-HK" dirty="0"/>
              <a:t>Items with large variances are good</a:t>
            </a:r>
          </a:p>
          <a:p>
            <a:r>
              <a:rPr lang="en-HK" dirty="0"/>
              <a:t>Item-scale correlations</a:t>
            </a:r>
          </a:p>
          <a:p>
            <a:pPr lvl="1"/>
            <a:r>
              <a:rPr lang="en-HK" dirty="0"/>
              <a:t>Each item should strongly correlate with the remaining items</a:t>
            </a:r>
          </a:p>
          <a:p>
            <a:r>
              <a:rPr lang="en-HK" dirty="0"/>
              <a:t>Cronbach’s alpha is a measure of internal consistency, or correlations between items, when all items are measuring the same construct </a:t>
            </a:r>
          </a:p>
          <a:p>
            <a:pPr lvl="1"/>
            <a:r>
              <a:rPr lang="en-HK" dirty="0"/>
              <a:t>But alpha value is also influenced by the number of items in the scale</a:t>
            </a:r>
          </a:p>
          <a:p>
            <a:pPr lvl="1"/>
            <a:r>
              <a:rPr lang="en-HK" dirty="0"/>
              <a:t>Anything higher than .70 is a good alpha. If above .90, can consider shortening the scale</a:t>
            </a:r>
          </a:p>
        </p:txBody>
      </p:sp>
      <p:sp>
        <p:nvSpPr>
          <p:cNvPr id="4" name="Slide Number Placeholder 3">
            <a:extLst>
              <a:ext uri="{FF2B5EF4-FFF2-40B4-BE49-F238E27FC236}">
                <a16:creationId xmlns:a16="http://schemas.microsoft.com/office/drawing/2014/main" id="{8520DF8F-4A32-4C57-BD9A-036B57AD2150}"/>
              </a:ext>
            </a:extLst>
          </p:cNvPr>
          <p:cNvSpPr>
            <a:spLocks noGrp="1"/>
          </p:cNvSpPr>
          <p:nvPr>
            <p:ph type="sldNum" sz="quarter" idx="12"/>
          </p:nvPr>
        </p:nvSpPr>
        <p:spPr/>
        <p:txBody>
          <a:bodyPr/>
          <a:lstStyle/>
          <a:p>
            <a:fld id="{F36C87F6-986D-49E6-AF40-1B3A1EE8064D}" type="slidenum">
              <a:rPr lang="en-GB" smtClean="0"/>
              <a:t>36</a:t>
            </a:fld>
            <a:endParaRPr lang="en-GB"/>
          </a:p>
        </p:txBody>
      </p:sp>
    </p:spTree>
    <p:extLst>
      <p:ext uri="{BB962C8B-B14F-4D97-AF65-F5344CB8AC3E}">
        <p14:creationId xmlns:p14="http://schemas.microsoft.com/office/powerpoint/2010/main" val="1500601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884BA-1BBD-4058-90B8-C3570925FD5E}"/>
              </a:ext>
            </a:extLst>
          </p:cNvPr>
          <p:cNvSpPr>
            <a:spLocks noGrp="1"/>
          </p:cNvSpPr>
          <p:nvPr>
            <p:ph type="title"/>
          </p:nvPr>
        </p:nvSpPr>
        <p:spPr/>
        <p:txBody>
          <a:bodyPr>
            <a:normAutofit/>
          </a:bodyPr>
          <a:lstStyle/>
          <a:p>
            <a:br>
              <a:rPr lang="en-HK" dirty="0"/>
            </a:br>
            <a:r>
              <a:rPr lang="en-HK" dirty="0"/>
              <a:t>Step 8: optimize scale length</a:t>
            </a:r>
            <a:endParaRPr lang="en-GB" dirty="0"/>
          </a:p>
        </p:txBody>
      </p:sp>
      <p:sp>
        <p:nvSpPr>
          <p:cNvPr id="3" name="Content Placeholder 2">
            <a:extLst>
              <a:ext uri="{FF2B5EF4-FFF2-40B4-BE49-F238E27FC236}">
                <a16:creationId xmlns:a16="http://schemas.microsoft.com/office/drawing/2014/main" id="{EF764021-6856-4C51-B85F-D379D0FCCD7D}"/>
              </a:ext>
            </a:extLst>
          </p:cNvPr>
          <p:cNvSpPr>
            <a:spLocks noGrp="1"/>
          </p:cNvSpPr>
          <p:nvPr>
            <p:ph idx="1"/>
          </p:nvPr>
        </p:nvSpPr>
        <p:spPr/>
        <p:txBody>
          <a:bodyPr>
            <a:normAutofit/>
          </a:bodyPr>
          <a:lstStyle/>
          <a:p>
            <a:r>
              <a:rPr lang="en-HK" dirty="0"/>
              <a:t>Effect of scale length on reliability</a:t>
            </a:r>
          </a:p>
          <a:p>
            <a:pPr lvl="1"/>
            <a:r>
              <a:rPr lang="en-HK" dirty="0"/>
              <a:t>Longer scales are more reliable; shorter scales are easier for participants.</a:t>
            </a:r>
          </a:p>
          <a:p>
            <a:pPr lvl="1"/>
            <a:r>
              <a:rPr lang="en-HK" dirty="0"/>
              <a:t>Typically 4 to 12 items per dimension</a:t>
            </a:r>
          </a:p>
          <a:p>
            <a:r>
              <a:rPr lang="en-HK" dirty="0"/>
              <a:t>Effects of dropping “bad” items</a:t>
            </a:r>
          </a:p>
          <a:p>
            <a:pPr lvl="1"/>
            <a:r>
              <a:rPr lang="en-HK" dirty="0"/>
              <a:t>If an item has a lower than average correlation with other items, removing that item will increase alpha</a:t>
            </a:r>
          </a:p>
          <a:p>
            <a:r>
              <a:rPr lang="en-HK" dirty="0"/>
              <a:t>Tinkering with scale length</a:t>
            </a:r>
          </a:p>
          <a:p>
            <a:pPr lvl="1"/>
            <a:r>
              <a:rPr lang="en-HK" dirty="0"/>
              <a:t>The items that have the lowest scale-item correlations should be eliminated first</a:t>
            </a:r>
          </a:p>
        </p:txBody>
      </p:sp>
      <p:sp>
        <p:nvSpPr>
          <p:cNvPr id="4" name="Slide Number Placeholder 3">
            <a:extLst>
              <a:ext uri="{FF2B5EF4-FFF2-40B4-BE49-F238E27FC236}">
                <a16:creationId xmlns:a16="http://schemas.microsoft.com/office/drawing/2014/main" id="{71EB3FC4-0A00-4A36-A033-D0B02C962E03}"/>
              </a:ext>
            </a:extLst>
          </p:cNvPr>
          <p:cNvSpPr>
            <a:spLocks noGrp="1"/>
          </p:cNvSpPr>
          <p:nvPr>
            <p:ph type="sldNum" sz="quarter" idx="12"/>
          </p:nvPr>
        </p:nvSpPr>
        <p:spPr/>
        <p:txBody>
          <a:bodyPr/>
          <a:lstStyle/>
          <a:p>
            <a:fld id="{F36C87F6-986D-49E6-AF40-1B3A1EE8064D}" type="slidenum">
              <a:rPr lang="en-GB" smtClean="0"/>
              <a:t>37</a:t>
            </a:fld>
            <a:endParaRPr lang="en-GB"/>
          </a:p>
        </p:txBody>
      </p:sp>
    </p:spTree>
    <p:extLst>
      <p:ext uri="{BB962C8B-B14F-4D97-AF65-F5344CB8AC3E}">
        <p14:creationId xmlns:p14="http://schemas.microsoft.com/office/powerpoint/2010/main" val="2726712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F0D61-3978-4A27-9B95-8D83E9A07B85}"/>
              </a:ext>
            </a:extLst>
          </p:cNvPr>
          <p:cNvSpPr>
            <a:spLocks noGrp="1"/>
          </p:cNvSpPr>
          <p:nvPr>
            <p:ph type="title"/>
          </p:nvPr>
        </p:nvSpPr>
        <p:spPr>
          <a:xfrm>
            <a:off x="1341884" y="-5680"/>
            <a:ext cx="8909248" cy="1152128"/>
          </a:xfrm>
        </p:spPr>
        <p:txBody>
          <a:bodyPr/>
          <a:lstStyle/>
          <a:p>
            <a:r>
              <a:rPr lang="en-HK" dirty="0"/>
              <a:t>Summary</a:t>
            </a:r>
            <a:endParaRPr lang="en-GB" dirty="0"/>
          </a:p>
        </p:txBody>
      </p:sp>
      <p:graphicFrame>
        <p:nvGraphicFramePr>
          <p:cNvPr id="4" name="Content Placeholder 3">
            <a:extLst>
              <a:ext uri="{FF2B5EF4-FFF2-40B4-BE49-F238E27FC236}">
                <a16:creationId xmlns:a16="http://schemas.microsoft.com/office/drawing/2014/main" id="{395A89D6-6E0C-40E3-9DBC-3EF4636F6B20}"/>
              </a:ext>
            </a:extLst>
          </p:cNvPr>
          <p:cNvGraphicFramePr>
            <a:graphicFrameLocks noGrp="1"/>
          </p:cNvGraphicFramePr>
          <p:nvPr>
            <p:ph idx="1"/>
            <p:extLst>
              <p:ext uri="{D42A27DB-BD31-4B8C-83A1-F6EECF244321}">
                <p14:modId xmlns:p14="http://schemas.microsoft.com/office/powerpoint/2010/main" val="136877223"/>
              </p:ext>
            </p:extLst>
          </p:nvPr>
        </p:nvGraphicFramePr>
        <p:xfrm>
          <a:off x="765820" y="1268760"/>
          <a:ext cx="10657184" cy="5039360"/>
        </p:xfrm>
        <a:graphic>
          <a:graphicData uri="http://schemas.openxmlformats.org/drawingml/2006/table">
            <a:tbl>
              <a:tblPr firstRow="1" bandRow="1">
                <a:tableStyleId>{073A0DAA-6AF3-43AB-8588-CEC1D06C72B9}</a:tableStyleId>
              </a:tblPr>
              <a:tblGrid>
                <a:gridCol w="4104456">
                  <a:extLst>
                    <a:ext uri="{9D8B030D-6E8A-4147-A177-3AD203B41FA5}">
                      <a16:colId xmlns:a16="http://schemas.microsoft.com/office/drawing/2014/main" val="3296183153"/>
                    </a:ext>
                  </a:extLst>
                </a:gridCol>
                <a:gridCol w="6552728">
                  <a:extLst>
                    <a:ext uri="{9D8B030D-6E8A-4147-A177-3AD203B41FA5}">
                      <a16:colId xmlns:a16="http://schemas.microsoft.com/office/drawing/2014/main" val="1463754982"/>
                    </a:ext>
                  </a:extLst>
                </a:gridCol>
              </a:tblGrid>
              <a:tr h="370840">
                <a:tc>
                  <a:txBody>
                    <a:bodyPr/>
                    <a:lstStyle/>
                    <a:p>
                      <a:r>
                        <a:rPr lang="en-HK" dirty="0"/>
                        <a:t>Steps</a:t>
                      </a:r>
                      <a:endParaRPr lang="en-GB" dirty="0"/>
                    </a:p>
                  </a:txBody>
                  <a:tcPr/>
                </a:tc>
                <a:tc>
                  <a:txBody>
                    <a:bodyPr/>
                    <a:lstStyle/>
                    <a:p>
                      <a:r>
                        <a:rPr lang="en-HK" dirty="0"/>
                        <a:t>Recommendations</a:t>
                      </a:r>
                      <a:endParaRPr lang="en-GB" dirty="0"/>
                    </a:p>
                  </a:txBody>
                  <a:tcPr/>
                </a:tc>
                <a:extLst>
                  <a:ext uri="{0D108BD9-81ED-4DB2-BD59-A6C34878D82A}">
                    <a16:rowId xmlns:a16="http://schemas.microsoft.com/office/drawing/2014/main" val="989304084"/>
                  </a:ext>
                </a:extLst>
              </a:tr>
              <a:tr h="370840">
                <a:tc>
                  <a:txBody>
                    <a:bodyPr/>
                    <a:lstStyle/>
                    <a:p>
                      <a:r>
                        <a:rPr lang="en-HK" sz="1600" dirty="0"/>
                        <a:t>Step 1: determine clearly what it is you want to measure</a:t>
                      </a:r>
                      <a:endParaRPr lang="en-GB" sz="1600" dirty="0"/>
                    </a:p>
                  </a:txBody>
                  <a:tcPr/>
                </a:tc>
                <a:tc>
                  <a:txBody>
                    <a:bodyPr/>
                    <a:lstStyle/>
                    <a:p>
                      <a:r>
                        <a:rPr lang="en-HK" sz="1600" dirty="0"/>
                        <a:t>Step 1: Theory comes first</a:t>
                      </a:r>
                      <a:endParaRPr lang="en-GB" sz="1600" dirty="0"/>
                    </a:p>
                  </a:txBody>
                  <a:tcPr/>
                </a:tc>
                <a:extLst>
                  <a:ext uri="{0D108BD9-81ED-4DB2-BD59-A6C34878D82A}">
                    <a16:rowId xmlns:a16="http://schemas.microsoft.com/office/drawing/2014/main" val="571365707"/>
                  </a:ext>
                </a:extLst>
              </a:tr>
              <a:tr h="370840">
                <a:tc>
                  <a:txBody>
                    <a:bodyPr/>
                    <a:lstStyle/>
                    <a:p>
                      <a:r>
                        <a:rPr lang="en-HK" sz="1600" dirty="0"/>
                        <a:t>Step 2: generate an item pool</a:t>
                      </a:r>
                      <a:endParaRPr lang="en-GB" sz="1600" dirty="0"/>
                    </a:p>
                  </a:txBody>
                  <a:tcPr/>
                </a:tc>
                <a:tc>
                  <a:txBody>
                    <a:bodyPr/>
                    <a:lstStyle/>
                    <a:p>
                      <a:r>
                        <a:rPr lang="en-HK" sz="1600" dirty="0"/>
                        <a:t>Step 2: 3 to 4 times as many items as in the final measure</a:t>
                      </a:r>
                      <a:endParaRPr lang="en-GB" sz="1600" dirty="0"/>
                    </a:p>
                  </a:txBody>
                  <a:tcPr/>
                </a:tc>
                <a:extLst>
                  <a:ext uri="{0D108BD9-81ED-4DB2-BD59-A6C34878D82A}">
                    <a16:rowId xmlns:a16="http://schemas.microsoft.com/office/drawing/2014/main" val="3555204170"/>
                  </a:ext>
                </a:extLst>
              </a:tr>
              <a:tr h="370840">
                <a:tc>
                  <a:txBody>
                    <a:bodyPr/>
                    <a:lstStyle/>
                    <a:p>
                      <a:r>
                        <a:rPr lang="en-HK" sz="1600" dirty="0"/>
                        <a:t>Step 3: determine the format for measurement</a:t>
                      </a:r>
                      <a:endParaRPr lang="en-GB" sz="1600" dirty="0"/>
                    </a:p>
                  </a:txBody>
                  <a:tcPr/>
                </a:tc>
                <a:tc>
                  <a:txBody>
                    <a:bodyPr/>
                    <a:lstStyle/>
                    <a:p>
                      <a:r>
                        <a:rPr lang="en-HK" sz="1600" dirty="0"/>
                        <a:t>Step 3: The format is related to the purpose of the measure and theory</a:t>
                      </a:r>
                      <a:endParaRPr lang="en-GB" sz="1600" dirty="0"/>
                    </a:p>
                  </a:txBody>
                  <a:tcPr/>
                </a:tc>
                <a:extLst>
                  <a:ext uri="{0D108BD9-81ED-4DB2-BD59-A6C34878D82A}">
                    <a16:rowId xmlns:a16="http://schemas.microsoft.com/office/drawing/2014/main" val="1905882781"/>
                  </a:ext>
                </a:extLst>
              </a:tr>
              <a:tr h="370840">
                <a:tc>
                  <a:txBody>
                    <a:bodyPr/>
                    <a:lstStyle/>
                    <a:p>
                      <a:r>
                        <a:rPr lang="en-HK" sz="1600" dirty="0"/>
                        <a:t>Step 4: have initial item pool reviewed  by experts</a:t>
                      </a:r>
                      <a:endParaRPr lang="en-GB" sz="1600" dirty="0"/>
                    </a:p>
                  </a:txBody>
                  <a:tcPr/>
                </a:tc>
                <a:tc>
                  <a:txBody>
                    <a:bodyPr/>
                    <a:lstStyle/>
                    <a:p>
                      <a:r>
                        <a:rPr lang="en-HK" sz="1600" dirty="0"/>
                        <a:t>Step 4: Evaluate the clarity and comprehensiveness of the items</a:t>
                      </a:r>
                      <a:endParaRPr lang="en-GB" sz="1600" dirty="0"/>
                    </a:p>
                  </a:txBody>
                  <a:tcPr/>
                </a:tc>
                <a:extLst>
                  <a:ext uri="{0D108BD9-81ED-4DB2-BD59-A6C34878D82A}">
                    <a16:rowId xmlns:a16="http://schemas.microsoft.com/office/drawing/2014/main" val="2195333587"/>
                  </a:ext>
                </a:extLst>
              </a:tr>
              <a:tr h="370840">
                <a:tc>
                  <a:txBody>
                    <a:bodyPr/>
                    <a:lstStyle/>
                    <a:p>
                      <a:r>
                        <a:rPr lang="en-HK" sz="1600" dirty="0"/>
                        <a:t>Step 5: consider inclusion of validation items</a:t>
                      </a:r>
                      <a:endParaRPr lang="en-GB" sz="1600" dirty="0"/>
                    </a:p>
                  </a:txBody>
                  <a:tcPr/>
                </a:tc>
                <a:tc>
                  <a:txBody>
                    <a:bodyPr/>
                    <a:lstStyle/>
                    <a:p>
                      <a:r>
                        <a:rPr lang="en-HK" sz="1600" dirty="0"/>
                        <a:t>Step 5: Add items to detect flaws/problems and assess construct validity</a:t>
                      </a:r>
                      <a:endParaRPr lang="en-GB" sz="1600" dirty="0"/>
                    </a:p>
                  </a:txBody>
                  <a:tcPr/>
                </a:tc>
                <a:extLst>
                  <a:ext uri="{0D108BD9-81ED-4DB2-BD59-A6C34878D82A}">
                    <a16:rowId xmlns:a16="http://schemas.microsoft.com/office/drawing/2014/main" val="3486739932"/>
                  </a:ext>
                </a:extLst>
              </a:tr>
              <a:tr h="370840">
                <a:tc>
                  <a:txBody>
                    <a:bodyPr/>
                    <a:lstStyle/>
                    <a:p>
                      <a:r>
                        <a:rPr lang="en-HK" sz="1600" dirty="0"/>
                        <a:t>Step 6: administer items to a development sample</a:t>
                      </a:r>
                      <a:endParaRPr lang="en-GB" sz="1600" dirty="0"/>
                    </a:p>
                  </a:txBody>
                  <a:tcPr/>
                </a:tc>
                <a:tc>
                  <a:txBody>
                    <a:bodyPr/>
                    <a:lstStyle/>
                    <a:p>
                      <a:r>
                        <a:rPr lang="en-HK" sz="1600" dirty="0"/>
                        <a:t>Step 6: Advice on size and representativeness of the sample (Nunnally: n &gt; 300); (</a:t>
                      </a:r>
                      <a:r>
                        <a:rPr lang="en-HK" sz="1600" dirty="0" err="1"/>
                        <a:t>Johanson</a:t>
                      </a:r>
                      <a:r>
                        <a:rPr lang="en-HK" sz="1600" dirty="0"/>
                        <a:t> &amp; Brooks: n &gt; 30)</a:t>
                      </a:r>
                      <a:endParaRPr lang="en-GB" sz="1600" dirty="0"/>
                    </a:p>
                  </a:txBody>
                  <a:tcPr/>
                </a:tc>
                <a:extLst>
                  <a:ext uri="{0D108BD9-81ED-4DB2-BD59-A6C34878D82A}">
                    <a16:rowId xmlns:a16="http://schemas.microsoft.com/office/drawing/2014/main" val="2524393400"/>
                  </a:ext>
                </a:extLst>
              </a:tr>
              <a:tr h="370840">
                <a:tc>
                  <a:txBody>
                    <a:bodyPr/>
                    <a:lstStyle/>
                    <a:p>
                      <a:r>
                        <a:rPr lang="en-HK" sz="1600" dirty="0"/>
                        <a:t>Step 7: evaluate the items</a:t>
                      </a:r>
                      <a:endParaRPr lang="en-GB" sz="1600" dirty="0"/>
                    </a:p>
                  </a:txBody>
                  <a:tcPr/>
                </a:tc>
                <a:tc>
                  <a:txBody>
                    <a:bodyPr/>
                    <a:lstStyle/>
                    <a:p>
                      <a:r>
                        <a:rPr lang="en-HK" sz="1600" dirty="0"/>
                        <a:t>Step 7: High inter-item correlations, high item-scale correlations, relatively high variance, item means close to centre of the range and high Cronbach alpha (&gt; 0.7)</a:t>
                      </a:r>
                      <a:endParaRPr lang="en-GB" sz="1600" dirty="0"/>
                    </a:p>
                  </a:txBody>
                  <a:tcPr/>
                </a:tc>
                <a:extLst>
                  <a:ext uri="{0D108BD9-81ED-4DB2-BD59-A6C34878D82A}">
                    <a16:rowId xmlns:a16="http://schemas.microsoft.com/office/drawing/2014/main" val="1786353499"/>
                  </a:ext>
                </a:extLst>
              </a:tr>
              <a:tr h="370840">
                <a:tc>
                  <a:txBody>
                    <a:bodyPr/>
                    <a:lstStyle/>
                    <a:p>
                      <a:r>
                        <a:rPr lang="en-HK" sz="1600" dirty="0"/>
                        <a:t>Step 8: optimize scale length</a:t>
                      </a:r>
                      <a:endParaRPr lang="en-GB" sz="1600" dirty="0"/>
                    </a:p>
                  </a:txBody>
                  <a:tcPr/>
                </a:tc>
                <a:tc>
                  <a:txBody>
                    <a:bodyPr/>
                    <a:lstStyle/>
                    <a:p>
                      <a:r>
                        <a:rPr lang="en-HK" sz="1600" dirty="0"/>
                        <a:t>Step 8: Trade-off between reliability and brevity; cross validation with large sample</a:t>
                      </a:r>
                      <a:endParaRPr lang="en-GB" sz="1600" dirty="0"/>
                    </a:p>
                  </a:txBody>
                  <a:tcPr/>
                </a:tc>
                <a:extLst>
                  <a:ext uri="{0D108BD9-81ED-4DB2-BD59-A6C34878D82A}">
                    <a16:rowId xmlns:a16="http://schemas.microsoft.com/office/drawing/2014/main" val="3449305923"/>
                  </a:ext>
                </a:extLst>
              </a:tr>
            </a:tbl>
          </a:graphicData>
        </a:graphic>
      </p:graphicFrame>
      <p:sp>
        <p:nvSpPr>
          <p:cNvPr id="3" name="Slide Number Placeholder 2">
            <a:extLst>
              <a:ext uri="{FF2B5EF4-FFF2-40B4-BE49-F238E27FC236}">
                <a16:creationId xmlns:a16="http://schemas.microsoft.com/office/drawing/2014/main" id="{FD155839-6160-4870-8A3B-2051FF162A1F}"/>
              </a:ext>
            </a:extLst>
          </p:cNvPr>
          <p:cNvSpPr>
            <a:spLocks noGrp="1"/>
          </p:cNvSpPr>
          <p:nvPr>
            <p:ph type="sldNum" sz="quarter" idx="12"/>
          </p:nvPr>
        </p:nvSpPr>
        <p:spPr/>
        <p:txBody>
          <a:bodyPr/>
          <a:lstStyle/>
          <a:p>
            <a:fld id="{F36C87F6-986D-49E6-AF40-1B3A1EE8064D}" type="slidenum">
              <a:rPr lang="en-GB" smtClean="0"/>
              <a:t>38</a:t>
            </a:fld>
            <a:endParaRPr lang="en-GB"/>
          </a:p>
        </p:txBody>
      </p:sp>
    </p:spTree>
    <p:extLst>
      <p:ext uri="{BB962C8B-B14F-4D97-AF65-F5344CB8AC3E}">
        <p14:creationId xmlns:p14="http://schemas.microsoft.com/office/powerpoint/2010/main" val="170796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投影片編號版面配置區 5">
            <a:extLst>
              <a:ext uri="{FF2B5EF4-FFF2-40B4-BE49-F238E27FC236}">
                <a16:creationId xmlns:a16="http://schemas.microsoft.com/office/drawing/2014/main" id="{CDA534D7-9DCC-44FA-B464-39F49FB16E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spcBef>
                <a:spcPct val="0"/>
              </a:spcBef>
              <a:buFontTx/>
              <a:buNone/>
            </a:pPr>
            <a:fld id="{775C3B04-3176-4DF9-9559-3040B23662C2}" type="slidenum">
              <a:rPr lang="en-US" altLang="zh-TW" sz="1200">
                <a:solidFill>
                  <a:srgbClr val="898989"/>
                </a:solidFill>
              </a:rPr>
              <a:pPr>
                <a:spcBef>
                  <a:spcPct val="0"/>
                </a:spcBef>
                <a:buFontTx/>
                <a:buNone/>
              </a:pPr>
              <a:t>39</a:t>
            </a:fld>
            <a:endParaRPr lang="en-US" altLang="zh-TW" sz="1200">
              <a:solidFill>
                <a:srgbClr val="898989"/>
              </a:solidFill>
            </a:endParaRPr>
          </a:p>
        </p:txBody>
      </p:sp>
      <p:sp>
        <p:nvSpPr>
          <p:cNvPr id="14339" name="Rectangle 3">
            <a:extLst>
              <a:ext uri="{FF2B5EF4-FFF2-40B4-BE49-F238E27FC236}">
                <a16:creationId xmlns:a16="http://schemas.microsoft.com/office/drawing/2014/main" id="{DA117C45-8F59-4B0C-A754-2126A56607B0}"/>
              </a:ext>
            </a:extLst>
          </p:cNvPr>
          <p:cNvSpPr>
            <a:spLocks noChangeArrowheads="1"/>
          </p:cNvSpPr>
          <p:nvPr/>
        </p:nvSpPr>
        <p:spPr bwMode="auto">
          <a:xfrm>
            <a:off x="2855912" y="944564"/>
            <a:ext cx="1327150" cy="4905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1. Specify domain </a:t>
            </a:r>
            <a:br>
              <a:rPr lang="en-US" altLang="zh-TW" sz="1200">
                <a:latin typeface="Times New Roman" panose="02020603050405020304" pitchFamily="18" charset="0"/>
                <a:ea typeface="細明體" panose="02020509000000000000" pitchFamily="49" charset="-120"/>
              </a:rPr>
            </a:br>
            <a:r>
              <a:rPr lang="en-US" altLang="zh-TW" sz="1200">
                <a:latin typeface="Times New Roman" panose="02020603050405020304" pitchFamily="18" charset="0"/>
                <a:ea typeface="細明體" panose="02020509000000000000" pitchFamily="49" charset="-120"/>
              </a:rPr>
              <a:t>of the construct</a:t>
            </a:r>
          </a:p>
        </p:txBody>
      </p:sp>
      <p:sp>
        <p:nvSpPr>
          <p:cNvPr id="14340" name="Rectangle 4">
            <a:extLst>
              <a:ext uri="{FF2B5EF4-FFF2-40B4-BE49-F238E27FC236}">
                <a16:creationId xmlns:a16="http://schemas.microsoft.com/office/drawing/2014/main" id="{5074C97D-67AE-4A41-8ABE-3797D2470075}"/>
              </a:ext>
            </a:extLst>
          </p:cNvPr>
          <p:cNvSpPr>
            <a:spLocks noChangeArrowheads="1"/>
          </p:cNvSpPr>
          <p:nvPr/>
        </p:nvSpPr>
        <p:spPr bwMode="auto">
          <a:xfrm>
            <a:off x="2855912" y="1641475"/>
            <a:ext cx="1327150" cy="4905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2. Generate sample </a:t>
            </a:r>
            <a:br>
              <a:rPr lang="en-US" altLang="zh-TW" sz="1200">
                <a:latin typeface="Times New Roman" panose="02020603050405020304" pitchFamily="18" charset="0"/>
                <a:ea typeface="細明體" panose="02020509000000000000" pitchFamily="49" charset="-120"/>
              </a:rPr>
            </a:br>
            <a:r>
              <a:rPr lang="en-US" altLang="zh-TW" sz="1200">
                <a:latin typeface="Times New Roman" panose="02020603050405020304" pitchFamily="18" charset="0"/>
                <a:ea typeface="細明體" panose="02020509000000000000" pitchFamily="49" charset="-120"/>
              </a:rPr>
              <a:t>of Items</a:t>
            </a:r>
          </a:p>
        </p:txBody>
      </p:sp>
      <p:sp>
        <p:nvSpPr>
          <p:cNvPr id="14341" name="Rectangle 5">
            <a:extLst>
              <a:ext uri="{FF2B5EF4-FFF2-40B4-BE49-F238E27FC236}">
                <a16:creationId xmlns:a16="http://schemas.microsoft.com/office/drawing/2014/main" id="{963903E1-EEE8-4F2F-BA1E-FA700FB94AE4}"/>
              </a:ext>
            </a:extLst>
          </p:cNvPr>
          <p:cNvSpPr>
            <a:spLocks noChangeArrowheads="1"/>
          </p:cNvSpPr>
          <p:nvPr/>
        </p:nvSpPr>
        <p:spPr bwMode="auto">
          <a:xfrm>
            <a:off x="2855912" y="2338389"/>
            <a:ext cx="1327150" cy="4905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3. Collect data</a:t>
            </a:r>
          </a:p>
        </p:txBody>
      </p:sp>
      <p:sp>
        <p:nvSpPr>
          <p:cNvPr id="14342" name="Rectangle 6">
            <a:extLst>
              <a:ext uri="{FF2B5EF4-FFF2-40B4-BE49-F238E27FC236}">
                <a16:creationId xmlns:a16="http://schemas.microsoft.com/office/drawing/2014/main" id="{4C26359E-F38C-4039-B88C-1A594A033834}"/>
              </a:ext>
            </a:extLst>
          </p:cNvPr>
          <p:cNvSpPr>
            <a:spLocks noChangeArrowheads="1"/>
          </p:cNvSpPr>
          <p:nvPr/>
        </p:nvSpPr>
        <p:spPr bwMode="auto">
          <a:xfrm>
            <a:off x="2855912" y="3035300"/>
            <a:ext cx="1327150" cy="4905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4. Purify measure</a:t>
            </a:r>
          </a:p>
        </p:txBody>
      </p:sp>
      <p:sp>
        <p:nvSpPr>
          <p:cNvPr id="14343" name="Rectangle 7">
            <a:extLst>
              <a:ext uri="{FF2B5EF4-FFF2-40B4-BE49-F238E27FC236}">
                <a16:creationId xmlns:a16="http://schemas.microsoft.com/office/drawing/2014/main" id="{973A1CE8-C53A-45EA-AFCD-CAC8A5D62F34}"/>
              </a:ext>
            </a:extLst>
          </p:cNvPr>
          <p:cNvSpPr>
            <a:spLocks noChangeArrowheads="1"/>
          </p:cNvSpPr>
          <p:nvPr/>
        </p:nvSpPr>
        <p:spPr bwMode="auto">
          <a:xfrm>
            <a:off x="2855912" y="3732214"/>
            <a:ext cx="1327150" cy="4905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5. Collect data</a:t>
            </a:r>
          </a:p>
        </p:txBody>
      </p:sp>
      <p:sp>
        <p:nvSpPr>
          <p:cNvPr id="14344" name="Rectangle 8">
            <a:extLst>
              <a:ext uri="{FF2B5EF4-FFF2-40B4-BE49-F238E27FC236}">
                <a16:creationId xmlns:a16="http://schemas.microsoft.com/office/drawing/2014/main" id="{14541576-4917-4AC6-AAD3-F3F2490BE950}"/>
              </a:ext>
            </a:extLst>
          </p:cNvPr>
          <p:cNvSpPr>
            <a:spLocks noChangeArrowheads="1"/>
          </p:cNvSpPr>
          <p:nvPr/>
        </p:nvSpPr>
        <p:spPr bwMode="auto">
          <a:xfrm>
            <a:off x="2855912" y="4429125"/>
            <a:ext cx="1327150" cy="4905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6. Assess reliability</a:t>
            </a:r>
          </a:p>
        </p:txBody>
      </p:sp>
      <p:sp>
        <p:nvSpPr>
          <p:cNvPr id="14345" name="Rectangle 9">
            <a:extLst>
              <a:ext uri="{FF2B5EF4-FFF2-40B4-BE49-F238E27FC236}">
                <a16:creationId xmlns:a16="http://schemas.microsoft.com/office/drawing/2014/main" id="{8A4FA7AB-136E-435C-ADA0-F7F2654CFFCB}"/>
              </a:ext>
            </a:extLst>
          </p:cNvPr>
          <p:cNvSpPr>
            <a:spLocks noChangeArrowheads="1"/>
          </p:cNvSpPr>
          <p:nvPr/>
        </p:nvSpPr>
        <p:spPr bwMode="auto">
          <a:xfrm>
            <a:off x="2855912" y="5126039"/>
            <a:ext cx="1327150" cy="4905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7. Assess validity</a:t>
            </a:r>
          </a:p>
        </p:txBody>
      </p:sp>
      <p:sp>
        <p:nvSpPr>
          <p:cNvPr id="14346" name="Rectangle 10">
            <a:extLst>
              <a:ext uri="{FF2B5EF4-FFF2-40B4-BE49-F238E27FC236}">
                <a16:creationId xmlns:a16="http://schemas.microsoft.com/office/drawing/2014/main" id="{100DFB78-FD50-462F-AC6C-B3CFB8D7C7C2}"/>
              </a:ext>
            </a:extLst>
          </p:cNvPr>
          <p:cNvSpPr>
            <a:spLocks noChangeArrowheads="1"/>
          </p:cNvSpPr>
          <p:nvPr/>
        </p:nvSpPr>
        <p:spPr bwMode="auto">
          <a:xfrm>
            <a:off x="2855912" y="5822950"/>
            <a:ext cx="1327150" cy="4905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8. Develop norms</a:t>
            </a:r>
          </a:p>
        </p:txBody>
      </p:sp>
      <p:cxnSp>
        <p:nvCxnSpPr>
          <p:cNvPr id="14347" name="AutoShape 11">
            <a:extLst>
              <a:ext uri="{FF2B5EF4-FFF2-40B4-BE49-F238E27FC236}">
                <a16:creationId xmlns:a16="http://schemas.microsoft.com/office/drawing/2014/main" id="{08D40133-6494-49D8-BE51-ADFE28840F23}"/>
              </a:ext>
            </a:extLst>
          </p:cNvPr>
          <p:cNvCxnSpPr>
            <a:cxnSpLocks noChangeShapeType="1"/>
            <a:stCxn id="14344" idx="1"/>
            <a:endCxn id="14340" idx="1"/>
          </p:cNvCxnSpPr>
          <p:nvPr/>
        </p:nvCxnSpPr>
        <p:spPr bwMode="auto">
          <a:xfrm rot="10800000" flipH="1">
            <a:off x="2855912" y="1887538"/>
            <a:ext cx="1588" cy="2787650"/>
          </a:xfrm>
          <a:prstGeom prst="bentConnector3">
            <a:avLst>
              <a:gd name="adj1" fmla="val -27500009"/>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cxnSp>
        <p:nvCxnSpPr>
          <p:cNvPr id="14348" name="AutoShape 12">
            <a:extLst>
              <a:ext uri="{FF2B5EF4-FFF2-40B4-BE49-F238E27FC236}">
                <a16:creationId xmlns:a16="http://schemas.microsoft.com/office/drawing/2014/main" id="{D94B73BD-7672-4C4F-A56A-353928887D02}"/>
              </a:ext>
            </a:extLst>
          </p:cNvPr>
          <p:cNvCxnSpPr>
            <a:cxnSpLocks noChangeShapeType="1"/>
            <a:stCxn id="14342" idx="1"/>
            <a:endCxn id="14349" idx="2"/>
          </p:cNvCxnSpPr>
          <p:nvPr/>
        </p:nvCxnSpPr>
        <p:spPr bwMode="auto">
          <a:xfrm rot="10800000" flipH="1">
            <a:off x="2855912" y="2030413"/>
            <a:ext cx="20638" cy="1250950"/>
          </a:xfrm>
          <a:prstGeom prst="bentConnector3">
            <a:avLst>
              <a:gd name="adj1" fmla="val -1107694"/>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sp>
        <p:nvSpPr>
          <p:cNvPr id="14349" name="Oval 13">
            <a:extLst>
              <a:ext uri="{FF2B5EF4-FFF2-40B4-BE49-F238E27FC236}">
                <a16:creationId xmlns:a16="http://schemas.microsoft.com/office/drawing/2014/main" id="{F9C3CD62-C0D6-4CC3-9E0E-CA9B00419CBB}"/>
              </a:ext>
            </a:extLst>
          </p:cNvPr>
          <p:cNvSpPr>
            <a:spLocks noChangeArrowheads="1"/>
          </p:cNvSpPr>
          <p:nvPr/>
        </p:nvSpPr>
        <p:spPr bwMode="auto">
          <a:xfrm>
            <a:off x="2876550" y="1966913"/>
            <a:ext cx="50800" cy="127000"/>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None/>
            </a:pPr>
            <a:endParaRPr lang="zh-TW" altLang="en-US" sz="1800">
              <a:latin typeface="Arial" panose="020B0604020202020204" pitchFamily="34" charset="0"/>
            </a:endParaRPr>
          </a:p>
        </p:txBody>
      </p:sp>
      <p:cxnSp>
        <p:nvCxnSpPr>
          <p:cNvPr id="14350" name="AutoShape 14">
            <a:extLst>
              <a:ext uri="{FF2B5EF4-FFF2-40B4-BE49-F238E27FC236}">
                <a16:creationId xmlns:a16="http://schemas.microsoft.com/office/drawing/2014/main" id="{27771E5F-7D33-42BF-A213-4F3866152265}"/>
              </a:ext>
            </a:extLst>
          </p:cNvPr>
          <p:cNvCxnSpPr>
            <a:cxnSpLocks noChangeShapeType="1"/>
            <a:stCxn id="14345" idx="1"/>
            <a:endCxn id="14339" idx="1"/>
          </p:cNvCxnSpPr>
          <p:nvPr/>
        </p:nvCxnSpPr>
        <p:spPr bwMode="auto">
          <a:xfrm rot="10800000" flipH="1">
            <a:off x="2855912" y="1190626"/>
            <a:ext cx="1588" cy="4181475"/>
          </a:xfrm>
          <a:prstGeom prst="bentConnector3">
            <a:avLst>
              <a:gd name="adj1" fmla="val -43200014"/>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cxnSp>
        <p:nvCxnSpPr>
          <p:cNvPr id="14351" name="AutoShape 15">
            <a:extLst>
              <a:ext uri="{FF2B5EF4-FFF2-40B4-BE49-F238E27FC236}">
                <a16:creationId xmlns:a16="http://schemas.microsoft.com/office/drawing/2014/main" id="{2763825C-8630-42A9-BBA5-93961561CAA3}"/>
              </a:ext>
            </a:extLst>
          </p:cNvPr>
          <p:cNvCxnSpPr>
            <a:cxnSpLocks noChangeShapeType="1"/>
            <a:stCxn id="14342" idx="3"/>
            <a:endCxn id="14339" idx="3"/>
          </p:cNvCxnSpPr>
          <p:nvPr/>
        </p:nvCxnSpPr>
        <p:spPr bwMode="auto">
          <a:xfrm flipV="1">
            <a:off x="4183062" y="1190625"/>
            <a:ext cx="1588" cy="2090738"/>
          </a:xfrm>
          <a:prstGeom prst="bentConnector3">
            <a:avLst>
              <a:gd name="adj1" fmla="val 14400005"/>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sp>
        <p:nvSpPr>
          <p:cNvPr id="14352" name="Oval 16">
            <a:extLst>
              <a:ext uri="{FF2B5EF4-FFF2-40B4-BE49-F238E27FC236}">
                <a16:creationId xmlns:a16="http://schemas.microsoft.com/office/drawing/2014/main" id="{0F504FEA-885F-4058-AB8A-01B986C83B49}"/>
              </a:ext>
            </a:extLst>
          </p:cNvPr>
          <p:cNvSpPr>
            <a:spLocks noChangeArrowheads="1"/>
          </p:cNvSpPr>
          <p:nvPr/>
        </p:nvSpPr>
        <p:spPr bwMode="auto">
          <a:xfrm>
            <a:off x="3890962" y="954088"/>
            <a:ext cx="50800" cy="127000"/>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None/>
            </a:pPr>
            <a:endParaRPr lang="zh-TW" altLang="en-US" sz="1800">
              <a:latin typeface="Arial" panose="020B0604020202020204" pitchFamily="34" charset="0"/>
            </a:endParaRPr>
          </a:p>
        </p:txBody>
      </p:sp>
      <p:cxnSp>
        <p:nvCxnSpPr>
          <p:cNvPr id="14353" name="AutoShape 17">
            <a:extLst>
              <a:ext uri="{FF2B5EF4-FFF2-40B4-BE49-F238E27FC236}">
                <a16:creationId xmlns:a16="http://schemas.microsoft.com/office/drawing/2014/main" id="{AF5A6673-5F65-4547-B188-3B252856928B}"/>
              </a:ext>
            </a:extLst>
          </p:cNvPr>
          <p:cNvCxnSpPr>
            <a:cxnSpLocks noChangeShapeType="1"/>
            <a:stCxn id="14339" idx="2"/>
            <a:endCxn id="14340" idx="0"/>
          </p:cNvCxnSpPr>
          <p:nvPr/>
        </p:nvCxnSpPr>
        <p:spPr bwMode="auto">
          <a:xfrm>
            <a:off x="3519487" y="1435101"/>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4" name="AutoShape 18">
            <a:extLst>
              <a:ext uri="{FF2B5EF4-FFF2-40B4-BE49-F238E27FC236}">
                <a16:creationId xmlns:a16="http://schemas.microsoft.com/office/drawing/2014/main" id="{D9287EDF-DF9D-41CC-94A6-A1DA80B2F859}"/>
              </a:ext>
            </a:extLst>
          </p:cNvPr>
          <p:cNvCxnSpPr>
            <a:cxnSpLocks noChangeShapeType="1"/>
            <a:stCxn id="14340" idx="2"/>
            <a:endCxn id="14341" idx="0"/>
          </p:cNvCxnSpPr>
          <p:nvPr/>
        </p:nvCxnSpPr>
        <p:spPr bwMode="auto">
          <a:xfrm>
            <a:off x="3519487" y="2132014"/>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5" name="AutoShape 19">
            <a:extLst>
              <a:ext uri="{FF2B5EF4-FFF2-40B4-BE49-F238E27FC236}">
                <a16:creationId xmlns:a16="http://schemas.microsoft.com/office/drawing/2014/main" id="{9477DC14-6879-47A3-B417-ADD02D95818F}"/>
              </a:ext>
            </a:extLst>
          </p:cNvPr>
          <p:cNvCxnSpPr>
            <a:cxnSpLocks noChangeShapeType="1"/>
            <a:stCxn id="14341" idx="2"/>
            <a:endCxn id="14342" idx="0"/>
          </p:cNvCxnSpPr>
          <p:nvPr/>
        </p:nvCxnSpPr>
        <p:spPr bwMode="auto">
          <a:xfrm>
            <a:off x="3519487" y="2828926"/>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6" name="AutoShape 20">
            <a:extLst>
              <a:ext uri="{FF2B5EF4-FFF2-40B4-BE49-F238E27FC236}">
                <a16:creationId xmlns:a16="http://schemas.microsoft.com/office/drawing/2014/main" id="{E8A59A54-28C6-47DA-A530-5FB0CA8F7EFE}"/>
              </a:ext>
            </a:extLst>
          </p:cNvPr>
          <p:cNvCxnSpPr>
            <a:cxnSpLocks noChangeShapeType="1"/>
            <a:stCxn id="14342" idx="2"/>
            <a:endCxn id="14343" idx="0"/>
          </p:cNvCxnSpPr>
          <p:nvPr/>
        </p:nvCxnSpPr>
        <p:spPr bwMode="auto">
          <a:xfrm>
            <a:off x="3519487" y="3525839"/>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7" name="AutoShape 21">
            <a:extLst>
              <a:ext uri="{FF2B5EF4-FFF2-40B4-BE49-F238E27FC236}">
                <a16:creationId xmlns:a16="http://schemas.microsoft.com/office/drawing/2014/main" id="{67AE5435-3D22-4033-AFB0-F37D150A5A2C}"/>
              </a:ext>
            </a:extLst>
          </p:cNvPr>
          <p:cNvCxnSpPr>
            <a:cxnSpLocks noChangeShapeType="1"/>
            <a:stCxn id="14343" idx="2"/>
            <a:endCxn id="14344" idx="0"/>
          </p:cNvCxnSpPr>
          <p:nvPr/>
        </p:nvCxnSpPr>
        <p:spPr bwMode="auto">
          <a:xfrm>
            <a:off x="3519487" y="4222751"/>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8" name="AutoShape 22">
            <a:extLst>
              <a:ext uri="{FF2B5EF4-FFF2-40B4-BE49-F238E27FC236}">
                <a16:creationId xmlns:a16="http://schemas.microsoft.com/office/drawing/2014/main" id="{F3BBE984-C5C7-4ABE-8CAD-830E237B678A}"/>
              </a:ext>
            </a:extLst>
          </p:cNvPr>
          <p:cNvCxnSpPr>
            <a:cxnSpLocks noChangeShapeType="1"/>
            <a:stCxn id="14344" idx="2"/>
            <a:endCxn id="14345" idx="0"/>
          </p:cNvCxnSpPr>
          <p:nvPr/>
        </p:nvCxnSpPr>
        <p:spPr bwMode="auto">
          <a:xfrm>
            <a:off x="3519487" y="4919664"/>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9" name="AutoShape 23">
            <a:extLst>
              <a:ext uri="{FF2B5EF4-FFF2-40B4-BE49-F238E27FC236}">
                <a16:creationId xmlns:a16="http://schemas.microsoft.com/office/drawing/2014/main" id="{0093CE36-C1FD-4BEE-9ABA-62E63AC9BBAF}"/>
              </a:ext>
            </a:extLst>
          </p:cNvPr>
          <p:cNvCxnSpPr>
            <a:cxnSpLocks noChangeShapeType="1"/>
            <a:stCxn id="14345" idx="2"/>
            <a:endCxn id="14346" idx="0"/>
          </p:cNvCxnSpPr>
          <p:nvPr/>
        </p:nvCxnSpPr>
        <p:spPr bwMode="auto">
          <a:xfrm>
            <a:off x="3519487" y="5616576"/>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14360" name="Text Box 24">
            <a:extLst>
              <a:ext uri="{FF2B5EF4-FFF2-40B4-BE49-F238E27FC236}">
                <a16:creationId xmlns:a16="http://schemas.microsoft.com/office/drawing/2014/main" id="{B30C53A0-D515-4F49-BF10-024D0B38DCBE}"/>
              </a:ext>
            </a:extLst>
          </p:cNvPr>
          <p:cNvSpPr txBox="1">
            <a:spLocks noChangeArrowheads="1"/>
          </p:cNvSpPr>
          <p:nvPr/>
        </p:nvSpPr>
        <p:spPr bwMode="auto">
          <a:xfrm>
            <a:off x="3092451" y="555625"/>
            <a:ext cx="8842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None/>
            </a:pPr>
            <a:r>
              <a:rPr lang="en-US" altLang="zh-TW" sz="1200" u="sng">
                <a:latin typeface="Arial" panose="020B0604020202020204" pitchFamily="34" charset="0"/>
                <a:ea typeface="標楷體" panose="03000509000000000000" pitchFamily="65" charset="-120"/>
              </a:rPr>
              <a:t>Procedure</a:t>
            </a:r>
          </a:p>
        </p:txBody>
      </p:sp>
      <p:sp>
        <p:nvSpPr>
          <p:cNvPr id="14361" name="Text Box 25">
            <a:extLst>
              <a:ext uri="{FF2B5EF4-FFF2-40B4-BE49-F238E27FC236}">
                <a16:creationId xmlns:a16="http://schemas.microsoft.com/office/drawing/2014/main" id="{2FCD939E-3E07-4275-B499-61FA9896A413}"/>
              </a:ext>
            </a:extLst>
          </p:cNvPr>
          <p:cNvSpPr txBox="1">
            <a:spLocks noChangeArrowheads="1"/>
          </p:cNvSpPr>
          <p:nvPr/>
        </p:nvSpPr>
        <p:spPr bwMode="auto">
          <a:xfrm>
            <a:off x="4756151" y="1112839"/>
            <a:ext cx="190817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Literature search</a:t>
            </a:r>
          </a:p>
        </p:txBody>
      </p:sp>
      <p:sp>
        <p:nvSpPr>
          <p:cNvPr id="14362" name="Text Box 26">
            <a:extLst>
              <a:ext uri="{FF2B5EF4-FFF2-40B4-BE49-F238E27FC236}">
                <a16:creationId xmlns:a16="http://schemas.microsoft.com/office/drawing/2014/main" id="{E9D1EA53-33A3-4DAD-A7BC-5A5C15A4B588}"/>
              </a:ext>
            </a:extLst>
          </p:cNvPr>
          <p:cNvSpPr txBox="1">
            <a:spLocks noChangeArrowheads="1"/>
          </p:cNvSpPr>
          <p:nvPr/>
        </p:nvSpPr>
        <p:spPr bwMode="auto">
          <a:xfrm>
            <a:off x="4610101" y="527050"/>
            <a:ext cx="20923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u="sng">
                <a:latin typeface="Arial" panose="020B0604020202020204" pitchFamily="34" charset="0"/>
                <a:ea typeface="標楷體" panose="03000509000000000000" pitchFamily="65" charset="-120"/>
              </a:rPr>
              <a:t>Recommended Coefficients </a:t>
            </a:r>
            <a:br>
              <a:rPr lang="en-US" altLang="zh-TW" sz="1200" u="sng">
                <a:latin typeface="Arial" panose="020B0604020202020204" pitchFamily="34" charset="0"/>
                <a:ea typeface="標楷體" panose="03000509000000000000" pitchFamily="65" charset="-120"/>
              </a:rPr>
            </a:br>
            <a:r>
              <a:rPr lang="en-US" altLang="zh-TW" sz="1200" u="sng">
                <a:latin typeface="Arial" panose="020B0604020202020204" pitchFamily="34" charset="0"/>
                <a:ea typeface="標楷體" panose="03000509000000000000" pitchFamily="65" charset="-120"/>
              </a:rPr>
              <a:t>or Techniques</a:t>
            </a:r>
          </a:p>
        </p:txBody>
      </p:sp>
      <p:sp>
        <p:nvSpPr>
          <p:cNvPr id="14363" name="Text Box 27">
            <a:extLst>
              <a:ext uri="{FF2B5EF4-FFF2-40B4-BE49-F238E27FC236}">
                <a16:creationId xmlns:a16="http://schemas.microsoft.com/office/drawing/2014/main" id="{B705605A-1C7C-4BD9-AEF0-1CC2B85E28A4}"/>
              </a:ext>
            </a:extLst>
          </p:cNvPr>
          <p:cNvSpPr txBox="1">
            <a:spLocks noChangeArrowheads="1"/>
          </p:cNvSpPr>
          <p:nvPr/>
        </p:nvSpPr>
        <p:spPr bwMode="auto">
          <a:xfrm>
            <a:off x="4756150" y="1697039"/>
            <a:ext cx="2632818"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Literature search</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Experience survey</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Insight stimulating examples</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Critical incidents</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Focus groups</a:t>
            </a:r>
          </a:p>
        </p:txBody>
      </p:sp>
      <p:sp>
        <p:nvSpPr>
          <p:cNvPr id="14364" name="Text Box 28">
            <a:extLst>
              <a:ext uri="{FF2B5EF4-FFF2-40B4-BE49-F238E27FC236}">
                <a16:creationId xmlns:a16="http://schemas.microsoft.com/office/drawing/2014/main" id="{164AE8A9-898D-4DCB-8E00-B5509E2E9518}"/>
              </a:ext>
            </a:extLst>
          </p:cNvPr>
          <p:cNvSpPr txBox="1">
            <a:spLocks noChangeArrowheads="1"/>
          </p:cNvSpPr>
          <p:nvPr/>
        </p:nvSpPr>
        <p:spPr bwMode="auto">
          <a:xfrm>
            <a:off x="4727575" y="3097213"/>
            <a:ext cx="21717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600" dirty="0">
                <a:latin typeface="Times New Roman" panose="02020603050405020304" pitchFamily="18" charset="0"/>
                <a:ea typeface="細明體" panose="02020509000000000000" pitchFamily="49" charset="-120"/>
              </a:rPr>
              <a:t>Coefficient alpha</a:t>
            </a:r>
          </a:p>
          <a:p>
            <a:pPr eaLnBrk="1" hangingPunct="1">
              <a:spcBef>
                <a:spcPct val="0"/>
              </a:spcBef>
              <a:buFontTx/>
              <a:buChar char="•"/>
            </a:pPr>
            <a:r>
              <a:rPr lang="en-US" altLang="zh-TW" sz="1600" dirty="0">
                <a:latin typeface="Times New Roman" panose="02020603050405020304" pitchFamily="18" charset="0"/>
                <a:ea typeface="細明體" panose="02020509000000000000" pitchFamily="49" charset="-120"/>
              </a:rPr>
              <a:t>Factor analysis</a:t>
            </a:r>
          </a:p>
        </p:txBody>
      </p:sp>
      <p:sp>
        <p:nvSpPr>
          <p:cNvPr id="14365" name="Text Box 29">
            <a:extLst>
              <a:ext uri="{FF2B5EF4-FFF2-40B4-BE49-F238E27FC236}">
                <a16:creationId xmlns:a16="http://schemas.microsoft.com/office/drawing/2014/main" id="{A3947991-BB3A-4E8D-9A02-9AB6905976A4}"/>
              </a:ext>
            </a:extLst>
          </p:cNvPr>
          <p:cNvSpPr txBox="1">
            <a:spLocks noChangeArrowheads="1"/>
          </p:cNvSpPr>
          <p:nvPr/>
        </p:nvSpPr>
        <p:spPr bwMode="auto">
          <a:xfrm>
            <a:off x="4686300" y="4440238"/>
            <a:ext cx="21717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Coefficient alpha</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Split-half reliability</a:t>
            </a:r>
          </a:p>
        </p:txBody>
      </p:sp>
      <p:sp>
        <p:nvSpPr>
          <p:cNvPr id="14366" name="Text Box 30">
            <a:extLst>
              <a:ext uri="{FF2B5EF4-FFF2-40B4-BE49-F238E27FC236}">
                <a16:creationId xmlns:a16="http://schemas.microsoft.com/office/drawing/2014/main" id="{CF2BCC3E-7B61-4A9D-8E6C-CB479ECE6BCB}"/>
              </a:ext>
            </a:extLst>
          </p:cNvPr>
          <p:cNvSpPr txBox="1">
            <a:spLocks noChangeArrowheads="1"/>
          </p:cNvSpPr>
          <p:nvPr/>
        </p:nvSpPr>
        <p:spPr bwMode="auto">
          <a:xfrm>
            <a:off x="4673599" y="5133975"/>
            <a:ext cx="271536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err="1">
                <a:latin typeface="Times New Roman" panose="02020603050405020304" pitchFamily="18" charset="0"/>
                <a:ea typeface="細明體" panose="02020509000000000000" pitchFamily="49" charset="-120"/>
              </a:rPr>
              <a:t>Multitrait</a:t>
            </a:r>
            <a:r>
              <a:rPr lang="en-US" altLang="zh-TW" sz="1400" dirty="0">
                <a:latin typeface="Times New Roman" panose="02020603050405020304" pitchFamily="18" charset="0"/>
                <a:ea typeface="細明體" panose="02020509000000000000" pitchFamily="49" charset="-120"/>
              </a:rPr>
              <a:t>-multimethod matrix</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Criterion validity</a:t>
            </a:r>
          </a:p>
        </p:txBody>
      </p:sp>
      <p:sp>
        <p:nvSpPr>
          <p:cNvPr id="14367" name="Text Box 31">
            <a:extLst>
              <a:ext uri="{FF2B5EF4-FFF2-40B4-BE49-F238E27FC236}">
                <a16:creationId xmlns:a16="http://schemas.microsoft.com/office/drawing/2014/main" id="{579A2BB1-F990-4757-AB49-BBC425DA6107}"/>
              </a:ext>
            </a:extLst>
          </p:cNvPr>
          <p:cNvSpPr txBox="1">
            <a:spLocks noChangeArrowheads="1"/>
          </p:cNvSpPr>
          <p:nvPr/>
        </p:nvSpPr>
        <p:spPr bwMode="auto">
          <a:xfrm>
            <a:off x="4659312" y="5854701"/>
            <a:ext cx="272964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Average and other statistics</a:t>
            </a:r>
            <a:br>
              <a:rPr lang="en-US" altLang="zh-TW" sz="1400" dirty="0">
                <a:latin typeface="Times New Roman" panose="02020603050405020304" pitchFamily="18" charset="0"/>
                <a:ea typeface="細明體" panose="02020509000000000000" pitchFamily="49" charset="-120"/>
              </a:rPr>
            </a:br>
            <a:r>
              <a:rPr lang="en-US" altLang="zh-TW" sz="1400" dirty="0">
                <a:latin typeface="Times New Roman" panose="02020603050405020304" pitchFamily="18" charset="0"/>
                <a:ea typeface="細明體" panose="02020509000000000000" pitchFamily="49" charset="-120"/>
              </a:rPr>
              <a:t>summarizing distribution of scores </a:t>
            </a:r>
          </a:p>
        </p:txBody>
      </p:sp>
      <p:sp>
        <p:nvSpPr>
          <p:cNvPr id="14368" name="Rectangle 32">
            <a:extLst>
              <a:ext uri="{FF2B5EF4-FFF2-40B4-BE49-F238E27FC236}">
                <a16:creationId xmlns:a16="http://schemas.microsoft.com/office/drawing/2014/main" id="{BCE1386C-2331-409A-B600-6A28B4E0DA48}"/>
              </a:ext>
            </a:extLst>
          </p:cNvPr>
          <p:cNvSpPr>
            <a:spLocks noGrp="1"/>
          </p:cNvSpPr>
          <p:nvPr>
            <p:ph type="title"/>
          </p:nvPr>
        </p:nvSpPr>
        <p:spPr>
          <a:xfrm>
            <a:off x="1693426" y="-3504"/>
            <a:ext cx="10023154" cy="490538"/>
          </a:xfrm>
          <a:noFill/>
        </p:spPr>
        <p:txBody>
          <a:bodyPr>
            <a:normAutofit/>
          </a:bodyPr>
          <a:lstStyle/>
          <a:p>
            <a:r>
              <a:rPr lang="en-US" altLang="zh-TW" sz="2000" dirty="0"/>
              <a:t>Suggested Procedure for Developing Better Measures (Churchill, 1979)</a:t>
            </a:r>
          </a:p>
        </p:txBody>
      </p:sp>
      <p:sp>
        <p:nvSpPr>
          <p:cNvPr id="14369" name="Text Box 33">
            <a:extLst>
              <a:ext uri="{FF2B5EF4-FFF2-40B4-BE49-F238E27FC236}">
                <a16:creationId xmlns:a16="http://schemas.microsoft.com/office/drawing/2014/main" id="{E72F6937-D699-404E-8459-6678F7712E81}"/>
              </a:ext>
            </a:extLst>
          </p:cNvPr>
          <p:cNvSpPr txBox="1">
            <a:spLocks noChangeArrowheads="1"/>
          </p:cNvSpPr>
          <p:nvPr/>
        </p:nvSpPr>
        <p:spPr bwMode="auto">
          <a:xfrm>
            <a:off x="3479801" y="6583364"/>
            <a:ext cx="6021387"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None/>
            </a:pPr>
            <a:r>
              <a:rPr lang="en-US" altLang="zh-TW" sz="1200">
                <a:latin typeface="Arial" panose="020B0604020202020204" pitchFamily="34" charset="0"/>
              </a:rPr>
              <a:t>(Churchill, 1979)(A Paradigm for Developing Better Measures of marketing Constructs)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3235</TotalTime>
  <Words>4172</Words>
  <Application>Microsoft Office PowerPoint</Application>
  <PresentationFormat>Custom</PresentationFormat>
  <Paragraphs>467</Paragraphs>
  <Slides>39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Calibri</vt:lpstr>
      <vt:lpstr>Century Gothic</vt:lpstr>
      <vt:lpstr>Times New Roman</vt:lpstr>
      <vt:lpstr>Continental Asia 16x9</vt:lpstr>
      <vt:lpstr>HKBM7004  QUANTITATIVE RESEARCH METHODS</vt:lpstr>
      <vt:lpstr>Topics</vt:lpstr>
      <vt:lpstr>Attitudinal Scales</vt:lpstr>
      <vt:lpstr>Attitudinal Scales</vt:lpstr>
      <vt:lpstr>Ranking Scales</vt:lpstr>
      <vt:lpstr>Semantic Differential Scales </vt:lpstr>
      <vt:lpstr>Likert scales</vt:lpstr>
      <vt:lpstr>Examples</vt:lpstr>
      <vt:lpstr>Considerations</vt:lpstr>
      <vt:lpstr>Unidimensional and multidimensional constructs</vt:lpstr>
      <vt:lpstr>Examples Survey on Hong Kong People’s Identity</vt:lpstr>
      <vt:lpstr>Measurement Scales</vt:lpstr>
      <vt:lpstr>PowerPoint Presentation</vt:lpstr>
      <vt:lpstr>Implications for Data Analysis</vt:lpstr>
      <vt:lpstr>Psychometric Properties</vt:lpstr>
      <vt:lpstr>Reliability and validity</vt:lpstr>
      <vt:lpstr>Reliability</vt:lpstr>
      <vt:lpstr>Validity</vt:lpstr>
      <vt:lpstr>Content-Related Evidence</vt:lpstr>
      <vt:lpstr>Content-Related Evidence</vt:lpstr>
      <vt:lpstr>Criterion-Related Evidence</vt:lpstr>
      <vt:lpstr>Criterion-Related Evidence</vt:lpstr>
      <vt:lpstr>Construct-Related Evidence</vt:lpstr>
      <vt:lpstr>1. Tangibles: appearance of physical facilities, equipment, personnel, and communication materials  2. Reliability: ability to perform the promised service dependably and accurately 3. Responsiveness: willingness to help customers and provide prompt service 4. Assurance: knowledge and courtesy of employees and their ability to convey trust and confidence 5. Empathy: caring, individualized attention the firm provides its customers</vt:lpstr>
      <vt:lpstr>Scale development guidelines (DeVellis, 2nd ed., 2003)</vt:lpstr>
      <vt:lpstr>Step 1: determine clearly what it is you want to measure</vt:lpstr>
      <vt:lpstr>Conceptualization</vt:lpstr>
      <vt:lpstr>Dimensions and indicators</vt:lpstr>
      <vt:lpstr>Step 2: generate an item pool</vt:lpstr>
      <vt:lpstr>Step 2: generate an item pool</vt:lpstr>
      <vt:lpstr>Step 3: determine the format for measurement</vt:lpstr>
      <vt:lpstr>Step 3: determine the format for measurement</vt:lpstr>
      <vt:lpstr>Step 4: have initial item pool reviewed by experts</vt:lpstr>
      <vt:lpstr>Step 5: consider inclusion of validation items</vt:lpstr>
      <vt:lpstr>Step 6: administer items to a development sample</vt:lpstr>
      <vt:lpstr> Step 7: evaluate the items</vt:lpstr>
      <vt:lpstr> Step 8: optimize scale length</vt:lpstr>
      <vt:lpstr>Summary</vt:lpstr>
      <vt:lpstr>Suggested Procedure for Developing Better Measures (Churchill, 1979)</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155</cp:revision>
  <cp:lastPrinted>2020-10-29T02:18:07Z</cp:lastPrinted>
  <dcterms:created xsi:type="dcterms:W3CDTF">2018-01-28T08:08:54Z</dcterms:created>
  <dcterms:modified xsi:type="dcterms:W3CDTF">2020-10-29T02:35:36Z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