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5535" autoAdjust="0"/>
  </p:normalViewPr>
  <p:slideViewPr>
    <p:cSldViewPr snapToGrid="0">
      <p:cViewPr>
        <p:scale>
          <a:sx n="66" d="100"/>
          <a:sy n="66" d="100"/>
        </p:scale>
        <p:origin x="1330" y="7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55E530-4FC5-4DB7-AB58-F76DFF43874B}" type="datetimeFigureOut">
              <a:rPr lang="en-US" smtClean="0"/>
              <a:t>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A09651-0830-46EF-9A3C-C70DB0803699}" type="slidenum">
              <a:rPr lang="en-US" smtClean="0"/>
              <a:t>‹#›</a:t>
            </a:fld>
            <a:endParaRPr lang="en-US"/>
          </a:p>
        </p:txBody>
      </p:sp>
    </p:spTree>
    <p:extLst>
      <p:ext uri="{BB962C8B-B14F-4D97-AF65-F5344CB8AC3E}">
        <p14:creationId xmlns:p14="http://schemas.microsoft.com/office/powerpoint/2010/main" val="1322332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Required skills to work in the hotel industry</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Teamwork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Teamwork is one of the most important skills that one should have to work in the hotel industry. The hotel businesses are all about offering good quality services to the customers, and the quality of work can increase if all the staff work well as a team (Sanders, 2024). Along with that, the skill of teamworking also helps in ensuring that every employee is working collaboratively and aligned with the standards of the hotel. Hence, the consistency of the service is maintained, along with smooth customer service, with the help of this skill.</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Leaderships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Employees in the hotel industry are assigned various kinds of jobs and tasks. Due to a huge variety and high pressure, the chance of having misunderstandings and confusion is very high (Elphick, 2024). Hence, the skill of leadership is very important to guide all the workers properly and help them with their work. Also, leadership skills are very important in reducing misunderstandings, which ensures a smooth workflow.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2A09651-0830-46EF-9A3C-C70DB0803699}" type="slidenum">
              <a:rPr lang="en-US" smtClean="0"/>
              <a:t>3</a:t>
            </a:fld>
            <a:endParaRPr lang="en-US"/>
          </a:p>
        </p:txBody>
      </p:sp>
    </p:spTree>
    <p:extLst>
      <p:ext uri="{BB962C8B-B14F-4D97-AF65-F5344CB8AC3E}">
        <p14:creationId xmlns:p14="http://schemas.microsoft.com/office/powerpoint/2010/main" val="3580908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Gathered knowledge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Attention to details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classes about the hotel industry have helped me gain knowledge regarding the importance of attention to detail. I have realised that the way of teaching is different for every tutor; similarly, the preferences of the customers of the hotels will also not be the same. Understanding their preferences by noticing their tone and body language will help me excel in a job role (forbes, 2023). I will be able to provide good services to them and improve their overall experience.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Cultural awareness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Every customer comes from a different cultural background, and from all the classes I have realised how to handle difficult situations with customers from different backgrounds. The knowledge of cultural awareness will help me in my job within the hotel industry, as I can offer service after understanding their situations (Hoots, 2024).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2A09651-0830-46EF-9A3C-C70DB0803699}" type="slidenum">
              <a:rPr lang="en-US" smtClean="0"/>
              <a:t>4</a:t>
            </a:fld>
            <a:endParaRPr lang="en-US"/>
          </a:p>
        </p:txBody>
      </p:sp>
    </p:spTree>
    <p:extLst>
      <p:ext uri="{BB962C8B-B14F-4D97-AF65-F5344CB8AC3E}">
        <p14:creationId xmlns:p14="http://schemas.microsoft.com/office/powerpoint/2010/main" val="788357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Gathered skills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Communication skills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got the chance to communicate with my fellow classmates and tutors in the class, which has helped me improve my communication skills. With the skills, I can easily communicate with the customers and improve my overall customer service (Lacalle, 2024). Also, communicating with the workers will become easier as well, which will help in reducing misunderstandings and confusion, and the workflow will be smooth.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Adaptability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pace of teaching by different tutors was different, which has helped me improve my adaptability skills, as I was adapting to the rapid changes in the chapters. These learned skills will be helpful for me to improve my employment position in the hotel industry, as I will be adaptable to changing company dynamics (John Gallucci Jr, 2025). This skill will handle any work pressure, which will give me the opportunity to complete my task without disrupting the overall operations. Hence, this is another skill that I have learnt and can be highly efficient to secure my job role in the industry.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2A09651-0830-46EF-9A3C-C70DB0803699}" type="slidenum">
              <a:rPr lang="en-US" smtClean="0"/>
              <a:t>5</a:t>
            </a:fld>
            <a:endParaRPr lang="en-US"/>
          </a:p>
        </p:txBody>
      </p:sp>
    </p:spTree>
    <p:extLst>
      <p:ext uri="{BB962C8B-B14F-4D97-AF65-F5344CB8AC3E}">
        <p14:creationId xmlns:p14="http://schemas.microsoft.com/office/powerpoint/2010/main" val="3851057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Sanders, P. A., (2024). </a:t>
            </a:r>
            <a:r>
              <a:rPr lang="en-GB" sz="1200" i="1" kern="1200" dirty="0">
                <a:solidFill>
                  <a:schemeClr val="tx1"/>
                </a:solidFill>
                <a:effectLst/>
                <a:latin typeface="+mn-lt"/>
                <a:ea typeface="+mn-ea"/>
                <a:cs typeface="+mn-cs"/>
              </a:rPr>
              <a:t>The Power of Team Collaboration in Delivering Exceptional Guest Experiences. </a:t>
            </a:r>
            <a:r>
              <a:rPr lang="en-GB" sz="1200" kern="1200" dirty="0">
                <a:solidFill>
                  <a:schemeClr val="tx1"/>
                </a:solidFill>
                <a:effectLst/>
                <a:latin typeface="+mn-lt"/>
                <a:ea typeface="+mn-ea"/>
                <a:cs typeface="+mn-cs"/>
              </a:rPr>
              <a:t>[Online] Available at: https://www.hospitalitynet.org/opinion/4121409.html[Accessed 23 November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Elphick, D., (2024). </a:t>
            </a:r>
            <a:r>
              <a:rPr lang="en-GB" sz="1200" i="1" kern="1200" dirty="0">
                <a:solidFill>
                  <a:schemeClr val="tx1"/>
                </a:solidFill>
                <a:effectLst/>
                <a:latin typeface="+mn-lt"/>
                <a:ea typeface="+mn-ea"/>
                <a:cs typeface="+mn-cs"/>
              </a:rPr>
              <a:t>Hospitality leadership: Guide to the 5 essentials. </a:t>
            </a:r>
            <a:r>
              <a:rPr lang="en-GB" sz="1200" kern="1200" dirty="0">
                <a:solidFill>
                  <a:schemeClr val="tx1"/>
                </a:solidFill>
                <a:effectLst/>
                <a:latin typeface="+mn-lt"/>
                <a:ea typeface="+mn-ea"/>
                <a:cs typeface="+mn-cs"/>
              </a:rPr>
              <a:t>[Online] Available at: https://www.siteminder.com/r/hospitality-leadership/[Accessed 23 November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forbes, (2023). </a:t>
            </a:r>
            <a:r>
              <a:rPr lang="en-GB" sz="1200" i="1" kern="1200" dirty="0">
                <a:solidFill>
                  <a:schemeClr val="tx1"/>
                </a:solidFill>
                <a:effectLst/>
                <a:latin typeface="+mn-lt"/>
                <a:ea typeface="+mn-ea"/>
                <a:cs typeface="+mn-cs"/>
              </a:rPr>
              <a:t>Why Attention To Detail Makes Brand Experiences Better. </a:t>
            </a:r>
            <a:r>
              <a:rPr lang="en-GB" sz="1200" kern="1200" dirty="0">
                <a:solidFill>
                  <a:schemeClr val="tx1"/>
                </a:solidFill>
                <a:effectLst/>
                <a:latin typeface="+mn-lt"/>
                <a:ea typeface="+mn-ea"/>
                <a:cs typeface="+mn-cs"/>
              </a:rPr>
              <a:t>[Online] Available at: https://www.forbes.com/councils/forbesbusinesscouncil/2023/04/05/why-attention-to-detail-makes-brand-experiences-better/[Accessed 23 November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Hoots, S., (2024). </a:t>
            </a:r>
            <a:r>
              <a:rPr lang="en-GB" sz="1200" i="1" kern="1200" dirty="0">
                <a:solidFill>
                  <a:schemeClr val="tx1"/>
                </a:solidFill>
                <a:effectLst/>
                <a:latin typeface="+mn-lt"/>
                <a:ea typeface="+mn-ea"/>
                <a:cs typeface="+mn-cs"/>
              </a:rPr>
              <a:t>Cultural Competency: The Importance Of Understanding Others’ Perspectives. </a:t>
            </a:r>
            <a:r>
              <a:rPr lang="en-GB" sz="1200" kern="1200" dirty="0">
                <a:solidFill>
                  <a:schemeClr val="tx1"/>
                </a:solidFill>
                <a:effectLst/>
                <a:latin typeface="+mn-lt"/>
                <a:ea typeface="+mn-ea"/>
                <a:cs typeface="+mn-cs"/>
              </a:rPr>
              <a:t>[Online] Available at: https://www.forbes.com/councils/forbesbusinesscouncil/2024/06/10/cultural-competency-the-importance-of-understanding-others-perspectives/[Accessed 23 November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Lacalle, E., (2024). </a:t>
            </a:r>
            <a:r>
              <a:rPr lang="en-GB" sz="1200" i="1" kern="1200" dirty="0">
                <a:solidFill>
                  <a:schemeClr val="tx1"/>
                </a:solidFill>
                <a:effectLst/>
                <a:latin typeface="+mn-lt"/>
                <a:ea typeface="+mn-ea"/>
                <a:cs typeface="+mn-cs"/>
              </a:rPr>
              <a:t>All things communication in the hospitality industry. </a:t>
            </a:r>
            <a:r>
              <a:rPr lang="en-GB" sz="1200" kern="1200" dirty="0">
                <a:solidFill>
                  <a:schemeClr val="tx1"/>
                </a:solidFill>
                <a:effectLst/>
                <a:latin typeface="+mn-lt"/>
                <a:ea typeface="+mn-ea"/>
                <a:cs typeface="+mn-cs"/>
              </a:rPr>
              <a:t>[Online] Available at: https://www.mews.com/en/blog/communication-in-hospitality-industry[Accessed 23 November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John Gallucci Jr, (2025). </a:t>
            </a:r>
            <a:r>
              <a:rPr lang="en-GB" sz="1200" i="1" kern="1200" dirty="0">
                <a:solidFill>
                  <a:schemeClr val="tx1"/>
                </a:solidFill>
                <a:effectLst/>
                <a:latin typeface="+mn-lt"/>
                <a:ea typeface="+mn-ea"/>
                <a:cs typeface="+mn-cs"/>
              </a:rPr>
              <a:t>Adaptability: The One Skill You Need To Maximize Job Security Right Now. </a:t>
            </a:r>
            <a:r>
              <a:rPr lang="en-GB" sz="1200" kern="1200" dirty="0">
                <a:solidFill>
                  <a:schemeClr val="tx1"/>
                </a:solidFill>
                <a:effectLst/>
                <a:latin typeface="+mn-lt"/>
                <a:ea typeface="+mn-ea"/>
                <a:cs typeface="+mn-cs"/>
              </a:rPr>
              <a:t>[Online] Available at: https://www.forbes.com/councils/forbesbusinesscouncil/2025/06/11/adaptability-the-one-skill-you-need-to-maximize-job-security-right-now/[Accessed 23 November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2A09651-0830-46EF-9A3C-C70DB0803699}" type="slidenum">
              <a:rPr lang="en-US" smtClean="0"/>
              <a:t>6</a:t>
            </a:fld>
            <a:endParaRPr lang="en-US"/>
          </a:p>
        </p:txBody>
      </p:sp>
    </p:spTree>
    <p:extLst>
      <p:ext uri="{BB962C8B-B14F-4D97-AF65-F5344CB8AC3E}">
        <p14:creationId xmlns:p14="http://schemas.microsoft.com/office/powerpoint/2010/main" val="3194599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2EBDB-1AE9-B3AB-F7BD-16A365A6A7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B7C00F4-3E6F-2AFA-14E1-06AFE9C133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7364055-0DEF-1794-2CB6-D0749C7EC7A4}"/>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B9AB00C5-C8C4-5A3D-7B25-C9A5D45181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2FCF0E-EE95-2DBE-EE44-284A0BA1C009}"/>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5254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B0C4C-B746-5051-13C0-E0E25034D4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F7C491-EC14-59D9-682E-50CEAD4D78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584627-0E72-C134-A403-129156A46E8E}"/>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3DEDF92D-130A-6C66-6D62-C738A80223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F711B6-DAC1-77D5-77CD-5B64611608D2}"/>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4135757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B71BA-6DA4-B18C-2051-96BFA0FC5F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AA10C2C-30FC-DF36-7B29-1E2D93BB12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962FE6-9814-1A27-5EF7-178F76A71D5A}"/>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328B8992-4F2F-ACE3-4F73-2202D2C007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4F372-E58E-98BE-E1FF-166835021514}"/>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37014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C534C-D40A-E802-B0A0-B9461D95F21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DA483-05D2-BF05-FA5D-4BAE363A1A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9E2E818-6ADC-906E-856A-CFB81CE469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93EC20-27DA-383C-3872-19590EEC539E}"/>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6" name="Footer Placeholder 5">
            <a:extLst>
              <a:ext uri="{FF2B5EF4-FFF2-40B4-BE49-F238E27FC236}">
                <a16:creationId xmlns:a16="http://schemas.microsoft.com/office/drawing/2014/main" id="{4FE3F4AF-34C3-3647-4CDA-5C71641238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B301BE-4C16-DFC1-E57E-EFC1C93F37DD}"/>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43481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50E5-6111-0503-5A79-C76947B2166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516C88C-8FDA-5730-A20F-387C89425E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8853C2-3D61-D408-10A8-1F27E7D36D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437E1B3-BBE1-5765-1DA1-5A063C6AF0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FAE154-54C9-3DDC-C1BE-F7C18E0917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C9F677-5D69-9A50-C695-940960C117EC}"/>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8" name="Footer Placeholder 7">
            <a:extLst>
              <a:ext uri="{FF2B5EF4-FFF2-40B4-BE49-F238E27FC236}">
                <a16:creationId xmlns:a16="http://schemas.microsoft.com/office/drawing/2014/main" id="{09B688F5-98AD-70C5-5DCA-99BF5C59F1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57BFA3-3831-243B-ACD4-3CD78E361F49}"/>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918206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8C03-3E40-6247-169A-0E0128AB248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B07D34A-78AF-2457-FC2D-B600DEC7D699}"/>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4" name="Footer Placeholder 3">
            <a:extLst>
              <a:ext uri="{FF2B5EF4-FFF2-40B4-BE49-F238E27FC236}">
                <a16:creationId xmlns:a16="http://schemas.microsoft.com/office/drawing/2014/main" id="{2B8902FD-3C2A-D380-5C3B-AB8CBAB817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D51EBE-DF7E-979C-B47A-EC5A625A34EB}"/>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409340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6247E9-B605-D149-2086-A2532B50495B}"/>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3" name="Footer Placeholder 2">
            <a:extLst>
              <a:ext uri="{FF2B5EF4-FFF2-40B4-BE49-F238E27FC236}">
                <a16:creationId xmlns:a16="http://schemas.microsoft.com/office/drawing/2014/main" id="{D053C251-6F0A-408A-1B96-C84B2C5C57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C55370-5CB6-5EEB-47E8-545D00E08DC9}"/>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1399664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37602-4C24-2056-C352-57A7940F9D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CD1DB5-223A-3B09-4881-402084B15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B435012-6050-88D0-7696-4379617745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A9A84E-ACB1-99E1-78A3-55016E397D21}"/>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6" name="Footer Placeholder 5">
            <a:extLst>
              <a:ext uri="{FF2B5EF4-FFF2-40B4-BE49-F238E27FC236}">
                <a16:creationId xmlns:a16="http://schemas.microsoft.com/office/drawing/2014/main" id="{45FECD34-5B5D-2BFC-CA13-19734C156E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CA74ED-C10E-A97B-255F-BE0632B24F0F}"/>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17907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BA02A-1720-EE1E-FE60-01D8AADB9B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49C2158-E3E8-B35A-44AE-5FB6D7DA5A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3AAE42-FFE1-36AE-726F-E7F122C853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2AADB-1BDA-DF43-06A3-CB4A02BE573D}"/>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6" name="Footer Placeholder 5">
            <a:extLst>
              <a:ext uri="{FF2B5EF4-FFF2-40B4-BE49-F238E27FC236}">
                <a16:creationId xmlns:a16="http://schemas.microsoft.com/office/drawing/2014/main" id="{5FF009A6-51C6-DDC6-971F-37961E30EC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66AFA3-DF8B-911E-769C-8ACCD51E2ACB}"/>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903604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A4A-6F89-EA5C-2837-A14A2350E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3ED550E-3755-D9DB-D30B-61458E72DD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7E0862-D80B-84DA-0101-CEB24FFD7B90}"/>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B62D0D0C-1F71-D344-598A-6CA402C783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D649E4-EF26-D739-A1B7-1FA5CFDE52BA}"/>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3695357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D604E-A5FC-A571-797A-2B546775FF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3528328-3580-FBBD-18E8-5F5EF7AD56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1B694A-237A-7268-B7A7-8EB2483C4F49}"/>
              </a:ext>
            </a:extLst>
          </p:cNvPr>
          <p:cNvSpPr>
            <a:spLocks noGrp="1"/>
          </p:cNvSpPr>
          <p:nvPr>
            <p:ph type="dt" sz="half" idx="10"/>
          </p:nvPr>
        </p:nvSpPr>
        <p:spPr/>
        <p:txBody>
          <a:body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4189DE17-9C07-7308-5054-C7F605E5D1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5F51C9-5418-1D25-7AFF-23E47C265521}"/>
              </a:ext>
            </a:extLst>
          </p:cNvPr>
          <p:cNvSpPr>
            <a:spLocks noGrp="1"/>
          </p:cNvSpPr>
          <p:nvPr>
            <p:ph type="sldNum" sz="quarter" idx="12"/>
          </p:nvPr>
        </p:nvSpPr>
        <p:spPr/>
        <p:txBody>
          <a:bodyPr/>
          <a:lstStyle/>
          <a:p>
            <a:fld id="{18F82008-1E1B-4894-8806-58772B6BEE02}" type="slidenum">
              <a:rPr lang="en-US" smtClean="0"/>
              <a:t>‹#›</a:t>
            </a:fld>
            <a:endParaRPr lang="en-US"/>
          </a:p>
        </p:txBody>
      </p:sp>
    </p:spTree>
    <p:extLst>
      <p:ext uri="{BB962C8B-B14F-4D97-AF65-F5344CB8AC3E}">
        <p14:creationId xmlns:p14="http://schemas.microsoft.com/office/powerpoint/2010/main" val="2231451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7461AB-20AB-5059-83B8-D9BAAFE7B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DAD9AB2-AB2C-C7A9-1D04-5A3C7542C2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EEFDDB-4960-3086-D298-3F67E66DF4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0FB070-3FF3-486C-81EE-2D1FB656E286}" type="datetimeFigureOut">
              <a:rPr lang="en-US" smtClean="0"/>
              <a:t>1/9/2026</a:t>
            </a:fld>
            <a:endParaRPr lang="en-US"/>
          </a:p>
        </p:txBody>
      </p:sp>
      <p:sp>
        <p:nvSpPr>
          <p:cNvPr id="5" name="Footer Placeholder 4">
            <a:extLst>
              <a:ext uri="{FF2B5EF4-FFF2-40B4-BE49-F238E27FC236}">
                <a16:creationId xmlns:a16="http://schemas.microsoft.com/office/drawing/2014/main" id="{AA752E65-030D-3402-AB92-8628246DB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816B9A5-265F-DFFA-3901-9424D81F56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F82008-1E1B-4894-8806-58772B6BEE02}" type="slidenum">
              <a:rPr lang="en-US" smtClean="0"/>
              <a:t>‹#›</a:t>
            </a:fld>
            <a:endParaRPr lang="en-US"/>
          </a:p>
        </p:txBody>
      </p:sp>
    </p:spTree>
    <p:extLst>
      <p:ext uri="{BB962C8B-B14F-4D97-AF65-F5344CB8AC3E}">
        <p14:creationId xmlns:p14="http://schemas.microsoft.com/office/powerpoint/2010/main" val="2876937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B931-8596-B71F-B21A-F42835C7D97C}"/>
              </a:ext>
            </a:extLst>
          </p:cNvPr>
          <p:cNvSpPr>
            <a:spLocks noGrp="1"/>
          </p:cNvSpPr>
          <p:nvPr>
            <p:ph type="ctrTitle"/>
          </p:nvPr>
        </p:nvSpPr>
        <p:spPr>
          <a:xfrm>
            <a:off x="0" y="1122363"/>
            <a:ext cx="11823032" cy="2387600"/>
          </a:xfrm>
        </p:spPr>
        <p:txBody>
          <a:bodyPr>
            <a:normAutofit fontScale="90000"/>
          </a:bodyPr>
          <a:lstStyle/>
          <a:p>
            <a:r>
              <a:rPr lang="en-GB" dirty="0">
                <a:latin typeface="Times New Roman" panose="02020603050405020304" pitchFamily="18" charset="0"/>
                <a:cs typeface="Times New Roman" panose="02020603050405020304" pitchFamily="18" charset="0"/>
              </a:rPr>
              <a:t>Module name: </a:t>
            </a:r>
            <a:r>
              <a:rPr lang="en-US" dirty="0">
                <a:latin typeface="Times New Roman" panose="02020603050405020304" pitchFamily="18" charset="0"/>
                <a:cs typeface="Times New Roman" panose="02020603050405020304" pitchFamily="18" charset="0"/>
              </a:rPr>
              <a:t>Business Skills for the International Hotel Industry BMIH4007</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104C9E4-B862-6786-4D99-9CD0A29888E8}"/>
              </a:ext>
            </a:extLst>
          </p:cNvPr>
          <p:cNvSpPr>
            <a:spLocks noGrp="1"/>
          </p:cNvSpPr>
          <p:nvPr>
            <p:ph type="subTitle" idx="1"/>
          </p:nvPr>
        </p:nvSpPr>
        <p:spPr/>
        <p:txBody>
          <a:bodyPr/>
          <a:lstStyle/>
          <a:p>
            <a:r>
              <a:rPr lang="en-GB" b="1" dirty="0">
                <a:latin typeface="Times New Roman" panose="02020603050405020304" pitchFamily="18" charset="0"/>
                <a:cs typeface="Times New Roman" panose="02020603050405020304" pitchFamily="18" charset="0"/>
              </a:rPr>
              <a:t>Student name: </a:t>
            </a:r>
            <a:r>
              <a:rPr lang="en-US" b="1" dirty="0">
                <a:latin typeface="Times New Roman" panose="02020603050405020304" pitchFamily="18" charset="0"/>
                <a:cs typeface="Times New Roman" panose="02020603050405020304" pitchFamily="18" charset="0"/>
              </a:rPr>
              <a:t>(Michael Pompa)</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Student ID: 2320764</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2794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3804-C738-5960-CF81-9908306CA82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Table of Contents</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75786EE-9878-1082-3BB8-82323CBBEBFA}"/>
              </a:ext>
            </a:extLst>
          </p:cNvPr>
          <p:cNvSpPr>
            <a:spLocks noGrp="1"/>
          </p:cNvSpPr>
          <p:nvPr>
            <p:ph idx="1"/>
          </p:nvPr>
        </p:nvSpPr>
        <p:spPr/>
        <p:txBody>
          <a:bodyPr/>
          <a:lstStyle/>
          <a:p>
            <a:r>
              <a:rPr lang="en-GB" b="1" dirty="0">
                <a:latin typeface="Times New Roman" panose="02020603050405020304" pitchFamily="18" charset="0"/>
                <a:cs typeface="Times New Roman" panose="02020603050405020304" pitchFamily="18" charset="0"/>
              </a:rPr>
              <a:t>Required skills to work in the hotel industry…………….03</a:t>
            </a:r>
          </a:p>
          <a:p>
            <a:r>
              <a:rPr lang="en-GB" b="1" dirty="0">
                <a:latin typeface="Times New Roman" panose="02020603050405020304" pitchFamily="18" charset="0"/>
                <a:cs typeface="Times New Roman" panose="02020603050405020304" pitchFamily="18" charset="0"/>
              </a:rPr>
              <a:t>Gathered knowledge………………………………………04</a:t>
            </a:r>
          </a:p>
          <a:p>
            <a:r>
              <a:rPr lang="en-GB" b="1" dirty="0">
                <a:latin typeface="Times New Roman" panose="02020603050405020304" pitchFamily="18" charset="0"/>
                <a:cs typeface="Times New Roman" panose="02020603050405020304" pitchFamily="18" charset="0"/>
              </a:rPr>
              <a:t>Gathered Skill……………………………………………..05</a:t>
            </a:r>
          </a:p>
          <a:p>
            <a:r>
              <a:rPr lang="en-GB" b="1" dirty="0">
                <a:latin typeface="Times New Roman" panose="02020603050405020304" pitchFamily="18" charset="0"/>
                <a:cs typeface="Times New Roman" panose="02020603050405020304" pitchFamily="18" charset="0"/>
              </a:rPr>
              <a:t>References………………………………………………….06</a:t>
            </a:r>
            <a:endParaRPr lang="en-US" dirty="0"/>
          </a:p>
        </p:txBody>
      </p:sp>
    </p:spTree>
    <p:extLst>
      <p:ext uri="{BB962C8B-B14F-4D97-AF65-F5344CB8AC3E}">
        <p14:creationId xmlns:p14="http://schemas.microsoft.com/office/powerpoint/2010/main" val="2838348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ED2A-4D87-7168-9C12-084771FA2120}"/>
              </a:ext>
            </a:extLst>
          </p:cNvPr>
          <p:cNvSpPr>
            <a:spLocks noGrp="1"/>
          </p:cNvSpPr>
          <p:nvPr>
            <p:ph type="title"/>
          </p:nvPr>
        </p:nvSpPr>
        <p:spPr/>
        <p:txBody>
          <a:bodyPr>
            <a:normAutofit fontScale="90000"/>
          </a:bodyPr>
          <a:lstStyle/>
          <a:p>
            <a:pPr algn="ctr"/>
            <a:r>
              <a:rPr lang="en-GB" b="1" dirty="0">
                <a:latin typeface="Times New Roman" panose="02020603050405020304" pitchFamily="18" charset="0"/>
                <a:cs typeface="Times New Roman" panose="02020603050405020304" pitchFamily="18" charset="0"/>
              </a:rPr>
              <a:t>Required skills to work in the hotel industry</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30F21D2-8EE4-51A3-ADDE-6D48D704F9EC}"/>
              </a:ext>
            </a:extLst>
          </p:cNvPr>
          <p:cNvSpPr txBox="1"/>
          <p:nvPr/>
        </p:nvSpPr>
        <p:spPr>
          <a:xfrm>
            <a:off x="392503" y="1583277"/>
            <a:ext cx="6098874" cy="4524315"/>
          </a:xfrm>
          <a:prstGeom prst="rect">
            <a:avLst/>
          </a:prstGeom>
          <a:noFill/>
        </p:spPr>
        <p:txBody>
          <a:bodyPr wrap="square">
            <a:spAutoFit/>
          </a:bodyPr>
          <a:lstStyle/>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Teamwork</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Teamwork is one of the most important skills that one should have to work in the hotel industry.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Along with that, the skill of teamworking also helps in ensuring that every employee is working collaboratively and aligned with the standards of the hotel.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Leaderships</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Employees in the hotel industry are assigned various kinds of jobs and tasks.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Also, leadership skills are very important in reducing misunderstandings, which ensures a smooth workflow</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7140CC8-BB05-7666-28A9-DD622DC00BDF}"/>
              </a:ext>
            </a:extLst>
          </p:cNvPr>
          <p:cNvPicPr>
            <a:picLocks noChangeAspect="1"/>
          </p:cNvPicPr>
          <p:nvPr/>
        </p:nvPicPr>
        <p:blipFill>
          <a:blip r:embed="rId3"/>
          <a:stretch>
            <a:fillRect/>
          </a:stretch>
        </p:blipFill>
        <p:spPr>
          <a:xfrm>
            <a:off x="6702917" y="2081751"/>
            <a:ext cx="5096580" cy="3594430"/>
          </a:xfrm>
          <a:prstGeom prst="rect">
            <a:avLst/>
          </a:prstGeom>
        </p:spPr>
      </p:pic>
      <p:sp>
        <p:nvSpPr>
          <p:cNvPr id="9" name="TextBox 8">
            <a:extLst>
              <a:ext uri="{FF2B5EF4-FFF2-40B4-BE49-F238E27FC236}">
                <a16:creationId xmlns:a16="http://schemas.microsoft.com/office/drawing/2014/main" id="{20544BCF-9578-7667-539E-68239F1D48DE}"/>
              </a:ext>
            </a:extLst>
          </p:cNvPr>
          <p:cNvSpPr txBox="1"/>
          <p:nvPr/>
        </p:nvSpPr>
        <p:spPr>
          <a:xfrm>
            <a:off x="6702917" y="5738260"/>
            <a:ext cx="6098874" cy="307777"/>
          </a:xfrm>
          <a:prstGeom prst="rect">
            <a:avLst/>
          </a:prstGeom>
          <a:noFill/>
        </p:spPr>
        <p:txBody>
          <a:bodyPr wrap="square">
            <a:spAutoFit/>
          </a:bodyPr>
          <a:lstStyle/>
          <a:p>
            <a:r>
              <a:rPr lang="en-GB" sz="1400" kern="0" dirty="0">
                <a:effectLst/>
                <a:latin typeface="Times New Roman" panose="02020603050405020304" pitchFamily="18" charset="0"/>
                <a:ea typeface="Arial" panose="020B0604020202020204" pitchFamily="34" charset="0"/>
                <a:cs typeface="Arial" panose="020B0604020202020204" pitchFamily="34" charset="0"/>
              </a:rPr>
              <a:t>(Sanders, 2024)</a:t>
            </a:r>
            <a:endParaRPr lang="en-US" sz="1400" dirty="0"/>
          </a:p>
        </p:txBody>
      </p:sp>
    </p:spTree>
    <p:extLst>
      <p:ext uri="{BB962C8B-B14F-4D97-AF65-F5344CB8AC3E}">
        <p14:creationId xmlns:p14="http://schemas.microsoft.com/office/powerpoint/2010/main" val="1580804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24CC-41C4-8526-ED7E-736F2F1FE5D0}"/>
              </a:ext>
            </a:extLst>
          </p:cNvPr>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Gathered knowledge</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1097182-A777-C5E0-6E85-BAF5B5C4D337}"/>
              </a:ext>
            </a:extLst>
          </p:cNvPr>
          <p:cNvSpPr txBox="1"/>
          <p:nvPr/>
        </p:nvSpPr>
        <p:spPr>
          <a:xfrm>
            <a:off x="5200292" y="1305341"/>
            <a:ext cx="6991708" cy="4801314"/>
          </a:xfrm>
          <a:prstGeom prst="rect">
            <a:avLst/>
          </a:prstGeom>
          <a:noFill/>
        </p:spPr>
        <p:txBody>
          <a:bodyPr wrap="square">
            <a:spAutoFit/>
          </a:bodyPr>
          <a:lstStyle/>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Attention to details</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classes about the hotel industry have helped me gain knowledge regarding the importance of attention to detail.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 will be able to provide good services to them and improve their overall experience.</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Cultural awareness</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Every customer comes from a different cultural background, and from all the classes I have realised how to handle difficult situations with customers from different backgrounds.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knowledge of cultural awareness will help me in my job within the hotel industry, as I can offer service after understanding their situations.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7656D58-79B1-BEC5-4661-8CC79ABFC018}"/>
              </a:ext>
            </a:extLst>
          </p:cNvPr>
          <p:cNvPicPr>
            <a:picLocks noChangeAspect="1"/>
          </p:cNvPicPr>
          <p:nvPr/>
        </p:nvPicPr>
        <p:blipFill>
          <a:blip r:embed="rId3"/>
          <a:stretch>
            <a:fillRect/>
          </a:stretch>
        </p:blipFill>
        <p:spPr>
          <a:xfrm>
            <a:off x="306429" y="2013874"/>
            <a:ext cx="4691439" cy="3769594"/>
          </a:xfrm>
          <a:prstGeom prst="rect">
            <a:avLst/>
          </a:prstGeom>
        </p:spPr>
      </p:pic>
      <p:sp>
        <p:nvSpPr>
          <p:cNvPr id="9" name="TextBox 8">
            <a:extLst>
              <a:ext uri="{FF2B5EF4-FFF2-40B4-BE49-F238E27FC236}">
                <a16:creationId xmlns:a16="http://schemas.microsoft.com/office/drawing/2014/main" id="{34FF2BBE-626D-9E51-0C62-058A1C5D9374}"/>
              </a:ext>
            </a:extLst>
          </p:cNvPr>
          <p:cNvSpPr txBox="1"/>
          <p:nvPr/>
        </p:nvSpPr>
        <p:spPr>
          <a:xfrm>
            <a:off x="146649" y="5737322"/>
            <a:ext cx="6124754" cy="307777"/>
          </a:xfrm>
          <a:prstGeom prst="rect">
            <a:avLst/>
          </a:prstGeom>
          <a:noFill/>
        </p:spPr>
        <p:txBody>
          <a:bodyPr wrap="square">
            <a:spAutoFit/>
          </a:bodyPr>
          <a:lstStyle/>
          <a:p>
            <a:r>
              <a:rPr lang="en-GB" sz="1400" kern="0" dirty="0">
                <a:effectLst/>
                <a:latin typeface="Times New Roman" panose="02020603050405020304" pitchFamily="18" charset="0"/>
                <a:ea typeface="Arial" panose="020B0604020202020204" pitchFamily="34" charset="0"/>
                <a:cs typeface="Arial" panose="020B0604020202020204" pitchFamily="34" charset="0"/>
              </a:rPr>
              <a:t>(forbes, 2023)</a:t>
            </a:r>
            <a:endParaRPr lang="en-US" sz="1400" dirty="0"/>
          </a:p>
        </p:txBody>
      </p:sp>
    </p:spTree>
    <p:extLst>
      <p:ext uri="{BB962C8B-B14F-4D97-AF65-F5344CB8AC3E}">
        <p14:creationId xmlns:p14="http://schemas.microsoft.com/office/powerpoint/2010/main" val="2915608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45598-1AFC-052E-D7F9-DBE66ECC395A}"/>
              </a:ext>
            </a:extLst>
          </p:cNvPr>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Gathered skills</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CE700FC-A5D2-392D-1CBF-35C41D3DEEF6}"/>
              </a:ext>
            </a:extLst>
          </p:cNvPr>
          <p:cNvSpPr txBox="1"/>
          <p:nvPr/>
        </p:nvSpPr>
        <p:spPr>
          <a:xfrm>
            <a:off x="57509" y="1445075"/>
            <a:ext cx="7046343" cy="5078313"/>
          </a:xfrm>
          <a:prstGeom prst="rect">
            <a:avLst/>
          </a:prstGeom>
          <a:noFill/>
        </p:spPr>
        <p:txBody>
          <a:bodyPr wrap="square">
            <a:spAutoFit/>
          </a:bodyPr>
          <a:lstStyle/>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Communication skills </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 got the chance to communicate with my fellow classmates and tutors in the class, which has helped me improve my communication skills.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Also, communicating with the workers will become easier as well, which will help in reducing misunderstandings and confusion, and the workflow will be smooth.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ctr"/>
            <a:r>
              <a:rPr lang="en-GB" sz="1800" b="1" i="1" dirty="0">
                <a:effectLst/>
                <a:latin typeface="Times New Roman" panose="02020603050405020304" pitchFamily="18" charset="0"/>
                <a:ea typeface="Arial" panose="020B0604020202020204" pitchFamily="34" charset="0"/>
                <a:cs typeface="Arial" panose="020B0604020202020204" pitchFamily="34" charset="0"/>
              </a:rPr>
              <a:t>Adaptability </a:t>
            </a:r>
          </a:p>
          <a:p>
            <a:pPr algn="ct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pace of teaching by different tutors was different, which has helped me improve my adaptability skills, as I was adapting to the rapid changes in the chapters.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This skill will handle any work pressure, which will give me the opportunity to complete my task without disrupting the overall operations.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23A44FD-10ED-326F-79B8-32A78B9B7F07}"/>
              </a:ext>
            </a:extLst>
          </p:cNvPr>
          <p:cNvPicPr>
            <a:picLocks noChangeAspect="1"/>
          </p:cNvPicPr>
          <p:nvPr/>
        </p:nvPicPr>
        <p:blipFill>
          <a:blip r:embed="rId3"/>
          <a:stretch>
            <a:fillRect/>
          </a:stretch>
        </p:blipFill>
        <p:spPr>
          <a:xfrm>
            <a:off x="7713074" y="2011424"/>
            <a:ext cx="3985738" cy="3945613"/>
          </a:xfrm>
          <a:prstGeom prst="rect">
            <a:avLst/>
          </a:prstGeom>
        </p:spPr>
      </p:pic>
      <p:sp>
        <p:nvSpPr>
          <p:cNvPr id="9" name="TextBox 8">
            <a:extLst>
              <a:ext uri="{FF2B5EF4-FFF2-40B4-BE49-F238E27FC236}">
                <a16:creationId xmlns:a16="http://schemas.microsoft.com/office/drawing/2014/main" id="{CBEE9F3E-55D2-81B5-5E8E-1AA15C07958A}"/>
              </a:ext>
            </a:extLst>
          </p:cNvPr>
          <p:cNvSpPr txBox="1"/>
          <p:nvPr/>
        </p:nvSpPr>
        <p:spPr>
          <a:xfrm>
            <a:off x="7535174" y="6093107"/>
            <a:ext cx="6098874" cy="307777"/>
          </a:xfrm>
          <a:prstGeom prst="rect">
            <a:avLst/>
          </a:prstGeom>
          <a:noFill/>
        </p:spPr>
        <p:txBody>
          <a:bodyPr wrap="square">
            <a:spAutoFit/>
          </a:bodyPr>
          <a:lstStyle/>
          <a:p>
            <a:r>
              <a:rPr lang="en-GB" sz="1400" kern="0" dirty="0">
                <a:effectLst/>
                <a:latin typeface="Times New Roman" panose="02020603050405020304" pitchFamily="18" charset="0"/>
                <a:ea typeface="Arial" panose="020B0604020202020204" pitchFamily="34" charset="0"/>
                <a:cs typeface="Arial" panose="020B0604020202020204" pitchFamily="34" charset="0"/>
              </a:rPr>
              <a:t>(John Gallucci Jr, 2025)</a:t>
            </a:r>
            <a:endParaRPr lang="en-US" sz="1400" dirty="0"/>
          </a:p>
        </p:txBody>
      </p:sp>
    </p:spTree>
    <p:extLst>
      <p:ext uri="{BB962C8B-B14F-4D97-AF65-F5344CB8AC3E}">
        <p14:creationId xmlns:p14="http://schemas.microsoft.com/office/powerpoint/2010/main" val="1699293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9E0E-7D4B-ACF2-DA11-E02AE6F99D9A}"/>
              </a:ext>
            </a:extLst>
          </p:cNvPr>
          <p:cNvSpPr>
            <a:spLocks noGrp="1"/>
          </p:cNvSpPr>
          <p:nvPr>
            <p:ph type="title"/>
          </p:nvPr>
        </p:nvSpPr>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a:t>
            </a:r>
            <a:endParaRPr lang="en-US" sz="4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4845EDC-4559-FEC1-BF98-3DF8602B940C}"/>
              </a:ext>
            </a:extLst>
          </p:cNvPr>
          <p:cNvSpPr txBox="1"/>
          <p:nvPr/>
        </p:nvSpPr>
        <p:spPr>
          <a:xfrm>
            <a:off x="534838" y="1556584"/>
            <a:ext cx="11352362" cy="4247317"/>
          </a:xfrm>
          <a:prstGeom prst="rect">
            <a:avLst/>
          </a:prstGeom>
          <a:noFill/>
        </p:spPr>
        <p:txBody>
          <a:bodyPr wrap="square">
            <a:spAutoFit/>
          </a:bodyPr>
          <a:lstStyle/>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Sanders, P. A., (2024).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Power of Team Collaboration in Delivering Exceptional Guest Experiences.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https://www.hospitalitynet.org/opinion/4121409.html[Accessed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Elphick, D., (2024).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Hospitality leadership: Guide to the 5 essentials.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https://www.siteminder.com/r/hospitality-leadership/[Accessed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forbes, (2023).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Why Attention To Detail Makes Brand Experiences Better.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https://www.forbes.com/councils/forbesbusinesscouncil/2023/04/05/why-attention-to-detail-makes-brand-experiences-better/[Accessed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Hoots, S., (2024).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Cultural Competency: The Importance Of Understanding Others’ Perspectives.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https://www.forbes.com/councils/forbesbusinesscouncil/2024/06/10/cultural-competency-the-importance-of-understanding-others-perspectives/[Accessed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Lacalle, E., (2024).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All things communication in the hospitality industry.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https://www.mews.com/en/blog/communication-in-hospitality-industry[Accessed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John Gallucci Jr, (2025).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Adaptability: The One Skill You Need To Maximize Job Security Right Now.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[Online] Available at: https://www.forbes.com/councils/forbesbusinesscouncil/2025/06/11/adaptability-the-one-skill-you-need-to-maximize-job-security-right-now/[Accessed 23 November 2025].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5994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1422</Words>
  <Application>Microsoft Office PowerPoint</Application>
  <PresentationFormat>Widescreen</PresentationFormat>
  <Paragraphs>80</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Module name: Business Skills for the International Hotel Industry BMIH4007 </vt:lpstr>
      <vt:lpstr>Table of Contents</vt:lpstr>
      <vt:lpstr>Required skills to work in the hotel industry </vt:lpstr>
      <vt:lpstr>Gathered knowledge </vt:lpstr>
      <vt:lpstr>Gathered skills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2025-11-28T11:25:24Z</dcterms:created>
  <dcterms:modified xsi:type="dcterms:W3CDTF">2026-01-09T20:07:37Z</dcterms:modified>
</cp:coreProperties>
</file>