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0" r:id="rId1"/>
    <p:sldMasterId id="2147483912" r:id="rId2"/>
  </p:sldMasterIdLst>
  <p:notesMasterIdLst>
    <p:notesMasterId r:id="rId21"/>
  </p:notesMasterIdLst>
  <p:sldIdLst>
    <p:sldId id="259" r:id="rId3"/>
    <p:sldId id="260" r:id="rId4"/>
    <p:sldId id="261" r:id="rId5"/>
    <p:sldId id="262" r:id="rId6"/>
    <p:sldId id="264" r:id="rId7"/>
    <p:sldId id="265" r:id="rId8"/>
    <p:sldId id="266" r:id="rId9"/>
    <p:sldId id="278" r:id="rId10"/>
    <p:sldId id="268" r:id="rId11"/>
    <p:sldId id="269" r:id="rId12"/>
    <p:sldId id="270" r:id="rId13"/>
    <p:sldId id="271" r:id="rId14"/>
    <p:sldId id="272" r:id="rId15"/>
    <p:sldId id="273" r:id="rId16"/>
    <p:sldId id="267" r:id="rId17"/>
    <p:sldId id="277" r:id="rId18"/>
    <p:sldId id="276" r:id="rId19"/>
    <p:sldId id="285" r:id="rId2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F4343"/>
    <a:srgbClr val="23B895"/>
    <a:srgbClr val="E894B4"/>
    <a:srgbClr val="FF9933"/>
    <a:srgbClr val="D9F7EF"/>
    <a:srgbClr val="D2F6E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74521" autoAdjust="0"/>
  </p:normalViewPr>
  <p:slideViewPr>
    <p:cSldViewPr>
      <p:cViewPr varScale="1">
        <p:scale>
          <a:sx n="84" d="100"/>
          <a:sy n="84" d="100"/>
        </p:scale>
        <p:origin x="1752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theme" Target="theme/theme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viewProps" Target="view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0ABEA1E-11C3-4AE5-BCA6-0B38B7881B50}" type="datetimeFigureOut">
              <a:rPr lang="en-GB" smtClean="0"/>
              <a:t>03/07/2025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A1874A0-2C7D-4909-A6B9-FC7C0881B7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517855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874A0-2C7D-4909-A6B9-FC7C0881B7BE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969675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874A0-2C7D-4909-A6B9-FC7C0881B7BE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198887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874A0-2C7D-4909-A6B9-FC7C0881B7BE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22131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874A0-2C7D-4909-A6B9-FC7C0881B7BE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563942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874A0-2C7D-4909-A6B9-FC7C0881B7BE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79635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874A0-2C7D-4909-A6B9-FC7C0881B7BE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121009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874A0-2C7D-4909-A6B9-FC7C0881B7BE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46210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A1874A0-2C7D-4909-A6B9-FC7C0881B7BE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16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03324575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71600"/>
            <a:ext cx="7848600" cy="1927225"/>
          </a:xfrm>
        </p:spPr>
        <p:txBody>
          <a:bodyPr anchor="b">
            <a:noAutofit/>
          </a:bodyPr>
          <a:lstStyle>
            <a:lvl1pPr>
              <a:defRPr sz="540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64008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3195C7-781E-4876-BC4F-93CCAE9E1ABF}" type="datetime1">
              <a:rPr lang="en-GB" smtClean="0"/>
              <a:t>03/07/2025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© Janet Morrison, The Global Business Environment, 5th edition, 2020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>
            <a:off x="685800" y="3398520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6563072" cy="99060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CFCA38-7B05-4B1C-A2DF-3D4C7F2E0AD7}" type="datetime1">
              <a:rPr lang="en-GB" smtClean="0"/>
              <a:t>03/07/2025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768" y="6528816"/>
            <a:ext cx="5003279" cy="329184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GB"/>
              <a:t>© Janet Morrison, The Global Business Environment, 5th edition, 2020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3" descr="K:\Editorial\BCSE\610\02 Milly\Logos\Red Globe Press logo.jpg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2107" y="6267099"/>
            <a:ext cx="1710333" cy="469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/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476672"/>
            <a:ext cx="1619250" cy="1166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362200"/>
            <a:ext cx="7772400" cy="2200275"/>
          </a:xfrm>
        </p:spPr>
        <p:txBody>
          <a:bodyPr anchor="b">
            <a:normAutofit/>
          </a:bodyPr>
          <a:lstStyle>
            <a:lvl1pPr algn="l">
              <a:defRPr sz="48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626864"/>
            <a:ext cx="7772400" cy="1500187"/>
          </a:xfrm>
        </p:spPr>
        <p:txBody>
          <a:bodyPr anchor="t"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FDA799-34B2-4D14-8C27-68B4E8BD7461}" type="datetime1">
              <a:rPr lang="en-GB" smtClean="0"/>
              <a:t>03/07/2025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>
            <a:off x="731520" y="4599432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768" y="6528816"/>
            <a:ext cx="5003279" cy="329184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GB"/>
              <a:t>© Janet Morrison, The Global Business Environment, 5th edition, 2020</a:t>
            </a:r>
            <a:endParaRPr lang="en-GB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6707088" cy="99060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8A2CA4-07AD-43DF-8ECF-B60CD3E58F23}" type="datetime1">
              <a:rPr lang="en-GB" smtClean="0"/>
              <a:t>03/07/2025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‹#›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768" y="6528816"/>
            <a:ext cx="5003279" cy="329184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GB"/>
              <a:t>© Janet Morrison, The Global Business Environment, 5th edition, 2020</a:t>
            </a:r>
            <a:endParaRPr lang="en-GB" dirty="0"/>
          </a:p>
        </p:txBody>
      </p:sp>
      <p:pic>
        <p:nvPicPr>
          <p:cNvPr id="9" name="Picture 3" descr="K:\Editorial\BCSE\610\02 Milly\Logos\Red Globe Press logo.jpg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2107" y="6267099"/>
            <a:ext cx="1710333" cy="469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/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476672"/>
            <a:ext cx="1619250" cy="1166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6635080" cy="990600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5813EB-555E-415D-8E7D-3C009C5F742F}" type="datetime1">
              <a:rPr lang="en-GB" smtClean="0"/>
              <a:t>03/07/2025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‹#›</a:t>
            </a:fld>
            <a:endParaRPr lang="en-GB"/>
          </a:p>
        </p:txBody>
      </p:sp>
      <p:cxnSp>
        <p:nvCxnSpPr>
          <p:cNvPr id="11" name="Straight Connector 10"/>
          <p:cNvCxnSpPr/>
          <p:nvPr/>
        </p:nvCxnSpPr>
        <p:spPr>
          <a:xfrm rot="5400000">
            <a:off x="2217817" y="4045823"/>
            <a:ext cx="4709160" cy="794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768" y="6528816"/>
            <a:ext cx="5003279" cy="329184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GB"/>
              <a:t>© Janet Morrison, The Global Business Environment, 5th edition, 2020</a:t>
            </a:r>
            <a:endParaRPr lang="en-GB" dirty="0"/>
          </a:p>
        </p:txBody>
      </p:sp>
      <p:pic>
        <p:nvPicPr>
          <p:cNvPr id="13" name="Picture 3" descr="K:\Editorial\BCSE\610\02 Milly\Logos\Red Globe Press logo.jpg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2107" y="6267099"/>
            <a:ext cx="1710333" cy="469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2"/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476672"/>
            <a:ext cx="1619250" cy="1166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6563072" cy="9906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E0CB6B-74BE-4DAC-A0A3-FC97D3EE416E}" type="datetime1">
              <a:rPr lang="en-GB" smtClean="0"/>
              <a:t>03/07/2025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© Janet Morrison, The Global Business Environment, 5th edition, 2020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‹#›</a:t>
            </a:fld>
            <a:endParaRPr lang="en-GB"/>
          </a:p>
        </p:txBody>
      </p:sp>
      <p:pic>
        <p:nvPicPr>
          <p:cNvPr id="6" name="Picture 3" descr="K:\Editorial\BCSE\610\02 Milly\Logos\Red Globe Press logo.jpg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2107" y="6267099"/>
            <a:ext cx="1710333" cy="469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/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476672"/>
            <a:ext cx="1619250" cy="1166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594991-65EE-417A-B15C-C8A43BB89EC0}" type="datetime1">
              <a:rPr lang="en-GB" smtClean="0"/>
              <a:t>03/07/2025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© Janet Morrison, The Global Business Environment, 5th edition, 2020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‹#›</a:t>
            </a:fld>
            <a:endParaRPr lang="en-GB"/>
          </a:p>
        </p:txBody>
      </p:sp>
      <p:pic>
        <p:nvPicPr>
          <p:cNvPr id="5" name="Picture 3" descr="K:\Editorial\BCSE\610\02 Milly\Logos\Red Globe Press logo.jpg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2107" y="6267099"/>
            <a:ext cx="1710333" cy="469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/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476672"/>
            <a:ext cx="1619250" cy="1166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080"/>
            <a:ext cx="2139696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1800" y="792080"/>
            <a:ext cx="5715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130552"/>
            <a:ext cx="2139696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335D89-CECE-4614-9A71-8884EBC4E23A}" type="datetime1">
              <a:rPr lang="en-GB" smtClean="0"/>
              <a:t>03/07/2025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© Janet Morrison, The Global Business Environment, 5th edition, 2020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 rot="5400000">
            <a:off x="-13116" y="3580206"/>
            <a:ext cx="557784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" name="Picture 3" descr="K:\Editorial\BCSE\610\02 Milly\Logos\Red Globe Press logo.jpg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2107" y="6267099"/>
            <a:ext cx="1710333" cy="469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/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476672"/>
            <a:ext cx="1619250" cy="1166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480"/>
            <a:ext cx="2142680" cy="126492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858610" y="838201"/>
            <a:ext cx="5904390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133600"/>
            <a:ext cx="2139696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CB65AB-9869-4F52-B051-8563B0EFA261}" type="datetime1">
              <a:rPr lang="en-GB" smtClean="0"/>
              <a:t>03/07/2025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© Janet Morrison, The Global Business Environment, 5th edition, 2020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‹#›</a:t>
            </a:fld>
            <a:endParaRPr lang="en-GB"/>
          </a:p>
        </p:txBody>
      </p:sp>
      <p:pic>
        <p:nvPicPr>
          <p:cNvPr id="8" name="Picture 3" descr="K:\Editorial\BCSE\610\02 Milly\Logos\Red Globe Press logo.jpg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2107" y="6267099"/>
            <a:ext cx="1710333" cy="469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/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5334946"/>
            <a:ext cx="1619250" cy="1166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6635080" cy="9906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08B59B-A57A-48EA-9272-3680D88DE53F}" type="datetime1">
              <a:rPr lang="en-GB" smtClean="0"/>
              <a:t>03/07/2025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© Janet Morrison, The Global Business Environment, 5th edition, 2020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3" descr="K:\Editorial\BCSE\610\02 Milly\Logos\Red Globe Press logo.jpg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2107" y="6267099"/>
            <a:ext cx="1710333" cy="469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/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476672"/>
            <a:ext cx="1619250" cy="1166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09600"/>
            <a:ext cx="2057400" cy="5867400"/>
          </a:xfrm>
        </p:spPr>
        <p:txBody>
          <a:bodyPr vert="eaVert" anchor="b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6019800" cy="58674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D0F862-9FAC-4E4C-832B-06199E729B72}" type="datetime1">
              <a:rPr lang="en-GB" smtClean="0"/>
              <a:t>03/07/2025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© Janet Morrison, The Global Business Environment, 5th edition, 2020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3" descr="K:\Editorial\BCSE\610\02 Milly\Logos\Red Globe Press logo.jpg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2107" y="6267099"/>
            <a:ext cx="1710333" cy="469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/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5569607"/>
            <a:ext cx="1619250" cy="1166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71600"/>
            <a:ext cx="7848600" cy="1927225"/>
          </a:xfrm>
        </p:spPr>
        <p:txBody>
          <a:bodyPr anchor="b">
            <a:noAutofit/>
          </a:bodyPr>
          <a:lstStyle>
            <a:lvl1pPr>
              <a:defRPr sz="540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64008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3195C7-781E-4876-BC4F-93CCAE9E1ABF}" type="datetime1">
              <a:rPr lang="en-GB" smtClean="0"/>
              <a:t>03/07/2025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© Janet Morrison, The Global Business Environment, 5th edition, 2020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>
            <a:off x="685800" y="3398520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6717005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6563072" cy="99060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CFCA38-7B05-4B1C-A2DF-3D4C7F2E0AD7}" type="datetime1">
              <a:rPr lang="en-GB" smtClean="0"/>
              <a:t>03/07/2025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768" y="6528816"/>
            <a:ext cx="5003279" cy="329184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GB"/>
              <a:t>© Janet Morrison, The Global Business Environment, 5th edition, 2020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3" descr="K:\Editorial\BCSE\610\02 Milly\Logos\Red Globe Press logo.jpg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2107" y="6267099"/>
            <a:ext cx="1710333" cy="469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/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476672"/>
            <a:ext cx="1619250" cy="1166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6623725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362200"/>
            <a:ext cx="7772400" cy="2200275"/>
          </a:xfrm>
        </p:spPr>
        <p:txBody>
          <a:bodyPr anchor="b">
            <a:normAutofit/>
          </a:bodyPr>
          <a:lstStyle>
            <a:lvl1pPr algn="l">
              <a:defRPr sz="48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626864"/>
            <a:ext cx="7772400" cy="1500187"/>
          </a:xfrm>
        </p:spPr>
        <p:txBody>
          <a:bodyPr anchor="t"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FDA799-34B2-4D14-8C27-68B4E8BD7461}" type="datetime1">
              <a:rPr lang="en-GB" smtClean="0"/>
              <a:t>03/07/2025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>
            <a:off x="731520" y="4599432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768" y="6528816"/>
            <a:ext cx="5003279" cy="329184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GB"/>
              <a:t>© Janet Morrison, The Global Business Environment, 5th edition, 2020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4243164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6707088" cy="99060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8A2CA4-07AD-43DF-8ECF-B60CD3E58F23}" type="datetime1">
              <a:rPr lang="en-GB" smtClean="0"/>
              <a:t>03/07/2025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‹#›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768" y="6528816"/>
            <a:ext cx="5003279" cy="329184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GB"/>
              <a:t>© Janet Morrison, The Global Business Environment, 5th edition, 2020</a:t>
            </a:r>
            <a:endParaRPr lang="en-GB" dirty="0"/>
          </a:p>
        </p:txBody>
      </p:sp>
      <p:pic>
        <p:nvPicPr>
          <p:cNvPr id="9" name="Picture 3" descr="K:\Editorial\BCSE\610\02 Milly\Logos\Red Globe Press logo.jpg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2107" y="6267099"/>
            <a:ext cx="1710333" cy="469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/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476672"/>
            <a:ext cx="1619250" cy="1166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0366639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6635080" cy="990600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5813EB-555E-415D-8E7D-3C009C5F742F}" type="datetime1">
              <a:rPr lang="en-GB" smtClean="0"/>
              <a:t>03/07/2025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‹#›</a:t>
            </a:fld>
            <a:endParaRPr lang="en-GB"/>
          </a:p>
        </p:txBody>
      </p:sp>
      <p:cxnSp>
        <p:nvCxnSpPr>
          <p:cNvPr id="11" name="Straight Connector 10"/>
          <p:cNvCxnSpPr/>
          <p:nvPr/>
        </p:nvCxnSpPr>
        <p:spPr>
          <a:xfrm rot="5400000">
            <a:off x="2217817" y="4045823"/>
            <a:ext cx="4709160" cy="794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768" y="6528816"/>
            <a:ext cx="5003279" cy="329184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GB"/>
              <a:t>© Janet Morrison, The Global Business Environment, 5th edition, 2020</a:t>
            </a:r>
            <a:endParaRPr lang="en-GB" dirty="0"/>
          </a:p>
        </p:txBody>
      </p:sp>
      <p:pic>
        <p:nvPicPr>
          <p:cNvPr id="13" name="Picture 3" descr="K:\Editorial\BCSE\610\02 Milly\Logos\Red Globe Press logo.jpg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2107" y="6267099"/>
            <a:ext cx="1710333" cy="469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2"/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476672"/>
            <a:ext cx="1619250" cy="1166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1208943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6563072" cy="9906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E0CB6B-74BE-4DAC-A0A3-FC97D3EE416E}" type="datetime1">
              <a:rPr lang="en-GB" smtClean="0"/>
              <a:t>03/07/2025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© Janet Morrison, The Global Business Environment, 5th edition, 2020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‹#›</a:t>
            </a:fld>
            <a:endParaRPr lang="en-GB"/>
          </a:p>
        </p:txBody>
      </p:sp>
      <p:pic>
        <p:nvPicPr>
          <p:cNvPr id="6" name="Picture 3" descr="K:\Editorial\BCSE\610\02 Milly\Logos\Red Globe Press logo.jpg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2107" y="6267099"/>
            <a:ext cx="1710333" cy="469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/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476672"/>
            <a:ext cx="1619250" cy="1166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7574044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594991-65EE-417A-B15C-C8A43BB89EC0}" type="datetime1">
              <a:rPr lang="en-GB" smtClean="0"/>
              <a:t>03/07/2025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© Janet Morrison, The Global Business Environment, 5th edition, 2020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‹#›</a:t>
            </a:fld>
            <a:endParaRPr lang="en-GB"/>
          </a:p>
        </p:txBody>
      </p:sp>
      <p:pic>
        <p:nvPicPr>
          <p:cNvPr id="5" name="Picture 3" descr="K:\Editorial\BCSE\610\02 Milly\Logos\Red Globe Press logo.jpg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2107" y="6267099"/>
            <a:ext cx="1710333" cy="469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/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476672"/>
            <a:ext cx="1619250" cy="1166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9050251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080"/>
            <a:ext cx="2139696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1800" y="792080"/>
            <a:ext cx="5715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130552"/>
            <a:ext cx="2139696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335D89-CECE-4614-9A71-8884EBC4E23A}" type="datetime1">
              <a:rPr lang="en-GB" smtClean="0"/>
              <a:t>03/07/2025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© Janet Morrison, The Global Business Environment, 5th edition, 2020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 rot="5400000">
            <a:off x="-13116" y="3580206"/>
            <a:ext cx="557784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" name="Picture 3" descr="K:\Editorial\BCSE\610\02 Milly\Logos\Red Globe Press logo.jpg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2107" y="6267099"/>
            <a:ext cx="1710333" cy="469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/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476672"/>
            <a:ext cx="1619250" cy="1166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272500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480"/>
            <a:ext cx="2142680" cy="126492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858610" y="838201"/>
            <a:ext cx="5904390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133600"/>
            <a:ext cx="2139696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CB65AB-9869-4F52-B051-8563B0EFA261}" type="datetime1">
              <a:rPr lang="en-GB" smtClean="0"/>
              <a:t>03/07/2025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© Janet Morrison, The Global Business Environment, 5th edition, 2020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‹#›</a:t>
            </a:fld>
            <a:endParaRPr lang="en-GB"/>
          </a:p>
        </p:txBody>
      </p:sp>
      <p:pic>
        <p:nvPicPr>
          <p:cNvPr id="8" name="Picture 3" descr="K:\Editorial\BCSE\610\02 Milly\Logos\Red Globe Press logo.jpg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2107" y="6267099"/>
            <a:ext cx="1710333" cy="469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/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5334946"/>
            <a:ext cx="1619250" cy="1166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1268778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6635080" cy="9906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08B59B-A57A-48EA-9272-3680D88DE53F}" type="datetime1">
              <a:rPr lang="en-GB" smtClean="0"/>
              <a:t>03/07/2025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© Janet Morrison, The Global Business Environment, 5th edition, 2020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3" descr="K:\Editorial\BCSE\610\02 Milly\Logos\Red Globe Press logo.jpg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2107" y="6267099"/>
            <a:ext cx="1710333" cy="469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/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476672"/>
            <a:ext cx="1619250" cy="1166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9100244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09600"/>
            <a:ext cx="2057400" cy="5867400"/>
          </a:xfrm>
        </p:spPr>
        <p:txBody>
          <a:bodyPr vert="eaVert" anchor="b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6019800" cy="58674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D0F862-9FAC-4E4C-832B-06199E729B72}" type="datetime1">
              <a:rPr lang="en-GB" smtClean="0"/>
              <a:t>03/07/2025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© Janet Morrison, The Global Business Environment, 5th edition, 2020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3" descr="K:\Editorial\BCSE\610\02 Milly\Logos\Red Globe Press logo.jpg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2107" y="6267099"/>
            <a:ext cx="1710333" cy="469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/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5569607"/>
            <a:ext cx="1619250" cy="1166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546155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786"/>
            <a:ext cx="9144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876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9144000" cy="3657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18288"/>
            <a:ext cx="28956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F7CF5F04-76BA-4BFD-BD21-147F403F557A}" type="datetime1">
              <a:rPr lang="en-GB" smtClean="0"/>
              <a:t>03/07/2025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29000" y="18288"/>
            <a:ext cx="4114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</a:defRPr>
            </a:lvl1pPr>
          </a:lstStyle>
          <a:p>
            <a:r>
              <a:rPr lang="en-GB"/>
              <a:t>© Janet Morrison, The Global Business Environment, 5th edition, 2020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18288"/>
            <a:ext cx="1066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1">
                <a:solidFill>
                  <a:srgbClr val="FFFFFF"/>
                </a:solidFill>
              </a:defRPr>
            </a:lvl1pPr>
          </a:lstStyle>
          <a:p>
            <a:fld id="{42DE34A4-2657-44C4-A8B5-45B367847798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1" r:id="rId1"/>
    <p:sldLayoutId id="2147483902" r:id="rId2"/>
    <p:sldLayoutId id="2147483903" r:id="rId3"/>
    <p:sldLayoutId id="2147483904" r:id="rId4"/>
    <p:sldLayoutId id="2147483905" r:id="rId5"/>
    <p:sldLayoutId id="2147483906" r:id="rId6"/>
    <p:sldLayoutId id="2147483907" r:id="rId7"/>
    <p:sldLayoutId id="2147483908" r:id="rId8"/>
    <p:sldLayoutId id="2147483909" r:id="rId9"/>
    <p:sldLayoutId id="2147483910" r:id="rId10"/>
    <p:sldLayoutId id="2147483911" r:id="rId11"/>
  </p:sldLayoutIdLst>
  <p:hf hdr="0" dt="0"/>
  <p:txStyles>
    <p:titleStyle>
      <a:lvl1pPr algn="l" defTabSz="914400" rtl="0" eaLnBrk="1" latinLnBrk="0" hangingPunct="1">
        <a:spcBef>
          <a:spcPct val="0"/>
        </a:spcBef>
        <a:buNone/>
        <a:defRPr sz="4000" kern="1200" spc="-1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3716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786"/>
            <a:ext cx="9144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876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9144000" cy="3657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18288"/>
            <a:ext cx="28956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F7CF5F04-76BA-4BFD-BD21-147F403F557A}" type="datetime1">
              <a:rPr lang="en-GB" smtClean="0"/>
              <a:t>03/07/2025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29000" y="18288"/>
            <a:ext cx="4114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</a:defRPr>
            </a:lvl1pPr>
          </a:lstStyle>
          <a:p>
            <a:r>
              <a:rPr lang="en-GB"/>
              <a:t>© Janet Morrison, The Global Business Environment, 5th edition, 2020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18288"/>
            <a:ext cx="1066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1">
                <a:solidFill>
                  <a:srgbClr val="FFFFFF"/>
                </a:solidFill>
              </a:defRPr>
            </a:lvl1pPr>
          </a:lstStyle>
          <a:p>
            <a:fld id="{42DE34A4-2657-44C4-A8B5-45B3678477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48319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13" r:id="rId1"/>
    <p:sldLayoutId id="2147483914" r:id="rId2"/>
    <p:sldLayoutId id="2147483915" r:id="rId3"/>
    <p:sldLayoutId id="2147483916" r:id="rId4"/>
    <p:sldLayoutId id="2147483917" r:id="rId5"/>
    <p:sldLayoutId id="2147483918" r:id="rId6"/>
    <p:sldLayoutId id="2147483919" r:id="rId7"/>
    <p:sldLayoutId id="2147483920" r:id="rId8"/>
    <p:sldLayoutId id="2147483921" r:id="rId9"/>
    <p:sldLayoutId id="2147483922" r:id="rId10"/>
    <p:sldLayoutId id="2147483923" r:id="rId11"/>
  </p:sldLayoutIdLst>
  <p:hf hdr="0" dt="0"/>
  <p:txStyles>
    <p:titleStyle>
      <a:lvl1pPr algn="l" defTabSz="914400" rtl="0" eaLnBrk="1" latinLnBrk="0" hangingPunct="1">
        <a:spcBef>
          <a:spcPct val="0"/>
        </a:spcBef>
        <a:buNone/>
        <a:defRPr sz="4000" kern="1200" spc="-1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3716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9BCB8C-F394-4DB5-9218-56CDA43EB1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2D13BD-094F-4A16-9048-271E5859BD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7544" y="1981200"/>
            <a:ext cx="8229600" cy="4876800"/>
          </a:xfrm>
        </p:spPr>
        <p:txBody>
          <a:bodyPr/>
          <a:lstStyle/>
          <a:p>
            <a:r>
              <a:rPr lang="en-GB" dirty="0"/>
              <a:t>National economies: income and growth</a:t>
            </a:r>
          </a:p>
          <a:p>
            <a:r>
              <a:rPr lang="en-GB" dirty="0"/>
              <a:t>Other key economic indicators</a:t>
            </a:r>
          </a:p>
          <a:p>
            <a:r>
              <a:rPr lang="en-GB" dirty="0"/>
              <a:t>Free trade &amp; Protectionism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2000F85-FCBD-4DB9-9DDE-F0E934D29C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5838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C640C4-17E0-468B-9889-427CB23A29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Circular flows in the economy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BEE59F9-B777-4B72-9968-FFF116E15B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© Janet Morrison, The Global Business Environment, 5th edition, 2020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C420327-E78F-44FE-BA8A-72804201CE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2</a:t>
            </a:fld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A05E9B9-0CB5-419E-8A62-0073285E116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43608" y="1700808"/>
            <a:ext cx="6552728" cy="45365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811186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2910F7-77F4-4888-A5F6-D7A469B5AE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GNI and GDP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810AD8-8EA4-4F22-B5BD-1E3F9EEBE5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1556792"/>
            <a:ext cx="8229600" cy="4876800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Gross national income (GNI) </a:t>
            </a:r>
            <a:r>
              <a:rPr lang="en-GB" dirty="0"/>
              <a:t>– the total income from products and services produced by a national economy (includes residents’ foreign investments)</a:t>
            </a:r>
          </a:p>
          <a:p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Gross domestic product (GDP) </a:t>
            </a:r>
            <a:r>
              <a:rPr lang="en-GB" dirty="0"/>
              <a:t>– the total value of economic activity in a country, including domestic and foreign producers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5649465-DF5D-4B69-BE88-3FFF0BFD32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137299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6289EE-EBF9-4F6F-8F00-5CBA6D9401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Economic growth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F4FC7F-4A35-414C-94A0-0D57704A0C0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Economic growth </a:t>
            </a:r>
            <a:r>
              <a:rPr lang="en-GB" dirty="0"/>
              <a:t>– a country’s increase in national income over time</a:t>
            </a:r>
          </a:p>
          <a:p>
            <a:r>
              <a:rPr lang="en-GB" dirty="0"/>
              <a:t>Mature economies experience slower growth</a:t>
            </a:r>
          </a:p>
          <a:p>
            <a:r>
              <a:rPr lang="en-GB" dirty="0"/>
              <a:t>Economic downturn</a:t>
            </a:r>
          </a:p>
          <a:p>
            <a:pPr marL="556020" indent="-34290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Recession</a:t>
            </a:r>
            <a:r>
              <a:rPr lang="en-GB" dirty="0"/>
              <a:t> – two consecutive quarters of negative economic growth</a:t>
            </a:r>
          </a:p>
          <a:p>
            <a:pPr marL="556020" indent="-34290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Depression</a:t>
            </a:r>
            <a:r>
              <a:rPr lang="en-GB" dirty="0"/>
              <a:t> – contraction of an economy by one-tenth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4ABC83C-8ACE-4678-957C-EBE8858532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878927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1143B1-4E76-4BA7-86A9-DAFD5F8D4A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Unemployment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DEFD9E-2F15-41EF-B6F3-68A8D4B21D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7544" y="1700808"/>
            <a:ext cx="8229600" cy="4876800"/>
          </a:xfrm>
        </p:spPr>
        <p:txBody>
          <a:bodyPr/>
          <a:lstStyle/>
          <a:p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Unemployment </a:t>
            </a:r>
            <a:r>
              <a:rPr lang="en-GB" dirty="0"/>
              <a:t>is the percentage of people in the country willing to work but without jobs</a:t>
            </a:r>
          </a:p>
          <a:p>
            <a:r>
              <a:rPr lang="en-GB" dirty="0"/>
              <a:t>Factors affecting unemployment</a:t>
            </a:r>
          </a:p>
          <a:p>
            <a:pPr marL="396000" indent="-342900">
              <a:buFont typeface="Wingdings" panose="05000000000000000000" pitchFamily="2" charset="2"/>
              <a:buChar char="Ø"/>
            </a:pPr>
            <a:r>
              <a:rPr lang="en-GB" dirty="0"/>
              <a:t>Globalization, by which low-skill jobs move from high-cost countries to low-cost countries</a:t>
            </a:r>
          </a:p>
          <a:p>
            <a:pPr marL="396000" indent="-342900">
              <a:buFont typeface="Wingdings" panose="05000000000000000000" pitchFamily="2" charset="2"/>
              <a:buChar char="Ø"/>
            </a:pPr>
            <a:r>
              <a:rPr lang="en-GB" dirty="0"/>
              <a:t>Changing technology, such as </a:t>
            </a:r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automation</a:t>
            </a:r>
          </a:p>
          <a:p>
            <a:pPr marL="396000" indent="-342900">
              <a:buFont typeface="Wingdings" panose="05000000000000000000" pitchFamily="2" charset="2"/>
              <a:buChar char="Ø"/>
            </a:pPr>
            <a:r>
              <a:rPr lang="en-GB" dirty="0"/>
              <a:t>Government policy can encourage start-ups</a:t>
            </a:r>
          </a:p>
          <a:p>
            <a:r>
              <a:rPr lang="en-GB" dirty="0"/>
              <a:t>Long-term unemployment is a concern of governments, and can lead to increased public spending on social protection, such as unemployment benefits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3A7C0AF-8F20-40C5-8A95-463C68895E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36730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2FB46F-BB92-4D41-A61D-F2922EFB76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Inflation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C5D5DE-B005-42FF-B851-D7E9F70E9A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7544" y="1700808"/>
            <a:ext cx="8229600" cy="4876800"/>
          </a:xfrm>
        </p:spPr>
        <p:txBody>
          <a:bodyPr/>
          <a:lstStyle/>
          <a:p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Inflation</a:t>
            </a:r>
            <a:r>
              <a:rPr lang="en-GB" dirty="0"/>
              <a:t> is the continuing rise in prices in the economy</a:t>
            </a:r>
          </a:p>
          <a:p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Deflation</a:t>
            </a:r>
            <a:r>
              <a:rPr lang="en-GB" dirty="0"/>
              <a:t> is the opposite – the continued fall in prices</a:t>
            </a:r>
          </a:p>
          <a:p>
            <a:r>
              <a:rPr lang="en-GB" dirty="0"/>
              <a:t>The </a:t>
            </a:r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Consumer Price Index (CPI) </a:t>
            </a:r>
            <a:r>
              <a:rPr lang="en-GB" dirty="0"/>
              <a:t>for each country is a measure of inflation</a:t>
            </a:r>
          </a:p>
          <a:p>
            <a:r>
              <a:rPr lang="en-GB" dirty="0"/>
              <a:t>Causes of inflation: demand-pull; cost-push</a:t>
            </a:r>
          </a:p>
          <a:p>
            <a:r>
              <a:rPr lang="en-GB" dirty="0"/>
              <a:t>Why is high inflation detrimental?</a:t>
            </a:r>
          </a:p>
          <a:p>
            <a:pPr marL="556020" indent="-342900">
              <a:buFont typeface="Wingdings" panose="05000000000000000000" pitchFamily="2" charset="2"/>
              <a:buChar char="Ø"/>
            </a:pPr>
            <a:r>
              <a:rPr lang="en-GB" dirty="0"/>
              <a:t>A country’s goods are less competitive in global markets</a:t>
            </a:r>
          </a:p>
          <a:p>
            <a:pPr marL="556020" indent="-342900">
              <a:buFont typeface="Wingdings" panose="05000000000000000000" pitchFamily="2" charset="2"/>
              <a:buChar char="Ø"/>
            </a:pPr>
            <a:r>
              <a:rPr lang="en-GB" dirty="0"/>
              <a:t>The country looks unattractive to investors</a:t>
            </a:r>
          </a:p>
          <a:p>
            <a:pPr marL="556020" indent="-342900">
              <a:buFont typeface="Wingdings" panose="05000000000000000000" pitchFamily="2" charset="2"/>
              <a:buChar char="Ø"/>
            </a:pPr>
            <a:r>
              <a:rPr lang="en-GB" dirty="0"/>
              <a:t>Resulting high interest rates can depress demand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B1C39B5-E4D4-4AC9-B15B-1BA7E5816B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777195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A1BAC3-31ED-4FC7-A29F-8327D63168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Balance of payments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C73109-63BF-4CE6-83D3-D57775575DF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Balance of payments </a:t>
            </a:r>
            <a:r>
              <a:rPr lang="en-GB" dirty="0"/>
              <a:t>is the credit and debit transactions between a country’s residents and other countries</a:t>
            </a:r>
          </a:p>
          <a:p>
            <a:r>
              <a:rPr lang="en-GB" dirty="0"/>
              <a:t>The </a:t>
            </a:r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current account </a:t>
            </a:r>
            <a:r>
              <a:rPr lang="en-GB" dirty="0"/>
              <a:t>focuses on trade in goods and services</a:t>
            </a:r>
          </a:p>
          <a:p>
            <a:r>
              <a:rPr lang="en-GB" dirty="0"/>
              <a:t>A current account </a:t>
            </a:r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surplus</a:t>
            </a:r>
            <a:r>
              <a:rPr lang="en-GB" dirty="0"/>
              <a:t> means that the country exports more than it imports</a:t>
            </a:r>
          </a:p>
          <a:p>
            <a:pPr marL="556020" indent="-342900">
              <a:buFont typeface="Wingdings" panose="05000000000000000000" pitchFamily="2" charset="2"/>
              <a:buChar char="Ø"/>
            </a:pPr>
            <a:r>
              <a:rPr lang="en-GB" dirty="0"/>
              <a:t>A current account </a:t>
            </a:r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deficit</a:t>
            </a:r>
            <a:r>
              <a:rPr lang="en-GB" dirty="0"/>
              <a:t> means that the country imports more than it exports</a:t>
            </a:r>
          </a:p>
          <a:p>
            <a:pPr marL="556020" indent="-34290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Trade deficits </a:t>
            </a:r>
            <a:r>
              <a:rPr lang="en-GB" dirty="0"/>
              <a:t>have grown markedly in some countries, such as the US, reflecting high costs of domestic production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6819AF2-B1B4-43D7-96EE-5CBB0E0F18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109557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6D683A-B3C4-4870-9187-F99662E2ED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Balancing the national economy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D9F8A1-3D63-4454-9632-8F9FCE40EB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7544" y="1844824"/>
            <a:ext cx="8229600" cy="4876800"/>
          </a:xfrm>
        </p:spPr>
        <p:txBody>
          <a:bodyPr/>
          <a:lstStyle/>
          <a:p>
            <a:r>
              <a:rPr lang="en-GB" dirty="0"/>
              <a:t>Governments seek economic growth, low unemployment and low inflation</a:t>
            </a:r>
          </a:p>
          <a:p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Monetary policy </a:t>
            </a:r>
            <a:r>
              <a:rPr lang="en-GB" dirty="0"/>
              <a:t>– policies for determining the amount of money in supply, exchange rates, and interest rates</a:t>
            </a:r>
          </a:p>
          <a:p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Fiscal policy </a:t>
            </a:r>
            <a:r>
              <a:rPr lang="en-GB" dirty="0"/>
              <a:t>– budgetary policies for balancing public spending with income from taxation and other revenues</a:t>
            </a:r>
          </a:p>
          <a:p>
            <a:r>
              <a:rPr lang="en-GB" dirty="0"/>
              <a:t>Governments raise money from:</a:t>
            </a:r>
          </a:p>
          <a:p>
            <a:pPr marL="556020" indent="-34290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Direct taxation</a:t>
            </a:r>
            <a:r>
              <a:rPr lang="en-GB" dirty="0"/>
              <a:t>, such as income tax and corporation tax</a:t>
            </a:r>
          </a:p>
          <a:p>
            <a:pPr marL="556020" indent="-34290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Indirect taxation</a:t>
            </a:r>
            <a:r>
              <a:rPr lang="en-GB" dirty="0"/>
              <a:t>, such as VAT, consumption tax</a:t>
            </a:r>
          </a:p>
          <a:p>
            <a:pPr marL="556020" indent="-342900">
              <a:buFont typeface="Wingdings" panose="05000000000000000000" pitchFamily="2" charset="2"/>
              <a:buChar char="Ø"/>
            </a:pPr>
            <a:r>
              <a:rPr lang="en-GB" dirty="0"/>
              <a:t>Social contributions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E0C9F38-5C0E-4DD0-9A3C-57FF159054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2DE34A4-2657-44C4-A8B5-45B367847798}" type="slidenum">
              <a:rPr kumimoji="0" lang="en-GB" sz="1400" b="1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en-GB" sz="1400" b="1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90701344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36A775-CDF4-416B-BBEB-DC019119CB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National debt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D194EA-36A9-4BCA-B214-5E300B5FE7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7544" y="1772816"/>
            <a:ext cx="8229600" cy="4876800"/>
          </a:xfrm>
        </p:spPr>
        <p:txBody>
          <a:bodyPr>
            <a:normAutofit lnSpcReduction="10000"/>
          </a:bodyPr>
          <a:lstStyle/>
          <a:p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National debt </a:t>
            </a:r>
            <a:r>
              <a:rPr lang="en-GB" dirty="0"/>
              <a:t>is the total debt accumulated over the years, usually shown as a % of GDP</a:t>
            </a:r>
          </a:p>
          <a:p>
            <a:r>
              <a:rPr lang="en-GB" dirty="0"/>
              <a:t>The national budget balance is the extent to which public spending is balanced by receipts in any given year</a:t>
            </a:r>
          </a:p>
          <a:p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Budget deficits </a:t>
            </a:r>
            <a:r>
              <a:rPr lang="en-GB" dirty="0"/>
              <a:t>are common, especially during economic downturn; some of the factors:</a:t>
            </a:r>
          </a:p>
          <a:p>
            <a:pPr marL="556020" indent="-342900">
              <a:buFont typeface="Wingdings" panose="05000000000000000000" pitchFamily="2" charset="2"/>
              <a:buChar char="Ø"/>
            </a:pPr>
            <a:r>
              <a:rPr lang="en-GB" dirty="0"/>
              <a:t>Falling incomes lead to falling tax receipts</a:t>
            </a:r>
          </a:p>
          <a:p>
            <a:pPr marL="556020" indent="-342900">
              <a:buFont typeface="Wingdings" panose="05000000000000000000" pitchFamily="2" charset="2"/>
              <a:buChar char="Ø"/>
            </a:pPr>
            <a:r>
              <a:rPr lang="en-GB" dirty="0"/>
              <a:t>High unemployment can lead to increases in social spending</a:t>
            </a:r>
          </a:p>
          <a:p>
            <a:pPr marL="556020" indent="-342900">
              <a:buFont typeface="Wingdings" panose="05000000000000000000" pitchFamily="2" charset="2"/>
              <a:buChar char="Ø"/>
            </a:pPr>
            <a:r>
              <a:rPr lang="en-GB" dirty="0"/>
              <a:t>Governments sometimes aid failing businesses</a:t>
            </a:r>
          </a:p>
          <a:p>
            <a:pPr marL="556020" indent="-342900">
              <a:buFont typeface="Wingdings" panose="05000000000000000000" pitchFamily="2" charset="2"/>
              <a:buChar char="Ø"/>
            </a:pPr>
            <a:r>
              <a:rPr lang="en-GB" dirty="0"/>
              <a:t>Governments can use stimulus measures to encourage spending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4CEE9EF-571E-4ABE-A4F4-23CE135179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2DE34A4-2657-44C4-A8B5-45B367847798}" type="slidenum">
              <a:rPr kumimoji="0" lang="en-GB" sz="1400" b="1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en-GB" sz="1400" b="1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9426345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7237A0-D681-4A75-90B4-C3D775B389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533400"/>
            <a:ext cx="6995120" cy="990600"/>
          </a:xfrm>
        </p:spPr>
        <p:txBody>
          <a:bodyPr>
            <a:noAutofit/>
          </a:bodyPr>
          <a:lstStyle/>
          <a:p>
            <a:r>
              <a:rPr lang="en-GB" sz="3200" dirty="0"/>
              <a:t>Classifying national economic systems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C70584F-9075-4801-9EC1-3FB8F041C4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© Janet Morrison, The Global Business Environment, 5th edition, 2020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62FF33F-761B-499F-B625-033E981E3D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2DE34A4-2657-44C4-A8B5-45B367847798}" type="slidenum">
              <a:rPr kumimoji="0" lang="en-GB" sz="1400" b="1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0" lang="en-GB" sz="1400" b="1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AA2CDDE-DD0B-491A-82E8-636825C949B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3568" y="1700808"/>
            <a:ext cx="7632848" cy="45365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175819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A95E9F-72AA-4D72-A44B-66A56A2A7D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Market economies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F4C220-D49E-40C0-8C87-66744D4710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7544" y="1700808"/>
            <a:ext cx="8229600" cy="4876800"/>
          </a:xfrm>
        </p:spPr>
        <p:txBody>
          <a:bodyPr/>
          <a:lstStyle/>
          <a:p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Liberal market economies</a:t>
            </a:r>
          </a:p>
          <a:p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Laissez-faire capitalism </a:t>
            </a:r>
            <a:r>
              <a:rPr lang="en-GB" dirty="0"/>
              <a:t>– individual freedom to carry out enterprise activities with minimum state interference</a:t>
            </a:r>
          </a:p>
          <a:p>
            <a:r>
              <a:rPr lang="en-GB" dirty="0"/>
              <a:t>Notion of the ‘invisible hand’ guiding the economy, but still a need for regulation, e.g. to tame </a:t>
            </a:r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monopolies</a:t>
            </a:r>
            <a:r>
              <a:rPr lang="en-GB" dirty="0"/>
              <a:t> that become dominant and distort competition</a:t>
            </a:r>
          </a:p>
          <a:p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Social market model </a:t>
            </a:r>
            <a:r>
              <a:rPr lang="en-GB" dirty="0"/>
              <a:t>–</a:t>
            </a:r>
          </a:p>
          <a:p>
            <a:pPr marL="556020" indent="-342900">
              <a:buFont typeface="Wingdings" panose="05000000000000000000" pitchFamily="2" charset="2"/>
              <a:buChar char="Ø"/>
            </a:pPr>
            <a:r>
              <a:rPr lang="en-GB" dirty="0"/>
              <a:t>Social justice dimension, including social protections</a:t>
            </a:r>
          </a:p>
          <a:p>
            <a:pPr marL="556020" indent="-342900">
              <a:buFont typeface="Wingdings" panose="05000000000000000000" pitchFamily="2" charset="2"/>
              <a:buChar char="Ø"/>
            </a:pPr>
            <a:r>
              <a:rPr lang="en-GB" dirty="0"/>
              <a:t>Extensive state ownership</a:t>
            </a:r>
          </a:p>
          <a:p>
            <a:pPr marL="556020" indent="-342900">
              <a:buFont typeface="Wingdings" panose="05000000000000000000" pitchFamily="2" charset="2"/>
              <a:buChar char="Ø"/>
            </a:pPr>
            <a:r>
              <a:rPr lang="en-GB" dirty="0"/>
              <a:t>High human development rankings, but also high costs for business</a:t>
            </a:r>
          </a:p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B366A06-6D54-4E8C-A5F2-10DED93CDD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2DE34A4-2657-44C4-A8B5-45B367847798}" type="slidenum">
              <a:rPr kumimoji="0" lang="en-GB" sz="1400" b="1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</a:t>
            </a:fld>
            <a:endParaRPr kumimoji="0" lang="en-GB" sz="1400" b="1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78115728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366541-1C18-4762-ABD3-06FA0F18A0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Asian capitalist systems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1EDBB2-287C-47B9-BCF9-60E7742562B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East and South East Asian market economies, e.g. Japan and South Korea</a:t>
            </a:r>
          </a:p>
          <a:p>
            <a:r>
              <a:rPr lang="en-GB" dirty="0"/>
              <a:t>Industrialization in the 1970s and 1980s</a:t>
            </a:r>
          </a:p>
          <a:p>
            <a:r>
              <a:rPr lang="en-GB" dirty="0"/>
              <a:t>In Japan, state-guided industrialization</a:t>
            </a:r>
          </a:p>
          <a:p>
            <a:r>
              <a:rPr lang="en-GB" dirty="0"/>
              <a:t>Corporate groupings: </a:t>
            </a:r>
            <a:r>
              <a:rPr lang="en-GB" i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Keiretsu</a:t>
            </a:r>
            <a:r>
              <a:rPr lang="en-GB" dirty="0"/>
              <a:t> in Japan; </a:t>
            </a:r>
            <a:r>
              <a:rPr lang="en-GB" i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chaebol </a:t>
            </a:r>
            <a:r>
              <a:rPr lang="en-GB" dirty="0"/>
              <a:t>in South Korea</a:t>
            </a:r>
          </a:p>
          <a:p>
            <a:r>
              <a:rPr lang="en-GB" dirty="0"/>
              <a:t>Asian cultural heritage emphasizes the company as a family</a:t>
            </a:r>
          </a:p>
          <a:p>
            <a:r>
              <a:rPr lang="en-GB" dirty="0"/>
              <a:t>South Korean and Japanese companies have become globalized and have excelled in sectors such as vehicles and electronics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850E970-979A-4471-A0A8-B012A57E17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2DE34A4-2657-44C4-A8B5-45B367847798}" type="slidenum">
              <a:rPr kumimoji="0" lang="en-GB" sz="1400" b="1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12</a:t>
            </a:fld>
            <a:endParaRPr kumimoji="0" lang="en-GB" sz="1400" b="1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00926860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F79CA5-058E-4588-9DD1-E68586B485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Mixed economies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A07756-AE44-45F1-85EE-7609AC10EF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7544" y="1700808"/>
            <a:ext cx="8229600" cy="4876800"/>
          </a:xfrm>
        </p:spPr>
        <p:txBody>
          <a:bodyPr/>
          <a:lstStyle/>
          <a:p>
            <a:r>
              <a:rPr lang="en-GB" dirty="0"/>
              <a:t>Capitalist market elements combined with state controls</a:t>
            </a:r>
          </a:p>
          <a:p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China</a:t>
            </a:r>
          </a:p>
          <a:p>
            <a:pPr marL="556020" indent="-342900">
              <a:buFont typeface="Wingdings" panose="05000000000000000000" pitchFamily="2" charset="2"/>
              <a:buChar char="Ø"/>
            </a:pPr>
            <a:r>
              <a:rPr lang="en-GB" dirty="0"/>
              <a:t>Two-systems model: capitalist reforms in the economic system, but political system controlled by the Communist Party</a:t>
            </a:r>
          </a:p>
          <a:p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India</a:t>
            </a:r>
          </a:p>
          <a:p>
            <a:pPr marL="556020" indent="-342900">
              <a:buFont typeface="Wingdings" panose="05000000000000000000" pitchFamily="2" charset="2"/>
              <a:buChar char="Ø"/>
            </a:pPr>
            <a:r>
              <a:rPr lang="en-GB" dirty="0"/>
              <a:t>Considerable economic freedom and a democratic political system</a:t>
            </a:r>
          </a:p>
          <a:p>
            <a:pPr marL="556020" indent="-342900">
              <a:buFont typeface="Wingdings" panose="05000000000000000000" pitchFamily="2" charset="2"/>
              <a:buChar char="Ø"/>
            </a:pPr>
            <a:r>
              <a:rPr lang="en-GB" dirty="0"/>
              <a:t>Socialist legacy of the strong role of the state</a:t>
            </a:r>
          </a:p>
          <a:p>
            <a:pPr marL="556020" indent="-342900">
              <a:buFont typeface="Wingdings" panose="05000000000000000000" pitchFamily="2" charset="2"/>
              <a:buChar char="Ø"/>
            </a:pPr>
            <a:r>
              <a:rPr lang="en-GB" dirty="0"/>
              <a:t>Nationalist focus of economic development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9CC6276-91F6-43C1-B8C1-A693938891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2DE34A4-2657-44C4-A8B5-45B367847798}" type="slidenum">
              <a:rPr kumimoji="0" lang="en-GB" sz="1400" b="1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13</a:t>
            </a:fld>
            <a:endParaRPr kumimoji="0" lang="en-GB" sz="1400" b="1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62736147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B7BF64-1394-4438-81CC-4ECEC2DC49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200" dirty="0"/>
              <a:t>Regionalization: Focus on the European Union (EU)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6633DE-6C3F-4069-869B-DCD954D3D9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536" y="1844824"/>
            <a:ext cx="8229600" cy="4876800"/>
          </a:xfrm>
        </p:spPr>
        <p:txBody>
          <a:bodyPr/>
          <a:lstStyle/>
          <a:p>
            <a:r>
              <a:rPr lang="en-GB" dirty="0"/>
              <a:t>The </a:t>
            </a:r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EU</a:t>
            </a:r>
            <a:r>
              <a:rPr lang="en-GB" dirty="0"/>
              <a:t> was conceived in the 1950s as an economic and political union</a:t>
            </a:r>
          </a:p>
          <a:p>
            <a:r>
              <a:rPr lang="en-GB" dirty="0"/>
              <a:t>It grew from 6 to 28 member states, but with the exit of the UK in 2020, EU members number 27</a:t>
            </a:r>
          </a:p>
          <a:p>
            <a:r>
              <a:rPr lang="en-GB" dirty="0"/>
              <a:t>Diversity among member states has persisted: both economic and political</a:t>
            </a:r>
          </a:p>
          <a:p>
            <a:r>
              <a:rPr lang="en-GB" dirty="0"/>
              <a:t>The rise of nationalist and populist political forces has strained EU institutions</a:t>
            </a:r>
          </a:p>
          <a:p>
            <a:r>
              <a:rPr lang="en-GB" dirty="0"/>
              <a:t>Eurozone membership has risen to 19 countries </a:t>
            </a:r>
          </a:p>
          <a:p>
            <a:pPr marL="556020" indent="-342900">
              <a:buFont typeface="Wingdings" panose="05000000000000000000" pitchFamily="2" charset="2"/>
              <a:buChar char="Ø"/>
            </a:pPr>
            <a:r>
              <a:rPr lang="en-GB" dirty="0"/>
              <a:t>monetary policy governed by the European Central Bank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F3964FC-EC5E-47F8-B651-89BC78C707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2DE34A4-2657-44C4-A8B5-45B367847798}" type="slidenum">
              <a:rPr kumimoji="0" lang="en-GB" sz="1400" b="1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14</a:t>
            </a:fld>
            <a:endParaRPr kumimoji="0" lang="en-GB" sz="1400" b="1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98140553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C925D2-FC72-43CE-BB81-E11E0E421D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Tools of government trade policy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692D54-B5AF-4EFE-87D2-51898CBEA0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536" y="1772816"/>
            <a:ext cx="8229600" cy="4876800"/>
          </a:xfrm>
        </p:spPr>
        <p:txBody>
          <a:bodyPr/>
          <a:lstStyle/>
          <a:p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Protectionism</a:t>
            </a:r>
            <a:r>
              <a:rPr lang="en-GB" dirty="0"/>
              <a:t> can be implemented through both direct and indirect trade barriers</a:t>
            </a:r>
          </a:p>
          <a:p>
            <a:pPr marL="556020" indent="-34290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Tariffs </a:t>
            </a:r>
            <a:r>
              <a:rPr lang="en-GB" dirty="0"/>
              <a:t>(duties) on imports or exports - apply directly</a:t>
            </a:r>
          </a:p>
          <a:p>
            <a:pPr marL="556020" indent="-34290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Import quotas</a:t>
            </a:r>
          </a:p>
          <a:p>
            <a:pPr marL="556020" indent="-34290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Voluntary export restraints (VERs)</a:t>
            </a:r>
          </a:p>
          <a:p>
            <a:r>
              <a:rPr lang="en-GB" dirty="0"/>
              <a:t>Non-tariff barriers, such as local content requirements – an indirect barrier</a:t>
            </a:r>
          </a:p>
          <a:p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Subsidies</a:t>
            </a:r>
            <a:r>
              <a:rPr lang="en-GB" dirty="0"/>
              <a:t> to local producers out of public funds</a:t>
            </a:r>
          </a:p>
          <a:p>
            <a:pPr marL="556020" indent="-342900">
              <a:buFont typeface="Wingdings" panose="05000000000000000000" pitchFamily="2" charset="2"/>
              <a:buChar char="Ø"/>
            </a:pPr>
            <a:r>
              <a:rPr lang="en-GB" dirty="0"/>
              <a:t>Export subsidies distort world markets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54B1C32-E317-48E9-821D-6B2E02D0D9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2DE34A4-2657-44C4-A8B5-45B367847798}" type="slidenum">
              <a:rPr kumimoji="0" lang="en-GB" sz="1400" b="1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15</a:t>
            </a:fld>
            <a:endParaRPr kumimoji="0" lang="en-GB" sz="1400" b="1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5409726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B10887-4547-4770-8A48-A37794ECBE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Free trade vs protectionism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E5C04F6-1281-4BE4-9F0A-CD3D8F703D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© Janet Morrison, The Global Business Environment, 5th edition, 2020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2062609-4229-450D-BC5E-052BF949BD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2DE34A4-2657-44C4-A8B5-45B367847798}" type="slidenum">
              <a:rPr kumimoji="0" lang="en-GB" sz="1400" b="1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16</a:t>
            </a:fld>
            <a:endParaRPr kumimoji="0" lang="en-GB" sz="1400" b="1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0660BDB-1270-4D64-9534-C949A0233BD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9512" y="1772816"/>
            <a:ext cx="8424936" cy="42484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377122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8A6802-3E87-4BDD-ADC6-9460FF5556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DFABF2-D711-4379-AE04-61EFD63504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7544" y="1772816"/>
            <a:ext cx="8229600" cy="4876800"/>
          </a:xfrm>
        </p:spPr>
        <p:txBody>
          <a:bodyPr/>
          <a:lstStyle/>
          <a:p>
            <a:r>
              <a:rPr lang="en-GB" dirty="0"/>
              <a:t>National economies: income and growth</a:t>
            </a:r>
          </a:p>
          <a:p>
            <a:r>
              <a:rPr lang="en-GB" dirty="0"/>
              <a:t>Other key economic indicators</a:t>
            </a:r>
          </a:p>
          <a:p>
            <a:r>
              <a:rPr lang="en-GB" dirty="0"/>
              <a:t>Free trade &amp; Protectionism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D7C8C74-C573-4CE1-8374-54206AB903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090269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2437D4-4ED2-8BAE-6B59-4B38DA4398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465457-7179-26E2-9DA8-EBD1417414B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Morrison, J. (2023) </a:t>
            </a:r>
            <a:r>
              <a:rPr lang="en-GB" i="1" dirty="0"/>
              <a:t>The Global Business Environment: Sustainability in the Balance</a:t>
            </a:r>
            <a:r>
              <a:rPr lang="en-GB" dirty="0"/>
              <a:t>. Bloomsbury Publishing.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Whittington, R., </a:t>
            </a:r>
            <a:r>
              <a:rPr lang="en-GB" dirty="0" err="1"/>
              <a:t>Regnér</a:t>
            </a:r>
            <a:r>
              <a:rPr lang="en-GB" dirty="0"/>
              <a:t>, P., Angwin, D., Johnson, G. and Scholes, K. (2023) Exploring Strategy: Text and Cases. 13th </a:t>
            </a:r>
            <a:r>
              <a:rPr lang="en-GB" dirty="0" err="1"/>
              <a:t>edn</a:t>
            </a:r>
            <a:r>
              <a:rPr lang="en-GB" dirty="0"/>
              <a:t>. Pearson International.</a:t>
            </a:r>
          </a:p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32CC51D-D821-C60B-984A-DBECA98AD1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2DE34A4-2657-44C4-A8B5-45B367847798}" type="slidenum">
              <a:rPr kumimoji="0" lang="en-GB" sz="1400" b="1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18</a:t>
            </a:fld>
            <a:endParaRPr kumimoji="0" lang="en-GB" sz="1400" b="1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4083716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larity">
  <a:themeElements>
    <a:clrScheme name="Custom 22">
      <a:dk1>
        <a:srgbClr val="292934"/>
      </a:dk1>
      <a:lt1>
        <a:srgbClr val="FFFFFF"/>
      </a:lt1>
      <a:dk2>
        <a:srgbClr val="172A4A"/>
      </a:dk2>
      <a:lt2>
        <a:srgbClr val="FDD29E"/>
      </a:lt2>
      <a:accent1>
        <a:srgbClr val="444C70"/>
      </a:accent1>
      <a:accent2>
        <a:srgbClr val="F29E97"/>
      </a:accent2>
      <a:accent3>
        <a:srgbClr val="55618C"/>
      </a:accent3>
      <a:accent4>
        <a:srgbClr val="E5C1C3"/>
      </a:accent4>
      <a:accent5>
        <a:srgbClr val="172A4A"/>
      </a:accent5>
      <a:accent6>
        <a:srgbClr val="FDD29E"/>
      </a:accent6>
      <a:hlink>
        <a:srgbClr val="444C70"/>
      </a:hlink>
      <a:folHlink>
        <a:srgbClr val="55618C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larity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Clarity">
  <a:themeElements>
    <a:clrScheme name="Custom 22">
      <a:dk1>
        <a:srgbClr val="292934"/>
      </a:dk1>
      <a:lt1>
        <a:srgbClr val="FFFFFF"/>
      </a:lt1>
      <a:dk2>
        <a:srgbClr val="172A4A"/>
      </a:dk2>
      <a:lt2>
        <a:srgbClr val="FDD29E"/>
      </a:lt2>
      <a:accent1>
        <a:srgbClr val="444C70"/>
      </a:accent1>
      <a:accent2>
        <a:srgbClr val="F29E97"/>
      </a:accent2>
      <a:accent3>
        <a:srgbClr val="55618C"/>
      </a:accent3>
      <a:accent4>
        <a:srgbClr val="E5C1C3"/>
      </a:accent4>
      <a:accent5>
        <a:srgbClr val="172A4A"/>
      </a:accent5>
      <a:accent6>
        <a:srgbClr val="FDD29E"/>
      </a:accent6>
      <a:hlink>
        <a:srgbClr val="444C70"/>
      </a:hlink>
      <a:folHlink>
        <a:srgbClr val="55618C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larity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Clarity</Template>
  <TotalTime>678</TotalTime>
  <Words>962</Words>
  <Application>Microsoft Office PowerPoint</Application>
  <PresentationFormat>On-screen Show (4:3)</PresentationFormat>
  <Paragraphs>129</Paragraphs>
  <Slides>18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18</vt:i4>
      </vt:variant>
    </vt:vector>
  </HeadingPairs>
  <TitlesOfParts>
    <vt:vector size="23" baseType="lpstr">
      <vt:lpstr>Arial</vt:lpstr>
      <vt:lpstr>Calibri</vt:lpstr>
      <vt:lpstr>Wingdings</vt:lpstr>
      <vt:lpstr>Clarity</vt:lpstr>
      <vt:lpstr>1_Clarity</vt:lpstr>
      <vt:lpstr>Objectives</vt:lpstr>
      <vt:lpstr>Circular flows in the economy</vt:lpstr>
      <vt:lpstr>GNI and GDP</vt:lpstr>
      <vt:lpstr>Economic growth</vt:lpstr>
      <vt:lpstr>Unemployment</vt:lpstr>
      <vt:lpstr>Inflation</vt:lpstr>
      <vt:lpstr>Balance of payments</vt:lpstr>
      <vt:lpstr>Balancing the national economy</vt:lpstr>
      <vt:lpstr>National debt</vt:lpstr>
      <vt:lpstr>Classifying national economic systems</vt:lpstr>
      <vt:lpstr>Market economies</vt:lpstr>
      <vt:lpstr>Asian capitalist systems</vt:lpstr>
      <vt:lpstr>Mixed economies</vt:lpstr>
      <vt:lpstr>Regionalization: Focus on the European Union (EU)</vt:lpstr>
      <vt:lpstr>Tools of government trade policy</vt:lpstr>
      <vt:lpstr>Free trade vs protectionism</vt:lpstr>
      <vt:lpstr>Summary</vt:lpstr>
      <vt:lpstr>References</vt:lpstr>
    </vt:vector>
  </TitlesOfParts>
  <Company>Springer-SBM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Ali, Sophiya</dc:creator>
  <cp:lastModifiedBy>Anthony Burns</cp:lastModifiedBy>
  <cp:revision>135</cp:revision>
  <dcterms:created xsi:type="dcterms:W3CDTF">2018-09-25T13:16:50Z</dcterms:created>
  <dcterms:modified xsi:type="dcterms:W3CDTF">2025-07-03T10:01:36Z</dcterms:modified>
</cp:coreProperties>
</file>