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0"/>
  </p:notesMasterIdLst>
  <p:sldIdLst>
    <p:sldId id="257" r:id="rId5"/>
    <p:sldId id="652" r:id="rId6"/>
    <p:sldId id="792" r:id="rId7"/>
    <p:sldId id="785" r:id="rId8"/>
    <p:sldId id="633" r:id="rId9"/>
    <p:sldId id="264" r:id="rId10"/>
    <p:sldId id="655" r:id="rId11"/>
    <p:sldId id="658" r:id="rId12"/>
    <p:sldId id="657" r:id="rId13"/>
    <p:sldId id="654" r:id="rId14"/>
    <p:sldId id="794" r:id="rId15"/>
    <p:sldId id="659" r:id="rId16"/>
    <p:sldId id="781" r:id="rId17"/>
    <p:sldId id="643" r:id="rId18"/>
    <p:sldId id="644" r:id="rId19"/>
    <p:sldId id="645" r:id="rId20"/>
    <p:sldId id="646" r:id="rId21"/>
    <p:sldId id="647" r:id="rId22"/>
    <p:sldId id="648" r:id="rId23"/>
    <p:sldId id="639" r:id="rId24"/>
    <p:sldId id="634" r:id="rId25"/>
    <p:sldId id="641" r:id="rId26"/>
    <p:sldId id="635" r:id="rId27"/>
    <p:sldId id="636" r:id="rId28"/>
    <p:sldId id="640" r:id="rId29"/>
    <p:sldId id="784" r:id="rId30"/>
    <p:sldId id="265" r:id="rId31"/>
    <p:sldId id="626" r:id="rId32"/>
    <p:sldId id="627" r:id="rId33"/>
    <p:sldId id="631" r:id="rId34"/>
    <p:sldId id="805" r:id="rId35"/>
    <p:sldId id="806" r:id="rId36"/>
    <p:sldId id="650" r:id="rId37"/>
    <p:sldId id="779" r:id="rId38"/>
    <p:sldId id="780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54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01D74C-6D2B-48E9-A004-8CD0836B68F4}" type="doc">
      <dgm:prSet loTypeId="urn:microsoft.com/office/officeart/2018/2/layout/IconVerticalSolidList" loCatId="icon" qsTypeId="urn:microsoft.com/office/officeart/2005/8/quickstyle/simple1#46" qsCatId="simple" csTypeId="urn:microsoft.com/office/officeart/2005/8/colors/accent1_2#15" csCatId="accent1" phldr="1"/>
      <dgm:spPr/>
      <dgm:t>
        <a:bodyPr/>
        <a:lstStyle/>
        <a:p>
          <a:endParaRPr lang="en-US"/>
        </a:p>
      </dgm:t>
    </dgm:pt>
    <dgm:pt modelId="{20884B2E-6E82-4E81-898F-83351B1714D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Strategy cannot be successfully developed before developing a Mission and related Goals.</a:t>
          </a:r>
        </a:p>
      </dgm:t>
    </dgm:pt>
    <dgm:pt modelId="{1278B6FA-2FCC-4DF6-9351-68AB8C830229}" type="parTrans" cxnId="{1AF31F9A-82E7-416C-AEEE-C82008F2FFEB}">
      <dgm:prSet/>
      <dgm:spPr/>
      <dgm:t>
        <a:bodyPr/>
        <a:lstStyle/>
        <a:p>
          <a:endParaRPr lang="en-US"/>
        </a:p>
      </dgm:t>
    </dgm:pt>
    <dgm:pt modelId="{A2233F7E-079B-47AE-AB74-60964B71C66F}" type="sibTrans" cxnId="{1AF31F9A-82E7-416C-AEEE-C82008F2FFEB}">
      <dgm:prSet/>
      <dgm:spPr/>
      <dgm:t>
        <a:bodyPr/>
        <a:lstStyle/>
        <a:p>
          <a:endParaRPr lang="en-US"/>
        </a:p>
      </dgm:t>
    </dgm:pt>
    <dgm:pt modelId="{3222309C-57DE-437D-B091-921192F63C6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requires a clear Vision and related Incentives.</a:t>
          </a:r>
        </a:p>
      </dgm:t>
    </dgm:pt>
    <dgm:pt modelId="{903DDF9B-AAB0-4F74-8260-4DEA4EC65B13}" type="parTrans" cxnId="{AC137F83-D83F-41B1-9764-D5D444F3EB79}">
      <dgm:prSet/>
      <dgm:spPr/>
      <dgm:t>
        <a:bodyPr/>
        <a:lstStyle/>
        <a:p>
          <a:endParaRPr lang="en-US"/>
        </a:p>
      </dgm:t>
    </dgm:pt>
    <dgm:pt modelId="{F5384670-2DF1-4ACA-A062-191AA0D3A473}" type="sibTrans" cxnId="{AC137F83-D83F-41B1-9764-D5D444F3EB79}">
      <dgm:prSet/>
      <dgm:spPr/>
      <dgm:t>
        <a:bodyPr/>
        <a:lstStyle/>
        <a:p>
          <a:endParaRPr lang="en-US"/>
        </a:p>
      </dgm:t>
    </dgm:pt>
    <dgm:pt modelId="{1E82C52E-3286-47EB-B93F-D0C0E7E790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network of the organisation’s partners will also be considered, as this is important for the co-creation and capturing of Customer Value.</a:t>
          </a:r>
        </a:p>
      </dgm:t>
    </dgm:pt>
    <dgm:pt modelId="{F208DDF0-6714-4699-B2D4-27BC37020665}" type="parTrans" cxnId="{CE55EF1C-F3DD-48C6-BE40-83DB5B714746}">
      <dgm:prSet/>
      <dgm:spPr/>
      <dgm:t>
        <a:bodyPr/>
        <a:lstStyle/>
        <a:p>
          <a:endParaRPr lang="en-US"/>
        </a:p>
      </dgm:t>
    </dgm:pt>
    <dgm:pt modelId="{F20B632F-AE19-4CE9-98F7-F15930F3AD0C}" type="sibTrans" cxnId="{CE55EF1C-F3DD-48C6-BE40-83DB5B714746}">
      <dgm:prSet/>
      <dgm:spPr/>
      <dgm:t>
        <a:bodyPr/>
        <a:lstStyle/>
        <a:p>
          <a:endParaRPr lang="en-US"/>
        </a:p>
      </dgm:t>
    </dgm:pt>
    <dgm:pt modelId="{37C23016-CF64-4B9E-BB80-94A60946643C}" type="pres">
      <dgm:prSet presAssocID="{F801D74C-6D2B-48E9-A004-8CD0836B68F4}" presName="root" presStyleCnt="0">
        <dgm:presLayoutVars>
          <dgm:dir/>
          <dgm:resizeHandles val="exact"/>
        </dgm:presLayoutVars>
      </dgm:prSet>
      <dgm:spPr/>
    </dgm:pt>
    <dgm:pt modelId="{D1DEF04C-B3C8-450C-8E6B-4904F5B03707}" type="pres">
      <dgm:prSet presAssocID="{20884B2E-6E82-4E81-898F-83351B1714D1}" presName="compNode" presStyleCnt="0"/>
      <dgm:spPr/>
    </dgm:pt>
    <dgm:pt modelId="{18C3A9FF-519C-48F5-B88E-C300953B367E}" type="pres">
      <dgm:prSet presAssocID="{20884B2E-6E82-4E81-898F-83351B1714D1}" presName="bgRect" presStyleLbl="bgShp" presStyleIdx="0" presStyleCnt="3" custLinFactNeighborX="-168"/>
      <dgm:spPr/>
    </dgm:pt>
    <dgm:pt modelId="{87FC1045-13CA-43E4-9651-44B0A99250EC}" type="pres">
      <dgm:prSet presAssocID="{20884B2E-6E82-4E81-898F-83351B1714D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7DCA653-FD77-45B3-8FC0-E11829A1CF6E}" type="pres">
      <dgm:prSet presAssocID="{20884B2E-6E82-4E81-898F-83351B1714D1}" presName="spaceRect" presStyleCnt="0"/>
      <dgm:spPr/>
    </dgm:pt>
    <dgm:pt modelId="{BB8B95E9-4B51-4555-B0DA-DC977E2524D8}" type="pres">
      <dgm:prSet presAssocID="{20884B2E-6E82-4E81-898F-83351B1714D1}" presName="parTx" presStyleLbl="revTx" presStyleIdx="0" presStyleCnt="3">
        <dgm:presLayoutVars>
          <dgm:chMax val="0"/>
          <dgm:chPref val="0"/>
        </dgm:presLayoutVars>
      </dgm:prSet>
      <dgm:spPr/>
    </dgm:pt>
    <dgm:pt modelId="{5442F05B-9C49-4C10-BB97-3465A2B452F6}" type="pres">
      <dgm:prSet presAssocID="{A2233F7E-079B-47AE-AB74-60964B71C66F}" presName="sibTrans" presStyleCnt="0"/>
      <dgm:spPr/>
    </dgm:pt>
    <dgm:pt modelId="{8C68A807-3FCF-4A09-8102-6F9DD214D99F}" type="pres">
      <dgm:prSet presAssocID="{3222309C-57DE-437D-B091-921192F63C60}" presName="compNode" presStyleCnt="0"/>
      <dgm:spPr/>
    </dgm:pt>
    <dgm:pt modelId="{4EBB3ACB-40A1-4B4B-8C89-9D248C3C6CC0}" type="pres">
      <dgm:prSet presAssocID="{3222309C-57DE-437D-B091-921192F63C60}" presName="bgRect" presStyleLbl="bgShp" presStyleIdx="1" presStyleCnt="3"/>
      <dgm:spPr/>
    </dgm:pt>
    <dgm:pt modelId="{3B448D28-54E5-443C-BD01-CCABC629631D}" type="pres">
      <dgm:prSet presAssocID="{3222309C-57DE-437D-B091-921192F63C60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9D723D9-B5F3-4CDD-B17E-BE85D7935229}" type="pres">
      <dgm:prSet presAssocID="{3222309C-57DE-437D-B091-921192F63C60}" presName="spaceRect" presStyleCnt="0"/>
      <dgm:spPr/>
    </dgm:pt>
    <dgm:pt modelId="{71CB9877-2E72-484E-96CB-9DF1F6383DFA}" type="pres">
      <dgm:prSet presAssocID="{3222309C-57DE-437D-B091-921192F63C60}" presName="parTx" presStyleLbl="revTx" presStyleIdx="1" presStyleCnt="3">
        <dgm:presLayoutVars>
          <dgm:chMax val="0"/>
          <dgm:chPref val="0"/>
        </dgm:presLayoutVars>
      </dgm:prSet>
      <dgm:spPr/>
    </dgm:pt>
    <dgm:pt modelId="{9A2D2745-9766-4568-BE94-E6652B0153E7}" type="pres">
      <dgm:prSet presAssocID="{F5384670-2DF1-4ACA-A062-191AA0D3A473}" presName="sibTrans" presStyleCnt="0"/>
      <dgm:spPr/>
    </dgm:pt>
    <dgm:pt modelId="{B456DA6C-ACEE-4F53-89D9-F14ABDC068AF}" type="pres">
      <dgm:prSet presAssocID="{1E82C52E-3286-47EB-B93F-D0C0E7E79073}" presName="compNode" presStyleCnt="0"/>
      <dgm:spPr/>
    </dgm:pt>
    <dgm:pt modelId="{6FCD1B9D-C787-4694-94A4-A98CEA0A690E}" type="pres">
      <dgm:prSet presAssocID="{1E82C52E-3286-47EB-B93F-D0C0E7E79073}" presName="bgRect" presStyleLbl="bgShp" presStyleIdx="2" presStyleCnt="3"/>
      <dgm:spPr/>
    </dgm:pt>
    <dgm:pt modelId="{AF914604-E9FA-4496-851E-4336406C72B3}" type="pres">
      <dgm:prSet presAssocID="{1E82C52E-3286-47EB-B93F-D0C0E7E7907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D6FF510-EF51-4496-89A1-2D686A039E4C}" type="pres">
      <dgm:prSet presAssocID="{1E82C52E-3286-47EB-B93F-D0C0E7E79073}" presName="spaceRect" presStyleCnt="0"/>
      <dgm:spPr/>
    </dgm:pt>
    <dgm:pt modelId="{15C99D76-D893-4313-B0F6-9166D033C40F}" type="pres">
      <dgm:prSet presAssocID="{1E82C52E-3286-47EB-B93F-D0C0E7E790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4CBC10-A36F-445B-ACFB-5CA6B96A6DDB}" type="presOf" srcId="{3222309C-57DE-437D-B091-921192F63C60}" destId="{71CB9877-2E72-484E-96CB-9DF1F6383DFA}" srcOrd="0" destOrd="0" presId="urn:microsoft.com/office/officeart/2018/2/layout/IconVerticalSolidList"/>
    <dgm:cxn modelId="{CE55EF1C-F3DD-48C6-BE40-83DB5B714746}" srcId="{F801D74C-6D2B-48E9-A004-8CD0836B68F4}" destId="{1E82C52E-3286-47EB-B93F-D0C0E7E79073}" srcOrd="2" destOrd="0" parTransId="{F208DDF0-6714-4699-B2D4-27BC37020665}" sibTransId="{F20B632F-AE19-4CE9-98F7-F15930F3AD0C}"/>
    <dgm:cxn modelId="{AA3F585E-5C4E-468B-9DB5-F8709364DB28}" type="presOf" srcId="{1E82C52E-3286-47EB-B93F-D0C0E7E79073}" destId="{15C99D76-D893-4313-B0F6-9166D033C40F}" srcOrd="0" destOrd="0" presId="urn:microsoft.com/office/officeart/2018/2/layout/IconVerticalSolidList"/>
    <dgm:cxn modelId="{AC137F83-D83F-41B1-9764-D5D444F3EB79}" srcId="{F801D74C-6D2B-48E9-A004-8CD0836B68F4}" destId="{3222309C-57DE-437D-B091-921192F63C60}" srcOrd="1" destOrd="0" parTransId="{903DDF9B-AAB0-4F74-8260-4DEA4EC65B13}" sibTransId="{F5384670-2DF1-4ACA-A062-191AA0D3A473}"/>
    <dgm:cxn modelId="{F88F028B-EC72-4662-AE8F-8201809A1094}" type="presOf" srcId="{F801D74C-6D2B-48E9-A004-8CD0836B68F4}" destId="{37C23016-CF64-4B9E-BB80-94A60946643C}" srcOrd="0" destOrd="0" presId="urn:microsoft.com/office/officeart/2018/2/layout/IconVerticalSolidList"/>
    <dgm:cxn modelId="{1AF31F9A-82E7-416C-AEEE-C82008F2FFEB}" srcId="{F801D74C-6D2B-48E9-A004-8CD0836B68F4}" destId="{20884B2E-6E82-4E81-898F-83351B1714D1}" srcOrd="0" destOrd="0" parTransId="{1278B6FA-2FCC-4DF6-9351-68AB8C830229}" sibTransId="{A2233F7E-079B-47AE-AB74-60964B71C66F}"/>
    <dgm:cxn modelId="{B0359BE8-BE89-48C0-8AC1-ED79836D9157}" type="presOf" srcId="{20884B2E-6E82-4E81-898F-83351B1714D1}" destId="{BB8B95E9-4B51-4555-B0DA-DC977E2524D8}" srcOrd="0" destOrd="0" presId="urn:microsoft.com/office/officeart/2018/2/layout/IconVerticalSolidList"/>
    <dgm:cxn modelId="{21584173-1026-4D0C-B78C-728A2180FEEC}" type="presParOf" srcId="{37C23016-CF64-4B9E-BB80-94A60946643C}" destId="{D1DEF04C-B3C8-450C-8E6B-4904F5B03707}" srcOrd="0" destOrd="0" presId="urn:microsoft.com/office/officeart/2018/2/layout/IconVerticalSolidList"/>
    <dgm:cxn modelId="{07EF88A9-8F35-4CA7-96ED-9E6B09F1D118}" type="presParOf" srcId="{D1DEF04C-B3C8-450C-8E6B-4904F5B03707}" destId="{18C3A9FF-519C-48F5-B88E-C300953B367E}" srcOrd="0" destOrd="0" presId="urn:microsoft.com/office/officeart/2018/2/layout/IconVerticalSolidList"/>
    <dgm:cxn modelId="{CE7A7C2A-297D-4ADF-80B8-7B03F14BAA5C}" type="presParOf" srcId="{D1DEF04C-B3C8-450C-8E6B-4904F5B03707}" destId="{87FC1045-13CA-43E4-9651-44B0A99250EC}" srcOrd="1" destOrd="0" presId="urn:microsoft.com/office/officeart/2018/2/layout/IconVerticalSolidList"/>
    <dgm:cxn modelId="{B59AB3D4-846D-4C91-AAB6-901242497B41}" type="presParOf" srcId="{D1DEF04C-B3C8-450C-8E6B-4904F5B03707}" destId="{B7DCA653-FD77-45B3-8FC0-E11829A1CF6E}" srcOrd="2" destOrd="0" presId="urn:microsoft.com/office/officeart/2018/2/layout/IconVerticalSolidList"/>
    <dgm:cxn modelId="{3BD069F9-9532-4EAF-935E-4587CAA48711}" type="presParOf" srcId="{D1DEF04C-B3C8-450C-8E6B-4904F5B03707}" destId="{BB8B95E9-4B51-4555-B0DA-DC977E2524D8}" srcOrd="3" destOrd="0" presId="urn:microsoft.com/office/officeart/2018/2/layout/IconVerticalSolidList"/>
    <dgm:cxn modelId="{C4B863F5-5E72-44A5-A8EA-6AAC7ED7561E}" type="presParOf" srcId="{37C23016-CF64-4B9E-BB80-94A60946643C}" destId="{5442F05B-9C49-4C10-BB97-3465A2B452F6}" srcOrd="1" destOrd="0" presId="urn:microsoft.com/office/officeart/2018/2/layout/IconVerticalSolidList"/>
    <dgm:cxn modelId="{63F6310C-A9FC-41A5-B4A3-DC38983EB9ED}" type="presParOf" srcId="{37C23016-CF64-4B9E-BB80-94A60946643C}" destId="{8C68A807-3FCF-4A09-8102-6F9DD214D99F}" srcOrd="2" destOrd="0" presId="urn:microsoft.com/office/officeart/2018/2/layout/IconVerticalSolidList"/>
    <dgm:cxn modelId="{53DD0401-1335-4BB3-A91C-EDD55853686A}" type="presParOf" srcId="{8C68A807-3FCF-4A09-8102-6F9DD214D99F}" destId="{4EBB3ACB-40A1-4B4B-8C89-9D248C3C6CC0}" srcOrd="0" destOrd="0" presId="urn:microsoft.com/office/officeart/2018/2/layout/IconVerticalSolidList"/>
    <dgm:cxn modelId="{8D47CEBD-9775-47E8-8AA8-F7483C9A81E9}" type="presParOf" srcId="{8C68A807-3FCF-4A09-8102-6F9DD214D99F}" destId="{3B448D28-54E5-443C-BD01-CCABC629631D}" srcOrd="1" destOrd="0" presId="urn:microsoft.com/office/officeart/2018/2/layout/IconVerticalSolidList"/>
    <dgm:cxn modelId="{570129A7-AE74-4016-9972-9D5F5FE15808}" type="presParOf" srcId="{8C68A807-3FCF-4A09-8102-6F9DD214D99F}" destId="{D9D723D9-B5F3-4CDD-B17E-BE85D7935229}" srcOrd="2" destOrd="0" presId="urn:microsoft.com/office/officeart/2018/2/layout/IconVerticalSolidList"/>
    <dgm:cxn modelId="{DC833A90-B3CD-48DA-AF44-1B72B2B7724A}" type="presParOf" srcId="{8C68A807-3FCF-4A09-8102-6F9DD214D99F}" destId="{71CB9877-2E72-484E-96CB-9DF1F6383DFA}" srcOrd="3" destOrd="0" presId="urn:microsoft.com/office/officeart/2018/2/layout/IconVerticalSolidList"/>
    <dgm:cxn modelId="{582B8BCB-4B2A-4B5E-8660-DB02FBE1F758}" type="presParOf" srcId="{37C23016-CF64-4B9E-BB80-94A60946643C}" destId="{9A2D2745-9766-4568-BE94-E6652B0153E7}" srcOrd="3" destOrd="0" presId="urn:microsoft.com/office/officeart/2018/2/layout/IconVerticalSolidList"/>
    <dgm:cxn modelId="{BAB951D2-4904-4634-8AF9-DBB1FD388158}" type="presParOf" srcId="{37C23016-CF64-4B9E-BB80-94A60946643C}" destId="{B456DA6C-ACEE-4F53-89D9-F14ABDC068AF}" srcOrd="4" destOrd="0" presId="urn:microsoft.com/office/officeart/2018/2/layout/IconVerticalSolidList"/>
    <dgm:cxn modelId="{C075C8DC-6E91-4CF8-8B15-770F2EE30D03}" type="presParOf" srcId="{B456DA6C-ACEE-4F53-89D9-F14ABDC068AF}" destId="{6FCD1B9D-C787-4694-94A4-A98CEA0A690E}" srcOrd="0" destOrd="0" presId="urn:microsoft.com/office/officeart/2018/2/layout/IconVerticalSolidList"/>
    <dgm:cxn modelId="{9E6C2DF2-12C8-489D-8A89-3A111F088C01}" type="presParOf" srcId="{B456DA6C-ACEE-4F53-89D9-F14ABDC068AF}" destId="{AF914604-E9FA-4496-851E-4336406C72B3}" srcOrd="1" destOrd="0" presId="urn:microsoft.com/office/officeart/2018/2/layout/IconVerticalSolidList"/>
    <dgm:cxn modelId="{A4FC0029-E5EC-4744-BA08-DB9E28A84257}" type="presParOf" srcId="{B456DA6C-ACEE-4F53-89D9-F14ABDC068AF}" destId="{1D6FF510-EF51-4496-89A1-2D686A039E4C}" srcOrd="2" destOrd="0" presId="urn:microsoft.com/office/officeart/2018/2/layout/IconVerticalSolidList"/>
    <dgm:cxn modelId="{D541CF8D-D7A5-4013-9A93-27FD0582E5B7}" type="presParOf" srcId="{B456DA6C-ACEE-4F53-89D9-F14ABDC068AF}" destId="{15C99D76-D893-4313-B0F6-9166D033C4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3A9FF-519C-48F5-B88E-C300953B367E}">
      <dsp:nvSpPr>
        <dsp:cNvPr id="0" name=""/>
        <dsp:cNvSpPr/>
      </dsp:nvSpPr>
      <dsp:spPr>
        <a:xfrm>
          <a:off x="0" y="493"/>
          <a:ext cx="5275001" cy="1155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C1045-13CA-43E4-9651-44B0A99250EC}">
      <dsp:nvSpPr>
        <dsp:cNvPr id="0" name=""/>
        <dsp:cNvSpPr/>
      </dsp:nvSpPr>
      <dsp:spPr>
        <a:xfrm>
          <a:off x="349577" y="260509"/>
          <a:ext cx="635594" cy="635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8B95E9-4B51-4555-B0DA-DC977E2524D8}">
      <dsp:nvSpPr>
        <dsp:cNvPr id="0" name=""/>
        <dsp:cNvSpPr/>
      </dsp:nvSpPr>
      <dsp:spPr>
        <a:xfrm>
          <a:off x="1334749" y="493"/>
          <a:ext cx="3940251" cy="115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04" tIns="122304" rIns="122304" bIns="1223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Strategy cannot be successfully developed before developing a Mission and related Goals.</a:t>
          </a:r>
        </a:p>
      </dsp:txBody>
      <dsp:txXfrm>
        <a:off x="1334749" y="493"/>
        <a:ext cx="3940251" cy="1155627"/>
      </dsp:txXfrm>
    </dsp:sp>
    <dsp:sp modelId="{4EBB3ACB-40A1-4B4B-8C89-9D248C3C6CC0}">
      <dsp:nvSpPr>
        <dsp:cNvPr id="0" name=""/>
        <dsp:cNvSpPr/>
      </dsp:nvSpPr>
      <dsp:spPr>
        <a:xfrm>
          <a:off x="0" y="1445027"/>
          <a:ext cx="5275001" cy="1155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48D28-54E5-443C-BD01-CCABC629631D}">
      <dsp:nvSpPr>
        <dsp:cNvPr id="0" name=""/>
        <dsp:cNvSpPr/>
      </dsp:nvSpPr>
      <dsp:spPr>
        <a:xfrm>
          <a:off x="349577" y="1705044"/>
          <a:ext cx="635594" cy="635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CB9877-2E72-484E-96CB-9DF1F6383DFA}">
      <dsp:nvSpPr>
        <dsp:cNvPr id="0" name=""/>
        <dsp:cNvSpPr/>
      </dsp:nvSpPr>
      <dsp:spPr>
        <a:xfrm>
          <a:off x="1334749" y="1445027"/>
          <a:ext cx="3940251" cy="115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04" tIns="122304" rIns="122304" bIns="1223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requires a clear Vision and related Incentives.</a:t>
          </a:r>
        </a:p>
      </dsp:txBody>
      <dsp:txXfrm>
        <a:off x="1334749" y="1445027"/>
        <a:ext cx="3940251" cy="1155627"/>
      </dsp:txXfrm>
    </dsp:sp>
    <dsp:sp modelId="{6FCD1B9D-C787-4694-94A4-A98CEA0A690E}">
      <dsp:nvSpPr>
        <dsp:cNvPr id="0" name=""/>
        <dsp:cNvSpPr/>
      </dsp:nvSpPr>
      <dsp:spPr>
        <a:xfrm>
          <a:off x="0" y="2889561"/>
          <a:ext cx="5275001" cy="11556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14604-E9FA-4496-851E-4336406C72B3}">
      <dsp:nvSpPr>
        <dsp:cNvPr id="0" name=""/>
        <dsp:cNvSpPr/>
      </dsp:nvSpPr>
      <dsp:spPr>
        <a:xfrm>
          <a:off x="349577" y="3149578"/>
          <a:ext cx="635594" cy="6355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99D76-D893-4313-B0F6-9166D033C40F}">
      <dsp:nvSpPr>
        <dsp:cNvPr id="0" name=""/>
        <dsp:cNvSpPr/>
      </dsp:nvSpPr>
      <dsp:spPr>
        <a:xfrm>
          <a:off x="1334749" y="2889561"/>
          <a:ext cx="3940251" cy="115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304" tIns="122304" rIns="122304" bIns="12230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network of the organisation’s partners will also be considered, as this is important for the co-creation and capturing of Customer Value.</a:t>
          </a:r>
        </a:p>
      </dsp:txBody>
      <dsp:txXfrm>
        <a:off x="1334749" y="2889561"/>
        <a:ext cx="3940251" cy="1155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10/14/2026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youtu.be/DViVtgD0xwE?si=VRJMljqzuMsCTGn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bbc.co.uk/news/business-68146692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Strategic and Agile Business Management</a:t>
            </a:r>
            <a:r>
              <a:rPr lang="en-GB" b="0" i="0" dirty="0"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BMMB7027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Daniela Hellyer</a:t>
            </a:r>
          </a:p>
          <a:p>
            <a:r>
              <a:rPr lang="en-US">
                <a:solidFill>
                  <a:srgbClr val="FFFFFF">
                    <a:alpha val="75000"/>
                  </a:srgbClr>
                </a:solidFill>
              </a:rPr>
              <a:t>october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 2026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24760" y="4261282"/>
            <a:ext cx="63297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C000"/>
                </a:solidFill>
              </a:rPr>
              <a:t>Introduction to </a:t>
            </a:r>
          </a:p>
          <a:p>
            <a:pPr algn="ctr"/>
            <a:r>
              <a:rPr lang="en-GB" sz="3200" b="1" dirty="0">
                <a:solidFill>
                  <a:srgbClr val="FFC000"/>
                </a:solidFill>
              </a:rPr>
              <a:t>Strategy &amp; 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Lecture topics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764959" y="1490308"/>
            <a:ext cx="106620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rgbClr val="0070C0"/>
              </a:solidFill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Welcome session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Introduction to strategy and strategic management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832EC1D-417E-F2D2-258A-AE9A0724B7E0}"/>
              </a:ext>
            </a:extLst>
          </p:cNvPr>
          <p:cNvSpPr/>
          <p:nvPr/>
        </p:nvSpPr>
        <p:spPr>
          <a:xfrm>
            <a:off x="1002632" y="2352408"/>
            <a:ext cx="6352673" cy="312821"/>
          </a:xfrm>
          <a:prstGeom prst="round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45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What is strategy?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44C996-A3C0-66C4-2954-A7E57B23C75B}"/>
              </a:ext>
            </a:extLst>
          </p:cNvPr>
          <p:cNvSpPr txBox="1"/>
          <p:nvPr/>
        </p:nvSpPr>
        <p:spPr>
          <a:xfrm>
            <a:off x="985421" y="2445773"/>
            <a:ext cx="10235954" cy="830997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dirty="0"/>
              <a:t>‘… Strategy is a detailed plan for achieving success in situations such as war, politics, business, industry, or sport, or the skill of planning for such situations…’ </a:t>
            </a:r>
          </a:p>
          <a:p>
            <a:r>
              <a:rPr lang="en-GB" sz="1200" dirty="0"/>
              <a:t>(Cambridge Dictionary)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4095F4-D5A3-BD92-57A9-97F11A7B7A23}"/>
              </a:ext>
            </a:extLst>
          </p:cNvPr>
          <p:cNvSpPr txBox="1"/>
          <p:nvPr/>
        </p:nvSpPr>
        <p:spPr>
          <a:xfrm>
            <a:off x="575894" y="1552667"/>
            <a:ext cx="7155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many definitions out there!</a:t>
            </a:r>
          </a:p>
          <a:p>
            <a:r>
              <a:rPr lang="en-GB" dirty="0"/>
              <a:t>Here is one example of the many definitions you will come across: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4A4CF0-AACC-3879-BAD6-10759302016A}"/>
              </a:ext>
            </a:extLst>
          </p:cNvPr>
          <p:cNvSpPr txBox="1"/>
          <p:nvPr/>
        </p:nvSpPr>
        <p:spPr>
          <a:xfrm>
            <a:off x="656948" y="3838591"/>
            <a:ext cx="1056442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There are many models and frameworks related to the concept of ‘strategy’…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For a Strategy to be successful, it is important to understand: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WHY</a:t>
            </a:r>
            <a:r>
              <a:rPr lang="en-GB" dirty="0"/>
              <a:t> the organisation is doing it and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70C0"/>
                </a:solidFill>
              </a:rPr>
              <a:t>when to CHANGE / STOP </a:t>
            </a:r>
            <a:r>
              <a:rPr lang="en-GB" dirty="0"/>
              <a:t>doing it.</a:t>
            </a:r>
          </a:p>
        </p:txBody>
      </p:sp>
    </p:spTree>
    <p:extLst>
      <p:ext uri="{BB962C8B-B14F-4D97-AF65-F5344CB8AC3E}">
        <p14:creationId xmlns:p14="http://schemas.microsoft.com/office/powerpoint/2010/main" val="1070513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875149D-F692-45DA-8324-D5E0193D5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800930"/>
            <a:ext cx="3568661" cy="2256390"/>
          </a:xfrm>
        </p:spPr>
        <p:txBody>
          <a:bodyPr anchor="ctr">
            <a:normAutofit/>
          </a:bodyPr>
          <a:lstStyle/>
          <a:p>
            <a:r>
              <a:rPr lang="en-GB" dirty="0"/>
              <a:t>Michael porter on strategy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B19935-C760-4698-9DD1-973C8A428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990612-E008-4F02-AEBB-B140BE753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310A41F-3A14-4150-B6CF-0A577DDDE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800928"/>
            <a:ext cx="7183597" cy="5164865"/>
          </a:xfrm>
        </p:spPr>
        <p:txBody>
          <a:bodyPr>
            <a:normAutofit/>
          </a:bodyPr>
          <a:lstStyle/>
          <a:p>
            <a:pPr>
              <a:buClr>
                <a:srgbClr val="618FC3"/>
              </a:buClr>
            </a:pPr>
            <a:r>
              <a:rPr lang="en-GB" sz="1800" b="1" dirty="0"/>
              <a:t>Michael Porter: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Is professor emeritus at Harvard Business School, an economist and researcher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Best known for his theories on economics and business strategy</a:t>
            </a:r>
          </a:p>
          <a:p>
            <a:pPr>
              <a:buClr>
                <a:srgbClr val="618FC3"/>
              </a:buClr>
            </a:pPr>
            <a:endParaRPr lang="en-GB" sz="1800" dirty="0"/>
          </a:p>
          <a:p>
            <a:pPr>
              <a:buClr>
                <a:srgbClr val="618FC3"/>
              </a:buClr>
            </a:pPr>
            <a:r>
              <a:rPr lang="en-GB" sz="1800" b="1" dirty="0"/>
              <a:t>Watch this video and take notes: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What are the key messages that you take away from this?</a:t>
            </a:r>
          </a:p>
          <a:p>
            <a:pPr lvl="1">
              <a:buClr>
                <a:srgbClr val="618FC3"/>
              </a:buClr>
            </a:pPr>
            <a:r>
              <a:rPr lang="en-GB" sz="1800" dirty="0"/>
              <a:t>We will discuss this together after the video.</a:t>
            </a:r>
          </a:p>
          <a:p>
            <a:pPr>
              <a:buClr>
                <a:srgbClr val="618FC3"/>
              </a:buClr>
            </a:pPr>
            <a:r>
              <a:rPr lang="en-GB" sz="1800" dirty="0">
                <a:hlinkClick r:id="rId2"/>
              </a:rPr>
              <a:t>https://youtu.be/DViVtgD0xwE?si=VRJMljqzuMsCTGnm</a:t>
            </a:r>
            <a:endParaRPr lang="en-GB" sz="1800" dirty="0"/>
          </a:p>
          <a:p>
            <a:pPr>
              <a:buClr>
                <a:srgbClr val="618FC3"/>
              </a:buClr>
            </a:pPr>
            <a:endParaRPr lang="en-GB" sz="1800" dirty="0"/>
          </a:p>
        </p:txBody>
      </p:sp>
      <p:pic>
        <p:nvPicPr>
          <p:cNvPr id="7" name="Picture 6" descr="A person wearing glasses and a suit&#10;&#10;Description automatically generated">
            <a:extLst>
              <a:ext uri="{FF2B5EF4-FFF2-40B4-BE49-F238E27FC236}">
                <a16:creationId xmlns:a16="http://schemas.microsoft.com/office/drawing/2014/main" id="{36704E55-AD1F-41BD-AD3E-C8DF64BF17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73" y="2773527"/>
            <a:ext cx="2886962" cy="3046926"/>
          </a:xfrm>
          <a:prstGeom prst="rect">
            <a:avLst/>
          </a:prstGeom>
        </p:spPr>
      </p:pic>
      <p:pic>
        <p:nvPicPr>
          <p:cNvPr id="8" name="Picture 7" descr="A logo of a business school&#10;&#10;Description automatically generated">
            <a:extLst>
              <a:ext uri="{FF2B5EF4-FFF2-40B4-BE49-F238E27FC236}">
                <a16:creationId xmlns:a16="http://schemas.microsoft.com/office/drawing/2014/main" id="{14934988-95A3-25D8-9487-4A92451920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2474" y="5309662"/>
            <a:ext cx="2204799" cy="124019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srgbClr val="618FC3"/>
                </a:solidFill>
                <a:latin typeface="Franklin Gothic Book" panose="020B0502020104020203"/>
              </a:rPr>
              <a:t>6:43</a:t>
            </a:r>
            <a:endParaRPr kumimoji="0" lang="en-US" b="0" i="0" u="none" strike="noStrike" kern="1200" cap="all" spc="0" normalizeH="0" baseline="0" noProof="0" dirty="0">
              <a:ln>
                <a:noFill/>
              </a:ln>
              <a:solidFill>
                <a:srgbClr val="618FC3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solidFill>
                  <a:srgbClr val="618FC3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618FC3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24B434-8A95-DF4A-5DE2-97A7EA73309E}"/>
              </a:ext>
            </a:extLst>
          </p:cNvPr>
          <p:cNvSpPr txBox="1"/>
          <p:nvPr/>
        </p:nvSpPr>
        <p:spPr>
          <a:xfrm>
            <a:off x="2488076" y="6124058"/>
            <a:ext cx="7083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F0F0F"/>
                </a:solidFill>
                <a:effectLst/>
                <a:latin typeface="Roboto" panose="02000000000000000000" pitchFamily="2" charset="0"/>
              </a:rPr>
              <a:t>You need strategy for Your Organization Prof. Michael Porter</a:t>
            </a:r>
          </a:p>
        </p:txBody>
      </p:sp>
    </p:spTree>
    <p:extLst>
      <p:ext uri="{BB962C8B-B14F-4D97-AF65-F5344CB8AC3E}">
        <p14:creationId xmlns:p14="http://schemas.microsoft.com/office/powerpoint/2010/main" val="3737160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27D09-185F-D544-5127-D130EEF3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724" y="702156"/>
            <a:ext cx="722507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Strategies evolve</a:t>
            </a:r>
          </a:p>
        </p:txBody>
      </p:sp>
      <p:pic>
        <p:nvPicPr>
          <p:cNvPr id="7" name="Picture 6" descr="Pink hued beach sand meeting the sea">
            <a:extLst>
              <a:ext uri="{FF2B5EF4-FFF2-40B4-BE49-F238E27FC236}">
                <a16:creationId xmlns:a16="http://schemas.microsoft.com/office/drawing/2014/main" id="{8E00259F-E884-AA26-A8DE-A3BBAB364CD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446534" y="601201"/>
            <a:ext cx="3703320" cy="5774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47B1A-314D-81AA-0FA4-69991E419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2726" y="1896533"/>
            <a:ext cx="6878108" cy="3962266"/>
          </a:xfrm>
        </p:spPr>
        <p:txBody>
          <a:bodyPr>
            <a:noAutofit/>
          </a:bodyPr>
          <a:lstStyle/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 dirty="0"/>
              <a:t>A company’s </a:t>
            </a:r>
            <a:r>
              <a:rPr lang="en-US" altLang="en-US" sz="1800" b="1" i="1" dirty="0"/>
              <a:t>strategy</a:t>
            </a:r>
            <a:r>
              <a:rPr lang="en-US" altLang="en-US" sz="1800" dirty="0"/>
              <a:t> is a </a:t>
            </a:r>
            <a:r>
              <a:rPr lang="en-US" altLang="en-US" sz="1800" b="1" i="1" dirty="0"/>
              <a:t>work in progress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 dirty="0"/>
              <a:t>Strategies must be regularly reviewed and adapted accordingly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en-US" sz="1800" dirty="0"/>
              <a:t>Changes may be necessary to react to: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Shifting market conditions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Technological breakthroughs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Fresh moves of competitors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Evolving customer preferences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Emerging market opportunities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New ideas to improve strategy</a:t>
            </a:r>
          </a:p>
          <a:p>
            <a:pPr lvl="1">
              <a:buFontTx/>
              <a:buChar char="–"/>
            </a:pPr>
            <a:r>
              <a:rPr lang="en-US" altLang="en-US" sz="1800" dirty="0"/>
              <a:t>Crisis situations</a:t>
            </a:r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FF7D2A-5E99-8C90-5260-ACEC0453C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82724" y="5951811"/>
            <a:ext cx="4989875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14C1DB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640CA-0F0C-111A-4096-BD12FFEE3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5932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14C1DB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14C1D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9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strategic levels across the organisation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3604334" y="1655410"/>
            <a:ext cx="7261934" cy="4829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 b="1" i="1" dirty="0">
                <a:solidFill>
                  <a:srgbClr val="0070C0"/>
                </a:solidFill>
              </a:rPr>
              <a:t>Corporate-level strategy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is concerned with the overall strategy of an organisation which consists of various business units, operating in various markets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determines how the organisation enhances the value of the various business units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b="1" i="1" dirty="0">
                <a:solidFill>
                  <a:srgbClr val="0070C0"/>
                </a:solidFill>
              </a:rPr>
              <a:t>Business-level strategy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is concerned with the way a business competes successfully in individual markets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Needs to link closely to objectives of corporate-level strategy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b="1" i="1" dirty="0">
                <a:solidFill>
                  <a:srgbClr val="0070C0"/>
                </a:solidFill>
              </a:rPr>
              <a:t>Functional-level strategy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is concerned with aligning activities of individual departments with the strategic objectives set at higher levels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address unique challenges of these departments (e.g. resources)</a:t>
            </a:r>
          </a:p>
          <a:p>
            <a:pPr>
              <a:lnSpc>
                <a:spcPct val="90000"/>
              </a:lnSpc>
            </a:pPr>
            <a:endParaRPr lang="en-GB" altLang="en-US" b="1" i="1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</a:pPr>
            <a:r>
              <a:rPr lang="en-GB" altLang="en-US" b="1" i="1" dirty="0">
                <a:solidFill>
                  <a:srgbClr val="0070C0"/>
                </a:solidFill>
              </a:rPr>
              <a:t>Operational-level strategy</a:t>
            </a:r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dirty="0"/>
              <a:t>is concerned with the daily running of the organisation (e.g. actions, processes)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sp>
        <p:nvSpPr>
          <p:cNvPr id="6" name="Arrow: Up-Down 5">
            <a:extLst>
              <a:ext uri="{FF2B5EF4-FFF2-40B4-BE49-F238E27FC236}">
                <a16:creationId xmlns:a16="http://schemas.microsoft.com/office/drawing/2014/main" id="{8EC24186-79F5-3673-BFB1-7ECE7768B664}"/>
              </a:ext>
            </a:extLst>
          </p:cNvPr>
          <p:cNvSpPr/>
          <p:nvPr/>
        </p:nvSpPr>
        <p:spPr>
          <a:xfrm>
            <a:off x="1621818" y="2669570"/>
            <a:ext cx="482681" cy="2790339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B2A097-AD65-4B99-11FF-1875E8C659BC}"/>
              </a:ext>
            </a:extLst>
          </p:cNvPr>
          <p:cNvSpPr txBox="1"/>
          <p:nvPr/>
        </p:nvSpPr>
        <p:spPr>
          <a:xfrm>
            <a:off x="1029811" y="2056984"/>
            <a:ext cx="1642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Long Term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FCACB3A-B7A6-1BE4-0CFC-491B1E666FC1}"/>
              </a:ext>
            </a:extLst>
          </p:cNvPr>
          <p:cNvSpPr txBox="1"/>
          <p:nvPr/>
        </p:nvSpPr>
        <p:spPr>
          <a:xfrm>
            <a:off x="1029810" y="5661654"/>
            <a:ext cx="1642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Short Term</a:t>
            </a:r>
          </a:p>
        </p:txBody>
      </p:sp>
      <p:pic>
        <p:nvPicPr>
          <p:cNvPr id="7" name="Picture 6" descr="Chess checkmate">
            <a:extLst>
              <a:ext uri="{FF2B5EF4-FFF2-40B4-BE49-F238E27FC236}">
                <a16:creationId xmlns:a16="http://schemas.microsoft.com/office/drawing/2014/main" id="{D226CF43-78C5-6C7E-7851-BE781FAE9456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5322" y="3139741"/>
            <a:ext cx="2775671" cy="1849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14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579590"/>
          </a:xfrm>
        </p:spPr>
        <p:txBody>
          <a:bodyPr/>
          <a:lstStyle/>
          <a:p>
            <a:r>
              <a:rPr lang="en-GB" dirty="0"/>
              <a:t>strategic levels – example of tesla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015883" y="2449270"/>
            <a:ext cx="6487727" cy="2834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Corporate-level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Diversifying from the organisation’s original activities (electric cars) into other activities (e.g. energy storage and charging infrastructure)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Business-level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improvement strategies  (e.g. developing a lower cost electric car)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Functional-level strategy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Geared to meeting its investment needs and raising finance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Regner (2017)</a:t>
            </a:r>
            <a:endParaRPr kumimoji="0" lang="en-GB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26" name="Picture 2" descr="Tesla Logo, symbol, meaning, history, PNG">
            <a:extLst>
              <a:ext uri="{FF2B5EF4-FFF2-40B4-BE49-F238E27FC236}">
                <a16:creationId xmlns:a16="http://schemas.microsoft.com/office/drawing/2014/main" id="{26AEAD7E-D22C-B895-AFC3-82126F1A3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79" y="2449269"/>
            <a:ext cx="3440598" cy="192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735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3A0639-363B-8BE6-C06D-57F8A2C02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Who is concerned with strategy in an organisation?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5FB25-BDE4-54CA-0583-511B073DA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All managers are concerned with strategy:</a:t>
            </a:r>
          </a:p>
          <a:p>
            <a:pPr>
              <a:lnSpc>
                <a:spcPct val="100000"/>
              </a:lnSpc>
            </a:pPr>
            <a:r>
              <a:rPr lang="en-GB" dirty="0"/>
              <a:t>Top managers frequently formulate and control strategy but may also involve others in the process.</a:t>
            </a:r>
          </a:p>
          <a:p>
            <a:pPr>
              <a:lnSpc>
                <a:spcPct val="100000"/>
              </a:lnSpc>
            </a:pPr>
            <a:r>
              <a:rPr lang="en-GB" dirty="0"/>
              <a:t>Middle and lower-level managers have to meet strategic objectives and deal with constraints.</a:t>
            </a:r>
          </a:p>
          <a:p>
            <a:pPr>
              <a:lnSpc>
                <a:spcPct val="100000"/>
              </a:lnSpc>
            </a:pPr>
            <a:r>
              <a:rPr lang="en-GB" dirty="0"/>
              <a:t>All managers have to communicate strategy to their teams and can contribute to the formation of strategy through ideas and feedback.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Organisations may also use strategy specialists:</a:t>
            </a:r>
          </a:p>
          <a:p>
            <a:pPr>
              <a:lnSpc>
                <a:spcPct val="100000"/>
              </a:lnSpc>
            </a:pPr>
            <a:r>
              <a:rPr lang="en-GB" dirty="0"/>
              <a:t>Many large organisations have in-house strategic planning or analyst roles.</a:t>
            </a:r>
          </a:p>
          <a:p>
            <a:pPr>
              <a:lnSpc>
                <a:spcPct val="100000"/>
              </a:lnSpc>
            </a:pPr>
            <a:r>
              <a:rPr lang="en-GB" dirty="0"/>
              <a:t>Strategy consultants can be engaged from management consulting firms (e.g. Accenture, IBM Consulting, PricewaterhouseCoopers (PwC)).</a:t>
            </a:r>
          </a:p>
          <a:p>
            <a:pPr>
              <a:lnSpc>
                <a:spcPct val="100000"/>
              </a:lnSpc>
            </a:pPr>
            <a:r>
              <a:rPr lang="en-GB" dirty="0"/>
              <a:t>There are a growing number of specialist strategy consulting firms (e.g. McKinsey &amp; Co., The Boston Consulting Group).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9287FA-85CD-369E-90E2-79232F74E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E6F443-6234-683C-8762-1F90AAD40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3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2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9AA49-4C5F-BDCB-CF90-F98D00456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Three horizons for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8277A-5308-CFD3-62FC-8D2B923A7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00B0F0"/>
                </a:solidFill>
              </a:rPr>
              <a:t>Horizon 1: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Current core activities – extend and defend these activities.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00B0F0"/>
                </a:solidFill>
              </a:rPr>
              <a:t>Horizon 2: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Develop emerging activities – to generate new 	sources of growth and/or profit.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rgbClr val="00B0F0"/>
                </a:solidFill>
              </a:rPr>
              <a:t>Horizon 3: </a:t>
            </a:r>
          </a:p>
          <a:p>
            <a:pPr>
              <a:lnSpc>
                <a:spcPct val="100000"/>
              </a:lnSpc>
            </a:pPr>
            <a:r>
              <a:rPr lang="en-GB" sz="1400" dirty="0">
                <a:solidFill>
                  <a:srgbClr val="FFFFFF"/>
                </a:solidFill>
              </a:rPr>
              <a:t>Create viable strategic options for the future – higher risk activities that may take years to generate growth/profits.</a:t>
            </a:r>
          </a:p>
        </p:txBody>
      </p:sp>
      <p:pic>
        <p:nvPicPr>
          <p:cNvPr id="6" name="Picture 10" descr="M01NF002">
            <a:extLst>
              <a:ext uri="{FF2B5EF4-FFF2-40B4-BE49-F238E27FC236}">
                <a16:creationId xmlns:a16="http://schemas.microsoft.com/office/drawing/2014/main" id="{42165A57-E9F1-5EF5-5AD0-809FF76FB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82196" y="857251"/>
            <a:ext cx="7768549" cy="386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9043D-A092-E1B4-6286-FB3B38709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3429845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</a:t>
            </a:r>
            <a:r>
              <a:rPr kumimoji="0" lang="en-GB" sz="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Regner</a:t>
            </a: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(2017)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878986-40A9-3575-03FE-2C555C921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486D1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486D1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89FC77-8EA0-9E0D-579B-D23C095044E9}"/>
              </a:ext>
            </a:extLst>
          </p:cNvPr>
          <p:cNvSpPr txBox="1"/>
          <p:nvPr/>
        </p:nvSpPr>
        <p:spPr>
          <a:xfrm>
            <a:off x="4767100" y="4954508"/>
            <a:ext cx="7247813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‘Profit’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on the vertical axis can be replaced by non-profit objectives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‘Business’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refer to any set of activities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‘Time’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can refer to a varying number of years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Source: M.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Baghai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, S. Coley and D. White, The Alchemy of Growth, 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Texere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Publishers, 2000. Figure 1.1, p. 5.</a:t>
            </a:r>
          </a:p>
        </p:txBody>
      </p:sp>
    </p:spTree>
    <p:extLst>
      <p:ext uri="{BB962C8B-B14F-4D97-AF65-F5344CB8AC3E}">
        <p14:creationId xmlns:p14="http://schemas.microsoft.com/office/powerpoint/2010/main" val="104603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858DF7D-C2D0-4B03-A7A0-2F06B789E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B26B711-3121-40B0-8377-A64F3DC00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5C4D3D-ABBA-4B4E-93E5-01E34371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DDD5E5-0097-4C6C-B266-5732EDA9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52EF87-C74F-4D3F-9CAD-EEA1733C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97643"/>
            <a:ext cx="3703320" cy="5792922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9744F-03C0-D7EC-C740-6AD3AD451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14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EFF"/>
                </a:solidFill>
              </a:rPr>
              <a:t>Strategy – in a changing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899B5-919C-2493-A075-4172F5F93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4935" y="1037968"/>
            <a:ext cx="6725899" cy="48208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solidFill>
                  <a:srgbClr val="0070C0"/>
                </a:solidFill>
              </a:rPr>
              <a:t>Strategy is the direction and scope of an organisation over the long term, which achieves advantage in a changing environment through its configuration of resources and competences with the aim of fulfilling stakeholder expectations. (Johnson &amp; Scholes (2008))</a:t>
            </a:r>
          </a:p>
          <a:p>
            <a:r>
              <a:rPr lang="en-GB" dirty="0"/>
              <a:t>What do you think are the key words in the above definition?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Strategic Change:</a:t>
            </a:r>
          </a:p>
          <a:p>
            <a:r>
              <a:rPr lang="en-GB" dirty="0"/>
              <a:t>Name some of the organisations/industries which are currently undergoing strategic changes.</a:t>
            </a:r>
          </a:p>
          <a:p>
            <a:r>
              <a:rPr lang="en-GB" dirty="0"/>
              <a:t>What might be the impact of such changes on different areas of the business?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A99B0-95F6-7F01-166F-70F313C36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EB52F-5478-D824-7935-F3FED2F99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574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393D7F-48A5-A18D-8007-D2A1006EC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Source: </a:t>
            </a:r>
            <a:r>
              <a:rPr lang="en-US" dirty="0">
                <a:hlinkClick r:id="rId2"/>
              </a:rPr>
              <a:t>https://www.bbc.co.uk/news/business-68146692</a:t>
            </a:r>
            <a:r>
              <a:rPr lang="en-US" dirty="0"/>
              <a:t> </a:t>
            </a:r>
          </a:p>
          <a:p>
            <a:r>
              <a:rPr lang="en-US" dirty="0"/>
              <a:t>Accessed: 5</a:t>
            </a:r>
            <a:r>
              <a:rPr lang="en-US" baseline="30000" dirty="0"/>
              <a:t>th</a:t>
            </a:r>
            <a:r>
              <a:rPr lang="en-US" dirty="0"/>
              <a:t> February 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7A044-7B50-5A6B-C5B2-719956421A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11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F713CC-99E2-7D45-F6CD-2FECC227029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5281" y="2051233"/>
            <a:ext cx="3056012" cy="17190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AD8344-F3F5-331B-493A-5965968DF4F5}"/>
              </a:ext>
            </a:extLst>
          </p:cNvPr>
          <p:cNvSpPr txBox="1"/>
          <p:nvPr/>
        </p:nvSpPr>
        <p:spPr>
          <a:xfrm>
            <a:off x="990968" y="927262"/>
            <a:ext cx="103560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3600" b="1" i="0" dirty="0">
                <a:solidFill>
                  <a:srgbClr val="0070C0"/>
                </a:solidFill>
                <a:effectLst/>
                <a:latin typeface="ReithSerif"/>
              </a:rPr>
              <a:t>Sky to cut 1,000 jobs in move towards digital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779134-B11D-E6BF-635D-940B5F473D7C}"/>
              </a:ext>
            </a:extLst>
          </p:cNvPr>
          <p:cNvSpPr txBox="1"/>
          <p:nvPr/>
        </p:nvSpPr>
        <p:spPr>
          <a:xfrm>
            <a:off x="5137087" y="1960420"/>
            <a:ext cx="609452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b="1" i="0" dirty="0">
                <a:solidFill>
                  <a:srgbClr val="141414"/>
                </a:solidFill>
                <a:effectLst/>
                <a:latin typeface="inherit"/>
              </a:rPr>
              <a:t>Sky is planning to cut about 1,000 jobs in the UK this year, as the media group moves towards more internet-based services.</a:t>
            </a:r>
            <a:endParaRPr lang="en-GB" b="0" i="0" dirty="0">
              <a:solidFill>
                <a:srgbClr val="141414"/>
              </a:solidFill>
              <a:effectLst/>
              <a:latin typeface="ReithSans"/>
            </a:endParaRPr>
          </a:p>
          <a:p>
            <a:pPr algn="l" fontAlgn="base"/>
            <a:r>
              <a:rPr lang="en-GB" b="0" i="0" dirty="0">
                <a:solidFill>
                  <a:srgbClr val="141414"/>
                </a:solidFill>
                <a:effectLst/>
                <a:latin typeface="ReithSans"/>
              </a:rPr>
              <a:t>It is understood a significant number will be engineers, as fewer people require satellite dishes to be installed at home.</a:t>
            </a:r>
          </a:p>
          <a:p>
            <a:pPr algn="l" fontAlgn="base"/>
            <a:r>
              <a:rPr lang="en-GB" b="0" i="0" dirty="0">
                <a:solidFill>
                  <a:srgbClr val="141414"/>
                </a:solidFill>
                <a:effectLst/>
                <a:latin typeface="ReithSans"/>
              </a:rPr>
              <a:t>Sky currently employs about 26,000 people in the UK.</a:t>
            </a:r>
          </a:p>
          <a:p>
            <a:pPr algn="l" fontAlgn="base"/>
            <a:r>
              <a:rPr lang="en-GB" b="0" i="0" dirty="0">
                <a:solidFill>
                  <a:srgbClr val="141414"/>
                </a:solidFill>
                <a:effectLst/>
                <a:latin typeface="ReithSans"/>
              </a:rPr>
              <a:t>The cuts announced on Tuesday represent about 4% of its workforce.</a:t>
            </a:r>
          </a:p>
          <a:p>
            <a:pPr algn="l" fontAlgn="base"/>
            <a:r>
              <a:rPr lang="en-GB" b="0" i="0" dirty="0">
                <a:solidFill>
                  <a:srgbClr val="141414"/>
                </a:solidFill>
                <a:effectLst/>
                <a:latin typeface="ReithSans"/>
              </a:rPr>
              <a:t>The rise in digital products on offer means many customers can now set up new services without any assistance.</a:t>
            </a:r>
          </a:p>
          <a:p>
            <a:pPr algn="l" fontAlgn="base"/>
            <a:r>
              <a:rPr lang="en-GB" b="0" i="0" dirty="0">
                <a:solidFill>
                  <a:srgbClr val="141414"/>
                </a:solidFill>
                <a:effectLst/>
                <a:latin typeface="ReithSans"/>
              </a:rPr>
              <a:t>A Sky spokesperson said: "Increasingly, customers are choosing Sky Glass and Sky Stream which don't require specialist installation, and that has led us to change the number of roles we need to deliver our services."</a:t>
            </a:r>
          </a:p>
        </p:txBody>
      </p:sp>
    </p:spTree>
    <p:extLst>
      <p:ext uri="{BB962C8B-B14F-4D97-AF65-F5344CB8AC3E}">
        <p14:creationId xmlns:p14="http://schemas.microsoft.com/office/powerpoint/2010/main" val="146141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121A3-89B7-0CB2-A7AD-AB055F2A4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organisation’s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EA57C-2266-9715-C666-F933E4A77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organisation must define and express their purpose to stakeholders.</a:t>
            </a:r>
          </a:p>
          <a:p>
            <a:r>
              <a:rPr lang="en-GB" dirty="0"/>
              <a:t>Who do you think are the stakeholder of an organisation?</a:t>
            </a:r>
          </a:p>
          <a:p>
            <a:r>
              <a:rPr lang="en-GB" dirty="0"/>
              <a:t>Stakeholders are those individuals or groups that depend on an organisation to fulfil their own goals and on whom, in turn, the organisation depends.</a:t>
            </a:r>
          </a:p>
          <a:p>
            <a:r>
              <a:rPr lang="en-GB" dirty="0"/>
              <a:t>Four key elements to define an organisation’s purpose:</a:t>
            </a:r>
          </a:p>
          <a:p>
            <a:pPr lvl="1"/>
            <a:r>
              <a:rPr lang="en-GB" dirty="0"/>
              <a:t>Mission Statement – purpose/differentiation</a:t>
            </a:r>
          </a:p>
          <a:p>
            <a:pPr lvl="1"/>
            <a:r>
              <a:rPr lang="en-GB" dirty="0"/>
              <a:t>Vision Statement – future achievement</a:t>
            </a:r>
          </a:p>
          <a:p>
            <a:pPr lvl="1"/>
            <a:r>
              <a:rPr lang="en-GB" dirty="0"/>
              <a:t>Statement of Corporate Values – guiding core principles</a:t>
            </a:r>
          </a:p>
          <a:p>
            <a:pPr lvl="1"/>
            <a:r>
              <a:rPr lang="en-GB" dirty="0"/>
              <a:t>Statement of Objectives – specific outcomes to achieve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B46B41-ED8E-896D-FBE9-0647C76CB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Johnson, Whittington, Scholes, Angwin, </a:t>
            </a:r>
            <a:r>
              <a:rPr kumimoji="0" lang="en-GB" sz="900" b="0" i="0" u="none" strike="noStrike" kern="1200" cap="all" spc="0" normalizeH="0" baseline="0" noProof="0" dirty="0" err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Regner</a:t>
            </a:r>
            <a:r>
              <a:rPr kumimoji="0" lang="en-GB" sz="900" b="0" i="0" u="none" strike="noStrike" kern="1200" cap="all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 (2017)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34A78-DC4F-C9D5-12B0-8D27385DE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31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AD97-103E-7E6B-853E-5FAFFADAC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nature of customer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62373-A467-9DA6-4434-D11CCCCD3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74" y="2269649"/>
            <a:ext cx="2774997" cy="18172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0070C0"/>
                </a:solidFill>
              </a:rPr>
              <a:t>Customer Value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01B32E-6933-FE56-92E9-CF070DC07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635C05-2C14-C5A7-3914-29D5C1A97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5357C9D-45F8-B853-B1D8-CBF28EDF2C5F}"/>
              </a:ext>
            </a:extLst>
          </p:cNvPr>
          <p:cNvSpPr txBox="1">
            <a:spLocks/>
          </p:cNvSpPr>
          <p:nvPr/>
        </p:nvSpPr>
        <p:spPr>
          <a:xfrm>
            <a:off x="3530765" y="2829432"/>
            <a:ext cx="2774996" cy="181724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Perceived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Product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Service benefits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Image benefits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63A6A1F-9A91-43AC-6B1A-9D6550B86F09}"/>
              </a:ext>
            </a:extLst>
          </p:cNvPr>
          <p:cNvSpPr txBox="1">
            <a:spLocks/>
          </p:cNvSpPr>
          <p:nvPr/>
        </p:nvSpPr>
        <p:spPr>
          <a:xfrm>
            <a:off x="7259053" y="2625890"/>
            <a:ext cx="4716379" cy="29968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Perceived Sacrifice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Monetary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Time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Energy costs</a:t>
            </a:r>
          </a:p>
          <a:p>
            <a:pPr marL="306000" marR="0" lvl="0" indent="-306000" algn="l" defTabSz="457200" rtl="0" eaLnBrk="1" fontAlgn="auto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rgbClr val="1CADE4"/>
              </a:buClr>
              <a:buSzPct val="92000"/>
              <a:buFont typeface="Wingdings 2" panose="05020102010507070707" pitchFamily="18" charset="2"/>
              <a:buChar char="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Psychological costs (not making the right decision, perception of risk)</a:t>
            </a:r>
          </a:p>
        </p:txBody>
      </p:sp>
      <p:sp>
        <p:nvSpPr>
          <p:cNvPr id="8" name="Equal 4">
            <a:extLst>
              <a:ext uri="{FF2B5EF4-FFF2-40B4-BE49-F238E27FC236}">
                <a16:creationId xmlns:a16="http://schemas.microsoft.com/office/drawing/2014/main" id="{E6E547C1-99B5-15AD-E940-2F84093BB2C9}"/>
              </a:ext>
            </a:extLst>
          </p:cNvPr>
          <p:cNvSpPr/>
          <p:nvPr/>
        </p:nvSpPr>
        <p:spPr bwMode="auto">
          <a:xfrm>
            <a:off x="2687270" y="2970391"/>
            <a:ext cx="798508" cy="495967"/>
          </a:xfrm>
          <a:prstGeom prst="mathEqual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9" name="Minus 8">
            <a:extLst>
              <a:ext uri="{FF2B5EF4-FFF2-40B4-BE49-F238E27FC236}">
                <a16:creationId xmlns:a16="http://schemas.microsoft.com/office/drawing/2014/main" id="{E2A91C07-8950-5C79-B072-3A1602068738}"/>
              </a:ext>
            </a:extLst>
          </p:cNvPr>
          <p:cNvSpPr/>
          <p:nvPr/>
        </p:nvSpPr>
        <p:spPr bwMode="auto">
          <a:xfrm>
            <a:off x="6228998" y="2930286"/>
            <a:ext cx="877656" cy="593512"/>
          </a:xfrm>
          <a:prstGeom prst="mathMinus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E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1" name="TextBox 1">
            <a:extLst>
              <a:ext uri="{FF2B5EF4-FFF2-40B4-BE49-F238E27FC236}">
                <a16:creationId xmlns:a16="http://schemas.microsoft.com/office/drawing/2014/main" id="{9786439C-8EA1-9A2F-B30F-7159C0F0EE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9157" y="5710029"/>
            <a:ext cx="725871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marL="742950" indent="-28575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marL="11430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marL="16002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marL="2057400" indent="-228600"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Value offered should exceed that of competitors</a:t>
            </a:r>
            <a:endParaRPr kumimoji="0" lang="en-GB" altLang="en-US" sz="2800" b="1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0785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3742155" cy="3903332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exploring</a:t>
            </a:r>
            <a:b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Strategy framework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7369885-BE58-30BC-D21D-9821CCA30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537" y="655738"/>
            <a:ext cx="7383713" cy="596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2BDB2100-F836-2AE9-5A45-4B8D8728FCED}"/>
              </a:ext>
            </a:extLst>
          </p:cNvPr>
          <p:cNvSpPr txBox="1">
            <a:spLocks/>
          </p:cNvSpPr>
          <p:nvPr/>
        </p:nvSpPr>
        <p:spPr>
          <a:xfrm>
            <a:off x="5255710" y="6543155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 dirty="0"/>
              <a:t>Johnson, Whittington, Scholes, Angwin, </a:t>
            </a:r>
            <a:r>
              <a:rPr lang="en-GB" altLang="en-US" sz="1000" dirty="0" err="1"/>
              <a:t>Regner</a:t>
            </a:r>
            <a:r>
              <a:rPr lang="en-GB" altLang="en-US" sz="1000" dirty="0"/>
              <a:t> (2017)</a:t>
            </a:r>
          </a:p>
        </p:txBody>
      </p:sp>
    </p:spTree>
    <p:extLst>
      <p:ext uri="{BB962C8B-B14F-4D97-AF65-F5344CB8AC3E}">
        <p14:creationId xmlns:p14="http://schemas.microsoft.com/office/powerpoint/2010/main" val="33181695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C34AB-5D5A-99EE-6D79-2920DDC2D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exploring strategy framework –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11604-A931-FC63-58BD-2A4AAFA2C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The Exploring Strategy Framework can be applied in many contexts.</a:t>
            </a:r>
          </a:p>
          <a:p>
            <a:r>
              <a:rPr lang="en-GB" sz="1800" dirty="0"/>
              <a:t>In each context the balance of strategic issues differs: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Small businesses </a:t>
            </a:r>
            <a:r>
              <a:rPr lang="en-GB" sz="1800" dirty="0"/>
              <a:t>(e.g. strategic purpose, growth issues and retaining independence).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Multinational corporations </a:t>
            </a:r>
            <a:r>
              <a:rPr lang="en-GB" sz="1800" dirty="0"/>
              <a:t>(e.g. geographical scope; cultural issues and structure/control issues).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Public sector organisations </a:t>
            </a:r>
            <a:r>
              <a:rPr lang="en-GB" sz="1800" dirty="0"/>
              <a:t>(e.g. service/quality and managing change issues).</a:t>
            </a:r>
          </a:p>
          <a:p>
            <a:pPr lvl="1"/>
            <a:r>
              <a:rPr lang="en-GB" sz="1800" b="1" dirty="0">
                <a:solidFill>
                  <a:srgbClr val="0070C0"/>
                </a:solidFill>
              </a:rPr>
              <a:t>Not-for-profit organisations </a:t>
            </a:r>
            <a:r>
              <a:rPr lang="en-GB" sz="1800" dirty="0"/>
              <a:t>(e.g. purpose and funding issues).</a:t>
            </a:r>
          </a:p>
          <a:p>
            <a:endParaRPr lang="en-GB" sz="1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B62D3B-F63F-1AAB-E9F2-A968E49F2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217EEF-CECB-BA28-A9F4-DEEA8E72D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132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FA23A-210E-834E-B831-C9028052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578"/>
          </a:xfrm>
        </p:spPr>
        <p:txBody>
          <a:bodyPr/>
          <a:lstStyle/>
          <a:p>
            <a:r>
              <a:rPr lang="en-GB" dirty="0"/>
              <a:t>Strategic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3F4-6303-5CAC-5AC4-9099A6CF3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855003"/>
            <a:ext cx="6429207" cy="29630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The Strategic Position is concerned with the impact of strategy on:</a:t>
            </a:r>
          </a:p>
          <a:p>
            <a:r>
              <a:rPr lang="en-GB" sz="1600" dirty="0"/>
              <a:t>the macro-environment</a:t>
            </a:r>
          </a:p>
          <a:p>
            <a:r>
              <a:rPr lang="en-GB" sz="1600" dirty="0"/>
              <a:t>the industry environment</a:t>
            </a:r>
          </a:p>
          <a:p>
            <a:r>
              <a:rPr lang="en-GB" sz="1600" dirty="0"/>
              <a:t>the organisation’s strategic capability (resources and competences)</a:t>
            </a:r>
          </a:p>
          <a:p>
            <a:r>
              <a:rPr lang="en-GB" sz="1600" dirty="0"/>
              <a:t>the organisation’s stakeholders</a:t>
            </a:r>
          </a:p>
          <a:p>
            <a:r>
              <a:rPr lang="en-GB" sz="1600" dirty="0"/>
              <a:t>the organisation’s culture.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3886B-9502-B364-A763-02F9DD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CDD5-61D5-D353-0D6E-25C0835F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16</a:t>
            </a:fld>
            <a:endParaRPr lang="en-US" dirty="0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18226333-7A7B-B291-6BED-40AD2A310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47" y="1631198"/>
            <a:ext cx="4491148" cy="4491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D1CB8E26-B7FE-EAF4-7B27-12438BC6DC86}"/>
              </a:ext>
            </a:extLst>
          </p:cNvPr>
          <p:cNvSpPr txBox="1">
            <a:spLocks/>
          </p:cNvSpPr>
          <p:nvPr/>
        </p:nvSpPr>
        <p:spPr>
          <a:xfrm>
            <a:off x="-615700" y="6316671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 dirty="0"/>
              <a:t>Johnson, Whittington, Scholes, Angwin, </a:t>
            </a:r>
            <a:r>
              <a:rPr lang="en-GB" altLang="en-US" sz="1000" dirty="0" err="1"/>
              <a:t>Regner</a:t>
            </a:r>
            <a:r>
              <a:rPr lang="en-GB" altLang="en-US" sz="1000" dirty="0"/>
              <a:t> (2017)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DA1DBE-4F96-498E-3BB2-0B57CAE847C4}"/>
              </a:ext>
            </a:extLst>
          </p:cNvPr>
          <p:cNvSpPr txBox="1">
            <a:spLocks/>
          </p:cNvSpPr>
          <p:nvPr/>
        </p:nvSpPr>
        <p:spPr>
          <a:xfrm>
            <a:off x="5245768" y="3745633"/>
            <a:ext cx="6737685" cy="2902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Fundamental questions for Strategic Position:</a:t>
            </a:r>
          </a:p>
          <a:p>
            <a:r>
              <a:rPr lang="en-GB" sz="1800" dirty="0"/>
              <a:t>What are the macro-environmental opportunities and threats?</a:t>
            </a:r>
          </a:p>
          <a:p>
            <a:r>
              <a:rPr lang="en-GB" sz="1800" dirty="0"/>
              <a:t>How can the organisation manage industry forces?</a:t>
            </a:r>
          </a:p>
          <a:p>
            <a:r>
              <a:rPr lang="en-GB" sz="1800" dirty="0"/>
              <a:t>How are stakeholders aligned to the organisational purpose?</a:t>
            </a:r>
          </a:p>
          <a:p>
            <a:r>
              <a:rPr lang="en-GB" sz="1800" dirty="0"/>
              <a:t>What resources and capabilities support the strategy?</a:t>
            </a:r>
          </a:p>
          <a:p>
            <a:r>
              <a:rPr lang="en-GB" sz="1800" dirty="0"/>
              <a:t>How does culture fit the strategy?</a:t>
            </a:r>
          </a:p>
        </p:txBody>
      </p:sp>
    </p:spTree>
    <p:extLst>
      <p:ext uri="{BB962C8B-B14F-4D97-AF65-F5344CB8AC3E}">
        <p14:creationId xmlns:p14="http://schemas.microsoft.com/office/powerpoint/2010/main" val="84524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FA23A-210E-834E-B831-C9028052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578"/>
          </a:xfrm>
        </p:spPr>
        <p:txBody>
          <a:bodyPr/>
          <a:lstStyle/>
          <a:p>
            <a:r>
              <a:rPr lang="en-GB" dirty="0"/>
              <a:t>Strategic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3F4-6303-5CAC-5AC4-9099A6CF3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855003"/>
            <a:ext cx="6429207" cy="29630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Strategic choices involve the options for strategy in terms of:</a:t>
            </a:r>
          </a:p>
          <a:p>
            <a:r>
              <a:rPr lang="en-GB" sz="1800" dirty="0">
                <a:solidFill>
                  <a:schemeClr val="tx1"/>
                </a:solidFill>
              </a:rPr>
              <a:t>the directions in which strategy might move and</a:t>
            </a:r>
          </a:p>
          <a:p>
            <a:r>
              <a:rPr lang="en-GB" sz="1800" dirty="0">
                <a:solidFill>
                  <a:schemeClr val="tx1"/>
                </a:solidFill>
              </a:rPr>
              <a:t>the methods by which strategy might be pursued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3886B-9502-B364-A763-02F9DD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CDD5-61D5-D353-0D6E-25C0835F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17</a:t>
            </a:fld>
            <a:endParaRPr lang="en-US" dirty="0"/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D1CB8E26-B7FE-EAF4-7B27-12438BC6DC86}"/>
              </a:ext>
            </a:extLst>
          </p:cNvPr>
          <p:cNvSpPr txBox="1">
            <a:spLocks/>
          </p:cNvSpPr>
          <p:nvPr/>
        </p:nvSpPr>
        <p:spPr>
          <a:xfrm>
            <a:off x="-615700" y="6316671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 dirty="0"/>
              <a:t>Johnson, Whittington, Scholes, Angwin, </a:t>
            </a:r>
            <a:r>
              <a:rPr lang="en-GB" altLang="en-US" sz="1000" dirty="0" err="1"/>
              <a:t>Regner</a:t>
            </a:r>
            <a:r>
              <a:rPr lang="en-GB" altLang="en-US" sz="1000" dirty="0"/>
              <a:t> (2017)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DA1DBE-4F96-498E-3BB2-0B57CAE847C4}"/>
              </a:ext>
            </a:extLst>
          </p:cNvPr>
          <p:cNvSpPr txBox="1">
            <a:spLocks/>
          </p:cNvSpPr>
          <p:nvPr/>
        </p:nvSpPr>
        <p:spPr>
          <a:xfrm>
            <a:off x="5245768" y="3745633"/>
            <a:ext cx="6737685" cy="2902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Fundamental questions for Strategic Choices:</a:t>
            </a:r>
          </a:p>
          <a:p>
            <a:r>
              <a:rPr lang="en-GB" sz="1800" dirty="0"/>
              <a:t>How should individual business units compete?</a:t>
            </a:r>
          </a:p>
          <a:p>
            <a:r>
              <a:rPr lang="en-GB" sz="1800" dirty="0"/>
              <a:t>Which businesses to include in the portfolio?</a:t>
            </a:r>
          </a:p>
          <a:p>
            <a:r>
              <a:rPr lang="en-GB" sz="1800" dirty="0"/>
              <a:t>Where should the organisation compete internationally?</a:t>
            </a:r>
          </a:p>
          <a:p>
            <a:r>
              <a:rPr lang="en-GB" sz="1800" dirty="0"/>
              <a:t>Is the organisation innovating appropriately?</a:t>
            </a:r>
          </a:p>
          <a:p>
            <a:r>
              <a:rPr lang="en-GB" sz="1800" dirty="0"/>
              <a:t>Should the organisation buy other companies, form alliances or go it alone?</a:t>
            </a: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4B5113A4-CE4D-7B83-2CF7-6513AE4DD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547" y="1617726"/>
            <a:ext cx="4533400" cy="4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9354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FA23A-210E-834E-B831-C90280529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3578"/>
          </a:xfrm>
        </p:spPr>
        <p:txBody>
          <a:bodyPr/>
          <a:lstStyle/>
          <a:p>
            <a:r>
              <a:rPr lang="en-GB" dirty="0"/>
              <a:t>Strategic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3F4-6303-5CAC-5AC4-9099A6CF3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768" y="855003"/>
            <a:ext cx="6429207" cy="29630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Strategy in action is about: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 strategies are formed and</a:t>
            </a:r>
          </a:p>
          <a:p>
            <a:r>
              <a:rPr lang="en-GB" sz="1800" dirty="0">
                <a:solidFill>
                  <a:schemeClr val="tx1"/>
                </a:solidFill>
              </a:rPr>
              <a:t>how they are implemented	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The emphasis is on the practicalities of managing.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3886B-9502-B364-A763-02F9DD952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CDD5-61D5-D353-0D6E-25C0835F0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18</a:t>
            </a:fld>
            <a:endParaRPr lang="en-US" dirty="0"/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D1CB8E26-B7FE-EAF4-7B27-12438BC6DC86}"/>
              </a:ext>
            </a:extLst>
          </p:cNvPr>
          <p:cNvSpPr txBox="1">
            <a:spLocks/>
          </p:cNvSpPr>
          <p:nvPr/>
        </p:nvSpPr>
        <p:spPr>
          <a:xfrm>
            <a:off x="-615700" y="6316671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 dirty="0"/>
              <a:t>Johnson, Whittington, Scholes, Angwin, </a:t>
            </a:r>
            <a:r>
              <a:rPr lang="en-GB" altLang="en-US" sz="1000" dirty="0" err="1"/>
              <a:t>Regner</a:t>
            </a:r>
            <a:r>
              <a:rPr lang="en-GB" altLang="en-US" sz="1000" dirty="0"/>
              <a:t> (2017)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0DA1DBE-4F96-498E-3BB2-0B57CAE847C4}"/>
              </a:ext>
            </a:extLst>
          </p:cNvPr>
          <p:cNvSpPr txBox="1">
            <a:spLocks/>
          </p:cNvSpPr>
          <p:nvPr/>
        </p:nvSpPr>
        <p:spPr>
          <a:xfrm>
            <a:off x="5245768" y="3745633"/>
            <a:ext cx="6737685" cy="2902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Fundamental questions for Strategy in Action:</a:t>
            </a:r>
          </a:p>
          <a:p>
            <a:r>
              <a:rPr lang="en-GB" sz="1800" dirty="0"/>
              <a:t>Which strategies are suitable, acceptable and feasible?</a:t>
            </a:r>
          </a:p>
          <a:p>
            <a:r>
              <a:rPr lang="en-GB" sz="1800" dirty="0"/>
              <a:t>What kind of strategy-making process is needed?</a:t>
            </a:r>
          </a:p>
          <a:p>
            <a:r>
              <a:rPr lang="en-GB" sz="1800" dirty="0"/>
              <a:t>What are the required organisation structures and systems?</a:t>
            </a:r>
          </a:p>
          <a:p>
            <a:r>
              <a:rPr lang="en-GB" sz="1800" dirty="0"/>
              <a:t>How should the organisation manage necessary changes?</a:t>
            </a:r>
          </a:p>
          <a:p>
            <a:r>
              <a:rPr lang="en-GB" sz="1800" dirty="0"/>
              <a:t>Who should do what in the strategy process? Which people and what activities?</a:t>
            </a: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A96B622F-7887-2940-3723-4547B4935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42" y="1625150"/>
            <a:ext cx="4333243" cy="4334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46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9FF0B-372E-AC37-0741-E9380D7DB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52349" cy="1188720"/>
          </a:xfrm>
        </p:spPr>
        <p:txBody>
          <a:bodyPr/>
          <a:lstStyle/>
          <a:p>
            <a:r>
              <a:rPr lang="en-GB" dirty="0"/>
              <a:t>The strategy check list – fundamental questions in strategy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970425-FF7F-6167-F90F-53800D492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56ECED-45A5-0695-ECD9-7213A19ED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19</a:t>
            </a:fld>
            <a:endParaRPr lang="en-US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32C2EA60-1744-6216-A204-FC47520A47CA}"/>
              </a:ext>
            </a:extLst>
          </p:cNvPr>
          <p:cNvSpPr txBox="1">
            <a:spLocks/>
          </p:cNvSpPr>
          <p:nvPr/>
        </p:nvSpPr>
        <p:spPr>
          <a:xfrm>
            <a:off x="2793247" y="6002432"/>
            <a:ext cx="6184900" cy="30682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 cap="all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000" dirty="0"/>
              <a:t>Johnson, Whittington, Scholes, Angwin, </a:t>
            </a:r>
            <a:r>
              <a:rPr lang="en-GB" altLang="en-US" sz="1000" dirty="0" err="1"/>
              <a:t>Regner</a:t>
            </a:r>
            <a:r>
              <a:rPr lang="en-GB" altLang="en-US" sz="1000" dirty="0"/>
              <a:t> (2017)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85D9E96-F14E-1D0A-881F-BF656E0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194" y="2237874"/>
            <a:ext cx="11748946" cy="331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4331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Dimensions of strategic decisions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sz="2000" b="1" dirty="0">
                <a:solidFill>
                  <a:srgbClr val="0070C0"/>
                </a:solidFill>
              </a:rPr>
              <a:t>Strategic issues…</a:t>
            </a:r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/>
            <a:r>
              <a:rPr lang="en-US" altLang="en-US" dirty="0"/>
              <a:t>require top-management decisions</a:t>
            </a:r>
          </a:p>
          <a:p>
            <a:pPr eaLnBrk="1" hangingPunct="1"/>
            <a:r>
              <a:rPr lang="en-US" altLang="en-US" dirty="0"/>
              <a:t>require large amounts of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resources</a:t>
            </a:r>
          </a:p>
          <a:p>
            <a:r>
              <a:rPr lang="en-US" altLang="en-US" dirty="0"/>
              <a:t>often affect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long-term prosperity</a:t>
            </a:r>
          </a:p>
          <a:p>
            <a:pPr eaLnBrk="1" hangingPunct="1"/>
            <a:r>
              <a:rPr lang="en-US" altLang="en-US" dirty="0"/>
              <a:t>are future oriented</a:t>
            </a:r>
          </a:p>
          <a:p>
            <a:pPr eaLnBrk="1" hangingPunct="1"/>
            <a:r>
              <a:rPr lang="en-US" altLang="en-US" dirty="0"/>
              <a:t>usually have multifunctional or multi-business consequences</a:t>
            </a:r>
          </a:p>
          <a:p>
            <a:r>
              <a:rPr lang="en-US" altLang="en-US" dirty="0"/>
              <a:t>require considering the </a:t>
            </a:r>
            <a:r>
              <a:rPr lang="en-US" altLang="en-US" dirty="0" err="1"/>
              <a:t>organisation’s</a:t>
            </a:r>
            <a:r>
              <a:rPr lang="en-US" altLang="en-US" dirty="0"/>
              <a:t> external environment</a:t>
            </a:r>
          </a:p>
        </p:txBody>
      </p:sp>
      <p:pic>
        <p:nvPicPr>
          <p:cNvPr id="7" name="Picture 6" descr="One red balloon flying away from other white balloons">
            <a:extLst>
              <a:ext uri="{FF2B5EF4-FFF2-40B4-BE49-F238E27FC236}">
                <a16:creationId xmlns:a16="http://schemas.microsoft.com/office/drawing/2014/main" id="{5440C506-36AA-45D0-78F2-07F28A4B610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9891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507414"/>
            <a:ext cx="5120255" cy="3903332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tx1">
                    <a:lumMod val="85000"/>
                    <a:lumOff val="15000"/>
                  </a:schemeClr>
                </a:solidFill>
              </a:rPr>
              <a:t>Strategic management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743" y="1507415"/>
            <a:ext cx="4819091" cy="3903331"/>
          </a:xfrm>
          <a:ln w="57150">
            <a:noFill/>
          </a:ln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US" sz="2000" dirty="0"/>
              <a:t>Set of decisions and actions that result in the formulation and implementation of plans designed to achieve an </a:t>
            </a:r>
            <a:r>
              <a:rPr lang="en-US" sz="2000" dirty="0" err="1"/>
              <a:t>organisation’s</a:t>
            </a:r>
            <a:r>
              <a:rPr lang="en-US" sz="2000" dirty="0"/>
              <a:t> objectives</a:t>
            </a:r>
          </a:p>
          <a:p>
            <a:pPr eaLnBrk="1" hangingPunct="1">
              <a:defRPr/>
            </a:pPr>
            <a:r>
              <a:rPr lang="en-US" sz="2000" dirty="0"/>
              <a:t>Study of why and how some </a:t>
            </a:r>
            <a:r>
              <a:rPr lang="en-US" sz="2000" dirty="0" err="1"/>
              <a:t>organisations</a:t>
            </a:r>
            <a:r>
              <a:rPr lang="en-US" sz="2000" dirty="0"/>
              <a:t> outperform others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7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95181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1810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68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8" name="Rectangle 97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25FA1A-8CC5-CCB4-8A74-0EA0B4186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strategic management is a process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F140AF-A3AB-CA9B-13E9-9F234CD98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22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242FFC-F9C3-0401-3D37-ABE3487D9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8" name="Content Placeholder 67">
            <a:extLst>
              <a:ext uri="{FF2B5EF4-FFF2-40B4-BE49-F238E27FC236}">
                <a16:creationId xmlns:a16="http://schemas.microsoft.com/office/drawing/2014/main" id="{420DDB6E-F19A-8391-F6B7-B3B3EDE82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40676" y="1094661"/>
            <a:ext cx="6061272" cy="35003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 txBox="1">
            <a:spLocks/>
          </p:cNvSpPr>
          <p:nvPr/>
        </p:nvSpPr>
        <p:spPr>
          <a:xfrm>
            <a:off x="4771501" y="5002385"/>
            <a:ext cx="6560598" cy="14997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600" dirty="0"/>
              <a:t>Directs the </a:t>
            </a:r>
            <a:r>
              <a:rPr lang="en-US" altLang="en-US" sz="1600" dirty="0" err="1"/>
              <a:t>organisation</a:t>
            </a:r>
            <a:r>
              <a:rPr lang="en-US" altLang="en-US" sz="1600" dirty="0"/>
              <a:t> toward overall goals and objectives</a:t>
            </a:r>
          </a:p>
          <a:p>
            <a:r>
              <a:rPr lang="en-US" altLang="en-US" sz="1600" dirty="0"/>
              <a:t>Includes multiple stakeholders in decision making</a:t>
            </a:r>
          </a:p>
          <a:p>
            <a:r>
              <a:rPr lang="en-US" altLang="en-US" sz="1600" dirty="0"/>
              <a:t>Needs to incorporate short-term and long-term perspectives</a:t>
            </a:r>
          </a:p>
          <a:p>
            <a:r>
              <a:rPr lang="en-US" altLang="en-US" sz="1600" dirty="0" err="1"/>
              <a:t>Recognises</a:t>
            </a:r>
            <a:r>
              <a:rPr lang="en-US" altLang="en-US" sz="1600" dirty="0"/>
              <a:t> trade-offs between efficiency and effectiveness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7D38FB-A3AC-115C-EAB1-180F885E3A36}"/>
              </a:ext>
            </a:extLst>
          </p:cNvPr>
          <p:cNvSpPr txBox="1"/>
          <p:nvPr/>
        </p:nvSpPr>
        <p:spPr>
          <a:xfrm>
            <a:off x="4643021" y="479398"/>
            <a:ext cx="268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KEY TASKS</a:t>
            </a:r>
          </a:p>
        </p:txBody>
      </p:sp>
    </p:spTree>
    <p:extLst>
      <p:ext uri="{BB962C8B-B14F-4D97-AF65-F5344CB8AC3E}">
        <p14:creationId xmlns:p14="http://schemas.microsoft.com/office/powerpoint/2010/main" val="639963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Benefits 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pPr eaLnBrk="1" hangingPunct="1">
              <a:lnSpc>
                <a:spcPct val="100000"/>
              </a:lnSpc>
            </a:pPr>
            <a:r>
              <a:rPr lang="en-US" altLang="en-US" dirty="0"/>
              <a:t>Strategy formulation activities enhance the ability to prevent problems.</a:t>
            </a:r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Group-based strategic decisions are likely to be drawn from the best available alternatives.</a:t>
            </a:r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The involvement of employees in strategy formulation improves their understanding of the relevant relationships in every strategic plan and, thus, heightens their motivation.</a:t>
            </a:r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Gaps and overlaps in activities among individuals and groups are reduced.</a:t>
            </a:r>
          </a:p>
          <a:p>
            <a:pPr eaLnBrk="1" hangingPunct="1">
              <a:lnSpc>
                <a:spcPct val="100000"/>
              </a:lnSpc>
            </a:pPr>
            <a:r>
              <a:rPr lang="en-US" altLang="en-US" dirty="0"/>
              <a:t>Resistance to change is reduced.  </a:t>
            </a:r>
          </a:p>
        </p:txBody>
      </p:sp>
      <p:pic>
        <p:nvPicPr>
          <p:cNvPr id="7" name="Picture 6" descr="Small white light bulbs with one large yellow light bulb drawn on a black surface">
            <a:extLst>
              <a:ext uri="{FF2B5EF4-FFF2-40B4-BE49-F238E27FC236}">
                <a16:creationId xmlns:a16="http://schemas.microsoft.com/office/drawing/2014/main" id="{D6EF603A-219F-8F20-AC7A-BEEB75BE866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3" b="-2"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68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risks of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340864"/>
            <a:ext cx="7024758" cy="3634486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The time that managers spend on the strategic management process may have a negative impact on operational responsibilities.</a:t>
            </a:r>
          </a:p>
          <a:p>
            <a:pPr eaLnBrk="1" hangingPunct="1"/>
            <a:r>
              <a:rPr lang="en-US" altLang="en-US"/>
              <a:t>If the formulators of strategy are not intimately involved in its implementation, they may shirk their individual responsibility for the decision reached.</a:t>
            </a:r>
          </a:p>
          <a:p>
            <a:pPr eaLnBrk="1" hangingPunct="1"/>
            <a:r>
              <a:rPr lang="en-US" altLang="en-US"/>
              <a:t>Strategic managers must be trained to anticipate and respond to the disappointment of participating subordinates over unattained expectations.</a:t>
            </a:r>
          </a:p>
        </p:txBody>
      </p:sp>
      <p:pic>
        <p:nvPicPr>
          <p:cNvPr id="7" name="Picture 6" descr="Hand with red strings">
            <a:extLst>
              <a:ext uri="{FF2B5EF4-FFF2-40B4-BE49-F238E27FC236}">
                <a16:creationId xmlns:a16="http://schemas.microsoft.com/office/drawing/2014/main" id="{F6EF8324-D0D8-7719-B874-50998CF745B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8051799" y="2340864"/>
            <a:ext cx="3683001" cy="363448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68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2C33E-2D44-4079-3CEB-05D415158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Formality in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75BA-4406-0183-EE83-3F4EA966A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1661641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sz="1800" dirty="0"/>
              <a:t>Formality:</a:t>
            </a:r>
          </a:p>
          <a:p>
            <a:pPr lvl="1"/>
            <a:r>
              <a:rPr lang="en-US" altLang="en-US" sz="1800" dirty="0"/>
              <a:t>The degree to which participation, responsibility, authority, and discretion in decision-making are specified in strategic management.</a:t>
            </a:r>
          </a:p>
          <a:p>
            <a:pPr lvl="1"/>
            <a:endParaRPr lang="en-US" altLang="en-US" sz="1800" dirty="0"/>
          </a:p>
          <a:p>
            <a:r>
              <a:rPr lang="en-US" altLang="en-US" sz="1800" dirty="0"/>
              <a:t>There are three key formality modes: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9F5A63-D0B0-080E-09BE-F61B1FFAB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E3CE5-006B-43CE-4CB6-787B04860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25</a:t>
            </a:fld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7EB32AD-8009-11C8-E515-4ADF32B0E5DF}"/>
              </a:ext>
            </a:extLst>
          </p:cNvPr>
          <p:cNvSpPr txBox="1">
            <a:spLocks/>
          </p:cNvSpPr>
          <p:nvPr/>
        </p:nvSpPr>
        <p:spPr>
          <a:xfrm>
            <a:off x="1002826" y="4535617"/>
            <a:ext cx="3403675" cy="17753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b="1" dirty="0"/>
              <a:t>Entrepreneurial Mode:</a:t>
            </a:r>
          </a:p>
          <a:p>
            <a:r>
              <a:rPr lang="en-US" altLang="en-US" dirty="0"/>
              <a:t>The informal, intuitive, and limited approach to strategic management associated with owner-managers of smaller </a:t>
            </a:r>
            <a:r>
              <a:rPr lang="en-US" altLang="en-US" dirty="0" err="1"/>
              <a:t>organisations</a:t>
            </a:r>
            <a:r>
              <a:rPr lang="en-US" altLang="en-US" dirty="0"/>
              <a:t>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8D8E6E7-CC02-C088-01DE-CDC41BE9FBFF}"/>
              </a:ext>
            </a:extLst>
          </p:cNvPr>
          <p:cNvSpPr txBox="1">
            <a:spLocks/>
          </p:cNvSpPr>
          <p:nvPr/>
        </p:nvSpPr>
        <p:spPr>
          <a:xfrm>
            <a:off x="8337721" y="4480201"/>
            <a:ext cx="3036971" cy="17753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b="1" dirty="0"/>
              <a:t>Planning Mode:</a:t>
            </a:r>
          </a:p>
          <a:p>
            <a:pPr eaLnBrk="1" hangingPunct="1"/>
            <a:r>
              <a:rPr lang="en-US" altLang="en-US" dirty="0"/>
              <a:t>The strategic formality associated with large firms that operate under a comprehensive, formal planning system.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47853CF-1FB8-4708-400E-55E6161ED948}"/>
              </a:ext>
            </a:extLst>
          </p:cNvPr>
          <p:cNvSpPr txBox="1">
            <a:spLocks/>
          </p:cNvSpPr>
          <p:nvPr/>
        </p:nvSpPr>
        <p:spPr>
          <a:xfrm>
            <a:off x="4434684" y="4544853"/>
            <a:ext cx="3681272" cy="177532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lnSpc>
                <a:spcPct val="11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7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3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 sz="11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en-US" b="1" dirty="0"/>
              <a:t>Adaptive Mode:</a:t>
            </a:r>
          </a:p>
          <a:p>
            <a:r>
              <a:rPr lang="en-GB" altLang="en-US" dirty="0"/>
              <a:t>The strategic formality associated with medium-sized firms that emphasise the incremental modification of existing competitive approaches.</a:t>
            </a:r>
          </a:p>
        </p:txBody>
      </p:sp>
    </p:spTree>
    <p:extLst>
      <p:ext uri="{BB962C8B-B14F-4D97-AF65-F5344CB8AC3E}">
        <p14:creationId xmlns:p14="http://schemas.microsoft.com/office/powerpoint/2010/main" val="215190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88E439-FA39-D6CC-171C-B13B295EC7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624F-A0ED-215C-EF23-5C46FB8A9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02156"/>
            <a:ext cx="11325887" cy="11887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Strategic alignment requires focusing on various elements</a:t>
            </a:r>
          </a:p>
        </p:txBody>
      </p:sp>
      <p:pic>
        <p:nvPicPr>
          <p:cNvPr id="7" name="Picture 6" descr="A diagram of a mission&#10;&#10;Description automatically generated">
            <a:extLst>
              <a:ext uri="{FF2B5EF4-FFF2-40B4-BE49-F238E27FC236}">
                <a16:creationId xmlns:a16="http://schemas.microsoft.com/office/drawing/2014/main" id="{82291DEC-B390-74E4-AE20-76F4987530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953" y="2377748"/>
            <a:ext cx="4748741" cy="364277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0C63FE-7709-C1C0-D40B-A81BDE2B8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r>
              <a:rPr lang="en-US" kern="1200" cap="all" dirty="0">
                <a:solidFill>
                  <a:srgbClr val="0CC0C3"/>
                </a:solidFill>
                <a:latin typeface="+mn-lt"/>
                <a:ea typeface="+mn-ea"/>
                <a:cs typeface="+mn-cs"/>
              </a:rPr>
              <a:t>Source: Michael d. Watkins, Harvard business review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DD79A-37C3-22E0-F9CD-4969CB7E4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0CC0C3"/>
                </a:solidFill>
              </a:rPr>
              <a:pPr defTabSz="457200">
                <a:spcAft>
                  <a:spcPts val="600"/>
                </a:spcAft>
              </a:pPr>
              <a:t>26</a:t>
            </a:fld>
            <a:endParaRPr lang="en-US">
              <a:solidFill>
                <a:srgbClr val="0CC0C3"/>
              </a:solidFill>
            </a:endParaRPr>
          </a:p>
        </p:txBody>
      </p:sp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3119665E-818F-B0CC-8806-FE9544B31C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4881482"/>
              </p:ext>
            </p:extLst>
          </p:nvPr>
        </p:nvGraphicFramePr>
        <p:xfrm>
          <a:off x="6335805" y="2180496"/>
          <a:ext cx="5275001" cy="4045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5496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3" grpId="0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9A3B2-3D5C-4AAD-BECF-BE9391575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Strategy statements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3A293-6A4B-481D-8960-BE437C3CF946}"/>
              </a:ext>
            </a:extLst>
          </p:cNvPr>
          <p:cNvSpPr txBox="1"/>
          <p:nvPr/>
        </p:nvSpPr>
        <p:spPr>
          <a:xfrm>
            <a:off x="581194" y="1896533"/>
            <a:ext cx="6309003" cy="39622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Strategy statements should have three main themes: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rgbClr val="0070C0"/>
                </a:solidFill>
              </a:rPr>
              <a:t>Fundamental goals </a:t>
            </a:r>
            <a:r>
              <a:rPr lang="en-US" b="1" dirty="0">
                <a:solidFill>
                  <a:schemeClr val="tx2"/>
                </a:solidFill>
              </a:rPr>
              <a:t>that the </a:t>
            </a:r>
            <a:r>
              <a:rPr lang="en-US" b="1" dirty="0" err="1">
                <a:solidFill>
                  <a:schemeClr val="tx2"/>
                </a:solidFill>
              </a:rPr>
              <a:t>organisation</a:t>
            </a:r>
            <a:r>
              <a:rPr lang="en-US" b="1" dirty="0">
                <a:solidFill>
                  <a:schemeClr val="tx2"/>
                </a:solidFill>
              </a:rPr>
              <a:t> seeks, which reflect the stated: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Mission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Vision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Core Values</a:t>
            </a:r>
          </a:p>
          <a:p>
            <a:pPr marL="742950" lvl="1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Objectives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The </a:t>
            </a:r>
            <a:r>
              <a:rPr lang="en-US" b="1" dirty="0">
                <a:solidFill>
                  <a:srgbClr val="0070C0"/>
                </a:solidFill>
              </a:rPr>
              <a:t>scope</a:t>
            </a:r>
            <a:r>
              <a:rPr lang="en-US" b="1" dirty="0">
                <a:solidFill>
                  <a:schemeClr val="tx2"/>
                </a:solidFill>
              </a:rPr>
              <a:t> of the </a:t>
            </a:r>
            <a:r>
              <a:rPr lang="en-US" b="1" dirty="0" err="1">
                <a:solidFill>
                  <a:schemeClr val="tx2"/>
                </a:solidFill>
              </a:rPr>
              <a:t>organisation’s</a:t>
            </a:r>
            <a:r>
              <a:rPr lang="en-US" b="1" dirty="0">
                <a:solidFill>
                  <a:schemeClr val="tx2"/>
                </a:solidFill>
              </a:rPr>
              <a:t> activities.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tx2"/>
              </a:solidFill>
            </a:endParaRP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b="1" dirty="0">
                <a:solidFill>
                  <a:schemeClr val="tx2"/>
                </a:solidFill>
              </a:rPr>
              <a:t>The </a:t>
            </a:r>
            <a:r>
              <a:rPr lang="en-US" b="1" dirty="0">
                <a:solidFill>
                  <a:srgbClr val="0070C0"/>
                </a:solidFill>
              </a:rPr>
              <a:t>particular advantages or capabilities </a:t>
            </a:r>
            <a:r>
              <a:rPr lang="en-US" b="1" dirty="0">
                <a:solidFill>
                  <a:schemeClr val="tx2"/>
                </a:solidFill>
              </a:rPr>
              <a:t>it has to deliver all of these.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129A5E-362D-43E2-84FD-60AD2B9B9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rgbClr val="BC904A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2D1C6-A321-4D2E-9D39-0DDE5923D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BC904A"/>
                </a:solidFill>
              </a:rPr>
              <a:pPr defTabSz="457200">
                <a:spcAft>
                  <a:spcPts val="600"/>
                </a:spcAft>
              </a:pPr>
              <a:t>27</a:t>
            </a:fld>
            <a:endParaRPr lang="en-US">
              <a:solidFill>
                <a:srgbClr val="BC904A"/>
              </a:solidFill>
            </a:endParaRPr>
          </a:p>
        </p:txBody>
      </p:sp>
      <p:pic>
        <p:nvPicPr>
          <p:cNvPr id="9" name="Picture 8" descr="Message in a bottle floating in water">
            <a:extLst>
              <a:ext uri="{FF2B5EF4-FFF2-40B4-BE49-F238E27FC236}">
                <a16:creationId xmlns:a16="http://schemas.microsoft.com/office/drawing/2014/main" id="{40E5C5B1-109A-9D2E-7C15-8EAA4745348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6442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6C51-3452-29CE-EA84-4C6E35EE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Company mission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7B9CD-23BB-27DF-506D-F7FC0BBEF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 dirty="0">
                <a:solidFill>
                  <a:schemeClr val="tx2"/>
                </a:solidFill>
              </a:rPr>
              <a:t>What is a Company Mission?</a:t>
            </a:r>
          </a:p>
          <a:p>
            <a:r>
              <a:rPr lang="en-US" altLang="en-US" dirty="0">
                <a:solidFill>
                  <a:schemeClr val="tx2"/>
                </a:solidFill>
              </a:rPr>
              <a:t>This is the </a:t>
            </a:r>
            <a:r>
              <a:rPr lang="en-US" altLang="en-US" b="1" i="1" dirty="0">
                <a:solidFill>
                  <a:schemeClr val="tx2"/>
                </a:solidFill>
              </a:rPr>
              <a:t>fundamental purpose </a:t>
            </a:r>
            <a:r>
              <a:rPr lang="en-US" altLang="en-US" dirty="0">
                <a:solidFill>
                  <a:schemeClr val="tx2"/>
                </a:solidFill>
              </a:rPr>
              <a:t>that sets a firm apart from other firms of its type and identifies the scope of its operations in product and market terms.  </a:t>
            </a:r>
          </a:p>
          <a:p>
            <a:r>
              <a:rPr lang="en-US" altLang="en-US" dirty="0">
                <a:solidFill>
                  <a:schemeClr val="tx2"/>
                </a:solidFill>
              </a:rPr>
              <a:t>It sets out why the </a:t>
            </a:r>
            <a:r>
              <a:rPr lang="en-US" altLang="en-US" dirty="0" err="1">
                <a:solidFill>
                  <a:schemeClr val="tx2"/>
                </a:solidFill>
              </a:rPr>
              <a:t>organisation</a:t>
            </a:r>
            <a:r>
              <a:rPr lang="en-US" altLang="en-US" dirty="0">
                <a:solidFill>
                  <a:schemeClr val="tx2"/>
                </a:solidFill>
              </a:rPr>
              <a:t> exists and what it should be doing.</a:t>
            </a:r>
          </a:p>
          <a:p>
            <a:r>
              <a:rPr lang="en-US" altLang="en-US" dirty="0">
                <a:solidFill>
                  <a:schemeClr val="tx2"/>
                </a:solidFill>
              </a:rPr>
              <a:t>It broadly outlines the </a:t>
            </a:r>
            <a:r>
              <a:rPr lang="en-US" altLang="en-US" dirty="0" err="1">
                <a:solidFill>
                  <a:schemeClr val="tx2"/>
                </a:solidFill>
              </a:rPr>
              <a:t>organisation’s</a:t>
            </a:r>
            <a:r>
              <a:rPr lang="en-US" altLang="en-US" dirty="0">
                <a:solidFill>
                  <a:schemeClr val="tx2"/>
                </a:solidFill>
              </a:rPr>
              <a:t> future course and serves to communicate “who we are, what we do, and where we’re headed”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3FBBCA-7648-8AAC-16DC-D640D6418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9320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B8F84-C112-ED37-9C83-1EF486FC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F93200"/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>
              <a:solidFill>
                <a:srgbClr val="F93200"/>
              </a:solidFill>
            </a:endParaRPr>
          </a:p>
        </p:txBody>
      </p:sp>
      <p:pic>
        <p:nvPicPr>
          <p:cNvPr id="8" name="Picture 7" descr="Person with idea concept">
            <a:extLst>
              <a:ext uri="{FF2B5EF4-FFF2-40B4-BE49-F238E27FC236}">
                <a16:creationId xmlns:a16="http://schemas.microsoft.com/office/drawing/2014/main" id="{A53FB055-0DD1-89C4-F816-1D1A0C4EB6A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437197" y="80734"/>
            <a:ext cx="46707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63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6C51-3452-29CE-EA84-4C6E35EE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Company vision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7B9CD-23BB-27DF-506D-F7FC0BBEF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What is a Company Vision?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This is a general statement of the organisation’s intended direction that evokes emotional feelings in organisation members.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A strategic vision describes the route a company intends to take in developing and strengthening.</a:t>
            </a:r>
          </a:p>
          <a:p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3FBBCA-7648-8AAC-16DC-D640D6418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28ADC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B8F84-C112-ED37-9C83-1EF486FC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28ADC8"/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US">
              <a:solidFill>
                <a:srgbClr val="28ADC8"/>
              </a:solidFill>
            </a:endParaRPr>
          </a:p>
        </p:txBody>
      </p:sp>
      <p:pic>
        <p:nvPicPr>
          <p:cNvPr id="6" name="Picture 5" descr="One orange paper boat leading a group of white paper boats">
            <a:extLst>
              <a:ext uri="{FF2B5EF4-FFF2-40B4-BE49-F238E27FC236}">
                <a16:creationId xmlns:a16="http://schemas.microsoft.com/office/drawing/2014/main" id="{B2C75861-F8F6-828C-CFE8-610F5F8090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34" r="40305"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76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A26C51-3452-29CE-EA84-4C6E35EE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Company’s core values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7B9CD-23BB-27DF-506D-F7FC0BBEFA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896533"/>
            <a:ext cx="6309003" cy="396226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Companies often develop a statement of values to guide a company’s pursuit of its vision.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Core Values provide guidance for how the company’s business is to be conducted.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Values statements remain a bunch of nice words until the beliefs, traits, and behaviors are actually incorporated.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 dirty="0"/>
              <a:t>They need to be incorporated into the company’s operations and work practices and are used as the benchmark for job appraisal, promotions, and rewards.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3FBBCA-7648-8AAC-16DC-D640D6418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B8976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2B8F84-C112-ED37-9C83-1EF486FCA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B89761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US">
              <a:solidFill>
                <a:srgbClr val="B89761"/>
              </a:solidFill>
            </a:endParaRPr>
          </a:p>
        </p:txBody>
      </p:sp>
      <p:pic>
        <p:nvPicPr>
          <p:cNvPr id="8" name="Picture 7" descr="Firemen in a huddle">
            <a:extLst>
              <a:ext uri="{FF2B5EF4-FFF2-40B4-BE49-F238E27FC236}">
                <a16:creationId xmlns:a16="http://schemas.microsoft.com/office/drawing/2014/main" id="{5DDD611E-1E85-6CA6-A529-93C79FFFF1E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21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Rectangle 1045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8C266B9D-DC87-430A-8D3A-2E83639A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254B162D-1BD7-41E0-844F-F94AE2CE2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1264404B-1C0F-4383-8FC3-A3E3264AA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619F5C88-C232-4D01-8DB1-8A0C673DD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Coca-Cola Logo">
            <a:extLst>
              <a:ext uri="{FF2B5EF4-FFF2-40B4-BE49-F238E27FC236}">
                <a16:creationId xmlns:a16="http://schemas.microsoft.com/office/drawing/2014/main" id="{11F37FF2-D53F-C06B-5E1E-503EAAD676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 bwMode="auto">
          <a:xfrm>
            <a:off x="1470096" y="599724"/>
            <a:ext cx="9245015" cy="520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0" name="Rectangle 1059">
            <a:extLst>
              <a:ext uri="{FF2B5EF4-FFF2-40B4-BE49-F238E27FC236}">
                <a16:creationId xmlns:a16="http://schemas.microsoft.com/office/drawing/2014/main" id="{1EEE7F17-8E08-4C69-8E22-661908E6D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5873675"/>
            <a:ext cx="11296733" cy="51689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75F08-8F10-F019-1167-73E13167EC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F745E-4ED0-93B0-3A1B-230A95324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/>
              <a:pPr defTabSz="457200">
                <a:spcAft>
                  <a:spcPts val="600"/>
                </a:spcAft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9179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Content Placeholder 6" descr="A screenshot of a website&#10;&#10;Description automatically generated">
            <a:extLst>
              <a:ext uri="{FF2B5EF4-FFF2-40B4-BE49-F238E27FC236}">
                <a16:creationId xmlns:a16="http://schemas.microsoft.com/office/drawing/2014/main" id="{2AD522C7-D9CE-97BA-6F29-E382C8E3C7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888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3576C6-79D3-8ECC-3185-A0CB662F2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DB081B-DB55-7C94-6672-97CFCA2D4A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4287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D188B8F-88EE-8083-79F8-67E5CF532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Strategic Decision making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240882-2D4D-D20A-6658-131A4DC8E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33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7B55C6-E55B-2415-753F-763ACC81B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5884078"/>
            <a:ext cx="343200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Source: From G. Johnson, K. Scholes and R. Whittington. Exploring Corporate Strategy, 8th edn, Pearson Education 2008.</a:t>
            </a:r>
          </a:p>
          <a:p>
            <a:pPr defTabSz="457200">
              <a:lnSpc>
                <a:spcPct val="90000"/>
              </a:lnSpc>
              <a:spcAft>
                <a:spcPts val="600"/>
              </a:spcAft>
            </a:pPr>
            <a:endParaRPr lang="en-US" sz="700" kern="1200" cap="all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" name="Picture 15" descr="A green and blue text on a white background&#10;&#10;Description automatically generated">
            <a:extLst>
              <a:ext uri="{FF2B5EF4-FFF2-40B4-BE49-F238E27FC236}">
                <a16:creationId xmlns:a16="http://schemas.microsoft.com/office/drawing/2014/main" id="{E2F4C391-792D-FBDE-83CB-159954B0C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5053" y="762653"/>
            <a:ext cx="6764864" cy="530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7">
            <a:extLst>
              <a:ext uri="{FF2B5EF4-FFF2-40B4-BE49-F238E27FC236}">
                <a16:creationId xmlns:a16="http://schemas.microsoft.com/office/drawing/2014/main" id="{D3893EBD-B350-3A99-9382-B9EC295DC6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906" y="2340864"/>
            <a:ext cx="3568661" cy="363448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Char char=""/>
              <a:defRPr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9168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F2DD-E328-4EBE-F7BC-9EBAEED93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This is the end of our introduction session to strategy &amp; strategic management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6C9B-2909-4164-3E9F-C472CBCD53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30401E-C1DC-1403-D684-BC60FAA969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2C887F-532C-63FC-5544-F5A956DE4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26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74DA3-EB08-F7C9-C263-180EBC396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task for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2DD6E-2620-E174-A9CC-9DD55B9A3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Identify an organisation (or two, if you are not sure yet) that you would like to use for your assignment. Remember, the topic must focus on Customer Care!</a:t>
            </a:r>
          </a:p>
          <a:p>
            <a:endParaRPr lang="en-GB" sz="2000" dirty="0"/>
          </a:p>
          <a:p>
            <a:r>
              <a:rPr lang="en-GB" sz="2000" dirty="0"/>
              <a:t>For your chosen organisation, see what you can find in relation to their:</a:t>
            </a:r>
          </a:p>
          <a:p>
            <a:pPr lvl="1"/>
            <a:r>
              <a:rPr lang="en-GB" sz="1700" dirty="0"/>
              <a:t>Mission</a:t>
            </a:r>
          </a:p>
          <a:p>
            <a:pPr lvl="1"/>
            <a:r>
              <a:rPr lang="en-GB" sz="1700" dirty="0"/>
              <a:t>Vision</a:t>
            </a:r>
          </a:p>
          <a:p>
            <a:pPr lvl="1"/>
            <a:r>
              <a:rPr lang="en-GB" sz="1700" dirty="0"/>
              <a:t>Core Values</a:t>
            </a:r>
            <a:endParaRPr lang="en-GB" sz="2000" dirty="0"/>
          </a:p>
          <a:p>
            <a:r>
              <a:rPr lang="en-GB" sz="2000" dirty="0"/>
              <a:t>Send me your slides (max. two) </a:t>
            </a:r>
            <a:r>
              <a:rPr lang="en-GB" sz="2000" i="1">
                <a:solidFill>
                  <a:srgbClr val="FF0000"/>
                </a:solidFill>
              </a:rPr>
              <a:t>by Friday 16</a:t>
            </a:r>
            <a:r>
              <a:rPr lang="en-GB" sz="2000" i="1" baseline="30000">
                <a:solidFill>
                  <a:srgbClr val="FF0000"/>
                </a:solidFill>
              </a:rPr>
              <a:t>th</a:t>
            </a:r>
            <a:r>
              <a:rPr lang="en-GB" sz="2000" i="1">
                <a:solidFill>
                  <a:srgbClr val="FF0000"/>
                </a:solidFill>
              </a:rPr>
              <a:t> October </a:t>
            </a:r>
            <a:r>
              <a:rPr lang="en-GB" sz="2000" i="1" dirty="0">
                <a:solidFill>
                  <a:srgbClr val="FF0000"/>
                </a:solidFill>
              </a:rPr>
              <a:t>2026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47A3C4-4F09-F9EF-0A1A-2F728A886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A2ADD-6E33-257D-949A-697D89B90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1524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3078</TotalTime>
  <Words>2307</Words>
  <Application>Microsoft Office PowerPoint</Application>
  <PresentationFormat>Widescreen</PresentationFormat>
  <Paragraphs>294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Arial</vt:lpstr>
      <vt:lpstr>Calibri</vt:lpstr>
      <vt:lpstr>Comic Sans MS</vt:lpstr>
      <vt:lpstr>Franklin Gothic Book</vt:lpstr>
      <vt:lpstr>Franklin Gothic Demi</vt:lpstr>
      <vt:lpstr>inherit</vt:lpstr>
      <vt:lpstr>ReithSans</vt:lpstr>
      <vt:lpstr>ReithSerif</vt:lpstr>
      <vt:lpstr>Roboto</vt:lpstr>
      <vt:lpstr>Wingdings</vt:lpstr>
      <vt:lpstr>Wingdings 2</vt:lpstr>
      <vt:lpstr>DividendVTI</vt:lpstr>
      <vt:lpstr>Strategic and Agile Business ManagementBMMB7027</vt:lpstr>
      <vt:lpstr>Lecture topics</vt:lpstr>
      <vt:lpstr>What is strategy?</vt:lpstr>
      <vt:lpstr>Michael porter on strategy</vt:lpstr>
      <vt:lpstr>Strategies evolve</vt:lpstr>
      <vt:lpstr>strategic levels across the organisation</vt:lpstr>
      <vt:lpstr>strategic levels – example of tesla</vt:lpstr>
      <vt:lpstr>Who is concerned with strategy in an organisation?</vt:lpstr>
      <vt:lpstr>Three horizons for strategy</vt:lpstr>
      <vt:lpstr>Strategy – in a changing environment</vt:lpstr>
      <vt:lpstr>PowerPoint Presentation</vt:lpstr>
      <vt:lpstr>The organisation’s stakeholders</vt:lpstr>
      <vt:lpstr>The nature of customer value</vt:lpstr>
      <vt:lpstr>The exploring Strategy framework</vt:lpstr>
      <vt:lpstr>The exploring strategy framework – application</vt:lpstr>
      <vt:lpstr>Strategic position</vt:lpstr>
      <vt:lpstr>Strategic choices</vt:lpstr>
      <vt:lpstr>Strategic in action</vt:lpstr>
      <vt:lpstr>The strategy check list – fundamental questions in strategy</vt:lpstr>
      <vt:lpstr>Dimensions of strategic decisions</vt:lpstr>
      <vt:lpstr>Strategic management</vt:lpstr>
      <vt:lpstr>strategic management is a process</vt:lpstr>
      <vt:lpstr>Benefits of Strategic management</vt:lpstr>
      <vt:lpstr>risks of Strategic management</vt:lpstr>
      <vt:lpstr>Formality in strategic management</vt:lpstr>
      <vt:lpstr>Strategic alignment requires focusing on various elements</vt:lpstr>
      <vt:lpstr>Strategy statements</vt:lpstr>
      <vt:lpstr>Company mission</vt:lpstr>
      <vt:lpstr>Company vision</vt:lpstr>
      <vt:lpstr>Company’s core values</vt:lpstr>
      <vt:lpstr>PowerPoint Presentation</vt:lpstr>
      <vt:lpstr>PowerPoint Presentation</vt:lpstr>
      <vt:lpstr>Strategic Decision making</vt:lpstr>
      <vt:lpstr>This is the end of our introduction session to strategy &amp; strategic management </vt:lpstr>
      <vt:lpstr>Your task for 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Daniela Hellyer</cp:lastModifiedBy>
  <cp:revision>196</cp:revision>
  <dcterms:created xsi:type="dcterms:W3CDTF">2021-11-30T09:35:50Z</dcterms:created>
  <dcterms:modified xsi:type="dcterms:W3CDTF">2026-10-14T09:59:03Z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