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463" r:id="rId6"/>
    <p:sldId id="476" r:id="rId7"/>
    <p:sldId id="477" r:id="rId8"/>
    <p:sldId id="478" r:id="rId9"/>
    <p:sldId id="470" r:id="rId10"/>
    <p:sldId id="471" r:id="rId11"/>
    <p:sldId id="480" r:id="rId12"/>
    <p:sldId id="481" r:id="rId13"/>
    <p:sldId id="482" r:id="rId14"/>
    <p:sldId id="484" r:id="rId15"/>
    <p:sldId id="485" r:id="rId16"/>
    <p:sldId id="487" r:id="rId17"/>
    <p:sldId id="486" r:id="rId18"/>
    <p:sldId id="483" r:id="rId19"/>
    <p:sldId id="488" r:id="rId20"/>
    <p:sldId id="489" r:id="rId21"/>
    <p:sldId id="491" r:id="rId22"/>
    <p:sldId id="490" r:id="rId23"/>
    <p:sldId id="453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106" d="100"/>
          <a:sy n="106" d="100"/>
        </p:scale>
        <p:origin x="1758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 either specify the </a:t>
            </a:r>
            <a:r>
              <a:rPr lang="en-GB" dirty="0" err="1" smtClean="0"/>
              <a:t>ForeignKey</a:t>
            </a:r>
            <a:r>
              <a:rPr lang="en-GB" dirty="0" smtClean="0"/>
              <a:t> </a:t>
            </a:r>
            <a:r>
              <a:rPr lang="en-GB" smtClean="0"/>
              <a:t>attribute as a link </a:t>
            </a:r>
            <a:r>
              <a:rPr lang="en-GB" dirty="0" smtClean="0"/>
              <a:t>to the navigation</a:t>
            </a:r>
            <a:r>
              <a:rPr lang="en-GB" baseline="0" dirty="0" smtClean="0"/>
              <a:t>al property name or to the foreign key ID name.</a:t>
            </a:r>
            <a:endParaRPr lang="en-GB" dirty="0" smtClean="0"/>
          </a:p>
          <a:p>
            <a:r>
              <a:rPr lang="en-GB" dirty="0" smtClean="0"/>
              <a:t>In the lab exercise, I use the first method.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361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537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us/library/jj653752(v=vs.110).asp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Code-First Database Migrations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</a:t>
            </a:r>
            <a:r>
              <a:rPr lang="en-GB" dirty="0" smtClean="0"/>
              <a:t>: Web Development: ASP.NET (WD Dot NET)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06-Feb-2017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Building the Web Application Models</a:t>
            </a:r>
          </a:p>
          <a:p>
            <a:pPr lvl="1"/>
            <a:r>
              <a:rPr lang="en-GB" dirty="0" smtClean="0"/>
              <a:t>Modelling Relationships</a:t>
            </a:r>
            <a:endParaRPr lang="en-GB" dirty="0"/>
          </a:p>
          <a:p>
            <a:r>
              <a:rPr lang="en-GB" dirty="0" smtClean="0"/>
              <a:t>Connections Strings</a:t>
            </a:r>
          </a:p>
          <a:p>
            <a:r>
              <a:rPr lang="en-GB" dirty="0" smtClean="0"/>
              <a:t>Code-First Database Migrations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Modelling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571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 database SQL queries, you use JOINS to access related fields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The child table contains the </a:t>
            </a:r>
            <a:r>
              <a:rPr lang="en-GB" dirty="0" smtClean="0"/>
              <a:t>Foreign Key (FK) which you use to create a JOIN with the </a:t>
            </a:r>
            <a:r>
              <a:rPr lang="en-GB" dirty="0"/>
              <a:t>P</a:t>
            </a:r>
            <a:r>
              <a:rPr lang="en-GB" dirty="0" smtClean="0"/>
              <a:t>rimary </a:t>
            </a:r>
            <a:r>
              <a:rPr lang="en-GB" dirty="0"/>
              <a:t>K</a:t>
            </a:r>
            <a:r>
              <a:rPr lang="en-GB" dirty="0" smtClean="0"/>
              <a:t>ey (PK).</a:t>
            </a:r>
            <a:endParaRPr lang="en-GB" dirty="0"/>
          </a:p>
          <a:p>
            <a:r>
              <a:rPr lang="en-GB" dirty="0" smtClean="0"/>
              <a:t>Model classes eliminate the need for JOINS.</a:t>
            </a:r>
          </a:p>
          <a:p>
            <a:pPr lvl="1"/>
            <a:r>
              <a:rPr lang="en-GB" dirty="0" smtClean="0"/>
              <a:t>They define a </a:t>
            </a:r>
            <a:r>
              <a:rPr lang="en-GB" b="1" dirty="0" smtClean="0"/>
              <a:t>Navigation property in the parent</a:t>
            </a:r>
            <a:r>
              <a:rPr lang="en-GB" dirty="0" smtClean="0"/>
              <a:t>, which links to the related child record(s).</a:t>
            </a:r>
          </a:p>
          <a:p>
            <a:pPr lvl="1"/>
            <a:r>
              <a:rPr lang="en-GB" dirty="0" smtClean="0"/>
              <a:t>It provides </a:t>
            </a:r>
            <a:r>
              <a:rPr lang="en-GB" dirty="0"/>
              <a:t>quick access to the related record(s) without having to write complex </a:t>
            </a:r>
            <a:r>
              <a:rPr lang="en-GB" dirty="0" smtClean="0"/>
              <a:t>joins when programming.</a:t>
            </a:r>
          </a:p>
          <a:p>
            <a:r>
              <a:rPr lang="en-GB" dirty="0" smtClean="0"/>
              <a:t>The Navigation property is marked with the keyword </a:t>
            </a:r>
            <a:r>
              <a:rPr lang="en-GB" b="1" dirty="0" smtClean="0"/>
              <a:t>virtual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Kind of indicates that this is not a real property of this class, but a simulated </a:t>
            </a:r>
            <a:r>
              <a:rPr lang="en-GB" dirty="0"/>
              <a:t>extended </a:t>
            </a:r>
            <a:r>
              <a:rPr lang="en-GB" dirty="0" smtClean="0"/>
              <a:t>property </a:t>
            </a:r>
            <a:r>
              <a:rPr lang="en-GB" dirty="0"/>
              <a:t>available at </a:t>
            </a:r>
            <a:r>
              <a:rPr lang="en-GB" dirty="0" smtClean="0"/>
              <a:t>runtime.</a:t>
            </a:r>
          </a:p>
        </p:txBody>
      </p:sp>
    </p:spTree>
    <p:extLst>
      <p:ext uri="{BB962C8B-B14F-4D97-AF65-F5344CB8AC3E}">
        <p14:creationId xmlns:p14="http://schemas.microsoft.com/office/powerpoint/2010/main" val="364905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Modelling </a:t>
            </a:r>
            <a:r>
              <a:rPr lang="en-GB" dirty="0" smtClean="0"/>
              <a:t>Relationships: One-to-Many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example, if </a:t>
            </a:r>
            <a:r>
              <a:rPr lang="en-GB" dirty="0"/>
              <a:t>you </a:t>
            </a:r>
            <a:r>
              <a:rPr lang="en-GB" dirty="0" smtClean="0"/>
              <a:t>have </a:t>
            </a:r>
            <a:r>
              <a:rPr lang="en-GB" dirty="0"/>
              <a:t>a </a:t>
            </a:r>
            <a:r>
              <a:rPr lang="en-GB" dirty="0" smtClean="0"/>
              <a:t>one-to-many </a:t>
            </a:r>
            <a:r>
              <a:rPr lang="en-GB" dirty="0"/>
              <a:t>relationship between Student and </a:t>
            </a:r>
            <a:r>
              <a:rPr lang="en-GB" dirty="0" smtClean="0"/>
              <a:t>Address</a:t>
            </a:r>
          </a:p>
          <a:p>
            <a:pPr lvl="1"/>
            <a:r>
              <a:rPr lang="en-GB" dirty="0" smtClean="0"/>
              <a:t>A student </a:t>
            </a:r>
            <a:r>
              <a:rPr lang="en-GB" dirty="0"/>
              <a:t>can have many contact </a:t>
            </a:r>
            <a:r>
              <a:rPr lang="en-GB" dirty="0" smtClean="0"/>
              <a:t>addresses, for example.</a:t>
            </a:r>
            <a:endParaRPr lang="en-GB" dirty="0"/>
          </a:p>
          <a:p>
            <a:r>
              <a:rPr lang="en-GB" dirty="0"/>
              <a:t>You add a </a:t>
            </a:r>
            <a:r>
              <a:rPr lang="en-GB" b="1" i="1" dirty="0"/>
              <a:t>virtual collection navigation property</a:t>
            </a:r>
            <a:r>
              <a:rPr lang="en-GB" dirty="0"/>
              <a:t> in the parent (Student) linking </a:t>
            </a:r>
            <a:r>
              <a:rPr lang="en-GB" b="1" i="1" dirty="0"/>
              <a:t>to its many Addresses</a:t>
            </a:r>
            <a:r>
              <a:rPr lang="en-GB" i="1" dirty="0"/>
              <a:t>:</a:t>
            </a:r>
            <a:endParaRPr lang="en-GB" b="1" i="1" dirty="0"/>
          </a:p>
          <a:p>
            <a:pPr marL="41148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2B91AF"/>
                </a:solidFill>
                <a:latin typeface="Consolas" panose="020B0609020204030204" pitchFamily="49" charset="0"/>
              </a:rPr>
              <a:t>Address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 Addresses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05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Modelling Relationships: </a:t>
            </a:r>
            <a:r>
              <a:rPr lang="en-GB" dirty="0" smtClean="0"/>
              <a:t>One-to-One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Suppose </a:t>
            </a:r>
            <a:r>
              <a:rPr lang="en-GB" dirty="0"/>
              <a:t>User login accounts were added to a different table and a student could have a maximum of 1 user login. </a:t>
            </a:r>
            <a:endParaRPr lang="en-GB" dirty="0" smtClean="0"/>
          </a:p>
          <a:p>
            <a:pPr lvl="1"/>
            <a:r>
              <a:rPr lang="en-GB" dirty="0" smtClean="0"/>
              <a:t>This </a:t>
            </a:r>
            <a:r>
              <a:rPr lang="en-GB" dirty="0"/>
              <a:t>is a 1:1 relationship.</a:t>
            </a:r>
          </a:p>
          <a:p>
            <a:r>
              <a:rPr lang="en-GB" dirty="0"/>
              <a:t>You add a </a:t>
            </a:r>
            <a:r>
              <a:rPr lang="en-GB" b="1" i="1" dirty="0"/>
              <a:t>virtual navigation property to both </a:t>
            </a:r>
            <a:r>
              <a:rPr lang="en-GB" b="1" i="1" dirty="0" smtClean="0"/>
              <a:t>classes</a:t>
            </a:r>
            <a:r>
              <a:rPr lang="en-GB" i="1" dirty="0" smtClean="0"/>
              <a:t>.</a:t>
            </a:r>
            <a:endParaRPr lang="en-GB" i="1" dirty="0"/>
          </a:p>
          <a:p>
            <a:pPr lvl="1"/>
            <a:r>
              <a:rPr lang="en-GB" dirty="0"/>
              <a:t>In Student, linking </a:t>
            </a:r>
            <a:r>
              <a:rPr lang="en-GB" b="1" i="1" dirty="0"/>
              <a:t>to its single Login record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UserLogin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UserLogin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lvl="1"/>
            <a:r>
              <a:rPr lang="en-GB" dirty="0"/>
              <a:t>Also in </a:t>
            </a:r>
            <a:r>
              <a:rPr lang="en-GB" dirty="0" err="1"/>
              <a:t>UserLogin</a:t>
            </a:r>
            <a:r>
              <a:rPr lang="en-GB" dirty="0"/>
              <a:t>, linking </a:t>
            </a:r>
            <a:r>
              <a:rPr lang="en-GB" b="1" i="1" dirty="0"/>
              <a:t>to its single Student record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2B91AF"/>
                </a:solidFill>
                <a:latin typeface="Consolas" panose="020B0609020204030204" pitchFamily="49" charset="0"/>
              </a:rPr>
              <a:t>Student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998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Modelling Relationships: </a:t>
            </a:r>
            <a:r>
              <a:rPr lang="en-GB" dirty="0" smtClean="0"/>
              <a:t>Many-to-Many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 example, </a:t>
            </a:r>
            <a:r>
              <a:rPr lang="en-GB" dirty="0"/>
              <a:t>a Student can take many modules and a module can have many students.</a:t>
            </a:r>
          </a:p>
          <a:p>
            <a:r>
              <a:rPr lang="en-GB" dirty="0"/>
              <a:t>You add a virtual collection navigation property in Student linking to its many Modules.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Module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&gt; Modules {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2000" dirty="0"/>
          </a:p>
          <a:p>
            <a:r>
              <a:rPr lang="en-GB" dirty="0"/>
              <a:t>Also add a virtual collection navigation property in Module linking to its many Students.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&gt; Students{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05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Modelling Relationships: Different Primary and Foreign Key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Note</a:t>
            </a:r>
            <a:r>
              <a:rPr lang="en-GB" dirty="0"/>
              <a:t>: if the name of the PK and corresponding FK have different names in the parent and child </a:t>
            </a:r>
            <a:r>
              <a:rPr lang="en-GB" dirty="0" smtClean="0"/>
              <a:t>classes, </a:t>
            </a:r>
            <a:r>
              <a:rPr lang="en-GB" dirty="0"/>
              <a:t>you have to do some additional work.</a:t>
            </a:r>
          </a:p>
          <a:p>
            <a:pPr lvl="1"/>
            <a:r>
              <a:rPr lang="en-GB" dirty="0"/>
              <a:t>For example, </a:t>
            </a:r>
            <a:r>
              <a:rPr lang="en-GB" dirty="0" smtClean="0"/>
              <a:t>consider a one-to-many relationship between Course and Student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PK is called </a:t>
            </a:r>
            <a:r>
              <a:rPr lang="en-GB" b="1" dirty="0" smtClean="0"/>
              <a:t>ID</a:t>
            </a:r>
            <a:r>
              <a:rPr lang="en-GB" dirty="0" smtClean="0"/>
              <a:t> in Course</a:t>
            </a:r>
          </a:p>
          <a:p>
            <a:pPr lvl="2"/>
            <a:r>
              <a:rPr lang="en-GB" dirty="0" smtClean="0"/>
              <a:t>But </a:t>
            </a:r>
            <a:r>
              <a:rPr lang="en-GB" dirty="0"/>
              <a:t>in </a:t>
            </a:r>
            <a:r>
              <a:rPr lang="en-GB" dirty="0" smtClean="0"/>
              <a:t>the child class, Student, the FK </a:t>
            </a:r>
            <a:r>
              <a:rPr lang="en-GB" dirty="0"/>
              <a:t>is called </a:t>
            </a:r>
            <a:r>
              <a:rPr lang="en-GB" b="1" dirty="0" err="1" smtClean="0"/>
              <a:t>CourseID</a:t>
            </a:r>
            <a:r>
              <a:rPr lang="en-GB" dirty="0"/>
              <a:t>.</a:t>
            </a:r>
          </a:p>
          <a:p>
            <a:r>
              <a:rPr lang="en-GB" dirty="0" smtClean="0"/>
              <a:t>To fix this, first import </a:t>
            </a:r>
            <a:r>
              <a:rPr lang="en-GB" dirty="0"/>
              <a:t>the additional library into the parent class:</a:t>
            </a:r>
          </a:p>
          <a:p>
            <a:pPr marL="36576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System.ComponentModel.DataAnnotations.Schema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200" dirty="0"/>
          </a:p>
          <a:p>
            <a:r>
              <a:rPr lang="en-GB" dirty="0" smtClean="0"/>
              <a:t>Then, continue with the steps on next slide.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29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Modelling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Define the </a:t>
            </a:r>
            <a:r>
              <a:rPr lang="en-GB" dirty="0" smtClean="0"/>
              <a:t>right type of </a:t>
            </a:r>
            <a:r>
              <a:rPr lang="en-GB" b="1" i="1" dirty="0" smtClean="0"/>
              <a:t>navigational </a:t>
            </a:r>
            <a:r>
              <a:rPr lang="en-GB" b="1" i="1" dirty="0"/>
              <a:t>property to the </a:t>
            </a:r>
            <a:r>
              <a:rPr lang="en-GB" b="1" i="1" dirty="0" smtClean="0"/>
              <a:t>parent in the child</a:t>
            </a:r>
            <a:r>
              <a:rPr lang="en-GB" dirty="0" smtClean="0"/>
              <a:t>.</a:t>
            </a:r>
          </a:p>
          <a:p>
            <a:pPr marL="320040" lvl="1" indent="0">
              <a:buNone/>
            </a:pP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Course 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Course{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Then you have two choices (</a:t>
            </a:r>
            <a:r>
              <a:rPr lang="en-GB" b="1" dirty="0" smtClean="0"/>
              <a:t>do not do both</a:t>
            </a:r>
            <a:r>
              <a:rPr lang="en-GB" dirty="0" smtClean="0"/>
              <a:t>):</a:t>
            </a:r>
          </a:p>
          <a:p>
            <a:pPr lvl="1"/>
            <a:r>
              <a:rPr lang="en-GB" dirty="0"/>
              <a:t>Add a foreign key attribute to the PK specifying the name of the navigational property used in last step</a:t>
            </a:r>
            <a:r>
              <a:rPr lang="en-GB" dirty="0" smtClean="0"/>
              <a:t>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Key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ForeignKey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"Course"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CourseID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pPr lvl="1"/>
            <a:r>
              <a:rPr lang="en-GB" b="1" dirty="0" smtClean="0"/>
              <a:t>OR</a:t>
            </a:r>
            <a:r>
              <a:rPr lang="en-GB" dirty="0" smtClean="0"/>
              <a:t> Add a foreign key attribute to the navigational property specifying the name of the FK (</a:t>
            </a:r>
            <a:r>
              <a:rPr lang="en-GB" dirty="0" err="1" smtClean="0"/>
              <a:t>CourseID</a:t>
            </a:r>
            <a:r>
              <a:rPr lang="en-GB" dirty="0" smtClean="0"/>
              <a:t>) used in the child.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ForeignKey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CourseID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  <a:endParaRPr lang="en-GB" dirty="0" smtClean="0"/>
          </a:p>
          <a:p>
            <a:pPr marL="64008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Course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Course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pPr lvl="1"/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4499992" y="2780928"/>
            <a:ext cx="936104" cy="136815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4499992" y="5373216"/>
            <a:ext cx="2088232" cy="50405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896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Recall that the model classes map to the tables in the database.</a:t>
            </a:r>
          </a:p>
          <a:p>
            <a:r>
              <a:rPr lang="en-GB" dirty="0" smtClean="0"/>
              <a:t>Similarly, you have a database context class that maps to the database.</a:t>
            </a:r>
          </a:p>
          <a:p>
            <a:pPr lvl="1"/>
            <a:r>
              <a:rPr lang="en-GB" dirty="0" smtClean="0"/>
              <a:t>Commonly referred to as </a:t>
            </a:r>
            <a:r>
              <a:rPr lang="en-GB" b="1" dirty="0" err="1" smtClean="0"/>
              <a:t>DbContext</a:t>
            </a:r>
            <a:r>
              <a:rPr lang="en-GB" dirty="0" smtClean="0"/>
              <a:t> for short.</a:t>
            </a:r>
          </a:p>
          <a:p>
            <a:r>
              <a:rPr lang="en-GB" dirty="0" smtClean="0"/>
              <a:t>It represents the application’s session with the Database.</a:t>
            </a:r>
          </a:p>
          <a:p>
            <a:r>
              <a:rPr lang="en-GB" dirty="0" smtClean="0"/>
              <a:t>It is responsible for doing all the heavy lifting of providing data access for your application.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920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the </a:t>
            </a:r>
            <a:r>
              <a:rPr lang="en-GB" dirty="0" err="1" smtClean="0"/>
              <a:t>DbContext</a:t>
            </a:r>
            <a:r>
              <a:rPr lang="en-GB" dirty="0" smtClean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As we are using ASP.NET Identity, a </a:t>
            </a:r>
            <a:r>
              <a:rPr lang="en-GB" dirty="0" err="1" smtClean="0"/>
              <a:t>DbContext</a:t>
            </a:r>
            <a:r>
              <a:rPr lang="en-GB" dirty="0" smtClean="0"/>
              <a:t> class called </a:t>
            </a:r>
            <a:r>
              <a:rPr lang="en-GB" b="1" dirty="0" err="1" smtClean="0"/>
              <a:t>ApplicationDbContext</a:t>
            </a:r>
            <a:r>
              <a:rPr lang="en-GB" dirty="0" smtClean="0"/>
              <a:t> would have </a:t>
            </a:r>
            <a:r>
              <a:rPr lang="en-GB" dirty="0"/>
              <a:t>been </a:t>
            </a:r>
            <a:r>
              <a:rPr lang="en-GB" dirty="0" smtClean="0"/>
              <a:t>automatically added to the </a:t>
            </a:r>
            <a:r>
              <a:rPr lang="en-GB" i="1" dirty="0" err="1" smtClean="0"/>
              <a:t>IdentityModels.cs</a:t>
            </a:r>
            <a:r>
              <a:rPr lang="en-GB" dirty="0" smtClean="0"/>
              <a:t> file.</a:t>
            </a:r>
          </a:p>
          <a:p>
            <a:r>
              <a:rPr lang="en-GB" dirty="0" smtClean="0"/>
              <a:t>You will make some changes to include the other model classes and put it in its own separate file.</a:t>
            </a:r>
          </a:p>
          <a:p>
            <a:r>
              <a:rPr lang="en-GB" dirty="0" smtClean="0"/>
              <a:t>The syntax of the </a:t>
            </a:r>
            <a:r>
              <a:rPr lang="en-GB" dirty="0" err="1" smtClean="0"/>
              <a:t>DbContext</a:t>
            </a:r>
            <a:r>
              <a:rPr lang="en-GB" dirty="0" smtClean="0"/>
              <a:t> class we are going to use requires:</a:t>
            </a:r>
          </a:p>
          <a:p>
            <a:pPr lvl="1"/>
            <a:r>
              <a:rPr lang="en-GB" dirty="0" smtClean="0"/>
              <a:t>A Connection String</a:t>
            </a:r>
          </a:p>
          <a:p>
            <a:pPr lvl="1"/>
            <a:r>
              <a:rPr lang="en-GB" dirty="0" smtClean="0"/>
              <a:t>The list of Model Classes specified as Database Set (</a:t>
            </a:r>
            <a:r>
              <a:rPr lang="en-GB" b="1" dirty="0" err="1" smtClean="0"/>
              <a:t>DbSet</a:t>
            </a:r>
            <a:r>
              <a:rPr lang="en-GB" dirty="0" smtClean="0"/>
              <a:t>) to include in the database.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517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Connection Strings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 connection string is a string that provides initialisation and connection information to a data source.</a:t>
            </a:r>
          </a:p>
          <a:p>
            <a:r>
              <a:rPr lang="en-GB" dirty="0" smtClean="0"/>
              <a:t>It typically specifies:</a:t>
            </a:r>
          </a:p>
          <a:p>
            <a:pPr lvl="1"/>
            <a:r>
              <a:rPr lang="en-GB" dirty="0"/>
              <a:t>Data source location</a:t>
            </a:r>
          </a:p>
          <a:p>
            <a:pPr lvl="1"/>
            <a:r>
              <a:rPr lang="en-GB" dirty="0"/>
              <a:t>Security credentials</a:t>
            </a:r>
          </a:p>
          <a:p>
            <a:pPr lvl="1"/>
            <a:r>
              <a:rPr lang="en-GB" dirty="0"/>
              <a:t>Any other parameters needed to establish </a:t>
            </a:r>
            <a:r>
              <a:rPr lang="en-GB" dirty="0" smtClean="0"/>
              <a:t>a connection to the data source</a:t>
            </a:r>
            <a:endParaRPr lang="en-GB" dirty="0"/>
          </a:p>
          <a:p>
            <a:r>
              <a:rPr lang="en-GB" dirty="0" smtClean="0"/>
              <a:t>The information is specified as key/value pairs in a string.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"</a:t>
            </a:r>
            <a:r>
              <a:rPr lang="en-GB" dirty="0">
                <a:solidFill>
                  <a:srgbClr val="C00000"/>
                </a:solidFill>
              </a:rPr>
              <a:t>key1=value1; key2 = value2; key 3 = value 3; </a:t>
            </a:r>
            <a:r>
              <a:rPr lang="en-GB" dirty="0" smtClean="0">
                <a:solidFill>
                  <a:srgbClr val="C00000"/>
                </a:solidFill>
              </a:rPr>
              <a:t>…"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GB" dirty="0" smtClean="0"/>
              <a:t>The syntax and allowed key/value pairs depends on the data provider.</a:t>
            </a:r>
          </a:p>
          <a:p>
            <a:pPr lvl="1"/>
            <a:r>
              <a:rPr lang="en-GB" dirty="0" smtClean="0"/>
              <a:t>We are using MS SQL Server (</a:t>
            </a:r>
            <a:r>
              <a:rPr lang="en-GB" dirty="0" err="1" smtClean="0"/>
              <a:t>System.Data.SqlClient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42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 SQL Server Connection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Common values expected in an </a:t>
            </a:r>
            <a:r>
              <a:rPr lang="en-GB" dirty="0" smtClean="0">
                <a:hlinkClick r:id="rId2"/>
              </a:rPr>
              <a:t>MS SQL Server connection string</a:t>
            </a:r>
            <a:r>
              <a:rPr lang="en-GB" dirty="0" smtClean="0"/>
              <a:t> are:</a:t>
            </a:r>
          </a:p>
          <a:p>
            <a:pPr lvl="1"/>
            <a:r>
              <a:rPr lang="en-GB" b="1" dirty="0"/>
              <a:t>Data Source</a:t>
            </a:r>
            <a:r>
              <a:rPr lang="en-GB" dirty="0"/>
              <a:t>: SQL Server to connect to.</a:t>
            </a:r>
          </a:p>
          <a:p>
            <a:pPr lvl="1"/>
            <a:r>
              <a:rPr lang="en-GB" b="1" dirty="0"/>
              <a:t>Initial </a:t>
            </a:r>
            <a:r>
              <a:rPr lang="en-GB" b="1" dirty="0" err="1"/>
              <a:t>Catalog</a:t>
            </a:r>
            <a:r>
              <a:rPr lang="en-GB" dirty="0"/>
              <a:t>: name of </a:t>
            </a:r>
            <a:r>
              <a:rPr lang="en-GB" dirty="0" smtClean="0"/>
              <a:t>the Database </a:t>
            </a:r>
            <a:r>
              <a:rPr lang="en-GB" dirty="0"/>
              <a:t>to use.</a:t>
            </a:r>
          </a:p>
          <a:p>
            <a:pPr lvl="1"/>
            <a:r>
              <a:rPr lang="en-GB" b="1" dirty="0"/>
              <a:t>Integrated Security</a:t>
            </a:r>
            <a:r>
              <a:rPr lang="en-GB" dirty="0"/>
              <a:t>: for authentication -</a:t>
            </a:r>
          </a:p>
          <a:p>
            <a:pPr lvl="2"/>
            <a:r>
              <a:rPr lang="en-GB" dirty="0"/>
              <a:t>if true, uses currently logged in Windows account</a:t>
            </a:r>
          </a:p>
          <a:p>
            <a:pPr lvl="2"/>
            <a:r>
              <a:rPr lang="en-GB" dirty="0"/>
              <a:t>if false, add SQL Server authentication User ID and Password to string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 smtClean="0"/>
              <a:t>There are, however, many ways to setup a MS SQL Server Database and the connection string format differs depending on the type of server setup.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58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LocalDB</a:t>
            </a:r>
            <a:r>
              <a:rPr lang="en-GB" dirty="0" smtClean="0"/>
              <a:t> Connection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 smtClean="0"/>
              <a:t>For this module, we will be using a </a:t>
            </a:r>
            <a:r>
              <a:rPr lang="en-GB" b="1" dirty="0" err="1" smtClean="0"/>
              <a:t>LocalDB</a:t>
            </a:r>
            <a:r>
              <a:rPr lang="en-GB" dirty="0" smtClean="0"/>
              <a:t>, which is simply a local database server file.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Data Source=(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LocalDb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)\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MSSQLLocalDB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AttachDbFilename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=|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DataDirectory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|\</a:t>
            </a:r>
            <a:r>
              <a:rPr lang="en-GB" sz="2000" b="1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DatabaseFileName.mdf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Initial </a:t>
            </a: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Catalog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</a:t>
            </a:r>
            <a:r>
              <a:rPr lang="en-GB" sz="2000" b="1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DatabaseName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Integrated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Security=True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"</a:t>
            </a:r>
          </a:p>
          <a:p>
            <a:r>
              <a:rPr lang="en-GB" dirty="0" smtClean="0"/>
              <a:t>I have highlighted the bits you need to change:</a:t>
            </a:r>
          </a:p>
          <a:p>
            <a:pPr lvl="1"/>
            <a:r>
              <a:rPr lang="en-GB" b="1" dirty="0" err="1" smtClean="0"/>
              <a:t>DatabaseFileName</a:t>
            </a:r>
            <a:r>
              <a:rPr lang="en-GB" dirty="0" smtClean="0"/>
              <a:t>: the filename to save your </a:t>
            </a:r>
            <a:r>
              <a:rPr lang="en-GB" dirty="0" err="1" smtClean="0"/>
              <a:t>LocalDB</a:t>
            </a:r>
            <a:r>
              <a:rPr lang="en-GB" dirty="0" smtClean="0"/>
              <a:t> server as.,</a:t>
            </a:r>
          </a:p>
          <a:p>
            <a:pPr lvl="1"/>
            <a:r>
              <a:rPr lang="en-GB" b="1" dirty="0" err="1" smtClean="0"/>
              <a:t>DatabaseName</a:t>
            </a:r>
            <a:r>
              <a:rPr lang="en-GB" dirty="0" smtClean="0"/>
              <a:t>: the name of the Database.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868144" y="2924944"/>
            <a:ext cx="2897904" cy="432048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563888" y="3278619"/>
            <a:ext cx="1656184" cy="432048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7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Connection String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Connecting to a full SQL Server e.g. SC-MINASI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Data Source=</a:t>
            </a:r>
            <a:r>
              <a:rPr lang="en-GB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SC-MINASI\ASTRODATA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b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Initial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Catalog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</a:t>
            </a:r>
            <a:r>
              <a:rPr lang="en-GB" b="1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DreamHome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b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Integrated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Security=True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b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MultipleActiveResultSets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=True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64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Web.Config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In Web applications, it is common practice to add the connection string to the </a:t>
            </a:r>
            <a:r>
              <a:rPr lang="en-GB" b="1" dirty="0" err="1" smtClean="0"/>
              <a:t>web.config</a:t>
            </a:r>
            <a:r>
              <a:rPr lang="en-GB" dirty="0" smtClean="0"/>
              <a:t> file under the section for connection strings.</a:t>
            </a:r>
          </a:p>
          <a:p>
            <a:pPr marL="594360" lvl="2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 err="1">
                <a:solidFill>
                  <a:srgbClr val="A31515"/>
                </a:solidFill>
                <a:latin typeface="Consolas" panose="020B0609020204030204" pitchFamily="49" charset="0"/>
              </a:rPr>
              <a:t>connectionStrings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&lt;</a:t>
            </a:r>
            <a:r>
              <a:rPr lang="en-GB" sz="1600" dirty="0">
                <a:solidFill>
                  <a:srgbClr val="A31515"/>
                </a:solidFill>
                <a:latin typeface="Consolas" panose="020B0609020204030204" pitchFamily="49" charset="0"/>
              </a:rPr>
              <a:t>add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name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"</a:t>
            </a:r>
            <a:r>
              <a:rPr lang="en-GB" sz="1600" b="1" dirty="0" err="1">
                <a:solidFill>
                  <a:srgbClr val="0000FF"/>
                </a:solidFill>
                <a:latin typeface="Consolas" panose="020B0609020204030204" pitchFamily="49" charset="0"/>
              </a:rPr>
              <a:t>DefaultConnection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"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   </a:t>
            </a:r>
            <a:r>
              <a:rPr lang="en-GB" sz="1600" dirty="0" err="1">
                <a:solidFill>
                  <a:srgbClr val="FF0000"/>
                </a:solidFill>
                <a:latin typeface="Consolas" panose="020B0609020204030204" pitchFamily="49" charset="0"/>
              </a:rPr>
              <a:t>connectionString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"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Data Source=(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LocalDb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)\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MSSQLLocalDB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   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AttachDbFilename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=|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DataDirectory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|\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GoMovies.mdf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   Initial 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Catalog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GoMovies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   Integrated Security=True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"</a:t>
            </a:r>
          </a:p>
          <a:p>
            <a:pPr marL="594360" lvl="2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</a:t>
            </a:r>
            <a:r>
              <a:rPr lang="en-GB" sz="1600" dirty="0" err="1">
                <a:solidFill>
                  <a:srgbClr val="FF0000"/>
                </a:solidFill>
                <a:latin typeface="Consolas" panose="020B0609020204030204" pitchFamily="49" charset="0"/>
              </a:rPr>
              <a:t>providerName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System.Data.SqlClient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"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/&gt;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&lt;/</a:t>
            </a:r>
            <a:r>
              <a:rPr lang="en-GB" sz="1600" dirty="0" err="1">
                <a:solidFill>
                  <a:srgbClr val="A31515"/>
                </a:solidFill>
                <a:latin typeface="Consolas" panose="020B0609020204030204" pitchFamily="49" charset="0"/>
              </a:rPr>
              <a:t>connectionStrings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 smtClean="0"/>
          </a:p>
          <a:p>
            <a:r>
              <a:rPr lang="en-GB" dirty="0" smtClean="0"/>
              <a:t>You need to give the connection string a name to identify it in code.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843808" y="3284984"/>
            <a:ext cx="2160240" cy="432048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133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the </a:t>
            </a:r>
            <a:r>
              <a:rPr lang="en-GB" dirty="0" err="1"/>
              <a:t>DbContext</a:t>
            </a:r>
            <a:r>
              <a:rPr lang="en-GB" dirty="0"/>
              <a:t>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Once you have your connection string setup and have finished your model classes, you can create the </a:t>
            </a:r>
            <a:r>
              <a:rPr lang="en-GB" dirty="0" err="1" smtClean="0"/>
              <a:t>DbContext</a:t>
            </a:r>
            <a:r>
              <a:rPr lang="en-GB" dirty="0" smtClean="0"/>
              <a:t> class.</a:t>
            </a:r>
          </a:p>
          <a:p>
            <a:r>
              <a:rPr lang="en-GB" dirty="0" smtClean="0"/>
              <a:t>It is simply a class containing a list of Database Sets (</a:t>
            </a:r>
            <a:r>
              <a:rPr lang="en-GB" dirty="0" err="1" smtClean="0"/>
              <a:t>DbSets</a:t>
            </a:r>
            <a:r>
              <a:rPr lang="en-GB" dirty="0" smtClean="0"/>
              <a:t>) used to specify which of the data model classes to include in your application’s session with the database.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DbSets</a:t>
            </a:r>
            <a:r>
              <a:rPr lang="en-GB" dirty="0" smtClean="0"/>
              <a:t> map to tables in the database during your application’s session with the database.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933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</a:t>
            </a:r>
            <a:r>
              <a:rPr lang="en-GB" dirty="0" err="1" smtClean="0"/>
              <a:t>DBContext</a:t>
            </a:r>
            <a:r>
              <a:rPr lang="en-GB" dirty="0" smtClean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47500" lnSpcReduction="20000"/>
          </a:bodyPr>
          <a:lstStyle/>
          <a:p>
            <a:r>
              <a:rPr lang="en-GB" sz="5900" dirty="0" smtClean="0"/>
              <a:t>This </a:t>
            </a:r>
            <a:r>
              <a:rPr lang="en-GB" sz="5900" dirty="0" err="1" smtClean="0"/>
              <a:t>DBContext</a:t>
            </a:r>
            <a:r>
              <a:rPr lang="en-GB" sz="5900" dirty="0" smtClean="0"/>
              <a:t> includes two database sets for the model classes </a:t>
            </a:r>
            <a:r>
              <a:rPr lang="en-GB" sz="5600" dirty="0" smtClean="0"/>
              <a:t>Student &amp; Courses.</a:t>
            </a:r>
          </a:p>
          <a:p>
            <a:r>
              <a:rPr lang="en-GB" sz="5900" dirty="0" smtClean="0"/>
              <a:t>The connection string name is specified as part of the constructor.</a:t>
            </a:r>
            <a:endParaRPr lang="en-GB" sz="5900" dirty="0"/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IdentityDbContext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ApplicationUser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: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base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3200" dirty="0" err="1">
                <a:solidFill>
                  <a:srgbClr val="A31515"/>
                </a:solidFill>
                <a:latin typeface="Consolas" panose="020B0609020204030204" pitchFamily="49" charset="0"/>
              </a:rPr>
              <a:t>DefaultConnection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throwIfV1Schema: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false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{ }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Create()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DbSet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32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Students { </a:t>
            </a: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DbSet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32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Course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Courses{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627784" y="2708920"/>
            <a:ext cx="576064" cy="1296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1403648" y="5589240"/>
            <a:ext cx="5832648" cy="1213738"/>
            <a:chOff x="1403648" y="5589240"/>
            <a:chExt cx="5832648" cy="1213738"/>
          </a:xfrm>
        </p:grpSpPr>
        <p:sp>
          <p:nvSpPr>
            <p:cNvPr id="4" name="Rectangle 3"/>
            <p:cNvSpPr/>
            <p:nvPr/>
          </p:nvSpPr>
          <p:spPr>
            <a:xfrm>
              <a:off x="1403648" y="5589240"/>
              <a:ext cx="5832648" cy="648072"/>
            </a:xfrm>
            <a:prstGeom prst="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583182" y="6433646"/>
              <a:ext cx="34735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The data model classes to include</a:t>
              </a:r>
              <a:endParaRPr lang="en-GB" dirty="0"/>
            </a:p>
          </p:txBody>
        </p:sp>
        <p:cxnSp>
          <p:nvCxnSpPr>
            <p:cNvPr id="8" name="Straight Arrow Connector 7"/>
            <p:cNvCxnSpPr>
              <a:stCxn id="6" idx="0"/>
              <a:endCxn id="4" idx="2"/>
            </p:cNvCxnSpPr>
            <p:nvPr/>
          </p:nvCxnSpPr>
          <p:spPr>
            <a:xfrm flipV="1">
              <a:off x="4319972" y="6237312"/>
              <a:ext cx="0" cy="19633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8939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DBContext</a:t>
            </a:r>
            <a:r>
              <a:rPr lang="en-GB" dirty="0" smtClean="0"/>
              <a:t> Settings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There are some additional settings that you can specify in the </a:t>
            </a:r>
            <a:r>
              <a:rPr lang="en-GB" dirty="0" err="1" smtClean="0"/>
              <a:t>DBContext</a:t>
            </a:r>
            <a:r>
              <a:rPr lang="en-GB" dirty="0" smtClean="0"/>
              <a:t> class.</a:t>
            </a:r>
          </a:p>
          <a:p>
            <a:r>
              <a:rPr lang="en-GB" dirty="0" smtClean="0"/>
              <a:t>We will use two:</a:t>
            </a:r>
          </a:p>
          <a:p>
            <a:pPr lvl="1"/>
            <a:r>
              <a:rPr lang="en-GB" b="1" dirty="0" smtClean="0"/>
              <a:t>Database Initialisation Strategy</a:t>
            </a:r>
            <a:r>
              <a:rPr lang="en-GB" dirty="0" smtClean="0"/>
              <a:t>: we are going to get .NET to automatically create the database if it doesn’t exist, the first time the application tries to use it.</a:t>
            </a:r>
          </a:p>
          <a:p>
            <a:pPr lvl="1"/>
            <a:r>
              <a:rPr lang="en-GB" dirty="0" smtClean="0"/>
              <a:t>It is also common practice to use singular names for Database table names.</a:t>
            </a:r>
          </a:p>
          <a:p>
            <a:pPr lvl="2"/>
            <a:r>
              <a:rPr lang="en-GB" dirty="0" smtClean="0"/>
              <a:t>However, when we specify the </a:t>
            </a:r>
            <a:r>
              <a:rPr lang="en-GB" dirty="0" err="1" smtClean="0"/>
              <a:t>DbSets</a:t>
            </a:r>
            <a:r>
              <a:rPr lang="en-GB" dirty="0" smtClean="0"/>
              <a:t> we use plural names, so you need a setting to make the names non-plural.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38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Extract from Example </a:t>
            </a:r>
            <a:r>
              <a:rPr lang="en-GB" dirty="0" err="1" smtClean="0"/>
              <a:t>DbContext</a:t>
            </a:r>
            <a:r>
              <a:rPr lang="en-GB" dirty="0" smtClean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IdentityDbContext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ApplicationUser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: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base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3200" dirty="0" err="1">
                <a:solidFill>
                  <a:srgbClr val="A31515"/>
                </a:solidFill>
                <a:latin typeface="Consolas" panose="020B0609020204030204" pitchFamily="49" charset="0"/>
              </a:rPr>
              <a:t>DefaultConnection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throwIfV1Schema: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false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Database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.SetInitializer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CreateDatabaseIfNotExists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&gt;());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Create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{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ApplicationDbContext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 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protected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OnModelCreating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DbModelBuilder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modelBuilder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3200" dirty="0" err="1">
                <a:solidFill>
                  <a:srgbClr val="0000FF"/>
                </a:solidFill>
                <a:latin typeface="Consolas" panose="020B0609020204030204" pitchFamily="49" charset="0"/>
              </a:rPr>
              <a:t>base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.OnModelCreating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modelBuilder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modelBuilder.Conventions.</a:t>
            </a:r>
            <a:r>
              <a:rPr lang="en-GB" sz="3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Remove</a:t>
            </a:r>
            <a:r>
              <a:rPr lang="en-GB" sz="3200" b="1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3200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PluralizingTableNameConvention</a:t>
            </a:r>
            <a:r>
              <a:rPr lang="en-GB" sz="3200" b="1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// Include Database </a:t>
            </a: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sets </a:t>
            </a:r>
            <a:r>
              <a:rPr lang="en-GB" sz="3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here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612648" y="2835084"/>
            <a:ext cx="8524036" cy="665924"/>
            <a:chOff x="612648" y="2835084"/>
            <a:chExt cx="8524036" cy="665924"/>
          </a:xfrm>
        </p:grpSpPr>
        <p:sp>
          <p:nvSpPr>
            <p:cNvPr id="4" name="Rectangle 3"/>
            <p:cNvSpPr/>
            <p:nvPr/>
          </p:nvSpPr>
          <p:spPr>
            <a:xfrm>
              <a:off x="612648" y="2852936"/>
              <a:ext cx="5759552" cy="648072"/>
            </a:xfrm>
            <a:prstGeom prst="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6741477" y="2835084"/>
              <a:ext cx="23952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 smtClean="0"/>
                <a:t>Database Initialisation Strategy</a:t>
              </a:r>
              <a:endParaRPr lang="en-GB" sz="1600" b="1" dirty="0"/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H="1">
              <a:off x="6372200" y="3176972"/>
              <a:ext cx="36004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5" name="Group 14"/>
          <p:cNvGrpSpPr/>
          <p:nvPr/>
        </p:nvGrpSpPr>
        <p:grpSpPr>
          <a:xfrm>
            <a:off x="134037" y="5175044"/>
            <a:ext cx="8830451" cy="648072"/>
            <a:chOff x="134037" y="5175044"/>
            <a:chExt cx="8830451" cy="648072"/>
          </a:xfrm>
        </p:grpSpPr>
        <p:sp>
          <p:nvSpPr>
            <p:cNvPr id="10" name="Rectangle 9"/>
            <p:cNvSpPr/>
            <p:nvPr/>
          </p:nvSpPr>
          <p:spPr>
            <a:xfrm>
              <a:off x="1908792" y="5175044"/>
              <a:ext cx="7055696" cy="648072"/>
            </a:xfrm>
            <a:prstGeom prst="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34037" y="5175044"/>
              <a:ext cx="15952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 smtClean="0"/>
                <a:t>Set non-plural table names</a:t>
              </a:r>
              <a:endParaRPr lang="en-GB" sz="1600" b="1" dirty="0"/>
            </a:p>
          </p:txBody>
        </p:sp>
        <p:cxnSp>
          <p:nvCxnSpPr>
            <p:cNvPr id="14" name="Straight Arrow Connector 13"/>
            <p:cNvCxnSpPr/>
            <p:nvPr/>
          </p:nvCxnSpPr>
          <p:spPr>
            <a:xfrm>
              <a:off x="1403648" y="5445224"/>
              <a:ext cx="505144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6661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Code-First Migrations: Finally!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Are carried out from the </a:t>
            </a:r>
            <a:r>
              <a:rPr lang="en-GB" b="1" i="1" dirty="0" smtClean="0"/>
              <a:t>Package Manager Console </a:t>
            </a:r>
            <a:r>
              <a:rPr lang="en-GB" dirty="0" smtClean="0"/>
              <a:t>command line.</a:t>
            </a:r>
          </a:p>
          <a:p>
            <a:r>
              <a:rPr lang="en-GB" dirty="0" smtClean="0"/>
              <a:t>The first step is to enable migrations.</a:t>
            </a:r>
          </a:p>
          <a:p>
            <a:pPr lvl="1"/>
            <a:r>
              <a:rPr lang="en-GB" b="1" dirty="0" smtClean="0"/>
              <a:t>Enable-Migrations –</a:t>
            </a:r>
            <a:r>
              <a:rPr lang="en-GB" b="1" dirty="0" err="1" smtClean="0"/>
              <a:t>ContextTypeName</a:t>
            </a:r>
            <a:r>
              <a:rPr lang="en-GB" b="1" dirty="0" smtClean="0"/>
              <a:t> </a:t>
            </a:r>
            <a:r>
              <a:rPr lang="en-GB" b="1" i="1" dirty="0" err="1" smtClean="0"/>
              <a:t>FullDBContextName</a:t>
            </a:r>
            <a:r>
              <a:rPr lang="en-GB" dirty="0" smtClean="0"/>
              <a:t>: </a:t>
            </a:r>
            <a:r>
              <a:rPr lang="en-GB" dirty="0"/>
              <a:t>enables code-first migrations in the project (only required the first time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Note: if your application has only one </a:t>
            </a:r>
            <a:r>
              <a:rPr lang="en-GB" dirty="0" err="1" smtClean="0"/>
              <a:t>DBContext</a:t>
            </a:r>
            <a:r>
              <a:rPr lang="en-GB" dirty="0" smtClean="0"/>
              <a:t> defined, you can simply use </a:t>
            </a:r>
            <a:r>
              <a:rPr lang="en-GB" b="1" dirty="0" smtClean="0"/>
              <a:t>Enable-Migrations</a:t>
            </a:r>
            <a:r>
              <a:rPr lang="en-GB" dirty="0" smtClean="0"/>
              <a:t> on its own (no need to specify </a:t>
            </a:r>
            <a:r>
              <a:rPr lang="en-GB" dirty="0"/>
              <a:t>–</a:t>
            </a:r>
            <a:r>
              <a:rPr lang="en-GB" dirty="0" err="1"/>
              <a:t>ContextTypeName</a:t>
            </a:r>
            <a:r>
              <a:rPr lang="en-GB" dirty="0"/>
              <a:t> </a:t>
            </a:r>
            <a:r>
              <a:rPr lang="en-GB" i="1" dirty="0" err="1" smtClean="0"/>
              <a:t>FullDBContextName</a:t>
            </a:r>
            <a:r>
              <a:rPr lang="en-GB" i="1" dirty="0" smtClean="0"/>
              <a:t>)</a:t>
            </a:r>
            <a:endParaRPr lang="en-GB" dirty="0" smtClean="0"/>
          </a:p>
          <a:p>
            <a:r>
              <a:rPr lang="en-GB" dirty="0" smtClean="0"/>
              <a:t>The commands to migrate changes to database.</a:t>
            </a:r>
          </a:p>
          <a:p>
            <a:pPr lvl="1"/>
            <a:r>
              <a:rPr lang="en-GB" b="1" dirty="0" smtClean="0"/>
              <a:t>Add-Migration </a:t>
            </a:r>
            <a:r>
              <a:rPr lang="en-GB" b="1" i="1" dirty="0" smtClean="0"/>
              <a:t>migration-name</a:t>
            </a:r>
            <a:r>
              <a:rPr lang="en-GB" dirty="0" smtClean="0"/>
              <a:t>: scaffolds a migration script with any pending model changes.</a:t>
            </a:r>
          </a:p>
          <a:p>
            <a:pPr lvl="2"/>
            <a:r>
              <a:rPr lang="en-GB" dirty="0" smtClean="0"/>
              <a:t>It is good practice to identify your migrations with a name.</a:t>
            </a:r>
          </a:p>
          <a:p>
            <a:pPr lvl="1"/>
            <a:r>
              <a:rPr lang="en-GB" b="1" dirty="0" smtClean="0"/>
              <a:t>Update-Database</a:t>
            </a:r>
            <a:r>
              <a:rPr lang="en-GB" dirty="0" smtClean="0"/>
              <a:t>: applies any pending migrations to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58931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</a:t>
            </a:r>
            <a:r>
              <a:rPr lang="en-GB" dirty="0" smtClean="0"/>
              <a:t>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98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13799</TotalTime>
  <Words>1559</Words>
  <Application>Microsoft Office PowerPoint</Application>
  <PresentationFormat>On-screen Show (4:3)</PresentationFormat>
  <Paragraphs>170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Cambria</vt:lpstr>
      <vt:lpstr>Consolas</vt:lpstr>
      <vt:lpstr>Wingdings</vt:lpstr>
      <vt:lpstr>Wingdings 2</vt:lpstr>
      <vt:lpstr>Median</vt:lpstr>
      <vt:lpstr>Code-First Database Migrations</vt:lpstr>
      <vt:lpstr>Today’s Lecture</vt:lpstr>
      <vt:lpstr>Modelling Relationships</vt:lpstr>
      <vt:lpstr>Modelling Relationships: One-to-Many</vt:lpstr>
      <vt:lpstr>Modelling Relationships: One-to-One</vt:lpstr>
      <vt:lpstr>Modelling Relationships: Many-to-Many</vt:lpstr>
      <vt:lpstr>Modelling Relationships: Different Primary and Foreign Key Names</vt:lpstr>
      <vt:lpstr>Modelling Relationships</vt:lpstr>
      <vt:lpstr>The Database Context Class</vt:lpstr>
      <vt:lpstr>Creating the DbContext Class</vt:lpstr>
      <vt:lpstr>Connection Strings</vt:lpstr>
      <vt:lpstr>MS SQL Server Connection String</vt:lpstr>
      <vt:lpstr>LocalDB Connection String</vt:lpstr>
      <vt:lpstr>Other Connection String Examples</vt:lpstr>
      <vt:lpstr>Web.Config File</vt:lpstr>
      <vt:lpstr>Creating the DbContext Class</vt:lpstr>
      <vt:lpstr>An Example DBContext Class</vt:lpstr>
      <vt:lpstr>DBContext Settings</vt:lpstr>
      <vt:lpstr>Extract from Example DbContext Class</vt:lpstr>
      <vt:lpstr>Code-First Migrations: Finally!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2607</cp:revision>
  <cp:lastPrinted>2014-09-29T16:21:25Z</cp:lastPrinted>
  <dcterms:created xsi:type="dcterms:W3CDTF">2013-09-18T07:00:31Z</dcterms:created>
  <dcterms:modified xsi:type="dcterms:W3CDTF">2017-02-09T15:33:56Z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