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8" r:id="rId10"/>
    <p:sldId id="264" r:id="rId11"/>
    <p:sldId id="267" r:id="rId12"/>
    <p:sldId id="269" r:id="rId13"/>
    <p:sldId id="270"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97" autoAdjust="0"/>
    <p:restoredTop sz="94660"/>
  </p:normalViewPr>
  <p:slideViewPr>
    <p:cSldViewPr snapToGrid="0">
      <p:cViewPr varScale="1">
        <p:scale>
          <a:sx n="74" d="100"/>
          <a:sy n="74" d="100"/>
        </p:scale>
        <p:origin x="52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471CEC9-FBBA-4971-AA98-524446A08F98}" type="datetimeFigureOut">
              <a:rPr lang="en-GB" smtClean="0"/>
              <a:t>22/11/2015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463250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7471CEC9-FBBA-4971-AA98-524446A08F98}" type="datetimeFigureOut">
              <a:rPr lang="en-GB" smtClean="0"/>
              <a:t>22/11/2015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3346089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71CEC9-FBBA-4971-AA98-524446A08F98}" type="datetimeFigureOut">
              <a:rPr lang="en-GB" smtClean="0"/>
              <a:t>22/11/2015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2252186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471CEC9-FBBA-4971-AA98-524446A08F98}" type="datetimeFigureOut">
              <a:rPr lang="en-GB" smtClean="0"/>
              <a:t>22/11/2015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3590147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471CEC9-FBBA-4971-AA98-524446A08F98}" type="datetimeFigureOut">
              <a:rPr lang="en-GB" smtClean="0"/>
              <a:t>22/11/2015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2697178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7471CEC9-FBBA-4971-AA98-524446A08F98}" type="datetimeFigureOut">
              <a:rPr lang="en-GB" smtClean="0"/>
              <a:t>22/11/2015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276730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471CEC9-FBBA-4971-AA98-524446A08F98}" type="datetimeFigureOut">
              <a:rPr lang="en-GB" smtClean="0"/>
              <a:t>22/11/2015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3710866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7471CEC9-FBBA-4971-AA98-524446A08F98}" type="datetimeFigureOut">
              <a:rPr lang="en-GB" smtClean="0"/>
              <a:t>22/11/2015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1118346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71CEC9-FBBA-4971-AA98-524446A08F98}" type="datetimeFigureOut">
              <a:rPr lang="en-GB" smtClean="0"/>
              <a:t>22/11/2015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3530356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71CEC9-FBBA-4971-AA98-524446A08F98}" type="datetimeFigureOut">
              <a:rPr lang="en-GB" smtClean="0"/>
              <a:t>22/11/2015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2167628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71CEC9-FBBA-4971-AA98-524446A08F98}" type="datetimeFigureOut">
              <a:rPr lang="en-GB" smtClean="0"/>
              <a:t>22/11/2015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2946024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71CEC9-FBBA-4971-AA98-524446A08F98}" type="datetimeFigureOut">
              <a:rPr lang="en-GB" smtClean="0"/>
              <a:t>22/11/2015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4F6E3-BC81-467B-971A-8BBB8229974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86376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71CEC9-FBBA-4971-AA98-524446A08F98}" type="datetimeFigureOut">
              <a:rPr lang="en-GB" smtClean="0"/>
              <a:t>22/11/2015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26013006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471CEC9-FBBA-4971-AA98-524446A08F98}" type="datetimeFigureOut">
              <a:rPr lang="en-GB" smtClean="0"/>
              <a:t>22/11/2015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3543658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471CEC9-FBBA-4971-AA98-524446A08F98}" type="datetimeFigureOut">
              <a:rPr lang="en-GB" smtClean="0"/>
              <a:t>22/11/2015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4100556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71CEC9-FBBA-4971-AA98-524446A08F98}" type="datetimeFigureOut">
              <a:rPr lang="en-GB" smtClean="0"/>
              <a:t>22/11/2015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28153045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71CEC9-FBBA-4971-AA98-524446A08F98}" type="datetimeFigureOut">
              <a:rPr lang="en-GB" smtClean="0"/>
              <a:t>22/11/2015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4F6E3-BC81-467B-971A-8BBB8229974B}" type="slidenum">
              <a:rPr lang="en-GB" smtClean="0"/>
              <a:t>‹#›</a:t>
            </a:fld>
            <a:endParaRPr lang="en-GB"/>
          </a:p>
        </p:txBody>
      </p:sp>
    </p:spTree>
    <p:extLst>
      <p:ext uri="{BB962C8B-B14F-4D97-AF65-F5344CB8AC3E}">
        <p14:creationId xmlns:p14="http://schemas.microsoft.com/office/powerpoint/2010/main" val="2933352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471CEC9-FBBA-4971-AA98-524446A08F98}" type="datetimeFigureOut">
              <a:rPr lang="en-GB" smtClean="0"/>
              <a:t>22/11/2015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9E4F6E3-BC81-467B-971A-8BBB8229974B}" type="slidenum">
              <a:rPr lang="en-GB" smtClean="0"/>
              <a:t>‹#›</a:t>
            </a:fld>
            <a:endParaRPr lang="en-GB"/>
          </a:p>
        </p:txBody>
      </p:sp>
    </p:spTree>
    <p:extLst>
      <p:ext uri="{BB962C8B-B14F-4D97-AF65-F5344CB8AC3E}">
        <p14:creationId xmlns:p14="http://schemas.microsoft.com/office/powerpoint/2010/main" val="325931213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en.wikipedia.org/wiki/Capital,_Volume_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Marxism</a:t>
            </a:r>
            <a:endParaRPr lang="en-GB" dirty="0"/>
          </a:p>
        </p:txBody>
      </p:sp>
      <p:sp>
        <p:nvSpPr>
          <p:cNvPr id="3" name="Subtitle 2"/>
          <p:cNvSpPr>
            <a:spLocks noGrp="1"/>
          </p:cNvSpPr>
          <p:nvPr>
            <p:ph type="subTitle" idx="1"/>
          </p:nvPr>
        </p:nvSpPr>
        <p:spPr/>
        <p:txBody>
          <a:bodyPr/>
          <a:lstStyle/>
          <a:p>
            <a:r>
              <a:rPr lang="en-GB" dirty="0" smtClean="0"/>
              <a:t>From metaphysics to dialectical materialism</a:t>
            </a:r>
          </a:p>
          <a:p>
            <a:r>
              <a:rPr lang="en-GB" dirty="0" smtClean="0"/>
              <a:t>Author:  a davis</a:t>
            </a:r>
            <a:endParaRPr lang="en-GB" dirty="0"/>
          </a:p>
        </p:txBody>
      </p:sp>
    </p:spTree>
    <p:extLst>
      <p:ext uri="{BB962C8B-B14F-4D97-AF65-F5344CB8AC3E}">
        <p14:creationId xmlns:p14="http://schemas.microsoft.com/office/powerpoint/2010/main" val="674100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86685"/>
          </a:xfrm>
        </p:spPr>
        <p:txBody>
          <a:bodyPr/>
          <a:lstStyle/>
          <a:p>
            <a:r>
              <a:rPr lang="en-GB" sz="3600" dirty="0" smtClean="0"/>
              <a:t>The beginnings of a political economy</a:t>
            </a:r>
            <a:endParaRPr lang="en-GB" sz="3600" dirty="0"/>
          </a:p>
        </p:txBody>
      </p:sp>
      <p:sp>
        <p:nvSpPr>
          <p:cNvPr id="3" name="Content Placeholder 2"/>
          <p:cNvSpPr>
            <a:spLocks noGrp="1"/>
          </p:cNvSpPr>
          <p:nvPr>
            <p:ph idx="1"/>
          </p:nvPr>
        </p:nvSpPr>
        <p:spPr>
          <a:xfrm>
            <a:off x="1103312" y="1558344"/>
            <a:ext cx="8946541" cy="4816698"/>
          </a:xfrm>
        </p:spPr>
        <p:txBody>
          <a:bodyPr>
            <a:normAutofit fontScale="92500" lnSpcReduction="10000"/>
          </a:bodyPr>
          <a:lstStyle/>
          <a:p>
            <a:r>
              <a:rPr lang="en-GB" dirty="0" smtClean="0"/>
              <a:t>Marxism as a mature political philosophy begins with the early philosophical and economic criticisms of  Karl Marx (1818 – 1883) and his life long associate Friedrich Engels (1820 – (1895).</a:t>
            </a:r>
          </a:p>
          <a:p>
            <a:endParaRPr lang="en-GB" dirty="0"/>
          </a:p>
          <a:p>
            <a:r>
              <a:rPr lang="en-GB" dirty="0" smtClean="0"/>
              <a:t>Key works including: ‘The German Ideology’ (1846) ‘The Communist Manifesto’ (1848) and ‘Das Capital’ (1867).</a:t>
            </a:r>
          </a:p>
          <a:p>
            <a:endParaRPr lang="en-GB" dirty="0"/>
          </a:p>
          <a:p>
            <a:r>
              <a:rPr lang="en-GB" dirty="0" smtClean="0"/>
              <a:t>It has been argued that Marxism draws together French revolutionary thought (Rousseau), British Economics (Adam Smith) and German Idealism (Kant) </a:t>
            </a:r>
          </a:p>
          <a:p>
            <a:endParaRPr lang="en-GB" dirty="0"/>
          </a:p>
          <a:p>
            <a:r>
              <a:rPr lang="en-GB" dirty="0" smtClean="0"/>
              <a:t>Both Marx and Engels were perhaps most influenced by the philosophical idealism of Georg Hegel and the ‘Young Hegelianism’ (right or left); popular in the German Universities of their day.</a:t>
            </a:r>
          </a:p>
          <a:p>
            <a:endParaRPr lang="en-GB" dirty="0"/>
          </a:p>
          <a:p>
            <a:endParaRPr lang="en-GB" dirty="0"/>
          </a:p>
        </p:txBody>
      </p:sp>
    </p:spTree>
    <p:extLst>
      <p:ext uri="{BB962C8B-B14F-4D97-AF65-F5344CB8AC3E}">
        <p14:creationId xmlns:p14="http://schemas.microsoft.com/office/powerpoint/2010/main" val="2928378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proto historicism and idealism of Hegelianism</a:t>
            </a:r>
            <a:endParaRPr lang="en-GB" dirty="0"/>
          </a:p>
        </p:txBody>
      </p:sp>
      <p:sp>
        <p:nvSpPr>
          <p:cNvPr id="3" name="Content Placeholder 2"/>
          <p:cNvSpPr>
            <a:spLocks noGrp="1"/>
          </p:cNvSpPr>
          <p:nvPr>
            <p:ph idx="1"/>
          </p:nvPr>
        </p:nvSpPr>
        <p:spPr/>
        <p:txBody>
          <a:bodyPr/>
          <a:lstStyle/>
          <a:p>
            <a:r>
              <a:rPr lang="en-GB" b="1" dirty="0"/>
              <a:t>George Hegel (1770 – 1831)</a:t>
            </a:r>
          </a:p>
          <a:p>
            <a:r>
              <a:rPr lang="en-GB" dirty="0" smtClean="0"/>
              <a:t>Hegel was arguably the most influential philosopher on the young Marx and Engels.</a:t>
            </a:r>
          </a:p>
          <a:p>
            <a:r>
              <a:rPr lang="en-GB" dirty="0" smtClean="0"/>
              <a:t>Key </a:t>
            </a:r>
            <a:r>
              <a:rPr lang="en-GB" dirty="0"/>
              <a:t>works ‘The Phenomenology of Spirit (1807) the Philosophy of Right (1820) and the Science of Logic  (1812 – 1816)</a:t>
            </a:r>
          </a:p>
          <a:p>
            <a:r>
              <a:rPr lang="en-GB" dirty="0"/>
              <a:t>Born in Stuttgart and dies in Berlin (formerly in Prussia).</a:t>
            </a:r>
          </a:p>
          <a:p>
            <a:r>
              <a:rPr lang="en-GB" dirty="0"/>
              <a:t>His Philosophical emphasis </a:t>
            </a:r>
            <a:r>
              <a:rPr lang="en-GB" dirty="0" smtClean="0"/>
              <a:t>was on </a:t>
            </a:r>
            <a:r>
              <a:rPr lang="en-GB" dirty="0"/>
              <a:t>identifying change through history and an unfurling and maturation of our ‘individual consciousness’ through history toward a historical goal of ‘absolute </a:t>
            </a:r>
            <a:r>
              <a:rPr lang="en-GB" dirty="0" smtClean="0"/>
              <a:t>knowledge’ </a:t>
            </a:r>
            <a:r>
              <a:rPr lang="en-GB" dirty="0"/>
              <a:t>(Law 2007: 195 – 199).</a:t>
            </a:r>
          </a:p>
          <a:p>
            <a:endParaRPr lang="en-GB" dirty="0"/>
          </a:p>
        </p:txBody>
      </p:sp>
    </p:spTree>
    <p:extLst>
      <p:ext uri="{BB962C8B-B14F-4D97-AF65-F5344CB8AC3E}">
        <p14:creationId xmlns:p14="http://schemas.microsoft.com/office/powerpoint/2010/main" val="1588061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Dialectic: the ‘negation’ and the ‘negation of the negation’.</a:t>
            </a:r>
            <a:endParaRPr lang="en-GB" dirty="0"/>
          </a:p>
        </p:txBody>
      </p:sp>
      <p:pic>
        <p:nvPicPr>
          <p:cNvPr id="4" name="Content Placeholder 3"/>
          <p:cNvPicPr>
            <a:picLocks noGrp="1" noChangeAspect="1"/>
          </p:cNvPicPr>
          <p:nvPr>
            <p:ph idx="1"/>
          </p:nvPr>
        </p:nvPicPr>
        <p:blipFill>
          <a:blip r:embed="rId2"/>
          <a:stretch>
            <a:fillRect/>
          </a:stretch>
        </p:blipFill>
        <p:spPr>
          <a:xfrm>
            <a:off x="3315066" y="2052638"/>
            <a:ext cx="6189541" cy="4195762"/>
          </a:xfrm>
          <a:prstGeom prst="rect">
            <a:avLst/>
          </a:prstGeom>
        </p:spPr>
      </p:pic>
    </p:spTree>
    <p:extLst>
      <p:ext uri="{BB962C8B-B14F-4D97-AF65-F5344CB8AC3E}">
        <p14:creationId xmlns:p14="http://schemas.microsoft.com/office/powerpoint/2010/main" val="2999156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2084420"/>
          </a:xfrm>
        </p:spPr>
        <p:txBody>
          <a:bodyPr/>
          <a:lstStyle/>
          <a:p>
            <a:r>
              <a:rPr lang="en-GB" dirty="0" smtClean="0"/>
              <a:t>Less famous but perhaps even more influential on Marx was Hegel’s belief in the causes of philosophy</a:t>
            </a:r>
            <a:endParaRPr lang="en-GB" dirty="0"/>
          </a:p>
        </p:txBody>
      </p:sp>
      <p:sp>
        <p:nvSpPr>
          <p:cNvPr id="3" name="Content Placeholder 2"/>
          <p:cNvSpPr>
            <a:spLocks noGrp="1"/>
          </p:cNvSpPr>
          <p:nvPr>
            <p:ph idx="1"/>
          </p:nvPr>
        </p:nvSpPr>
        <p:spPr>
          <a:xfrm>
            <a:off x="1103312" y="3438659"/>
            <a:ext cx="8946541" cy="3219718"/>
          </a:xfrm>
        </p:spPr>
        <p:txBody>
          <a:bodyPr/>
          <a:lstStyle/>
          <a:p>
            <a:r>
              <a:rPr lang="en-GB" dirty="0" smtClean="0"/>
              <a:t>In the ‘Preface‘ to his  ‘Elements of the Philosophy of the Right’ (1820) Hegel wrote </a:t>
            </a:r>
            <a:r>
              <a:rPr lang="en-GB" dirty="0" smtClean="0"/>
              <a:t>of </a:t>
            </a:r>
            <a:r>
              <a:rPr lang="en-GB" dirty="0" smtClean="0"/>
              <a:t>the fundamental nature and source of philosophy as being ‘its </a:t>
            </a:r>
            <a:r>
              <a:rPr lang="en-GB" dirty="0"/>
              <a:t>own time comprehended in </a:t>
            </a:r>
            <a:r>
              <a:rPr lang="en-GB" dirty="0" smtClean="0"/>
              <a:t>thoughts’ (PR</a:t>
            </a:r>
            <a:r>
              <a:rPr lang="en-GB" dirty="0"/>
              <a:t>: 21</a:t>
            </a:r>
            <a:r>
              <a:rPr lang="en-GB" dirty="0" smtClean="0"/>
              <a:t>).</a:t>
            </a:r>
          </a:p>
          <a:p>
            <a:endParaRPr lang="en-GB" dirty="0"/>
          </a:p>
          <a:p>
            <a:r>
              <a:rPr lang="en-GB" dirty="0" smtClean="0"/>
              <a:t>This both emphasised its historicity and more importantly for men of political action like Marx it cut down philosophy to an expression of whatever political, economic and societal order prevailed at any given time</a:t>
            </a:r>
            <a:r>
              <a:rPr lang="en-GB" dirty="0" smtClean="0"/>
              <a:t>. The beginnings of social constructivism.</a:t>
            </a:r>
            <a:endParaRPr lang="en-GB" dirty="0" smtClean="0"/>
          </a:p>
          <a:p>
            <a:endParaRPr lang="en-GB" dirty="0"/>
          </a:p>
        </p:txBody>
      </p:sp>
    </p:spTree>
    <p:extLst>
      <p:ext uri="{BB962C8B-B14F-4D97-AF65-F5344CB8AC3E}">
        <p14:creationId xmlns:p14="http://schemas.microsoft.com/office/powerpoint/2010/main" val="1175706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1859 in Marx’s ‘prequel’ to his magnum opus, ‘Capital’ Marx writes: </a:t>
            </a:r>
            <a:endParaRPr lang="en-GB" dirty="0"/>
          </a:p>
        </p:txBody>
      </p:sp>
      <p:sp>
        <p:nvSpPr>
          <p:cNvPr id="3" name="Content Placeholder 2"/>
          <p:cNvSpPr>
            <a:spLocks noGrp="1"/>
          </p:cNvSpPr>
          <p:nvPr>
            <p:ph idx="1"/>
          </p:nvPr>
        </p:nvSpPr>
        <p:spPr>
          <a:xfrm>
            <a:off x="1103312" y="2472745"/>
            <a:ext cx="8946541" cy="4121238"/>
          </a:xfrm>
        </p:spPr>
        <p:txBody>
          <a:bodyPr>
            <a:normAutofit lnSpcReduction="10000"/>
          </a:bodyPr>
          <a:lstStyle/>
          <a:p>
            <a:r>
              <a:rPr lang="en-GB" dirty="0" smtClean="0"/>
              <a:t>‘In the social production of their life, men enter into definite relations that are indispensable and independent of their will, relations of production which correspond to a definite stage of development of their  material productive forces. The sum total of their relations of production constitutes the economic structure of society, the real foundation, on which rises a legal and political superstructure and to which correspond definite forms of social consciousness. The mode of production of material life conditions the social, political and intellectual life processes in general. It is not the consciousness of men that determines their being, but, on the contrary their social being that determines their consciousness’ in </a:t>
            </a:r>
            <a:r>
              <a:rPr lang="en-GB" dirty="0" smtClean="0"/>
              <a:t>the ‘Preface’ to ‘A </a:t>
            </a:r>
            <a:r>
              <a:rPr lang="en-GB" dirty="0" smtClean="0"/>
              <a:t>Contribution to the Critique of Political Economy’ </a:t>
            </a:r>
            <a:endParaRPr lang="en-GB" dirty="0" smtClean="0"/>
          </a:p>
          <a:p>
            <a:r>
              <a:rPr lang="en-GB" dirty="0" smtClean="0"/>
              <a:t> Famously depicted as the Base/Superstructure.     </a:t>
            </a:r>
            <a:endParaRPr lang="en-GB" dirty="0"/>
          </a:p>
        </p:txBody>
      </p:sp>
    </p:spTree>
    <p:extLst>
      <p:ext uri="{BB962C8B-B14F-4D97-AF65-F5344CB8AC3E}">
        <p14:creationId xmlns:p14="http://schemas.microsoft.com/office/powerpoint/2010/main" val="1813471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Base Superstructure</a:t>
            </a:r>
            <a:endParaRPr lang="en-GB" dirty="0"/>
          </a:p>
        </p:txBody>
      </p:sp>
      <p:pic>
        <p:nvPicPr>
          <p:cNvPr id="4" name="Content Placeholder 3"/>
          <p:cNvPicPr>
            <a:picLocks noGrp="1" noChangeAspect="1"/>
          </p:cNvPicPr>
          <p:nvPr>
            <p:ph idx="1"/>
          </p:nvPr>
        </p:nvPicPr>
        <p:blipFill>
          <a:blip r:embed="rId2"/>
          <a:stretch>
            <a:fillRect/>
          </a:stretch>
        </p:blipFill>
        <p:spPr>
          <a:xfrm>
            <a:off x="2781838" y="1352282"/>
            <a:ext cx="5512156" cy="4896118"/>
          </a:xfrm>
          <a:prstGeom prst="rect">
            <a:avLst/>
          </a:prstGeom>
        </p:spPr>
      </p:pic>
    </p:spTree>
    <p:extLst>
      <p:ext uri="{BB962C8B-B14F-4D97-AF65-F5344CB8AC3E}">
        <p14:creationId xmlns:p14="http://schemas.microsoft.com/office/powerpoint/2010/main" val="1943649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19259"/>
          </a:xfrm>
        </p:spPr>
        <p:txBody>
          <a:bodyPr/>
          <a:lstStyle/>
          <a:p>
            <a:r>
              <a:rPr lang="en-GB" dirty="0" smtClean="0"/>
              <a:t>On revolution …</a:t>
            </a:r>
            <a:endParaRPr lang="en-GB" dirty="0"/>
          </a:p>
        </p:txBody>
      </p:sp>
      <p:sp>
        <p:nvSpPr>
          <p:cNvPr id="3" name="Content Placeholder 2"/>
          <p:cNvSpPr>
            <a:spLocks noGrp="1"/>
          </p:cNvSpPr>
          <p:nvPr>
            <p:ph idx="1"/>
          </p:nvPr>
        </p:nvSpPr>
        <p:spPr>
          <a:xfrm>
            <a:off x="1103312" y="1171978"/>
            <a:ext cx="8946541" cy="5076422"/>
          </a:xfrm>
        </p:spPr>
        <p:txBody>
          <a:bodyPr>
            <a:normAutofit lnSpcReduction="10000"/>
          </a:bodyPr>
          <a:lstStyle/>
          <a:p>
            <a:endParaRPr lang="en-GB" dirty="0" smtClean="0"/>
          </a:p>
          <a:p>
            <a:endParaRPr lang="en-GB" dirty="0"/>
          </a:p>
          <a:p>
            <a:r>
              <a:rPr lang="en-GB" dirty="0" smtClean="0"/>
              <a:t>Further in to the ‘Preface’ we learn that ‘… At a certain stage of their development, the material productive forces of society come in conflict with the existing relations of production, or – what is but a legal expression for the same thing – with the property relations within which they have at work hitherto. From forms of development of the productive forces these relations turn into their fetters. Then begins an epoch of social revolution. With the change of the economic foundation the entire  immense superstructure is more or less rapidly transformed</a:t>
            </a:r>
            <a:r>
              <a:rPr lang="en-GB" dirty="0" smtClean="0"/>
              <a:t>’ (1859: Ibid).</a:t>
            </a:r>
          </a:p>
          <a:p>
            <a:endParaRPr lang="en-GB" dirty="0"/>
          </a:p>
          <a:p>
            <a:r>
              <a:rPr lang="en-GB" dirty="0" smtClean="0"/>
              <a:t>This is often read as Marx and Engels putting ‘… Hegel back on his feet’ and as a material expression of Hegel’s ‘Master Slave dialectic (Philosophical parable).</a:t>
            </a:r>
            <a:endParaRPr lang="en-GB" dirty="0" smtClean="0"/>
          </a:p>
        </p:txBody>
      </p:sp>
    </p:spTree>
    <p:extLst>
      <p:ext uri="{BB962C8B-B14F-4D97-AF65-F5344CB8AC3E}">
        <p14:creationId xmlns:p14="http://schemas.microsoft.com/office/powerpoint/2010/main" val="2527137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and philosophy</a:t>
            </a:r>
            <a:endParaRPr lang="en-GB" dirty="0"/>
          </a:p>
        </p:txBody>
      </p:sp>
      <p:sp>
        <p:nvSpPr>
          <p:cNvPr id="3" name="Content Placeholder 2"/>
          <p:cNvSpPr>
            <a:spLocks noGrp="1"/>
          </p:cNvSpPr>
          <p:nvPr>
            <p:ph idx="1"/>
          </p:nvPr>
        </p:nvSpPr>
        <p:spPr/>
        <p:txBody>
          <a:bodyPr/>
          <a:lstStyle/>
          <a:p>
            <a:r>
              <a:rPr lang="en-GB" dirty="0" smtClean="0"/>
              <a:t>‘In considering such transformations a distinction should always be made between the material transformation of the economic conditions of production, which can be determined with the precision of natural science, and the legal, political, religious aesthetic or philosophic – in short, ideological forms in which men become conscious of this conflict and fight it out. Just as our opinion of an individual is not based on what he thinks of himself, so can we not judge of such a period of transformation by its own consciousness; on the contrary, this consciousness must be explained rather from the contradictions of material life, from existing conflict between the social productive forces and relations of production’             </a:t>
            </a:r>
            <a:endParaRPr lang="en-GB" dirty="0"/>
          </a:p>
        </p:txBody>
      </p:sp>
    </p:spTree>
    <p:extLst>
      <p:ext uri="{BB962C8B-B14F-4D97-AF65-F5344CB8AC3E}">
        <p14:creationId xmlns:p14="http://schemas.microsoft.com/office/powerpoint/2010/main" val="728519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73806"/>
          </a:xfrm>
        </p:spPr>
        <p:txBody>
          <a:bodyPr/>
          <a:lstStyle/>
          <a:p>
            <a:r>
              <a:rPr lang="en-GB" dirty="0" smtClean="0"/>
              <a:t>Alienation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 a process of estrangement or isolation from a natural or social context; (b) the condition arising as a result of such a process; (c) the subjective experience of being in such a condition’ (Mautner 2005: 14).</a:t>
            </a:r>
          </a:p>
          <a:p>
            <a:endParaRPr lang="en-GB" dirty="0" smtClean="0"/>
          </a:p>
          <a:p>
            <a:r>
              <a:rPr lang="en-GB" dirty="0" smtClean="0"/>
              <a:t>For Hegel in his ‘Phenomenology of the Spirit’ the concept of </a:t>
            </a:r>
            <a:r>
              <a:rPr lang="en-GB" dirty="0" smtClean="0"/>
              <a:t>‘Alienation’ </a:t>
            </a:r>
            <a:r>
              <a:rPr lang="en-GB" dirty="0" smtClean="0"/>
              <a:t>is realised in his famous passage on the ‘Master </a:t>
            </a:r>
            <a:r>
              <a:rPr lang="en-GB" dirty="0" smtClean="0"/>
              <a:t>/slave </a:t>
            </a:r>
            <a:r>
              <a:rPr lang="en-GB" dirty="0" smtClean="0"/>
              <a:t>dialectic’ or in which the ‘absolute mind or consciousness which posits difference within itself and then … overcomes this self alienation to regain unity’ … for Feuerbach and his critique of Christianity we encounter </a:t>
            </a:r>
            <a:r>
              <a:rPr lang="en-GB" dirty="0" smtClean="0"/>
              <a:t>alienation with ‘… </a:t>
            </a:r>
            <a:r>
              <a:rPr lang="en-GB" dirty="0" smtClean="0"/>
              <a:t>human beings fail to recognize [difference] that human nature is in itself good. Instead, they project the good qualities that belong to human nature to an imaginary God, who is supposed to be the bearer of all perfections. Through this alienation , man comes to regard himself as being </a:t>
            </a:r>
            <a:r>
              <a:rPr lang="en-GB" dirty="0" smtClean="0"/>
              <a:t>worthless’ (ibid).           </a:t>
            </a:r>
            <a:endParaRPr lang="en-GB" dirty="0"/>
          </a:p>
        </p:txBody>
      </p:sp>
    </p:spTree>
    <p:extLst>
      <p:ext uri="{BB962C8B-B14F-4D97-AF65-F5344CB8AC3E}">
        <p14:creationId xmlns:p14="http://schemas.microsoft.com/office/powerpoint/2010/main" val="1507317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Hobbs ‘state of nature’ vs. Marx’s ‘primeval communal ownership of land’  </a:t>
            </a:r>
            <a:endParaRPr lang="en-GB" dirty="0"/>
          </a:p>
        </p:txBody>
      </p:sp>
      <p:sp>
        <p:nvSpPr>
          <p:cNvPr id="3" name="Content Placeholder 2"/>
          <p:cNvSpPr>
            <a:spLocks noGrp="1"/>
          </p:cNvSpPr>
          <p:nvPr>
            <p:ph idx="1"/>
          </p:nvPr>
        </p:nvSpPr>
        <p:spPr>
          <a:xfrm>
            <a:off x="1103312" y="2550017"/>
            <a:ext cx="8946541" cy="3698382"/>
          </a:xfrm>
        </p:spPr>
        <p:txBody>
          <a:bodyPr/>
          <a:lstStyle/>
          <a:p>
            <a:r>
              <a:rPr lang="en-GB" dirty="0" smtClean="0"/>
              <a:t>For Hobbes in his </a:t>
            </a:r>
            <a:r>
              <a:rPr lang="en-GB" i="1" dirty="0" smtClean="0"/>
              <a:t>Leviathan</a:t>
            </a:r>
            <a:r>
              <a:rPr lang="en-GB" dirty="0" smtClean="0"/>
              <a:t> we see this religious alienation or re-inscription of the Christian ‘Fall’ in his bleak and prescriptive ideas of an isolated grasping individual whose life is ‘… solitary, poor, nasty brutish and short’.</a:t>
            </a:r>
          </a:p>
          <a:p>
            <a:endParaRPr lang="en-GB" dirty="0"/>
          </a:p>
          <a:p>
            <a:r>
              <a:rPr lang="en-GB" dirty="0" smtClean="0"/>
              <a:t>While Hobbs does concede good in men or where he observes ‘… that any man should take pleasure in other men’s great harms, without end of his own, I do not conceive it possible’ (Hobbes in Law 2007: 100), the ‘state of nature’ is elsewhere reasserted and necessitates a ‘social contract’ in which we pledge obedience to an all powerful patrician state.   </a:t>
            </a:r>
            <a:endParaRPr lang="en-GB" dirty="0"/>
          </a:p>
        </p:txBody>
      </p:sp>
    </p:spTree>
    <p:extLst>
      <p:ext uri="{BB962C8B-B14F-4D97-AF65-F5344CB8AC3E}">
        <p14:creationId xmlns:p14="http://schemas.microsoft.com/office/powerpoint/2010/main" val="624733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Marx’s Anthropology</a:t>
            </a:r>
            <a:endParaRPr lang="en-GB" dirty="0"/>
          </a:p>
        </p:txBody>
      </p:sp>
      <p:sp>
        <p:nvSpPr>
          <p:cNvPr id="3" name="Content Placeholder 2"/>
          <p:cNvSpPr>
            <a:spLocks noGrp="1"/>
          </p:cNvSpPr>
          <p:nvPr>
            <p:ph idx="1"/>
          </p:nvPr>
        </p:nvSpPr>
        <p:spPr/>
        <p:txBody>
          <a:bodyPr/>
          <a:lstStyle/>
          <a:p>
            <a:endParaRPr lang="en-GB" dirty="0" smtClean="0"/>
          </a:p>
          <a:p>
            <a:r>
              <a:rPr lang="en-GB" dirty="0" smtClean="0"/>
              <a:t>While </a:t>
            </a:r>
            <a:r>
              <a:rPr lang="en-GB" dirty="0"/>
              <a:t>Marxism is a ‘revolutionary’ inversion of Hegel's philosophy and does matures in the seminal critique of western capitalist political economy ‘das capital’; it remains an  anthropological critique</a:t>
            </a:r>
          </a:p>
          <a:p>
            <a:r>
              <a:rPr lang="en-GB" dirty="0"/>
              <a:t>How so?</a:t>
            </a:r>
          </a:p>
          <a:p>
            <a:r>
              <a:rPr lang="en-GB" dirty="0"/>
              <a:t>Marx and Engels based their utopian end point ‘communism’ on a close reading  of  Lewis Henry Morgan's  (1881) description of a proto ‘communism’ in his  early anthropological studies of the native American ‘Iroquois’ </a:t>
            </a:r>
            <a:r>
              <a:rPr lang="en-GB" dirty="0" smtClean="0"/>
              <a:t>where it is argued that humans are fundamentally inured to hierarchy and class conflict and naturally pool their resources and cooperate.  </a:t>
            </a:r>
            <a:endParaRPr lang="en-GB" dirty="0"/>
          </a:p>
          <a:p>
            <a:endParaRPr lang="en-GB" dirty="0"/>
          </a:p>
        </p:txBody>
      </p:sp>
    </p:spTree>
    <p:extLst>
      <p:ext uri="{BB962C8B-B14F-4D97-AF65-F5344CB8AC3E}">
        <p14:creationId xmlns:p14="http://schemas.microsoft.com/office/powerpoint/2010/main" val="3420594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Marx’s anthropology </a:t>
            </a:r>
            <a:r>
              <a:rPr lang="en-GB" dirty="0" err="1" smtClean="0"/>
              <a:t>cont</a:t>
            </a:r>
            <a:r>
              <a:rPr lang="en-GB" dirty="0" smtClean="0"/>
              <a:t> … </a:t>
            </a:r>
            <a:endParaRPr lang="en-GB" dirty="0"/>
          </a:p>
        </p:txBody>
      </p:sp>
      <p:sp>
        <p:nvSpPr>
          <p:cNvPr id="3" name="Content Placeholder 2"/>
          <p:cNvSpPr>
            <a:spLocks noGrp="1"/>
          </p:cNvSpPr>
          <p:nvPr>
            <p:ph idx="1"/>
          </p:nvPr>
        </p:nvSpPr>
        <p:spPr/>
        <p:txBody>
          <a:bodyPr>
            <a:normAutofit lnSpcReduction="10000"/>
          </a:bodyPr>
          <a:lstStyle/>
          <a:p>
            <a:r>
              <a:rPr lang="en-GB" dirty="0"/>
              <a:t>The ‘proto’ communist and utopian reading of Morgan's anthropology by Marx and Engels is formalised and popularised in Engels (1884) </a:t>
            </a:r>
            <a:r>
              <a:rPr lang="en-GB" b="1" i="1" dirty="0"/>
              <a:t>The Origin of the Family, Private Property, and the State: in the Light of the Researches of Lewis H. Morgan</a:t>
            </a:r>
            <a:r>
              <a:rPr lang="en-GB" dirty="0"/>
              <a:t>  </a:t>
            </a:r>
            <a:r>
              <a:rPr lang="en-GB" dirty="0" smtClean="0"/>
              <a:t>and  </a:t>
            </a:r>
            <a:r>
              <a:rPr lang="en-GB" dirty="0"/>
              <a:t>based in part on notes written by Karl Marx in 1881.</a:t>
            </a:r>
          </a:p>
          <a:p>
            <a:r>
              <a:rPr lang="en-GB" dirty="0"/>
              <a:t>Morgan’s stadial social anthropological and social evolutionism  very influential on  the mature Marx's thinking</a:t>
            </a:r>
          </a:p>
          <a:p>
            <a:r>
              <a:rPr lang="en-GB" dirty="0"/>
              <a:t>For Morgan, All societies move inexorably through the stages of  savagery, barbarism and finally civilization</a:t>
            </a:r>
          </a:p>
          <a:p>
            <a:r>
              <a:rPr lang="en-GB" dirty="0"/>
              <a:t>Marx and Engels finally had independent anthropological confirmation of the stadial theory they had espoused in  ‘the communist manifesto’ written back in </a:t>
            </a:r>
            <a:r>
              <a:rPr lang="en-GB" dirty="0" smtClean="0"/>
              <a:t>1848 in ‘The Communist Manifesto’ *Read preface to the German Edition of 1883).   </a:t>
            </a:r>
            <a:endParaRPr lang="en-GB" dirty="0"/>
          </a:p>
          <a:p>
            <a:endParaRPr lang="en-GB" dirty="0"/>
          </a:p>
        </p:txBody>
      </p:sp>
    </p:spTree>
    <p:extLst>
      <p:ext uri="{BB962C8B-B14F-4D97-AF65-F5344CB8AC3E}">
        <p14:creationId xmlns:p14="http://schemas.microsoft.com/office/powerpoint/2010/main" val="1454038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Commodity Fetishism</a:t>
            </a:r>
            <a:endParaRPr lang="en-GB" dirty="0"/>
          </a:p>
        </p:txBody>
      </p:sp>
      <p:sp>
        <p:nvSpPr>
          <p:cNvPr id="3" name="Content Placeholder 2"/>
          <p:cNvSpPr>
            <a:spLocks noGrp="1"/>
          </p:cNvSpPr>
          <p:nvPr>
            <p:ph idx="1"/>
          </p:nvPr>
        </p:nvSpPr>
        <p:spPr>
          <a:xfrm>
            <a:off x="1103312" y="1493950"/>
            <a:ext cx="8946541" cy="4754450"/>
          </a:xfrm>
        </p:spPr>
        <p:txBody>
          <a:bodyPr>
            <a:normAutofit fontScale="92500" lnSpcReduction="10000"/>
          </a:bodyPr>
          <a:lstStyle/>
          <a:p>
            <a:r>
              <a:rPr lang="en-GB" dirty="0"/>
              <a:t>Marx writes: ‘As against this, the commodity-form, and the value-relation of the products of labour within which it appears, have absolutely no connection with the physical nature of the commodity and the material relations arising out of this. It is nothing but the definite social relation between men themselves which assumes here, for them, the fantastic form of a relation between things. In order, therefore, to find an analogy we must take flight into the misty realm of religion. There the products of the human brain appear as autonomous figures endowed with a life of their own, which enter into relations both with each other and with the human race. So it is in the world of commodities with the products of men's hands. I call this the fetishism which attaches itself to the products of labour as soon as they are produced as commodities, and is therefore inseparable from the production of commodities’.</a:t>
            </a:r>
          </a:p>
          <a:p>
            <a:endParaRPr lang="en-GB" dirty="0"/>
          </a:p>
          <a:p>
            <a:r>
              <a:rPr lang="en-GB" dirty="0"/>
              <a:t>— Karl Marx , </a:t>
            </a:r>
            <a:r>
              <a:rPr lang="en-GB" i="1" dirty="0">
                <a:hlinkClick r:id="rId2" tooltip="Capital, Volume I"/>
              </a:rPr>
              <a:t>Capital, Volume </a:t>
            </a:r>
            <a:endParaRPr lang="en-GB" dirty="0"/>
          </a:p>
          <a:p>
            <a:endParaRPr lang="en-GB" dirty="0"/>
          </a:p>
        </p:txBody>
      </p:sp>
    </p:spTree>
    <p:extLst>
      <p:ext uri="{BB962C8B-B14F-4D97-AF65-F5344CB8AC3E}">
        <p14:creationId xmlns:p14="http://schemas.microsoft.com/office/powerpoint/2010/main" val="34699688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750</TotalTime>
  <Words>1520</Words>
  <Application>Microsoft Office PowerPoint</Application>
  <PresentationFormat>Widescreen</PresentationFormat>
  <Paragraphs>56</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3</vt:lpstr>
      <vt:lpstr>Ion</vt:lpstr>
      <vt:lpstr>Marxism</vt:lpstr>
      <vt:lpstr>The beginnings of a political economy</vt:lpstr>
      <vt:lpstr>The proto historicism and idealism of Hegelianism</vt:lpstr>
      <vt:lpstr>The Dialectic: the ‘negation’ and the ‘negation of the negation’.</vt:lpstr>
      <vt:lpstr>Less famous but perhaps even more influential on Marx was Hegel’s belief in the causes of philosophy</vt:lpstr>
      <vt:lpstr>In 1859 in Marx’s ‘prequel’ to his magnum opus, ‘Capital’ Marx writes: </vt:lpstr>
      <vt:lpstr>Base Superstructure</vt:lpstr>
      <vt:lpstr>On revolution …</vt:lpstr>
      <vt:lpstr>… and philosophy</vt:lpstr>
      <vt:lpstr>Alienation</vt:lpstr>
      <vt:lpstr>Hobbs ‘state of nature’ vs. Marx’s ‘primeval communal ownership of land’  </vt:lpstr>
      <vt:lpstr>Marx’s Anthropology</vt:lpstr>
      <vt:lpstr>Marx’s anthropology cont … </vt:lpstr>
      <vt:lpstr>Commodity Fetishism</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Marxism</dc:title>
  <dc:creator>Adrian</dc:creator>
  <cp:lastModifiedBy>Adrian Davis</cp:lastModifiedBy>
  <cp:revision>26</cp:revision>
  <dcterms:created xsi:type="dcterms:W3CDTF">2015-03-09T11:34:09Z</dcterms:created>
  <dcterms:modified xsi:type="dcterms:W3CDTF">2015-11-22T17:26:14Z</dcterms:modified>
</cp:coreProperties>
</file>