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6858000" type="screen4x3"/>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67" d="100"/>
          <a:sy n="67" d="100"/>
        </p:scale>
        <p:origin x="-143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GB"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04AF466F-BDA4-4F18-9C7B-FF0A9A1B0E80}" type="datetime1">
              <a:rPr lang="en-US" smtClean="0"/>
              <a:pPr/>
              <a:t>2/18/2013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2D2B3B-882E-40F3-A32F-6DD516915044}"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CEF607B-A47E-422C-9BEF-122CCDB7C526}" type="datetime1">
              <a:rPr lang="en-US" smtClean="0"/>
              <a:pPr/>
              <a:t>2/18/2013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2D2B3B-882E-40F3-A32F-6DD516915044}"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GB"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63A9A7CB-BEE6-4F99-898E-913F06E8E125}" type="datetime1">
              <a:rPr lang="en-US" smtClean="0"/>
              <a:pPr/>
              <a:t>2/18/2013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E2D2B3B-882E-40F3-A32F-6DD516915044}"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B6EE300C-6FC5-4FC3-AF1A-075E4F50620D}" type="datetime1">
              <a:rPr lang="en-US" smtClean="0"/>
              <a:pPr/>
              <a:t>2/18/2013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2D2B3B-882E-40F3-A32F-6DD516915044}"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F50D295D-4A77-4DEB-B04C-9F4282A8BC04}" type="datetime1">
              <a:rPr lang="en-US" smtClean="0"/>
              <a:pPr/>
              <a:t>2/18/2013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E2D2B3B-882E-40F3-A32F-6DD516915044}"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02B28685-4D0C-42D5-8013-B5904CD1FCBC}" type="datetime1">
              <a:rPr lang="en-US" smtClean="0"/>
              <a:pPr/>
              <a:t>2/18/2013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E2D2B3B-882E-40F3-A32F-6DD516915044}"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F226C0-9885-4BA9-BBFA-A52CBFEBB775}" type="datetime1">
              <a:rPr lang="en-US" smtClean="0"/>
              <a:pPr/>
              <a:t>2/18/2013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E2D2B3B-882E-40F3-A32F-6DD516915044}"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GB"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EBEE1B38-C5EB-4D66-9137-0AFE9CDEDE8F}" type="datetime1">
              <a:rPr lang="en-US" smtClean="0"/>
              <a:pPr/>
              <a:t>2/18/2013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2D2B3B-882E-40F3-A32F-6DD516915044}" type="slidenum">
              <a:rPr lang="en-US" smtClean="0"/>
              <a:pPr/>
              <a:t>‹#›</a:t>
            </a:fld>
            <a:endParaRPr lang="en-US"/>
          </a:p>
        </p:txBody>
      </p:sp>
      <p:sp>
        <p:nvSpPr>
          <p:cNvPr id="9" name="Content Placeholder 8"/>
          <p:cNvSpPr>
            <a:spLocks noGrp="1"/>
          </p:cNvSpPr>
          <p:nvPr>
            <p:ph sz="quarter" idx="13"/>
          </p:nvPr>
        </p:nvSpPr>
        <p:spPr>
          <a:xfrm>
            <a:off x="304800" y="381000"/>
            <a:ext cx="7772400" cy="494284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GB"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8" name="Date Placeholder 7"/>
          <p:cNvSpPr>
            <a:spLocks noGrp="1"/>
          </p:cNvSpPr>
          <p:nvPr>
            <p:ph type="dt" sz="half" idx="10"/>
          </p:nvPr>
        </p:nvSpPr>
        <p:spPr/>
        <p:txBody>
          <a:bodyPr/>
          <a:lstStyle/>
          <a:p>
            <a:fld id="{327B613C-1AD7-49D3-885D-F654C5CDBAA6}" type="datetime1">
              <a:rPr lang="en-US" smtClean="0"/>
              <a:pPr/>
              <a:t>2/18/2013</a:t>
            </a:fld>
            <a:endParaRPr lang="en-US" dirty="0"/>
          </a:p>
        </p:txBody>
      </p:sp>
      <p:sp>
        <p:nvSpPr>
          <p:cNvPr id="9" name="Slide Number Placeholder 8"/>
          <p:cNvSpPr>
            <a:spLocks noGrp="1"/>
          </p:cNvSpPr>
          <p:nvPr>
            <p:ph type="sldNum" sz="quarter" idx="11"/>
          </p:nvPr>
        </p:nvSpPr>
        <p:spPr/>
        <p:txBody>
          <a:bodyPr/>
          <a:lstStyle/>
          <a:p>
            <a:fld id="{6E2D2B3B-882E-40F3-A32F-6DD516915044}" type="slidenum">
              <a:rPr lang="en-US" smtClean="0"/>
              <a:pPr/>
              <a:t>‹#›</a:t>
            </a:fld>
            <a:endParaRPr lang="en-US" dirty="0"/>
          </a:p>
        </p:txBody>
      </p:sp>
      <p:sp>
        <p:nvSpPr>
          <p:cNvPr id="10" name="Footer Placeholder 9"/>
          <p:cNvSpPr>
            <a:spLocks noGrp="1"/>
          </p:cNvSpPr>
          <p:nvPr>
            <p:ph type="ftr" sz="quarter" idx="12"/>
          </p:nvPr>
        </p:nvSpPr>
        <p:spPr/>
        <p:txBody>
          <a:bodyPr/>
          <a:lstStyle/>
          <a:p>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8FB4290-6522-4139-852E-05BD9E7F0D2E}" type="datetime1">
              <a:rPr lang="en-US" smtClean="0"/>
              <a:pPr/>
              <a:t>2/18/2013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2D2B3B-882E-40F3-A32F-6DD516915044}"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AAB955F9-81EA-47C5-8059-9E5C2B437C70}" type="datetime1">
              <a:rPr lang="en-US" smtClean="0"/>
              <a:pPr/>
              <a:t>2/18/2013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2D2B3B-882E-40F3-A32F-6DD516915044}"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GB"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6E2D2B3B-882E-40F3-A32F-6DD516915044}" type="slidenum">
              <a:rPr lang="en-US" smtClean="0"/>
              <a:pPr/>
              <a:t>‹#›</a:t>
            </a:fld>
            <a:endParaRPr lang="en-US" dirty="0"/>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US" dirty="0"/>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327B613C-1AD7-49D3-885D-F654C5CDBAA6}" type="datetime1">
              <a:rPr lang="en-US" smtClean="0"/>
              <a:pPr/>
              <a:t>2/18/2013</a:t>
            </a:fld>
            <a:endParaRPr lang="en-US" dirty="0"/>
          </a:p>
        </p:txBody>
      </p:sp>
    </p:spTree>
  </p:cSld>
  <p:clrMap bg1="lt1" tx1="dk1" bg2="lt2" tx2="dk2" accent1="accent1" accent2="accent2" accent3="accent3" accent4="accent4" accent5="accent5" accent6="accent6" hlink="hlink" folHlink="folHlink"/>
  <p:sldLayoutIdLst>
    <p:sldLayoutId id="2147483951" r:id="rId1"/>
    <p:sldLayoutId id="2147483952" r:id="rId2"/>
    <p:sldLayoutId id="2147483953" r:id="rId3"/>
    <p:sldLayoutId id="2147483954" r:id="rId4"/>
    <p:sldLayoutId id="2147483955" r:id="rId5"/>
    <p:sldLayoutId id="2147483956" r:id="rId6"/>
    <p:sldLayoutId id="2147483957" r:id="rId7"/>
    <p:sldLayoutId id="2147483958" r:id="rId8"/>
    <p:sldLayoutId id="2147483959" r:id="rId9"/>
    <p:sldLayoutId id="2147483960" r:id="rId10"/>
    <p:sldLayoutId id="2147483961" r:id="rId11"/>
  </p:sldLayoutIdLst>
  <p:hf sldNum="0" hdr="0" ftr="0" dt="0"/>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Health Promotion in Practice</a:t>
            </a:r>
            <a:endParaRPr lang="en-US" dirty="0"/>
          </a:p>
        </p:txBody>
      </p:sp>
      <p:sp>
        <p:nvSpPr>
          <p:cNvPr id="3" name="Subtitle 2"/>
          <p:cNvSpPr>
            <a:spLocks noGrp="1"/>
          </p:cNvSpPr>
          <p:nvPr>
            <p:ph type="subTitle" idx="1"/>
          </p:nvPr>
        </p:nvSpPr>
        <p:spPr/>
        <p:txBody>
          <a:bodyPr>
            <a:normAutofit/>
          </a:bodyPr>
          <a:lstStyle/>
          <a:p>
            <a:r>
              <a:rPr lang="en-US" sz="3600" b="1" dirty="0" smtClean="0"/>
              <a:t>Evaluation in Health Promotion</a:t>
            </a:r>
            <a:endParaRPr lang="en-US" sz="3600" b="1" dirty="0"/>
          </a:p>
        </p:txBody>
      </p:sp>
    </p:spTree>
    <p:extLst>
      <p:ext uri="{BB962C8B-B14F-4D97-AF65-F5344CB8AC3E}">
        <p14:creationId xmlns:p14="http://schemas.microsoft.com/office/powerpoint/2010/main" val="66749895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Evaluation?</a:t>
            </a:r>
            <a:endParaRPr lang="en-US" dirty="0"/>
          </a:p>
        </p:txBody>
      </p:sp>
      <p:sp>
        <p:nvSpPr>
          <p:cNvPr id="3" name="Content Placeholder 2"/>
          <p:cNvSpPr>
            <a:spLocks noGrp="1"/>
          </p:cNvSpPr>
          <p:nvPr>
            <p:ph idx="1"/>
          </p:nvPr>
        </p:nvSpPr>
        <p:spPr/>
        <p:txBody>
          <a:bodyPr>
            <a:normAutofit/>
          </a:bodyPr>
          <a:lstStyle/>
          <a:p>
            <a:r>
              <a:rPr lang="en-US" sz="2800" i="1" dirty="0" smtClean="0"/>
              <a:t>Evaluation is the process by which we judge the worth or value of something…</a:t>
            </a:r>
          </a:p>
          <a:p>
            <a:pPr marL="114300" indent="0">
              <a:buNone/>
            </a:pPr>
            <a:endParaRPr lang="en-US" sz="2800" i="1" dirty="0"/>
          </a:p>
          <a:p>
            <a:r>
              <a:rPr lang="en-US" sz="2800" i="1" dirty="0" smtClean="0"/>
              <a:t>Evaluation is concerned with assessing the activity against values and goals in such a way that results can contribute to further decision making and/or policy…</a:t>
            </a:r>
          </a:p>
          <a:p>
            <a:pPr marL="114300" indent="0">
              <a:buNone/>
            </a:pPr>
            <a:r>
              <a:rPr lang="en-US" sz="2000" i="1" dirty="0" smtClean="0"/>
              <a:t>		(Tones &amp; </a:t>
            </a:r>
            <a:r>
              <a:rPr lang="en-US" sz="2000" i="1" dirty="0" err="1" smtClean="0"/>
              <a:t>Tilford</a:t>
            </a:r>
            <a:r>
              <a:rPr lang="en-US" sz="2000" i="1" dirty="0" smtClean="0"/>
              <a:t>, 1994, cited in Katz et al 2000:276)</a:t>
            </a:r>
            <a:endParaRPr lang="en-US" sz="2000" i="1" dirty="0"/>
          </a:p>
        </p:txBody>
      </p:sp>
    </p:spTree>
    <p:extLst>
      <p:ext uri="{BB962C8B-B14F-4D97-AF65-F5344CB8AC3E}">
        <p14:creationId xmlns:p14="http://schemas.microsoft.com/office/powerpoint/2010/main" val="315782329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Evaluation?</a:t>
            </a:r>
            <a:endParaRPr lang="en-US" dirty="0"/>
          </a:p>
        </p:txBody>
      </p:sp>
      <p:sp>
        <p:nvSpPr>
          <p:cNvPr id="3" name="Content Placeholder 2"/>
          <p:cNvSpPr>
            <a:spLocks noGrp="1"/>
          </p:cNvSpPr>
          <p:nvPr>
            <p:ph idx="1"/>
          </p:nvPr>
        </p:nvSpPr>
        <p:spPr/>
        <p:txBody>
          <a:bodyPr/>
          <a:lstStyle/>
          <a:p>
            <a:r>
              <a:rPr lang="en-US" sz="2400" dirty="0" smtClean="0"/>
              <a:t>If evaluation is basically about judging the worth of an activity, then we are engaged in evaluation whenever we reflect critically upon our actions in day to day life, i.e. whether we decide to continue or modify what we are doing.</a:t>
            </a:r>
          </a:p>
          <a:p>
            <a:endParaRPr lang="en-US" sz="2400" dirty="0"/>
          </a:p>
          <a:p>
            <a:pPr marL="114300" indent="0">
              <a:buNone/>
            </a:pPr>
            <a:r>
              <a:rPr lang="en-US" sz="2400" dirty="0" smtClean="0"/>
              <a:t>Asking questions such as:</a:t>
            </a:r>
          </a:p>
          <a:p>
            <a:r>
              <a:rPr lang="en-US" sz="2400" i="1" dirty="0" smtClean="0"/>
              <a:t>How did that session go?</a:t>
            </a:r>
          </a:p>
          <a:p>
            <a:r>
              <a:rPr lang="en-US" sz="2400" i="1" dirty="0" smtClean="0"/>
              <a:t>Did I achieve what I set out to do?</a:t>
            </a:r>
            <a:endParaRPr lang="en-US" sz="2400" i="1" dirty="0"/>
          </a:p>
          <a:p>
            <a:r>
              <a:rPr lang="en-US" sz="2400" dirty="0" smtClean="0"/>
              <a:t>You are engaged in evaluating activities.</a:t>
            </a:r>
          </a:p>
          <a:p>
            <a:endParaRPr lang="en-US" sz="2400" dirty="0"/>
          </a:p>
          <a:p>
            <a:endParaRPr lang="en-US" sz="2400" dirty="0" smtClean="0"/>
          </a:p>
          <a:p>
            <a:endParaRPr lang="en-US" dirty="0"/>
          </a:p>
          <a:p>
            <a:endParaRPr lang="en-US" dirty="0"/>
          </a:p>
        </p:txBody>
      </p:sp>
    </p:spTree>
    <p:extLst>
      <p:ext uri="{BB962C8B-B14F-4D97-AF65-F5344CB8AC3E}">
        <p14:creationId xmlns:p14="http://schemas.microsoft.com/office/powerpoint/2010/main" val="5311686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Why Evaluate?</a:t>
            </a:r>
            <a:endParaRPr lang="en-US" dirty="0"/>
          </a:p>
        </p:txBody>
      </p:sp>
      <p:sp>
        <p:nvSpPr>
          <p:cNvPr id="3" name="Content Placeholder 2"/>
          <p:cNvSpPr>
            <a:spLocks noGrp="1"/>
          </p:cNvSpPr>
          <p:nvPr>
            <p:ph idx="1"/>
          </p:nvPr>
        </p:nvSpPr>
        <p:spPr/>
        <p:txBody>
          <a:bodyPr>
            <a:normAutofit/>
          </a:bodyPr>
          <a:lstStyle/>
          <a:p>
            <a:r>
              <a:rPr lang="en-US" sz="2400" dirty="0" smtClean="0"/>
              <a:t>To help us see where we are going and if we need to change direction</a:t>
            </a:r>
          </a:p>
          <a:p>
            <a:r>
              <a:rPr lang="en-US" sz="2400" dirty="0" smtClean="0"/>
              <a:t>To help make plans for the future</a:t>
            </a:r>
          </a:p>
          <a:p>
            <a:r>
              <a:rPr lang="en-US" sz="2400" dirty="0" smtClean="0"/>
              <a:t>To make our work more effective</a:t>
            </a:r>
          </a:p>
          <a:p>
            <a:r>
              <a:rPr lang="en-US" sz="2400" dirty="0" smtClean="0"/>
              <a:t>To collect information</a:t>
            </a:r>
          </a:p>
          <a:p>
            <a:r>
              <a:rPr lang="en-US" sz="2400" dirty="0" smtClean="0"/>
              <a:t>To see if we are effective</a:t>
            </a:r>
          </a:p>
          <a:p>
            <a:r>
              <a:rPr lang="en-US" sz="2400" dirty="0" smtClean="0"/>
              <a:t>To be able to share our experience</a:t>
            </a:r>
          </a:p>
          <a:p>
            <a:r>
              <a:rPr lang="en-US" sz="2400" dirty="0" smtClean="0"/>
              <a:t>To improve our monitoring methods</a:t>
            </a:r>
          </a:p>
          <a:p>
            <a:r>
              <a:rPr lang="en-US" sz="2400" dirty="0" smtClean="0"/>
              <a:t>To see if anything is going wrong</a:t>
            </a:r>
          </a:p>
          <a:p>
            <a:r>
              <a:rPr lang="en-US" sz="2400" dirty="0" smtClean="0"/>
              <a:t>To </a:t>
            </a:r>
            <a:r>
              <a:rPr lang="en-US" sz="2400" dirty="0" err="1" smtClean="0"/>
              <a:t>criticise</a:t>
            </a:r>
            <a:r>
              <a:rPr lang="en-US" sz="2400" dirty="0" smtClean="0"/>
              <a:t> our own work</a:t>
            </a:r>
          </a:p>
          <a:p>
            <a:r>
              <a:rPr lang="en-US" sz="2400" dirty="0" smtClean="0"/>
              <a:t>To find strengths and weaknesses</a:t>
            </a:r>
            <a:endParaRPr lang="en-US" sz="2400" dirty="0"/>
          </a:p>
        </p:txBody>
      </p:sp>
    </p:spTree>
    <p:extLst>
      <p:ext uri="{BB962C8B-B14F-4D97-AF65-F5344CB8AC3E}">
        <p14:creationId xmlns:p14="http://schemas.microsoft.com/office/powerpoint/2010/main" val="79163039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Evaluate?</a:t>
            </a:r>
            <a:endParaRPr lang="en-GB" dirty="0"/>
          </a:p>
        </p:txBody>
      </p:sp>
      <p:sp>
        <p:nvSpPr>
          <p:cNvPr id="3" name="Content Placeholder 2"/>
          <p:cNvSpPr>
            <a:spLocks noGrp="1"/>
          </p:cNvSpPr>
          <p:nvPr>
            <p:ph idx="1"/>
          </p:nvPr>
        </p:nvSpPr>
        <p:spPr/>
        <p:txBody>
          <a:bodyPr>
            <a:noAutofit/>
          </a:bodyPr>
          <a:lstStyle/>
          <a:p>
            <a:r>
              <a:rPr lang="en-GB" sz="2400" dirty="0" smtClean="0"/>
              <a:t>To measure progress</a:t>
            </a:r>
          </a:p>
          <a:p>
            <a:r>
              <a:rPr lang="en-GB" sz="2400" dirty="0" smtClean="0"/>
              <a:t>To see what has been achieved</a:t>
            </a:r>
          </a:p>
          <a:p>
            <a:pPr marL="114300" indent="0">
              <a:buNone/>
            </a:pPr>
            <a:r>
              <a:rPr lang="en-GB" sz="2400" dirty="0" smtClean="0"/>
              <a:t>		</a:t>
            </a:r>
            <a:r>
              <a:rPr lang="en-GB" sz="2000" dirty="0" smtClean="0"/>
              <a:t>(Feuerstein, 1986, cited in Katz et al, 2000:280)</a:t>
            </a:r>
          </a:p>
          <a:p>
            <a:pPr marL="114300" indent="0">
              <a:buNone/>
            </a:pPr>
            <a:endParaRPr lang="en-GB" sz="2400" dirty="0"/>
          </a:p>
          <a:p>
            <a:r>
              <a:rPr lang="en-GB" sz="2400" dirty="0" smtClean="0"/>
              <a:t>There are many possible reasons for wanting to evaluate activities aimed at promoting health.</a:t>
            </a:r>
          </a:p>
          <a:p>
            <a:endParaRPr lang="en-GB" sz="2400" dirty="0"/>
          </a:p>
          <a:p>
            <a:r>
              <a:rPr lang="en-GB" sz="2400" dirty="0" smtClean="0"/>
              <a:t>These include questions about effectiveness, the desire to improve practice, and a willingness to be self-critical and do as good a job as possible by consciously learning from experience.</a:t>
            </a:r>
          </a:p>
          <a:p>
            <a:endParaRPr lang="en-GB" sz="2400" dirty="0"/>
          </a:p>
        </p:txBody>
      </p:sp>
    </p:spTree>
    <p:extLst>
      <p:ext uri="{BB962C8B-B14F-4D97-AF65-F5344CB8AC3E}">
        <p14:creationId xmlns:p14="http://schemas.microsoft.com/office/powerpoint/2010/main" val="149762100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Evaluate?</a:t>
            </a:r>
            <a:endParaRPr lang="en-GB" dirty="0"/>
          </a:p>
        </p:txBody>
      </p:sp>
      <p:sp>
        <p:nvSpPr>
          <p:cNvPr id="3" name="Content Placeholder 2"/>
          <p:cNvSpPr>
            <a:spLocks noGrp="1"/>
          </p:cNvSpPr>
          <p:nvPr>
            <p:ph idx="1"/>
          </p:nvPr>
        </p:nvSpPr>
        <p:spPr/>
        <p:txBody>
          <a:bodyPr>
            <a:normAutofit/>
          </a:bodyPr>
          <a:lstStyle/>
          <a:p>
            <a:r>
              <a:rPr lang="en-GB" sz="2400" dirty="0" smtClean="0"/>
              <a:t>There is often a link between evaluation and planning, i.e.  In an ideal world evaluation and planning are inextricably linked as parts of an </a:t>
            </a:r>
            <a:r>
              <a:rPr lang="en-GB" sz="2400" dirty="0" err="1" smtClean="0"/>
              <a:t>ongoing</a:t>
            </a:r>
            <a:r>
              <a:rPr lang="en-GB" sz="2400" dirty="0" smtClean="0"/>
              <a:t> cycle.</a:t>
            </a:r>
          </a:p>
          <a:p>
            <a:endParaRPr lang="en-GB" sz="2400" dirty="0"/>
          </a:p>
          <a:p>
            <a:r>
              <a:rPr lang="en-GB" sz="2400" dirty="0" smtClean="0"/>
              <a:t>There may also be financial and political pressures that encourage or demand evaluation.  Increasingly, projects are required to have an evaluation component in order to be eligible for funding.  </a:t>
            </a:r>
            <a:endParaRPr lang="en-GB" sz="2400" dirty="0"/>
          </a:p>
        </p:txBody>
      </p:sp>
    </p:spTree>
    <p:extLst>
      <p:ext uri="{BB962C8B-B14F-4D97-AF65-F5344CB8AC3E}">
        <p14:creationId xmlns:p14="http://schemas.microsoft.com/office/powerpoint/2010/main" val="363239272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Evaluate?</a:t>
            </a:r>
            <a:endParaRPr lang="en-GB" dirty="0"/>
          </a:p>
        </p:txBody>
      </p:sp>
      <p:sp>
        <p:nvSpPr>
          <p:cNvPr id="3" name="Content Placeholder 2"/>
          <p:cNvSpPr>
            <a:spLocks noGrp="1"/>
          </p:cNvSpPr>
          <p:nvPr>
            <p:ph idx="1"/>
          </p:nvPr>
        </p:nvSpPr>
        <p:spPr/>
        <p:txBody>
          <a:bodyPr/>
          <a:lstStyle/>
          <a:p>
            <a:r>
              <a:rPr lang="en-GB" sz="2400" dirty="0"/>
              <a:t>The increasing pressure for evaluation is linked with reform initiated by NHS and community care legislation in the </a:t>
            </a:r>
            <a:r>
              <a:rPr lang="en-GB" sz="2400" dirty="0" err="1"/>
              <a:t>ealry</a:t>
            </a:r>
            <a:r>
              <a:rPr lang="en-GB" sz="2400" dirty="0"/>
              <a:t> </a:t>
            </a:r>
            <a:r>
              <a:rPr lang="en-GB" sz="2400" dirty="0" smtClean="0"/>
              <a:t>1990’s.</a:t>
            </a:r>
          </a:p>
          <a:p>
            <a:endParaRPr lang="en-GB" sz="2400" dirty="0"/>
          </a:p>
          <a:p>
            <a:r>
              <a:rPr lang="en-GB" sz="2400" dirty="0" smtClean="0"/>
              <a:t>The creation of an internal market in which purchasers were given the responsibility of ‘buying’ services that were effective, efficient and appropriate placed considerable pressure on people to demonstrate the ‘</a:t>
            </a:r>
            <a:r>
              <a:rPr lang="en-GB" sz="2400" i="1" dirty="0" smtClean="0"/>
              <a:t>value’ </a:t>
            </a:r>
            <a:r>
              <a:rPr lang="en-GB" sz="2400" dirty="0" smtClean="0"/>
              <a:t> of what they were doing.</a:t>
            </a:r>
            <a:endParaRPr lang="en-GB" sz="2400" dirty="0"/>
          </a:p>
          <a:p>
            <a:endParaRPr lang="en-GB" dirty="0" smtClean="0"/>
          </a:p>
          <a:p>
            <a:r>
              <a:rPr lang="en-GB" dirty="0" smtClean="0"/>
              <a:t>In such a competitive climate, the future of health promotion depended on EVALUATION!</a:t>
            </a:r>
            <a:endParaRPr lang="en-GB" dirty="0"/>
          </a:p>
        </p:txBody>
      </p:sp>
    </p:spTree>
    <p:extLst>
      <p:ext uri="{BB962C8B-B14F-4D97-AF65-F5344CB8AC3E}">
        <p14:creationId xmlns:p14="http://schemas.microsoft.com/office/powerpoint/2010/main" val="411615843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Why Evaluate?</a:t>
            </a:r>
            <a:endParaRPr lang="en-GB" dirty="0"/>
          </a:p>
        </p:txBody>
      </p:sp>
      <p:sp>
        <p:nvSpPr>
          <p:cNvPr id="3" name="Content Placeholder 2"/>
          <p:cNvSpPr>
            <a:spLocks noGrp="1"/>
          </p:cNvSpPr>
          <p:nvPr>
            <p:ph idx="1"/>
          </p:nvPr>
        </p:nvSpPr>
        <p:spPr/>
        <p:txBody>
          <a:bodyPr>
            <a:normAutofit/>
          </a:bodyPr>
          <a:lstStyle/>
          <a:p>
            <a:r>
              <a:rPr lang="en-GB" sz="2400" dirty="0" smtClean="0"/>
              <a:t>From this perspective, evaluation has become an essential and central tool in a system aimed at providing a rational, ‘</a:t>
            </a:r>
            <a:r>
              <a:rPr lang="en-GB" sz="2400" i="1" dirty="0" smtClean="0"/>
              <a:t>evidence- based</a:t>
            </a:r>
            <a:r>
              <a:rPr lang="en-GB" sz="2400" dirty="0" smtClean="0"/>
              <a:t>’ way of meeting needs.</a:t>
            </a:r>
          </a:p>
          <a:p>
            <a:endParaRPr lang="en-GB" sz="2400" dirty="0"/>
          </a:p>
          <a:p>
            <a:r>
              <a:rPr lang="en-GB" sz="2400" dirty="0" smtClean="0"/>
              <a:t>The World Health Assembly in its meeting held in May 1998 urged all member states to ‘</a:t>
            </a:r>
            <a:r>
              <a:rPr lang="en-GB" sz="2400" i="1" dirty="0" smtClean="0"/>
              <a:t>adopt </a:t>
            </a:r>
            <a:r>
              <a:rPr lang="en-GB" sz="2400" i="1" dirty="0" smtClean="0"/>
              <a:t>an evidence-based approach to health promotion policy and practice, using the full range of quantitative and qualitative  methodologies’.</a:t>
            </a:r>
            <a:endParaRPr lang="en-GB" sz="2400" dirty="0"/>
          </a:p>
        </p:txBody>
      </p:sp>
    </p:spTree>
    <p:extLst>
      <p:ext uri="{BB962C8B-B14F-4D97-AF65-F5344CB8AC3E}">
        <p14:creationId xmlns:p14="http://schemas.microsoft.com/office/powerpoint/2010/main" val="424595466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Evaluate?</a:t>
            </a:r>
            <a:endParaRPr lang="en-GB" dirty="0"/>
          </a:p>
        </p:txBody>
      </p:sp>
      <p:sp>
        <p:nvSpPr>
          <p:cNvPr id="3" name="Content Placeholder 2"/>
          <p:cNvSpPr>
            <a:spLocks noGrp="1"/>
          </p:cNvSpPr>
          <p:nvPr>
            <p:ph idx="1"/>
          </p:nvPr>
        </p:nvSpPr>
        <p:spPr/>
        <p:txBody>
          <a:bodyPr>
            <a:normAutofit lnSpcReduction="10000"/>
          </a:bodyPr>
          <a:lstStyle/>
          <a:p>
            <a:r>
              <a:rPr lang="en-GB" sz="2400" dirty="0" smtClean="0"/>
              <a:t>In current UK health service provision,</a:t>
            </a:r>
            <a:r>
              <a:rPr lang="en-GB" sz="2400" i="1" dirty="0" smtClean="0"/>
              <a:t> ‘clinical governance</a:t>
            </a:r>
            <a:r>
              <a:rPr lang="en-GB" sz="2400" dirty="0" smtClean="0"/>
              <a:t>’ is a key feature, with the emphasis on demonstrating </a:t>
            </a:r>
            <a:r>
              <a:rPr lang="en-GB" sz="2400" i="1" dirty="0" smtClean="0"/>
              <a:t>‘best practice’ </a:t>
            </a:r>
            <a:r>
              <a:rPr lang="en-GB" sz="2400" dirty="0" smtClean="0"/>
              <a:t>in health interventions based on evaluation of the available evidence.</a:t>
            </a:r>
          </a:p>
          <a:p>
            <a:endParaRPr lang="en-GB" sz="2400" dirty="0"/>
          </a:p>
          <a:p>
            <a:r>
              <a:rPr lang="en-GB" sz="2400" dirty="0" smtClean="0"/>
              <a:t>However, the evaluation of health promotion tend to be more complex and difficult compared to the evaluation of health services and therapeutic interventions.</a:t>
            </a:r>
          </a:p>
          <a:p>
            <a:endParaRPr lang="en-GB" sz="2400" dirty="0"/>
          </a:p>
          <a:p>
            <a:r>
              <a:rPr lang="en-GB" sz="2400" dirty="0" smtClean="0"/>
              <a:t>The effects of the medical treatment of sick individuals are more obvious and immediate than the effects of health promotion interventions upon medically well groups and populations.</a:t>
            </a:r>
            <a:endParaRPr lang="en-GB" sz="2400" dirty="0"/>
          </a:p>
        </p:txBody>
      </p:sp>
    </p:spTree>
    <p:extLst>
      <p:ext uri="{BB962C8B-B14F-4D97-AF65-F5344CB8AC3E}">
        <p14:creationId xmlns:p14="http://schemas.microsoft.com/office/powerpoint/2010/main" val="414958980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Evaluate?</a:t>
            </a:r>
            <a:endParaRPr lang="en-GB" dirty="0"/>
          </a:p>
        </p:txBody>
      </p:sp>
      <p:sp>
        <p:nvSpPr>
          <p:cNvPr id="3" name="Content Placeholder 2"/>
          <p:cNvSpPr>
            <a:spLocks noGrp="1"/>
          </p:cNvSpPr>
          <p:nvPr>
            <p:ph idx="1"/>
          </p:nvPr>
        </p:nvSpPr>
        <p:spPr/>
        <p:txBody>
          <a:bodyPr>
            <a:normAutofit/>
          </a:bodyPr>
          <a:lstStyle/>
          <a:p>
            <a:r>
              <a:rPr lang="en-GB" sz="2400" dirty="0" smtClean="0"/>
              <a:t>Some commentators argue that the growing culture of evaluation has a directly political and ideological function legitimating unpopular actions by governments:</a:t>
            </a:r>
          </a:p>
          <a:p>
            <a:endParaRPr lang="en-GB" sz="2400" dirty="0"/>
          </a:p>
          <a:p>
            <a:pPr lvl="1"/>
            <a:r>
              <a:rPr lang="en-GB" sz="2400" i="1" dirty="0" smtClean="0"/>
              <a:t>‘As economies falter and governments lose legitimacy, evaluation has been a tool for informing and legitimising the actions that governments must take, particularly budget cutting’.</a:t>
            </a:r>
          </a:p>
          <a:p>
            <a:pPr lvl="1"/>
            <a:endParaRPr lang="en-GB" i="1" dirty="0"/>
          </a:p>
          <a:p>
            <a:pPr marL="411480" lvl="1" indent="0">
              <a:buNone/>
            </a:pPr>
            <a:r>
              <a:rPr lang="en-GB" dirty="0" smtClean="0"/>
              <a:t>			(House, 1993, cited in Katz, 2000: 281)</a:t>
            </a:r>
          </a:p>
          <a:p>
            <a:endParaRPr lang="en-GB" sz="2400" dirty="0"/>
          </a:p>
          <a:p>
            <a:endParaRPr lang="en-GB" sz="2400" dirty="0"/>
          </a:p>
        </p:txBody>
      </p:sp>
    </p:spTree>
    <p:extLst>
      <p:ext uri="{BB962C8B-B14F-4D97-AF65-F5344CB8AC3E}">
        <p14:creationId xmlns:p14="http://schemas.microsoft.com/office/powerpoint/2010/main" val="90375604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Evaluation: Process, Impact and Outcome</a:t>
            </a:r>
            <a:endParaRPr lang="en-GB" dirty="0"/>
          </a:p>
        </p:txBody>
      </p:sp>
      <p:sp>
        <p:nvSpPr>
          <p:cNvPr id="3" name="Content Placeholder 2"/>
          <p:cNvSpPr>
            <a:spLocks noGrp="1"/>
          </p:cNvSpPr>
          <p:nvPr>
            <p:ph idx="1"/>
          </p:nvPr>
        </p:nvSpPr>
        <p:spPr/>
        <p:txBody>
          <a:bodyPr>
            <a:normAutofit lnSpcReduction="10000"/>
          </a:bodyPr>
          <a:lstStyle/>
          <a:p>
            <a:r>
              <a:rPr lang="en-GB" sz="2400" dirty="0" smtClean="0"/>
              <a:t>Evaluation should capture information that reflects how a health promotion programme functions and what it produces.</a:t>
            </a:r>
          </a:p>
          <a:p>
            <a:endParaRPr lang="en-GB" sz="2400" dirty="0"/>
          </a:p>
          <a:p>
            <a:r>
              <a:rPr lang="en-GB" sz="2400" dirty="0" smtClean="0"/>
              <a:t>The term </a:t>
            </a:r>
            <a:r>
              <a:rPr lang="en-GB" sz="2400" b="1" dirty="0" smtClean="0"/>
              <a:t>‘Process’ </a:t>
            </a:r>
            <a:r>
              <a:rPr lang="en-GB" sz="2400" dirty="0" smtClean="0"/>
              <a:t>is used to identify the activities that occur as routine parts of the programme, (i.e. how a health promotion programme functions).  It is concerned with the process of the programme from start to finish-a monitoring and learning process, i.e. identifies factors which impede and/or support the programme.</a:t>
            </a:r>
          </a:p>
          <a:p>
            <a:endParaRPr lang="en-GB" sz="2400" b="1" dirty="0"/>
          </a:p>
          <a:p>
            <a:r>
              <a:rPr lang="en-GB" sz="2400" b="1" dirty="0" smtClean="0"/>
              <a:t>‘Impact</a:t>
            </a:r>
            <a:r>
              <a:rPr lang="en-GB" sz="2400" dirty="0" smtClean="0"/>
              <a:t>’ and ‘</a:t>
            </a:r>
            <a:r>
              <a:rPr lang="en-GB" sz="2400" b="1" dirty="0" smtClean="0"/>
              <a:t>Outcome’ </a:t>
            </a:r>
            <a:r>
              <a:rPr lang="en-GB" sz="2400" dirty="0" smtClean="0"/>
              <a:t>identify two different products of the programme.</a:t>
            </a:r>
          </a:p>
          <a:p>
            <a:endParaRPr lang="en-GB" sz="2400" dirty="0"/>
          </a:p>
        </p:txBody>
      </p:sp>
    </p:spTree>
    <p:extLst>
      <p:ext uri="{BB962C8B-B14F-4D97-AF65-F5344CB8AC3E}">
        <p14:creationId xmlns:p14="http://schemas.microsoft.com/office/powerpoint/2010/main" val="47181561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Evaluation: Process, Impact and Outcome</a:t>
            </a:r>
          </a:p>
        </p:txBody>
      </p:sp>
      <p:sp>
        <p:nvSpPr>
          <p:cNvPr id="3" name="Content Placeholder 2"/>
          <p:cNvSpPr>
            <a:spLocks noGrp="1"/>
          </p:cNvSpPr>
          <p:nvPr>
            <p:ph idx="1"/>
          </p:nvPr>
        </p:nvSpPr>
        <p:spPr/>
        <p:txBody>
          <a:bodyPr>
            <a:normAutofit/>
          </a:bodyPr>
          <a:lstStyle/>
          <a:p>
            <a:r>
              <a:rPr lang="en-GB" sz="2400" dirty="0" smtClean="0"/>
              <a:t>‘Impact’ denotes the immediate or short-term effects of the programme.</a:t>
            </a:r>
          </a:p>
          <a:p>
            <a:endParaRPr lang="en-GB" sz="2400" dirty="0"/>
          </a:p>
          <a:p>
            <a:r>
              <a:rPr lang="en-GB" sz="2400" dirty="0" smtClean="0"/>
              <a:t>‘Outcomes’ are the longer term effects, i.e. the outcome of the programme, has it achieved what it wanted to achieve?</a:t>
            </a:r>
          </a:p>
          <a:p>
            <a:endParaRPr lang="en-GB" sz="2400" dirty="0"/>
          </a:p>
          <a:p>
            <a:r>
              <a:rPr lang="en-GB" sz="2400" dirty="0" smtClean="0"/>
              <a:t>Outcome evaluation is more difficult as it involves an assessment of longer term effects.  It is often used in medical and target driven interventions.</a:t>
            </a:r>
          </a:p>
          <a:p>
            <a:endParaRPr lang="en-GB" sz="2400" dirty="0"/>
          </a:p>
          <a:p>
            <a:endParaRPr lang="en-GB" sz="2400" dirty="0"/>
          </a:p>
        </p:txBody>
      </p:sp>
    </p:spTree>
    <p:extLst>
      <p:ext uri="{BB962C8B-B14F-4D97-AF65-F5344CB8AC3E}">
        <p14:creationId xmlns:p14="http://schemas.microsoft.com/office/powerpoint/2010/main" val="37770943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Evaluation: Process, Impact and Outcome</a:t>
            </a:r>
          </a:p>
        </p:txBody>
      </p:sp>
      <p:sp>
        <p:nvSpPr>
          <p:cNvPr id="3" name="Content Placeholder 2"/>
          <p:cNvSpPr>
            <a:spLocks noGrp="1"/>
          </p:cNvSpPr>
          <p:nvPr>
            <p:ph idx="1"/>
          </p:nvPr>
        </p:nvSpPr>
        <p:spPr/>
        <p:txBody>
          <a:bodyPr>
            <a:normAutofit fontScale="92500"/>
          </a:bodyPr>
          <a:lstStyle/>
          <a:p>
            <a:r>
              <a:rPr lang="en-GB" sz="2400" dirty="0"/>
              <a:t>It is important to realize that the three types of evaluation are usually used in combination, and not </a:t>
            </a:r>
            <a:r>
              <a:rPr lang="en-GB" sz="2400" dirty="0" smtClean="0"/>
              <a:t>exclusively.  Thus </a:t>
            </a:r>
            <a:r>
              <a:rPr lang="en-GB" sz="2400" dirty="0"/>
              <a:t>a thorough evaluation of a programme would </a:t>
            </a:r>
            <a:r>
              <a:rPr lang="en-GB" sz="2400" dirty="0" smtClean="0"/>
              <a:t>include:-</a:t>
            </a:r>
          </a:p>
          <a:p>
            <a:endParaRPr lang="en-GB" sz="2400" dirty="0"/>
          </a:p>
          <a:p>
            <a:r>
              <a:rPr lang="en-GB" sz="2400" dirty="0" smtClean="0"/>
              <a:t>Collection of information on the programme and how it functions </a:t>
            </a:r>
            <a:r>
              <a:rPr lang="en-GB" sz="2400" b="1" dirty="0" smtClean="0"/>
              <a:t>(PROCESS)</a:t>
            </a:r>
          </a:p>
          <a:p>
            <a:endParaRPr lang="en-GB" sz="2400" dirty="0"/>
          </a:p>
          <a:p>
            <a:r>
              <a:rPr lang="en-GB" sz="2400" dirty="0" smtClean="0"/>
              <a:t>The immediate changes that occur as individuals participate in the programme </a:t>
            </a:r>
            <a:r>
              <a:rPr lang="en-GB" sz="2400" b="1" dirty="0" smtClean="0"/>
              <a:t>(IMPACT)</a:t>
            </a:r>
          </a:p>
          <a:p>
            <a:endParaRPr lang="en-GB" sz="2400" dirty="0"/>
          </a:p>
          <a:p>
            <a:r>
              <a:rPr lang="en-GB" sz="2400" dirty="0" smtClean="0"/>
              <a:t>The changes that may occur in the long run after participants have completed the programme </a:t>
            </a:r>
            <a:r>
              <a:rPr lang="en-GB" sz="2400" b="1" dirty="0" smtClean="0"/>
              <a:t>(OUTCOME)</a:t>
            </a:r>
            <a:endParaRPr lang="en-GB" sz="2400" b="1" dirty="0"/>
          </a:p>
          <a:p>
            <a:endParaRPr lang="en-GB" dirty="0"/>
          </a:p>
        </p:txBody>
      </p:sp>
    </p:spTree>
    <p:extLst>
      <p:ext uri="{BB962C8B-B14F-4D97-AF65-F5344CB8AC3E}">
        <p14:creationId xmlns:p14="http://schemas.microsoft.com/office/powerpoint/2010/main" val="424065547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Deciding on what you want to Evaluate</a:t>
            </a:r>
            <a:endParaRPr lang="en-GB" dirty="0"/>
          </a:p>
        </p:txBody>
      </p:sp>
      <p:sp>
        <p:nvSpPr>
          <p:cNvPr id="3" name="Content Placeholder 2"/>
          <p:cNvSpPr>
            <a:spLocks noGrp="1"/>
          </p:cNvSpPr>
          <p:nvPr>
            <p:ph idx="1"/>
          </p:nvPr>
        </p:nvSpPr>
        <p:spPr/>
        <p:txBody>
          <a:bodyPr>
            <a:normAutofit lnSpcReduction="10000"/>
          </a:bodyPr>
          <a:lstStyle/>
          <a:p>
            <a:r>
              <a:rPr lang="en-GB" sz="2400" dirty="0" smtClean="0"/>
              <a:t>Changes in awareness</a:t>
            </a:r>
          </a:p>
          <a:p>
            <a:endParaRPr lang="en-GB" sz="2400" dirty="0" smtClean="0"/>
          </a:p>
          <a:p>
            <a:r>
              <a:rPr lang="en-GB" sz="2400" dirty="0" smtClean="0"/>
              <a:t>Changes in knowledge and attitudes</a:t>
            </a:r>
          </a:p>
          <a:p>
            <a:endParaRPr lang="en-GB" sz="2400" dirty="0" smtClean="0"/>
          </a:p>
          <a:p>
            <a:r>
              <a:rPr lang="en-GB" sz="2400" dirty="0" smtClean="0"/>
              <a:t>Behaviour change</a:t>
            </a:r>
          </a:p>
          <a:p>
            <a:endParaRPr lang="en-GB" sz="2400" dirty="0" smtClean="0"/>
          </a:p>
          <a:p>
            <a:r>
              <a:rPr lang="en-GB" sz="2400" dirty="0" smtClean="0"/>
              <a:t>Policy change</a:t>
            </a:r>
          </a:p>
          <a:p>
            <a:endParaRPr lang="en-GB" sz="2400" dirty="0" smtClean="0"/>
          </a:p>
          <a:p>
            <a:r>
              <a:rPr lang="en-GB" sz="2400" dirty="0" smtClean="0"/>
              <a:t>Changes in the environment</a:t>
            </a:r>
          </a:p>
          <a:p>
            <a:endParaRPr lang="en-GB" sz="2400" dirty="0" smtClean="0"/>
          </a:p>
          <a:p>
            <a:r>
              <a:rPr lang="en-GB" sz="2400" dirty="0" smtClean="0"/>
              <a:t>Changes in health status</a:t>
            </a:r>
          </a:p>
        </p:txBody>
      </p:sp>
    </p:spTree>
    <p:extLst>
      <p:ext uri="{BB962C8B-B14F-4D97-AF65-F5344CB8AC3E}">
        <p14:creationId xmlns:p14="http://schemas.microsoft.com/office/powerpoint/2010/main" val="314869347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Logical Steps in Evaluation</a:t>
            </a:r>
            <a:endParaRPr lang="en-GB" dirty="0"/>
          </a:p>
        </p:txBody>
      </p:sp>
      <p:sp>
        <p:nvSpPr>
          <p:cNvPr id="3" name="Content Placeholder 2"/>
          <p:cNvSpPr>
            <a:spLocks noGrp="1"/>
          </p:cNvSpPr>
          <p:nvPr>
            <p:ph idx="1"/>
          </p:nvPr>
        </p:nvSpPr>
        <p:spPr/>
        <p:txBody>
          <a:bodyPr>
            <a:normAutofit/>
          </a:bodyPr>
          <a:lstStyle/>
          <a:p>
            <a:r>
              <a:rPr lang="en-GB" sz="2400" dirty="0" smtClean="0"/>
              <a:t>Theories can help inform health promotion programmes and therefore guide us as to what we are trying to evaluate, e.g. the meaning of Health: The Health Belief Model, The Theory of Reasoned Action.</a:t>
            </a:r>
          </a:p>
          <a:p>
            <a:endParaRPr lang="en-GB" sz="2400" dirty="0"/>
          </a:p>
          <a:p>
            <a:r>
              <a:rPr lang="en-GB" sz="2400" dirty="0" smtClean="0"/>
              <a:t>A methodological framework which is appropriate for answering the questions set.</a:t>
            </a:r>
          </a:p>
          <a:p>
            <a:endParaRPr lang="en-GB" sz="2400" dirty="0"/>
          </a:p>
          <a:p>
            <a:r>
              <a:rPr lang="en-GB" sz="2400" dirty="0" smtClean="0"/>
              <a:t>These should be related to the outcome objectives set.</a:t>
            </a:r>
            <a:endParaRPr lang="en-GB" sz="2400" dirty="0"/>
          </a:p>
        </p:txBody>
      </p:sp>
    </p:spTree>
    <p:extLst>
      <p:ext uri="{BB962C8B-B14F-4D97-AF65-F5344CB8AC3E}">
        <p14:creationId xmlns:p14="http://schemas.microsoft.com/office/powerpoint/2010/main" val="83338514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References/Further Reading</a:t>
            </a:r>
            <a:endParaRPr lang="en-GB" dirty="0"/>
          </a:p>
        </p:txBody>
      </p:sp>
      <p:sp>
        <p:nvSpPr>
          <p:cNvPr id="3" name="Content Placeholder 2"/>
          <p:cNvSpPr>
            <a:spLocks noGrp="1"/>
          </p:cNvSpPr>
          <p:nvPr>
            <p:ph idx="1"/>
          </p:nvPr>
        </p:nvSpPr>
        <p:spPr/>
        <p:txBody>
          <a:bodyPr/>
          <a:lstStyle/>
          <a:p>
            <a:r>
              <a:rPr lang="en-GB" dirty="0" err="1" smtClean="0"/>
              <a:t>Anspaugh</a:t>
            </a:r>
            <a:r>
              <a:rPr lang="en-GB" dirty="0" smtClean="0"/>
              <a:t>, D.J., </a:t>
            </a:r>
            <a:r>
              <a:rPr lang="en-GB" dirty="0" err="1" smtClean="0"/>
              <a:t>Dignan</a:t>
            </a:r>
            <a:r>
              <a:rPr lang="en-GB" dirty="0" smtClean="0"/>
              <a:t>, M.B. &amp; </a:t>
            </a:r>
            <a:r>
              <a:rPr lang="en-GB" dirty="0" err="1" smtClean="0"/>
              <a:t>Anspaugh</a:t>
            </a:r>
            <a:r>
              <a:rPr lang="en-GB" dirty="0" smtClean="0"/>
              <a:t>, S.L (2000) </a:t>
            </a:r>
            <a:r>
              <a:rPr lang="en-GB" i="1" dirty="0" smtClean="0"/>
              <a:t>Developing Health Promotion Programs. </a:t>
            </a:r>
            <a:r>
              <a:rPr lang="en-GB" dirty="0" smtClean="0"/>
              <a:t> London: McGraw Hill.</a:t>
            </a:r>
          </a:p>
          <a:p>
            <a:endParaRPr lang="en-GB" dirty="0"/>
          </a:p>
          <a:p>
            <a:r>
              <a:rPr lang="en-US" dirty="0"/>
              <a:t>Katz, J., </a:t>
            </a:r>
            <a:r>
              <a:rPr lang="en-US" dirty="0" err="1"/>
              <a:t>Peberdy</a:t>
            </a:r>
            <a:r>
              <a:rPr lang="en-US" dirty="0"/>
              <a:t>, A. &amp; Douglas J. (2000) </a:t>
            </a:r>
            <a:r>
              <a:rPr lang="en-US" i="1" dirty="0"/>
              <a:t>Promoting Health: Knowledge &amp; Practice. </a:t>
            </a:r>
            <a:r>
              <a:rPr lang="en-US" dirty="0"/>
              <a:t>(2</a:t>
            </a:r>
            <a:r>
              <a:rPr lang="en-US" baseline="30000" dirty="0"/>
              <a:t>nd</a:t>
            </a:r>
            <a:r>
              <a:rPr lang="en-US" dirty="0"/>
              <a:t> Edition). </a:t>
            </a:r>
            <a:r>
              <a:rPr lang="en-US"/>
              <a:t>Basingstoke: Macmillan Press Ltd.</a:t>
            </a:r>
            <a:endParaRPr lang="en-US" dirty="0"/>
          </a:p>
        </p:txBody>
      </p:sp>
    </p:spTree>
    <p:extLst>
      <p:ext uri="{BB962C8B-B14F-4D97-AF65-F5344CB8AC3E}">
        <p14:creationId xmlns:p14="http://schemas.microsoft.com/office/powerpoint/2010/main" val="37552048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Adjacency.thmx</Template>
  <TotalTime>142</TotalTime>
  <Words>982</Words>
  <Application>Microsoft Office PowerPoint</Application>
  <PresentationFormat>On-screen Show (4:3)</PresentationFormat>
  <Paragraphs>103</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Adjacency</vt:lpstr>
      <vt:lpstr>Health Promotion in Practice</vt:lpstr>
      <vt:lpstr>What is Evaluation?</vt:lpstr>
      <vt:lpstr>What is Evaluation?</vt:lpstr>
      <vt:lpstr>Why Evaluate?</vt:lpstr>
      <vt:lpstr>Why Evaluate?</vt:lpstr>
      <vt:lpstr>Why Evaluate?</vt:lpstr>
      <vt:lpstr>Why Evaluate?</vt:lpstr>
      <vt:lpstr>Why Evaluate?</vt:lpstr>
      <vt:lpstr>Why Evaluate?</vt:lpstr>
      <vt:lpstr>Why Evaluate?</vt:lpstr>
      <vt:lpstr>Types of Evaluation: Process, Impact and Outcome</vt:lpstr>
      <vt:lpstr>Types of Evaluation: Process, Impact and Outcome</vt:lpstr>
      <vt:lpstr>Types of Evaluation: Process, Impact and Outcome</vt:lpstr>
      <vt:lpstr>Deciding on what you want to Evaluate</vt:lpstr>
      <vt:lpstr>Logical Steps in Evaluation</vt:lpstr>
      <vt:lpstr>References/Further Reading</vt:lpstr>
    </vt:vector>
  </TitlesOfParts>
  <Company>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Promotion in Practice</dc:title>
  <dc:creator>Hayley Herbert</dc:creator>
  <cp:lastModifiedBy>Nola</cp:lastModifiedBy>
  <cp:revision>13</cp:revision>
  <dcterms:created xsi:type="dcterms:W3CDTF">2013-02-15T10:34:28Z</dcterms:created>
  <dcterms:modified xsi:type="dcterms:W3CDTF">2013-02-18T20:52:42Z</dcterms:modified>
</cp:coreProperties>
</file>