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71" r:id="rId3"/>
    <p:sldId id="331" r:id="rId4"/>
    <p:sldId id="332" r:id="rId5"/>
    <p:sldId id="273" r:id="rId6"/>
    <p:sldId id="274" r:id="rId7"/>
    <p:sldId id="275" r:id="rId8"/>
    <p:sldId id="277" r:id="rId9"/>
    <p:sldId id="278" r:id="rId10"/>
    <p:sldId id="343" r:id="rId11"/>
    <p:sldId id="276" r:id="rId12"/>
    <p:sldId id="301" r:id="rId13"/>
    <p:sldId id="300" r:id="rId14"/>
    <p:sldId id="299" r:id="rId15"/>
    <p:sldId id="293" r:id="rId16"/>
    <p:sldId id="294" r:id="rId17"/>
    <p:sldId id="295" r:id="rId18"/>
    <p:sldId id="347" r:id="rId19"/>
    <p:sldId id="346" r:id="rId20"/>
    <p:sldId id="345" r:id="rId21"/>
    <p:sldId id="307" r:id="rId22"/>
    <p:sldId id="285" r:id="rId23"/>
    <p:sldId id="286" r:id="rId24"/>
    <p:sldId id="291" r:id="rId25"/>
    <p:sldId id="292" r:id="rId26"/>
    <p:sldId id="296" r:id="rId27"/>
    <p:sldId id="297" r:id="rId28"/>
    <p:sldId id="288" r:id="rId29"/>
    <p:sldId id="287" r:id="rId30"/>
    <p:sldId id="289" r:id="rId31"/>
    <p:sldId id="290" r:id="rId32"/>
    <p:sldId id="328" r:id="rId33"/>
    <p:sldId id="329" r:id="rId34"/>
    <p:sldId id="330" r:id="rId35"/>
    <p:sldId id="348" r:id="rId36"/>
    <p:sldId id="349" r:id="rId37"/>
    <p:sldId id="350" r:id="rId38"/>
    <p:sldId id="351" r:id="rId39"/>
    <p:sldId id="352" r:id="rId40"/>
    <p:sldId id="35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ECB489-4E90-442B-1013-54FB23991FE7}" v="23" dt="2024-11-04T09:44:58.819"/>
    <p1510:client id="{47B0E38C-870B-67FC-5D59-0D6AF1876110}" v="21" dt="2024-11-05T12:59:04.784"/>
    <p1510:client id="{A6ADB8BF-4076-2A17-766E-210B24EF284A}" v="1" dt="2024-11-04T13:14:34.181"/>
    <p1510:client id="{BCC1DEBF-D6AC-D00E-EE6D-F374B946088B}" v="49" dt="2024-11-04T11:50:27.376"/>
    <p1510:client id="{E3C2D1D6-8997-FFAA-3E6A-DD1F817B17CA}" v="61" dt="2024-11-04T14:13:23.842"/>
    <p1510:client id="{E4EFF167-9048-113C-0EAC-3FCC1B59A2CA}" v="3" dt="2024-11-04T15:48:58.0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8" d="100"/>
          <a:sy n="118" d="100"/>
        </p:scale>
        <p:origin x="27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11/17/2025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11/17/2025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11/17/2025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11/17/2025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11/17/2025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11/17/2025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youtu.be/Gy66D-VqgtU"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YgB3mztd_O4"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dVjvYTNOfQM"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654296" y="640080"/>
            <a:ext cx="6894576" cy="3566160"/>
          </a:xfrm>
        </p:spPr>
        <p:txBody>
          <a:bodyPr anchor="b">
            <a:normAutofit/>
          </a:bodyPr>
          <a:lstStyle/>
          <a:p>
            <a:pPr algn="l"/>
            <a:r>
              <a:rPr lang="en-US" sz="6100" dirty="0"/>
              <a:t>Understanding the role of  police constable </a:t>
            </a:r>
            <a:br>
              <a:rPr lang="en-US" sz="6100" dirty="0"/>
            </a:br>
            <a:r>
              <a:rPr lang="en-US" sz="6100" dirty="0"/>
              <a:t>(BMPL4019a)</a:t>
            </a:r>
          </a:p>
        </p:txBody>
      </p:sp>
      <p:sp>
        <p:nvSpPr>
          <p:cNvPr id="3" name="Subtitle 2"/>
          <p:cNvSpPr>
            <a:spLocks noGrp="1"/>
          </p:cNvSpPr>
          <p:nvPr>
            <p:ph type="subTitle" idx="1"/>
          </p:nvPr>
        </p:nvSpPr>
        <p:spPr>
          <a:xfrm>
            <a:off x="4654296" y="4636008"/>
            <a:ext cx="6894576" cy="1572768"/>
          </a:xfrm>
        </p:spPr>
        <p:txBody>
          <a:bodyPr vert="horz" lIns="91440" tIns="45720" rIns="91440" bIns="45720" rtlCol="0">
            <a:normAutofit/>
          </a:bodyPr>
          <a:lstStyle/>
          <a:p>
            <a:pPr algn="l"/>
            <a:endParaRPr lang="en-US" dirty="0"/>
          </a:p>
        </p:txBody>
      </p:sp>
      <p:pic>
        <p:nvPicPr>
          <p:cNvPr id="20" name="Picture 19">
            <a:extLst>
              <a:ext uri="{FF2B5EF4-FFF2-40B4-BE49-F238E27FC236}">
                <a16:creationId xmlns:a16="http://schemas.microsoft.com/office/drawing/2014/main" id="{C3ED3FD1-F87B-CA3A-7D6B-044AAFFE71C4}"/>
              </a:ext>
            </a:extLst>
          </p:cNvPr>
          <p:cNvPicPr>
            <a:picLocks noChangeAspect="1"/>
          </p:cNvPicPr>
          <p:nvPr/>
        </p:nvPicPr>
        <p:blipFill rotWithShape="1">
          <a:blip r:embed="rId2"/>
          <a:srcRect l="36556" r="32304" b="6250"/>
          <a:stretch/>
        </p:blipFill>
        <p:spPr>
          <a:xfrm>
            <a:off x="20" y="10"/>
            <a:ext cx="4049786" cy="6857990"/>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26" name="sketchy line">
            <a:extLst>
              <a:ext uri="{FF2B5EF4-FFF2-40B4-BE49-F238E27FC236}">
                <a16:creationId xmlns:a16="http://schemas.microsoft.com/office/drawing/2014/main" id="{82580482-BA80-420A-8A05-C58E97F26B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4409267"/>
            <a:ext cx="4242816" cy="18288"/>
          </a:xfrm>
          <a:custGeom>
            <a:avLst/>
            <a:gdLst>
              <a:gd name="connsiteX0" fmla="*/ 0 w 4242816"/>
              <a:gd name="connsiteY0" fmla="*/ 0 h 18288"/>
              <a:gd name="connsiteX1" fmla="*/ 690973 w 4242816"/>
              <a:gd name="connsiteY1" fmla="*/ 0 h 18288"/>
              <a:gd name="connsiteX2" fmla="*/ 1212233 w 4242816"/>
              <a:gd name="connsiteY2" fmla="*/ 0 h 18288"/>
              <a:gd name="connsiteX3" fmla="*/ 1860778 w 4242816"/>
              <a:gd name="connsiteY3" fmla="*/ 0 h 18288"/>
              <a:gd name="connsiteX4" fmla="*/ 2424466 w 4242816"/>
              <a:gd name="connsiteY4" fmla="*/ 0 h 18288"/>
              <a:gd name="connsiteX5" fmla="*/ 3115439 w 4242816"/>
              <a:gd name="connsiteY5" fmla="*/ 0 h 18288"/>
              <a:gd name="connsiteX6" fmla="*/ 3636699 w 4242816"/>
              <a:gd name="connsiteY6" fmla="*/ 0 h 18288"/>
              <a:gd name="connsiteX7" fmla="*/ 4242816 w 4242816"/>
              <a:gd name="connsiteY7" fmla="*/ 0 h 18288"/>
              <a:gd name="connsiteX8" fmla="*/ 4242816 w 4242816"/>
              <a:gd name="connsiteY8" fmla="*/ 18288 h 18288"/>
              <a:gd name="connsiteX9" fmla="*/ 3636699 w 4242816"/>
              <a:gd name="connsiteY9" fmla="*/ 18288 h 18288"/>
              <a:gd name="connsiteX10" fmla="*/ 3030583 w 4242816"/>
              <a:gd name="connsiteY10" fmla="*/ 18288 h 18288"/>
              <a:gd name="connsiteX11" fmla="*/ 2466894 w 4242816"/>
              <a:gd name="connsiteY11" fmla="*/ 18288 h 18288"/>
              <a:gd name="connsiteX12" fmla="*/ 1988062 w 4242816"/>
              <a:gd name="connsiteY12" fmla="*/ 18288 h 18288"/>
              <a:gd name="connsiteX13" fmla="*/ 1466802 w 4242816"/>
              <a:gd name="connsiteY13" fmla="*/ 18288 h 18288"/>
              <a:gd name="connsiteX14" fmla="*/ 860686 w 4242816"/>
              <a:gd name="connsiteY14" fmla="*/ 18288 h 18288"/>
              <a:gd name="connsiteX15" fmla="*/ 0 w 4242816"/>
              <a:gd name="connsiteY15" fmla="*/ 18288 h 18288"/>
              <a:gd name="connsiteX16" fmla="*/ 0 w 4242816"/>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2816" h="18288" fill="none" extrusionOk="0">
                <a:moveTo>
                  <a:pt x="0" y="0"/>
                </a:moveTo>
                <a:cubicBezTo>
                  <a:pt x="249934" y="1471"/>
                  <a:pt x="379877" y="-29444"/>
                  <a:pt x="690973" y="0"/>
                </a:cubicBezTo>
                <a:cubicBezTo>
                  <a:pt x="1002069" y="29444"/>
                  <a:pt x="1021583" y="17501"/>
                  <a:pt x="1212233" y="0"/>
                </a:cubicBezTo>
                <a:cubicBezTo>
                  <a:pt x="1402883" y="-17501"/>
                  <a:pt x="1678760" y="5386"/>
                  <a:pt x="1860778" y="0"/>
                </a:cubicBezTo>
                <a:cubicBezTo>
                  <a:pt x="2042796" y="-5386"/>
                  <a:pt x="2245608" y="-22401"/>
                  <a:pt x="2424466" y="0"/>
                </a:cubicBezTo>
                <a:cubicBezTo>
                  <a:pt x="2603324" y="22401"/>
                  <a:pt x="2890020" y="33806"/>
                  <a:pt x="3115439" y="0"/>
                </a:cubicBezTo>
                <a:cubicBezTo>
                  <a:pt x="3340858" y="-33806"/>
                  <a:pt x="3428300" y="18628"/>
                  <a:pt x="3636699" y="0"/>
                </a:cubicBezTo>
                <a:cubicBezTo>
                  <a:pt x="3845098" y="-18628"/>
                  <a:pt x="4108824" y="5541"/>
                  <a:pt x="4242816" y="0"/>
                </a:cubicBezTo>
                <a:cubicBezTo>
                  <a:pt x="4242066" y="4160"/>
                  <a:pt x="4243125" y="10356"/>
                  <a:pt x="4242816" y="18288"/>
                </a:cubicBezTo>
                <a:cubicBezTo>
                  <a:pt x="4113424" y="32735"/>
                  <a:pt x="3768327" y="47567"/>
                  <a:pt x="3636699" y="18288"/>
                </a:cubicBezTo>
                <a:cubicBezTo>
                  <a:pt x="3505071" y="-10991"/>
                  <a:pt x="3294208" y="-4990"/>
                  <a:pt x="3030583" y="18288"/>
                </a:cubicBezTo>
                <a:cubicBezTo>
                  <a:pt x="2766958" y="41566"/>
                  <a:pt x="2649277" y="20974"/>
                  <a:pt x="2466894" y="18288"/>
                </a:cubicBezTo>
                <a:cubicBezTo>
                  <a:pt x="2284511" y="15602"/>
                  <a:pt x="2151277" y="1154"/>
                  <a:pt x="1988062" y="18288"/>
                </a:cubicBezTo>
                <a:cubicBezTo>
                  <a:pt x="1824847" y="35422"/>
                  <a:pt x="1691359" y="9265"/>
                  <a:pt x="1466802" y="18288"/>
                </a:cubicBezTo>
                <a:cubicBezTo>
                  <a:pt x="1242245" y="27311"/>
                  <a:pt x="1006161" y="36605"/>
                  <a:pt x="860686" y="18288"/>
                </a:cubicBezTo>
                <a:cubicBezTo>
                  <a:pt x="715211" y="-29"/>
                  <a:pt x="242774" y="46538"/>
                  <a:pt x="0" y="18288"/>
                </a:cubicBezTo>
                <a:cubicBezTo>
                  <a:pt x="-146" y="11482"/>
                  <a:pt x="-422" y="5192"/>
                  <a:pt x="0" y="0"/>
                </a:cubicBezTo>
                <a:close/>
              </a:path>
              <a:path w="4242816" h="18288" stroke="0" extrusionOk="0">
                <a:moveTo>
                  <a:pt x="0" y="0"/>
                </a:moveTo>
                <a:cubicBezTo>
                  <a:pt x="259751" y="-14018"/>
                  <a:pt x="356632" y="-15007"/>
                  <a:pt x="521260" y="0"/>
                </a:cubicBezTo>
                <a:cubicBezTo>
                  <a:pt x="685888" y="15007"/>
                  <a:pt x="885786" y="5167"/>
                  <a:pt x="1212233" y="0"/>
                </a:cubicBezTo>
                <a:cubicBezTo>
                  <a:pt x="1538680" y="-5167"/>
                  <a:pt x="1458849" y="7951"/>
                  <a:pt x="1691065" y="0"/>
                </a:cubicBezTo>
                <a:cubicBezTo>
                  <a:pt x="1923281" y="-7951"/>
                  <a:pt x="1985780" y="-16303"/>
                  <a:pt x="2169897" y="0"/>
                </a:cubicBezTo>
                <a:cubicBezTo>
                  <a:pt x="2354014" y="16303"/>
                  <a:pt x="2633054" y="-2739"/>
                  <a:pt x="2776014" y="0"/>
                </a:cubicBezTo>
                <a:cubicBezTo>
                  <a:pt x="2918974" y="2739"/>
                  <a:pt x="3112688" y="-15682"/>
                  <a:pt x="3339702" y="0"/>
                </a:cubicBezTo>
                <a:cubicBezTo>
                  <a:pt x="3566716" y="15682"/>
                  <a:pt x="4015278" y="-28467"/>
                  <a:pt x="4242816" y="0"/>
                </a:cubicBezTo>
                <a:cubicBezTo>
                  <a:pt x="4243501" y="7633"/>
                  <a:pt x="4242294" y="10002"/>
                  <a:pt x="4242816" y="18288"/>
                </a:cubicBezTo>
                <a:cubicBezTo>
                  <a:pt x="3924964" y="16283"/>
                  <a:pt x="3746362" y="-1805"/>
                  <a:pt x="3551843" y="18288"/>
                </a:cubicBezTo>
                <a:cubicBezTo>
                  <a:pt x="3357324" y="38381"/>
                  <a:pt x="3126422" y="47156"/>
                  <a:pt x="2860870" y="18288"/>
                </a:cubicBezTo>
                <a:cubicBezTo>
                  <a:pt x="2595318" y="-10580"/>
                  <a:pt x="2572437" y="11441"/>
                  <a:pt x="2297182" y="18288"/>
                </a:cubicBezTo>
                <a:cubicBezTo>
                  <a:pt x="2021927" y="25135"/>
                  <a:pt x="1916908" y="33601"/>
                  <a:pt x="1733493" y="18288"/>
                </a:cubicBezTo>
                <a:cubicBezTo>
                  <a:pt x="1550078" y="2975"/>
                  <a:pt x="1412440" y="27896"/>
                  <a:pt x="1212233" y="18288"/>
                </a:cubicBezTo>
                <a:cubicBezTo>
                  <a:pt x="1012026" y="8680"/>
                  <a:pt x="914386" y="13859"/>
                  <a:pt x="648545" y="18288"/>
                </a:cubicBezTo>
                <a:cubicBezTo>
                  <a:pt x="382704" y="22717"/>
                  <a:pt x="233522" y="39342"/>
                  <a:pt x="0" y="18288"/>
                </a:cubicBezTo>
                <a:cubicBezTo>
                  <a:pt x="-772" y="13661"/>
                  <a:pt x="-839" y="849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36192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AA913C-DCB3-44BC-DC25-B9C8F037C399}"/>
              </a:ext>
            </a:extLst>
          </p:cNvPr>
          <p:cNvSpPr>
            <a:spLocks noGrp="1"/>
          </p:cNvSpPr>
          <p:nvPr>
            <p:ph type="title"/>
          </p:nvPr>
        </p:nvSpPr>
        <p:spPr>
          <a:xfrm>
            <a:off x="640080" y="325369"/>
            <a:ext cx="4368602" cy="1956841"/>
          </a:xfrm>
        </p:spPr>
        <p:txBody>
          <a:bodyPr anchor="b">
            <a:normAutofit/>
          </a:bodyPr>
          <a:lstStyle/>
          <a:p>
            <a:r>
              <a:rPr lang="en-US" sz="3400"/>
              <a:t>What are professional standards?</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41D869C-8690-6DBA-5EBF-00ABD2584D7F}"/>
              </a:ext>
            </a:extLst>
          </p:cNvPr>
          <p:cNvSpPr>
            <a:spLocks noGrp="1"/>
          </p:cNvSpPr>
          <p:nvPr>
            <p:ph idx="1"/>
          </p:nvPr>
        </p:nvSpPr>
        <p:spPr>
          <a:xfrm>
            <a:off x="640080" y="2872899"/>
            <a:ext cx="4243589" cy="3320668"/>
          </a:xfrm>
        </p:spPr>
        <p:txBody>
          <a:bodyPr vert="horz" lIns="91440" tIns="45720" rIns="91440" bIns="45720" rtlCol="0">
            <a:normAutofit/>
          </a:bodyPr>
          <a:lstStyle/>
          <a:p>
            <a:r>
              <a:rPr lang="en-US" sz="2200"/>
              <a:t>Can you think of any:-</a:t>
            </a:r>
          </a:p>
          <a:p>
            <a:pPr marL="0" indent="0">
              <a:buNone/>
            </a:pPr>
            <a:r>
              <a:rPr lang="en-US" sz="2200"/>
              <a:t>Where you currently work?</a:t>
            </a:r>
          </a:p>
          <a:p>
            <a:pPr marL="0" indent="0">
              <a:buNone/>
            </a:pPr>
            <a:r>
              <a:rPr lang="en-US" sz="2200"/>
              <a:t>Being here today as a student?</a:t>
            </a:r>
          </a:p>
          <a:p>
            <a:pPr marL="0" indent="0">
              <a:buNone/>
            </a:pPr>
            <a:endParaRPr lang="en-US" sz="2200"/>
          </a:p>
          <a:p>
            <a:pPr marL="0" indent="0">
              <a:buNone/>
            </a:pPr>
            <a:endParaRPr lang="en-US" sz="2200"/>
          </a:p>
        </p:txBody>
      </p:sp>
      <p:pic>
        <p:nvPicPr>
          <p:cNvPr id="5" name="Picture 4" descr="Glasses on top of a book">
            <a:extLst>
              <a:ext uri="{FF2B5EF4-FFF2-40B4-BE49-F238E27FC236}">
                <a16:creationId xmlns:a16="http://schemas.microsoft.com/office/drawing/2014/main" id="{DCAFAF62-859C-69B8-DC77-FFF0B161B72E}"/>
              </a:ext>
            </a:extLst>
          </p:cNvPr>
          <p:cNvPicPr>
            <a:picLocks noChangeAspect="1"/>
          </p:cNvPicPr>
          <p:nvPr/>
        </p:nvPicPr>
        <p:blipFill rotWithShape="1">
          <a:blip r:embed="rId2"/>
          <a:srcRect l="6363" r="27231" b="10"/>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279158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C54397E-AC92-9F07-D7BD-60CFF026A49A}"/>
              </a:ext>
            </a:extLst>
          </p:cNvPr>
          <p:cNvSpPr>
            <a:spLocks noGrp="1"/>
          </p:cNvSpPr>
          <p:nvPr>
            <p:ph type="title"/>
          </p:nvPr>
        </p:nvSpPr>
        <p:spPr>
          <a:xfrm>
            <a:off x="838200" y="365125"/>
            <a:ext cx="10515600" cy="1325563"/>
          </a:xfrm>
        </p:spPr>
        <p:txBody>
          <a:bodyPr>
            <a:normAutofit/>
          </a:bodyPr>
          <a:lstStyle/>
          <a:p>
            <a:r>
              <a:rPr lang="en-US"/>
              <a:t>What does it mean to act "ethically"?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154E18-7D90-1435-BF43-54BD2E64875E}"/>
              </a:ext>
            </a:extLst>
          </p:cNvPr>
          <p:cNvSpPr>
            <a:spLocks noGrp="1"/>
          </p:cNvSpPr>
          <p:nvPr>
            <p:ph idx="1"/>
          </p:nvPr>
        </p:nvSpPr>
        <p:spPr>
          <a:xfrm>
            <a:off x="1178931" y="1255674"/>
            <a:ext cx="10410284" cy="4351338"/>
          </a:xfrm>
        </p:spPr>
        <p:txBody>
          <a:bodyPr vert="horz" lIns="91440" tIns="45720" rIns="91440" bIns="45720" rtlCol="0" anchor="t">
            <a:noAutofit/>
          </a:bodyPr>
          <a:lstStyle/>
          <a:p>
            <a:r>
              <a:rPr lang="en-US" sz="1600">
                <a:ea typeface="+mn-lt"/>
                <a:cs typeface="+mn-lt"/>
              </a:rPr>
              <a:t>Ethical policing requires respect and empathy. We show respect and empathy by acting with respect. We show respect and empathy by listening to and understanding different perspectives. We show respect and empathy by understanding the impact of emotions and welfare (College of Policing, 2023).</a:t>
            </a:r>
          </a:p>
          <a:p>
            <a:pPr marL="0" indent="0">
              <a:buNone/>
            </a:pPr>
            <a:r>
              <a:rPr lang="en-US" sz="1600"/>
              <a:t>Examples of unethical policing:-</a:t>
            </a:r>
          </a:p>
          <a:p>
            <a:r>
              <a:rPr lang="en-US" sz="1600">
                <a:ea typeface="+mn-lt"/>
                <a:cs typeface="+mn-lt"/>
              </a:rPr>
              <a:t>Use of Excessive Force</a:t>
            </a:r>
            <a:endParaRPr lang="en-US" sz="1600"/>
          </a:p>
          <a:p>
            <a:r>
              <a:rPr lang="en-US" sz="1600">
                <a:ea typeface="+mn-lt"/>
                <a:cs typeface="+mn-lt"/>
              </a:rPr>
              <a:t>Tampering With Evidence</a:t>
            </a:r>
            <a:endParaRPr lang="en-US" sz="1600"/>
          </a:p>
          <a:p>
            <a:r>
              <a:rPr lang="en-US" sz="1600">
                <a:ea typeface="+mn-lt"/>
                <a:cs typeface="+mn-lt"/>
              </a:rPr>
              <a:t>Police Brutality</a:t>
            </a:r>
            <a:endParaRPr lang="en-US" sz="1600"/>
          </a:p>
          <a:p>
            <a:r>
              <a:rPr lang="en-US" sz="1600">
                <a:ea typeface="+mn-lt"/>
                <a:cs typeface="+mn-lt"/>
              </a:rPr>
              <a:t>Coerced Confessions</a:t>
            </a:r>
            <a:endParaRPr lang="en-US" sz="1600"/>
          </a:p>
          <a:p>
            <a:r>
              <a:rPr lang="en-US" sz="1600">
                <a:ea typeface="+mn-lt"/>
                <a:cs typeface="+mn-lt"/>
              </a:rPr>
              <a:t>Sexual Assault</a:t>
            </a:r>
            <a:endParaRPr lang="en-US" sz="1600"/>
          </a:p>
          <a:p>
            <a:r>
              <a:rPr lang="en-US" sz="1600">
                <a:ea typeface="+mn-lt"/>
                <a:cs typeface="+mn-lt"/>
              </a:rPr>
              <a:t>Lying on Police Reports</a:t>
            </a:r>
            <a:endParaRPr lang="en-US" sz="1600"/>
          </a:p>
          <a:p>
            <a:r>
              <a:rPr lang="en-US" sz="1600">
                <a:ea typeface="+mn-lt"/>
                <a:cs typeface="+mn-lt"/>
              </a:rPr>
              <a:t>False Imprisonment or Arrest</a:t>
            </a:r>
            <a:endParaRPr lang="en-US" sz="1600"/>
          </a:p>
          <a:p>
            <a:r>
              <a:rPr lang="en-US" sz="1600">
                <a:ea typeface="+mn-lt"/>
                <a:cs typeface="+mn-lt"/>
              </a:rPr>
              <a:t>Witness Tampering and Intimidation</a:t>
            </a:r>
          </a:p>
          <a:p>
            <a:r>
              <a:rPr lang="en-US" sz="1600"/>
              <a:t>Being disrespectful</a:t>
            </a:r>
          </a:p>
          <a:p>
            <a:r>
              <a:rPr lang="en-US" sz="1600"/>
              <a:t> Not respecting the 9 protected characteristics as set out by the Equality Act 2010</a:t>
            </a:r>
          </a:p>
          <a:p>
            <a:endParaRPr lang="en-US" sz="1300"/>
          </a:p>
        </p:txBody>
      </p:sp>
    </p:spTree>
    <p:extLst>
      <p:ext uri="{BB962C8B-B14F-4D97-AF65-F5344CB8AC3E}">
        <p14:creationId xmlns:p14="http://schemas.microsoft.com/office/powerpoint/2010/main" val="575494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781CAE-64C9-62AE-CD45-890D94638E33}"/>
              </a:ext>
            </a:extLst>
          </p:cNvPr>
          <p:cNvSpPr>
            <a:spLocks noGrp="1"/>
          </p:cNvSpPr>
          <p:nvPr>
            <p:ph type="title"/>
          </p:nvPr>
        </p:nvSpPr>
        <p:spPr>
          <a:xfrm>
            <a:off x="630936" y="639520"/>
            <a:ext cx="3429000" cy="1719072"/>
          </a:xfrm>
        </p:spPr>
        <p:txBody>
          <a:bodyPr anchor="b">
            <a:normAutofit/>
          </a:bodyPr>
          <a:lstStyle/>
          <a:p>
            <a:r>
              <a:rPr lang="en-US" sz="4200"/>
              <a:t>Task- Equality Act 2010</a:t>
            </a:r>
          </a:p>
        </p:txBody>
      </p:sp>
      <p:sp>
        <p:nvSpPr>
          <p:cNvPr id="22"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06A7A5-CFB6-B7FE-9C7A-E74DC33DB01B}"/>
              </a:ext>
            </a:extLst>
          </p:cNvPr>
          <p:cNvSpPr>
            <a:spLocks noGrp="1"/>
          </p:cNvSpPr>
          <p:nvPr>
            <p:ph idx="1"/>
          </p:nvPr>
        </p:nvSpPr>
        <p:spPr>
          <a:xfrm>
            <a:off x="638957" y="2807208"/>
            <a:ext cx="4182979" cy="3410712"/>
          </a:xfrm>
        </p:spPr>
        <p:txBody>
          <a:bodyPr vert="horz" lIns="91440" tIns="45720" rIns="91440" bIns="45720" rtlCol="0" anchor="t">
            <a:normAutofit/>
          </a:bodyPr>
          <a:lstStyle/>
          <a:p>
            <a:r>
              <a:rPr lang="en-US" sz="2200"/>
              <a:t>What are the 9 protected </a:t>
            </a:r>
            <a:r>
              <a:rPr lang="en-US" sz="2200" err="1"/>
              <a:t>chararcterists</a:t>
            </a:r>
            <a:r>
              <a:rPr lang="en-US" sz="2200"/>
              <a:t>?</a:t>
            </a:r>
          </a:p>
          <a:p>
            <a:pPr marL="0" indent="0">
              <a:buNone/>
            </a:pPr>
            <a:endParaRPr lang="en-US" sz="2200"/>
          </a:p>
          <a:p>
            <a:pPr marL="0" indent="0">
              <a:buNone/>
            </a:pPr>
            <a:endParaRPr lang="en-US" sz="2200"/>
          </a:p>
          <a:p>
            <a:r>
              <a:rPr lang="en-US" sz="2200"/>
              <a:t>What does "protected characteristic" mean? </a:t>
            </a:r>
          </a:p>
        </p:txBody>
      </p:sp>
      <p:pic>
        <p:nvPicPr>
          <p:cNvPr id="4" name="Picture 3" descr="Equality Act v1 - EqualEngineers">
            <a:extLst>
              <a:ext uri="{FF2B5EF4-FFF2-40B4-BE49-F238E27FC236}">
                <a16:creationId xmlns:a16="http://schemas.microsoft.com/office/drawing/2014/main" id="{1F70B5C9-6F86-DE98-96B5-8CE386F36F79}"/>
              </a:ext>
            </a:extLst>
          </p:cNvPr>
          <p:cNvPicPr>
            <a:picLocks noChangeAspect="1"/>
          </p:cNvPicPr>
          <p:nvPr/>
        </p:nvPicPr>
        <p:blipFill>
          <a:blip r:embed="rId2"/>
          <a:stretch>
            <a:fillRect/>
          </a:stretch>
        </p:blipFill>
        <p:spPr>
          <a:xfrm>
            <a:off x="4654296" y="1277665"/>
            <a:ext cx="6903720" cy="4302670"/>
          </a:xfrm>
          <a:prstGeom prst="rect">
            <a:avLst/>
          </a:prstGeom>
        </p:spPr>
      </p:pic>
    </p:spTree>
    <p:extLst>
      <p:ext uri="{BB962C8B-B14F-4D97-AF65-F5344CB8AC3E}">
        <p14:creationId xmlns:p14="http://schemas.microsoft.com/office/powerpoint/2010/main" val="2412472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1" name="Rectangle 2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131C87-7C03-2E1D-0E45-4AE1B32C0B86}"/>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Code of Ethics </a:t>
            </a:r>
          </a:p>
        </p:txBody>
      </p:sp>
      <p:pic>
        <p:nvPicPr>
          <p:cNvPr id="4" name="Content Placeholder 3" descr="A blue and white poster with text and icons&#10;&#10;Description automatically generated">
            <a:extLst>
              <a:ext uri="{FF2B5EF4-FFF2-40B4-BE49-F238E27FC236}">
                <a16:creationId xmlns:a16="http://schemas.microsoft.com/office/drawing/2014/main" id="{16761BD7-1268-40BE-944C-8DF3F9573058}"/>
              </a:ext>
            </a:extLst>
          </p:cNvPr>
          <p:cNvPicPr>
            <a:picLocks noChangeAspect="1"/>
          </p:cNvPicPr>
          <p:nvPr/>
        </p:nvPicPr>
        <p:blipFill>
          <a:blip r:embed="rId2"/>
          <a:stretch>
            <a:fillRect/>
          </a:stretch>
        </p:blipFill>
        <p:spPr>
          <a:xfrm>
            <a:off x="4905052" y="1740318"/>
            <a:ext cx="6665801" cy="3474164"/>
          </a:xfrm>
          <a:prstGeom prst="rect">
            <a:avLst/>
          </a:prstGeom>
        </p:spPr>
      </p:pic>
      <p:sp>
        <p:nvSpPr>
          <p:cNvPr id="5" name="Rectangle 4">
            <a:extLst>
              <a:ext uri="{FF2B5EF4-FFF2-40B4-BE49-F238E27FC236}">
                <a16:creationId xmlns:a16="http://schemas.microsoft.com/office/drawing/2014/main" id="{C1842EBD-E329-772B-C380-6CDE482E028C}"/>
              </a:ext>
            </a:extLst>
          </p:cNvPr>
          <p:cNvSpPr/>
          <p:nvPr/>
        </p:nvSpPr>
        <p:spPr>
          <a:xfrm>
            <a:off x="4916603" y="3339289"/>
            <a:ext cx="6655282" cy="1871246"/>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763D7EE-3945-6C0A-5CEB-A3A861513F83}"/>
              </a:ext>
            </a:extLst>
          </p:cNvPr>
          <p:cNvSpPr txBox="1"/>
          <p:nvPr/>
        </p:nvSpPr>
        <p:spPr>
          <a:xfrm>
            <a:off x="5144646" y="3627667"/>
            <a:ext cx="6200813" cy="9504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859536">
              <a:spcAft>
                <a:spcPts val="600"/>
              </a:spcAft>
            </a:pPr>
            <a:r>
              <a:rPr lang="en-US" sz="1692" kern="1200">
                <a:solidFill>
                  <a:schemeClr val="tx1"/>
                </a:solidFill>
                <a:latin typeface="+mn-lt"/>
                <a:ea typeface="+mn-ea"/>
                <a:cs typeface="+mn-cs"/>
              </a:rPr>
              <a:t>TASK- </a:t>
            </a:r>
          </a:p>
          <a:p>
            <a:pPr defTabSz="859536">
              <a:spcAft>
                <a:spcPts val="600"/>
              </a:spcAft>
            </a:pPr>
            <a:r>
              <a:rPr lang="en-US" sz="1692" kern="1200">
                <a:solidFill>
                  <a:schemeClr val="tx1"/>
                </a:solidFill>
                <a:latin typeface="+mn-lt"/>
                <a:ea typeface="+mn-ea"/>
                <a:cs typeface="+mn-cs"/>
              </a:rPr>
              <a:t>Research into each of the 3 elements above and make a note of what they mean</a:t>
            </a:r>
            <a:endParaRPr lang="en-US"/>
          </a:p>
        </p:txBody>
      </p:sp>
    </p:spTree>
    <p:extLst>
      <p:ext uri="{BB962C8B-B14F-4D97-AF65-F5344CB8AC3E}">
        <p14:creationId xmlns:p14="http://schemas.microsoft.com/office/powerpoint/2010/main" val="345804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3" descr="A blue and white poster with text and icons&#10;&#10;Description automatically generated">
            <a:extLst>
              <a:ext uri="{FF2B5EF4-FFF2-40B4-BE49-F238E27FC236}">
                <a16:creationId xmlns:a16="http://schemas.microsoft.com/office/drawing/2014/main" id="{C018AB56-F001-C555-0C8F-0017143EE8C0}"/>
              </a:ext>
            </a:extLst>
          </p:cNvPr>
          <p:cNvPicPr>
            <a:picLocks noGrp="1" noChangeAspect="1"/>
          </p:cNvPicPr>
          <p:nvPr>
            <p:ph idx="1"/>
          </p:nvPr>
        </p:nvPicPr>
        <p:blipFill rotWithShape="1">
          <a:blip r:embed="rId2"/>
          <a:srcRect t="8287" b="17484"/>
          <a:stretch/>
        </p:blipFill>
        <p:spPr>
          <a:xfrm>
            <a:off x="457200" y="457200"/>
            <a:ext cx="11277600" cy="5943600"/>
          </a:xfrm>
          <a:prstGeom prst="rect">
            <a:avLst/>
          </a:prstGeom>
        </p:spPr>
      </p:pic>
    </p:spTree>
    <p:extLst>
      <p:ext uri="{BB962C8B-B14F-4D97-AF65-F5344CB8AC3E}">
        <p14:creationId xmlns:p14="http://schemas.microsoft.com/office/powerpoint/2010/main" val="345619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710E53-0DE4-86A2-B93A-DFE9B9EA6E03}"/>
              </a:ext>
            </a:extLst>
          </p:cNvPr>
          <p:cNvSpPr>
            <a:spLocks noGrp="1"/>
          </p:cNvSpPr>
          <p:nvPr>
            <p:ph type="title"/>
          </p:nvPr>
        </p:nvSpPr>
        <p:spPr>
          <a:xfrm>
            <a:off x="686834" y="1153572"/>
            <a:ext cx="3200400" cy="4461163"/>
          </a:xfrm>
        </p:spPr>
        <p:txBody>
          <a:bodyPr>
            <a:normAutofit/>
          </a:bodyPr>
          <a:lstStyle/>
          <a:p>
            <a:r>
              <a:rPr lang="en-US" sz="3700">
                <a:solidFill>
                  <a:srgbClr val="FFFFFF"/>
                </a:solidFill>
              </a:rPr>
              <a:t>Code of Practice for Ethical Policing</a:t>
            </a:r>
            <a:br>
              <a:rPr lang="en-US" sz="3700">
                <a:solidFill>
                  <a:srgbClr val="FFFFFF"/>
                </a:solidFill>
              </a:rPr>
            </a:br>
            <a:br>
              <a:rPr lang="en-US" sz="3700">
                <a:solidFill>
                  <a:srgbClr val="FFFFFF"/>
                </a:solidFill>
              </a:rPr>
            </a:br>
            <a:r>
              <a:rPr lang="en-US" sz="3700">
                <a:solidFill>
                  <a:srgbClr val="FFFFFF"/>
                </a:solidFill>
              </a:rPr>
              <a:t> (statutory code)</a:t>
            </a:r>
          </a:p>
        </p:txBody>
      </p:sp>
      <p:sp>
        <p:nvSpPr>
          <p:cNvPr id="29" name="Arc 2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4C36A0F-89B0-BF80-0417-56568F1783A3}"/>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1800" b="1" u="sng"/>
              <a:t>Police Act 1996</a:t>
            </a:r>
          </a:p>
          <a:p>
            <a:r>
              <a:rPr lang="en-GB" sz="1800">
                <a:ea typeface="+mn-lt"/>
                <a:cs typeface="+mn-lt"/>
              </a:rPr>
              <a:t>What is the purpose of this Code? </a:t>
            </a:r>
          </a:p>
          <a:p>
            <a:pPr marL="0" indent="0">
              <a:buNone/>
            </a:pPr>
            <a:r>
              <a:rPr lang="en-GB" sz="1800">
                <a:ea typeface="+mn-lt"/>
                <a:cs typeface="+mn-lt"/>
              </a:rPr>
              <a:t>Sets out the actions that chief officers should carry out to ensure that they lead an ethical culture, where staff are supported and directed to use the ethical policing principles in decision making and to demonstrate professional behaviour. </a:t>
            </a:r>
          </a:p>
          <a:p>
            <a:pPr marL="0" indent="0">
              <a:buNone/>
            </a:pPr>
            <a:r>
              <a:rPr lang="en-GB" sz="1800">
                <a:ea typeface="+mn-lt"/>
                <a:cs typeface="+mn-lt"/>
              </a:rPr>
              <a:t>It also describes what needs to be done to proactively and positively identify and respond to misconduct and corruption when it occurs.</a:t>
            </a:r>
          </a:p>
          <a:p>
            <a:pPr marL="0" indent="0">
              <a:buNone/>
            </a:pPr>
            <a:r>
              <a:rPr lang="en-GB" sz="1800" b="1" u="sng"/>
              <a:t>Ensures:-</a:t>
            </a:r>
          </a:p>
          <a:p>
            <a:pPr marL="0" indent="0">
              <a:buNone/>
            </a:pPr>
            <a:r>
              <a:rPr lang="en-GB" sz="1800"/>
              <a:t>Ethical and professional behaviours</a:t>
            </a:r>
          </a:p>
          <a:p>
            <a:pPr marL="0" indent="0">
              <a:buNone/>
            </a:pPr>
            <a:r>
              <a:rPr lang="en-GB" sz="1800"/>
              <a:t>Challenges unethical behaviours</a:t>
            </a:r>
          </a:p>
          <a:p>
            <a:pPr marL="0" indent="0">
              <a:buNone/>
            </a:pPr>
            <a:r>
              <a:rPr lang="en-GB" sz="1800"/>
              <a:t>Looks out for staff welfare</a:t>
            </a:r>
          </a:p>
          <a:p>
            <a:pPr marL="0" indent="0">
              <a:buNone/>
            </a:pPr>
            <a:r>
              <a:rPr lang="en-GB" sz="1800"/>
              <a:t>Openness and Candour</a:t>
            </a:r>
          </a:p>
          <a:p>
            <a:pPr marL="0" indent="0">
              <a:buNone/>
            </a:pPr>
            <a:r>
              <a:rPr lang="en-GB" sz="1800"/>
              <a:t>Recognising and responding to misconduct</a:t>
            </a:r>
          </a:p>
          <a:p>
            <a:pPr marL="0" indent="0">
              <a:buNone/>
            </a:pPr>
            <a:r>
              <a:rPr lang="en-GB" sz="1800" b="1" u="sng"/>
              <a:t>Police service should be delivered in a fair, ethical and unbiased manner</a:t>
            </a:r>
          </a:p>
        </p:txBody>
      </p:sp>
    </p:spTree>
    <p:extLst>
      <p:ext uri="{BB962C8B-B14F-4D97-AF65-F5344CB8AC3E}">
        <p14:creationId xmlns:p14="http://schemas.microsoft.com/office/powerpoint/2010/main" val="4230634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13F8BA-1A73-EA11-07EA-88D18454AF9F}"/>
              </a:ext>
            </a:extLst>
          </p:cNvPr>
          <p:cNvSpPr>
            <a:spLocks noGrp="1"/>
          </p:cNvSpPr>
          <p:nvPr>
            <p:ph type="title"/>
          </p:nvPr>
        </p:nvSpPr>
        <p:spPr>
          <a:xfrm>
            <a:off x="686834" y="1153572"/>
            <a:ext cx="3200400" cy="4461163"/>
          </a:xfrm>
        </p:spPr>
        <p:txBody>
          <a:bodyPr>
            <a:normAutofit/>
          </a:bodyPr>
          <a:lstStyle/>
          <a:p>
            <a:r>
              <a:rPr lang="en-US" sz="2100">
                <a:solidFill>
                  <a:srgbClr val="FFFFFF"/>
                </a:solidFill>
                <a:latin typeface="Aptos"/>
              </a:rPr>
              <a:t>Ten standards of Professional </a:t>
            </a:r>
            <a:r>
              <a:rPr lang="en-US" sz="2100" err="1">
                <a:solidFill>
                  <a:srgbClr val="FFFFFF"/>
                </a:solidFill>
                <a:latin typeface="Aptos"/>
              </a:rPr>
              <a:t>Behaviour</a:t>
            </a:r>
            <a:r>
              <a:rPr lang="en-US" sz="2100">
                <a:solidFill>
                  <a:srgbClr val="FFFFFF"/>
                </a:solidFill>
                <a:latin typeface="Aptos"/>
              </a:rPr>
              <a:t> and Policing principles (Police Federation, 2023)</a:t>
            </a:r>
          </a:p>
        </p:txBody>
      </p:sp>
      <p:sp>
        <p:nvSpPr>
          <p:cNvPr id="29" name="Arc 2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79CF31-9597-D06E-8DFB-E955712B0995}"/>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000" b="1"/>
              <a:t>Honesty and Integrity</a:t>
            </a:r>
          </a:p>
          <a:p>
            <a:pPr marL="0" indent="0">
              <a:buNone/>
            </a:pPr>
            <a:r>
              <a:rPr lang="en-US" sz="2000">
                <a:ea typeface="+mn-lt"/>
                <a:cs typeface="+mn-lt"/>
              </a:rPr>
              <a:t>Police officers are honest, act with integrity and do not compromise or abuse their position.</a:t>
            </a:r>
            <a:endParaRPr lang="en-US" sz="2000"/>
          </a:p>
          <a:p>
            <a:r>
              <a:rPr lang="en-US" sz="2000" b="1"/>
              <a:t>Authority, Respect and Courtesy</a:t>
            </a:r>
          </a:p>
          <a:p>
            <a:pPr marL="0" indent="0">
              <a:buNone/>
            </a:pPr>
            <a:r>
              <a:rPr lang="en-US" sz="2000">
                <a:ea typeface="+mn-lt"/>
                <a:cs typeface="+mn-lt"/>
              </a:rPr>
              <a:t>Police officers act with self-control and tolerance, treating members of the public and colleagues with respect and courtesy. Police officers do not abuse their powers or authority and respect the rights of all individuals.</a:t>
            </a:r>
            <a:endParaRPr lang="en-US" sz="2000"/>
          </a:p>
          <a:p>
            <a:r>
              <a:rPr lang="en-US" sz="2000" b="1"/>
              <a:t>Equality and Diversity</a:t>
            </a:r>
          </a:p>
          <a:p>
            <a:pPr marL="0" indent="0">
              <a:buNone/>
            </a:pPr>
            <a:r>
              <a:rPr lang="en-US" sz="2000">
                <a:ea typeface="+mn-lt"/>
                <a:cs typeface="+mn-lt"/>
              </a:rPr>
              <a:t>Police officers act with fairness and impartiality. They do not discriminate unlawfully or unfairly.</a:t>
            </a:r>
            <a:endParaRPr lang="en-US" sz="2000"/>
          </a:p>
          <a:p>
            <a:r>
              <a:rPr lang="en-US" sz="2000" b="1"/>
              <a:t>Use of Force</a:t>
            </a:r>
          </a:p>
          <a:p>
            <a:pPr marL="0" indent="0">
              <a:buNone/>
            </a:pPr>
            <a:r>
              <a:rPr lang="en-US" sz="2000">
                <a:ea typeface="+mn-lt"/>
                <a:cs typeface="+mn-lt"/>
              </a:rPr>
              <a:t>Police officers only use force to the extent that it is necessary, proportionate and reasonable in all the circumstances.</a:t>
            </a:r>
            <a:endParaRPr lang="en-US" sz="2000"/>
          </a:p>
          <a:p>
            <a:endParaRPr lang="en-US" sz="2000"/>
          </a:p>
        </p:txBody>
      </p:sp>
    </p:spTree>
    <p:extLst>
      <p:ext uri="{BB962C8B-B14F-4D97-AF65-F5344CB8AC3E}">
        <p14:creationId xmlns:p14="http://schemas.microsoft.com/office/powerpoint/2010/main" val="2648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12875F-3753-A380-C4CC-A4321548FC8E}"/>
              </a:ext>
            </a:extLst>
          </p:cNvPr>
          <p:cNvSpPr>
            <a:spLocks noGrp="1"/>
          </p:cNvSpPr>
          <p:nvPr>
            <p:ph type="title"/>
          </p:nvPr>
        </p:nvSpPr>
        <p:spPr>
          <a:xfrm>
            <a:off x="686834" y="1153572"/>
            <a:ext cx="3200400" cy="4461163"/>
          </a:xfrm>
        </p:spPr>
        <p:txBody>
          <a:bodyPr>
            <a:normAutofit/>
          </a:bodyPr>
          <a:lstStyle/>
          <a:p>
            <a:r>
              <a:rPr lang="en-US" sz="2100">
                <a:solidFill>
                  <a:srgbClr val="FFFFFF"/>
                </a:solidFill>
                <a:ea typeface="+mj-lt"/>
                <a:cs typeface="+mj-lt"/>
              </a:rPr>
              <a:t>Ten standards of Professional Behaviour and Policing principles (Police Federation, 2023)</a:t>
            </a:r>
            <a:endParaRPr lang="en-US" sz="2100">
              <a:solidFill>
                <a:srgbClr val="FFFFFF"/>
              </a:solidFill>
            </a:endParaRPr>
          </a:p>
        </p:txBody>
      </p:sp>
      <p:sp>
        <p:nvSpPr>
          <p:cNvPr id="29" name="Arc 2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1E4D3FB-622F-4A48-C3EF-8997987ED5D8}"/>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000" b="1">
                <a:latin typeface="Aptos"/>
                <a:cs typeface="Arial"/>
              </a:rPr>
              <a:t>Orders and Instructions</a:t>
            </a:r>
          </a:p>
          <a:p>
            <a:pPr marL="0" indent="0">
              <a:buNone/>
            </a:pPr>
            <a:r>
              <a:rPr lang="en-US" sz="2000">
                <a:latin typeface="Aptos"/>
                <a:cs typeface="Arial"/>
              </a:rPr>
              <a:t>Police officers only give and carry out lawful orders and instructions. Police officers abide by police regulations, force policies and lawful orders.</a:t>
            </a:r>
          </a:p>
          <a:p>
            <a:r>
              <a:rPr lang="en-US" sz="2000" b="1"/>
              <a:t>Duties and Responsibilities</a:t>
            </a:r>
          </a:p>
          <a:p>
            <a:pPr>
              <a:buNone/>
            </a:pPr>
            <a:r>
              <a:rPr lang="en-US" sz="2000">
                <a:ea typeface="+mn-lt"/>
                <a:cs typeface="+mn-lt"/>
              </a:rPr>
              <a:t>Police officers are diligent in the exercise of their duties and responsibilities.</a:t>
            </a:r>
            <a:endParaRPr lang="en-US" sz="2000"/>
          </a:p>
          <a:p>
            <a:r>
              <a:rPr lang="en-US" sz="2000" b="1"/>
              <a:t>Confidentiality</a:t>
            </a:r>
          </a:p>
          <a:p>
            <a:pPr>
              <a:buNone/>
            </a:pPr>
            <a:r>
              <a:rPr lang="en-US" sz="2000">
                <a:ea typeface="+mn-lt"/>
                <a:cs typeface="+mn-lt"/>
              </a:rPr>
              <a:t>Police officers treat information with respect and access or disclose it only in the proper course of police duties.</a:t>
            </a:r>
            <a:endParaRPr lang="en-US" sz="2000"/>
          </a:p>
          <a:p>
            <a:r>
              <a:rPr lang="en-US" sz="2000" b="1"/>
              <a:t>Fitness for Duty</a:t>
            </a:r>
          </a:p>
          <a:p>
            <a:pPr>
              <a:buNone/>
            </a:pPr>
            <a:r>
              <a:rPr lang="en-US" sz="2000">
                <a:ea typeface="+mn-lt"/>
                <a:cs typeface="+mn-lt"/>
              </a:rPr>
              <a:t>Police officers when on duty or presenting themselves for duty are fit to carry out their responsibilities.</a:t>
            </a:r>
            <a:endParaRPr lang="en-US" sz="2000"/>
          </a:p>
          <a:p>
            <a:pPr marL="0" indent="0">
              <a:buNone/>
            </a:pPr>
            <a:endParaRPr lang="en-US" sz="1500">
              <a:latin typeface="Arial"/>
              <a:cs typeface="Arial"/>
            </a:endParaRPr>
          </a:p>
          <a:p>
            <a:endParaRPr lang="en-US" sz="1500"/>
          </a:p>
        </p:txBody>
      </p:sp>
    </p:spTree>
    <p:extLst>
      <p:ext uri="{BB962C8B-B14F-4D97-AF65-F5344CB8AC3E}">
        <p14:creationId xmlns:p14="http://schemas.microsoft.com/office/powerpoint/2010/main" val="323726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D896E6-09A9-D30E-DAA2-EE7963575CAB}"/>
              </a:ext>
            </a:extLst>
          </p:cNvPr>
          <p:cNvSpPr>
            <a:spLocks noGrp="1"/>
          </p:cNvSpPr>
          <p:nvPr>
            <p:ph type="title"/>
          </p:nvPr>
        </p:nvSpPr>
        <p:spPr>
          <a:xfrm>
            <a:off x="686834" y="1153572"/>
            <a:ext cx="3200400" cy="4461163"/>
          </a:xfrm>
        </p:spPr>
        <p:txBody>
          <a:bodyPr>
            <a:normAutofit/>
          </a:bodyPr>
          <a:lstStyle/>
          <a:p>
            <a:r>
              <a:rPr lang="en-US" sz="2100">
                <a:solidFill>
                  <a:srgbClr val="FFFFFF"/>
                </a:solidFill>
              </a:rPr>
              <a:t>Ten standards of Professional </a:t>
            </a:r>
            <a:r>
              <a:rPr lang="en-US" sz="2100" err="1">
                <a:solidFill>
                  <a:srgbClr val="FFFFFF"/>
                </a:solidFill>
              </a:rPr>
              <a:t>Behaviour</a:t>
            </a:r>
            <a:r>
              <a:rPr lang="en-US" sz="2100">
                <a:solidFill>
                  <a:srgbClr val="FFFFFF"/>
                </a:solidFill>
              </a:rPr>
              <a:t> and Policing principles (Police Federation, 2023)</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5DA76FA-5EB2-E3E4-EDBE-81F341CA54D9}"/>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600" b="1"/>
              <a:t>Discreditable Conduct</a:t>
            </a:r>
            <a:endParaRPr lang="en-US" sz="2600"/>
          </a:p>
          <a:p>
            <a:r>
              <a:rPr lang="en-US" sz="2600"/>
              <a:t>Police officers behave in a manner which does not discredit the police service or undermine public confidence in it, whether on or off duty. Police officers report any action taken against them for a criminal offence, any conditions imposed on them by a court or the receipt of any penalty notice.</a:t>
            </a:r>
          </a:p>
          <a:p>
            <a:r>
              <a:rPr lang="en-US" sz="2600" b="1"/>
              <a:t>Challenging and Reporting Improper Conduct</a:t>
            </a:r>
            <a:endParaRPr lang="en-US" sz="2600"/>
          </a:p>
          <a:p>
            <a:r>
              <a:rPr lang="en-US" sz="2600"/>
              <a:t>Police officers report, challenge or take action against the conduct of colleagues which has fallen below the Standards of Professional </a:t>
            </a:r>
            <a:r>
              <a:rPr lang="en-US" sz="2600" err="1"/>
              <a:t>Behaviour</a:t>
            </a:r>
            <a:r>
              <a:rPr lang="en-US" sz="2600"/>
              <a:t>.</a:t>
            </a:r>
          </a:p>
          <a:p>
            <a:endParaRPr lang="en-US" sz="2600"/>
          </a:p>
        </p:txBody>
      </p:sp>
    </p:spTree>
    <p:extLst>
      <p:ext uri="{BB962C8B-B14F-4D97-AF65-F5344CB8AC3E}">
        <p14:creationId xmlns:p14="http://schemas.microsoft.com/office/powerpoint/2010/main" val="3522093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EB29AA-AEDA-B93E-FE6E-D009884242CD}"/>
              </a:ext>
            </a:extLst>
          </p:cNvPr>
          <p:cNvSpPr>
            <a:spLocks noGrp="1"/>
          </p:cNvSpPr>
          <p:nvPr>
            <p:ph type="title"/>
          </p:nvPr>
        </p:nvSpPr>
        <p:spPr>
          <a:xfrm>
            <a:off x="686834" y="1153572"/>
            <a:ext cx="3200400" cy="4461163"/>
          </a:xfrm>
        </p:spPr>
        <p:txBody>
          <a:bodyPr>
            <a:normAutofit/>
          </a:bodyPr>
          <a:lstStyle/>
          <a:p>
            <a:r>
              <a:rPr lang="en-US" sz="3400">
                <a:solidFill>
                  <a:srgbClr val="FFFFFF"/>
                </a:solidFill>
              </a:rPr>
              <a:t>Does this apply to a police officers personal life?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3F299FF-050B-1E3D-7BCA-C5C3F31E5D38}"/>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a:t>Police Regulations 2003- Reg 6 (1)- </a:t>
            </a:r>
            <a:r>
              <a:rPr lang="en-US" i="1"/>
              <a:t>"The restrictions on a private life...shall apply to all members of a police force"</a:t>
            </a:r>
          </a:p>
          <a:p>
            <a:endParaRPr lang="en-US" i="1"/>
          </a:p>
          <a:p>
            <a:pPr marL="0" indent="0">
              <a:buNone/>
            </a:pPr>
            <a:r>
              <a:rPr lang="en-US"/>
              <a:t>A police officer must not pursue a course of conduct which members of the public may perceive as </a:t>
            </a:r>
            <a:r>
              <a:rPr lang="en-US" err="1"/>
              <a:t>favourtism</a:t>
            </a:r>
            <a:r>
              <a:rPr lang="en-US"/>
              <a:t>, and especially not be active in politics. In addition, a police officer "shall not </a:t>
            </a:r>
            <a:r>
              <a:rPr lang="en-US" err="1"/>
              <a:t>wilfully</a:t>
            </a:r>
            <a:r>
              <a:rPr lang="en-US"/>
              <a:t> refuse or neglect to discharge any lawful debt"</a:t>
            </a:r>
          </a:p>
          <a:p>
            <a:pPr marL="0" indent="0">
              <a:buNone/>
            </a:pPr>
            <a:endParaRPr lang="en-US"/>
          </a:p>
        </p:txBody>
      </p:sp>
    </p:spTree>
    <p:extLst>
      <p:ext uri="{BB962C8B-B14F-4D97-AF65-F5344CB8AC3E}">
        <p14:creationId xmlns:p14="http://schemas.microsoft.com/office/powerpoint/2010/main" val="3653058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29CBE4-A12D-F6BE-4AA0-75C1360498B3}"/>
              </a:ext>
            </a:extLst>
          </p:cNvPr>
          <p:cNvSpPr>
            <a:spLocks noGrp="1"/>
          </p:cNvSpPr>
          <p:nvPr>
            <p:ph type="title"/>
          </p:nvPr>
        </p:nvSpPr>
        <p:spPr>
          <a:xfrm>
            <a:off x="838200" y="365125"/>
            <a:ext cx="10515600" cy="1325563"/>
          </a:xfrm>
        </p:spPr>
        <p:txBody>
          <a:bodyPr>
            <a:normAutofit/>
          </a:bodyPr>
          <a:lstStyle/>
          <a:p>
            <a:r>
              <a:rPr lang="en-US" sz="5400"/>
              <a:t>Maintaining professional standards</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DD6BAD1-FBCF-60C8-FD7A-15A9263DD428}"/>
              </a:ext>
            </a:extLst>
          </p:cNvPr>
          <p:cNvSpPr>
            <a:spLocks noGrp="1"/>
          </p:cNvSpPr>
          <p:nvPr>
            <p:ph idx="1"/>
          </p:nvPr>
        </p:nvSpPr>
        <p:spPr>
          <a:xfrm>
            <a:off x="838200" y="1929384"/>
            <a:ext cx="10515600" cy="4251960"/>
          </a:xfrm>
        </p:spPr>
        <p:txBody>
          <a:bodyPr vert="horz" lIns="91440" tIns="45720" rIns="91440" bIns="45720" rtlCol="0" anchor="t">
            <a:normAutofit/>
          </a:bodyPr>
          <a:lstStyle/>
          <a:p>
            <a:pPr marL="0" indent="0">
              <a:buNone/>
            </a:pPr>
            <a:r>
              <a:rPr lang="en-US" sz="2200">
                <a:ea typeface="+mn-lt"/>
                <a:cs typeface="+mn-lt"/>
              </a:rPr>
              <a:t>Regulation 20 of the Police Regulations 2003 states that every member of a police force:-</a:t>
            </a:r>
            <a:endParaRPr lang="en-US" sz="2200"/>
          </a:p>
          <a:p>
            <a:endParaRPr lang="en-US" sz="2200"/>
          </a:p>
          <a:p>
            <a:pPr marL="0" indent="0">
              <a:buNone/>
            </a:pPr>
            <a:r>
              <a:rPr lang="en-US" sz="2200" i="1">
                <a:ea typeface="+mn-lt"/>
                <a:cs typeface="+mn-lt"/>
              </a:rPr>
              <a:t>"shall carry out all lawful orders and shall at all times punctually and promptly perform all appointed duties and attend to all matters within the scope of [their] office as a constable."</a:t>
            </a:r>
          </a:p>
          <a:p>
            <a:pPr marL="0" indent="0">
              <a:buNone/>
            </a:pPr>
            <a:endParaRPr lang="en-US" sz="2200" i="1"/>
          </a:p>
          <a:p>
            <a:pPr marL="0" indent="0">
              <a:buNone/>
            </a:pPr>
            <a:endParaRPr lang="en-US" sz="2200" i="1"/>
          </a:p>
          <a:p>
            <a:pPr marL="0" indent="0">
              <a:buNone/>
            </a:pPr>
            <a:r>
              <a:rPr lang="en-US" sz="2200" b="1"/>
              <a:t>Why is this important?</a:t>
            </a:r>
          </a:p>
          <a:p>
            <a:pPr marL="0" indent="0">
              <a:buNone/>
            </a:pPr>
            <a:endParaRPr lang="en-US" sz="2200" i="1"/>
          </a:p>
        </p:txBody>
      </p:sp>
    </p:spTree>
    <p:extLst>
      <p:ext uri="{BB962C8B-B14F-4D97-AF65-F5344CB8AC3E}">
        <p14:creationId xmlns:p14="http://schemas.microsoft.com/office/powerpoint/2010/main" val="3807135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EB2554-A0B1-DD1C-D50B-6DAB8ED60E73}"/>
              </a:ext>
            </a:extLst>
          </p:cNvPr>
          <p:cNvSpPr>
            <a:spLocks noGrp="1"/>
          </p:cNvSpPr>
          <p:nvPr>
            <p:ph type="title"/>
          </p:nvPr>
        </p:nvSpPr>
        <p:spPr>
          <a:xfrm>
            <a:off x="838200" y="365125"/>
            <a:ext cx="10515600" cy="1325563"/>
          </a:xfrm>
        </p:spPr>
        <p:txBody>
          <a:bodyPr>
            <a:normAutofit/>
          </a:bodyPr>
          <a:lstStyle/>
          <a:p>
            <a:r>
              <a:rPr lang="en-US" sz="5400">
                <a:ea typeface="+mj-lt"/>
                <a:cs typeface="+mj-lt"/>
              </a:rPr>
              <a:t>Professional Standards procedures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723C092-56E6-F85A-64AB-D2DD31E28258}"/>
              </a:ext>
            </a:extLst>
          </p:cNvPr>
          <p:cNvSpPr>
            <a:spLocks noGrp="1"/>
          </p:cNvSpPr>
          <p:nvPr>
            <p:ph idx="1"/>
          </p:nvPr>
        </p:nvSpPr>
        <p:spPr>
          <a:xfrm>
            <a:off x="838200" y="1929384"/>
            <a:ext cx="10515600" cy="4251960"/>
          </a:xfrm>
        </p:spPr>
        <p:txBody>
          <a:bodyPr vert="horz" lIns="91440" tIns="45720" rIns="91440" bIns="45720" rtlCol="0" anchor="t">
            <a:normAutofit/>
          </a:bodyPr>
          <a:lstStyle/>
          <a:p>
            <a:r>
              <a:rPr lang="en-US" sz="2200">
                <a:ea typeface="+mn-lt"/>
                <a:cs typeface="+mn-lt"/>
              </a:rPr>
              <a:t> The College of Policing APP (</a:t>
            </a:r>
            <a:r>
              <a:rPr lang="en-US" sz="2200" err="1">
                <a:ea typeface="+mn-lt"/>
                <a:cs typeface="+mn-lt"/>
              </a:rPr>
              <a:t>authorised</a:t>
            </a:r>
            <a:r>
              <a:rPr lang="en-US" sz="2200">
                <a:ea typeface="+mn-lt"/>
                <a:cs typeface="+mn-lt"/>
              </a:rPr>
              <a:t> professional practice) identifies four aspects of the professional standards operations in policing. These relate to:</a:t>
            </a:r>
            <a:endParaRPr lang="en-US" sz="2200"/>
          </a:p>
          <a:p>
            <a:endParaRPr lang="en-US" sz="2200"/>
          </a:p>
          <a:p>
            <a:r>
              <a:rPr lang="en-US" sz="2200">
                <a:ea typeface="+mn-lt"/>
                <a:cs typeface="+mn-lt"/>
              </a:rPr>
              <a:t>dealing with and countering corruption;</a:t>
            </a:r>
            <a:endParaRPr lang="en-US" sz="2200"/>
          </a:p>
          <a:p>
            <a:r>
              <a:rPr lang="en-US" sz="2200">
                <a:ea typeface="+mn-lt"/>
                <a:cs typeface="+mn-lt"/>
              </a:rPr>
              <a:t>vetting;</a:t>
            </a:r>
            <a:endParaRPr lang="en-US" sz="2200"/>
          </a:p>
          <a:p>
            <a:r>
              <a:rPr lang="en-US" sz="2200">
                <a:ea typeface="+mn-lt"/>
                <a:cs typeface="+mn-lt"/>
              </a:rPr>
              <a:t>complaints and misconduct</a:t>
            </a:r>
          </a:p>
          <a:p>
            <a:r>
              <a:rPr lang="en-US" sz="2200">
                <a:ea typeface="+mn-lt"/>
                <a:cs typeface="+mn-lt"/>
              </a:rPr>
              <a:t>police standards governance.</a:t>
            </a:r>
            <a:endParaRPr lang="en-US" sz="2200"/>
          </a:p>
        </p:txBody>
      </p:sp>
    </p:spTree>
    <p:extLst>
      <p:ext uri="{BB962C8B-B14F-4D97-AF65-F5344CB8AC3E}">
        <p14:creationId xmlns:p14="http://schemas.microsoft.com/office/powerpoint/2010/main" val="351999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369146-5699-1930-4F65-8EB6459FA758}"/>
              </a:ext>
            </a:extLst>
          </p:cNvPr>
          <p:cNvSpPr>
            <a:spLocks noGrp="1"/>
          </p:cNvSpPr>
          <p:nvPr>
            <p:ph type="title"/>
          </p:nvPr>
        </p:nvSpPr>
        <p:spPr>
          <a:xfrm>
            <a:off x="1171074" y="1396686"/>
            <a:ext cx="3240506" cy="4064628"/>
          </a:xfrm>
        </p:spPr>
        <p:txBody>
          <a:bodyPr>
            <a:normAutofit/>
          </a:bodyPr>
          <a:lstStyle/>
          <a:p>
            <a:r>
              <a:rPr lang="en-US">
                <a:solidFill>
                  <a:srgbClr val="FFFFFF"/>
                </a:solidFill>
              </a:rPr>
              <a:t>Professional Standards procedures </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57983FE-2F52-65FE-3420-84C0641D0928}"/>
              </a:ext>
            </a:extLst>
          </p:cNvPr>
          <p:cNvSpPr>
            <a:spLocks noGrp="1"/>
          </p:cNvSpPr>
          <p:nvPr>
            <p:ph idx="1"/>
          </p:nvPr>
        </p:nvSpPr>
        <p:spPr>
          <a:xfrm>
            <a:off x="5370153" y="1526033"/>
            <a:ext cx="5536397" cy="3935281"/>
          </a:xfrm>
        </p:spPr>
        <p:txBody>
          <a:bodyPr vert="horz" lIns="91440" tIns="45720" rIns="91440" bIns="45720" rtlCol="0">
            <a:normAutofit/>
          </a:bodyPr>
          <a:lstStyle/>
          <a:p>
            <a:r>
              <a:rPr lang="en-US" sz="2000"/>
              <a:t>Each force has it's own Professional Standards Department </a:t>
            </a:r>
            <a:r>
              <a:rPr lang="en-US" sz="2000">
                <a:ea typeface="+mn-lt"/>
                <a:cs typeface="+mn-lt"/>
              </a:rPr>
              <a:t>responsible for dealing with routine complaints and misconduct charges internally.</a:t>
            </a:r>
          </a:p>
          <a:p>
            <a:r>
              <a:rPr lang="en-US" sz="2000">
                <a:ea typeface="+mn-lt"/>
                <a:cs typeface="+mn-lt"/>
              </a:rPr>
              <a:t> More serious cases of police wrong doing might be dealt with by the National Crime Agency (NCA) or the Independent Office for Police Conduct (IOPC)</a:t>
            </a:r>
          </a:p>
          <a:p>
            <a:r>
              <a:rPr lang="en-US" sz="2000">
                <a:ea typeface="+mn-lt"/>
                <a:cs typeface="+mn-lt"/>
              </a:rPr>
              <a:t>Other bodies play an important role in maintaining and enhancing standards across policing, such as the His Majesty’s Inspectorate of Constabulary and Fire &amp; Rescue Services (HMICFRS).</a:t>
            </a:r>
            <a:endParaRPr lang="en-US" sz="2000"/>
          </a:p>
        </p:txBody>
      </p:sp>
    </p:spTree>
    <p:extLst>
      <p:ext uri="{BB962C8B-B14F-4D97-AF65-F5344CB8AC3E}">
        <p14:creationId xmlns:p14="http://schemas.microsoft.com/office/powerpoint/2010/main" val="3617837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Picture 4" descr="Abstract blurred public library with bookshelves">
            <a:extLst>
              <a:ext uri="{FF2B5EF4-FFF2-40B4-BE49-F238E27FC236}">
                <a16:creationId xmlns:a16="http://schemas.microsoft.com/office/drawing/2014/main" id="{D85C655F-52FF-B7CB-8FF5-44056A5F0955}"/>
              </a:ext>
            </a:extLst>
          </p:cNvPr>
          <p:cNvPicPr>
            <a:picLocks noChangeAspect="1"/>
          </p:cNvPicPr>
          <p:nvPr/>
        </p:nvPicPr>
        <p:blipFill rotWithShape="1">
          <a:blip r:embed="rId2"/>
          <a:srcRect l="15409" r="37334" b="4"/>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2F1066F-A119-2F91-2074-115A79D1AE20}"/>
              </a:ext>
            </a:extLst>
          </p:cNvPr>
          <p:cNvSpPr>
            <a:spLocks noGrp="1"/>
          </p:cNvSpPr>
          <p:nvPr>
            <p:ph type="title"/>
          </p:nvPr>
        </p:nvSpPr>
        <p:spPr>
          <a:xfrm>
            <a:off x="5827048" y="407987"/>
            <a:ext cx="5721484" cy="1325563"/>
          </a:xfrm>
        </p:spPr>
        <p:txBody>
          <a:bodyPr>
            <a:normAutofit/>
          </a:bodyPr>
          <a:lstStyle/>
          <a:p>
            <a:r>
              <a:rPr lang="en-US" sz="3700"/>
              <a:t>What about when standards slide?</a:t>
            </a:r>
          </a:p>
        </p:txBody>
      </p:sp>
      <p:sp>
        <p:nvSpPr>
          <p:cNvPr id="3" name="Content Placeholder 2">
            <a:extLst>
              <a:ext uri="{FF2B5EF4-FFF2-40B4-BE49-F238E27FC236}">
                <a16:creationId xmlns:a16="http://schemas.microsoft.com/office/drawing/2014/main" id="{C7364232-6ED5-6539-5B5F-AAF332847083}"/>
              </a:ext>
            </a:extLst>
          </p:cNvPr>
          <p:cNvSpPr>
            <a:spLocks noGrp="1"/>
          </p:cNvSpPr>
          <p:nvPr>
            <p:ph idx="1"/>
          </p:nvPr>
        </p:nvSpPr>
        <p:spPr>
          <a:xfrm>
            <a:off x="5827048" y="1868487"/>
            <a:ext cx="5721484" cy="4351338"/>
          </a:xfrm>
        </p:spPr>
        <p:txBody>
          <a:bodyPr vert="horz" lIns="91440" tIns="45720" rIns="91440" bIns="45720" rtlCol="0" anchor="t">
            <a:normAutofit/>
          </a:bodyPr>
          <a:lstStyle/>
          <a:p>
            <a:pPr marL="0" indent="0">
              <a:buNone/>
            </a:pPr>
            <a:r>
              <a:rPr lang="en-US" sz="2200"/>
              <a:t>Police Reform Act 2020- strict procedure for the recording of complaints which is regulated by the IOPC (Independent Office for Police Conduct)</a:t>
            </a:r>
          </a:p>
          <a:p>
            <a:pPr marL="0" indent="0">
              <a:buNone/>
            </a:pPr>
            <a:r>
              <a:rPr lang="en-US" sz="2200"/>
              <a:t>Home Office- made significant changes:-</a:t>
            </a:r>
          </a:p>
          <a:p>
            <a:pPr marL="0" indent="0">
              <a:buNone/>
            </a:pPr>
            <a:r>
              <a:rPr lang="en-US" sz="2200"/>
              <a:t>One of 2 categories:-</a:t>
            </a:r>
          </a:p>
          <a:p>
            <a:pPr marL="0" indent="0">
              <a:buNone/>
            </a:pPr>
            <a:r>
              <a:rPr lang="en-US" sz="2200" b="1"/>
              <a:t>Conduct matters-</a:t>
            </a:r>
            <a:r>
              <a:rPr lang="en-US" sz="2200"/>
              <a:t> Where </a:t>
            </a:r>
            <a:r>
              <a:rPr lang="en-US" sz="2200" err="1"/>
              <a:t>behaviours</a:t>
            </a:r>
            <a:r>
              <a:rPr lang="en-US" sz="2200"/>
              <a:t> fall short of the standards of professional </a:t>
            </a:r>
            <a:r>
              <a:rPr lang="en-US" sz="2200" err="1"/>
              <a:t>behaviour</a:t>
            </a:r>
            <a:endParaRPr lang="en-US" sz="2200"/>
          </a:p>
          <a:p>
            <a:pPr marL="0" indent="0">
              <a:buNone/>
            </a:pPr>
            <a:r>
              <a:rPr lang="en-US" sz="2200" b="1"/>
              <a:t>Complaints-</a:t>
            </a:r>
            <a:r>
              <a:rPr lang="en-US" sz="2200"/>
              <a:t> Allegations made by members of the public concerning he </a:t>
            </a:r>
            <a:r>
              <a:rPr lang="en-US" sz="2200" err="1"/>
              <a:t>behaviour</a:t>
            </a:r>
            <a:r>
              <a:rPr lang="en-US" sz="2200"/>
              <a:t> of a police officer</a:t>
            </a:r>
          </a:p>
          <a:p>
            <a:pPr marL="0" indent="0">
              <a:buNone/>
            </a:pPr>
            <a:endParaRPr lang="en-US" sz="2200"/>
          </a:p>
          <a:p>
            <a:pPr marL="0" indent="0">
              <a:buNone/>
            </a:pPr>
            <a:endParaRPr lang="en-US" sz="2200"/>
          </a:p>
        </p:txBody>
      </p:sp>
    </p:spTree>
    <p:extLst>
      <p:ext uri="{BB962C8B-B14F-4D97-AF65-F5344CB8AC3E}">
        <p14:creationId xmlns:p14="http://schemas.microsoft.com/office/powerpoint/2010/main" val="521727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C14BFC-E9E7-C9EA-8D85-203629F03897}"/>
              </a:ext>
            </a:extLst>
          </p:cNvPr>
          <p:cNvSpPr>
            <a:spLocks noGrp="1"/>
          </p:cNvSpPr>
          <p:nvPr>
            <p:ph type="title"/>
          </p:nvPr>
        </p:nvSpPr>
        <p:spPr>
          <a:xfrm>
            <a:off x="630936" y="639520"/>
            <a:ext cx="3429000" cy="1719072"/>
          </a:xfrm>
        </p:spPr>
        <p:txBody>
          <a:bodyPr anchor="b">
            <a:normAutofit/>
          </a:bodyPr>
          <a:lstStyle/>
          <a:p>
            <a:r>
              <a:rPr lang="en-US" sz="5400"/>
              <a:t>Conduct matters</a:t>
            </a:r>
          </a:p>
        </p:txBody>
      </p:sp>
      <p:sp>
        <p:nvSpPr>
          <p:cNvPr id="13"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D10158B7-9347-EF49-0B4D-08728BF29FDC}"/>
              </a:ext>
            </a:extLst>
          </p:cNvPr>
          <p:cNvSpPr>
            <a:spLocks noGrp="1"/>
          </p:cNvSpPr>
          <p:nvPr>
            <p:ph idx="1"/>
          </p:nvPr>
        </p:nvSpPr>
        <p:spPr>
          <a:xfrm>
            <a:off x="630936" y="2807208"/>
            <a:ext cx="3429000" cy="3410712"/>
          </a:xfrm>
        </p:spPr>
        <p:txBody>
          <a:bodyPr anchor="t">
            <a:normAutofit/>
          </a:bodyPr>
          <a:lstStyle/>
          <a:p>
            <a:endParaRPr lang="en-US" sz="2200"/>
          </a:p>
        </p:txBody>
      </p:sp>
      <p:pic>
        <p:nvPicPr>
          <p:cNvPr id="4" name="Content Placeholder 3" descr="A diagram of a crime scene&#10;&#10;Description automatically generated">
            <a:extLst>
              <a:ext uri="{FF2B5EF4-FFF2-40B4-BE49-F238E27FC236}">
                <a16:creationId xmlns:a16="http://schemas.microsoft.com/office/drawing/2014/main" id="{BF736697-272E-D3A6-07ED-0838C90CCC16}"/>
              </a:ext>
            </a:extLst>
          </p:cNvPr>
          <p:cNvPicPr>
            <a:picLocks noChangeAspect="1"/>
          </p:cNvPicPr>
          <p:nvPr/>
        </p:nvPicPr>
        <p:blipFill>
          <a:blip r:embed="rId2"/>
          <a:stretch>
            <a:fillRect/>
          </a:stretch>
        </p:blipFill>
        <p:spPr>
          <a:xfrm>
            <a:off x="4654296" y="1098995"/>
            <a:ext cx="6903720" cy="4660010"/>
          </a:xfrm>
          <a:prstGeom prst="rect">
            <a:avLst/>
          </a:prstGeom>
        </p:spPr>
      </p:pic>
    </p:spTree>
    <p:extLst>
      <p:ext uri="{BB962C8B-B14F-4D97-AF65-F5344CB8AC3E}">
        <p14:creationId xmlns:p14="http://schemas.microsoft.com/office/powerpoint/2010/main" val="37725727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9C25CF-A0A3-AE1D-DCC1-255BA62B8BEF}"/>
              </a:ext>
            </a:extLst>
          </p:cNvPr>
          <p:cNvSpPr>
            <a:spLocks noGrp="1"/>
          </p:cNvSpPr>
          <p:nvPr>
            <p:ph type="title"/>
          </p:nvPr>
        </p:nvSpPr>
        <p:spPr>
          <a:xfrm>
            <a:off x="630936" y="639520"/>
            <a:ext cx="3429000" cy="1719072"/>
          </a:xfrm>
        </p:spPr>
        <p:txBody>
          <a:bodyPr anchor="b">
            <a:normAutofit/>
          </a:bodyPr>
          <a:lstStyle/>
          <a:p>
            <a:r>
              <a:rPr lang="en-US" sz="5400"/>
              <a:t>Complaints</a:t>
            </a:r>
          </a:p>
        </p:txBody>
      </p:sp>
      <p:sp>
        <p:nvSpPr>
          <p:cNvPr id="13"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930CAECF-35D5-81B4-1539-E2E8CE6184FB}"/>
              </a:ext>
            </a:extLst>
          </p:cNvPr>
          <p:cNvSpPr>
            <a:spLocks noGrp="1"/>
          </p:cNvSpPr>
          <p:nvPr>
            <p:ph idx="1"/>
          </p:nvPr>
        </p:nvSpPr>
        <p:spPr>
          <a:xfrm>
            <a:off x="630936" y="2807208"/>
            <a:ext cx="3429000" cy="3410712"/>
          </a:xfrm>
        </p:spPr>
        <p:txBody>
          <a:bodyPr anchor="t">
            <a:normAutofit/>
          </a:bodyPr>
          <a:lstStyle/>
          <a:p>
            <a:endParaRPr lang="en-US" sz="2200"/>
          </a:p>
        </p:txBody>
      </p:sp>
      <p:pic>
        <p:nvPicPr>
          <p:cNvPr id="4" name="Content Placeholder 3" descr="A diagram of a process&#10;&#10;Description automatically generated">
            <a:extLst>
              <a:ext uri="{FF2B5EF4-FFF2-40B4-BE49-F238E27FC236}">
                <a16:creationId xmlns:a16="http://schemas.microsoft.com/office/drawing/2014/main" id="{4B2C8DCC-772C-E2C7-83A1-B0013077C825}"/>
              </a:ext>
            </a:extLst>
          </p:cNvPr>
          <p:cNvPicPr>
            <a:picLocks noChangeAspect="1"/>
          </p:cNvPicPr>
          <p:nvPr/>
        </p:nvPicPr>
        <p:blipFill>
          <a:blip r:embed="rId2"/>
          <a:stretch>
            <a:fillRect/>
          </a:stretch>
        </p:blipFill>
        <p:spPr>
          <a:xfrm>
            <a:off x="5049805" y="640080"/>
            <a:ext cx="6112702" cy="5577840"/>
          </a:xfrm>
          <a:prstGeom prst="rect">
            <a:avLst/>
          </a:prstGeom>
        </p:spPr>
      </p:pic>
    </p:spTree>
    <p:extLst>
      <p:ext uri="{BB962C8B-B14F-4D97-AF65-F5344CB8AC3E}">
        <p14:creationId xmlns:p14="http://schemas.microsoft.com/office/powerpoint/2010/main" val="2043991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13F8BA-1A73-EA11-07EA-88D18454AF9F}"/>
              </a:ext>
            </a:extLst>
          </p:cNvPr>
          <p:cNvSpPr>
            <a:spLocks noGrp="1"/>
          </p:cNvSpPr>
          <p:nvPr>
            <p:ph type="title"/>
          </p:nvPr>
        </p:nvSpPr>
        <p:spPr>
          <a:xfrm>
            <a:off x="686834" y="1153572"/>
            <a:ext cx="3200400" cy="4461163"/>
          </a:xfrm>
        </p:spPr>
        <p:txBody>
          <a:bodyPr>
            <a:normAutofit/>
          </a:bodyPr>
          <a:lstStyle/>
          <a:p>
            <a:r>
              <a:rPr lang="en-US" sz="2100">
                <a:solidFill>
                  <a:srgbClr val="FFFFFF"/>
                </a:solidFill>
                <a:latin typeface="Aptos"/>
              </a:rPr>
              <a:t>Ten standards of Professional </a:t>
            </a:r>
            <a:r>
              <a:rPr lang="en-US" sz="2100" err="1">
                <a:solidFill>
                  <a:srgbClr val="FFFFFF"/>
                </a:solidFill>
                <a:latin typeface="Aptos"/>
              </a:rPr>
              <a:t>Behaviour</a:t>
            </a:r>
            <a:r>
              <a:rPr lang="en-US" sz="2100">
                <a:solidFill>
                  <a:srgbClr val="FFFFFF"/>
                </a:solidFill>
                <a:latin typeface="Aptos"/>
              </a:rPr>
              <a:t> and Policing principles (Police Federation, 2023)</a:t>
            </a:r>
          </a:p>
        </p:txBody>
      </p:sp>
      <p:sp>
        <p:nvSpPr>
          <p:cNvPr id="29" name="Arc 2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79CF31-9597-D06E-8DFB-E955712B0995}"/>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000" b="1"/>
              <a:t>Honesty and Integrity</a:t>
            </a:r>
          </a:p>
          <a:p>
            <a:pPr marL="0" indent="0">
              <a:buNone/>
            </a:pPr>
            <a:r>
              <a:rPr lang="en-US" sz="2000">
                <a:ea typeface="+mn-lt"/>
                <a:cs typeface="+mn-lt"/>
              </a:rPr>
              <a:t>Police officers are honest, act with integrity and do not compromise or abuse their position.</a:t>
            </a:r>
            <a:endParaRPr lang="en-US" sz="2000"/>
          </a:p>
          <a:p>
            <a:r>
              <a:rPr lang="en-US" sz="2000" b="1"/>
              <a:t>Authority, Respect and Courtesy</a:t>
            </a:r>
          </a:p>
          <a:p>
            <a:pPr marL="0" indent="0">
              <a:buNone/>
            </a:pPr>
            <a:r>
              <a:rPr lang="en-US" sz="2000">
                <a:ea typeface="+mn-lt"/>
                <a:cs typeface="+mn-lt"/>
              </a:rPr>
              <a:t>Police officers act with self-control and tolerance, treating members of the public and colleagues with respect and courtesy. Police officers do not abuse their powers or authority and respect the rights of all individuals.</a:t>
            </a:r>
            <a:endParaRPr lang="en-US" sz="2000"/>
          </a:p>
          <a:p>
            <a:r>
              <a:rPr lang="en-US" sz="2000" b="1"/>
              <a:t>Equality and Diversity</a:t>
            </a:r>
          </a:p>
          <a:p>
            <a:pPr marL="0" indent="0">
              <a:buNone/>
            </a:pPr>
            <a:r>
              <a:rPr lang="en-US" sz="2000">
                <a:ea typeface="+mn-lt"/>
                <a:cs typeface="+mn-lt"/>
              </a:rPr>
              <a:t>Police officers act with fairness and impartiality. They do not discriminate unlawfully or unfairly.</a:t>
            </a:r>
            <a:endParaRPr lang="en-US" sz="2000"/>
          </a:p>
          <a:p>
            <a:r>
              <a:rPr lang="en-US" sz="2000" b="1"/>
              <a:t>Use of Force</a:t>
            </a:r>
          </a:p>
          <a:p>
            <a:pPr marL="0" indent="0">
              <a:buNone/>
            </a:pPr>
            <a:r>
              <a:rPr lang="en-US" sz="2000">
                <a:ea typeface="+mn-lt"/>
                <a:cs typeface="+mn-lt"/>
              </a:rPr>
              <a:t>Police officers only use force to the extent that it is necessary, proportionate and reasonable in all the circumstances.</a:t>
            </a:r>
            <a:endParaRPr lang="en-US" sz="2000"/>
          </a:p>
          <a:p>
            <a:endParaRPr lang="en-US" sz="2000"/>
          </a:p>
        </p:txBody>
      </p:sp>
    </p:spTree>
    <p:extLst>
      <p:ext uri="{BB962C8B-B14F-4D97-AF65-F5344CB8AC3E}">
        <p14:creationId xmlns:p14="http://schemas.microsoft.com/office/powerpoint/2010/main" val="232216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12875F-3753-A380-C4CC-A4321548FC8E}"/>
              </a:ext>
            </a:extLst>
          </p:cNvPr>
          <p:cNvSpPr>
            <a:spLocks noGrp="1"/>
          </p:cNvSpPr>
          <p:nvPr>
            <p:ph type="title"/>
          </p:nvPr>
        </p:nvSpPr>
        <p:spPr>
          <a:xfrm>
            <a:off x="686834" y="1153572"/>
            <a:ext cx="3200400" cy="4461163"/>
          </a:xfrm>
        </p:spPr>
        <p:txBody>
          <a:bodyPr>
            <a:normAutofit/>
          </a:bodyPr>
          <a:lstStyle/>
          <a:p>
            <a:r>
              <a:rPr lang="en-US" sz="2100">
                <a:solidFill>
                  <a:srgbClr val="FFFFFF"/>
                </a:solidFill>
                <a:ea typeface="+mj-lt"/>
                <a:cs typeface="+mj-lt"/>
              </a:rPr>
              <a:t>Ten standards of Professional Behaviour and Policing principles (Police Federation, 2023)</a:t>
            </a:r>
            <a:endParaRPr lang="en-US" sz="2100">
              <a:solidFill>
                <a:srgbClr val="FFFFFF"/>
              </a:solidFill>
            </a:endParaRPr>
          </a:p>
        </p:txBody>
      </p:sp>
      <p:sp>
        <p:nvSpPr>
          <p:cNvPr id="29" name="Arc 2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1E4D3FB-622F-4A48-C3EF-8997987ED5D8}"/>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000" b="1">
                <a:latin typeface="Aptos"/>
                <a:cs typeface="Arial"/>
              </a:rPr>
              <a:t>Orders and Instructions</a:t>
            </a:r>
          </a:p>
          <a:p>
            <a:pPr marL="0" indent="0">
              <a:buNone/>
            </a:pPr>
            <a:r>
              <a:rPr lang="en-US" sz="2000">
                <a:latin typeface="Aptos"/>
                <a:cs typeface="Arial"/>
              </a:rPr>
              <a:t>Police officers only give and carry out lawful orders and instructions. Police officers abide by police regulations, force policies and lawful orders.</a:t>
            </a:r>
          </a:p>
          <a:p>
            <a:r>
              <a:rPr lang="en-US" sz="2000" b="1"/>
              <a:t>Duties and Responsibilities</a:t>
            </a:r>
          </a:p>
          <a:p>
            <a:pPr>
              <a:buNone/>
            </a:pPr>
            <a:r>
              <a:rPr lang="en-US" sz="2000">
                <a:ea typeface="+mn-lt"/>
                <a:cs typeface="+mn-lt"/>
              </a:rPr>
              <a:t>Police officers are diligent in the exercise of their duties and responsibilities.</a:t>
            </a:r>
            <a:endParaRPr lang="en-US" sz="2000"/>
          </a:p>
          <a:p>
            <a:r>
              <a:rPr lang="en-US" sz="2000" b="1"/>
              <a:t>Confidentiality</a:t>
            </a:r>
          </a:p>
          <a:p>
            <a:pPr>
              <a:buNone/>
            </a:pPr>
            <a:r>
              <a:rPr lang="en-US" sz="2000">
                <a:ea typeface="+mn-lt"/>
                <a:cs typeface="+mn-lt"/>
              </a:rPr>
              <a:t>Police officers treat information with respect and access or disclose it only in the proper course of police duties.</a:t>
            </a:r>
            <a:endParaRPr lang="en-US" sz="2000"/>
          </a:p>
          <a:p>
            <a:r>
              <a:rPr lang="en-US" sz="2000" b="1"/>
              <a:t>Fitness for Duty</a:t>
            </a:r>
          </a:p>
          <a:p>
            <a:pPr>
              <a:buNone/>
            </a:pPr>
            <a:r>
              <a:rPr lang="en-US" sz="2000">
                <a:ea typeface="+mn-lt"/>
                <a:cs typeface="+mn-lt"/>
              </a:rPr>
              <a:t>Police officers when on duty or presenting themselves for duty are fit to carry out their responsibilities.</a:t>
            </a:r>
            <a:endParaRPr lang="en-US" sz="2000"/>
          </a:p>
          <a:p>
            <a:pPr marL="0" indent="0">
              <a:buNone/>
            </a:pPr>
            <a:endParaRPr lang="en-US" sz="1500">
              <a:latin typeface="Arial"/>
              <a:cs typeface="Arial"/>
            </a:endParaRPr>
          </a:p>
          <a:p>
            <a:endParaRPr lang="en-US" sz="1500"/>
          </a:p>
        </p:txBody>
      </p:sp>
    </p:spTree>
    <p:extLst>
      <p:ext uri="{BB962C8B-B14F-4D97-AF65-F5344CB8AC3E}">
        <p14:creationId xmlns:p14="http://schemas.microsoft.com/office/powerpoint/2010/main" val="3041609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D896E6-09A9-D30E-DAA2-EE7963575CAB}"/>
              </a:ext>
            </a:extLst>
          </p:cNvPr>
          <p:cNvSpPr>
            <a:spLocks noGrp="1"/>
          </p:cNvSpPr>
          <p:nvPr>
            <p:ph type="title"/>
          </p:nvPr>
        </p:nvSpPr>
        <p:spPr>
          <a:xfrm>
            <a:off x="686834" y="1153572"/>
            <a:ext cx="3200400" cy="4461163"/>
          </a:xfrm>
        </p:spPr>
        <p:txBody>
          <a:bodyPr>
            <a:normAutofit/>
          </a:bodyPr>
          <a:lstStyle/>
          <a:p>
            <a:r>
              <a:rPr lang="en-US" sz="2100">
                <a:solidFill>
                  <a:srgbClr val="FFFFFF"/>
                </a:solidFill>
              </a:rPr>
              <a:t>Ten standards of Professional </a:t>
            </a:r>
            <a:r>
              <a:rPr lang="en-US" sz="2100" err="1">
                <a:solidFill>
                  <a:srgbClr val="FFFFFF"/>
                </a:solidFill>
              </a:rPr>
              <a:t>Behaviour</a:t>
            </a:r>
            <a:r>
              <a:rPr lang="en-US" sz="2100">
                <a:solidFill>
                  <a:srgbClr val="FFFFFF"/>
                </a:solidFill>
              </a:rPr>
              <a:t> and Policing principles (Police Federation, 2023)</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5DA76FA-5EB2-E3E4-EDBE-81F341CA54D9}"/>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US" sz="2600" b="1"/>
              <a:t>Discreditable Conduct</a:t>
            </a:r>
            <a:endParaRPr lang="en-US" sz="2600"/>
          </a:p>
          <a:p>
            <a:r>
              <a:rPr lang="en-US" sz="2600"/>
              <a:t>Police officers behave in a manner which does not discredit the police service or undermine public confidence in it, whether on or off duty. Police officers report any action taken against them for a criminal offence, any conditions imposed on them by a court or the receipt of any penalty notice.</a:t>
            </a:r>
          </a:p>
          <a:p>
            <a:r>
              <a:rPr lang="en-US" sz="2600" b="1"/>
              <a:t>Challenging and Reporting Improper Conduct</a:t>
            </a:r>
            <a:endParaRPr lang="en-US" sz="2600"/>
          </a:p>
          <a:p>
            <a:r>
              <a:rPr lang="en-US" sz="2600"/>
              <a:t>Police officers report, challenge or take action against the conduct of colleagues which has fallen below the Standards of Professional </a:t>
            </a:r>
            <a:r>
              <a:rPr lang="en-US" sz="2600" err="1"/>
              <a:t>Behaviour</a:t>
            </a:r>
            <a:r>
              <a:rPr lang="en-US" sz="2600"/>
              <a:t>.</a:t>
            </a:r>
          </a:p>
          <a:p>
            <a:endParaRPr lang="en-US" sz="2600"/>
          </a:p>
        </p:txBody>
      </p:sp>
    </p:spTree>
    <p:extLst>
      <p:ext uri="{BB962C8B-B14F-4D97-AF65-F5344CB8AC3E}">
        <p14:creationId xmlns:p14="http://schemas.microsoft.com/office/powerpoint/2010/main" val="2898465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C0C572-FE8B-01D5-B935-C96506797D99}"/>
              </a:ext>
            </a:extLst>
          </p:cNvPr>
          <p:cNvSpPr>
            <a:spLocks noGrp="1"/>
          </p:cNvSpPr>
          <p:nvPr>
            <p:ph type="title"/>
          </p:nvPr>
        </p:nvSpPr>
        <p:spPr>
          <a:xfrm>
            <a:off x="1171074" y="1396686"/>
            <a:ext cx="3240506" cy="4064628"/>
          </a:xfrm>
        </p:spPr>
        <p:txBody>
          <a:bodyPr>
            <a:normAutofit/>
          </a:bodyPr>
          <a:lstStyle/>
          <a:p>
            <a:r>
              <a:rPr lang="en-US">
                <a:solidFill>
                  <a:srgbClr val="FFFFFF"/>
                </a:solidFill>
              </a:rPr>
              <a:t>Obligations</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DCD6D23-297E-B2D5-45AF-7547AE10AF39}"/>
              </a:ext>
            </a:extLst>
          </p:cNvPr>
          <p:cNvSpPr>
            <a:spLocks noGrp="1"/>
          </p:cNvSpPr>
          <p:nvPr>
            <p:ph idx="1"/>
          </p:nvPr>
        </p:nvSpPr>
        <p:spPr>
          <a:xfrm>
            <a:off x="5370153" y="1526033"/>
            <a:ext cx="5536397" cy="3935281"/>
          </a:xfrm>
        </p:spPr>
        <p:txBody>
          <a:bodyPr vert="horz" lIns="91440" tIns="45720" rIns="91440" bIns="45720" rtlCol="0" anchor="t">
            <a:normAutofit/>
          </a:bodyPr>
          <a:lstStyle/>
          <a:p>
            <a:r>
              <a:rPr lang="en-US" sz="2000">
                <a:ea typeface="+mn-lt"/>
                <a:cs typeface="+mn-lt"/>
              </a:rPr>
              <a:t>The Code of Ethics, the HRA, the GDPR, and CoP information all set out obligations to manage police information in ways that are both effective and meet certain ethical and professional standards. </a:t>
            </a:r>
          </a:p>
          <a:p>
            <a:r>
              <a:rPr lang="en-US" sz="2000">
                <a:ea typeface="+mn-lt"/>
                <a:cs typeface="+mn-lt"/>
              </a:rPr>
              <a:t>Many of these obligations are made manifest through standing orders and policies such as the local policing ‘Information Management Strategy’. However, the same principles also apply for all levels of police staff, regardless of rank or role.</a:t>
            </a:r>
            <a:endParaRPr lang="en-US" sz="2000"/>
          </a:p>
        </p:txBody>
      </p:sp>
    </p:spTree>
    <p:extLst>
      <p:ext uri="{BB962C8B-B14F-4D97-AF65-F5344CB8AC3E}">
        <p14:creationId xmlns:p14="http://schemas.microsoft.com/office/powerpoint/2010/main" val="420146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47D6575-0B06-40B2-9D0F-298202F6B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Arc 10">
            <a:extLst>
              <a:ext uri="{FF2B5EF4-FFF2-40B4-BE49-F238E27FC236}">
                <a16:creationId xmlns:a16="http://schemas.microsoft.com/office/drawing/2014/main" id="{E2B33195-5BCA-4BB7-A82D-673952268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604789">
            <a:off x="675639" y="775849"/>
            <a:ext cx="2987899" cy="2987899"/>
          </a:xfrm>
          <a:prstGeom prst="arc">
            <a:avLst>
              <a:gd name="adj1" fmla="val 14455503"/>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04A7100-7DD8-9D11-15B3-30BAD333768F}"/>
              </a:ext>
            </a:extLst>
          </p:cNvPr>
          <p:cNvSpPr>
            <a:spLocks noGrp="1"/>
          </p:cNvSpPr>
          <p:nvPr>
            <p:ph type="title"/>
          </p:nvPr>
        </p:nvSpPr>
        <p:spPr>
          <a:xfrm>
            <a:off x="892818" y="1370171"/>
            <a:ext cx="5085580" cy="2387600"/>
          </a:xfrm>
        </p:spPr>
        <p:txBody>
          <a:bodyPr vert="horz" lIns="91440" tIns="45720" rIns="91440" bIns="45720" rtlCol="0" anchor="b">
            <a:normAutofit/>
          </a:bodyPr>
          <a:lstStyle/>
          <a:p>
            <a:r>
              <a:rPr lang="en-US" sz="5100">
                <a:solidFill>
                  <a:schemeClr val="bg1"/>
                </a:solidFill>
              </a:rPr>
              <a:t>Hillsborough Disaster- public apology </a:t>
            </a:r>
          </a:p>
        </p:txBody>
      </p:sp>
      <p:sp>
        <p:nvSpPr>
          <p:cNvPr id="3" name="Content Placeholder 2">
            <a:extLst>
              <a:ext uri="{FF2B5EF4-FFF2-40B4-BE49-F238E27FC236}">
                <a16:creationId xmlns:a16="http://schemas.microsoft.com/office/drawing/2014/main" id="{834D3B06-6502-BCE8-4270-D309448A33F9}"/>
              </a:ext>
            </a:extLst>
          </p:cNvPr>
          <p:cNvSpPr>
            <a:spLocks noGrp="1"/>
          </p:cNvSpPr>
          <p:nvPr>
            <p:ph idx="1"/>
          </p:nvPr>
        </p:nvSpPr>
        <p:spPr>
          <a:xfrm>
            <a:off x="892818" y="3849845"/>
            <a:ext cx="5085580" cy="1881751"/>
          </a:xfrm>
        </p:spPr>
        <p:txBody>
          <a:bodyPr vert="horz" lIns="91440" tIns="45720" rIns="91440" bIns="45720" rtlCol="0">
            <a:normAutofit/>
          </a:bodyPr>
          <a:lstStyle/>
          <a:p>
            <a:pPr marL="0" indent="0">
              <a:buNone/>
            </a:pPr>
            <a:r>
              <a:rPr lang="en-US" sz="2400">
                <a:solidFill>
                  <a:schemeClr val="bg1"/>
                </a:solidFill>
                <a:hlinkClick r:id="rId2"/>
              </a:rPr>
              <a:t>https://youtu.be/Gy66D-VqgtU</a:t>
            </a:r>
            <a:r>
              <a:rPr lang="en-US" sz="2400">
                <a:solidFill>
                  <a:schemeClr val="bg1"/>
                </a:solidFill>
              </a:rPr>
              <a:t> </a:t>
            </a:r>
          </a:p>
        </p:txBody>
      </p:sp>
      <p:sp>
        <p:nvSpPr>
          <p:cNvPr id="13" name="Oval 12">
            <a:extLst>
              <a:ext uri="{FF2B5EF4-FFF2-40B4-BE49-F238E27FC236}">
                <a16:creationId xmlns:a16="http://schemas.microsoft.com/office/drawing/2014/main" id="{CF8AD9F3-9AF6-494F-83A3-2F6775639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9802" y="832686"/>
            <a:ext cx="1104943" cy="107496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descr="Hillsborough disaster: deadly mistakes and lies that lasted decades | Hillsborough  disaster | The Guardian">
            <a:extLst>
              <a:ext uri="{FF2B5EF4-FFF2-40B4-BE49-F238E27FC236}">
                <a16:creationId xmlns:a16="http://schemas.microsoft.com/office/drawing/2014/main" id="{CF42ACEF-D0BC-32F7-8144-2A88431FE210}"/>
              </a:ext>
            </a:extLst>
          </p:cNvPr>
          <p:cNvPicPr>
            <a:picLocks noChangeAspect="1"/>
          </p:cNvPicPr>
          <p:nvPr/>
        </p:nvPicPr>
        <p:blipFill rotWithShape="1">
          <a:blip r:embed="rId3"/>
          <a:srcRect l="21156" r="18843" b="-2"/>
          <a:stretch/>
        </p:blipFill>
        <p:spPr>
          <a:xfrm>
            <a:off x="6520859" y="795510"/>
            <a:ext cx="5137520" cy="5137520"/>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15" name="Rectangle 14">
            <a:extLst>
              <a:ext uri="{FF2B5EF4-FFF2-40B4-BE49-F238E27FC236}">
                <a16:creationId xmlns:a16="http://schemas.microsoft.com/office/drawing/2014/main" id="{0DA5DB8B-7E5C-4ABC-8069-A9A8806F39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82154" y="4925384"/>
            <a:ext cx="876704" cy="876704"/>
          </a:xfrm>
          <a:prstGeom prst="rect">
            <a:avLst/>
          </a:prstGeom>
          <a:noFill/>
          <a:ln w="127000">
            <a:solidFill>
              <a:schemeClr val="accent4"/>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7278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D94A9F7-CC7E-D5E4-966C-E77D2A63648C}"/>
              </a:ext>
            </a:extLst>
          </p:cNvPr>
          <p:cNvPicPr>
            <a:picLocks noChangeAspect="1"/>
          </p:cNvPicPr>
          <p:nvPr/>
        </p:nvPicPr>
        <p:blipFill rotWithShape="1">
          <a:blip r:embed="rId2"/>
          <a:srcRect r="6250" b="6250"/>
          <a:stretch/>
        </p:blipFill>
        <p:spPr>
          <a:xfrm>
            <a:off x="1" y="1"/>
            <a:ext cx="12192000" cy="6857999"/>
          </a:xfrm>
          <a:prstGeom prst="rect">
            <a:avLst/>
          </a:prstGeom>
        </p:spPr>
      </p:pic>
      <p:sp useBgFill="1">
        <p:nvSpPr>
          <p:cNvPr id="11" name="Freeform: Shape 10">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C041A53-F608-05B7-8D27-7A416D023B03}"/>
              </a:ext>
            </a:extLst>
          </p:cNvPr>
          <p:cNvSpPr>
            <a:spLocks noGrp="1"/>
          </p:cNvSpPr>
          <p:nvPr>
            <p:ph type="title"/>
          </p:nvPr>
        </p:nvSpPr>
        <p:spPr>
          <a:xfrm>
            <a:off x="1037809" y="1071350"/>
            <a:ext cx="4775162" cy="1339382"/>
          </a:xfrm>
        </p:spPr>
        <p:txBody>
          <a:bodyPr>
            <a:normAutofit/>
          </a:bodyPr>
          <a:lstStyle/>
          <a:p>
            <a:pPr algn="ctr"/>
            <a:r>
              <a:rPr lang="en-US" sz="3600"/>
              <a:t> Police complaints  </a:t>
            </a:r>
          </a:p>
        </p:txBody>
      </p:sp>
      <p:sp>
        <p:nvSpPr>
          <p:cNvPr id="13"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E7138E-DD78-82A2-CF4D-4D278F3A345A}"/>
              </a:ext>
            </a:extLst>
          </p:cNvPr>
          <p:cNvSpPr>
            <a:spLocks noGrp="1"/>
          </p:cNvSpPr>
          <p:nvPr>
            <p:ph idx="1"/>
          </p:nvPr>
        </p:nvSpPr>
        <p:spPr>
          <a:xfrm>
            <a:off x="1189319" y="2547257"/>
            <a:ext cx="4458446" cy="3109740"/>
          </a:xfrm>
        </p:spPr>
        <p:txBody>
          <a:bodyPr vert="horz" lIns="91440" tIns="45720" rIns="91440" bIns="45720" rtlCol="0" anchor="ctr">
            <a:normAutofit/>
          </a:bodyPr>
          <a:lstStyle/>
          <a:p>
            <a:r>
              <a:rPr lang="en-US" sz="1400"/>
              <a:t>TASK-</a:t>
            </a:r>
          </a:p>
          <a:p>
            <a:r>
              <a:rPr lang="en-US" sz="1400"/>
              <a:t>Research into the IOPC...</a:t>
            </a:r>
          </a:p>
          <a:p>
            <a:r>
              <a:rPr lang="en-US" sz="1400"/>
              <a:t>Who are they?</a:t>
            </a:r>
          </a:p>
          <a:p>
            <a:r>
              <a:rPr lang="en-US" sz="1400"/>
              <a:t>What is there role?</a:t>
            </a:r>
          </a:p>
          <a:p>
            <a:r>
              <a:rPr lang="en-US" sz="1400"/>
              <a:t>What is the procedure for logging a complaint?</a:t>
            </a:r>
          </a:p>
          <a:p>
            <a:r>
              <a:rPr lang="en-US" sz="1400"/>
              <a:t>How many complains were logged in 2022/23?</a:t>
            </a:r>
          </a:p>
          <a:p>
            <a:r>
              <a:rPr lang="en-US" sz="1400"/>
              <a:t>How many complaints did SWP, Gwent and DPP receive during 2022/23?</a:t>
            </a:r>
          </a:p>
          <a:p>
            <a:r>
              <a:rPr lang="en-US" sz="1400"/>
              <a:t>Which police force received the highest number of complaints during 2022/23?</a:t>
            </a:r>
          </a:p>
        </p:txBody>
      </p:sp>
    </p:spTree>
    <p:extLst>
      <p:ext uri="{BB962C8B-B14F-4D97-AF65-F5344CB8AC3E}">
        <p14:creationId xmlns:p14="http://schemas.microsoft.com/office/powerpoint/2010/main" val="1182368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person with a beard&#10;&#10;Description automatically generated">
            <a:extLst>
              <a:ext uri="{FF2B5EF4-FFF2-40B4-BE49-F238E27FC236}">
                <a16:creationId xmlns:a16="http://schemas.microsoft.com/office/drawing/2014/main" id="{D2D078DC-E27E-F93D-33F8-DEE19C666CD2}"/>
              </a:ext>
            </a:extLst>
          </p:cNvPr>
          <p:cNvPicPr>
            <a:picLocks noGrp="1" noChangeAspect="1"/>
          </p:cNvPicPr>
          <p:nvPr>
            <p:ph idx="1"/>
          </p:nvPr>
        </p:nvPicPr>
        <p:blipFill>
          <a:blip r:embed="rId2"/>
          <a:stretch>
            <a:fillRect/>
          </a:stretch>
        </p:blipFill>
        <p:spPr>
          <a:xfrm>
            <a:off x="3715273" y="479377"/>
            <a:ext cx="8104697" cy="5571066"/>
          </a:xfrm>
          <a:prstGeom prst="rect">
            <a:avLst/>
          </a:prstGeom>
        </p:spPr>
      </p:pic>
      <p:sp>
        <p:nvSpPr>
          <p:cNvPr id="5" name="TextBox 4">
            <a:extLst>
              <a:ext uri="{FF2B5EF4-FFF2-40B4-BE49-F238E27FC236}">
                <a16:creationId xmlns:a16="http://schemas.microsoft.com/office/drawing/2014/main" id="{2AF4E26F-9D09-EBCF-3191-87F1F0731656}"/>
              </a:ext>
            </a:extLst>
          </p:cNvPr>
          <p:cNvSpPr txBox="1"/>
          <p:nvPr/>
        </p:nvSpPr>
        <p:spPr>
          <a:xfrm>
            <a:off x="473242" y="5454316"/>
            <a:ext cx="2743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Want to know how the complaints process works? (youtube.com)</a:t>
            </a:r>
            <a:endParaRPr lang="en-US"/>
          </a:p>
        </p:txBody>
      </p:sp>
      <p:sp>
        <p:nvSpPr>
          <p:cNvPr id="6" name="TextBox 5">
            <a:extLst>
              <a:ext uri="{FF2B5EF4-FFF2-40B4-BE49-F238E27FC236}">
                <a16:creationId xmlns:a16="http://schemas.microsoft.com/office/drawing/2014/main" id="{51FACCF9-0EEC-60F1-A01A-25DED131E288}"/>
              </a:ext>
            </a:extLst>
          </p:cNvPr>
          <p:cNvSpPr txBox="1"/>
          <p:nvPr/>
        </p:nvSpPr>
        <p:spPr>
          <a:xfrm>
            <a:off x="716114" y="1347979"/>
            <a:ext cx="2513420"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4800"/>
              <a:t>IOPC</a:t>
            </a:r>
          </a:p>
          <a:p>
            <a:r>
              <a:rPr lang="en-US"/>
              <a:t>Independent Office for Police Conduct</a:t>
            </a:r>
          </a:p>
        </p:txBody>
      </p:sp>
    </p:spTree>
    <p:extLst>
      <p:ext uri="{BB962C8B-B14F-4D97-AF65-F5344CB8AC3E}">
        <p14:creationId xmlns:p14="http://schemas.microsoft.com/office/powerpoint/2010/main" val="3297575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C21BAE-6866-4C7A-A7EC-C1B2E572D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3D numbers in white and orange">
            <a:extLst>
              <a:ext uri="{FF2B5EF4-FFF2-40B4-BE49-F238E27FC236}">
                <a16:creationId xmlns:a16="http://schemas.microsoft.com/office/drawing/2014/main" id="{6DCBAB34-4A11-6734-B304-F8608D642D05}"/>
              </a:ext>
            </a:extLst>
          </p:cNvPr>
          <p:cNvPicPr>
            <a:picLocks noChangeAspect="1"/>
          </p:cNvPicPr>
          <p:nvPr/>
        </p:nvPicPr>
        <p:blipFill rotWithShape="1">
          <a:blip r:embed="rId2"/>
          <a:srcRect r="-2" b="-2"/>
          <a:stretch/>
        </p:blipFill>
        <p:spPr>
          <a:xfrm>
            <a:off x="1" y="1"/>
            <a:ext cx="12192000" cy="6857999"/>
          </a:xfrm>
          <a:prstGeom prst="rect">
            <a:avLst/>
          </a:prstGeom>
        </p:spPr>
      </p:pic>
      <p:sp useBgFill="1">
        <p:nvSpPr>
          <p:cNvPr id="11" name="Freeform: Shape 10">
            <a:extLst>
              <a:ext uri="{FF2B5EF4-FFF2-40B4-BE49-F238E27FC236}">
                <a16:creationId xmlns:a16="http://schemas.microsoft.com/office/drawing/2014/main" id="{7E7D0C94-08B4-48AE-8813-CC4D60294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899" y="609600"/>
            <a:ext cx="5372101" cy="5513767"/>
          </a:xfrm>
          <a:custGeom>
            <a:avLst/>
            <a:gdLst>
              <a:gd name="connsiteX0" fmla="*/ 0 w 5372101"/>
              <a:gd name="connsiteY0" fmla="*/ 0 h 5513767"/>
              <a:gd name="connsiteX1" fmla="*/ 5372101 w 5372101"/>
              <a:gd name="connsiteY1" fmla="*/ 0 h 5513767"/>
              <a:gd name="connsiteX2" fmla="*/ 5372101 w 5372101"/>
              <a:gd name="connsiteY2" fmla="*/ 5513767 h 5513767"/>
              <a:gd name="connsiteX3" fmla="*/ 5363126 w 5372101"/>
              <a:gd name="connsiteY3" fmla="*/ 5512835 h 5513767"/>
              <a:gd name="connsiteX4" fmla="*/ 5316714 w 5372101"/>
              <a:gd name="connsiteY4" fmla="*/ 5491247 h 5513767"/>
              <a:gd name="connsiteX5" fmla="*/ 5198331 w 5372101"/>
              <a:gd name="connsiteY5" fmla="*/ 5470092 h 5513767"/>
              <a:gd name="connsiteX6" fmla="*/ 5150428 w 5372101"/>
              <a:gd name="connsiteY6" fmla="*/ 5472506 h 5513767"/>
              <a:gd name="connsiteX7" fmla="*/ 5085506 w 5372101"/>
              <a:gd name="connsiteY7" fmla="*/ 5468851 h 5513767"/>
              <a:gd name="connsiteX8" fmla="*/ 4968663 w 5372101"/>
              <a:gd name="connsiteY8" fmla="*/ 5470487 h 5513767"/>
              <a:gd name="connsiteX9" fmla="*/ 4815623 w 5372101"/>
              <a:gd name="connsiteY9" fmla="*/ 5458622 h 5513767"/>
              <a:gd name="connsiteX10" fmla="*/ 4716679 w 5372101"/>
              <a:gd name="connsiteY10" fmla="*/ 5405365 h 5513767"/>
              <a:gd name="connsiteX11" fmla="*/ 4704891 w 5372101"/>
              <a:gd name="connsiteY11" fmla="*/ 5411529 h 5513767"/>
              <a:gd name="connsiteX12" fmla="*/ 4630496 w 5372101"/>
              <a:gd name="connsiteY12" fmla="*/ 5396532 h 5513767"/>
              <a:gd name="connsiteX13" fmla="*/ 4506964 w 5372101"/>
              <a:gd name="connsiteY13" fmla="*/ 5396685 h 5513767"/>
              <a:gd name="connsiteX14" fmla="*/ 4427135 w 5372101"/>
              <a:gd name="connsiteY14" fmla="*/ 5358585 h 5513767"/>
              <a:gd name="connsiteX15" fmla="*/ 4028338 w 5372101"/>
              <a:gd name="connsiteY15" fmla="*/ 5313494 h 5513767"/>
              <a:gd name="connsiteX16" fmla="*/ 4015367 w 5372101"/>
              <a:gd name="connsiteY16" fmla="*/ 5320766 h 5513767"/>
              <a:gd name="connsiteX17" fmla="*/ 4002837 w 5372101"/>
              <a:gd name="connsiteY17" fmla="*/ 5322294 h 5513767"/>
              <a:gd name="connsiteX18" fmla="*/ 3997650 w 5372101"/>
              <a:gd name="connsiteY18" fmla="*/ 5329513 h 5513767"/>
              <a:gd name="connsiteX19" fmla="*/ 3991991 w 5372101"/>
              <a:gd name="connsiteY19" fmla="*/ 5331908 h 5513767"/>
              <a:gd name="connsiteX20" fmla="*/ 3925210 w 5372101"/>
              <a:gd name="connsiteY20" fmla="*/ 5319395 h 5513767"/>
              <a:gd name="connsiteX21" fmla="*/ 3837014 w 5372101"/>
              <a:gd name="connsiteY21" fmla="*/ 5289023 h 5513767"/>
              <a:gd name="connsiteX22" fmla="*/ 3798765 w 5372101"/>
              <a:gd name="connsiteY22" fmla="*/ 5299431 h 5513767"/>
              <a:gd name="connsiteX23" fmla="*/ 3792144 w 5372101"/>
              <a:gd name="connsiteY23" fmla="*/ 5301616 h 5513767"/>
              <a:gd name="connsiteX24" fmla="*/ 3766249 w 5372101"/>
              <a:gd name="connsiteY24" fmla="*/ 5301869 h 5513767"/>
              <a:gd name="connsiteX25" fmla="*/ 3718651 w 5372101"/>
              <a:gd name="connsiteY25" fmla="*/ 5320541 h 5513767"/>
              <a:gd name="connsiteX26" fmla="*/ 3671207 w 5372101"/>
              <a:gd name="connsiteY26" fmla="*/ 5318046 h 5513767"/>
              <a:gd name="connsiteX27" fmla="*/ 3446863 w 5372101"/>
              <a:gd name="connsiteY27" fmla="*/ 5294348 h 5513767"/>
              <a:gd name="connsiteX28" fmla="*/ 3312000 w 5372101"/>
              <a:gd name="connsiteY28" fmla="*/ 5286923 h 5513767"/>
              <a:gd name="connsiteX29" fmla="*/ 3259756 w 5372101"/>
              <a:gd name="connsiteY29" fmla="*/ 5294712 h 5513767"/>
              <a:gd name="connsiteX30" fmla="*/ 3187481 w 5372101"/>
              <a:gd name="connsiteY30" fmla="*/ 5298457 h 5513767"/>
              <a:gd name="connsiteX31" fmla="*/ 3124115 w 5372101"/>
              <a:gd name="connsiteY31" fmla="*/ 5294626 h 5513767"/>
              <a:gd name="connsiteX32" fmla="*/ 3099907 w 5372101"/>
              <a:gd name="connsiteY32" fmla="*/ 5302443 h 5513767"/>
              <a:gd name="connsiteX33" fmla="*/ 3017494 w 5372101"/>
              <a:gd name="connsiteY33" fmla="*/ 5301439 h 5513767"/>
              <a:gd name="connsiteX34" fmla="*/ 3010848 w 5372101"/>
              <a:gd name="connsiteY34" fmla="*/ 5307225 h 5513767"/>
              <a:gd name="connsiteX35" fmla="*/ 2994286 w 5372101"/>
              <a:gd name="connsiteY35" fmla="*/ 5309060 h 5513767"/>
              <a:gd name="connsiteX36" fmla="*/ 2988160 w 5372101"/>
              <a:gd name="connsiteY36" fmla="*/ 5310041 h 5513767"/>
              <a:gd name="connsiteX37" fmla="*/ 2984260 w 5372101"/>
              <a:gd name="connsiteY37" fmla="*/ 5307528 h 5513767"/>
              <a:gd name="connsiteX38" fmla="*/ 2979127 w 5372101"/>
              <a:gd name="connsiteY38" fmla="*/ 5308389 h 5513767"/>
              <a:gd name="connsiteX39" fmla="*/ 2978660 w 5372101"/>
              <a:gd name="connsiteY39" fmla="*/ 5311563 h 5513767"/>
              <a:gd name="connsiteX40" fmla="*/ 2946326 w 5372101"/>
              <a:gd name="connsiteY40" fmla="*/ 5316745 h 5513767"/>
              <a:gd name="connsiteX41" fmla="*/ 2713134 w 5372101"/>
              <a:gd name="connsiteY41" fmla="*/ 5331381 h 5513767"/>
              <a:gd name="connsiteX42" fmla="*/ 2352072 w 5372101"/>
              <a:gd name="connsiteY42" fmla="*/ 5342761 h 5513767"/>
              <a:gd name="connsiteX43" fmla="*/ 2260922 w 5372101"/>
              <a:gd name="connsiteY43" fmla="*/ 5328122 h 5513767"/>
              <a:gd name="connsiteX44" fmla="*/ 2178497 w 5372101"/>
              <a:gd name="connsiteY44" fmla="*/ 5351065 h 5513767"/>
              <a:gd name="connsiteX45" fmla="*/ 2034408 w 5372101"/>
              <a:gd name="connsiteY45" fmla="*/ 5307958 h 5513767"/>
              <a:gd name="connsiteX46" fmla="*/ 1831505 w 5372101"/>
              <a:gd name="connsiteY46" fmla="*/ 5312691 h 5513767"/>
              <a:gd name="connsiteX47" fmla="*/ 1710387 w 5372101"/>
              <a:gd name="connsiteY47" fmla="*/ 5308705 h 5513767"/>
              <a:gd name="connsiteX48" fmla="*/ 1664816 w 5372101"/>
              <a:gd name="connsiteY48" fmla="*/ 5296479 h 5513767"/>
              <a:gd name="connsiteX49" fmla="*/ 1600883 w 5372101"/>
              <a:gd name="connsiteY49" fmla="*/ 5286607 h 5513767"/>
              <a:gd name="connsiteX50" fmla="*/ 1488397 w 5372101"/>
              <a:gd name="connsiteY50" fmla="*/ 5260898 h 5513767"/>
              <a:gd name="connsiteX51" fmla="*/ 1336670 w 5372101"/>
              <a:gd name="connsiteY51" fmla="*/ 5240770 h 5513767"/>
              <a:gd name="connsiteX52" fmla="*/ 1224297 w 5372101"/>
              <a:gd name="connsiteY52" fmla="*/ 5271845 h 5513767"/>
              <a:gd name="connsiteX53" fmla="*/ 1214830 w 5372101"/>
              <a:gd name="connsiteY53" fmla="*/ 5263450 h 5513767"/>
              <a:gd name="connsiteX54" fmla="*/ 1138181 w 5372101"/>
              <a:gd name="connsiteY54" fmla="*/ 5262590 h 5513767"/>
              <a:gd name="connsiteX55" fmla="*/ 943575 w 5372101"/>
              <a:gd name="connsiteY55" fmla="*/ 5290808 h 5513767"/>
              <a:gd name="connsiteX56" fmla="*/ 529813 w 5372101"/>
              <a:gd name="connsiteY56" fmla="*/ 5218555 h 5513767"/>
              <a:gd name="connsiteX57" fmla="*/ 519546 w 5372101"/>
              <a:gd name="connsiteY57" fmla="*/ 5208845 h 5513767"/>
              <a:gd name="connsiteX58" fmla="*/ 507906 w 5372101"/>
              <a:gd name="connsiteY58" fmla="*/ 5204779 h 5513767"/>
              <a:gd name="connsiteX59" fmla="*/ 505153 w 5372101"/>
              <a:gd name="connsiteY59" fmla="*/ 5196726 h 5513767"/>
              <a:gd name="connsiteX60" fmla="*/ 500429 w 5372101"/>
              <a:gd name="connsiteY60" fmla="*/ 5193241 h 5513767"/>
              <a:gd name="connsiteX61" fmla="*/ 431923 w 5372101"/>
              <a:gd name="connsiteY61" fmla="*/ 5191553 h 5513767"/>
              <a:gd name="connsiteX62" fmla="*/ 337115 w 5372101"/>
              <a:gd name="connsiteY62" fmla="*/ 5202714 h 5513767"/>
              <a:gd name="connsiteX63" fmla="*/ 303383 w 5372101"/>
              <a:gd name="connsiteY63" fmla="*/ 5184750 h 5513767"/>
              <a:gd name="connsiteX64" fmla="*/ 297664 w 5372101"/>
              <a:gd name="connsiteY64" fmla="*/ 5181269 h 5513767"/>
              <a:gd name="connsiteX65" fmla="*/ 272701 w 5372101"/>
              <a:gd name="connsiteY65" fmla="*/ 5175678 h 5513767"/>
              <a:gd name="connsiteX66" fmla="*/ 268242 w 5372101"/>
              <a:gd name="connsiteY66" fmla="*/ 5163678 h 5513767"/>
              <a:gd name="connsiteX67" fmla="*/ 232517 w 5372101"/>
              <a:gd name="connsiteY67" fmla="*/ 5147792 h 5513767"/>
              <a:gd name="connsiteX68" fmla="*/ 185851 w 5372101"/>
              <a:gd name="connsiteY68" fmla="*/ 5140408 h 5513767"/>
              <a:gd name="connsiteX69" fmla="*/ 20337 w 5372101"/>
              <a:gd name="connsiteY69" fmla="*/ 5113040 h 5513767"/>
              <a:gd name="connsiteX70" fmla="*/ 0 w 5372101"/>
              <a:gd name="connsiteY70" fmla="*/ 5112243 h 551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5372101" h="5513767">
                <a:moveTo>
                  <a:pt x="0" y="0"/>
                </a:moveTo>
                <a:lnTo>
                  <a:pt x="5372101" y="0"/>
                </a:lnTo>
                <a:lnTo>
                  <a:pt x="5372101" y="5513767"/>
                </a:lnTo>
                <a:lnTo>
                  <a:pt x="5363126" y="5512835"/>
                </a:lnTo>
                <a:cubicBezTo>
                  <a:pt x="5345779" y="5509071"/>
                  <a:pt x="5329767" y="5502649"/>
                  <a:pt x="5316714" y="5491247"/>
                </a:cubicBezTo>
                <a:cubicBezTo>
                  <a:pt x="5295689" y="5478131"/>
                  <a:pt x="5219502" y="5459909"/>
                  <a:pt x="5198331" y="5470092"/>
                </a:cubicBezTo>
                <a:cubicBezTo>
                  <a:pt x="5181052" y="5469102"/>
                  <a:pt x="5165047" y="5459569"/>
                  <a:pt x="5150428" y="5472506"/>
                </a:cubicBezTo>
                <a:cubicBezTo>
                  <a:pt x="5129562" y="5487248"/>
                  <a:pt x="5088050" y="5445894"/>
                  <a:pt x="5085506" y="5468851"/>
                </a:cubicBezTo>
                <a:cubicBezTo>
                  <a:pt x="5055692" y="5440170"/>
                  <a:pt x="5006122" y="5469577"/>
                  <a:pt x="4968663" y="5470487"/>
                </a:cubicBezTo>
                <a:cubicBezTo>
                  <a:pt x="4947085" y="5444049"/>
                  <a:pt x="4889767" y="5472037"/>
                  <a:pt x="4815623" y="5458622"/>
                </a:cubicBezTo>
                <a:cubicBezTo>
                  <a:pt x="4792418" y="5428488"/>
                  <a:pt x="4765548" y="5449887"/>
                  <a:pt x="4716679" y="5405365"/>
                </a:cubicBezTo>
                <a:cubicBezTo>
                  <a:pt x="4713235" y="5407807"/>
                  <a:pt x="4709266" y="5409883"/>
                  <a:pt x="4704891" y="5411529"/>
                </a:cubicBezTo>
                <a:cubicBezTo>
                  <a:pt x="4679473" y="5421092"/>
                  <a:pt x="4646164" y="5414379"/>
                  <a:pt x="4630496" y="5396532"/>
                </a:cubicBezTo>
                <a:cubicBezTo>
                  <a:pt x="4590205" y="5365061"/>
                  <a:pt x="4548419" y="5412094"/>
                  <a:pt x="4506964" y="5396685"/>
                </a:cubicBezTo>
                <a:lnTo>
                  <a:pt x="4427135" y="5358585"/>
                </a:lnTo>
                <a:cubicBezTo>
                  <a:pt x="4319267" y="5308575"/>
                  <a:pt x="4152341" y="5340956"/>
                  <a:pt x="4028338" y="5313494"/>
                </a:cubicBezTo>
                <a:lnTo>
                  <a:pt x="4015367" y="5320766"/>
                </a:lnTo>
                <a:lnTo>
                  <a:pt x="4002837" y="5322294"/>
                </a:lnTo>
                <a:lnTo>
                  <a:pt x="3997650" y="5329513"/>
                </a:lnTo>
                <a:lnTo>
                  <a:pt x="3991991" y="5331908"/>
                </a:lnTo>
                <a:cubicBezTo>
                  <a:pt x="3969659" y="5338581"/>
                  <a:pt x="3978880" y="5316131"/>
                  <a:pt x="3925210" y="5319395"/>
                </a:cubicBezTo>
                <a:cubicBezTo>
                  <a:pt x="3947765" y="5277139"/>
                  <a:pt x="3837331" y="5338342"/>
                  <a:pt x="3837014" y="5289023"/>
                </a:cubicBezTo>
                <a:cubicBezTo>
                  <a:pt x="3824001" y="5291376"/>
                  <a:pt x="3811407" y="5295212"/>
                  <a:pt x="3798765" y="5299431"/>
                </a:cubicBezTo>
                <a:lnTo>
                  <a:pt x="3792144" y="5301616"/>
                </a:lnTo>
                <a:lnTo>
                  <a:pt x="3766249" y="5301869"/>
                </a:lnTo>
                <a:lnTo>
                  <a:pt x="3718651" y="5320541"/>
                </a:lnTo>
                <a:cubicBezTo>
                  <a:pt x="3703968" y="5321892"/>
                  <a:pt x="3688308" y="5321427"/>
                  <a:pt x="3671207" y="5318046"/>
                </a:cubicBezTo>
                <a:cubicBezTo>
                  <a:pt x="3616458" y="5288532"/>
                  <a:pt x="3514048" y="5333307"/>
                  <a:pt x="3446863" y="5294348"/>
                </a:cubicBezTo>
                <a:cubicBezTo>
                  <a:pt x="3420930" y="5283822"/>
                  <a:pt x="3333157" y="5274511"/>
                  <a:pt x="3312000" y="5286923"/>
                </a:cubicBezTo>
                <a:cubicBezTo>
                  <a:pt x="3292759" y="5287903"/>
                  <a:pt x="3273112" y="5280334"/>
                  <a:pt x="3259756" y="5294712"/>
                </a:cubicBezTo>
                <a:cubicBezTo>
                  <a:pt x="3239905" y="5311572"/>
                  <a:pt x="3185410" y="5275588"/>
                  <a:pt x="3187481" y="5298457"/>
                </a:cubicBezTo>
                <a:cubicBezTo>
                  <a:pt x="3168018" y="5286036"/>
                  <a:pt x="3146200" y="5288458"/>
                  <a:pt x="3124115" y="5294626"/>
                </a:cubicBezTo>
                <a:lnTo>
                  <a:pt x="3099907" y="5302443"/>
                </a:lnTo>
                <a:lnTo>
                  <a:pt x="3017494" y="5301439"/>
                </a:lnTo>
                <a:lnTo>
                  <a:pt x="3010848" y="5307225"/>
                </a:lnTo>
                <a:lnTo>
                  <a:pt x="2994286" y="5309060"/>
                </a:lnTo>
                <a:lnTo>
                  <a:pt x="2988160" y="5310041"/>
                </a:lnTo>
                <a:lnTo>
                  <a:pt x="2984260" y="5307528"/>
                </a:lnTo>
                <a:cubicBezTo>
                  <a:pt x="2981957" y="5306419"/>
                  <a:pt x="2980273" y="5306402"/>
                  <a:pt x="2979127" y="5308389"/>
                </a:cubicBezTo>
                <a:cubicBezTo>
                  <a:pt x="2978971" y="5309447"/>
                  <a:pt x="2978816" y="5310505"/>
                  <a:pt x="2978660" y="5311563"/>
                </a:cubicBezTo>
                <a:lnTo>
                  <a:pt x="2946326" y="5316745"/>
                </a:lnTo>
                <a:lnTo>
                  <a:pt x="2713134" y="5331381"/>
                </a:lnTo>
                <a:cubicBezTo>
                  <a:pt x="2610698" y="5372328"/>
                  <a:pt x="2466037" y="5325762"/>
                  <a:pt x="2352072" y="5342761"/>
                </a:cubicBezTo>
                <a:cubicBezTo>
                  <a:pt x="2293501" y="5293708"/>
                  <a:pt x="2324138" y="5338538"/>
                  <a:pt x="2260922" y="5328122"/>
                </a:cubicBezTo>
                <a:cubicBezTo>
                  <a:pt x="2275681" y="5372347"/>
                  <a:pt x="2185007" y="5301703"/>
                  <a:pt x="2178497" y="5351065"/>
                </a:cubicBezTo>
                <a:cubicBezTo>
                  <a:pt x="2133294" y="5337229"/>
                  <a:pt x="2097074" y="5300208"/>
                  <a:pt x="2034408" y="5307958"/>
                </a:cubicBezTo>
                <a:cubicBezTo>
                  <a:pt x="1981894" y="5332879"/>
                  <a:pt x="1896288" y="5279365"/>
                  <a:pt x="1831505" y="5312691"/>
                </a:cubicBezTo>
                <a:cubicBezTo>
                  <a:pt x="1807063" y="5321035"/>
                  <a:pt x="1727674" y="5322925"/>
                  <a:pt x="1710387" y="5308705"/>
                </a:cubicBezTo>
                <a:cubicBezTo>
                  <a:pt x="1693367" y="5306094"/>
                  <a:pt x="1674901" y="5312009"/>
                  <a:pt x="1664816" y="5296479"/>
                </a:cubicBezTo>
                <a:cubicBezTo>
                  <a:pt x="1649255" y="5277912"/>
                  <a:pt x="1596152" y="5309335"/>
                  <a:pt x="1600883" y="5286607"/>
                </a:cubicBezTo>
                <a:cubicBezTo>
                  <a:pt x="1563066" y="5308189"/>
                  <a:pt x="1524339" y="5269513"/>
                  <a:pt x="1488397" y="5260898"/>
                </a:cubicBezTo>
                <a:cubicBezTo>
                  <a:pt x="1459246" y="5282011"/>
                  <a:pt x="1412580" y="5243108"/>
                  <a:pt x="1336670" y="5240770"/>
                </a:cubicBezTo>
                <a:cubicBezTo>
                  <a:pt x="1304792" y="5265122"/>
                  <a:pt x="1285508" y="5238878"/>
                  <a:pt x="1224297" y="5271845"/>
                </a:cubicBezTo>
                <a:cubicBezTo>
                  <a:pt x="1221731" y="5268771"/>
                  <a:pt x="1218543" y="5265944"/>
                  <a:pt x="1214830" y="5263450"/>
                </a:cubicBezTo>
                <a:cubicBezTo>
                  <a:pt x="1193241" y="5248952"/>
                  <a:pt x="1158925" y="5248567"/>
                  <a:pt x="1138181" y="5262590"/>
                </a:cubicBezTo>
                <a:lnTo>
                  <a:pt x="943575" y="5290808"/>
                </a:lnTo>
                <a:cubicBezTo>
                  <a:pt x="823587" y="5316899"/>
                  <a:pt x="658340" y="5217603"/>
                  <a:pt x="529813" y="5218555"/>
                </a:cubicBezTo>
                <a:lnTo>
                  <a:pt x="519546" y="5208845"/>
                </a:lnTo>
                <a:lnTo>
                  <a:pt x="507906" y="5204779"/>
                </a:lnTo>
                <a:lnTo>
                  <a:pt x="505153" y="5196726"/>
                </a:lnTo>
                <a:lnTo>
                  <a:pt x="500429" y="5193241"/>
                </a:lnTo>
                <a:cubicBezTo>
                  <a:pt x="480923" y="5182176"/>
                  <a:pt x="482807" y="5205793"/>
                  <a:pt x="431923" y="5191553"/>
                </a:cubicBezTo>
                <a:cubicBezTo>
                  <a:pt x="440499" y="5237077"/>
                  <a:pt x="352872" y="5155083"/>
                  <a:pt x="337115" y="5202714"/>
                </a:cubicBezTo>
                <a:cubicBezTo>
                  <a:pt x="325265" y="5197752"/>
                  <a:pt x="314288" y="5191441"/>
                  <a:pt x="303383" y="5184750"/>
                </a:cubicBezTo>
                <a:lnTo>
                  <a:pt x="297664" y="5181269"/>
                </a:lnTo>
                <a:lnTo>
                  <a:pt x="272701" y="5175678"/>
                </a:lnTo>
                <a:lnTo>
                  <a:pt x="268242" y="5163678"/>
                </a:lnTo>
                <a:lnTo>
                  <a:pt x="232517" y="5147792"/>
                </a:lnTo>
                <a:cubicBezTo>
                  <a:pt x="218741" y="5143453"/>
                  <a:pt x="203450" y="5140668"/>
                  <a:pt x="185851" y="5140408"/>
                </a:cubicBezTo>
                <a:cubicBezTo>
                  <a:pt x="139207" y="5153337"/>
                  <a:pt x="79723" y="5120316"/>
                  <a:pt x="20337" y="5113040"/>
                </a:cubicBezTo>
                <a:lnTo>
                  <a:pt x="0" y="5112243"/>
                </a:lnTo>
                <a:close/>
              </a:path>
            </a:pathLst>
          </a:custGeom>
          <a:ln>
            <a:noFill/>
          </a:ln>
          <a:effectLst>
            <a:outerShdw blurRad="25400" dist="12700" dir="3000000" algn="tl" rotWithShape="0">
              <a:prstClr val="black">
                <a:alpha val="27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B3045CD-9F77-6B0B-DE82-B0411AAC7D78}"/>
              </a:ext>
            </a:extLst>
          </p:cNvPr>
          <p:cNvSpPr>
            <a:spLocks noGrp="1"/>
          </p:cNvSpPr>
          <p:nvPr>
            <p:ph type="title"/>
          </p:nvPr>
        </p:nvSpPr>
        <p:spPr>
          <a:xfrm>
            <a:off x="1037809" y="1071350"/>
            <a:ext cx="4775162" cy="1339382"/>
          </a:xfrm>
        </p:spPr>
        <p:txBody>
          <a:bodyPr>
            <a:normAutofit/>
          </a:bodyPr>
          <a:lstStyle/>
          <a:p>
            <a:pPr algn="ctr"/>
            <a:r>
              <a:rPr lang="en-US" sz="3300"/>
              <a:t>Number of complaints logged with IOPC 2022/23</a:t>
            </a:r>
          </a:p>
        </p:txBody>
      </p:sp>
      <p:sp>
        <p:nvSpPr>
          <p:cNvPr id="13" name="Rectangle 6">
            <a:extLst>
              <a:ext uri="{FF2B5EF4-FFF2-40B4-BE49-F238E27FC236}">
                <a16:creationId xmlns:a16="http://schemas.microsoft.com/office/drawing/2014/main" id="{F0C518C2-0AA4-470C-87B9-9CBF428FBA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64666" y="399531"/>
            <a:ext cx="1707751" cy="42898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60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C0E99B3-6F28-FA5B-DD8C-7136987B43E3}"/>
              </a:ext>
            </a:extLst>
          </p:cNvPr>
          <p:cNvSpPr>
            <a:spLocks noGrp="1"/>
          </p:cNvSpPr>
          <p:nvPr>
            <p:ph idx="1"/>
          </p:nvPr>
        </p:nvSpPr>
        <p:spPr>
          <a:xfrm>
            <a:off x="1189319" y="2547257"/>
            <a:ext cx="4458446" cy="3109740"/>
          </a:xfrm>
        </p:spPr>
        <p:txBody>
          <a:bodyPr vert="horz" lIns="91440" tIns="45720" rIns="91440" bIns="45720" rtlCol="0" anchor="ctr">
            <a:normAutofit/>
          </a:bodyPr>
          <a:lstStyle/>
          <a:p>
            <a:r>
              <a:rPr lang="en-US" sz="2000" b="1"/>
              <a:t>Total- 81,144</a:t>
            </a:r>
          </a:p>
          <a:p>
            <a:r>
              <a:rPr lang="en-US" sz="2000"/>
              <a:t>SWP-2,509</a:t>
            </a:r>
          </a:p>
          <a:p>
            <a:r>
              <a:rPr lang="en-US" sz="2000"/>
              <a:t>GWENT-514</a:t>
            </a:r>
          </a:p>
          <a:p>
            <a:r>
              <a:rPr lang="en-US" sz="2000"/>
              <a:t>DPP- 1057</a:t>
            </a:r>
          </a:p>
          <a:p>
            <a:endParaRPr lang="en-US" sz="2000"/>
          </a:p>
          <a:p>
            <a:r>
              <a:rPr lang="en-US" sz="2000"/>
              <a:t>MET- 11,779- Most complaints</a:t>
            </a:r>
          </a:p>
          <a:p>
            <a:endParaRPr lang="en-US" sz="2000"/>
          </a:p>
          <a:p>
            <a:endParaRPr lang="en-US" sz="2000"/>
          </a:p>
        </p:txBody>
      </p:sp>
    </p:spTree>
    <p:extLst>
      <p:ext uri="{BB962C8B-B14F-4D97-AF65-F5344CB8AC3E}">
        <p14:creationId xmlns:p14="http://schemas.microsoft.com/office/powerpoint/2010/main" val="370211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2A470C-4BED-FE7D-B2EF-5E3B711AAD92}"/>
              </a:ext>
            </a:extLst>
          </p:cNvPr>
          <p:cNvSpPr>
            <a:spLocks noGrp="1"/>
          </p:cNvSpPr>
          <p:nvPr>
            <p:ph type="title"/>
          </p:nvPr>
        </p:nvSpPr>
        <p:spPr>
          <a:xfrm>
            <a:off x="1171074" y="1396686"/>
            <a:ext cx="3240506" cy="4064628"/>
          </a:xfrm>
        </p:spPr>
        <p:txBody>
          <a:bodyPr>
            <a:normAutofit/>
          </a:bodyPr>
          <a:lstStyle/>
          <a:p>
            <a:r>
              <a:rPr lang="en-US">
                <a:solidFill>
                  <a:srgbClr val="FFFFFF"/>
                </a:solidFill>
              </a:rPr>
              <a:t>IOPC assessment review upon receiving a complaint</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E5AC537-08DD-B9AA-FC6F-9F1FEB0106A7}"/>
              </a:ext>
            </a:extLst>
          </p:cNvPr>
          <p:cNvSpPr>
            <a:spLocks noGrp="1"/>
          </p:cNvSpPr>
          <p:nvPr>
            <p:ph idx="1"/>
          </p:nvPr>
        </p:nvSpPr>
        <p:spPr>
          <a:xfrm>
            <a:off x="5370153" y="1526033"/>
            <a:ext cx="5536397" cy="3935281"/>
          </a:xfrm>
        </p:spPr>
        <p:txBody>
          <a:bodyPr vert="horz" lIns="91440" tIns="45720" rIns="91440" bIns="45720" rtlCol="0" anchor="t">
            <a:normAutofit/>
          </a:bodyPr>
          <a:lstStyle/>
          <a:p>
            <a:pPr marL="0" indent="0">
              <a:buNone/>
            </a:pPr>
            <a:endParaRPr lang="en-US" sz="1500"/>
          </a:p>
          <a:p>
            <a:endParaRPr lang="en-US" sz="1500"/>
          </a:p>
          <a:p>
            <a:r>
              <a:rPr lang="en-US" sz="1500"/>
              <a:t>Local- Less serious matters and IOPC will not be involved. Forces Professional Standards Department would carry out an inquiry.</a:t>
            </a:r>
          </a:p>
          <a:p>
            <a:r>
              <a:rPr lang="en-US" sz="1500"/>
              <a:t>Investigation involving IOPC;-</a:t>
            </a:r>
          </a:p>
          <a:p>
            <a:r>
              <a:rPr lang="en-US" sz="1500"/>
              <a:t>Direct- complaints or allegations of misconduct that are of considerable significance and probable public concern.</a:t>
            </a:r>
          </a:p>
          <a:p>
            <a:r>
              <a:rPr lang="en-US" sz="1500"/>
              <a:t>Independent- incidents that cause the greatest public concern, have the greatest impact on communities and implications on the reputation of the police.</a:t>
            </a:r>
          </a:p>
        </p:txBody>
      </p:sp>
    </p:spTree>
    <p:extLst>
      <p:ext uri="{BB962C8B-B14F-4D97-AF65-F5344CB8AC3E}">
        <p14:creationId xmlns:p14="http://schemas.microsoft.com/office/powerpoint/2010/main" val="836517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502A24-FDF3-E143-6EE5-5D2E673EA56C}"/>
              </a:ext>
            </a:extLst>
          </p:cNvPr>
          <p:cNvSpPr>
            <a:spLocks noGrp="1"/>
          </p:cNvSpPr>
          <p:nvPr>
            <p:ph type="title"/>
          </p:nvPr>
        </p:nvSpPr>
        <p:spPr>
          <a:xfrm>
            <a:off x="1171074" y="1396686"/>
            <a:ext cx="3240506" cy="4064628"/>
          </a:xfrm>
        </p:spPr>
        <p:txBody>
          <a:bodyPr>
            <a:normAutofit/>
          </a:bodyPr>
          <a:lstStyle/>
          <a:p>
            <a:r>
              <a:rPr lang="en-US">
                <a:solidFill>
                  <a:srgbClr val="FFFFFF"/>
                </a:solidFill>
              </a:rPr>
              <a:t>Outcomes from misconduct hearing</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D0150F4-FA86-42E6-830A-3EA1C1040D13}"/>
              </a:ext>
            </a:extLst>
          </p:cNvPr>
          <p:cNvSpPr>
            <a:spLocks noGrp="1"/>
          </p:cNvSpPr>
          <p:nvPr>
            <p:ph idx="1"/>
          </p:nvPr>
        </p:nvSpPr>
        <p:spPr>
          <a:xfrm>
            <a:off x="5370153" y="1526033"/>
            <a:ext cx="5536397" cy="3935281"/>
          </a:xfrm>
        </p:spPr>
        <p:txBody>
          <a:bodyPr vert="horz" lIns="91440" tIns="45720" rIns="91440" bIns="45720" rtlCol="0" anchor="t">
            <a:normAutofit/>
          </a:bodyPr>
          <a:lstStyle/>
          <a:p>
            <a:pPr marL="0" indent="0">
              <a:buNone/>
            </a:pPr>
            <a:r>
              <a:rPr lang="en-US"/>
              <a:t>If misconduct found at a disciplinary meeting, one of the following may apply:-</a:t>
            </a:r>
          </a:p>
          <a:p>
            <a:r>
              <a:rPr lang="en-US"/>
              <a:t>Written warning</a:t>
            </a:r>
          </a:p>
          <a:p>
            <a:r>
              <a:rPr lang="en-US"/>
              <a:t>Final written warning</a:t>
            </a:r>
          </a:p>
          <a:p>
            <a:r>
              <a:rPr lang="en-US"/>
              <a:t>Reduction in rank</a:t>
            </a:r>
          </a:p>
          <a:p>
            <a:r>
              <a:rPr lang="en-US"/>
              <a:t>Dismissal without notice</a:t>
            </a:r>
          </a:p>
        </p:txBody>
      </p:sp>
    </p:spTree>
    <p:extLst>
      <p:ext uri="{BB962C8B-B14F-4D97-AF65-F5344CB8AC3E}">
        <p14:creationId xmlns:p14="http://schemas.microsoft.com/office/powerpoint/2010/main" val="37182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PC Wayne Couzens, 48, pleads guilty to Sarah Everard's murder | Daily Mail  Online">
            <a:extLst>
              <a:ext uri="{FF2B5EF4-FFF2-40B4-BE49-F238E27FC236}">
                <a16:creationId xmlns:a16="http://schemas.microsoft.com/office/drawing/2014/main" id="{DD7A69DF-C55B-1445-1B7E-55F3412A435A}"/>
              </a:ext>
            </a:extLst>
          </p:cNvPr>
          <p:cNvPicPr>
            <a:picLocks noGrp="1" noChangeAspect="1"/>
          </p:cNvPicPr>
          <p:nvPr>
            <p:ph idx="1"/>
          </p:nvPr>
        </p:nvPicPr>
        <p:blipFill rotWithShape="1">
          <a:blip r:embed="rId2"/>
          <a:srcRect t="41" b="6209"/>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026ED3-851F-2883-DCEF-D550FDBFA8C7}"/>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Wayne Couzens- what sanctions did he face?</a:t>
            </a:r>
          </a:p>
        </p:txBody>
      </p:sp>
      <p:cxnSp>
        <p:nvCxnSpPr>
          <p:cNvPr id="11" name="Straight Connector 1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BA7B0792-17D0-EE67-8F56-3345FD3E68EE}"/>
              </a:ext>
            </a:extLst>
          </p:cNvPr>
          <p:cNvSpPr txBox="1"/>
          <p:nvPr/>
        </p:nvSpPr>
        <p:spPr>
          <a:xfrm>
            <a:off x="9451278" y="-2478"/>
            <a:ext cx="2743200"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Predatory behaviour and watching porn on duty: UK’s rotten policing revealed (youtube.com)</a:t>
            </a:r>
            <a:endParaRPr lang="en-US"/>
          </a:p>
        </p:txBody>
      </p:sp>
    </p:spTree>
    <p:extLst>
      <p:ext uri="{BB962C8B-B14F-4D97-AF65-F5344CB8AC3E}">
        <p14:creationId xmlns:p14="http://schemas.microsoft.com/office/powerpoint/2010/main" val="2718559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3F0672-C3EF-B796-AB1F-E967620C2EDA}"/>
              </a:ext>
            </a:extLst>
          </p:cNvPr>
          <p:cNvSpPr>
            <a:spLocks noGrp="1"/>
          </p:cNvSpPr>
          <p:nvPr>
            <p:ph type="title"/>
          </p:nvPr>
        </p:nvSpPr>
        <p:spPr>
          <a:xfrm>
            <a:off x="1171074" y="1396686"/>
            <a:ext cx="3240506" cy="4064628"/>
          </a:xfrm>
        </p:spPr>
        <p:txBody>
          <a:bodyPr>
            <a:normAutofit/>
          </a:bodyPr>
          <a:lstStyle/>
          <a:p>
            <a:r>
              <a:rPr lang="en-US">
                <a:solidFill>
                  <a:srgbClr val="FFFFFF"/>
                </a:solidFill>
              </a:rPr>
              <a:t>Police barred list and how it works</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4A451CEC-8FF0-6E7F-45FF-A902DB5D6337}"/>
              </a:ext>
            </a:extLst>
          </p:cNvPr>
          <p:cNvSpPr>
            <a:spLocks noGrp="1"/>
          </p:cNvSpPr>
          <p:nvPr>
            <p:ph idx="1"/>
          </p:nvPr>
        </p:nvSpPr>
        <p:spPr>
          <a:xfrm>
            <a:off x="5370153" y="1526033"/>
            <a:ext cx="5536397" cy="3935281"/>
          </a:xfrm>
        </p:spPr>
        <p:txBody>
          <a:bodyPr vert="horz" lIns="91440" tIns="45720" rIns="91440" bIns="45720" rtlCol="0" anchor="t">
            <a:normAutofit/>
          </a:bodyPr>
          <a:lstStyle/>
          <a:p>
            <a:pPr marL="0" indent="0">
              <a:buNone/>
            </a:pPr>
            <a:r>
              <a:rPr lang="en-US" sz="2400"/>
              <a:t>Barred and advisory lists were introduced as a way of improving police integrity.</a:t>
            </a:r>
            <a:endParaRPr lang="en-US"/>
          </a:p>
          <a:p>
            <a:r>
              <a:rPr lang="en-US" sz="2400"/>
              <a:t>Increase accountability of those who were dismissed.</a:t>
            </a:r>
          </a:p>
          <a:p>
            <a:r>
              <a:rPr lang="en-US" sz="2400"/>
              <a:t>Shows staff that have been dismissed following investigation under the Police (conduct) Regulations 2020 or Police Performance Regulations 2020</a:t>
            </a:r>
          </a:p>
          <a:p>
            <a:endParaRPr lang="en-US" sz="2400"/>
          </a:p>
        </p:txBody>
      </p:sp>
    </p:spTree>
    <p:extLst>
      <p:ext uri="{BB962C8B-B14F-4D97-AF65-F5344CB8AC3E}">
        <p14:creationId xmlns:p14="http://schemas.microsoft.com/office/powerpoint/2010/main" val="276215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6303CE-A5C9-5CEF-2146-296DD49625CD}"/>
              </a:ext>
            </a:extLst>
          </p:cNvPr>
          <p:cNvSpPr>
            <a:spLocks noGrp="1"/>
          </p:cNvSpPr>
          <p:nvPr>
            <p:ph type="title"/>
          </p:nvPr>
        </p:nvSpPr>
        <p:spPr>
          <a:xfrm>
            <a:off x="1179095" y="1396686"/>
            <a:ext cx="4034590" cy="4064628"/>
          </a:xfrm>
        </p:spPr>
        <p:txBody>
          <a:bodyPr>
            <a:normAutofit/>
          </a:bodyPr>
          <a:lstStyle/>
          <a:p>
            <a:r>
              <a:rPr lang="en-US" sz="3700">
                <a:solidFill>
                  <a:srgbClr val="FFFFFF"/>
                </a:solidFill>
              </a:rPr>
              <a:t>How does the barring list work? </a:t>
            </a:r>
            <a:br>
              <a:rPr lang="en-US" sz="3700">
                <a:solidFill>
                  <a:srgbClr val="FFFFFF"/>
                </a:solidFill>
              </a:rPr>
            </a:br>
            <a:r>
              <a:rPr lang="en-US" sz="2400">
                <a:solidFill>
                  <a:srgbClr val="FFFFFF"/>
                </a:solidFill>
              </a:rPr>
              <a:t>(College of Policing, 2023)</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6601CAB-A338-07C5-B4AE-F855C6BDEED2}"/>
              </a:ext>
            </a:extLst>
          </p:cNvPr>
          <p:cNvSpPr>
            <a:spLocks noGrp="1"/>
          </p:cNvSpPr>
          <p:nvPr>
            <p:ph idx="1"/>
          </p:nvPr>
        </p:nvSpPr>
        <p:spPr>
          <a:xfrm>
            <a:off x="5370153" y="1526033"/>
            <a:ext cx="5536397" cy="5090312"/>
          </a:xfrm>
        </p:spPr>
        <p:txBody>
          <a:bodyPr vert="horz" lIns="91440" tIns="45720" rIns="91440" bIns="45720" rtlCol="0" anchor="t">
            <a:normAutofit/>
          </a:bodyPr>
          <a:lstStyle/>
          <a:p>
            <a:pPr marL="0" indent="0">
              <a:buNone/>
            </a:pPr>
            <a:r>
              <a:rPr lang="en-US" sz="2000">
                <a:ea typeface="+mn-lt"/>
                <a:cs typeface="+mn-lt"/>
              </a:rPr>
              <a:t>Where an individual has been dismissed, the force sends a report to the College of Policing. This contains information set out in Regulations. </a:t>
            </a:r>
          </a:p>
          <a:p>
            <a:pPr marL="0" indent="0">
              <a:buNone/>
            </a:pPr>
            <a:r>
              <a:rPr lang="en-US" sz="2000">
                <a:ea typeface="+mn-lt"/>
                <a:cs typeface="+mn-lt"/>
              </a:rPr>
              <a:t>The College then updates the barred list with those details. The same process is used for the advisory list.</a:t>
            </a:r>
            <a:endParaRPr lang="en-US" sz="2000"/>
          </a:p>
          <a:p>
            <a:pPr marL="0" indent="0">
              <a:buNone/>
            </a:pPr>
            <a:r>
              <a:rPr lang="en-US" sz="2000">
                <a:ea typeface="+mn-lt"/>
                <a:cs typeface="+mn-lt"/>
              </a:rPr>
              <a:t>The College makes decisions on whether it is appropriate to publish the information</a:t>
            </a:r>
            <a:r>
              <a:rPr lang="en-US" sz="2000" b="1">
                <a:ea typeface="+mn-lt"/>
                <a:cs typeface="+mn-lt"/>
              </a:rPr>
              <a:t> </a:t>
            </a:r>
            <a:r>
              <a:rPr lang="en-US" sz="2000">
                <a:ea typeface="+mn-lt"/>
                <a:cs typeface="+mn-lt"/>
              </a:rPr>
              <a:t>on the barred list, taking into account:</a:t>
            </a:r>
            <a:endParaRPr lang="en-US" sz="2000"/>
          </a:p>
          <a:p>
            <a:r>
              <a:rPr lang="en-US" sz="2000">
                <a:ea typeface="+mn-lt"/>
                <a:cs typeface="+mn-lt"/>
              </a:rPr>
              <a:t>national security</a:t>
            </a:r>
            <a:endParaRPr lang="en-US" sz="2000"/>
          </a:p>
          <a:p>
            <a:r>
              <a:rPr lang="en-US" sz="2000">
                <a:ea typeface="+mn-lt"/>
                <a:cs typeface="+mn-lt"/>
              </a:rPr>
              <a:t>other ongoing investigations</a:t>
            </a:r>
            <a:endParaRPr lang="en-US" sz="2000"/>
          </a:p>
          <a:p>
            <a:r>
              <a:rPr lang="en-US" sz="2000">
                <a:ea typeface="+mn-lt"/>
                <a:cs typeface="+mn-lt"/>
              </a:rPr>
              <a:t>any significant harm that may be caused to the individual or others.</a:t>
            </a:r>
            <a:endParaRPr lang="en-US" sz="2000"/>
          </a:p>
          <a:p>
            <a:r>
              <a:rPr lang="en-US" sz="2000">
                <a:ea typeface="+mn-lt"/>
                <a:cs typeface="+mn-lt"/>
              </a:rPr>
              <a:t>In the vast majority of cases, the information is published.</a:t>
            </a:r>
            <a:endParaRPr lang="en-US" sz="2000"/>
          </a:p>
          <a:p>
            <a:endParaRPr lang="en-US" sz="1500"/>
          </a:p>
        </p:txBody>
      </p:sp>
    </p:spTree>
    <p:extLst>
      <p:ext uri="{BB962C8B-B14F-4D97-AF65-F5344CB8AC3E}">
        <p14:creationId xmlns:p14="http://schemas.microsoft.com/office/powerpoint/2010/main" val="163866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D9EBFF-A66A-601E-97D2-C17E9C36B133}"/>
              </a:ext>
            </a:extLst>
          </p:cNvPr>
          <p:cNvSpPr>
            <a:spLocks noGrp="1"/>
          </p:cNvSpPr>
          <p:nvPr>
            <p:ph type="title"/>
          </p:nvPr>
        </p:nvSpPr>
        <p:spPr>
          <a:xfrm>
            <a:off x="1171074" y="1396686"/>
            <a:ext cx="3240506" cy="4064628"/>
          </a:xfrm>
        </p:spPr>
        <p:txBody>
          <a:bodyPr>
            <a:normAutofit/>
          </a:bodyPr>
          <a:lstStyle/>
          <a:p>
            <a:r>
              <a:rPr lang="en-US">
                <a:solidFill>
                  <a:srgbClr val="FFFFFF"/>
                </a:solidFill>
              </a:rPr>
              <a:t>Barred for 5 or 3 years</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8DB1C8C-B9E3-911F-692B-4492BD2B3DB3}"/>
              </a:ext>
            </a:extLst>
          </p:cNvPr>
          <p:cNvSpPr>
            <a:spLocks noGrp="1"/>
          </p:cNvSpPr>
          <p:nvPr>
            <p:ph idx="1"/>
          </p:nvPr>
        </p:nvSpPr>
        <p:spPr>
          <a:xfrm>
            <a:off x="5370153" y="1526033"/>
            <a:ext cx="5536397" cy="3935281"/>
          </a:xfrm>
        </p:spPr>
        <p:txBody>
          <a:bodyPr vert="horz" lIns="91440" tIns="45720" rIns="91440" bIns="45720" rtlCol="0">
            <a:normAutofit/>
          </a:bodyPr>
          <a:lstStyle/>
          <a:p>
            <a:r>
              <a:rPr lang="en-US" sz="2000">
                <a:ea typeface="+mn-lt"/>
                <a:cs typeface="+mn-lt"/>
              </a:rPr>
              <a:t>Individuals who have been on the barred list for a </a:t>
            </a:r>
            <a:r>
              <a:rPr lang="en-US" sz="2000" b="1">
                <a:ea typeface="+mn-lt"/>
                <a:cs typeface="+mn-lt"/>
              </a:rPr>
              <a:t>period of five years – or three years </a:t>
            </a:r>
            <a:r>
              <a:rPr lang="en-US" sz="2000">
                <a:ea typeface="+mn-lt"/>
                <a:cs typeface="+mn-lt"/>
              </a:rPr>
              <a:t>where their dismissal was related to gross incompetence – are able to apply for a review of their barred status. The College considers their application with reference to the:</a:t>
            </a:r>
            <a:endParaRPr lang="en-US" sz="2000"/>
          </a:p>
          <a:p>
            <a:r>
              <a:rPr lang="en-US" sz="2000">
                <a:ea typeface="+mn-lt"/>
                <a:cs typeface="+mn-lt"/>
              </a:rPr>
              <a:t>individual's demonstration of their suitability to re-join policing</a:t>
            </a:r>
            <a:endParaRPr lang="en-US" sz="2000"/>
          </a:p>
          <a:p>
            <a:r>
              <a:rPr lang="en-US" sz="2000">
                <a:ea typeface="+mn-lt"/>
                <a:cs typeface="+mn-lt"/>
              </a:rPr>
              <a:t>circumstances of their original dismissal</a:t>
            </a:r>
            <a:endParaRPr lang="en-US" sz="2000"/>
          </a:p>
          <a:p>
            <a:r>
              <a:rPr lang="en-US" sz="2000">
                <a:ea typeface="+mn-lt"/>
                <a:cs typeface="+mn-lt"/>
              </a:rPr>
              <a:t>effect that removing them from the list may have on public confidence in the police</a:t>
            </a:r>
            <a:endParaRPr lang="en-US" sz="2000"/>
          </a:p>
          <a:p>
            <a:endParaRPr lang="en-US" sz="2000"/>
          </a:p>
        </p:txBody>
      </p:sp>
    </p:spTree>
    <p:extLst>
      <p:ext uri="{BB962C8B-B14F-4D97-AF65-F5344CB8AC3E}">
        <p14:creationId xmlns:p14="http://schemas.microsoft.com/office/powerpoint/2010/main" val="124003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8AB0E5-021E-FBF6-9196-F1DB34845C1B}"/>
              </a:ext>
            </a:extLst>
          </p:cNvPr>
          <p:cNvSpPr>
            <a:spLocks noGrp="1"/>
          </p:cNvSpPr>
          <p:nvPr>
            <p:ph type="title"/>
          </p:nvPr>
        </p:nvSpPr>
        <p:spPr>
          <a:xfrm>
            <a:off x="838200" y="365125"/>
            <a:ext cx="10515600" cy="1325563"/>
          </a:xfrm>
        </p:spPr>
        <p:txBody>
          <a:bodyPr>
            <a:normAutofit/>
          </a:bodyPr>
          <a:lstStyle/>
          <a:p>
            <a:r>
              <a:rPr lang="en-US" sz="4200" dirty="0"/>
              <a:t>What impact do cases like Wayne Couzens have on the public’s perception of the police?</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ED8FAF2-AC69-D11A-F20F-FADC2E59C928}"/>
              </a:ext>
            </a:extLst>
          </p:cNvPr>
          <p:cNvSpPr>
            <a:spLocks noGrp="1"/>
          </p:cNvSpPr>
          <p:nvPr>
            <p:ph idx="1"/>
          </p:nvPr>
        </p:nvSpPr>
        <p:spPr>
          <a:xfrm>
            <a:off x="838200" y="1929384"/>
            <a:ext cx="10515600" cy="4251960"/>
          </a:xfrm>
        </p:spPr>
        <p:txBody>
          <a:bodyPr vert="horz" lIns="91440" tIns="45720" rIns="91440" bIns="45720" rtlCol="0">
            <a:normAutofit/>
          </a:bodyPr>
          <a:lstStyle/>
          <a:p>
            <a:r>
              <a:rPr lang="en-US" sz="2200">
                <a:ea typeface="+mn-lt"/>
                <a:cs typeface="+mn-lt"/>
              </a:rPr>
              <a:t>Heightened attention of police failings and a trend towards distrust has spurred stronger negativity Opinions about the IOPC are directly influenced by this broader context. </a:t>
            </a:r>
          </a:p>
          <a:p>
            <a:r>
              <a:rPr lang="en-US" sz="2200">
                <a:ea typeface="+mn-lt"/>
                <a:cs typeface="+mn-lt"/>
              </a:rPr>
              <a:t>61% of the public feel negatively towards the Government, 42% feel negatively about the Metropolitan Police, and negativity towards the police reaches its highest level since January 2020 (27%). </a:t>
            </a:r>
          </a:p>
          <a:p>
            <a:r>
              <a:rPr lang="en-US" sz="2200">
                <a:ea typeface="+mn-lt"/>
                <a:cs typeface="+mn-lt"/>
              </a:rPr>
              <a:t>News stories about police failings, misconduct and criminality coupled with the damning Casey Review have triggered confidence in the police to deal fairly with complaints to fall to its lowest point since testing began (32%) in 2017.(IOPC,2023)</a:t>
            </a:r>
            <a:endParaRPr lang="en-US" sz="2200"/>
          </a:p>
        </p:txBody>
      </p:sp>
    </p:spTree>
    <p:extLst>
      <p:ext uri="{BB962C8B-B14F-4D97-AF65-F5344CB8AC3E}">
        <p14:creationId xmlns:p14="http://schemas.microsoft.com/office/powerpoint/2010/main" val="707669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F2A46FC-A8BE-4771-BE51-D9123E9185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612"/>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collage of newspapers&#10;&#10;Description automatically generated">
            <a:extLst>
              <a:ext uri="{FF2B5EF4-FFF2-40B4-BE49-F238E27FC236}">
                <a16:creationId xmlns:a16="http://schemas.microsoft.com/office/drawing/2014/main" id="{A08C7BA1-F952-006F-5C82-26F50B5D517B}"/>
              </a:ext>
            </a:extLst>
          </p:cNvPr>
          <p:cNvPicPr>
            <a:picLocks noGrp="1" noChangeAspect="1"/>
          </p:cNvPicPr>
          <p:nvPr>
            <p:ph idx="1"/>
          </p:nvPr>
        </p:nvPicPr>
        <p:blipFill rotWithShape="1">
          <a:blip r:embed="rId2"/>
          <a:srcRect b="3468"/>
          <a:stretch/>
        </p:blipFill>
        <p:spPr>
          <a:xfrm>
            <a:off x="615790" y="508000"/>
            <a:ext cx="10960420" cy="5792694"/>
          </a:xfrm>
          <a:custGeom>
            <a:avLst/>
            <a:gdLst/>
            <a:ahLst/>
            <a:cxnLst/>
            <a:rect l="l" t="t" r="r" b="b"/>
            <a:pathLst>
              <a:path w="10485104" h="5523506">
                <a:moveTo>
                  <a:pt x="5949681" y="536"/>
                </a:moveTo>
                <a:cubicBezTo>
                  <a:pt x="6074035" y="-2131"/>
                  <a:pt x="6198411" y="5173"/>
                  <a:pt x="6321822" y="22405"/>
                </a:cubicBezTo>
                <a:cubicBezTo>
                  <a:pt x="6498937" y="51493"/>
                  <a:pt x="6677824" y="73364"/>
                  <a:pt x="6857694" y="55210"/>
                </a:cubicBezTo>
                <a:cubicBezTo>
                  <a:pt x="6981675" y="42526"/>
                  <a:pt x="7105459" y="35089"/>
                  <a:pt x="7230031" y="35528"/>
                </a:cubicBezTo>
                <a:cubicBezTo>
                  <a:pt x="7516370" y="35528"/>
                  <a:pt x="7802902" y="38152"/>
                  <a:pt x="8089242" y="32684"/>
                </a:cubicBezTo>
                <a:cubicBezTo>
                  <a:pt x="8344090" y="27873"/>
                  <a:pt x="8597956" y="17377"/>
                  <a:pt x="8853003" y="43837"/>
                </a:cubicBezTo>
                <a:cubicBezTo>
                  <a:pt x="9229472" y="82767"/>
                  <a:pt x="9607909" y="70300"/>
                  <a:pt x="9985559" y="65708"/>
                </a:cubicBezTo>
                <a:cubicBezTo>
                  <a:pt x="10083101" y="64320"/>
                  <a:pt x="10180599" y="61132"/>
                  <a:pt x="10278047" y="56140"/>
                </a:cubicBezTo>
                <a:lnTo>
                  <a:pt x="10449151" y="44199"/>
                </a:lnTo>
                <a:lnTo>
                  <a:pt x="10468533" y="198724"/>
                </a:lnTo>
                <a:cubicBezTo>
                  <a:pt x="10475933" y="234109"/>
                  <a:pt x="10480462" y="270161"/>
                  <a:pt x="10482057" y="306442"/>
                </a:cubicBezTo>
                <a:cubicBezTo>
                  <a:pt x="10492136" y="438884"/>
                  <a:pt x="10475168" y="569479"/>
                  <a:pt x="10461007" y="700359"/>
                </a:cubicBezTo>
                <a:cubicBezTo>
                  <a:pt x="10451566" y="783776"/>
                  <a:pt x="10437150" y="868045"/>
                  <a:pt x="10461007" y="950608"/>
                </a:cubicBezTo>
                <a:cubicBezTo>
                  <a:pt x="10477350" y="1008147"/>
                  <a:pt x="10480985" y="1069224"/>
                  <a:pt x="10471595" y="1128666"/>
                </a:cubicBezTo>
                <a:cubicBezTo>
                  <a:pt x="10455763" y="1234166"/>
                  <a:pt x="10452459" y="1341527"/>
                  <a:pt x="10461772" y="1447979"/>
                </a:cubicBezTo>
                <a:cubicBezTo>
                  <a:pt x="10467921" y="1518165"/>
                  <a:pt x="10466977" y="1588906"/>
                  <a:pt x="10458965" y="1658865"/>
                </a:cubicBezTo>
                <a:cubicBezTo>
                  <a:pt x="10448377" y="1752939"/>
                  <a:pt x="10431919" y="1848719"/>
                  <a:pt x="10451949" y="1943076"/>
                </a:cubicBezTo>
                <a:cubicBezTo>
                  <a:pt x="10483843" y="2092999"/>
                  <a:pt x="10477464" y="2242779"/>
                  <a:pt x="10464706" y="2393837"/>
                </a:cubicBezTo>
                <a:cubicBezTo>
                  <a:pt x="10455138" y="2506243"/>
                  <a:pt x="10444549" y="2619928"/>
                  <a:pt x="10463686" y="2733613"/>
                </a:cubicBezTo>
                <a:cubicBezTo>
                  <a:pt x="10471914" y="2786362"/>
                  <a:pt x="10471914" y="2840306"/>
                  <a:pt x="10463686" y="2893056"/>
                </a:cubicBezTo>
                <a:cubicBezTo>
                  <a:pt x="10453735" y="2964109"/>
                  <a:pt x="10444294" y="3034452"/>
                  <a:pt x="10457052" y="3106215"/>
                </a:cubicBezTo>
                <a:cubicBezTo>
                  <a:pt x="10462665" y="3137479"/>
                  <a:pt x="10466875" y="3169026"/>
                  <a:pt x="10469810" y="3200574"/>
                </a:cubicBezTo>
                <a:cubicBezTo>
                  <a:pt x="10475653" y="3281119"/>
                  <a:pt x="10473561" y="3362120"/>
                  <a:pt x="10463559" y="3442154"/>
                </a:cubicBezTo>
                <a:cubicBezTo>
                  <a:pt x="10453990" y="3535091"/>
                  <a:pt x="10469554" y="3628597"/>
                  <a:pt x="10456797" y="3721250"/>
                </a:cubicBezTo>
                <a:cubicBezTo>
                  <a:pt x="10447738" y="3795870"/>
                  <a:pt x="10447394" y="3871485"/>
                  <a:pt x="10455776" y="3946204"/>
                </a:cubicBezTo>
                <a:cubicBezTo>
                  <a:pt x="10470855" y="4087457"/>
                  <a:pt x="10469912" y="4230260"/>
                  <a:pt x="10452970" y="4371244"/>
                </a:cubicBezTo>
                <a:cubicBezTo>
                  <a:pt x="10442508" y="4453523"/>
                  <a:pt x="10436512" y="4538218"/>
                  <a:pt x="10455266" y="4618934"/>
                </a:cubicBezTo>
                <a:cubicBezTo>
                  <a:pt x="10499408" y="4808646"/>
                  <a:pt x="10473637" y="4998642"/>
                  <a:pt x="10455266" y="5187359"/>
                </a:cubicBezTo>
                <a:cubicBezTo>
                  <a:pt x="10444103" y="5288708"/>
                  <a:pt x="10443847" y="5391181"/>
                  <a:pt x="10454500" y="5492602"/>
                </a:cubicBezTo>
                <a:lnTo>
                  <a:pt x="10454510" y="5492731"/>
                </a:lnTo>
                <a:lnTo>
                  <a:pt x="10414967" y="5491139"/>
                </a:lnTo>
                <a:cubicBezTo>
                  <a:pt x="10117611" y="5495732"/>
                  <a:pt x="9820450" y="5526349"/>
                  <a:pt x="9523092" y="5507105"/>
                </a:cubicBezTo>
                <a:cubicBezTo>
                  <a:pt x="9272964" y="5490920"/>
                  <a:pt x="9023034" y="5477142"/>
                  <a:pt x="8772711" y="5490483"/>
                </a:cubicBezTo>
                <a:cubicBezTo>
                  <a:pt x="8636774" y="5499549"/>
                  <a:pt x="8500636" y="5503107"/>
                  <a:pt x="8364561" y="5501172"/>
                </a:cubicBezTo>
                <a:lnTo>
                  <a:pt x="8196562" y="5491993"/>
                </a:lnTo>
                <a:lnTo>
                  <a:pt x="8077075" y="5475562"/>
                </a:lnTo>
                <a:lnTo>
                  <a:pt x="7915670" y="5468917"/>
                </a:lnTo>
                <a:lnTo>
                  <a:pt x="7914092" y="5467957"/>
                </a:lnTo>
                <a:lnTo>
                  <a:pt x="7894412" y="5467957"/>
                </a:lnTo>
                <a:lnTo>
                  <a:pt x="7892834" y="5468758"/>
                </a:lnTo>
                <a:lnTo>
                  <a:pt x="7727602" y="5475562"/>
                </a:lnTo>
                <a:lnTo>
                  <a:pt x="7690606" y="5480649"/>
                </a:lnTo>
                <a:lnTo>
                  <a:pt x="7624212" y="5484579"/>
                </a:lnTo>
                <a:cubicBezTo>
                  <a:pt x="7434738" y="5508001"/>
                  <a:pt x="7243868" y="5514147"/>
                  <a:pt x="7053506" y="5502949"/>
                </a:cubicBezTo>
                <a:cubicBezTo>
                  <a:pt x="6777009" y="5485453"/>
                  <a:pt x="6500117" y="5474737"/>
                  <a:pt x="6223029" y="5498574"/>
                </a:cubicBezTo>
                <a:cubicBezTo>
                  <a:pt x="6065592" y="5511916"/>
                  <a:pt x="5908157" y="5526131"/>
                  <a:pt x="5750720" y="5507761"/>
                </a:cubicBezTo>
                <a:cubicBezTo>
                  <a:pt x="5616170" y="5490965"/>
                  <a:pt x="5480520" y="5488253"/>
                  <a:pt x="5345518" y="5499668"/>
                </a:cubicBezTo>
                <a:cubicBezTo>
                  <a:pt x="5197844" y="5511040"/>
                  <a:pt x="5049616" y="5511040"/>
                  <a:pt x="4901942" y="5499668"/>
                </a:cubicBezTo>
                <a:cubicBezTo>
                  <a:pt x="4760445" y="5490920"/>
                  <a:pt x="4618556" y="5476268"/>
                  <a:pt x="4477454" y="5492013"/>
                </a:cubicBezTo>
                <a:cubicBezTo>
                  <a:pt x="4279085" y="5513884"/>
                  <a:pt x="4081305" y="5506667"/>
                  <a:pt x="3883329" y="5493326"/>
                </a:cubicBezTo>
                <a:cubicBezTo>
                  <a:pt x="3719792" y="5482391"/>
                  <a:pt x="3555664" y="5466425"/>
                  <a:pt x="3392914" y="5492233"/>
                </a:cubicBezTo>
                <a:cubicBezTo>
                  <a:pt x="3175771" y="5523222"/>
                  <a:pt x="2956480" y="5531206"/>
                  <a:pt x="2737979" y="5516072"/>
                </a:cubicBezTo>
                <a:cubicBezTo>
                  <a:pt x="2289680" y="5492670"/>
                  <a:pt x="1840986" y="5498574"/>
                  <a:pt x="1392489" y="5480641"/>
                </a:cubicBezTo>
                <a:cubicBezTo>
                  <a:pt x="1244499" y="5474519"/>
                  <a:pt x="1097296" y="5507322"/>
                  <a:pt x="949699" y="5509072"/>
                </a:cubicBezTo>
                <a:cubicBezTo>
                  <a:pt x="684469" y="5512352"/>
                  <a:pt x="418241" y="5493120"/>
                  <a:pt x="151598" y="5492249"/>
                </a:cubicBezTo>
                <a:lnTo>
                  <a:pt x="1415" y="5496057"/>
                </a:lnTo>
                <a:lnTo>
                  <a:pt x="3772" y="5431261"/>
                </a:lnTo>
                <a:cubicBezTo>
                  <a:pt x="7163" y="5398149"/>
                  <a:pt x="12808" y="5364994"/>
                  <a:pt x="20909" y="5331792"/>
                </a:cubicBezTo>
                <a:cubicBezTo>
                  <a:pt x="51502" y="5208362"/>
                  <a:pt x="50009" y="5079152"/>
                  <a:pt x="16572" y="4956462"/>
                </a:cubicBezTo>
                <a:cubicBezTo>
                  <a:pt x="9172" y="4924695"/>
                  <a:pt x="4643" y="4892329"/>
                  <a:pt x="3048" y="4859758"/>
                </a:cubicBezTo>
                <a:cubicBezTo>
                  <a:pt x="-7031" y="4740857"/>
                  <a:pt x="9937" y="4623614"/>
                  <a:pt x="24098" y="4506116"/>
                </a:cubicBezTo>
                <a:cubicBezTo>
                  <a:pt x="33539" y="4431228"/>
                  <a:pt x="47955" y="4355575"/>
                  <a:pt x="24098" y="4281453"/>
                </a:cubicBezTo>
                <a:cubicBezTo>
                  <a:pt x="7755" y="4229797"/>
                  <a:pt x="4120" y="4174965"/>
                  <a:pt x="13510" y="4121600"/>
                </a:cubicBezTo>
                <a:cubicBezTo>
                  <a:pt x="29342" y="4026887"/>
                  <a:pt x="32646" y="3930503"/>
                  <a:pt x="23333" y="3834935"/>
                </a:cubicBezTo>
                <a:cubicBezTo>
                  <a:pt x="17184" y="3771925"/>
                  <a:pt x="18128" y="3708417"/>
                  <a:pt x="26140" y="3645611"/>
                </a:cubicBezTo>
                <a:cubicBezTo>
                  <a:pt x="36728" y="3561155"/>
                  <a:pt x="53186" y="3475168"/>
                  <a:pt x="33156" y="3390458"/>
                </a:cubicBezTo>
                <a:cubicBezTo>
                  <a:pt x="1262" y="3255864"/>
                  <a:pt x="7641" y="3121398"/>
                  <a:pt x="20399" y="2985784"/>
                </a:cubicBezTo>
                <a:cubicBezTo>
                  <a:pt x="29967" y="2884871"/>
                  <a:pt x="40556" y="2782810"/>
                  <a:pt x="21419" y="2680748"/>
                </a:cubicBezTo>
                <a:cubicBezTo>
                  <a:pt x="13191" y="2633392"/>
                  <a:pt x="13191" y="2584964"/>
                  <a:pt x="21419" y="2537607"/>
                </a:cubicBezTo>
                <a:cubicBezTo>
                  <a:pt x="31370" y="2473819"/>
                  <a:pt x="40811" y="2410668"/>
                  <a:pt x="28053" y="2346242"/>
                </a:cubicBezTo>
                <a:cubicBezTo>
                  <a:pt x="22440" y="2318175"/>
                  <a:pt x="18230" y="2289853"/>
                  <a:pt x="15295" y="2261531"/>
                </a:cubicBezTo>
                <a:cubicBezTo>
                  <a:pt x="9452" y="2189221"/>
                  <a:pt x="11544" y="2116502"/>
                  <a:pt x="21546" y="2044651"/>
                </a:cubicBezTo>
                <a:cubicBezTo>
                  <a:pt x="31115" y="1961216"/>
                  <a:pt x="15551" y="1877270"/>
                  <a:pt x="28308" y="1794090"/>
                </a:cubicBezTo>
                <a:cubicBezTo>
                  <a:pt x="37367" y="1727100"/>
                  <a:pt x="37711" y="1659216"/>
                  <a:pt x="29329" y="1592136"/>
                </a:cubicBezTo>
                <a:cubicBezTo>
                  <a:pt x="14250" y="1465325"/>
                  <a:pt x="15193" y="1337123"/>
                  <a:pt x="32135" y="1210554"/>
                </a:cubicBezTo>
                <a:cubicBezTo>
                  <a:pt x="42597" y="1136687"/>
                  <a:pt x="48593" y="1060652"/>
                  <a:pt x="29839" y="988188"/>
                </a:cubicBezTo>
                <a:cubicBezTo>
                  <a:pt x="-14303" y="817873"/>
                  <a:pt x="11468" y="647303"/>
                  <a:pt x="29839" y="477881"/>
                </a:cubicBezTo>
                <a:cubicBezTo>
                  <a:pt x="41002" y="386894"/>
                  <a:pt x="41258" y="294898"/>
                  <a:pt x="30605" y="203847"/>
                </a:cubicBezTo>
                <a:lnTo>
                  <a:pt x="17136" y="42362"/>
                </a:lnTo>
                <a:lnTo>
                  <a:pt x="155390" y="51827"/>
                </a:lnTo>
                <a:cubicBezTo>
                  <a:pt x="380715" y="63616"/>
                  <a:pt x="606095" y="63411"/>
                  <a:pt x="831032" y="41432"/>
                </a:cubicBezTo>
                <a:cubicBezTo>
                  <a:pt x="1107234" y="18075"/>
                  <a:pt x="1384519" y="14708"/>
                  <a:pt x="1661115" y="31372"/>
                </a:cubicBezTo>
                <a:cubicBezTo>
                  <a:pt x="1911045" y="42962"/>
                  <a:pt x="2160581" y="71395"/>
                  <a:pt x="2411103" y="47120"/>
                </a:cubicBezTo>
                <a:cubicBezTo>
                  <a:pt x="2497298" y="38807"/>
                  <a:pt x="2581920" y="18689"/>
                  <a:pt x="2668707" y="14096"/>
                </a:cubicBezTo>
                <a:cubicBezTo>
                  <a:pt x="3075287" y="-7775"/>
                  <a:pt x="3480488" y="25030"/>
                  <a:pt x="3885690" y="51930"/>
                </a:cubicBezTo>
                <a:cubicBezTo>
                  <a:pt x="4033287" y="61770"/>
                  <a:pt x="4180883" y="73799"/>
                  <a:pt x="4328480" y="46900"/>
                </a:cubicBezTo>
                <a:cubicBezTo>
                  <a:pt x="4453032" y="25577"/>
                  <a:pt x="4579453" y="21181"/>
                  <a:pt x="4704949" y="33778"/>
                </a:cubicBezTo>
                <a:cubicBezTo>
                  <a:pt x="4816098" y="46376"/>
                  <a:pt x="4927939" y="49371"/>
                  <a:pt x="5039501" y="42745"/>
                </a:cubicBezTo>
                <a:cubicBezTo>
                  <a:pt x="5342568" y="15407"/>
                  <a:pt x="5645828" y="318"/>
                  <a:pt x="5949681" y="536"/>
                </a:cubicBezTo>
                <a:close/>
              </a:path>
            </a:pathLst>
          </a:custGeom>
        </p:spPr>
      </p:pic>
    </p:spTree>
    <p:extLst>
      <p:ext uri="{BB962C8B-B14F-4D97-AF65-F5344CB8AC3E}">
        <p14:creationId xmlns:p14="http://schemas.microsoft.com/office/powerpoint/2010/main" val="10141614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216A218-E4D6-D42E-F448-C86F46D1CCDB}"/>
              </a:ext>
            </a:extLst>
          </p:cNvPr>
          <p:cNvSpPr>
            <a:spLocks noGrp="1"/>
          </p:cNvSpPr>
          <p:nvPr>
            <p:ph type="title"/>
          </p:nvPr>
        </p:nvSpPr>
        <p:spPr>
          <a:xfrm>
            <a:off x="6739128" y="638089"/>
            <a:ext cx="4818888" cy="1476801"/>
          </a:xfrm>
        </p:spPr>
        <p:txBody>
          <a:bodyPr anchor="b">
            <a:normAutofit/>
          </a:bodyPr>
          <a:lstStyle/>
          <a:p>
            <a:r>
              <a:rPr lang="en-US" sz="4600"/>
              <a:t>Nicola Bulley case- information sharing</a:t>
            </a:r>
          </a:p>
        </p:txBody>
      </p:sp>
      <p:pic>
        <p:nvPicPr>
          <p:cNvPr id="4" name="Picture 3" descr="Water search expert caused challenges to Nicola Bulley investigation –  report">
            <a:extLst>
              <a:ext uri="{FF2B5EF4-FFF2-40B4-BE49-F238E27FC236}">
                <a16:creationId xmlns:a16="http://schemas.microsoft.com/office/drawing/2014/main" id="{559F940B-531C-EB66-24A5-18D48358FFA5}"/>
              </a:ext>
            </a:extLst>
          </p:cNvPr>
          <p:cNvPicPr>
            <a:picLocks noChangeAspect="1"/>
          </p:cNvPicPr>
          <p:nvPr/>
        </p:nvPicPr>
        <p:blipFill>
          <a:blip r:embed="rId2"/>
          <a:stretch>
            <a:fillRect/>
          </a:stretch>
        </p:blipFill>
        <p:spPr>
          <a:xfrm>
            <a:off x="630936" y="685800"/>
            <a:ext cx="5458968" cy="5486400"/>
          </a:xfrm>
          <a:prstGeom prst="rect">
            <a:avLst/>
          </a:prstGeom>
        </p:spPr>
      </p:pic>
      <p:sp>
        <p:nvSpPr>
          <p:cNvPr id="11" name="sketch line">
            <a:extLst>
              <a:ext uri="{FF2B5EF4-FFF2-40B4-BE49-F238E27FC236}">
                <a16:creationId xmlns:a16="http://schemas.microsoft.com/office/drawing/2014/main" id="{953EE71A-6488-4203-A7C4-77102FD0DC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3912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AB560AD-AB7A-9D5F-4F05-026B4898AB90}"/>
              </a:ext>
            </a:extLst>
          </p:cNvPr>
          <p:cNvSpPr>
            <a:spLocks noGrp="1"/>
          </p:cNvSpPr>
          <p:nvPr>
            <p:ph idx="1"/>
          </p:nvPr>
        </p:nvSpPr>
        <p:spPr>
          <a:xfrm>
            <a:off x="6739128" y="2664886"/>
            <a:ext cx="4818888" cy="3550789"/>
          </a:xfrm>
        </p:spPr>
        <p:txBody>
          <a:bodyPr vert="horz" lIns="91440" tIns="45720" rIns="91440" bIns="45720" rtlCol="0" anchor="t">
            <a:normAutofit/>
          </a:bodyPr>
          <a:lstStyle/>
          <a:p>
            <a:pPr marL="0" indent="0">
              <a:buNone/>
            </a:pPr>
            <a:r>
              <a:rPr lang="en-US" sz="2200" dirty="0"/>
              <a:t>Police </a:t>
            </a:r>
            <a:r>
              <a:rPr lang="en-US" sz="2200" dirty="0" err="1"/>
              <a:t>critisised</a:t>
            </a:r>
            <a:r>
              <a:rPr lang="en-US" sz="2200" dirty="0"/>
              <a:t> for releasing personal information regarding Nicola:-</a:t>
            </a:r>
            <a:endParaRPr lang="en-US" dirty="0"/>
          </a:p>
          <a:p>
            <a:r>
              <a:rPr lang="en-US" sz="2200" dirty="0"/>
              <a:t>Alcohol consumption</a:t>
            </a:r>
            <a:endParaRPr lang="en-US" dirty="0"/>
          </a:p>
          <a:p>
            <a:r>
              <a:rPr lang="en-US" sz="2200" dirty="0"/>
              <a:t>Menopause.</a:t>
            </a:r>
            <a:endParaRPr lang="en-US" dirty="0"/>
          </a:p>
          <a:p>
            <a:endParaRPr lang="en-US" sz="2200" dirty="0"/>
          </a:p>
        </p:txBody>
      </p:sp>
    </p:spTree>
    <p:extLst>
      <p:ext uri="{BB962C8B-B14F-4D97-AF65-F5344CB8AC3E}">
        <p14:creationId xmlns:p14="http://schemas.microsoft.com/office/powerpoint/2010/main" val="699899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A304C-D85D-46F2-CD65-E5006C14BB4B}"/>
              </a:ext>
            </a:extLst>
          </p:cNvPr>
          <p:cNvSpPr>
            <a:spLocks noGrp="1"/>
          </p:cNvSpPr>
          <p:nvPr>
            <p:ph type="title"/>
          </p:nvPr>
        </p:nvSpPr>
        <p:spPr/>
        <p:txBody>
          <a:bodyPr/>
          <a:lstStyle/>
          <a:p>
            <a:r>
              <a:rPr lang="en-GB" dirty="0"/>
              <a:t>Case Exercise 1</a:t>
            </a:r>
          </a:p>
        </p:txBody>
      </p:sp>
      <p:sp>
        <p:nvSpPr>
          <p:cNvPr id="3" name="Content Placeholder 2">
            <a:extLst>
              <a:ext uri="{FF2B5EF4-FFF2-40B4-BE49-F238E27FC236}">
                <a16:creationId xmlns:a16="http://schemas.microsoft.com/office/drawing/2014/main" id="{9FC7D116-6878-7099-1C43-0D43C5AD1DAB}"/>
              </a:ext>
            </a:extLst>
          </p:cNvPr>
          <p:cNvSpPr>
            <a:spLocks noGrp="1"/>
          </p:cNvSpPr>
          <p:nvPr>
            <p:ph idx="1"/>
          </p:nvPr>
        </p:nvSpPr>
        <p:spPr/>
        <p:txBody>
          <a:bodyPr>
            <a:normAutofit fontScale="92500" lnSpcReduction="10000"/>
          </a:bodyPr>
          <a:lstStyle/>
          <a:p>
            <a:r>
              <a:rPr lang="en-GB" dirty="0"/>
              <a:t>You are on duty with your tutor constable who takes you to their favourite tea stops.</a:t>
            </a:r>
          </a:p>
          <a:p>
            <a:r>
              <a:rPr lang="en-GB" dirty="0"/>
              <a:t>Usually, you call in one each day for a cuppa and a catch up but as this is the week before Christmas it seems that each one is expecting a visit.</a:t>
            </a:r>
          </a:p>
          <a:p>
            <a:r>
              <a:rPr lang="en-GB" dirty="0"/>
              <a:t>To your surprise on each visit the occupant provides your tutor with a little wrapped present which he tucks away into his laptop bag as the </a:t>
            </a:r>
            <a:r>
              <a:rPr lang="en-GB" dirty="0" err="1"/>
              <a:t>gifter</a:t>
            </a:r>
            <a:r>
              <a:rPr lang="en-GB" dirty="0"/>
              <a:t> wishes him a Merry Christmas and thanks him for looking after the community.</a:t>
            </a:r>
          </a:p>
          <a:p>
            <a:endParaRPr lang="en-GB" dirty="0"/>
          </a:p>
          <a:p>
            <a:r>
              <a:rPr lang="en-GB" dirty="0"/>
              <a:t>What are your thoughts?</a:t>
            </a:r>
          </a:p>
        </p:txBody>
      </p:sp>
    </p:spTree>
    <p:extLst>
      <p:ext uri="{BB962C8B-B14F-4D97-AF65-F5344CB8AC3E}">
        <p14:creationId xmlns:p14="http://schemas.microsoft.com/office/powerpoint/2010/main" val="6381026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53812-FC08-21A3-694D-AE7BC70189EC}"/>
              </a:ext>
            </a:extLst>
          </p:cNvPr>
          <p:cNvSpPr>
            <a:spLocks noGrp="1"/>
          </p:cNvSpPr>
          <p:nvPr>
            <p:ph type="title"/>
          </p:nvPr>
        </p:nvSpPr>
        <p:spPr/>
        <p:txBody>
          <a:bodyPr/>
          <a:lstStyle/>
          <a:p>
            <a:r>
              <a:rPr lang="en-GB" dirty="0"/>
              <a:t>Case Exercise 2</a:t>
            </a:r>
          </a:p>
        </p:txBody>
      </p:sp>
      <p:sp>
        <p:nvSpPr>
          <p:cNvPr id="3" name="Content Placeholder 2">
            <a:extLst>
              <a:ext uri="{FF2B5EF4-FFF2-40B4-BE49-F238E27FC236}">
                <a16:creationId xmlns:a16="http://schemas.microsoft.com/office/drawing/2014/main" id="{F9400F61-C248-C2EE-F58B-B75F3715B234}"/>
              </a:ext>
            </a:extLst>
          </p:cNvPr>
          <p:cNvSpPr>
            <a:spLocks noGrp="1"/>
          </p:cNvSpPr>
          <p:nvPr>
            <p:ph idx="1"/>
          </p:nvPr>
        </p:nvSpPr>
        <p:spPr/>
        <p:txBody>
          <a:bodyPr/>
          <a:lstStyle/>
          <a:p>
            <a:r>
              <a:rPr lang="en-GB" dirty="0"/>
              <a:t>You are on duty and attend the execution of a drugs warrant.</a:t>
            </a:r>
          </a:p>
          <a:p>
            <a:r>
              <a:rPr lang="en-GB" dirty="0"/>
              <a:t>Whilst on the premises you see the sergeant open a safe and remove £40 from inside tucking it into their back pocket.  They see you see them take the money and state  “scum, they wont miss anything, keep it quiet or I will ruin your probation”.</a:t>
            </a:r>
          </a:p>
          <a:p>
            <a:endParaRPr lang="en-GB" dirty="0"/>
          </a:p>
          <a:p>
            <a:r>
              <a:rPr lang="en-GB" dirty="0"/>
              <a:t>Consider this situation, whether any offences are being committed and what would you do?</a:t>
            </a:r>
          </a:p>
        </p:txBody>
      </p:sp>
    </p:spTree>
    <p:extLst>
      <p:ext uri="{BB962C8B-B14F-4D97-AF65-F5344CB8AC3E}">
        <p14:creationId xmlns:p14="http://schemas.microsoft.com/office/powerpoint/2010/main" val="10588324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8C4E7-3DDF-1FDE-85D0-92576DBD7CD0}"/>
              </a:ext>
            </a:extLst>
          </p:cNvPr>
          <p:cNvSpPr>
            <a:spLocks noGrp="1"/>
          </p:cNvSpPr>
          <p:nvPr>
            <p:ph type="title"/>
          </p:nvPr>
        </p:nvSpPr>
        <p:spPr/>
        <p:txBody>
          <a:bodyPr/>
          <a:lstStyle/>
          <a:p>
            <a:r>
              <a:rPr lang="en-GB" dirty="0"/>
              <a:t>Case Exercise 3</a:t>
            </a:r>
          </a:p>
        </p:txBody>
      </p:sp>
      <p:sp>
        <p:nvSpPr>
          <p:cNvPr id="3" name="Content Placeholder 2">
            <a:extLst>
              <a:ext uri="{FF2B5EF4-FFF2-40B4-BE49-F238E27FC236}">
                <a16:creationId xmlns:a16="http://schemas.microsoft.com/office/drawing/2014/main" id="{19FE9837-C920-E652-2396-FFB74B3301AC}"/>
              </a:ext>
            </a:extLst>
          </p:cNvPr>
          <p:cNvSpPr>
            <a:spLocks noGrp="1"/>
          </p:cNvSpPr>
          <p:nvPr>
            <p:ph idx="1"/>
          </p:nvPr>
        </p:nvSpPr>
        <p:spPr/>
        <p:txBody>
          <a:bodyPr/>
          <a:lstStyle/>
          <a:p>
            <a:r>
              <a:rPr lang="en-GB" dirty="0"/>
              <a:t>You are on your traffic familiarisation week and out on patrol with a very young, keen traffic officer.  He has been showing you the radar gun and targeting speeders.  One of the speeders he stops is a very attractive female who flirts with your colleague, offering their telephone number.  Your colleague, ever the professional books the female for speeding but accepts their telephone number and later arranges to take them out on a date.</a:t>
            </a:r>
          </a:p>
          <a:p>
            <a:endParaRPr lang="en-GB" dirty="0"/>
          </a:p>
          <a:p>
            <a:r>
              <a:rPr lang="en-GB" dirty="0"/>
              <a:t>What are your thoughts?</a:t>
            </a:r>
          </a:p>
        </p:txBody>
      </p:sp>
    </p:spTree>
    <p:extLst>
      <p:ext uri="{BB962C8B-B14F-4D97-AF65-F5344CB8AC3E}">
        <p14:creationId xmlns:p14="http://schemas.microsoft.com/office/powerpoint/2010/main" val="37891697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C2154-702D-2823-2845-07660FA095E0}"/>
              </a:ext>
            </a:extLst>
          </p:cNvPr>
          <p:cNvSpPr>
            <a:spLocks noGrp="1"/>
          </p:cNvSpPr>
          <p:nvPr>
            <p:ph type="title"/>
          </p:nvPr>
        </p:nvSpPr>
        <p:spPr/>
        <p:txBody>
          <a:bodyPr/>
          <a:lstStyle/>
          <a:p>
            <a:r>
              <a:rPr lang="en-GB" dirty="0"/>
              <a:t>Case Exercise 4</a:t>
            </a:r>
          </a:p>
        </p:txBody>
      </p:sp>
      <p:sp>
        <p:nvSpPr>
          <p:cNvPr id="3" name="Content Placeholder 2">
            <a:extLst>
              <a:ext uri="{FF2B5EF4-FFF2-40B4-BE49-F238E27FC236}">
                <a16:creationId xmlns:a16="http://schemas.microsoft.com/office/drawing/2014/main" id="{8EE63D80-C498-E874-C251-6831E44A6C89}"/>
              </a:ext>
            </a:extLst>
          </p:cNvPr>
          <p:cNvSpPr>
            <a:spLocks noGrp="1"/>
          </p:cNvSpPr>
          <p:nvPr>
            <p:ph idx="1"/>
          </p:nvPr>
        </p:nvSpPr>
        <p:spPr/>
        <p:txBody>
          <a:bodyPr>
            <a:normAutofit lnSpcReduction="10000"/>
          </a:bodyPr>
          <a:lstStyle/>
          <a:p>
            <a:r>
              <a:rPr lang="en-GB" dirty="0"/>
              <a:t>You are a new to role student officer and your children attend the local primary school, one of their friends has stated when they attended your house on the weekend that they really enjoy visiting as you do not shout at each other the same way that mammy and daddy do and that they would rather live with you.  This statement troubles you as you are worried that there may be domestic violence at the child’s house.  As a police officer you realise that you should probably do something about this but are a little reserved as the child’s father is an Inspector who works in HQ.</a:t>
            </a:r>
          </a:p>
          <a:p>
            <a:endParaRPr lang="en-GB" dirty="0"/>
          </a:p>
          <a:p>
            <a:r>
              <a:rPr lang="en-GB" dirty="0"/>
              <a:t>What might you do with this information?</a:t>
            </a:r>
          </a:p>
        </p:txBody>
      </p:sp>
    </p:spTree>
    <p:extLst>
      <p:ext uri="{BB962C8B-B14F-4D97-AF65-F5344CB8AC3E}">
        <p14:creationId xmlns:p14="http://schemas.microsoft.com/office/powerpoint/2010/main" val="20671727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0DBFD-1787-86F3-EBFC-79843AFB8293}"/>
              </a:ext>
            </a:extLst>
          </p:cNvPr>
          <p:cNvSpPr>
            <a:spLocks noGrp="1"/>
          </p:cNvSpPr>
          <p:nvPr>
            <p:ph type="title"/>
          </p:nvPr>
        </p:nvSpPr>
        <p:spPr/>
        <p:txBody>
          <a:bodyPr/>
          <a:lstStyle/>
          <a:p>
            <a:r>
              <a:rPr lang="en-GB" dirty="0"/>
              <a:t>Case Exercise 5</a:t>
            </a:r>
          </a:p>
        </p:txBody>
      </p:sp>
      <p:sp>
        <p:nvSpPr>
          <p:cNvPr id="3" name="Content Placeholder 2">
            <a:extLst>
              <a:ext uri="{FF2B5EF4-FFF2-40B4-BE49-F238E27FC236}">
                <a16:creationId xmlns:a16="http://schemas.microsoft.com/office/drawing/2014/main" id="{4BF2A6E7-C3A8-8C37-A461-3CCA4481A0DD}"/>
              </a:ext>
            </a:extLst>
          </p:cNvPr>
          <p:cNvSpPr>
            <a:spLocks noGrp="1"/>
          </p:cNvSpPr>
          <p:nvPr>
            <p:ph idx="1"/>
          </p:nvPr>
        </p:nvSpPr>
        <p:spPr/>
        <p:txBody>
          <a:bodyPr>
            <a:normAutofit fontScale="92500" lnSpcReduction="20000"/>
          </a:bodyPr>
          <a:lstStyle/>
          <a:p>
            <a:r>
              <a:rPr lang="en-GB" dirty="0"/>
              <a:t>You are on your initial student officer course at police headquarters and a what if conversation has taken place with one of the trainers.  You colleague asked whether or not someone that had failed to disclose a previous conviction on their application form would be kicked out of the police service.  The trainer stated that this disclosure would be required at time of vetting and failing to disclose could be deemed to be dishonest and the staff member being asked to leave.  The student who raised this concern seems to be quite troubled and has difficulty getting to sleep that night, you check on them and they tell you that they have failed to disclose but if they are found out, they will not only lose their job but their home and possibly their family too.</a:t>
            </a:r>
          </a:p>
          <a:p>
            <a:endParaRPr lang="en-GB" dirty="0"/>
          </a:p>
          <a:p>
            <a:r>
              <a:rPr lang="en-GB" dirty="0"/>
              <a:t>Discuss what you would do?</a:t>
            </a:r>
          </a:p>
        </p:txBody>
      </p:sp>
    </p:spTree>
    <p:extLst>
      <p:ext uri="{BB962C8B-B14F-4D97-AF65-F5344CB8AC3E}">
        <p14:creationId xmlns:p14="http://schemas.microsoft.com/office/powerpoint/2010/main" val="5195928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76328-86D1-4418-E9D0-444D49B91E04}"/>
              </a:ext>
            </a:extLst>
          </p:cNvPr>
          <p:cNvSpPr>
            <a:spLocks noGrp="1"/>
          </p:cNvSpPr>
          <p:nvPr>
            <p:ph type="title"/>
          </p:nvPr>
        </p:nvSpPr>
        <p:spPr/>
        <p:txBody>
          <a:bodyPr/>
          <a:lstStyle/>
          <a:p>
            <a:r>
              <a:rPr lang="en-GB" dirty="0"/>
              <a:t>Case Exercise 6</a:t>
            </a:r>
          </a:p>
        </p:txBody>
      </p:sp>
      <p:sp>
        <p:nvSpPr>
          <p:cNvPr id="3" name="Content Placeholder 2">
            <a:extLst>
              <a:ext uri="{FF2B5EF4-FFF2-40B4-BE49-F238E27FC236}">
                <a16:creationId xmlns:a16="http://schemas.microsoft.com/office/drawing/2014/main" id="{FD889FFF-74EA-1AB3-3EC1-EFDEEBF25BEE}"/>
              </a:ext>
            </a:extLst>
          </p:cNvPr>
          <p:cNvSpPr>
            <a:spLocks noGrp="1"/>
          </p:cNvSpPr>
          <p:nvPr>
            <p:ph idx="1"/>
          </p:nvPr>
        </p:nvSpPr>
        <p:spPr/>
        <p:txBody>
          <a:bodyPr/>
          <a:lstStyle/>
          <a:p>
            <a:r>
              <a:rPr lang="en-GB" dirty="0"/>
              <a:t>Your tutor is at it again!</a:t>
            </a:r>
          </a:p>
          <a:p>
            <a:r>
              <a:rPr lang="en-GB" dirty="0"/>
              <a:t>It is Saturday and they have forgotten to buy their lottery ticket, so they nip in to the local shop and buy a line in the lottery.</a:t>
            </a:r>
          </a:p>
          <a:p>
            <a:endParaRPr lang="en-GB" dirty="0"/>
          </a:p>
          <a:p>
            <a:r>
              <a:rPr lang="en-GB" dirty="0"/>
              <a:t>It is only £2 and most of the money goes to good causes.</a:t>
            </a:r>
          </a:p>
          <a:p>
            <a:endParaRPr lang="en-GB" dirty="0"/>
          </a:p>
          <a:p>
            <a:r>
              <a:rPr lang="en-GB" dirty="0"/>
              <a:t>Discuss whether or not this is acceptable?</a:t>
            </a:r>
          </a:p>
        </p:txBody>
      </p:sp>
    </p:spTree>
    <p:extLst>
      <p:ext uri="{BB962C8B-B14F-4D97-AF65-F5344CB8AC3E}">
        <p14:creationId xmlns:p14="http://schemas.microsoft.com/office/powerpoint/2010/main" val="42530548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2584</Words>
  <Application>Microsoft Office PowerPoint</Application>
  <PresentationFormat>Widescreen</PresentationFormat>
  <Paragraphs>208</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Aptos</vt:lpstr>
      <vt:lpstr>Aptos Display</vt:lpstr>
      <vt:lpstr>Arial</vt:lpstr>
      <vt:lpstr>Calibri</vt:lpstr>
      <vt:lpstr>office theme</vt:lpstr>
      <vt:lpstr>Understanding the role of  police constable  (BMPL4019a)</vt:lpstr>
      <vt:lpstr>What are professional standards?</vt:lpstr>
      <vt:lpstr>What does it mean to act "ethically"?</vt:lpstr>
      <vt:lpstr>Task- Equality Act 2010</vt:lpstr>
      <vt:lpstr>Code of Ethics </vt:lpstr>
      <vt:lpstr>PowerPoint Presentation</vt:lpstr>
      <vt:lpstr>Code of Practice for Ethical Policing   (statutory code)</vt:lpstr>
      <vt:lpstr>Ten standards of Professional Behaviour and Policing principles (Police Federation, 2023)</vt:lpstr>
      <vt:lpstr>Ten standards of Professional Behaviour and Policing principles (Police Federation, 2023)</vt:lpstr>
      <vt:lpstr>Ten standards of Professional Behaviour and Policing principles (Police Federation, 2023)</vt:lpstr>
      <vt:lpstr>Does this apply to a police officers personal life?</vt:lpstr>
      <vt:lpstr>Maintaining professional standards</vt:lpstr>
      <vt:lpstr>Professional Standards procedures </vt:lpstr>
      <vt:lpstr>Professional Standards procedures </vt:lpstr>
      <vt:lpstr>What about when standards slide?</vt:lpstr>
      <vt:lpstr>Conduct matters</vt:lpstr>
      <vt:lpstr>Complaints</vt:lpstr>
      <vt:lpstr>Ten standards of Professional Behaviour and Policing principles (Police Federation, 2023)</vt:lpstr>
      <vt:lpstr>Ten standards of Professional Behaviour and Policing principles (Police Federation, 2023)</vt:lpstr>
      <vt:lpstr>Ten standards of Professional Behaviour and Policing principles (Police Federation, 2023)</vt:lpstr>
      <vt:lpstr>Obligations</vt:lpstr>
      <vt:lpstr>Hillsborough Disaster- public apology </vt:lpstr>
      <vt:lpstr> Police complaints  </vt:lpstr>
      <vt:lpstr>PowerPoint Presentation</vt:lpstr>
      <vt:lpstr>Number of complaints logged with IOPC 2022/23</vt:lpstr>
      <vt:lpstr>IOPC assessment review upon receiving a complaint</vt:lpstr>
      <vt:lpstr>Outcomes from misconduct hearing</vt:lpstr>
      <vt:lpstr>Wayne Couzens- what sanctions did he face?</vt:lpstr>
      <vt:lpstr>Police barred list and how it works</vt:lpstr>
      <vt:lpstr>How does the barring list work?  (College of Policing, 2023)</vt:lpstr>
      <vt:lpstr>Barred for 5 or 3 years</vt:lpstr>
      <vt:lpstr>What impact do cases like Wayne Couzens have on the public’s perception of the police?</vt:lpstr>
      <vt:lpstr>PowerPoint Presentation</vt:lpstr>
      <vt:lpstr>Nicola Bulley case- information sharing</vt:lpstr>
      <vt:lpstr>Case Exercise 1</vt:lpstr>
      <vt:lpstr>Case Exercise 2</vt:lpstr>
      <vt:lpstr>Case Exercise 3</vt:lpstr>
      <vt:lpstr>Case Exercise 4</vt:lpstr>
      <vt:lpstr>Case Exercise 5</vt:lpstr>
      <vt:lpstr>Case Exercise 6</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Melanie Thomas</cp:lastModifiedBy>
  <cp:revision>12</cp:revision>
  <dcterms:created xsi:type="dcterms:W3CDTF">2024-07-01T10:47:22Z</dcterms:created>
  <dcterms:modified xsi:type="dcterms:W3CDTF">2025-11-17T21:13:17Z</dcterms:modified>
</cp:coreProperties>
</file>