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11"/>
  </p:notesMasterIdLst>
  <p:handoutMasterIdLst>
    <p:handoutMasterId r:id="rId12"/>
  </p:handoutMasterIdLst>
  <p:sldIdLst>
    <p:sldId id="256" r:id="rId2"/>
    <p:sldId id="257" r:id="rId3"/>
    <p:sldId id="263" r:id="rId4"/>
    <p:sldId id="261" r:id="rId5"/>
    <p:sldId id="262" r:id="rId6"/>
    <p:sldId id="264" r:id="rId7"/>
    <p:sldId id="265" r:id="rId8"/>
    <p:sldId id="266" r:id="rId9"/>
    <p:sldId id="259"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6CF50-343A-8977-109C-15B4BDD77106}" v="1956" dt="2023-07-23T19:20:32.662"/>
    <p1510:client id="{166A4FB3-240B-4ECA-A57F-B9A71DC18951}" v="55" dt="2023-07-12T14:17:49.781"/>
    <p1510:client id="{5BFE8920-8437-05E6-C3B2-33894C584D59}" v="632" dt="2023-07-25T18:29:34.311"/>
    <p1510:client id="{B815675D-6921-2B13-6171-99FFB1D0EF08}" v="290" dt="2023-07-23T22:09:20.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29/07/2023</a:t>
            </a:fld>
            <a:endParaRPr lang="en-GB"/>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29/07/2023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2627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987212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96634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553154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061474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991294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72722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0062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185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20851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114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7/29/2023</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70640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yellow figures and a red figure on the other side">
            <a:extLst>
              <a:ext uri="{FF2B5EF4-FFF2-40B4-BE49-F238E27FC236}">
                <a16:creationId xmlns:a16="http://schemas.microsoft.com/office/drawing/2014/main" id="{6F136461-0DDF-7035-9F38-5C07A1F96AC7}"/>
              </a:ext>
            </a:extLst>
          </p:cNvPr>
          <p:cNvPicPr>
            <a:picLocks noChangeAspect="1"/>
          </p:cNvPicPr>
          <p:nvPr/>
        </p:nvPicPr>
        <p:blipFill rotWithShape="1">
          <a:blip r:embed="rId3"/>
          <a:srcRect t="15730"/>
          <a:stretch/>
        </p:blipFill>
        <p:spPr>
          <a:xfrm>
            <a:off x="20" y="1"/>
            <a:ext cx="12191980" cy="6857999"/>
          </a:xfrm>
          <a:prstGeom prst="rect">
            <a:avLst/>
          </a:prstGeom>
          <a:noFill/>
        </p:spPr>
      </p:pic>
      <p:sp>
        <p:nvSpPr>
          <p:cNvPr id="2" name="Title 1"/>
          <p:cNvSpPr>
            <a:spLocks noGrp="1"/>
          </p:cNvSpPr>
          <p:nvPr>
            <p:ph type="ctrTitle"/>
          </p:nvPr>
        </p:nvSpPr>
        <p:spPr>
          <a:xfrm>
            <a:off x="1251080" y="4587372"/>
            <a:ext cx="9689834" cy="1198359"/>
          </a:xfrm>
        </p:spPr>
        <p:txBody>
          <a:bodyPr rtlCol="0" anchor="b">
            <a:normAutofit/>
          </a:bodyPr>
          <a:lstStyle/>
          <a:p>
            <a:pPr algn="ctr"/>
            <a:r>
              <a:rPr lang="en-GB" sz="3700">
                <a:solidFill>
                  <a:srgbClr val="FFFFFF"/>
                </a:solidFill>
              </a:rPr>
              <a:t>Talent Acquisition Strategies and Incentive Methods</a:t>
            </a:r>
          </a:p>
        </p:txBody>
      </p:sp>
      <p:sp>
        <p:nvSpPr>
          <p:cNvPr id="3" name="Subtitle 2"/>
          <p:cNvSpPr>
            <a:spLocks noGrp="1"/>
          </p:cNvSpPr>
          <p:nvPr>
            <p:ph type="subTitle" idx="1"/>
          </p:nvPr>
        </p:nvSpPr>
        <p:spPr>
          <a:xfrm>
            <a:off x="1938995" y="5866227"/>
            <a:ext cx="8314005" cy="696351"/>
          </a:xfrm>
        </p:spPr>
        <p:txBody>
          <a:bodyPr rtlCol="0">
            <a:normAutofit/>
          </a:bodyPr>
          <a:lstStyle/>
          <a:p>
            <a:pPr algn="ctr"/>
            <a:r>
              <a:rPr lang="en-GB">
                <a:solidFill>
                  <a:srgbClr val="FFFFFF"/>
                </a:solidFill>
              </a:rPr>
              <a:t>By Tankitsa Yankova</a:t>
            </a:r>
          </a:p>
        </p:txBody>
      </p:sp>
      <p:sp>
        <p:nvSpPr>
          <p:cNvPr id="18" name="Date Placeholder 3">
            <a:extLst>
              <a:ext uri="{FF2B5EF4-FFF2-40B4-BE49-F238E27FC236}">
                <a16:creationId xmlns:a16="http://schemas.microsoft.com/office/drawing/2014/main" id="{D41FA3D7-37B0-47AA-8B62-7F5DEAF6A413}"/>
              </a:ext>
            </a:extLst>
          </p:cNvPr>
          <p:cNvSpPr>
            <a:spLocks noGrp="1"/>
          </p:cNvSpPr>
          <p:nvPr>
            <p:ph type="dt" sz="half" idx="10"/>
          </p:nvPr>
        </p:nvSpPr>
        <p:spPr>
          <a:xfrm rot="5400000">
            <a:off x="10425981" y="4687095"/>
            <a:ext cx="2706690" cy="365125"/>
          </a:xfrm>
        </p:spPr>
        <p:txBody>
          <a:bodyPr/>
          <a:lstStyle/>
          <a:p>
            <a:pPr>
              <a:spcAft>
                <a:spcPts val="600"/>
              </a:spcAft>
            </a:pPr>
            <a:fld id="{0EBCDD1C-9C99-4CD3-ADEE-39B6D869C6C1}" type="datetime1">
              <a:rPr lang="en-US" smtClean="0">
                <a:solidFill>
                  <a:srgbClr val="FFFFFF"/>
                </a:solidFill>
                <a:effectLst>
                  <a:outerShdw blurRad="38100" dist="38100" dir="2700000" algn="tl">
                    <a:srgbClr val="000000">
                      <a:alpha val="43137"/>
                    </a:srgbClr>
                  </a:outerShdw>
                </a:effectLst>
              </a:rPr>
              <a:pPr>
                <a:spcAft>
                  <a:spcPts val="600"/>
                </a:spcAft>
              </a:pPr>
              <a:t>7/29/2023</a:t>
            </a:fld>
            <a:endParaRPr lang="en-US">
              <a:solidFill>
                <a:srgbClr val="FFFFFF"/>
              </a:solidFill>
              <a:effectLst>
                <a:outerShdw blurRad="38100" dist="38100" dir="2700000" algn="tl">
                  <a:srgbClr val="000000">
                    <a:alpha val="43137"/>
                  </a:srgbClr>
                </a:outerShdw>
              </a:effectLst>
            </a:endParaRPr>
          </a:p>
        </p:txBody>
      </p:sp>
      <p:sp>
        <p:nvSpPr>
          <p:cNvPr id="20"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86B5E-4597-5BBF-C93E-2C85F7138626}"/>
              </a:ext>
            </a:extLst>
          </p:cNvPr>
          <p:cNvSpPr>
            <a:spLocks noGrp="1"/>
          </p:cNvSpPr>
          <p:nvPr>
            <p:ph type="title"/>
          </p:nvPr>
        </p:nvSpPr>
        <p:spPr>
          <a:xfrm>
            <a:off x="1603623" y="2029992"/>
            <a:ext cx="3052301" cy="2463664"/>
          </a:xfrm>
        </p:spPr>
        <p:txBody>
          <a:bodyPr anchor="ctr">
            <a:normAutofit/>
          </a:bodyPr>
          <a:lstStyle/>
          <a:p>
            <a:pPr algn="ctr"/>
            <a:r>
              <a:rPr lang="en-GB" sz="3600"/>
              <a:t>Contents </a:t>
            </a:r>
          </a:p>
        </p:txBody>
      </p:sp>
      <p:sp>
        <p:nvSpPr>
          <p:cNvPr id="3" name="Content Placeholder 2">
            <a:extLst>
              <a:ext uri="{FF2B5EF4-FFF2-40B4-BE49-F238E27FC236}">
                <a16:creationId xmlns:a16="http://schemas.microsoft.com/office/drawing/2014/main" id="{55B9F00B-94BE-A63D-7BB2-3D99C0176ECF}"/>
              </a:ext>
            </a:extLst>
          </p:cNvPr>
          <p:cNvSpPr>
            <a:spLocks noGrp="1"/>
          </p:cNvSpPr>
          <p:nvPr>
            <p:ph idx="1"/>
          </p:nvPr>
        </p:nvSpPr>
        <p:spPr>
          <a:xfrm>
            <a:off x="6419855" y="989164"/>
            <a:ext cx="4644534" cy="5555411"/>
          </a:xfrm>
        </p:spPr>
        <p:txBody>
          <a:bodyPr vert="horz" lIns="91440" tIns="45720" rIns="91440" bIns="45720" rtlCol="0" anchor="ctr">
            <a:normAutofit/>
          </a:bodyPr>
          <a:lstStyle/>
          <a:p>
            <a:r>
              <a:rPr lang="en-GB" sz="2800"/>
              <a:t>What is Talent Acquisition</a:t>
            </a:r>
          </a:p>
          <a:p>
            <a:r>
              <a:rPr lang="en-GB" sz="2800"/>
              <a:t>Strategies to Attract Candidates</a:t>
            </a:r>
          </a:p>
          <a:p>
            <a:r>
              <a:rPr lang="en-GB" sz="2800"/>
              <a:t>Incentive Methods to Attract Candidates</a:t>
            </a:r>
          </a:p>
          <a:p>
            <a:r>
              <a:rPr lang="en-GB" sz="2800"/>
              <a:t>Conclusion</a:t>
            </a:r>
          </a:p>
          <a:p>
            <a:r>
              <a:rPr lang="en-GB" sz="2800"/>
              <a:t>References</a:t>
            </a:r>
          </a:p>
          <a:p>
            <a:pPr marL="0" indent="0">
              <a:buNone/>
            </a:pPr>
            <a:endParaRPr lang="en-GB" sz="2800"/>
          </a:p>
        </p:txBody>
      </p:sp>
      <p:sp>
        <p:nvSpPr>
          <p:cNvPr id="10" name="Date Placeholder 3">
            <a:extLst>
              <a:ext uri="{FF2B5EF4-FFF2-40B4-BE49-F238E27FC236}">
                <a16:creationId xmlns:a16="http://schemas.microsoft.com/office/drawing/2014/main" id="{A4B20435-2D65-4C61-926E-4E9E142D6321}"/>
              </a:ext>
            </a:extLst>
          </p:cNvPr>
          <p:cNvSpPr>
            <a:spLocks noGrp="1"/>
          </p:cNvSpPr>
          <p:nvPr>
            <p:ph type="dt" sz="half" idx="10"/>
          </p:nvPr>
        </p:nvSpPr>
        <p:spPr>
          <a:xfrm rot="5400000">
            <a:off x="10425981" y="4687095"/>
            <a:ext cx="2706690" cy="365125"/>
          </a:xfrm>
        </p:spPr>
        <p:txBody>
          <a:bodyPr>
            <a:normAutofit/>
          </a:bodyPr>
          <a:lstStyle/>
          <a:p>
            <a:pPr>
              <a:spcAft>
                <a:spcPts val="600"/>
              </a:spcAft>
            </a:pPr>
            <a:fld id="{E18705FD-6557-4FC5-BC9D-EBAA50AADCFF}" type="datetime1">
              <a:rPr lang="en-US" smtClean="0"/>
              <a:pPr>
                <a:spcAft>
                  <a:spcPts val="600"/>
                </a:spcAft>
              </a:pPr>
              <a:t>7/29/2023</a:t>
            </a:fld>
            <a:endParaRPr lang="en-US"/>
          </a:p>
        </p:txBody>
      </p:sp>
      <p:sp>
        <p:nvSpPr>
          <p:cNvPr id="12" name="Slide Number Placeholder 20">
            <a:extLst>
              <a:ext uri="{FF2B5EF4-FFF2-40B4-BE49-F238E27FC236}">
                <a16:creationId xmlns:a16="http://schemas.microsoft.com/office/drawing/2014/main" id="{D17D7EA4-02EF-4F44-AC63-465DB894E157}"/>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smtClean="0"/>
              <a:pPr>
                <a:spcAft>
                  <a:spcPts val="600"/>
                </a:spcAft>
              </a:pPr>
              <a:t>2</a:t>
            </a:fld>
            <a:endParaRPr lang="en-US"/>
          </a:p>
        </p:txBody>
      </p:sp>
    </p:spTree>
    <p:extLst>
      <p:ext uri="{BB962C8B-B14F-4D97-AF65-F5344CB8AC3E}">
        <p14:creationId xmlns:p14="http://schemas.microsoft.com/office/powerpoint/2010/main" val="853617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31C3E-BB14-8D70-0164-60C4D540DA1B}"/>
              </a:ext>
            </a:extLst>
          </p:cNvPr>
          <p:cNvSpPr>
            <a:spLocks noGrp="1"/>
          </p:cNvSpPr>
          <p:nvPr>
            <p:ph type="title"/>
          </p:nvPr>
        </p:nvSpPr>
        <p:spPr/>
        <p:txBody>
          <a:bodyPr/>
          <a:lstStyle/>
          <a:p>
            <a:r>
              <a:rPr lang="en-GB"/>
              <a:t>What is Talent Acquisition?</a:t>
            </a:r>
          </a:p>
        </p:txBody>
      </p:sp>
      <p:sp>
        <p:nvSpPr>
          <p:cNvPr id="3" name="Content Placeholder 2">
            <a:extLst>
              <a:ext uri="{FF2B5EF4-FFF2-40B4-BE49-F238E27FC236}">
                <a16:creationId xmlns:a16="http://schemas.microsoft.com/office/drawing/2014/main" id="{EC382B33-6086-D5B4-1443-4474D94DE9CA}"/>
              </a:ext>
            </a:extLst>
          </p:cNvPr>
          <p:cNvSpPr>
            <a:spLocks noGrp="1"/>
          </p:cNvSpPr>
          <p:nvPr>
            <p:ph idx="1"/>
          </p:nvPr>
        </p:nvSpPr>
        <p:spPr/>
        <p:txBody>
          <a:bodyPr vert="horz" lIns="91440" tIns="45720" rIns="91440" bIns="45720" rtlCol="0" anchor="t">
            <a:normAutofit/>
          </a:bodyPr>
          <a:lstStyle/>
          <a:p>
            <a:pPr marL="0" indent="0">
              <a:buNone/>
            </a:pPr>
            <a:r>
              <a:rPr lang="en-GB" sz="2400" dirty="0"/>
              <a:t>"Talent acquisition is a strategic approach to identifying, attracting and on boarding top talent to efficiently and effectively meet dynamic business's needs" (</a:t>
            </a:r>
            <a:r>
              <a:rPr lang="en-GB" sz="2400" dirty="0">
                <a:ea typeface="+mn-lt"/>
                <a:cs typeface="+mn-lt"/>
              </a:rPr>
              <a:t>Parthasarathy and Pingle, 2014).</a:t>
            </a:r>
            <a:endParaRPr lang="en-US"/>
          </a:p>
          <a:p>
            <a:pPr marL="0" indent="0">
              <a:buNone/>
            </a:pPr>
            <a:r>
              <a:rPr lang="en-GB" sz="2400" dirty="0">
                <a:latin typeface="Goudy Old Style"/>
                <a:cs typeface="Arial"/>
              </a:rPr>
              <a:t>Within a company, managers should consider a range of strategies in order to attract a diverse group of candidates that may have the talents needed for the role that is needed. There could be some short-term as well as some long-term strategies implemented.</a:t>
            </a:r>
            <a:endParaRPr lang="en-US" sz="2400">
              <a:latin typeface="Goudy Old Style"/>
              <a:cs typeface="Arial"/>
            </a:endParaRPr>
          </a:p>
          <a:p>
            <a:pPr marL="0" indent="0">
              <a:buNone/>
            </a:pPr>
            <a:r>
              <a:rPr lang="en-GB" sz="2400" dirty="0">
                <a:latin typeface="Goudy Old Style"/>
                <a:cs typeface="Arial"/>
              </a:rPr>
              <a:t>In this PowerPoint, some of these will be explored. This is to ensure job roles within a Restaurant Group is attractive to many individuals. </a:t>
            </a:r>
            <a:endParaRPr lang="en-GB" sz="2400" dirty="0">
              <a:latin typeface="Goudy Old Style"/>
            </a:endParaRPr>
          </a:p>
        </p:txBody>
      </p:sp>
    </p:spTree>
    <p:extLst>
      <p:ext uri="{BB962C8B-B14F-4D97-AF65-F5344CB8AC3E}">
        <p14:creationId xmlns:p14="http://schemas.microsoft.com/office/powerpoint/2010/main" val="3038129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46A5-F7A0-8DC8-6EF3-7D6814A24F25}"/>
              </a:ext>
            </a:extLst>
          </p:cNvPr>
          <p:cNvSpPr>
            <a:spLocks noGrp="1"/>
          </p:cNvSpPr>
          <p:nvPr>
            <p:ph type="title"/>
          </p:nvPr>
        </p:nvSpPr>
        <p:spPr>
          <a:xfrm>
            <a:off x="934407" y="893819"/>
            <a:ext cx="10223052" cy="648326"/>
          </a:xfrm>
        </p:spPr>
        <p:txBody>
          <a:bodyPr>
            <a:normAutofit/>
          </a:bodyPr>
          <a:lstStyle/>
          <a:p>
            <a:r>
              <a:rPr lang="en-GB" sz="4000"/>
              <a:t>Strategies to attract candidates</a:t>
            </a:r>
          </a:p>
        </p:txBody>
      </p:sp>
      <p:sp>
        <p:nvSpPr>
          <p:cNvPr id="3" name="Content Placeholder 2">
            <a:extLst>
              <a:ext uri="{FF2B5EF4-FFF2-40B4-BE49-F238E27FC236}">
                <a16:creationId xmlns:a16="http://schemas.microsoft.com/office/drawing/2014/main" id="{EE55589D-D625-E9A2-6AFA-ABC3E2C3CF9A}"/>
              </a:ext>
            </a:extLst>
          </p:cNvPr>
          <p:cNvSpPr>
            <a:spLocks noGrp="1"/>
          </p:cNvSpPr>
          <p:nvPr>
            <p:ph idx="1"/>
          </p:nvPr>
        </p:nvSpPr>
        <p:spPr>
          <a:xfrm>
            <a:off x="931821" y="1489693"/>
            <a:ext cx="9692669" cy="4449792"/>
          </a:xfrm>
        </p:spPr>
        <p:txBody>
          <a:bodyPr vert="horz" lIns="91440" tIns="45720" rIns="91440" bIns="45720" rtlCol="0" anchor="t">
            <a:noAutofit/>
          </a:bodyPr>
          <a:lstStyle/>
          <a:p>
            <a:pPr marL="0" indent="0">
              <a:buNone/>
            </a:pPr>
            <a:r>
              <a:rPr lang="en-GB" sz="2300" dirty="0">
                <a:latin typeface="Goudy Old Style"/>
                <a:cs typeface="Arial"/>
              </a:rPr>
              <a:t>A potential strategy may be making sure the culture of the firm is attractive (Tripathy 2014). For example, talented individuals would like to work at a firm where there are equally talented colleagues. This will create a hardworking environment where they will be incentivised to develop their talents, such as customer service. Therefore, this will make the position more attractive to candidates.</a:t>
            </a:r>
            <a:endParaRPr lang="en-US" sz="2300" dirty="0">
              <a:latin typeface="Goudy Old Style"/>
              <a:cs typeface="Arial"/>
            </a:endParaRPr>
          </a:p>
          <a:p>
            <a:pPr marL="0" indent="0">
              <a:buNone/>
            </a:pPr>
            <a:r>
              <a:rPr lang="en-GB" sz="2300" dirty="0">
                <a:latin typeface="Goudy Old Style"/>
                <a:cs typeface="Arial"/>
              </a:rPr>
              <a:t>Another strategy that could be used may be developing a strong image on social media, such as LinkedIn (Tripathy 2014). This is because many potential candidates in today's day and age use applications and websites in order to assist them with obtaining a job. By the Restaurant Group doing this, they would be able to attract more candidates due to the ease of access; they will be able to discover more about the company that they are applying for. </a:t>
            </a:r>
          </a:p>
          <a:p>
            <a:endParaRPr lang="en-GB" sz="2300"/>
          </a:p>
        </p:txBody>
      </p:sp>
      <p:sp>
        <p:nvSpPr>
          <p:cNvPr id="19" name="Date Placeholder 23">
            <a:extLst>
              <a:ext uri="{FF2B5EF4-FFF2-40B4-BE49-F238E27FC236}">
                <a16:creationId xmlns:a16="http://schemas.microsoft.com/office/drawing/2014/main" id="{55B39C46-506D-44D7-AEB8-EF349EE51736}"/>
              </a:ext>
            </a:extLst>
          </p:cNvPr>
          <p:cNvSpPr>
            <a:spLocks noGrp="1"/>
          </p:cNvSpPr>
          <p:nvPr>
            <p:ph type="dt" sz="half" idx="10"/>
          </p:nvPr>
        </p:nvSpPr>
        <p:spPr>
          <a:xfrm rot="5400000">
            <a:off x="10425981" y="4687095"/>
            <a:ext cx="2706690" cy="365125"/>
          </a:xfrm>
        </p:spPr>
        <p:txBody>
          <a:bodyPr/>
          <a:lstStyle/>
          <a:p>
            <a:pPr>
              <a:spcAft>
                <a:spcPts val="600"/>
              </a:spcAft>
            </a:pPr>
            <a:fld id="{05739FCD-39C2-4FCD-A23B-FC3E4BFD59CE}" type="datetime1">
              <a:rPr lang="en-US" smtClean="0"/>
              <a:pPr>
                <a:spcAft>
                  <a:spcPts val="600"/>
                </a:spcAft>
              </a:pPr>
              <a:t>7/29/2023</a:t>
            </a:fld>
            <a:endParaRPr lang="en-US"/>
          </a:p>
        </p:txBody>
      </p:sp>
      <p:sp>
        <p:nvSpPr>
          <p:cNvPr id="20" name="Slide Number Placeholder 19">
            <a:extLst>
              <a:ext uri="{FF2B5EF4-FFF2-40B4-BE49-F238E27FC236}">
                <a16:creationId xmlns:a16="http://schemas.microsoft.com/office/drawing/2014/main" id="{52768403-B88C-4BF4-9D44-D8688719AE08}"/>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4</a:t>
            </a:fld>
            <a:endParaRPr lang="en-US"/>
          </a:p>
        </p:txBody>
      </p:sp>
    </p:spTree>
    <p:extLst>
      <p:ext uri="{BB962C8B-B14F-4D97-AF65-F5344CB8AC3E}">
        <p14:creationId xmlns:p14="http://schemas.microsoft.com/office/powerpoint/2010/main" val="3717654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3A2E-714E-C484-2DE1-5C8A4E158B23}"/>
              </a:ext>
            </a:extLst>
          </p:cNvPr>
          <p:cNvSpPr>
            <a:spLocks noGrp="1"/>
          </p:cNvSpPr>
          <p:nvPr>
            <p:ph type="title"/>
          </p:nvPr>
        </p:nvSpPr>
        <p:spPr/>
        <p:txBody>
          <a:bodyPr vert="horz" lIns="91440" tIns="45720" rIns="91440" bIns="45720" rtlCol="0" anchor="b">
            <a:noAutofit/>
          </a:bodyPr>
          <a:lstStyle/>
          <a:p>
            <a:r>
              <a:rPr lang="en-GB" sz="3600"/>
              <a:t>Strategies to attract Candidates Cont.</a:t>
            </a:r>
          </a:p>
        </p:txBody>
      </p:sp>
      <p:sp>
        <p:nvSpPr>
          <p:cNvPr id="3" name="Content Placeholder 2">
            <a:extLst>
              <a:ext uri="{FF2B5EF4-FFF2-40B4-BE49-F238E27FC236}">
                <a16:creationId xmlns:a16="http://schemas.microsoft.com/office/drawing/2014/main" id="{7CC0153F-1ADB-C647-42CD-6A71A8EB106C}"/>
              </a:ext>
            </a:extLst>
          </p:cNvPr>
          <p:cNvSpPr>
            <a:spLocks noGrp="1"/>
          </p:cNvSpPr>
          <p:nvPr>
            <p:ph idx="1"/>
          </p:nvPr>
        </p:nvSpPr>
        <p:spPr/>
        <p:txBody>
          <a:bodyPr vert="horz" lIns="91440" tIns="45720" rIns="91440" bIns="45720" rtlCol="0" anchor="t">
            <a:normAutofit lnSpcReduction="10000"/>
          </a:bodyPr>
          <a:lstStyle/>
          <a:p>
            <a:pPr marL="0" indent="0">
              <a:buNone/>
            </a:pPr>
            <a:r>
              <a:rPr lang="en-GB"/>
              <a:t>Furthermore, ensuring employees have access to some form of a "learning library" (Cohn, 2022) may assist in employee talent development, as they will be able to return to training and refresh their knowledge as well as adapting to changes in laws of the Food Standards Agency (FSA). For example, they will be able to refresh their memory of the different chopping boards used withing the kitchen at the restaurants, and the correct procedures for waitresses/waiters if a customer is having an allergic reaction.</a:t>
            </a:r>
            <a:endParaRPr lang="en-US"/>
          </a:p>
          <a:p>
            <a:pPr marL="0" indent="0">
              <a:buNone/>
            </a:pPr>
            <a:r>
              <a:rPr lang="en-GB"/>
              <a:t>Additionally, subject matter experts (SME) could be filmed talking about their knowledge for it to be passed on to the team members (Cohn, 2022). This could allow the Restaurant Group to recruit internally if possible and allow promotions for employees as they would have knowledge from the SME's. For example, within fine dining there are certain ways that food should be presented and cooked, if SME's pass on their knowledge within the company it will allow the employees as well as the business to grow further. </a:t>
            </a:r>
          </a:p>
        </p:txBody>
      </p:sp>
    </p:spTree>
    <p:extLst>
      <p:ext uri="{BB962C8B-B14F-4D97-AF65-F5344CB8AC3E}">
        <p14:creationId xmlns:p14="http://schemas.microsoft.com/office/powerpoint/2010/main" val="2505968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49FF0-4AD0-DDE6-1190-BEC86F4D0B28}"/>
              </a:ext>
            </a:extLst>
          </p:cNvPr>
          <p:cNvSpPr>
            <a:spLocks noGrp="1"/>
          </p:cNvSpPr>
          <p:nvPr>
            <p:ph type="title"/>
          </p:nvPr>
        </p:nvSpPr>
        <p:spPr>
          <a:xfrm>
            <a:off x="723181" y="584990"/>
            <a:ext cx="11105071" cy="1123999"/>
          </a:xfrm>
        </p:spPr>
        <p:txBody>
          <a:bodyPr>
            <a:noAutofit/>
          </a:bodyPr>
          <a:lstStyle/>
          <a:p>
            <a:r>
              <a:rPr lang="en-GB" sz="3600"/>
              <a:t>Incentive Methods To Attract Candidates</a:t>
            </a:r>
          </a:p>
        </p:txBody>
      </p:sp>
      <p:sp>
        <p:nvSpPr>
          <p:cNvPr id="3" name="Content Placeholder 2">
            <a:extLst>
              <a:ext uri="{FF2B5EF4-FFF2-40B4-BE49-F238E27FC236}">
                <a16:creationId xmlns:a16="http://schemas.microsoft.com/office/drawing/2014/main" id="{A8E7CAE9-D157-2D26-9B10-5405D5DBB20E}"/>
              </a:ext>
            </a:extLst>
          </p:cNvPr>
          <p:cNvSpPr>
            <a:spLocks noGrp="1"/>
          </p:cNvSpPr>
          <p:nvPr>
            <p:ph idx="1"/>
          </p:nvPr>
        </p:nvSpPr>
        <p:spPr/>
        <p:txBody>
          <a:bodyPr vert="horz" lIns="91440" tIns="45720" rIns="91440" bIns="45720" rtlCol="0" anchor="t">
            <a:normAutofit lnSpcReduction="10000"/>
          </a:bodyPr>
          <a:lstStyle/>
          <a:p>
            <a:pPr marL="0" indent="0">
              <a:buNone/>
            </a:pPr>
            <a:r>
              <a:rPr lang="en-GB"/>
              <a:t>As well as there being talent acquisition strategies, employers may also wish to include incentives for potential employees. These incentives may be monetary or non-monetary. </a:t>
            </a:r>
            <a:endParaRPr lang="en-US"/>
          </a:p>
          <a:p>
            <a:pPr marL="0" indent="0">
              <a:buNone/>
            </a:pPr>
            <a:r>
              <a:rPr lang="en-GB"/>
              <a:t>One incentive may be by offering fake currencies that may be used to trade in for goods/services, or cash (</a:t>
            </a:r>
            <a:r>
              <a:rPr lang="en-GB" err="1">
                <a:ea typeface="+mn-lt"/>
                <a:cs typeface="+mn-lt"/>
              </a:rPr>
              <a:t>Aguinis</a:t>
            </a:r>
            <a:r>
              <a:rPr lang="en-GB">
                <a:ea typeface="+mn-lt"/>
                <a:cs typeface="+mn-lt"/>
              </a:rPr>
              <a:t>, Joo and Gottfredson, 2012). This will possibly motivate potential employees as they will be earning rewards for their hard work. One way in which the Restaurant Group could implement this is by providing customers with a QR code which they could scan and leave a review of the service they experienced, in which they could put down the name of the employee; who will later receive a reward for it.</a:t>
            </a:r>
          </a:p>
          <a:p>
            <a:pPr marL="0" indent="0">
              <a:buNone/>
            </a:pPr>
            <a:r>
              <a:rPr lang="en-GB">
                <a:ea typeface="+mn-lt"/>
                <a:cs typeface="+mn-lt"/>
              </a:rPr>
              <a:t>Another financial incentive may be to offer marginally higher salaries than competitors in order to have potential candidates that may be the best in their field (</a:t>
            </a:r>
            <a:r>
              <a:rPr lang="en-GB" err="1">
                <a:ea typeface="+mn-lt"/>
                <a:cs typeface="+mn-lt"/>
              </a:rPr>
              <a:t>Phonsanam</a:t>
            </a:r>
            <a:r>
              <a:rPr lang="en-GB">
                <a:ea typeface="+mn-lt"/>
                <a:cs typeface="+mn-lt"/>
              </a:rPr>
              <a:t>, 2010). This could be done by the Restaurant Group by offering a salary that may be, for example, 2% higher than their competitors. This will potentially attract the ideal candidates for the position.</a:t>
            </a:r>
          </a:p>
        </p:txBody>
      </p:sp>
    </p:spTree>
    <p:extLst>
      <p:ext uri="{BB962C8B-B14F-4D97-AF65-F5344CB8AC3E}">
        <p14:creationId xmlns:p14="http://schemas.microsoft.com/office/powerpoint/2010/main" val="1871447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7FF4C-9193-F509-45BE-E7A2FC6151B9}"/>
              </a:ext>
            </a:extLst>
          </p:cNvPr>
          <p:cNvSpPr>
            <a:spLocks noGrp="1"/>
          </p:cNvSpPr>
          <p:nvPr>
            <p:ph type="title"/>
          </p:nvPr>
        </p:nvSpPr>
        <p:spPr/>
        <p:txBody>
          <a:bodyPr/>
          <a:lstStyle/>
          <a:p>
            <a:r>
              <a:rPr lang="en-GB" sz="3600">
                <a:ea typeface="+mj-lt"/>
                <a:cs typeface="+mj-lt"/>
              </a:rPr>
              <a:t>Incentive Methods To Attract Candidates Cont.</a:t>
            </a:r>
            <a:endParaRPr lang="en-US"/>
          </a:p>
        </p:txBody>
      </p:sp>
      <p:sp>
        <p:nvSpPr>
          <p:cNvPr id="3" name="Content Placeholder 2">
            <a:extLst>
              <a:ext uri="{FF2B5EF4-FFF2-40B4-BE49-F238E27FC236}">
                <a16:creationId xmlns:a16="http://schemas.microsoft.com/office/drawing/2014/main" id="{378D339C-07BE-69E2-AA36-2EAFF4AFB304}"/>
              </a:ext>
            </a:extLst>
          </p:cNvPr>
          <p:cNvSpPr>
            <a:spLocks noGrp="1"/>
          </p:cNvSpPr>
          <p:nvPr>
            <p:ph idx="1"/>
          </p:nvPr>
        </p:nvSpPr>
        <p:spPr/>
        <p:txBody>
          <a:bodyPr vert="horz" lIns="91440" tIns="45720" rIns="91440" bIns="45720" rtlCol="0" anchor="t">
            <a:normAutofit/>
          </a:bodyPr>
          <a:lstStyle/>
          <a:p>
            <a:pPr marL="0" indent="0">
              <a:buNone/>
            </a:pPr>
            <a:r>
              <a:rPr lang="en-GB" sz="2400" dirty="0"/>
              <a:t>On the other hand, there may be non-financial incentives that can be used by the Restaurant Group. These may be things such as health insurance; it has been</a:t>
            </a:r>
            <a:r>
              <a:rPr lang="en-GB" sz="2400" dirty="0">
                <a:ea typeface="+mn-lt"/>
                <a:cs typeface="+mn-lt"/>
              </a:rPr>
              <a:t> found that the non-monetary incentives are seen separate to the monetary incentives, however, employees would be dissatisfied with their total compensation if they did not have both (</a:t>
            </a:r>
            <a:r>
              <a:rPr lang="en-GB" sz="2400" dirty="0" err="1">
                <a:ea typeface="+mn-lt"/>
                <a:cs typeface="+mn-lt"/>
              </a:rPr>
              <a:t>Phonsanam</a:t>
            </a:r>
            <a:r>
              <a:rPr lang="en-GB" sz="2400" dirty="0">
                <a:ea typeface="+mn-lt"/>
                <a:cs typeface="+mn-lt"/>
              </a:rPr>
              <a:t>, 2010). Therefore, by implementing non-monetary benefits the Restaurant Group will motivate individuals to apply for a position at their company and, remain at the company due to the total compensation being satisfactory. </a:t>
            </a:r>
          </a:p>
          <a:p>
            <a:pPr marL="0" indent="0">
              <a:buNone/>
            </a:pPr>
            <a:endParaRPr lang="en-GB"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2287535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D9DDB-EE56-FFF9-01B2-A52F6D646A8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5CA9314-22B9-C2EC-B3A1-F78E8D2E780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sz="2400" dirty="0"/>
              <a:t>To conclude, there are many strategies and incentives that the Restaurant Group could use in order to attract a variety of candidates, such as financial rewards and an attractive culture within the firm. Although it is often argued that monetary incentives provide greater incentives for the workplace (</a:t>
            </a:r>
            <a:r>
              <a:rPr lang="en-GB" sz="2400" dirty="0">
                <a:solidFill>
                  <a:srgbClr val="333333"/>
                </a:solidFill>
                <a:ea typeface="+mn-lt"/>
                <a:cs typeface="+mn-lt"/>
              </a:rPr>
              <a:t>Opsahl</a:t>
            </a:r>
            <a:r>
              <a:rPr lang="en-GB" sz="2400" dirty="0">
                <a:solidFill>
                  <a:srgbClr val="333333"/>
                </a:solidFill>
              </a:rPr>
              <a:t> and </a:t>
            </a:r>
            <a:r>
              <a:rPr lang="en-GB" sz="2400" dirty="0" err="1">
                <a:solidFill>
                  <a:srgbClr val="333333"/>
                </a:solidFill>
                <a:ea typeface="+mn-lt"/>
                <a:cs typeface="+mn-lt"/>
              </a:rPr>
              <a:t>Dunnette</a:t>
            </a:r>
            <a:r>
              <a:rPr lang="en-GB" sz="2400" dirty="0">
                <a:solidFill>
                  <a:srgbClr val="333333"/>
                </a:solidFill>
              </a:rPr>
              <a:t>, 1966) which is supported by Frederick Taylor's theory (per piece rate),</a:t>
            </a:r>
            <a:r>
              <a:rPr lang="en-GB" sz="2400" dirty="0"/>
              <a:t> there has been research and theories that support that there are many other factors that affect whether employees apply for a position with a company. Some of these may be safety, belonging, and esteem. This is supported by Maslow's hierarchy of needs (</a:t>
            </a:r>
            <a:r>
              <a:rPr lang="en-GB" sz="2400" dirty="0">
                <a:ea typeface="+mn-lt"/>
                <a:cs typeface="+mn-lt"/>
              </a:rPr>
              <a:t>Gawel, 1996) because employees often desire to feel safe within the workplace and feel like they are needed within the team of colleagues. Therefore, these may present a stronger argument as employees within the Restaurant Group may be more likely to resign if they feel unsafe due to fires, for example. </a:t>
            </a:r>
            <a:endParaRPr lang="en-US" sz="2400" dirty="0"/>
          </a:p>
        </p:txBody>
      </p:sp>
    </p:spTree>
    <p:extLst>
      <p:ext uri="{BB962C8B-B14F-4D97-AF65-F5344CB8AC3E}">
        <p14:creationId xmlns:p14="http://schemas.microsoft.com/office/powerpoint/2010/main" val="3120352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283A-9565-82D6-58E8-5A177E86980A}"/>
              </a:ext>
            </a:extLst>
          </p:cNvPr>
          <p:cNvSpPr>
            <a:spLocks noGrp="1"/>
          </p:cNvSpPr>
          <p:nvPr>
            <p:ph type="title"/>
          </p:nvPr>
        </p:nvSpPr>
        <p:spPr/>
        <p:txBody>
          <a:bodyPr>
            <a:normAutofit/>
          </a:bodyPr>
          <a:lstStyle/>
          <a:p>
            <a:r>
              <a:rPr lang="en-GB"/>
              <a:t>References</a:t>
            </a:r>
          </a:p>
        </p:txBody>
      </p:sp>
      <p:sp>
        <p:nvSpPr>
          <p:cNvPr id="3" name="Content Placeholder 2">
            <a:extLst>
              <a:ext uri="{FF2B5EF4-FFF2-40B4-BE49-F238E27FC236}">
                <a16:creationId xmlns:a16="http://schemas.microsoft.com/office/drawing/2014/main" id="{54752994-55F2-A723-3DBF-FAF0B55E7A24}"/>
              </a:ext>
            </a:extLst>
          </p:cNvPr>
          <p:cNvSpPr>
            <a:spLocks noGrp="1"/>
          </p:cNvSpPr>
          <p:nvPr>
            <p:ph idx="1"/>
          </p:nvPr>
        </p:nvSpPr>
        <p:spPr/>
        <p:txBody>
          <a:bodyPr vert="horz" lIns="91440" tIns="45720" rIns="91440" bIns="45720" rtlCol="0" anchor="t">
            <a:normAutofit fontScale="70000" lnSpcReduction="20000"/>
          </a:bodyPr>
          <a:lstStyle/>
          <a:p>
            <a:r>
              <a:rPr lang="en-GB" sz="2400" dirty="0">
                <a:ea typeface="+mn-lt"/>
                <a:cs typeface="+mn-lt"/>
              </a:rPr>
              <a:t>Parthasarathy, M and Pingle, S,  "Study of Talent Acquisition Practices – A Review on Global Perspective", November 2014.</a:t>
            </a:r>
          </a:p>
          <a:p>
            <a:r>
              <a:rPr lang="en-GB" sz="2400" dirty="0">
                <a:ea typeface="+mn-lt"/>
                <a:cs typeface="+mn-lt"/>
              </a:rPr>
              <a:t>Tripathy, S, "Talent Acquisition a Key Factor to Overcome New Age Challenges and Opportunities for Human Resource Management", December 2014.</a:t>
            </a:r>
          </a:p>
          <a:p>
            <a:r>
              <a:rPr lang="en-GB" sz="2400" dirty="0"/>
              <a:t>Cohn, A, "Talent Acquisition Excellence Essentials - 4 Ways To Structure Onboarding In A Hybrid World", March 2022.</a:t>
            </a:r>
          </a:p>
          <a:p>
            <a:r>
              <a:rPr lang="en-GB" sz="2400" dirty="0" err="1">
                <a:ea typeface="+mn-lt"/>
                <a:cs typeface="+mn-lt"/>
              </a:rPr>
              <a:t>Aguinis</a:t>
            </a:r>
            <a:r>
              <a:rPr lang="en-GB" sz="2400" dirty="0">
                <a:ea typeface="+mn-lt"/>
                <a:cs typeface="+mn-lt"/>
              </a:rPr>
              <a:t>, H, Joo, H and Gottfredson, R, "What monetary rewards can and cannot do: How to show employees the money", 2012</a:t>
            </a:r>
          </a:p>
          <a:p>
            <a:r>
              <a:rPr lang="en-GB" sz="2400" dirty="0" err="1">
                <a:ea typeface="+mn-lt"/>
                <a:cs typeface="+mn-lt"/>
              </a:rPr>
              <a:t>Phonsanam</a:t>
            </a:r>
            <a:r>
              <a:rPr lang="en-GB" sz="2400" dirty="0">
                <a:ea typeface="+mn-lt"/>
                <a:cs typeface="+mn-lt"/>
              </a:rPr>
              <a:t>, S.T, "Total compensation practices and their relationship to hospitality employee retention" (2010).</a:t>
            </a:r>
          </a:p>
          <a:p>
            <a:r>
              <a:rPr lang="en-GB" sz="2400" dirty="0">
                <a:solidFill>
                  <a:srgbClr val="333333"/>
                </a:solidFill>
                <a:ea typeface="+mn-lt"/>
                <a:cs typeface="+mn-lt"/>
              </a:rPr>
              <a:t>Opsahl, R. L., &amp; </a:t>
            </a:r>
            <a:r>
              <a:rPr lang="en-GB" sz="2400" dirty="0" err="1">
                <a:solidFill>
                  <a:srgbClr val="333333"/>
                </a:solidFill>
                <a:ea typeface="+mn-lt"/>
                <a:cs typeface="+mn-lt"/>
              </a:rPr>
              <a:t>Dunnette</a:t>
            </a:r>
            <a:r>
              <a:rPr lang="en-GB" sz="2400" dirty="0">
                <a:solidFill>
                  <a:srgbClr val="333333"/>
                </a:solidFill>
                <a:ea typeface="+mn-lt"/>
                <a:cs typeface="+mn-lt"/>
              </a:rPr>
              <a:t>, M. D. (1966). Role of financial compensation in industrial motivation. </a:t>
            </a:r>
            <a:r>
              <a:rPr lang="en-GB" sz="2400" i="1" dirty="0">
                <a:solidFill>
                  <a:srgbClr val="333333"/>
                </a:solidFill>
                <a:ea typeface="+mn-lt"/>
                <a:cs typeface="+mn-lt"/>
              </a:rPr>
              <a:t>Psychological Bulletin, 66</a:t>
            </a:r>
            <a:r>
              <a:rPr lang="en-GB" sz="2400" dirty="0">
                <a:solidFill>
                  <a:srgbClr val="333333"/>
                </a:solidFill>
                <a:ea typeface="+mn-lt"/>
                <a:cs typeface="+mn-lt"/>
              </a:rPr>
              <a:t>(2), 94–118</a:t>
            </a:r>
          </a:p>
          <a:p>
            <a:r>
              <a:rPr lang="en-GB" sz="2400" dirty="0">
                <a:ea typeface="+mn-lt"/>
                <a:cs typeface="+mn-lt"/>
              </a:rPr>
              <a:t>Gawel, J. E. (1996) "Herzberg's Theory of Motivation and Maslow's Hierarchy of Needs," Practical Assessment, Research, and Evaluation: Vol. 5 , Article 11.</a:t>
            </a:r>
            <a:endParaRPr lang="en-GB" sz="2400" dirty="0">
              <a:solidFill>
                <a:srgbClr val="333333"/>
              </a:solidFill>
            </a:endParaRPr>
          </a:p>
        </p:txBody>
      </p:sp>
    </p:spTree>
    <p:extLst>
      <p:ext uri="{BB962C8B-B14F-4D97-AF65-F5344CB8AC3E}">
        <p14:creationId xmlns:p14="http://schemas.microsoft.com/office/powerpoint/2010/main" val="248274737"/>
      </p:ext>
    </p:extLst>
  </p:cSld>
  <p:clrMapOvr>
    <a:masterClrMapping/>
  </p:clrMapOvr>
</p:sld>
</file>

<file path=ppt/theme/theme1.xml><?xml version="1.0" encoding="utf-8"?>
<a:theme xmlns:a="http://schemas.openxmlformats.org/drawingml/2006/main" name="ArchwayVTI">
  <a:themeElements>
    <a:clrScheme name="AnalogousFromDarkSeedLeftStep">
      <a:dk1>
        <a:srgbClr val="000000"/>
      </a:dk1>
      <a:lt1>
        <a:srgbClr val="FFFFFF"/>
      </a:lt1>
      <a:dk2>
        <a:srgbClr val="36291F"/>
      </a:dk2>
      <a:lt2>
        <a:srgbClr val="E6E2E8"/>
      </a:lt2>
      <a:accent1>
        <a:srgbClr val="52B620"/>
      </a:accent1>
      <a:accent2>
        <a:srgbClr val="87AF13"/>
      </a:accent2>
      <a:accent3>
        <a:srgbClr val="B79F21"/>
      </a:accent3>
      <a:accent4>
        <a:srgbClr val="D56717"/>
      </a:accent4>
      <a:accent5>
        <a:srgbClr val="E72A29"/>
      </a:accent5>
      <a:accent6>
        <a:srgbClr val="D51765"/>
      </a:accent6>
      <a:hlink>
        <a:srgbClr val="BF553F"/>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ArchwayVTI</vt:lpstr>
      <vt:lpstr>Talent Acquisition Strategies and Incentive Methods</vt:lpstr>
      <vt:lpstr>Contents </vt:lpstr>
      <vt:lpstr>What is Talent Acquisition?</vt:lpstr>
      <vt:lpstr>Strategies to attract candidates</vt:lpstr>
      <vt:lpstr>Strategies to attract Candidates Cont.</vt:lpstr>
      <vt:lpstr>Incentive Methods To Attract Candidates</vt:lpstr>
      <vt:lpstr>Incentive Methods To Attract Candidates Cont.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168</cp:revision>
  <dcterms:created xsi:type="dcterms:W3CDTF">2023-07-12T14:02:43Z</dcterms:created>
  <dcterms:modified xsi:type="dcterms:W3CDTF">2023-07-29T11:24:23Z</dcterms:modified>
</cp:coreProperties>
</file>