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25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0" r:id="rId17"/>
    <p:sldId id="271" r:id="rId18"/>
    <p:sldId id="272" r:id="rId19"/>
  </p:sldIdLst>
  <p:sldSz cx="14630400" cy="8229600"/>
  <p:notesSz cx="8229600" cy="14630400"/>
  <p:embeddedFontLst>
    <p:embeddedFont>
      <p:font typeface="Century Gothic" panose="020B0502020202020204" pitchFamily="34" charset="0"/>
      <p:regular r:id="rId21"/>
      <p:bold r:id="rId22"/>
      <p:italic r:id="rId23"/>
      <p:boldItalic r:id="rId24"/>
    </p:embeddedFont>
    <p:embeddedFont>
      <p:font typeface="Geist" panose="020B0604020202020204" charset="0"/>
      <p:bold r:id="rId25"/>
    </p:embeddedFont>
    <p:embeddedFont>
      <p:font typeface="Trebuchet MS" panose="020B0603020202020204" pitchFamily="34" charset="0"/>
      <p:regular r:id="rId26"/>
      <p:bold r:id="rId27"/>
      <p:italic r:id="rId28"/>
      <p:boldItalic r:id="rId29"/>
    </p:embeddedFont>
    <p:embeddedFont>
      <p:font typeface="Wingdings 3" panose="05040102010807070707" pitchFamily="18" charset="2"/>
      <p:regular r:id="rId3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>
        <p:scale>
          <a:sx n="70" d="100"/>
          <a:sy n="70" d="100"/>
        </p:scale>
        <p:origin x="634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371850" y="1097275"/>
            <a:ext cx="5486650" cy="54864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9" name="Google Shape;49;p1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Google Shape;50;p1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daa9aa7df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2" name="Google Shape;62;g3daa9aa7df1_0_0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g3daa9aa7df1_0_0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daa9aa7df1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3" name="Google Shape;73;g3daa9aa7df1_0_66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" name="Google Shape;74;g3daa9aa7df1_0_66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daa9aa7df1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4" name="Google Shape;84;g3daa9aa7df1_0_28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g3daa9aa7df1_0_28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daa9aa7df1_0_1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5" name="Google Shape;95;g3daa9aa7df1_0_15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g3daa9aa7df1_0_15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397ba143ef8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4" name="Google Shape;104;g397ba143ef8_0_15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g397ba143ef8_0_15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97ba143ef8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0" name="Google Shape;120;g397ba143ef8_0_51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g397ba143ef8_0_51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7" name="Google Shape;137;p3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3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5" name="Google Shape;145;p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6" name="Google Shape;156;p6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6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3daa9aa7df1_0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7" name="Google Shape;167;g3daa9aa7df1_0_9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8" name="Google Shape;168;g3daa9aa7df1_0_9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3daa9aa7df1_0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78" name="Google Shape;178;g3daa9aa7df1_0_119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g3daa9aa7df1_0_119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daa9aa7df1_0_1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9" name="Google Shape;189;g3daa9aa7df1_0_133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g3daa9aa7df1_0_133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13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3daa9aa7df1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0" name="Google Shape;200;g3daa9aa7df1_0_107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g3daa9aa7df1_0_107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>
          <a:extLst>
            <a:ext uri="{FF2B5EF4-FFF2-40B4-BE49-F238E27FC236}">
              <a16:creationId xmlns:a16="http://schemas.microsoft.com/office/drawing/2014/main" id="{A1264B42-1E15-A333-659A-8240FBB65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3daa9aa7df1_0_107:notes">
            <a:extLst>
              <a:ext uri="{FF2B5EF4-FFF2-40B4-BE49-F238E27FC236}">
                <a16:creationId xmlns:a16="http://schemas.microsoft.com/office/drawing/2014/main" id="{26381819-D5BB-1E0E-0EFC-CDA26335F7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0" name="Google Shape;200;g3daa9aa7df1_0_107:notes">
            <a:extLst>
              <a:ext uri="{FF2B5EF4-FFF2-40B4-BE49-F238E27FC236}">
                <a16:creationId xmlns:a16="http://schemas.microsoft.com/office/drawing/2014/main" id="{8C20F7C0-C879-2E20-CF0F-464E1FFB77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g3daa9aa7df1_0_107:notes">
            <a:extLst>
              <a:ext uri="{FF2B5EF4-FFF2-40B4-BE49-F238E27FC236}">
                <a16:creationId xmlns:a16="http://schemas.microsoft.com/office/drawing/2014/main" id="{2F57BFE2-623F-1120-621F-63528A960BAC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85431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1" name="Google Shape;211;p7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7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16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-1166813" y="0"/>
            <a:ext cx="5334001" cy="3000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1" name="Google Shape;221;p8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2" name="Google Shape;222;p8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17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397ba143ef8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397ba143ef8_0_142:notes"/>
          <p:cNvSpPr txBox="1">
            <a:spLocks noGrp="1"/>
          </p:cNvSpPr>
          <p:nvPr>
            <p:ph type="body" idx="1"/>
          </p:nvPr>
        </p:nvSpPr>
        <p:spPr>
          <a:xfrm>
            <a:off x="822950" y="6949425"/>
            <a:ext cx="6583800" cy="658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5946" y="1737361"/>
            <a:ext cx="10590790" cy="3995497"/>
          </a:xfrm>
        </p:spPr>
        <p:txBody>
          <a:bodyPr anchor="b"/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5946" y="5732856"/>
            <a:ext cx="10590790" cy="103370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13764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96378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3434080"/>
            <a:ext cx="10590788" cy="229877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6" y="5732857"/>
            <a:ext cx="10590790" cy="1032480"/>
          </a:xfrm>
        </p:spPr>
        <p:txBody>
          <a:bodyPr anchor="t"/>
          <a:lstStyle>
            <a:lvl1pPr marL="0" indent="0" algn="l">
              <a:buNone/>
              <a:defRPr sz="24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1720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23975" y="2472690"/>
            <a:ext cx="5275607" cy="503491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5392" y="2467311"/>
            <a:ext cx="5275609" cy="5040294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8974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286000"/>
            <a:ext cx="527560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2397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5395" y="2286000"/>
            <a:ext cx="5275607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539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52825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38584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43023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4" y="1737360"/>
            <a:ext cx="4081277" cy="1737360"/>
          </a:xfrm>
        </p:spPr>
        <p:txBody>
          <a:bodyPr anchor="b"/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1540" y="1737360"/>
            <a:ext cx="6235196" cy="5486400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160"/>
            </a:lvl2pPr>
            <a:lvl3pPr>
              <a:defRPr sz="192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4" y="3755137"/>
            <a:ext cx="4081276" cy="3474719"/>
          </a:xfrm>
        </p:spPr>
        <p:txBody>
          <a:bodyPr/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89683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689" y="2225030"/>
            <a:ext cx="6111487" cy="1889770"/>
          </a:xfrm>
        </p:spPr>
        <p:txBody>
          <a:bodyPr anchor="b">
            <a:normAutofit/>
          </a:bodyPr>
          <a:lstStyle>
            <a:lvl1pPr algn="l">
              <a:defRPr sz="43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39455" y="1371600"/>
            <a:ext cx="3840480" cy="548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6101975" cy="164592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1984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5760704"/>
            <a:ext cx="10590788" cy="680086"/>
          </a:xfrm>
        </p:spPr>
        <p:txBody>
          <a:bodyPr anchor="b">
            <a:normAutofit/>
          </a:bodyPr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5946" y="822960"/>
            <a:ext cx="10590790" cy="436879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7" y="6440790"/>
            <a:ext cx="10590787" cy="592454"/>
          </a:xfrm>
        </p:spPr>
        <p:txBody>
          <a:bodyPr>
            <a:normAutofit/>
          </a:bodyPr>
          <a:lstStyle>
            <a:lvl1pPr marL="0" indent="0">
              <a:buNone/>
              <a:defRPr sz="14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6546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1737360"/>
            <a:ext cx="10590791" cy="2377440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10590791" cy="283464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8465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2" y="1737360"/>
            <a:ext cx="9599178" cy="2788049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316481" y="4525409"/>
            <a:ext cx="8735579" cy="410609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8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5220788"/>
            <a:ext cx="10590791" cy="201168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077954" y="1165504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96588" y="3136545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65107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3749041"/>
            <a:ext cx="10590792" cy="198381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5" y="5732857"/>
            <a:ext cx="10590791" cy="1032480"/>
          </a:xfrm>
        </p:spPr>
        <p:txBody>
          <a:bodyPr anchor="t"/>
          <a:lstStyle>
            <a:lvl1pPr marL="0" indent="0" algn="l">
              <a:buNone/>
              <a:defRPr sz="24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05875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9537" y="2377440"/>
            <a:ext cx="353623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782956" y="3200400"/>
            <a:ext cx="3512820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0392" y="2377440"/>
            <a:ext cx="352348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47727" y="3200400"/>
            <a:ext cx="3536153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2377440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8549640" y="3200400"/>
            <a:ext cx="3518536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66876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956" y="5101139"/>
            <a:ext cx="352806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82956" y="2651760"/>
            <a:ext cx="352806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782956" y="5792654"/>
            <a:ext cx="3528060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7251" y="5101139"/>
            <a:ext cx="351663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67249" y="2651760"/>
            <a:ext cx="351663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65627" y="5792653"/>
            <a:ext cx="3521287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5101139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549639" y="2651760"/>
            <a:ext cx="3518536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8549491" y="5792650"/>
            <a:ext cx="3523196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17303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37473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965055" y="516256"/>
            <a:ext cx="2103121" cy="699135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82956" y="1064897"/>
            <a:ext cx="8907779" cy="644270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91043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1 master">
  <p:cSld name="Slide 1 master">
    <p:spTree>
      <p:nvGrpSpPr>
        <p:cNvPr id="1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83575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2 master">
  <p:cSld name="Slide 2 master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73138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8 master">
  <p:cSld name="Slide 8 mast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52067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3 master">
  <p:cSld name="Slide 3 mast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26410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4 master">
  <p:cSld name="Slide 4 master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80054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6 master">
  <p:cSld name="Slide 6 master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15003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7 master">
  <p:cSld name="Slide 7 mast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71965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10 master">
  <p:cSld name="Slide 10 master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569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Relationship Id="rId30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3203623"/>
            <a:ext cx="4844414" cy="50259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3470817"/>
            <a:ext cx="1826894" cy="2838544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0330814" y="2011680"/>
            <a:ext cx="3383280" cy="33832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9599295" y="1"/>
            <a:ext cx="1924064" cy="13696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0327054" y="7315200"/>
            <a:ext cx="1192481" cy="9144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2525374" y="0"/>
            <a:ext cx="822960" cy="137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5334" y="543262"/>
            <a:ext cx="11285668" cy="16806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463502"/>
            <a:ext cx="10735849" cy="5034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2186767" y="2148842"/>
            <a:ext cx="1188719" cy="3657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0741888" y="3870357"/>
            <a:ext cx="4631754" cy="36576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2423049" y="354876"/>
            <a:ext cx="1005839" cy="92122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36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123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  <p:sldLayoutId id="2147483743" r:id="rId18"/>
    <p:sldLayoutId id="2147483744" r:id="rId19"/>
    <p:sldLayoutId id="2147483745" r:id="rId20"/>
    <p:sldLayoutId id="2147483746" r:id="rId21"/>
    <p:sldLayoutId id="2147483747" r:id="rId22"/>
    <p:sldLayoutId id="2147483748" r:id="rId23"/>
    <p:sldLayoutId id="2147483749" r:id="rId24"/>
    <p:sldLayoutId id="2147483750" r:id="rId25"/>
  </p:sldLayoutIdLst>
  <p:hf sldNum="0" hdr="0" ftr="0" dt="0"/>
  <p:txStyles>
    <p:titleStyle>
      <a:lvl1pPr algn="l" defTabSz="548640" rtl="0" eaLnBrk="1" latinLnBrk="0" hangingPunct="1">
        <a:spcBef>
          <a:spcPct val="0"/>
        </a:spcBef>
        <a:buNone/>
        <a:defRPr sz="504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1480" indent="-41148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891540" indent="-34290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6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3716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2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9202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46888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0072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56616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1148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6634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3"/>
          <p:cNvSpPr/>
          <p:nvPr/>
        </p:nvSpPr>
        <p:spPr>
          <a:xfrm>
            <a:off x="8869680" y="0"/>
            <a:ext cx="576072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3" name="Google Shape;53;p13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709949" y="-441382"/>
            <a:ext cx="5835998" cy="8426649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13"/>
          <p:cNvSpPr/>
          <p:nvPr/>
        </p:nvSpPr>
        <p:spPr>
          <a:xfrm>
            <a:off x="669549" y="2339007"/>
            <a:ext cx="7556421" cy="14742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lang="en-US" sz="4450" b="1" dirty="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Digital Forensic Investigation Report</a:t>
            </a:r>
            <a:endParaRPr sz="445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13"/>
          <p:cNvSpPr/>
          <p:nvPr/>
        </p:nvSpPr>
        <p:spPr>
          <a:xfrm>
            <a:off x="721635" y="4121563"/>
            <a:ext cx="7556421" cy="29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Corporate Data Theft — Forensic Findings, Analysis &amp; Legal Conclusions</a:t>
            </a:r>
          </a:p>
          <a:p>
            <a:pPr marL="0" marR="0" lvl="0" indent="0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lang="en-US" sz="280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Name : Ishika Shiyani</a:t>
            </a:r>
          </a:p>
          <a:p>
            <a:pPr marL="0" marR="0" lvl="0" indent="0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lang="en-US" sz="280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Student Id : 2434330</a:t>
            </a:r>
          </a:p>
          <a:p>
            <a:pPr marL="0" marR="0" lvl="0" indent="0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lang="en-US" sz="280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Module Code : ACCA7031</a:t>
            </a:r>
          </a:p>
          <a:p>
            <a:pPr marL="0" marR="0" lvl="0" indent="0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endParaRPr sz="175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Google Shape;97;p21">
            <a:extLst>
              <a:ext uri="{FF2B5EF4-FFF2-40B4-BE49-F238E27FC236}">
                <a16:creationId xmlns:a16="http://schemas.microsoft.com/office/drawing/2014/main" id="{C26114F0-AEBF-2119-6EA0-33717D5B95F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571807" y="518267"/>
            <a:ext cx="5751906" cy="16346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/>
          <p:nvPr/>
        </p:nvSpPr>
        <p:spPr>
          <a:xfrm>
            <a:off x="1357151" y="384000"/>
            <a:ext cx="13067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6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 PART-A  Personal Device Acquisition – iphone11 (Cellebrite UFED)</a:t>
            </a:r>
            <a:endParaRPr sz="2650" b="0" i="0" u="none" strike="noStrike" cap="none"/>
          </a:p>
        </p:txBody>
      </p:sp>
      <p:sp>
        <p:nvSpPr>
          <p:cNvPr id="66" name="Google Shape;66;p14"/>
          <p:cNvSpPr/>
          <p:nvPr/>
        </p:nvSpPr>
        <p:spPr>
          <a:xfrm>
            <a:off x="6587051" y="1834525"/>
            <a:ext cx="65823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6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UFED Extraction — Device Connection</a:t>
            </a:r>
            <a:endParaRPr sz="2650" b="0" i="0" u="none" strike="noStrike" cap="none"/>
          </a:p>
        </p:txBody>
      </p:sp>
      <p:sp>
        <p:nvSpPr>
          <p:cNvPr id="67" name="Google Shape;67;p14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w="9525" cap="flat" cmpd="sng">
            <a:solidFill>
              <a:srgbClr val="27252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8" name="Google Shape;6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49875" y="1919175"/>
            <a:ext cx="4550400" cy="25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49875" y="4902377"/>
            <a:ext cx="4550400" cy="2559597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4"/>
          <p:cNvSpPr/>
          <p:nvPr/>
        </p:nvSpPr>
        <p:spPr>
          <a:xfrm>
            <a:off x="6671725" y="2732000"/>
            <a:ext cx="7530600" cy="47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77825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350"/>
              <a:buFont typeface="Geist"/>
              <a:buChar char="●"/>
            </a:pPr>
            <a:r>
              <a:rPr lang="en-US" sz="23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New case created with device and examiner details</a:t>
            </a:r>
            <a:endParaRPr sz="23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77825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350"/>
              <a:buFont typeface="Geist"/>
              <a:buChar char="●"/>
            </a:pPr>
            <a:r>
              <a:rPr lang="en-US" sz="23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Device connected and detected by UFED</a:t>
            </a:r>
            <a:endParaRPr sz="23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77825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350"/>
              <a:buFont typeface="Geist"/>
              <a:buChar char="●"/>
            </a:pPr>
            <a:r>
              <a:rPr lang="en-US" sz="23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Data selection options prepared before extraction</a:t>
            </a:r>
            <a:endParaRPr sz="23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3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5"/>
          <p:cNvSpPr/>
          <p:nvPr/>
        </p:nvSpPr>
        <p:spPr>
          <a:xfrm>
            <a:off x="1357151" y="384000"/>
            <a:ext cx="13067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6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 PART-A  Personal Device Acquisition – iphone11 (Cellebrite UFED)</a:t>
            </a:r>
            <a:endParaRPr sz="2650" b="0" i="0" u="none" strike="noStrike" cap="none"/>
          </a:p>
        </p:txBody>
      </p:sp>
      <p:sp>
        <p:nvSpPr>
          <p:cNvPr id="77" name="Google Shape;77;p15"/>
          <p:cNvSpPr/>
          <p:nvPr/>
        </p:nvSpPr>
        <p:spPr>
          <a:xfrm>
            <a:off x="6587051" y="1834525"/>
            <a:ext cx="65823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6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Extraction Results and Hash Generation</a:t>
            </a:r>
            <a:endParaRPr sz="2650" b="0" i="0" u="none" strike="noStrike" cap="none"/>
          </a:p>
        </p:txBody>
      </p:sp>
      <p:sp>
        <p:nvSpPr>
          <p:cNvPr id="78" name="Google Shape;78;p15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w="9525" cap="flat" cmpd="sng">
            <a:solidFill>
              <a:srgbClr val="27252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9" name="Google Shape;7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7350" y="1561150"/>
            <a:ext cx="4254850" cy="239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80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77350" y="5057055"/>
            <a:ext cx="4254850" cy="2393345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15"/>
          <p:cNvSpPr/>
          <p:nvPr/>
        </p:nvSpPr>
        <p:spPr>
          <a:xfrm>
            <a:off x="5791175" y="2985975"/>
            <a:ext cx="8633700" cy="419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403225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750"/>
              <a:buFont typeface="Geist"/>
              <a:buChar char="●"/>
            </a:pPr>
            <a:r>
              <a:rPr lang="en-US" sz="27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Extraction process completed successfully</a:t>
            </a:r>
            <a:endParaRPr sz="27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403225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750"/>
              <a:buFont typeface="Geist"/>
              <a:buChar char="●"/>
            </a:pPr>
            <a:r>
              <a:rPr lang="en-US" sz="27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Multiple data types recovered from the device</a:t>
            </a:r>
            <a:endParaRPr sz="27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403225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750"/>
              <a:buFont typeface="Geist"/>
              <a:buChar char="●"/>
            </a:pPr>
            <a:r>
              <a:rPr lang="en-US" sz="27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Hash value generated to verify data integrity</a:t>
            </a:r>
            <a:endParaRPr sz="27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75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/>
          <p:nvPr/>
        </p:nvSpPr>
        <p:spPr>
          <a:xfrm>
            <a:off x="4524157" y="333803"/>
            <a:ext cx="55821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4350" b="1" i="0" u="none" strike="noStrike" cap="none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Case Overview</a:t>
            </a:r>
            <a:endParaRPr sz="4350" b="0" i="0" u="none" strike="noStrike" cap="none"/>
          </a:p>
        </p:txBody>
      </p:sp>
      <p:sp>
        <p:nvSpPr>
          <p:cNvPr id="88" name="Google Shape;88;p16"/>
          <p:cNvSpPr/>
          <p:nvPr/>
        </p:nvSpPr>
        <p:spPr>
          <a:xfrm>
            <a:off x="781400" y="1200162"/>
            <a:ext cx="12780300" cy="6469200"/>
          </a:xfrm>
          <a:prstGeom prst="roundRect">
            <a:avLst>
              <a:gd name="adj" fmla="val 3422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6"/>
          <p:cNvSpPr/>
          <p:nvPr/>
        </p:nvSpPr>
        <p:spPr>
          <a:xfrm>
            <a:off x="1027550" y="1398825"/>
            <a:ext cx="5184900" cy="526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Device 1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Huawei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Emma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860962043462662 </a:t>
            </a:r>
            <a:b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</a:b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Device 2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Samsung Galaxy A13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Joe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357898921470825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0" marR="0" lvl="0" indent="0" algn="l" rtl="0">
              <a:lnSpc>
                <a:spcPct val="128571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endParaRPr sz="1700" dirty="0">
              <a:solidFill>
                <a:srgbClr val="FFFFFF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90" name="Google Shape;90;p16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w="9525" cap="flat" cmpd="sng">
            <a:solidFill>
              <a:srgbClr val="27252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16"/>
          <p:cNvSpPr/>
          <p:nvPr/>
        </p:nvSpPr>
        <p:spPr>
          <a:xfrm>
            <a:off x="6937275" y="1398813"/>
            <a:ext cx="5184900" cy="526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Device 3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Nokia C2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Norman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353766763818217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Device 4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</a:t>
            </a:r>
            <a:r>
              <a:rPr lang="en-US" sz="1900" b="1" dirty="0" err="1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Ulefone</a:t>
            </a: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Note 14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Unknown 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Char char="●"/>
            </a:pPr>
            <a:r>
              <a:rPr lang="en-US" sz="1900" b="1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355617730545771</a:t>
            </a:r>
            <a:endParaRPr sz="1900" b="1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0" marR="0" lvl="0" indent="0" algn="l" rtl="0">
              <a:lnSpc>
                <a:spcPct val="128571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endParaRPr sz="1700" dirty="0">
              <a:solidFill>
                <a:srgbClr val="FFFFFF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92" name="Google Shape;92;p16"/>
          <p:cNvSpPr/>
          <p:nvPr/>
        </p:nvSpPr>
        <p:spPr>
          <a:xfrm>
            <a:off x="1027550" y="5512350"/>
            <a:ext cx="11738100" cy="194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2000" b="1">
                <a:solidFill>
                  <a:srgbClr val="FFFFFF"/>
                </a:solidFill>
              </a:rPr>
              <a:t>Case Summary</a:t>
            </a:r>
            <a:endParaRPr sz="2000" b="1">
              <a:solidFill>
                <a:srgbClr val="FFFFFF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</a:pPr>
            <a:r>
              <a:rPr lang="en-US" sz="1800" b="1">
                <a:solidFill>
                  <a:srgbClr val="FFFFFF"/>
                </a:solidFill>
              </a:rPr>
              <a:t>Organisation:</a:t>
            </a:r>
            <a:r>
              <a:rPr lang="en-US" sz="1800">
                <a:solidFill>
                  <a:srgbClr val="FFFFFF"/>
                </a:solidFill>
              </a:rPr>
              <a:t> Quantum Tech</a:t>
            </a:r>
            <a:endParaRPr sz="1800">
              <a:solidFill>
                <a:srgbClr val="FFFFFF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</a:pPr>
            <a:r>
              <a:rPr lang="en-US" sz="1800" b="1">
                <a:solidFill>
                  <a:srgbClr val="FFFFFF"/>
                </a:solidFill>
              </a:rPr>
              <a:t>Incident:</a:t>
            </a:r>
            <a:r>
              <a:rPr lang="en-US" sz="1800">
                <a:solidFill>
                  <a:srgbClr val="FFFFFF"/>
                </a:solidFill>
              </a:rPr>
              <a:t> Unauthorised access to AI patent (QT-AI-2025)</a:t>
            </a:r>
            <a:endParaRPr sz="1800">
              <a:solidFill>
                <a:srgbClr val="FFFFFF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</a:pPr>
            <a:r>
              <a:rPr lang="en-US" sz="1800" b="1">
                <a:solidFill>
                  <a:srgbClr val="FFFFFF"/>
                </a:solidFill>
              </a:rPr>
              <a:t>Detected On:</a:t>
            </a:r>
            <a:r>
              <a:rPr lang="en-US" sz="1800">
                <a:solidFill>
                  <a:srgbClr val="FFFFFF"/>
                </a:solidFill>
              </a:rPr>
              <a:t> 21 August 2024</a:t>
            </a:r>
            <a:endParaRPr sz="1800">
              <a:solidFill>
                <a:srgbClr val="FFFFFF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●"/>
            </a:pPr>
            <a:r>
              <a:rPr lang="en-US" sz="1800" b="1">
                <a:solidFill>
                  <a:srgbClr val="FFFFFF"/>
                </a:solidFill>
              </a:rPr>
              <a:t>Type:</a:t>
            </a:r>
            <a:r>
              <a:rPr lang="en-US" sz="1800">
                <a:solidFill>
                  <a:srgbClr val="FFFFFF"/>
                </a:solidFill>
              </a:rPr>
              <a:t> Suspected insider-led data leak</a:t>
            </a:r>
            <a:endParaRPr sz="2800" b="1">
              <a:solidFill>
                <a:srgbClr val="FFFFFF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w="9525" cap="flat" cmpd="sng">
            <a:solidFill>
              <a:srgbClr val="27252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7"/>
          <p:cNvSpPr/>
          <p:nvPr/>
        </p:nvSpPr>
        <p:spPr>
          <a:xfrm>
            <a:off x="1449426" y="333800"/>
            <a:ext cx="103695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40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Aim and Objectives</a:t>
            </a:r>
            <a:endParaRPr sz="4050" b="0" i="0" u="none" strike="noStrike" cap="none"/>
          </a:p>
        </p:txBody>
      </p:sp>
      <p:sp>
        <p:nvSpPr>
          <p:cNvPr id="100" name="Google Shape;100;p17"/>
          <p:cNvSpPr/>
          <p:nvPr/>
        </p:nvSpPr>
        <p:spPr>
          <a:xfrm>
            <a:off x="781400" y="1194375"/>
            <a:ext cx="12780300" cy="6469200"/>
          </a:xfrm>
          <a:prstGeom prst="roundRect">
            <a:avLst>
              <a:gd name="adj" fmla="val 3422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7"/>
          <p:cNvSpPr/>
          <p:nvPr/>
        </p:nvSpPr>
        <p:spPr>
          <a:xfrm>
            <a:off x="1027550" y="1774250"/>
            <a:ext cx="11738100" cy="545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463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3700"/>
              <a:buChar char="●"/>
            </a:pPr>
            <a:r>
              <a:rPr lang="en-US" sz="2100" b="1">
                <a:solidFill>
                  <a:schemeClr val="lt1"/>
                </a:solidFill>
              </a:rPr>
              <a:t>Overall Aim:</a:t>
            </a:r>
            <a:br>
              <a:rPr lang="en-US" sz="2100" b="1">
                <a:solidFill>
                  <a:schemeClr val="lt1"/>
                </a:solidFill>
              </a:rPr>
            </a:br>
            <a:r>
              <a:rPr lang="en-US" sz="2100">
                <a:solidFill>
                  <a:schemeClr val="lt1"/>
                </a:solidFill>
              </a:rPr>
              <a:t> To investigate mobile device data using digital forensic techniques to uncover relevant evidence</a:t>
            </a:r>
            <a:endParaRPr sz="2100">
              <a:solidFill>
                <a:schemeClr val="lt1"/>
              </a:solidFill>
            </a:endParaRPr>
          </a:p>
          <a:p>
            <a:pPr marL="457200" lvl="0" indent="-463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Char char="●"/>
            </a:pPr>
            <a:r>
              <a:rPr lang="en-US" sz="2100" b="1">
                <a:solidFill>
                  <a:schemeClr val="lt1"/>
                </a:solidFill>
              </a:rPr>
              <a:t>Evidence Identification:</a:t>
            </a:r>
            <a:br>
              <a:rPr lang="en-US" sz="2100" b="1">
                <a:solidFill>
                  <a:schemeClr val="lt1"/>
                </a:solidFill>
              </a:rPr>
            </a:br>
            <a:r>
              <a:rPr lang="en-US" sz="2100">
                <a:solidFill>
                  <a:schemeClr val="lt1"/>
                </a:solidFill>
              </a:rPr>
              <a:t> To locate and extract useful artefacts such as chats, contacts, and transaction-related data</a:t>
            </a:r>
            <a:endParaRPr sz="2100">
              <a:solidFill>
                <a:schemeClr val="lt1"/>
              </a:solidFill>
            </a:endParaRPr>
          </a:p>
          <a:p>
            <a:pPr marL="457200" lvl="0" indent="-463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Char char="●"/>
            </a:pPr>
            <a:r>
              <a:rPr lang="en-US" sz="2100" b="1">
                <a:solidFill>
                  <a:schemeClr val="lt1"/>
                </a:solidFill>
              </a:rPr>
              <a:t>Correlation of Data:</a:t>
            </a:r>
            <a:br>
              <a:rPr lang="en-US" sz="2100" b="1">
                <a:solidFill>
                  <a:schemeClr val="lt1"/>
                </a:solidFill>
              </a:rPr>
            </a:br>
            <a:r>
              <a:rPr lang="en-US" sz="2100">
                <a:solidFill>
                  <a:schemeClr val="lt1"/>
                </a:solidFill>
              </a:rPr>
              <a:t> To examine connections between different data sources and identify patterns of activity</a:t>
            </a:r>
            <a:endParaRPr sz="2100">
              <a:solidFill>
                <a:schemeClr val="lt1"/>
              </a:solidFill>
            </a:endParaRPr>
          </a:p>
          <a:p>
            <a:pPr marL="457200" lvl="0" indent="-463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Char char="●"/>
            </a:pPr>
            <a:r>
              <a:rPr lang="en-US" sz="2100" b="1">
                <a:solidFill>
                  <a:schemeClr val="lt1"/>
                </a:solidFill>
              </a:rPr>
              <a:t>Timeline Development:</a:t>
            </a:r>
            <a:br>
              <a:rPr lang="en-US" sz="2100" b="1">
                <a:solidFill>
                  <a:schemeClr val="lt1"/>
                </a:solidFill>
              </a:rPr>
            </a:br>
            <a:r>
              <a:rPr lang="en-US" sz="2100">
                <a:solidFill>
                  <a:schemeClr val="lt1"/>
                </a:solidFill>
              </a:rPr>
              <a:t> To arrange events in sequence to understand how the incident progressed</a:t>
            </a:r>
            <a:endParaRPr sz="2100">
              <a:solidFill>
                <a:schemeClr val="lt1"/>
              </a:solidFill>
            </a:endParaRPr>
          </a:p>
          <a:p>
            <a:pPr marL="457200" lvl="0" indent="-463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Char char="●"/>
            </a:pPr>
            <a:r>
              <a:rPr lang="en-US" sz="2100" b="1">
                <a:solidFill>
                  <a:schemeClr val="lt1"/>
                </a:solidFill>
              </a:rPr>
              <a:t>Reporting Findings:</a:t>
            </a:r>
            <a:br>
              <a:rPr lang="en-US" sz="2100" b="1">
                <a:solidFill>
                  <a:schemeClr val="lt1"/>
                </a:solidFill>
              </a:rPr>
            </a:br>
            <a:r>
              <a:rPr lang="en-US" sz="2100">
                <a:solidFill>
                  <a:schemeClr val="lt1"/>
                </a:solidFill>
              </a:rPr>
              <a:t> To deliver clear and structured results that support investigative conclusions</a:t>
            </a:r>
            <a:endParaRPr sz="3000" b="1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8"/>
          <p:cNvSpPr/>
          <p:nvPr/>
        </p:nvSpPr>
        <p:spPr>
          <a:xfrm>
            <a:off x="1446014" y="508159"/>
            <a:ext cx="4252800" cy="55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lang="en-US" sz="30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Tools</a:t>
            </a:r>
            <a:endParaRPr sz="3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8"/>
          <p:cNvSpPr/>
          <p:nvPr/>
        </p:nvSpPr>
        <p:spPr>
          <a:xfrm>
            <a:off x="0" y="7692600"/>
            <a:ext cx="14630400" cy="537000"/>
          </a:xfrm>
          <a:prstGeom prst="rect">
            <a:avLst/>
          </a:prstGeom>
          <a:solidFill>
            <a:srgbClr val="02234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8"/>
          <p:cNvSpPr/>
          <p:nvPr/>
        </p:nvSpPr>
        <p:spPr>
          <a:xfrm>
            <a:off x="1051084" y="1888688"/>
            <a:ext cx="2835300" cy="3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lang="en-US" sz="2200" b="1" i="0" u="none" strike="noStrike" cap="non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Cellebrite UFED</a:t>
            </a:r>
            <a:endParaRPr sz="2200" b="0" i="0" u="none" strike="noStrike" cap="none"/>
          </a:p>
        </p:txBody>
      </p:sp>
      <p:sp>
        <p:nvSpPr>
          <p:cNvPr id="111" name="Google Shape;111;p18"/>
          <p:cNvSpPr/>
          <p:nvPr/>
        </p:nvSpPr>
        <p:spPr>
          <a:xfrm>
            <a:off x="1051084" y="2393275"/>
            <a:ext cx="5893500" cy="117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270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550"/>
              <a:buFont typeface="Geist"/>
              <a:buChar char="●"/>
            </a:pPr>
            <a:r>
              <a:rPr lang="en-US" sz="15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Used to extract data from mobile devices in a safe and controlled way</a:t>
            </a:r>
            <a:endParaRPr sz="15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270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550"/>
              <a:buFont typeface="Geist"/>
              <a:buChar char="●"/>
            </a:pPr>
            <a:r>
              <a:rPr lang="en-US" sz="15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Helps in collecting messages, call logs, and other important information</a:t>
            </a:r>
            <a:endParaRPr sz="15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270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550"/>
              <a:buFont typeface="Geist"/>
              <a:buChar char="●"/>
            </a:pPr>
            <a:r>
              <a:rPr lang="en-US" sz="15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Ensures that the original data is not changed during extraction</a:t>
            </a:r>
            <a:endParaRPr sz="15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13" name="Google Shape;113;p18"/>
          <p:cNvSpPr/>
          <p:nvPr/>
        </p:nvSpPr>
        <p:spPr>
          <a:xfrm>
            <a:off x="10462498" y="1205179"/>
            <a:ext cx="340200" cy="44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650"/>
              <a:buFont typeface="Geist"/>
              <a:buNone/>
            </a:pPr>
            <a:endParaRPr sz="2650" b="0" i="0" u="none" strike="noStrike" cap="none"/>
          </a:p>
        </p:txBody>
      </p:sp>
      <p:sp>
        <p:nvSpPr>
          <p:cNvPr id="114" name="Google Shape;114;p18"/>
          <p:cNvSpPr/>
          <p:nvPr/>
        </p:nvSpPr>
        <p:spPr>
          <a:xfrm>
            <a:off x="7685842" y="1874174"/>
            <a:ext cx="2835300" cy="3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lang="en-US" sz="2200" b="1" i="0" u="none" strike="noStrike" cap="non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Physical Analyzer</a:t>
            </a:r>
            <a:endParaRPr sz="2200" b="0" i="0" u="none" strike="noStrike" cap="none"/>
          </a:p>
        </p:txBody>
      </p:sp>
      <p:sp>
        <p:nvSpPr>
          <p:cNvPr id="115" name="Google Shape;115;p18"/>
          <p:cNvSpPr/>
          <p:nvPr/>
        </p:nvSpPr>
        <p:spPr>
          <a:xfrm>
            <a:off x="7685842" y="2378761"/>
            <a:ext cx="5893500" cy="88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Used to examine and organise the extracted data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Makes it easier to view chats, media files, and user activity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Helps investigators understand the sequence of events clearly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pic>
        <p:nvPicPr>
          <p:cNvPr id="116" name="Google Shape;11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01375" y="4717242"/>
            <a:ext cx="4592875" cy="2583476"/>
          </a:xfrm>
          <a:prstGeom prst="rect">
            <a:avLst/>
          </a:prstGeom>
          <a:solidFill>
            <a:srgbClr val="101620">
              <a:alpha val="94900"/>
            </a:srgbClr>
          </a:solidFill>
          <a:ln w="30475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17" name="Google Shape;117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336153" y="4717250"/>
            <a:ext cx="4592837" cy="2583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9"/>
          <p:cNvSpPr/>
          <p:nvPr/>
        </p:nvSpPr>
        <p:spPr>
          <a:xfrm>
            <a:off x="1446014" y="508159"/>
            <a:ext cx="4252800" cy="55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lang="en-US" sz="30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Tools</a:t>
            </a:r>
            <a:endParaRPr sz="3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9"/>
          <p:cNvSpPr/>
          <p:nvPr/>
        </p:nvSpPr>
        <p:spPr>
          <a:xfrm>
            <a:off x="0" y="7692600"/>
            <a:ext cx="14630400" cy="537000"/>
          </a:xfrm>
          <a:prstGeom prst="rect">
            <a:avLst/>
          </a:prstGeom>
          <a:solidFill>
            <a:srgbClr val="02234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9"/>
          <p:cNvSpPr/>
          <p:nvPr/>
        </p:nvSpPr>
        <p:spPr>
          <a:xfrm>
            <a:off x="7522688" y="972766"/>
            <a:ext cx="6347100" cy="1004952"/>
          </a:xfrm>
          <a:prstGeom prst="roundRect">
            <a:avLst>
              <a:gd name="adj" fmla="val 8626"/>
            </a:avLst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9"/>
          <p:cNvSpPr/>
          <p:nvPr/>
        </p:nvSpPr>
        <p:spPr>
          <a:xfrm>
            <a:off x="10462498" y="1205179"/>
            <a:ext cx="340200" cy="44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650"/>
              <a:buFont typeface="Geist"/>
              <a:buNone/>
            </a:pPr>
            <a:endParaRPr sz="2650" b="0" i="0" u="none" strike="noStrike" cap="none"/>
          </a:p>
        </p:txBody>
      </p:sp>
      <p:sp>
        <p:nvSpPr>
          <p:cNvPr id="127" name="Google Shape;127;p19"/>
          <p:cNvSpPr/>
          <p:nvPr/>
        </p:nvSpPr>
        <p:spPr>
          <a:xfrm>
            <a:off x="824270" y="1242258"/>
            <a:ext cx="6347100" cy="680400"/>
          </a:xfrm>
          <a:prstGeom prst="roundRect">
            <a:avLst>
              <a:gd name="adj" fmla="val 8626"/>
            </a:avLst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9"/>
          <p:cNvSpPr/>
          <p:nvPr/>
        </p:nvSpPr>
        <p:spPr>
          <a:xfrm>
            <a:off x="1051084" y="1452830"/>
            <a:ext cx="2835300" cy="3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lang="en-US" sz="2200" b="1" i="0" u="none" strike="noStrike" cap="non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Autopsy/FTK</a:t>
            </a:r>
            <a:endParaRPr sz="2200" b="0" i="0" u="none" strike="noStrike" cap="none"/>
          </a:p>
        </p:txBody>
      </p:sp>
      <p:sp>
        <p:nvSpPr>
          <p:cNvPr id="129" name="Google Shape;129;p19"/>
          <p:cNvSpPr/>
          <p:nvPr/>
        </p:nvSpPr>
        <p:spPr>
          <a:xfrm>
            <a:off x="1051084" y="1957417"/>
            <a:ext cx="5893500" cy="88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Used to examine files stored on devices like USB drives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Helps in finding deleted data and hidden information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Allows investigators to track user activity through file history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31" name="Google Shape;131;p19"/>
          <p:cNvSpPr/>
          <p:nvPr/>
        </p:nvSpPr>
        <p:spPr>
          <a:xfrm>
            <a:off x="7685842" y="1159201"/>
            <a:ext cx="3770100" cy="3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lang="en-US" sz="2200" b="1" i="0" u="none" strike="noStrike" cap="none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Platform-Specific Methods</a:t>
            </a:r>
            <a:endParaRPr sz="2200" b="0" i="0" u="none" strike="noStrike" cap="none" dirty="0"/>
          </a:p>
        </p:txBody>
      </p:sp>
      <p:sp>
        <p:nvSpPr>
          <p:cNvPr id="132" name="Google Shape;132;p19"/>
          <p:cNvSpPr/>
          <p:nvPr/>
        </p:nvSpPr>
        <p:spPr>
          <a:xfrm>
            <a:off x="7685842" y="1971931"/>
            <a:ext cx="5893500" cy="88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Android devices were </a:t>
            </a:r>
            <a:r>
              <a:rPr lang="en-US" sz="1750" dirty="0" err="1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analysed</a:t>
            </a: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to access a wider range of stored data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iOS devices were examined using limited but secure extraction methods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Different approaches were used depending on the device type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397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 dirty="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Data collected included chats, call records, and media files</a:t>
            </a: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914400" marR="0" lvl="0" indent="0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7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pic>
        <p:nvPicPr>
          <p:cNvPr id="133" name="Google Shape;133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17450" y="4339750"/>
            <a:ext cx="4760750" cy="2677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868275" y="5051275"/>
            <a:ext cx="4089350" cy="23002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0"/>
          <p:cNvSpPr/>
          <p:nvPr/>
        </p:nvSpPr>
        <p:spPr>
          <a:xfrm>
            <a:off x="3917450" y="181375"/>
            <a:ext cx="6494700" cy="80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lang="en-US" sz="35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Forensic Methodology</a:t>
            </a:r>
            <a:endParaRPr sz="3550">
              <a:solidFill>
                <a:schemeClr val="dk1"/>
              </a:solidFill>
            </a:endParaRPr>
          </a:p>
          <a:p>
            <a:pPr marL="0" marR="0" lvl="0" indent="0" algn="l" rtl="0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200"/>
              <a:buFont typeface="Geist"/>
              <a:buNone/>
            </a:pPr>
            <a:endParaRPr sz="2200" b="1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41" name="Google Shape;141;p20"/>
          <p:cNvSpPr/>
          <p:nvPr/>
        </p:nvSpPr>
        <p:spPr>
          <a:xfrm>
            <a:off x="1403400" y="1162375"/>
            <a:ext cx="6155906" cy="636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b="1" dirty="0">
                <a:solidFill>
                  <a:schemeClr val="lt1"/>
                </a:solidFill>
              </a:rPr>
              <a:t>01. Data Acquisition</a:t>
            </a:r>
            <a:endParaRPr sz="1800" b="1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Securely obtain data from the target device</a:t>
            </a:r>
            <a:endParaRPr sz="1800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Maintain original state during collection</a:t>
            </a:r>
            <a:endParaRPr sz="18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b="1" dirty="0">
                <a:solidFill>
                  <a:schemeClr val="lt1"/>
                </a:solidFill>
              </a:rPr>
              <a:t>02. Data Examination</a:t>
            </a:r>
            <a:endParaRPr sz="1800" b="1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 err="1">
                <a:solidFill>
                  <a:schemeClr val="lt1"/>
                </a:solidFill>
              </a:rPr>
              <a:t>Organise</a:t>
            </a:r>
            <a:r>
              <a:rPr lang="en-US" sz="1800" dirty="0">
                <a:solidFill>
                  <a:schemeClr val="lt1"/>
                </a:solidFill>
              </a:rPr>
              <a:t> and prepare extracted data for review</a:t>
            </a:r>
            <a:endParaRPr sz="1800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Identify useful artefacts from large datasets</a:t>
            </a:r>
            <a:endParaRPr sz="18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b="1" dirty="0">
                <a:solidFill>
                  <a:schemeClr val="lt1"/>
                </a:solidFill>
              </a:rPr>
              <a:t>03. Data Analysis</a:t>
            </a:r>
            <a:endParaRPr sz="1800" b="1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Interpret information from different sources</a:t>
            </a:r>
            <a:endParaRPr sz="1800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Build connections and event sequences</a:t>
            </a:r>
            <a:endParaRPr sz="18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b="1" dirty="0">
                <a:solidFill>
                  <a:schemeClr val="lt1"/>
                </a:solidFill>
              </a:rPr>
              <a:t>04. Documentation</a:t>
            </a:r>
            <a:endParaRPr sz="1800" b="1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Record findings in a structured and clear manner</a:t>
            </a:r>
            <a:endParaRPr sz="1800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Support conclusions with valid evidence</a:t>
            </a:r>
            <a:endParaRPr sz="1800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 b="1" dirty="0">
                <a:solidFill>
                  <a:schemeClr val="lt1"/>
                </a:solidFill>
              </a:rPr>
              <a:t>05. Compliance</a:t>
            </a:r>
            <a:endParaRPr sz="1800" b="1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Follow accepted forensic standards and procedures</a:t>
            </a:r>
            <a:endParaRPr sz="1800" dirty="0">
              <a:solidFill>
                <a:schemeClr val="lt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US" sz="1800" dirty="0">
                <a:solidFill>
                  <a:schemeClr val="lt1"/>
                </a:solidFill>
              </a:rPr>
              <a:t>Ensure accuracy and consistency throughout the process</a:t>
            </a:r>
            <a:endParaRPr sz="1800" dirty="0">
              <a:solidFill>
                <a:schemeClr val="lt1"/>
              </a:solidFill>
            </a:endParaRPr>
          </a:p>
          <a:p>
            <a:pPr marL="0" marR="0" lvl="0" indent="0" algn="l" rtl="0">
              <a:lnSpc>
                <a:spcPct val="131428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endParaRPr sz="2450" b="1" dirty="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42" name="Google Shape;142;p20"/>
          <p:cNvSpPr/>
          <p:nvPr/>
        </p:nvSpPr>
        <p:spPr>
          <a:xfrm>
            <a:off x="12830783" y="7694580"/>
            <a:ext cx="1702340" cy="46549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65F168-9FEF-FF80-28BC-7EBD58D32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9306" y="3946403"/>
            <a:ext cx="6973817" cy="421366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/>
          <p:nvPr/>
        </p:nvSpPr>
        <p:spPr>
          <a:xfrm>
            <a:off x="12830783" y="7694580"/>
            <a:ext cx="1702340" cy="46549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0" name="Google Shape;15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1050" y="1346154"/>
            <a:ext cx="5433648" cy="305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099475" y="1291725"/>
            <a:ext cx="5433648" cy="305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91064" y="5103640"/>
            <a:ext cx="5433634" cy="305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099475" y="5103640"/>
            <a:ext cx="5433648" cy="305643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148;p21">
            <a:extLst>
              <a:ext uri="{FF2B5EF4-FFF2-40B4-BE49-F238E27FC236}">
                <a16:creationId xmlns:a16="http://schemas.microsoft.com/office/drawing/2014/main" id="{D670FEBD-F901-3DB5-194E-8EEF9F353755}"/>
              </a:ext>
            </a:extLst>
          </p:cNvPr>
          <p:cNvSpPr/>
          <p:nvPr/>
        </p:nvSpPr>
        <p:spPr>
          <a:xfrm>
            <a:off x="4153522" y="375775"/>
            <a:ext cx="90357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3600" dirty="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rPr>
              <a:t>Hash Verification – Images(4)</a:t>
            </a:r>
            <a:endParaRPr sz="2900" dirty="0">
              <a:solidFill>
                <a:schemeClr val="lt1"/>
              </a:solidFill>
            </a:endParaRPr>
          </a:p>
          <a:p>
            <a:pPr marL="0" marR="0" lvl="0" indent="0" algn="l" rtl="0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endParaRPr sz="2850" b="1" dirty="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2"/>
          <p:cNvSpPr/>
          <p:nvPr/>
        </p:nvSpPr>
        <p:spPr>
          <a:xfrm>
            <a:off x="201223" y="778900"/>
            <a:ext cx="1358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4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Emma's Huawei EX-001 — WhatsApp Conspiracy (21 August 2024)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22"/>
          <p:cNvSpPr/>
          <p:nvPr/>
        </p:nvSpPr>
        <p:spPr>
          <a:xfrm>
            <a:off x="6267800" y="1834150"/>
            <a:ext cx="8362600" cy="6325920"/>
          </a:xfrm>
          <a:prstGeom prst="roundRect">
            <a:avLst>
              <a:gd name="adj" fmla="val 3865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22"/>
          <p:cNvSpPr/>
          <p:nvPr/>
        </p:nvSpPr>
        <p:spPr>
          <a:xfrm>
            <a:off x="6513909" y="2080260"/>
            <a:ext cx="2790944" cy="3627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255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50"/>
              <a:buFont typeface="Geist"/>
              <a:buNone/>
            </a:pP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22"/>
          <p:cNvSpPr/>
          <p:nvPr/>
        </p:nvSpPr>
        <p:spPr>
          <a:xfrm>
            <a:off x="6513900" y="2241000"/>
            <a:ext cx="7125900" cy="51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200" b="1">
                <a:solidFill>
                  <a:schemeClr val="lt1"/>
                </a:solidFill>
              </a:rPr>
              <a:t>WhatsApp Interaction Analysis (21 August 2024)</a:t>
            </a:r>
            <a:endParaRPr sz="2200" b="1">
              <a:solidFill>
                <a:schemeClr val="lt1"/>
              </a:solidFill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Device data reveals a WhatsApp conversation linked to Emma’s device</a:t>
            </a:r>
            <a:endParaRPr sz="2000">
              <a:solidFill>
                <a:schemeClr val="lt1"/>
              </a:solidFill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Use of an alternate identity indicates an attempt to conceal real identity</a:t>
            </a:r>
            <a:endParaRPr sz="2000">
              <a:solidFill>
                <a:schemeClr val="lt1"/>
              </a:solidFill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Messages suggest discussion around sharing valuable internal information</a:t>
            </a:r>
            <a:endParaRPr sz="2000">
              <a:solidFill>
                <a:schemeClr val="lt1"/>
              </a:solidFill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Conversation reflects possible coordination with an external contact</a:t>
            </a:r>
            <a:endParaRPr sz="295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63" name="Google Shape;163;p22"/>
          <p:cNvSpPr/>
          <p:nvPr/>
        </p:nvSpPr>
        <p:spPr>
          <a:xfrm>
            <a:off x="12830783" y="7694580"/>
            <a:ext cx="1702340" cy="46549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4" name="Google Shape;164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4276" y="3369725"/>
            <a:ext cx="5434752" cy="30570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3"/>
          <p:cNvSpPr/>
          <p:nvPr/>
        </p:nvSpPr>
        <p:spPr>
          <a:xfrm>
            <a:off x="844698" y="795850"/>
            <a:ext cx="1358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4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Emma's Huawei EX-001 — Continued Conspiracy (November 2024) 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23"/>
          <p:cNvSpPr/>
          <p:nvPr/>
        </p:nvSpPr>
        <p:spPr>
          <a:xfrm>
            <a:off x="6267799" y="1834150"/>
            <a:ext cx="8277925" cy="6395450"/>
          </a:xfrm>
          <a:prstGeom prst="roundRect">
            <a:avLst>
              <a:gd name="adj" fmla="val 3865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23"/>
          <p:cNvSpPr/>
          <p:nvPr/>
        </p:nvSpPr>
        <p:spPr>
          <a:xfrm>
            <a:off x="6513909" y="2080260"/>
            <a:ext cx="2790900" cy="3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255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50"/>
              <a:buFont typeface="Geist"/>
              <a:buNone/>
            </a:pP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23"/>
          <p:cNvSpPr/>
          <p:nvPr/>
        </p:nvSpPr>
        <p:spPr>
          <a:xfrm>
            <a:off x="6513900" y="2241000"/>
            <a:ext cx="7125900" cy="51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lt1"/>
                </a:solidFill>
              </a:rPr>
              <a:t>Continued Communication Analysis – November 2024</a:t>
            </a:r>
            <a:endParaRPr sz="2200" b="1">
              <a:solidFill>
                <a:schemeClr val="lt1"/>
              </a:solidFill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Communication shows increased pressure from Emma to achieve progress</a:t>
            </a:r>
            <a:endParaRPr sz="2200">
              <a:solidFill>
                <a:schemeClr val="lt1"/>
              </a:solidFill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Response from Joe indicates movement towards final-stage discussions</a:t>
            </a:r>
            <a:endParaRPr sz="2200">
              <a:solidFill>
                <a:schemeClr val="lt1"/>
              </a:solidFill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Reference to a scheduled meeting suggests real-world interaction</a:t>
            </a:r>
            <a:endParaRPr sz="2200">
              <a:solidFill>
                <a:schemeClr val="lt1"/>
              </a:solidFill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Strengthens the link between digital communication and physical activity</a:t>
            </a:r>
            <a:endParaRPr sz="2200" b="1">
              <a:solidFill>
                <a:schemeClr val="lt1"/>
              </a:solidFill>
            </a:endParaRPr>
          </a:p>
        </p:txBody>
      </p:sp>
      <p:sp>
        <p:nvSpPr>
          <p:cNvPr id="174" name="Google Shape;174;p23"/>
          <p:cNvSpPr/>
          <p:nvPr/>
        </p:nvSpPr>
        <p:spPr>
          <a:xfrm>
            <a:off x="12830783" y="7694580"/>
            <a:ext cx="1702200" cy="465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5" name="Google Shape;17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675" y="3137300"/>
            <a:ext cx="5963002" cy="33541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4"/>
          <p:cNvSpPr/>
          <p:nvPr/>
        </p:nvSpPr>
        <p:spPr>
          <a:xfrm>
            <a:off x="844698" y="795850"/>
            <a:ext cx="1358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4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Joe's EX-002 — GPS Location Evidence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24"/>
          <p:cNvSpPr/>
          <p:nvPr/>
        </p:nvSpPr>
        <p:spPr>
          <a:xfrm>
            <a:off x="6267800" y="1834150"/>
            <a:ext cx="8362600" cy="6433550"/>
          </a:xfrm>
          <a:prstGeom prst="roundRect">
            <a:avLst>
              <a:gd name="adj" fmla="val 3865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24"/>
          <p:cNvSpPr/>
          <p:nvPr/>
        </p:nvSpPr>
        <p:spPr>
          <a:xfrm>
            <a:off x="6513909" y="2080260"/>
            <a:ext cx="2790900" cy="3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255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50"/>
              <a:buFont typeface="Geist"/>
              <a:buNone/>
            </a:pP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24"/>
          <p:cNvSpPr/>
          <p:nvPr/>
        </p:nvSpPr>
        <p:spPr>
          <a:xfrm>
            <a:off x="6513900" y="2241000"/>
            <a:ext cx="7125900" cy="51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4254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200" b="1">
                <a:solidFill>
                  <a:schemeClr val="lt1"/>
                </a:solidFill>
              </a:rPr>
              <a:t>Location artefacts were extracted from the device using forensic analysis tools</a:t>
            </a:r>
            <a:endParaRPr sz="2200" b="1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200" b="1">
                <a:solidFill>
                  <a:schemeClr val="lt1"/>
                </a:solidFill>
              </a:rPr>
              <a:t>GPS coordinates, timestamps, and source metadata were identified and preserved</a:t>
            </a:r>
            <a:endParaRPr sz="2200" b="1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200" b="1">
                <a:solidFill>
                  <a:schemeClr val="lt1"/>
                </a:solidFill>
              </a:rPr>
              <a:t>Multiple location points indicate device movement across different regions</a:t>
            </a:r>
            <a:endParaRPr sz="2200" b="1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200" b="1">
                <a:solidFill>
                  <a:schemeClr val="lt1"/>
                </a:solidFill>
              </a:rPr>
              <a:t>Timeline view shows correlation between location events and communication activity</a:t>
            </a:r>
            <a:endParaRPr sz="2200" b="1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200" b="1">
                <a:solidFill>
                  <a:schemeClr val="lt1"/>
                </a:solidFill>
              </a:rPr>
              <a:t>Image metadata (EXIF) confirms capture location and device association</a:t>
            </a:r>
            <a:endParaRPr sz="2200" b="1">
              <a:solidFill>
                <a:schemeClr val="lt1"/>
              </a:solidFill>
            </a:endParaRPr>
          </a:p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2200" b="1">
              <a:solidFill>
                <a:schemeClr val="lt1"/>
              </a:solidFill>
            </a:endParaRPr>
          </a:p>
        </p:txBody>
      </p:sp>
      <p:sp>
        <p:nvSpPr>
          <p:cNvPr id="185" name="Google Shape;185;p24"/>
          <p:cNvSpPr/>
          <p:nvPr/>
        </p:nvSpPr>
        <p:spPr>
          <a:xfrm>
            <a:off x="12830783" y="7694580"/>
            <a:ext cx="1702200" cy="465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6" name="Google Shape;186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" y="3265876"/>
            <a:ext cx="5505874" cy="30970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5"/>
          <p:cNvSpPr/>
          <p:nvPr/>
        </p:nvSpPr>
        <p:spPr>
          <a:xfrm>
            <a:off x="844698" y="795850"/>
            <a:ext cx="1358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4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Facebook Messenger — Peter Dover and Norman Smith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25"/>
          <p:cNvSpPr/>
          <p:nvPr/>
        </p:nvSpPr>
        <p:spPr>
          <a:xfrm>
            <a:off x="6267800" y="1834150"/>
            <a:ext cx="8362600" cy="6395450"/>
          </a:xfrm>
          <a:prstGeom prst="roundRect">
            <a:avLst>
              <a:gd name="adj" fmla="val 3865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25"/>
          <p:cNvSpPr/>
          <p:nvPr/>
        </p:nvSpPr>
        <p:spPr>
          <a:xfrm>
            <a:off x="6513909" y="2080260"/>
            <a:ext cx="2790900" cy="3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255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50"/>
              <a:buFont typeface="Geist"/>
              <a:buNone/>
            </a:pP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25"/>
          <p:cNvSpPr/>
          <p:nvPr/>
        </p:nvSpPr>
        <p:spPr>
          <a:xfrm>
            <a:off x="6513900" y="2241000"/>
            <a:ext cx="7125900" cy="51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900" b="1">
                <a:solidFill>
                  <a:schemeClr val="lt1"/>
                </a:solidFill>
              </a:rPr>
              <a:t>Evidence Overview</a:t>
            </a:r>
            <a:endParaRPr sz="1900" b="1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Messenger communication initiated shortly after WhatsApp interaction</a:t>
            </a:r>
            <a:endParaRPr sz="1700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Conversation linked to alternate identity used by Emma</a:t>
            </a:r>
            <a:endParaRPr sz="1700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Indicates continuation of activity across multiple platforms</a:t>
            </a:r>
            <a:endParaRPr sz="1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900" b="1">
                <a:solidFill>
                  <a:schemeClr val="lt1"/>
                </a:solidFill>
              </a:rPr>
              <a:t>Key Observations</a:t>
            </a:r>
            <a:endParaRPr sz="1900" b="1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Same financial value referenced across different communication channels</a:t>
            </a:r>
            <a:endParaRPr sz="1700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Rapid transition between platforms suggests deliberate coordination</a:t>
            </a:r>
            <a:endParaRPr sz="1700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Messages indicate direct engagement with external party (Norman)</a:t>
            </a:r>
            <a:endParaRPr sz="1700">
              <a:solidFill>
                <a:schemeClr val="lt1"/>
              </a:solidFill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Timing of interaction aligns closely with prior WhatsApp discussion</a:t>
            </a:r>
            <a:endParaRPr sz="170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2800" b="1">
              <a:solidFill>
                <a:schemeClr val="lt1"/>
              </a:solidFill>
            </a:endParaRPr>
          </a:p>
        </p:txBody>
      </p:sp>
      <p:sp>
        <p:nvSpPr>
          <p:cNvPr id="196" name="Google Shape;196;p25"/>
          <p:cNvSpPr/>
          <p:nvPr/>
        </p:nvSpPr>
        <p:spPr>
          <a:xfrm>
            <a:off x="12830783" y="7694580"/>
            <a:ext cx="1702200" cy="465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7" name="Google Shape;197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1600" y="2943950"/>
            <a:ext cx="5963002" cy="33541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/>
          <p:cNvSpPr/>
          <p:nvPr/>
        </p:nvSpPr>
        <p:spPr>
          <a:xfrm>
            <a:off x="844698" y="795850"/>
            <a:ext cx="1358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Norman Smith's Nokia EX-003 — Facebook Messenger: $5M Deal (31 Jan</a:t>
            </a:r>
            <a:endParaRPr sz="2450" b="1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  <a:p>
            <a:pPr marL="0" marR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lang="en-US" sz="2450" b="1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2025) </a:t>
            </a:r>
            <a:endParaRPr sz="2450" b="1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04" name="Google Shape;204;p26"/>
          <p:cNvSpPr/>
          <p:nvPr/>
        </p:nvSpPr>
        <p:spPr>
          <a:xfrm>
            <a:off x="6267800" y="1834150"/>
            <a:ext cx="8362600" cy="6395450"/>
          </a:xfrm>
          <a:prstGeom prst="roundRect">
            <a:avLst>
              <a:gd name="adj" fmla="val 3865"/>
            </a:avLst>
          </a:prstGeom>
          <a:solidFill>
            <a:srgbClr val="101620"/>
          </a:solidFill>
          <a:ln w="22850" cap="flat" cmpd="sng">
            <a:solidFill>
              <a:srgbClr val="002A8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6"/>
          <p:cNvSpPr/>
          <p:nvPr/>
        </p:nvSpPr>
        <p:spPr>
          <a:xfrm>
            <a:off x="6513909" y="2080260"/>
            <a:ext cx="2790900" cy="3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255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50"/>
              <a:buFont typeface="Geist"/>
              <a:buNone/>
            </a:pP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6"/>
          <p:cNvSpPr/>
          <p:nvPr/>
        </p:nvSpPr>
        <p:spPr>
          <a:xfrm>
            <a:off x="6513900" y="2241000"/>
            <a:ext cx="7125900" cy="51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42545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200" b="1">
                <a:solidFill>
                  <a:schemeClr val="lt1"/>
                </a:solidFill>
              </a:rPr>
              <a:t>31 January 2025 — deal discussion</a:t>
            </a:r>
            <a:endParaRPr sz="2200" b="1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000" b="1">
                <a:solidFill>
                  <a:schemeClr val="lt1"/>
                </a:solidFill>
              </a:rPr>
              <a:t>Payment agreement identified</a:t>
            </a:r>
            <a:br>
              <a:rPr lang="en-US" sz="2000" b="1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Conversation shows confirmation of a specific high-value amount</a:t>
            </a:r>
            <a:endParaRPr sz="2000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000" b="1">
                <a:solidFill>
                  <a:schemeClr val="lt1"/>
                </a:solidFill>
              </a:rPr>
              <a:t>External routing indicated</a:t>
            </a:r>
            <a:br>
              <a:rPr lang="en-US" sz="2000" b="1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Reference to offshore handling suggests indirect transaction method</a:t>
            </a:r>
            <a:endParaRPr sz="2000">
              <a:solidFill>
                <a:schemeClr val="lt1"/>
              </a:solidFill>
            </a:endParaRPr>
          </a:p>
          <a:p>
            <a:pPr marL="457200" lvl="0" indent="-425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r>
              <a:rPr lang="en-US" sz="2000" b="1">
                <a:solidFill>
                  <a:schemeClr val="lt1"/>
                </a:solidFill>
              </a:rPr>
              <a:t>Mutual understanding observed</a:t>
            </a:r>
            <a:br>
              <a:rPr lang="en-US" sz="2000" b="1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Both participants respond in a coordinated manner</a:t>
            </a:r>
            <a:endParaRPr sz="3100" b="1">
              <a:solidFill>
                <a:schemeClr val="lt1"/>
              </a:solidFill>
            </a:endParaRPr>
          </a:p>
        </p:txBody>
      </p:sp>
      <p:sp>
        <p:nvSpPr>
          <p:cNvPr id="207" name="Google Shape;207;p26"/>
          <p:cNvSpPr/>
          <p:nvPr/>
        </p:nvSpPr>
        <p:spPr>
          <a:xfrm>
            <a:off x="12830783" y="7694580"/>
            <a:ext cx="1702200" cy="465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8" name="Google Shape;208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151" y="3045378"/>
            <a:ext cx="6041476" cy="33983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>
          <a:extLst>
            <a:ext uri="{FF2B5EF4-FFF2-40B4-BE49-F238E27FC236}">
              <a16:creationId xmlns:a16="http://schemas.microsoft.com/office/drawing/2014/main" id="{7E56F6A9-D154-FB1F-9928-E29C61ACF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>
            <a:extLst>
              <a:ext uri="{FF2B5EF4-FFF2-40B4-BE49-F238E27FC236}">
                <a16:creationId xmlns:a16="http://schemas.microsoft.com/office/drawing/2014/main" id="{C35B3114-1BA6-D7C5-B371-6857078634C4}"/>
              </a:ext>
            </a:extLst>
          </p:cNvPr>
          <p:cNvSpPr/>
          <p:nvPr/>
        </p:nvSpPr>
        <p:spPr>
          <a:xfrm>
            <a:off x="844698" y="795850"/>
            <a:ext cx="135804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50" b="1" dirty="0">
              <a:solidFill>
                <a:srgbClr val="F2F5FA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05" name="Google Shape;205;p26">
            <a:extLst>
              <a:ext uri="{FF2B5EF4-FFF2-40B4-BE49-F238E27FC236}">
                <a16:creationId xmlns:a16="http://schemas.microsoft.com/office/drawing/2014/main" id="{40AF5235-B8C8-3400-7585-B95D1FB3C6E3}"/>
              </a:ext>
            </a:extLst>
          </p:cNvPr>
          <p:cNvSpPr/>
          <p:nvPr/>
        </p:nvSpPr>
        <p:spPr>
          <a:xfrm>
            <a:off x="6513909" y="2080260"/>
            <a:ext cx="2790900" cy="3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255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50"/>
              <a:buFont typeface="Geist"/>
              <a:buNone/>
            </a:pP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6">
            <a:extLst>
              <a:ext uri="{FF2B5EF4-FFF2-40B4-BE49-F238E27FC236}">
                <a16:creationId xmlns:a16="http://schemas.microsoft.com/office/drawing/2014/main" id="{84B7D120-7E5A-9609-9EFC-162C9618D78C}"/>
              </a:ext>
            </a:extLst>
          </p:cNvPr>
          <p:cNvSpPr/>
          <p:nvPr/>
        </p:nvSpPr>
        <p:spPr>
          <a:xfrm>
            <a:off x="549729" y="1709950"/>
            <a:ext cx="13090071" cy="5677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42545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lt1"/>
              </a:buClr>
              <a:buSzPts val="3100"/>
              <a:buChar char="●"/>
            </a:pPr>
            <a:endParaRPr sz="3100" b="1" dirty="0">
              <a:solidFill>
                <a:schemeClr val="lt1"/>
              </a:solidFill>
            </a:endParaRPr>
          </a:p>
        </p:txBody>
      </p:sp>
      <p:sp>
        <p:nvSpPr>
          <p:cNvPr id="207" name="Google Shape;207;p26">
            <a:extLst>
              <a:ext uri="{FF2B5EF4-FFF2-40B4-BE49-F238E27FC236}">
                <a16:creationId xmlns:a16="http://schemas.microsoft.com/office/drawing/2014/main" id="{B5E45F84-4409-373E-D754-982DB25BDEF1}"/>
              </a:ext>
            </a:extLst>
          </p:cNvPr>
          <p:cNvSpPr/>
          <p:nvPr/>
        </p:nvSpPr>
        <p:spPr>
          <a:xfrm>
            <a:off x="6483250" y="23033"/>
            <a:ext cx="8147150" cy="816018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A9AED0-5A82-71AF-708B-1C4A5FE309C7}"/>
              </a:ext>
            </a:extLst>
          </p:cNvPr>
          <p:cNvSpPr txBox="1"/>
          <p:nvPr/>
        </p:nvSpPr>
        <p:spPr>
          <a:xfrm>
            <a:off x="2653253" y="23033"/>
            <a:ext cx="11771845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/>
              <a:t>Reconstructed Evidence Timeline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531256-2EE4-5DB7-3DE8-8743EE19C84C}"/>
              </a:ext>
            </a:extLst>
          </p:cNvPr>
          <p:cNvSpPr txBox="1"/>
          <p:nvPr/>
        </p:nvSpPr>
        <p:spPr>
          <a:xfrm>
            <a:off x="102153" y="1213774"/>
            <a:ext cx="753274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Phase 1: Initial Contact &amp; Suspicion</a:t>
            </a:r>
          </a:p>
          <a:p>
            <a:pPr>
              <a:buNone/>
            </a:pPr>
            <a:r>
              <a:rPr lang="en-GB" sz="1600" b="1" dirty="0"/>
              <a:t>21 August 2024 – 07:27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Emma (Huawei – EX-001) initiates WhatsApp message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Message: </a:t>
            </a:r>
            <a:r>
              <a:rPr lang="en-GB" sz="1600" i="1" dirty="0"/>
              <a:t>“I need your help with something sensitive”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Indicates </a:t>
            </a:r>
            <a:r>
              <a:rPr lang="en-GB" sz="1600" b="1" dirty="0"/>
              <a:t>intent to engage in confidential discussion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Marks the </a:t>
            </a:r>
            <a:r>
              <a:rPr lang="en-GB" sz="1600" b="1" dirty="0"/>
              <a:t>starting point of the conspiracy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01C7E7-7F39-56A6-CCD7-C2F84D53FEBF}"/>
              </a:ext>
            </a:extLst>
          </p:cNvPr>
          <p:cNvSpPr txBox="1"/>
          <p:nvPr/>
        </p:nvSpPr>
        <p:spPr>
          <a:xfrm>
            <a:off x="844698" y="2812891"/>
            <a:ext cx="671648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Phase 2: Disclosure of Sensitive Information</a:t>
            </a:r>
          </a:p>
          <a:p>
            <a:pPr>
              <a:buNone/>
            </a:pPr>
            <a:r>
              <a:rPr lang="en-GB" sz="1600" b="1" dirty="0"/>
              <a:t>21 August 2024 – 09:58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Emma reveals access to </a:t>
            </a:r>
            <a:r>
              <a:rPr lang="en-GB" sz="1600" b="1" dirty="0"/>
              <a:t>AI Patent (QT-AI-2025)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Proposes potential </a:t>
            </a:r>
            <a:r>
              <a:rPr lang="en-GB" sz="1600" b="1" dirty="0"/>
              <a:t>unauthorised sale of proprietary data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Use of </a:t>
            </a:r>
            <a:r>
              <a:rPr lang="en-GB" sz="1600" b="1" dirty="0"/>
              <a:t>alias identity</a:t>
            </a:r>
            <a:r>
              <a:rPr lang="en-GB" sz="1600" dirty="0"/>
              <a:t> suggests deliberate concealment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Demonstrates </a:t>
            </a:r>
            <a:r>
              <a:rPr lang="en-GB" sz="1600" b="1" dirty="0"/>
              <a:t>premeditation and insider threat behaviour</a:t>
            </a:r>
            <a:r>
              <a:rPr lang="en-GB" sz="160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7CE0CC-D6E6-A788-9073-81810CC83B1E}"/>
              </a:ext>
            </a:extLst>
          </p:cNvPr>
          <p:cNvSpPr txBox="1"/>
          <p:nvPr/>
        </p:nvSpPr>
        <p:spPr>
          <a:xfrm>
            <a:off x="102153" y="4439045"/>
            <a:ext cx="615587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Phase 3: Agreement &amp; Role Assignment</a:t>
            </a:r>
          </a:p>
          <a:p>
            <a:pPr>
              <a:buNone/>
            </a:pPr>
            <a:r>
              <a:rPr lang="en-GB" sz="1600" b="1" dirty="0"/>
              <a:t>21 August 2024 – 11:47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Joe (Samsung – EX-002) responds positively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Agrees to assist in finding a buyer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Requests secrecy → indicates awareness of illegality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Establishes Joe as </a:t>
            </a:r>
            <a:r>
              <a:rPr lang="en-GB" sz="1600" b="1" dirty="0"/>
              <a:t>facilitator/intermediary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CE1BF9-9239-663B-277D-8CA675BF3901}"/>
              </a:ext>
            </a:extLst>
          </p:cNvPr>
          <p:cNvSpPr txBox="1"/>
          <p:nvPr/>
        </p:nvSpPr>
        <p:spPr>
          <a:xfrm>
            <a:off x="1260659" y="6098077"/>
            <a:ext cx="8582111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Phase 4: Ongoing Coordination &amp; Pressure</a:t>
            </a:r>
          </a:p>
          <a:p>
            <a:r>
              <a:rPr lang="en-GB" sz="1600" b="1" dirty="0"/>
              <a:t>📅 November 2024</a:t>
            </a:r>
            <a:endParaRPr lang="en-GB" sz="1600" dirty="0"/>
          </a:p>
          <a:p>
            <a:r>
              <a:rPr lang="en-GB" sz="1600" dirty="0"/>
              <a:t>Continued WhatsApp communication observed </a:t>
            </a:r>
          </a:p>
          <a:p>
            <a:r>
              <a:rPr lang="en-GB" sz="1600" dirty="0"/>
              <a:t>Emma applies pressure to accelerate progress </a:t>
            </a:r>
          </a:p>
          <a:p>
            <a:r>
              <a:rPr lang="en-GB" sz="1600" dirty="0"/>
              <a:t>Joe confirms: </a:t>
            </a:r>
          </a:p>
          <a:p>
            <a:pPr lvl="1"/>
            <a:r>
              <a:rPr lang="en-GB" sz="1600" dirty="0"/>
              <a:t>Client engagement underway </a:t>
            </a:r>
          </a:p>
          <a:p>
            <a:pPr lvl="1"/>
            <a:r>
              <a:rPr lang="en-GB" sz="1600" dirty="0"/>
              <a:t>Meeting planned in Manchester </a:t>
            </a:r>
          </a:p>
          <a:p>
            <a:r>
              <a:rPr lang="en-GB" sz="1600" dirty="0"/>
              <a:t>Shows </a:t>
            </a:r>
            <a:r>
              <a:rPr lang="en-GB" sz="1600" b="1" dirty="0"/>
              <a:t>transition from planning → execution stage</a:t>
            </a:r>
            <a:endParaRPr lang="en-GB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B1C329-A562-6C37-140D-3B2372BAA8A3}"/>
              </a:ext>
            </a:extLst>
          </p:cNvPr>
          <p:cNvSpPr txBox="1"/>
          <p:nvPr/>
        </p:nvSpPr>
        <p:spPr>
          <a:xfrm>
            <a:off x="7514689" y="3708545"/>
            <a:ext cx="773702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Phase 6: Platform Switching &amp; Identity Concealment</a:t>
            </a:r>
          </a:p>
          <a:p>
            <a:pPr>
              <a:buNone/>
            </a:pPr>
            <a:r>
              <a:rPr lang="en-GB" sz="1600" b="1" dirty="0"/>
              <a:t>Late 2024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Communication shifts from WhatsApp → Facebook Messenger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Emma uses alias </a:t>
            </a:r>
            <a:r>
              <a:rPr lang="en-GB" sz="1600" b="1" dirty="0"/>
              <a:t>“Peter Dover”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Contact established with </a:t>
            </a:r>
            <a:r>
              <a:rPr lang="en-GB" sz="1600" b="1" dirty="0"/>
              <a:t>Norman Smith (Nokia – EX-003)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Indicates: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Attempt to </a:t>
            </a:r>
            <a:r>
              <a:rPr lang="en-GB" sz="1600" b="1" dirty="0"/>
              <a:t>avoid detection</a:t>
            </a:r>
            <a:r>
              <a:rPr lang="en-GB" sz="16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Cross-platform coordination strategy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8F036A-70FB-AA41-CF34-9885FF213734}"/>
              </a:ext>
            </a:extLst>
          </p:cNvPr>
          <p:cNvSpPr txBox="1"/>
          <p:nvPr/>
        </p:nvSpPr>
        <p:spPr>
          <a:xfrm>
            <a:off x="8822467" y="1479851"/>
            <a:ext cx="743766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Phase 5: Physical Movement &amp; Corroboration</a:t>
            </a:r>
          </a:p>
          <a:p>
            <a:pPr>
              <a:buNone/>
            </a:pPr>
            <a:r>
              <a:rPr lang="en-GB" sz="1600" b="1" dirty="0"/>
              <a:t>📅 November 2024 (Exact timestamp via GPS)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Location artefacts extracted from Joe’s device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GPS + EXIF metadata confirm: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Travel from Wigan → Manchester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Alignment with meeting timeline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Provides </a:t>
            </a:r>
            <a:r>
              <a:rPr lang="en-GB" sz="1600" b="1" dirty="0"/>
              <a:t>real-world validation of digital evidence</a:t>
            </a:r>
            <a:endParaRPr lang="en-GB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97922B-ECF1-0588-80BC-51A041E2A734}"/>
              </a:ext>
            </a:extLst>
          </p:cNvPr>
          <p:cNvSpPr txBox="1"/>
          <p:nvPr/>
        </p:nvSpPr>
        <p:spPr>
          <a:xfrm>
            <a:off x="8244568" y="6183460"/>
            <a:ext cx="812890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Phase 7: Deal Negotiation &amp; Finalisation</a:t>
            </a:r>
          </a:p>
          <a:p>
            <a:pPr>
              <a:buNone/>
            </a:pPr>
            <a:r>
              <a:rPr lang="en-GB" sz="1600" b="1" dirty="0"/>
              <a:t>📅 31 January 2025 – 12:47–12:53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Messenger conversation confirms: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💰 Agreement of </a:t>
            </a:r>
            <a:r>
              <a:rPr lang="en-GB" sz="1600" b="1" dirty="0"/>
              <a:t>$5 Million</a:t>
            </a:r>
            <a:r>
              <a:rPr lang="en-GB" sz="16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⏱ </a:t>
            </a:r>
            <a:r>
              <a:rPr lang="en-GB" sz="1600" b="1" dirty="0"/>
              <a:t>48-hour delivery window</a:t>
            </a:r>
            <a:r>
              <a:rPr lang="en-GB" sz="1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Reference to </a:t>
            </a:r>
            <a:r>
              <a:rPr lang="en-GB" sz="1600" b="1" dirty="0"/>
              <a:t>offshore routing</a:t>
            </a:r>
            <a:r>
              <a:rPr lang="en-GB" sz="1600" dirty="0"/>
              <a:t> suggests financial concealment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Confirms </a:t>
            </a:r>
            <a:r>
              <a:rPr lang="en-GB" sz="1600" b="1" dirty="0"/>
              <a:t>completion of conspiracy lifecycle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630392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7"/>
          <p:cNvSpPr/>
          <p:nvPr/>
        </p:nvSpPr>
        <p:spPr>
          <a:xfrm>
            <a:off x="12830783" y="7694580"/>
            <a:ext cx="1702340" cy="46549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7"/>
          <p:cNvSpPr/>
          <p:nvPr/>
        </p:nvSpPr>
        <p:spPr>
          <a:xfrm>
            <a:off x="1297008" y="406800"/>
            <a:ext cx="12355200" cy="73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lang="en-US" sz="2850" b="1" dirty="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Suspect Analysis — Roles</a:t>
            </a:r>
            <a:endParaRPr sz="2850" b="0" i="0" u="none" strike="noStrike" cap="none" dirty="0"/>
          </a:p>
        </p:txBody>
      </p:sp>
      <p:sp>
        <p:nvSpPr>
          <p:cNvPr id="216" name="Google Shape;216;p27"/>
          <p:cNvSpPr/>
          <p:nvPr/>
        </p:nvSpPr>
        <p:spPr>
          <a:xfrm>
            <a:off x="1297008" y="373268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100" b="1" dirty="0">
                <a:solidFill>
                  <a:schemeClr val="lt1"/>
                </a:solidFill>
              </a:rPr>
              <a:t>EMMA (Internal Actor)</a:t>
            </a:r>
            <a:br>
              <a:rPr lang="en-US" sz="2100" b="1" dirty="0">
                <a:solidFill>
                  <a:schemeClr val="lt1"/>
                </a:solidFill>
              </a:rPr>
            </a:br>
            <a:r>
              <a:rPr lang="en-US" sz="2100" b="1" dirty="0">
                <a:solidFill>
                  <a:schemeClr val="lt1"/>
                </a:solidFill>
              </a:rPr>
              <a:t>the planner</a:t>
            </a:r>
            <a:endParaRPr sz="2100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 i="1" dirty="0">
                <a:solidFill>
                  <a:schemeClr val="lt1"/>
                </a:solidFill>
              </a:rPr>
              <a:t>Linked Device: Huawei EX-001</a:t>
            </a:r>
            <a:endParaRPr sz="1500" i="1" dirty="0">
              <a:solidFill>
                <a:schemeClr val="lt1"/>
              </a:solidFill>
            </a:endParaRPr>
          </a:p>
          <a:p>
            <a:pPr marL="9144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900" b="1" dirty="0">
              <a:solidFill>
                <a:schemeClr val="lt1"/>
              </a:solidFill>
            </a:endParaRPr>
          </a:p>
        </p:txBody>
      </p:sp>
      <p:sp>
        <p:nvSpPr>
          <p:cNvPr id="217" name="Google Shape;217;p27"/>
          <p:cNvSpPr/>
          <p:nvPr/>
        </p:nvSpPr>
        <p:spPr>
          <a:xfrm>
            <a:off x="8277983" y="1973153"/>
            <a:ext cx="4552800" cy="16705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200" b="1" dirty="0">
                <a:solidFill>
                  <a:schemeClr val="lt1"/>
                </a:solidFill>
              </a:rPr>
              <a:t>JOE (Facilitator / Connector)</a:t>
            </a:r>
          </a:p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200" b="1" dirty="0">
                <a:solidFill>
                  <a:schemeClr val="lt1"/>
                </a:solidFill>
              </a:rPr>
              <a:t>Middle Man</a:t>
            </a:r>
            <a:endParaRPr sz="2200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600" i="1" dirty="0">
                <a:solidFill>
                  <a:schemeClr val="lt1"/>
                </a:solidFill>
              </a:rPr>
              <a:t>Linked Device: Samsung EX-002</a:t>
            </a:r>
            <a:endParaRPr sz="1600" i="1" dirty="0">
              <a:solidFill>
                <a:schemeClr val="lt1"/>
              </a:solidFill>
            </a:endParaRPr>
          </a:p>
          <a:p>
            <a:pPr marL="9144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2500" b="1" dirty="0">
              <a:solidFill>
                <a:schemeClr val="lt1"/>
              </a:solidFill>
            </a:endParaRPr>
          </a:p>
        </p:txBody>
      </p:sp>
      <p:sp>
        <p:nvSpPr>
          <p:cNvPr id="218" name="Google Shape;218;p27"/>
          <p:cNvSpPr/>
          <p:nvPr/>
        </p:nvSpPr>
        <p:spPr>
          <a:xfrm>
            <a:off x="7752599" y="59573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100" b="1" dirty="0">
                <a:solidFill>
                  <a:schemeClr val="lt1"/>
                </a:solidFill>
              </a:rPr>
              <a:t>NORMAN SMITH (External Party)</a:t>
            </a:r>
          </a:p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100" b="1" dirty="0">
                <a:solidFill>
                  <a:schemeClr val="lt1"/>
                </a:solidFill>
              </a:rPr>
              <a:t>Buyers</a:t>
            </a:r>
            <a:endParaRPr sz="2100" b="1" dirty="0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 i="1" dirty="0">
                <a:solidFill>
                  <a:schemeClr val="lt1"/>
                </a:solidFill>
              </a:rPr>
              <a:t>Linked Device: Nokia EX-003</a:t>
            </a:r>
            <a:endParaRPr sz="1500" i="1" dirty="0">
              <a:solidFill>
                <a:schemeClr val="lt1"/>
              </a:solidFill>
            </a:endParaRPr>
          </a:p>
          <a:p>
            <a:pPr marL="9144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2400" b="1" dirty="0">
              <a:solidFill>
                <a:schemeClr val="lt1"/>
              </a:solidFill>
            </a:endParaRPr>
          </a:p>
        </p:txBody>
      </p:sp>
      <p:sp>
        <p:nvSpPr>
          <p:cNvPr id="2" name="Google Shape;78;p15">
            <a:extLst>
              <a:ext uri="{FF2B5EF4-FFF2-40B4-BE49-F238E27FC236}">
                <a16:creationId xmlns:a16="http://schemas.microsoft.com/office/drawing/2014/main" id="{08CAF309-1D6C-9613-6701-5B307A08CB6D}"/>
              </a:ext>
            </a:extLst>
          </p:cNvPr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w="9525" cap="flat" cmpd="sng">
            <a:solidFill>
              <a:srgbClr val="27252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8"/>
          <p:cNvSpPr/>
          <p:nvPr/>
        </p:nvSpPr>
        <p:spPr>
          <a:xfrm>
            <a:off x="5078822" y="1296036"/>
            <a:ext cx="7492800" cy="88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5600" dirty="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rPr>
              <a:t>Conclusion</a:t>
            </a:r>
            <a:endParaRPr sz="33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8"/>
          <p:cNvSpPr/>
          <p:nvPr/>
        </p:nvSpPr>
        <p:spPr>
          <a:xfrm>
            <a:off x="12830783" y="7694580"/>
            <a:ext cx="1702340" cy="46549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28"/>
          <p:cNvSpPr/>
          <p:nvPr/>
        </p:nvSpPr>
        <p:spPr>
          <a:xfrm>
            <a:off x="1155425" y="1793568"/>
            <a:ext cx="12885600" cy="45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77825" algn="l" rtl="0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350"/>
              <a:buFont typeface="Geist"/>
              <a:buChar char="●"/>
            </a:pPr>
            <a:endParaRPr sz="2350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" name="Google Shape;207;p26">
            <a:extLst>
              <a:ext uri="{FF2B5EF4-FFF2-40B4-BE49-F238E27FC236}">
                <a16:creationId xmlns:a16="http://schemas.microsoft.com/office/drawing/2014/main" id="{810BDFE2-3AFD-C104-C942-DACD9353B15A}"/>
              </a:ext>
            </a:extLst>
          </p:cNvPr>
          <p:cNvSpPr/>
          <p:nvPr/>
        </p:nvSpPr>
        <p:spPr>
          <a:xfrm>
            <a:off x="0" y="1904232"/>
            <a:ext cx="14630400" cy="627898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457200" lvl="0" indent="-377825">
              <a:lnSpc>
                <a:spcPct val="131428"/>
              </a:lnSpc>
              <a:buClr>
                <a:srgbClr val="EBEDF0"/>
              </a:buClr>
              <a:buSzPts val="2350"/>
              <a:buFont typeface="Geist"/>
              <a:buChar char="●"/>
            </a:pPr>
            <a:r>
              <a:rPr lang="en-GB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Evidence from four devices supported the same story.</a:t>
            </a:r>
          </a:p>
          <a:p>
            <a:pPr marL="457200" lvl="0">
              <a:lnSpc>
                <a:spcPct val="131428"/>
              </a:lnSpc>
            </a:pPr>
            <a:endParaRPr lang="en-GB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77825">
              <a:lnSpc>
                <a:spcPct val="131428"/>
              </a:lnSpc>
              <a:buClr>
                <a:srgbClr val="EBEDF0"/>
              </a:buClr>
              <a:buSzPts val="2350"/>
              <a:buFont typeface="Geist"/>
              <a:buChar char="●"/>
            </a:pPr>
            <a:r>
              <a:rPr lang="en-GB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showed clear premeditation.</a:t>
            </a:r>
          </a:p>
          <a:p>
            <a:pPr marL="457200" lvl="0">
              <a:lnSpc>
                <a:spcPct val="131428"/>
              </a:lnSpc>
            </a:pPr>
            <a:endParaRPr lang="en-GB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77825">
              <a:lnSpc>
                <a:spcPct val="131428"/>
              </a:lnSpc>
              <a:buClr>
                <a:srgbClr val="EBEDF0"/>
              </a:buClr>
              <a:buSzPts val="2350"/>
              <a:buFont typeface="Geist"/>
              <a:buChar char="●"/>
            </a:pPr>
            <a:r>
              <a:rPr lang="en-GB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Joe helped facilitate the deal.</a:t>
            </a:r>
          </a:p>
          <a:p>
            <a:pPr marL="457200" lvl="0">
              <a:lnSpc>
                <a:spcPct val="131428"/>
              </a:lnSpc>
            </a:pPr>
            <a:endParaRPr lang="en-GB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77825">
              <a:lnSpc>
                <a:spcPct val="131428"/>
              </a:lnSpc>
              <a:buClr>
                <a:srgbClr val="EBEDF0"/>
              </a:buClr>
              <a:buSzPts val="2350"/>
              <a:buFont typeface="Geist"/>
              <a:buChar char="●"/>
            </a:pPr>
            <a:r>
              <a:rPr lang="en-GB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Norman appeared as the final buyer.</a:t>
            </a:r>
          </a:p>
          <a:p>
            <a:pPr marL="457200" lvl="0">
              <a:lnSpc>
                <a:spcPct val="131428"/>
              </a:lnSpc>
            </a:pPr>
            <a:endParaRPr lang="en-GB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marL="457200" lvl="0" indent="-377825">
              <a:lnSpc>
                <a:spcPct val="131428"/>
              </a:lnSpc>
              <a:buClr>
                <a:srgbClr val="EBEDF0"/>
              </a:buClr>
              <a:buSzPts val="2350"/>
              <a:buFont typeface="Geist"/>
              <a:buChar char="●"/>
            </a:pPr>
            <a:r>
              <a:rPr lang="en-GB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The forensic findings strongly supported a planned insider conspiracy.</a:t>
            </a:r>
            <a:endParaRPr lang="en-GB" dirty="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9"/>
          <p:cNvSpPr/>
          <p:nvPr/>
        </p:nvSpPr>
        <p:spPr>
          <a:xfrm>
            <a:off x="0" y="7692600"/>
            <a:ext cx="14630400" cy="537000"/>
          </a:xfrm>
          <a:prstGeom prst="rect">
            <a:avLst/>
          </a:prstGeom>
          <a:solidFill>
            <a:srgbClr val="02234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32" name="Google Shape;232;p29"/>
          <p:cNvPicPr preferRelativeResize="0"/>
          <p:nvPr/>
        </p:nvPicPr>
        <p:blipFill rotWithShape="1">
          <a:blip r:embed="rId3">
            <a:alphaModFix/>
          </a:blip>
          <a:srcRect t="9920" b="-9920"/>
          <a:stretch/>
        </p:blipFill>
        <p:spPr>
          <a:xfrm>
            <a:off x="0" y="0"/>
            <a:ext cx="14699350" cy="9660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ishika _digital  (1)</Template>
  <TotalTime>41</TotalTime>
  <Words>1184</Words>
  <Application>Microsoft Office PowerPoint</Application>
  <PresentationFormat>Custom</PresentationFormat>
  <Paragraphs>201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Trebuchet MS</vt:lpstr>
      <vt:lpstr>Wingdings 3</vt:lpstr>
      <vt:lpstr>Century Gothic</vt:lpstr>
      <vt:lpstr>Calibri</vt:lpstr>
      <vt:lpstr>Geist</vt:lpstr>
      <vt:lpstr>Arial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Ishika Shiyani</dc:creator>
  <cp:lastModifiedBy>Ishika Shiyani</cp:lastModifiedBy>
  <cp:revision>4</cp:revision>
  <dcterms:created xsi:type="dcterms:W3CDTF">2026-04-29T09:26:46Z</dcterms:created>
  <dcterms:modified xsi:type="dcterms:W3CDTF">2026-04-29T11:08:55Z</dcterms:modified>
</cp:coreProperties>
</file>