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719" r:id="rId24"/>
    <p:sldId id="768" r:id="rId25"/>
    <p:sldId id="803" r:id="rId26"/>
    <p:sldId id="799" r:id="rId27"/>
    <p:sldId id="800" r:id="rId28"/>
    <p:sldId id="801" r:id="rId29"/>
    <p:sldId id="802" r:id="rId30"/>
    <p:sldId id="777" r:id="rId31"/>
    <p:sldId id="804" r:id="rId32"/>
    <p:sldId id="805" r:id="rId33"/>
    <p:sldId id="806" r:id="rId34"/>
    <p:sldId id="807" r:id="rId35"/>
    <p:sldId id="808" r:id="rId36"/>
    <p:sldId id="795" r:id="rId37"/>
    <p:sldId id="797" r:id="rId38"/>
    <p:sldId id="798" r:id="rId39"/>
    <p:sldId id="774" r:id="rId40"/>
    <p:sldId id="732" r:id="rId41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87" d="100"/>
          <a:sy n="87" d="100"/>
        </p:scale>
        <p:origin x="442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gs" Target="tags/tag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3T09:01:46.359" v="1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3T09:01:46.359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3T09:01:46.359" v="1" actId="20577"/>
          <ac:spMkLst>
            <pc:docMk/>
            <pc:sldMk cId="3119007398" sldId="719"/>
            <ac:spMk id="6" creationId="{32FAECD2-AEF9-E0BD-7C77-6008C9287772}"/>
          </ac:spMkLst>
        </pc:spChg>
      </pc:sldChg>
    </pc:docChg>
  </pc:docChgLst>
  <pc:docChgLst>
    <pc:chgData name="Jenifer Prince Devaraj" userId="c3fb109c-09d1-42a6-93f4-69472d709861" providerId="ADAL" clId="{40C73D04-5508-431C-845D-185F0AF5AB45}"/>
    <pc:docChg chg="modSld">
      <pc:chgData name="Jenifer Prince Devaraj" userId="c3fb109c-09d1-42a6-93f4-69472d709861" providerId="ADAL" clId="{40C73D04-5508-431C-845D-185F0AF5AB45}" dt="2026-01-25T20:43:05.564" v="1" actId="20577"/>
      <pc:docMkLst>
        <pc:docMk/>
      </pc:docMkLst>
      <pc:sldChg chg="modSp mod">
        <pc:chgData name="Jenifer Prince Devaraj" userId="c3fb109c-09d1-42a6-93f4-69472d709861" providerId="ADAL" clId="{40C73D04-5508-431C-845D-185F0AF5AB45}" dt="2026-01-25T20:43:05.564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0C73D04-5508-431C-845D-185F0AF5AB45}" dt="2026-01-25T20:43:05.564" v="1" actId="20577"/>
          <ac:spMkLst>
            <pc:docMk/>
            <pc:sldMk cId="3119007398" sldId="719"/>
            <ac:spMk id="6" creationId="{32FAECD2-AEF9-E0BD-7C77-6008C928777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torialspoint.com/signals_and_systems/signals_and_systems_overview.htm" TargetMode="Externa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Time invariant, shifting, scaling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:   4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4275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84751" y="1702025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996513" y="2516606"/>
            <a:ext cx="9775941" cy="39106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system is time invariant if a time shift (t-t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in the input signal results in an identical time shift in the output signal.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 refers to a property of a system where a time-shifted input signal results in a time-shifted output signal by the same amount, without any other changes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08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470959"/>
            <a:ext cx="10567552" cy="561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1092970" y="2182339"/>
            <a:ext cx="9797129" cy="42737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y[n] is the output of a discrete-time, time-invariant system: when x[n] is the input, then y [n- n0 ] is the output when x [n- n0 ] is applied. 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continuous time with y(t) the output corresponding to the input x(t), a time-invariant system will have y (t- to) as the  output when x (t - to) is the input. 	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2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51534" y="159688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975324" y="2526605"/>
                <a:ext cx="10521458" cy="26082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Check whether the system </a:t>
                </a:r>
                <a:r>
                  <a:rPr lang="fr-FR" sz="2800" dirty="0">
                    <a:latin typeface="Book Antiqua" panose="02040602050305030304" pitchFamily="18" charset="0"/>
                  </a:rPr>
                  <a:t>y(t) = sin [ x(t)]</a:t>
                </a: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time invariant or not.</a:t>
                </a:r>
              </a:p>
              <a:p>
                <a:pPr marL="457200" indent="-4572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To check that this system is time invariant, we must determine whether the time invariance property holds for any input and any time shift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endParaRPr lang="en-GB" sz="1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5324" y="2526605"/>
                <a:ext cx="10521458" cy="2608278"/>
              </a:xfrm>
              <a:prstGeom prst="rect">
                <a:avLst/>
              </a:prstGeom>
              <a:blipFill>
                <a:blip r:embed="rId2"/>
                <a:stretch>
                  <a:fillRect l="-1043" r="-1043" b="-51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9497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5939" y="148983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1541620" y="2261133"/>
                <a:ext cx="9447807" cy="401090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Check whether the system </a:t>
                </a:r>
                <a:r>
                  <a:rPr lang="fr-FR" sz="2500" dirty="0">
                    <a:latin typeface="Book Antiqua" panose="02040602050305030304" pitchFamily="18" charset="0"/>
                  </a:rPr>
                  <a:t>y(t) = sin [ x(t)]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time invariant or not.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be an input to this system, and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unc>
                      <m:func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5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d>
                          <m:dPr>
                            <m:begChr m:val="["/>
                            <m:endChr m:val="]"/>
                            <m:ctrlP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sub>
                            </m:sSub>
                            <m:d>
                              <m:dPr>
                                <m:ctrlP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d>
                      </m:e>
                    </m:func>
                    <m:r>
                      <a:rPr lang="en-GB" sz="25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−−−→</m:t>
                    </m:r>
                  </m:oMath>
                </a14:m>
                <a:r>
                  <a:rPr lang="en-GB" sz="2500" b="0" dirty="0">
                    <a:effectLst/>
                    <a:latin typeface="Book Antiqua" panose="020406020503050303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(1)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onsider a second input obtained by shifting x 1 (t) in time: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5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en-GB" sz="25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−−−→(2)</m:t>
                    </m:r>
                  </m:oMath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1620" y="2261133"/>
                <a:ext cx="9447807" cy="4010906"/>
              </a:xfrm>
              <a:prstGeom prst="rect">
                <a:avLst/>
              </a:prstGeom>
              <a:blipFill>
                <a:blip r:embed="rId2"/>
                <a:stretch>
                  <a:fillRect l="-1097" r="-10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6634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5939" y="148983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661836" y="2016514"/>
                <a:ext cx="5217063" cy="54215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corresponding to this input is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5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b="0" i="1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2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−−−→(3)</m:t>
                          </m:r>
                        </m:e>
                      </m:func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Substitute (2) in (3),		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5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5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𝑡</m:t>
                                      </m:r>
                                    </m:e>
                                    <m:sub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d>
                          <m:r>
                            <a:rPr lang="en-GB" sz="25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−−−→(4)</m:t>
                          </m:r>
                        </m:e>
                      </m:func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836" y="2016514"/>
                <a:ext cx="5217063" cy="5421549"/>
              </a:xfrm>
              <a:prstGeom prst="rect">
                <a:avLst/>
              </a:prstGeom>
              <a:blipFill>
                <a:blip r:embed="rId2"/>
                <a:stretch>
                  <a:fillRect l="-1988" r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D2FF67-3AE3-02F4-97B3-540AD3417461}"/>
              </a:ext>
            </a:extLst>
          </p:cNvPr>
          <p:cNvCxnSpPr/>
          <p:nvPr/>
        </p:nvCxnSpPr>
        <p:spPr>
          <a:xfrm>
            <a:off x="5676295" y="3159304"/>
            <a:ext cx="0" cy="24966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4A19C9-0245-C07C-8D9C-A18176E1027B}"/>
                  </a:ext>
                </a:extLst>
              </p:cNvPr>
              <p:cNvSpPr txBox="1"/>
              <p:nvPr/>
            </p:nvSpPr>
            <p:spPr>
              <a:xfrm>
                <a:off x="6032288" y="2593926"/>
                <a:ext cx="6816903" cy="41391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t</a:t>
                </a: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r>
                      <a:rPr lang="en-GB" sz="250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50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, then (1) becomes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  <m:r>
                            <a:rPr lang="en-GB" sz="25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5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5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  <m:sub>
                              <m:r>
                                <a:rPr lang="en-GB" sz="25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0</m:t>
                              </m:r>
                            </m:sub>
                          </m:sSub>
                        </m:e>
                      </m:d>
                      <m:r>
                        <a:rPr lang="en-GB" sz="25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5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𝑡</m:t>
                                      </m:r>
                                    </m:e>
                                    <m:sub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d>
                        </m:e>
                      </m:func>
                      <m:r>
                        <a:rPr lang="en-GB" sz="25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−−−→(5)</m:t>
                      </m:r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RHS of (4) Is equal to (5)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5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5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5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sz="25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</m:oMath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Also, the system is time invariant.</a:t>
                </a: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4A19C9-0245-C07C-8D9C-A18176E102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2288" y="2593926"/>
                <a:ext cx="6816903" cy="4139146"/>
              </a:xfrm>
              <a:prstGeom prst="rect">
                <a:avLst/>
              </a:prstGeom>
              <a:blipFill>
                <a:blip r:embed="rId3"/>
                <a:stretch>
                  <a:fillRect l="-15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72083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122" y="1399323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922596" y="2131325"/>
                <a:ext cx="9781078" cy="351371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shifting, also known as time delay, refers to a change in the timing or position of a signal with respect to time.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x(t) is a signal, then a time-shifted version of  x(t) is denoted as x(</a:t>
                </a:r>
                <a14:m>
                  <m:oMath xmlns:m="http://schemas.openxmlformats.org/officeDocument/2006/math"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),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the time shift. This means that the entire signal is shifted to the right or left  in time.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2596" y="2131325"/>
                <a:ext cx="9781078" cy="3513719"/>
              </a:xfrm>
              <a:prstGeom prst="rect">
                <a:avLst/>
              </a:prstGeom>
              <a:blipFill>
                <a:blip r:embed="rId2"/>
                <a:stretch>
                  <a:fillRect l="-685" r="-748" b="-26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66367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1807" y="120378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996513" y="2516606"/>
            <a:ext cx="9513950" cy="1482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2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Plot a rectangular pulse x(t) for unit amplitude and unit duratio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(ii) Also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find y(t) = x (t-2)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4902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1807" y="120378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344104" y="2639896"/>
            <a:ext cx="5358053" cy="9884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6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Plot a rectangular pulse x(t) for unit amplitude and unit duratio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75CA65-1E5A-4585-0A59-13946FB7016D}"/>
              </a:ext>
            </a:extLst>
          </p:cNvPr>
          <p:cNvSpPr txBox="1"/>
          <p:nvPr/>
        </p:nvSpPr>
        <p:spPr>
          <a:xfrm>
            <a:off x="7094306" y="2869959"/>
            <a:ext cx="7438490" cy="52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(ii) Also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find y(t) = x (t-2)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F3F2A0F-3A11-312B-A7FA-8CD160D28B38}"/>
              </a:ext>
            </a:extLst>
          </p:cNvPr>
          <p:cNvCxnSpPr/>
          <p:nvPr/>
        </p:nvCxnSpPr>
        <p:spPr>
          <a:xfrm>
            <a:off x="6142234" y="2534589"/>
            <a:ext cx="0" cy="376346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E9215C8F-3F49-B426-DCFF-82A0B6EC0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6555" y="3851846"/>
            <a:ext cx="3286125" cy="2362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04AFF21-90C4-494E-B9DF-A9D2A2BB6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2126" y="3851846"/>
            <a:ext cx="2276793" cy="2000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210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0" y="1193468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96520" y="6476317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857088" y="1772802"/>
            <a:ext cx="10315334" cy="4575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 involves changing the rate at which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progresses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a signal. 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x(t) is a signal, the time-scaled version of x(t) is denoted as x(at), where ‘a’ is a scaling factor.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effect of time scaling depends on whether the scaling factor</a:t>
            </a:r>
          </a:p>
          <a:p>
            <a:pPr marL="800100" lvl="1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‘a’ is greater than 1 (compression) or </a:t>
            </a:r>
          </a:p>
          <a:p>
            <a:pPr marL="800100" lvl="1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less than 1 (expansion).</a:t>
            </a:r>
          </a:p>
        </p:txBody>
      </p:sp>
    </p:spTree>
    <p:extLst>
      <p:ext uri="{BB962C8B-B14F-4D97-AF65-F5344CB8AC3E}">
        <p14:creationId xmlns:p14="http://schemas.microsoft.com/office/powerpoint/2010/main" val="3489740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162793" y="1399323"/>
                <a:ext cx="7648243" cy="436991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6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Compression</a:t>
                </a:r>
              </a:p>
              <a:p>
                <a:pPr marL="539750" lvl="1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a&gt;1, the signal is compressed in time. This means that the entire signal is "squeezed" horizontally.</a:t>
                </a:r>
              </a:p>
              <a:p>
                <a:pPr marL="996950" lvl="2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In the above example a=2 where 2 is greater than 1; if x(t) has time varies from -2 to 2, then, </a:t>
                </a:r>
                <a14:m>
                  <m:oMath xmlns:m="http://schemas.openxmlformats.org/officeDocument/2006/math">
                    <m:r>
                      <a:rPr lang="en-GB" sz="2200" b="0" i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𝑤h𝑖𝑐h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−1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1</m:t>
                    </m:r>
                  </m:oMath>
                </a14:m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539750" lvl="1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time-scaled signal x(at) will have a shorter duration than the original signal x(t)</a:t>
                </a:r>
                <a:r>
                  <a:rPr lang="en-GB" sz="24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Expansion.</a:t>
                </a:r>
                <a:endParaRPr lang="en-GB" sz="24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793" y="1399323"/>
                <a:ext cx="7648243" cy="4369914"/>
              </a:xfrm>
              <a:prstGeom prst="rect">
                <a:avLst/>
              </a:prstGeom>
              <a:blipFill>
                <a:blip r:embed="rId2"/>
                <a:stretch>
                  <a:fillRect l="-1435" t="-698" r="-1196" b="-23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11C5DD4D-C80B-8BB4-BC60-910E6398DB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3268" y="2493667"/>
            <a:ext cx="1600200" cy="21812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E54FBF-C85C-A034-7139-5F09F55882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4782" y="2367520"/>
            <a:ext cx="2184739" cy="21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788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62475" y="1535609"/>
                <a:ext cx="7207649" cy="46785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6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Expansion</a:t>
                </a:r>
              </a:p>
              <a:p>
                <a:pPr marL="539750" lvl="1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a&lt;1, the signal is expanded in time. This means that the entire signal is "stretched" horizontally.</a:t>
                </a:r>
              </a:p>
              <a:p>
                <a:pPr marL="996950" lvl="2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In the above example a=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where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less than 1; if x(t) has time varies from -2 to 2, then, </a:t>
                </a:r>
                <a14:m>
                  <m:oMath xmlns:m="http://schemas.openxmlformats.org/officeDocument/2006/math">
                    <m:r>
                      <a:rPr lang="en-GB" sz="2200" b="0" i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𝑤h𝑖𝑐h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sz="220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  <m:f>
                      <m:f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f>
                          <m:fPr>
                            <m:ctrlP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</m:den>
                        </m:f>
                      </m:den>
                    </m:f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f>
                          <m:fPr>
                            <m:ctrlP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</m:den>
                        </m:f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 −4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4</m:t>
                    </m:r>
                  </m:oMath>
                </a14:m>
                <a:endParaRPr lang="en-GB" sz="24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996950" lvl="2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time-scaled signal x(at) will have a longer duration than the original signal x(t).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75" y="1535609"/>
                <a:ext cx="7207649" cy="4678525"/>
              </a:xfrm>
              <a:prstGeom prst="rect">
                <a:avLst/>
              </a:prstGeom>
              <a:blipFill>
                <a:blip r:embed="rId2"/>
                <a:stretch>
                  <a:fillRect l="-1522" t="-522" r="-1268" b="-20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F11B3F3F-6327-CA23-C8DE-00746A8D7B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1688" y="2927467"/>
            <a:ext cx="2630312" cy="16875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5901DCF-B492-9607-CE0D-4AC8D82561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1648" y="2601418"/>
            <a:ext cx="2125192" cy="2065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625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5995" y="1230291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17703" y="1717195"/>
            <a:ext cx="9880600" cy="3780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2636" y="2251290"/>
            <a:ext cx="3284303" cy="1986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B5F159-BCB6-9A10-9023-BFE0495B9E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							(b)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7CFE9-1F2C-33A1-49BC-939CAF9AE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15" y="2643318"/>
            <a:ext cx="3476625" cy="2543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29ECF-B19E-7E50-7B39-178EAD558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1174" y="2488324"/>
            <a:ext cx="3409950" cy="2590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C73645-0222-2720-8750-285E99CB111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069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 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69F958-2C58-2CAE-662D-3461A20DD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1322" y="2900129"/>
            <a:ext cx="3352800" cy="248602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4824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6285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/>
              </a:rPr>
              <a:t>https://www.tutorialspoint.com/signals_and_systems/signals_and_systems_overview.htm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[4] “</a:t>
            </a: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lumenlearning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,”[Online]. Available: </a:t>
            </a:r>
            <a:r>
              <a:rPr lang="en-GB" sz="2000" u="sng" dirty="0">
                <a:solidFill>
                  <a:srgbClr val="0070C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Graphs of the Sine and Cosine Functions | Algebra and Trigonometry</a:t>
            </a:r>
            <a:endParaRPr lang="en-GB" sz="2200" b="1" u="sng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1222</Words>
  <Application>Microsoft Office PowerPoint</Application>
  <PresentationFormat>Widescreen</PresentationFormat>
  <Paragraphs>133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4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  <vt:lpstr>PowerPoint Presentation</vt:lpstr>
      <vt:lpstr>PowerPoint Presentation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58</cp:revision>
  <dcterms:created xsi:type="dcterms:W3CDTF">2021-03-09T15:35:42Z</dcterms:created>
  <dcterms:modified xsi:type="dcterms:W3CDTF">2026-02-23T09:01:47Z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