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56" r:id="rId3"/>
    <p:sldId id="257" r:id="rId4"/>
    <p:sldId id="258" r:id="rId5"/>
    <p:sldId id="259" r:id="rId6"/>
    <p:sldId id="260" r:id="rId7"/>
    <p:sldId id="261" r:id="rId8"/>
    <p:sldId id="262" r:id="rId9"/>
    <p:sldId id="263" r:id="rId10"/>
    <p:sldId id="264" r:id="rId11"/>
    <p:sldId id="265" r:id="rId12"/>
    <p:sldId id="267" r:id="rId13"/>
    <p:sldId id="273" r:id="rId14"/>
    <p:sldId id="274" r:id="rId15"/>
    <p:sldId id="275" r:id="rId16"/>
    <p:sldId id="281" r:id="rId17"/>
    <p:sldId id="282" r:id="rId18"/>
    <p:sldId id="277" r:id="rId19"/>
    <p:sldId id="276" r:id="rId20"/>
    <p:sldId id="278" r:id="rId21"/>
    <p:sldId id="285" r:id="rId22"/>
    <p:sldId id="283"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73D69D-58AB-4703-BB48-1631640AA3D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F9745E7-4C59-4ECB-998C-398BC0F375F0}">
      <dgm:prSet/>
      <dgm:spPr/>
      <dgm:t>
        <a:bodyPr/>
        <a:lstStyle/>
        <a:p>
          <a:r>
            <a:rPr lang="en-US" b="1" dirty="0"/>
            <a:t>Public Health Importance</a:t>
          </a:r>
          <a:r>
            <a:rPr lang="en-US" dirty="0"/>
            <a:t>: Global oral cancer literature and national statistics converge, revealing the disease's profound impact on health and life quality. Early detection proves pivotal amid a concerning rise in incidence, emphasizing the escalating threat.</a:t>
          </a:r>
        </a:p>
      </dgm:t>
    </dgm:pt>
    <dgm:pt modelId="{BBEC62EB-2C1F-4232-A3DA-62F01448553F}" type="parTrans" cxnId="{44D86840-44DE-468A-B464-E73F655B40FB}">
      <dgm:prSet/>
      <dgm:spPr/>
      <dgm:t>
        <a:bodyPr/>
        <a:lstStyle/>
        <a:p>
          <a:endParaRPr lang="en-US"/>
        </a:p>
      </dgm:t>
    </dgm:pt>
    <dgm:pt modelId="{703F6FDA-C526-4A2D-B737-E58D5C908949}" type="sibTrans" cxnId="{44D86840-44DE-468A-B464-E73F655B40FB}">
      <dgm:prSet/>
      <dgm:spPr/>
      <dgm:t>
        <a:bodyPr/>
        <a:lstStyle/>
        <a:p>
          <a:endParaRPr lang="en-US"/>
        </a:p>
      </dgm:t>
    </dgm:pt>
    <dgm:pt modelId="{37863983-25B0-4395-8529-BBB4AE77A5D8}">
      <dgm:prSet/>
      <dgm:spPr/>
      <dgm:t>
        <a:bodyPr/>
        <a:lstStyle/>
        <a:p>
          <a:r>
            <a:rPr lang="en-US" b="1" dirty="0"/>
            <a:t>Preventability and Early Treatment: </a:t>
          </a:r>
          <a:r>
            <a:rPr lang="en-US" dirty="0"/>
            <a:t>Research synthesis and epidemiological data spotlight oral cancers' preventable nature. Established risk factors demand early diagnosis, linking prevalent factors to incidence, highlighting preventive opportunities.</a:t>
          </a:r>
        </a:p>
      </dgm:t>
    </dgm:pt>
    <dgm:pt modelId="{BE4D7C20-573A-4554-8268-120DB3742490}" type="parTrans" cxnId="{E31A61E9-11D0-4441-AA4D-509C1886ADE8}">
      <dgm:prSet/>
      <dgm:spPr/>
      <dgm:t>
        <a:bodyPr/>
        <a:lstStyle/>
        <a:p>
          <a:endParaRPr lang="en-US"/>
        </a:p>
      </dgm:t>
    </dgm:pt>
    <dgm:pt modelId="{150CB8CB-2E17-48D9-AE5F-CA23DBBB8068}" type="sibTrans" cxnId="{E31A61E9-11D0-4441-AA4D-509C1886ADE8}">
      <dgm:prSet/>
      <dgm:spPr/>
      <dgm:t>
        <a:bodyPr/>
        <a:lstStyle/>
        <a:p>
          <a:endParaRPr lang="en-US"/>
        </a:p>
      </dgm:t>
    </dgm:pt>
    <dgm:pt modelId="{D92B73AF-00B6-416D-9D5D-312D02429342}">
      <dgm:prSet/>
      <dgm:spPr/>
      <dgm:t>
        <a:bodyPr/>
        <a:lstStyle/>
        <a:p>
          <a:r>
            <a:rPr lang="en-US" b="1" dirty="0"/>
            <a:t>Impact of Awareness Campaigns: </a:t>
          </a:r>
          <a:r>
            <a:rPr lang="en-US" dirty="0"/>
            <a:t>Literature underscores awareness campaigns' importance while acknowledging effectiveness gaps. Survey insights form a basis, revealing their current impact on public knowledge.</a:t>
          </a:r>
        </a:p>
      </dgm:t>
    </dgm:pt>
    <dgm:pt modelId="{35183AC8-62F1-4BF6-B290-BB24CDA96B36}" type="parTrans" cxnId="{95A20CE9-A539-4EC7-883A-72FEF32C97F7}">
      <dgm:prSet/>
      <dgm:spPr/>
      <dgm:t>
        <a:bodyPr/>
        <a:lstStyle/>
        <a:p>
          <a:endParaRPr lang="en-US"/>
        </a:p>
      </dgm:t>
    </dgm:pt>
    <dgm:pt modelId="{A2FF007B-E3C5-4ACB-8769-EE7A06BE647B}" type="sibTrans" cxnId="{95A20CE9-A539-4EC7-883A-72FEF32C97F7}">
      <dgm:prSet/>
      <dgm:spPr/>
      <dgm:t>
        <a:bodyPr/>
        <a:lstStyle/>
        <a:p>
          <a:endParaRPr lang="en-US"/>
        </a:p>
      </dgm:t>
    </dgm:pt>
    <dgm:pt modelId="{BC9DE16B-5D1C-428C-A448-8A225FF22DBC}" type="pres">
      <dgm:prSet presAssocID="{1C73D69D-58AB-4703-BB48-1631640AA3DF}" presName="linear" presStyleCnt="0">
        <dgm:presLayoutVars>
          <dgm:animLvl val="lvl"/>
          <dgm:resizeHandles val="exact"/>
        </dgm:presLayoutVars>
      </dgm:prSet>
      <dgm:spPr/>
    </dgm:pt>
    <dgm:pt modelId="{1E890BE2-C230-4E3F-AB2A-0AEFCA1953EC}" type="pres">
      <dgm:prSet presAssocID="{6F9745E7-4C59-4ECB-998C-398BC0F375F0}" presName="parentText" presStyleLbl="node1" presStyleIdx="0" presStyleCnt="3">
        <dgm:presLayoutVars>
          <dgm:chMax val="0"/>
          <dgm:bulletEnabled val="1"/>
        </dgm:presLayoutVars>
      </dgm:prSet>
      <dgm:spPr/>
    </dgm:pt>
    <dgm:pt modelId="{1A6FAEB0-6966-4696-8AD5-E027F406F0DB}" type="pres">
      <dgm:prSet presAssocID="{703F6FDA-C526-4A2D-B737-E58D5C908949}" presName="spacer" presStyleCnt="0"/>
      <dgm:spPr/>
    </dgm:pt>
    <dgm:pt modelId="{268F0252-8A73-46EF-A4A9-2ABC91D779D8}" type="pres">
      <dgm:prSet presAssocID="{37863983-25B0-4395-8529-BBB4AE77A5D8}" presName="parentText" presStyleLbl="node1" presStyleIdx="1" presStyleCnt="3">
        <dgm:presLayoutVars>
          <dgm:chMax val="0"/>
          <dgm:bulletEnabled val="1"/>
        </dgm:presLayoutVars>
      </dgm:prSet>
      <dgm:spPr/>
    </dgm:pt>
    <dgm:pt modelId="{0AD860D9-D588-4C56-A82F-A179E72A9BB0}" type="pres">
      <dgm:prSet presAssocID="{150CB8CB-2E17-48D9-AE5F-CA23DBBB8068}" presName="spacer" presStyleCnt="0"/>
      <dgm:spPr/>
    </dgm:pt>
    <dgm:pt modelId="{9C823553-3810-468D-8215-790676F682DC}" type="pres">
      <dgm:prSet presAssocID="{D92B73AF-00B6-416D-9D5D-312D02429342}" presName="parentText" presStyleLbl="node1" presStyleIdx="2" presStyleCnt="3">
        <dgm:presLayoutVars>
          <dgm:chMax val="0"/>
          <dgm:bulletEnabled val="1"/>
        </dgm:presLayoutVars>
      </dgm:prSet>
      <dgm:spPr/>
    </dgm:pt>
  </dgm:ptLst>
  <dgm:cxnLst>
    <dgm:cxn modelId="{F0BA2D30-E50D-4921-A023-549323983BFF}" type="presOf" srcId="{D92B73AF-00B6-416D-9D5D-312D02429342}" destId="{9C823553-3810-468D-8215-790676F682DC}" srcOrd="0" destOrd="0" presId="urn:microsoft.com/office/officeart/2005/8/layout/vList2"/>
    <dgm:cxn modelId="{14752433-81F3-4D60-89F1-1DFE1D1A250E}" type="presOf" srcId="{6F9745E7-4C59-4ECB-998C-398BC0F375F0}" destId="{1E890BE2-C230-4E3F-AB2A-0AEFCA1953EC}" srcOrd="0" destOrd="0" presId="urn:microsoft.com/office/officeart/2005/8/layout/vList2"/>
    <dgm:cxn modelId="{70334A3D-D45E-4FA3-9108-ECDA11877741}" type="presOf" srcId="{37863983-25B0-4395-8529-BBB4AE77A5D8}" destId="{268F0252-8A73-46EF-A4A9-2ABC91D779D8}" srcOrd="0" destOrd="0" presId="urn:microsoft.com/office/officeart/2005/8/layout/vList2"/>
    <dgm:cxn modelId="{44D86840-44DE-468A-B464-E73F655B40FB}" srcId="{1C73D69D-58AB-4703-BB48-1631640AA3DF}" destId="{6F9745E7-4C59-4ECB-998C-398BC0F375F0}" srcOrd="0" destOrd="0" parTransId="{BBEC62EB-2C1F-4232-A3DA-62F01448553F}" sibTransId="{703F6FDA-C526-4A2D-B737-E58D5C908949}"/>
    <dgm:cxn modelId="{F38A73BE-1F39-4DCD-9D14-1D56D37F556B}" type="presOf" srcId="{1C73D69D-58AB-4703-BB48-1631640AA3DF}" destId="{BC9DE16B-5D1C-428C-A448-8A225FF22DBC}" srcOrd="0" destOrd="0" presId="urn:microsoft.com/office/officeart/2005/8/layout/vList2"/>
    <dgm:cxn modelId="{95A20CE9-A539-4EC7-883A-72FEF32C97F7}" srcId="{1C73D69D-58AB-4703-BB48-1631640AA3DF}" destId="{D92B73AF-00B6-416D-9D5D-312D02429342}" srcOrd="2" destOrd="0" parTransId="{35183AC8-62F1-4BF6-B290-BB24CDA96B36}" sibTransId="{A2FF007B-E3C5-4ACB-8769-EE7A06BE647B}"/>
    <dgm:cxn modelId="{E31A61E9-11D0-4441-AA4D-509C1886ADE8}" srcId="{1C73D69D-58AB-4703-BB48-1631640AA3DF}" destId="{37863983-25B0-4395-8529-BBB4AE77A5D8}" srcOrd="1" destOrd="0" parTransId="{BE4D7C20-573A-4554-8268-120DB3742490}" sibTransId="{150CB8CB-2E17-48D9-AE5F-CA23DBBB8068}"/>
    <dgm:cxn modelId="{BB8BD51C-AE31-48D0-8C92-4CBC8401DC9C}" type="presParOf" srcId="{BC9DE16B-5D1C-428C-A448-8A225FF22DBC}" destId="{1E890BE2-C230-4E3F-AB2A-0AEFCA1953EC}" srcOrd="0" destOrd="0" presId="urn:microsoft.com/office/officeart/2005/8/layout/vList2"/>
    <dgm:cxn modelId="{470E6AD7-8B56-4FED-ABE5-345C1AC4203B}" type="presParOf" srcId="{BC9DE16B-5D1C-428C-A448-8A225FF22DBC}" destId="{1A6FAEB0-6966-4696-8AD5-E027F406F0DB}" srcOrd="1" destOrd="0" presId="urn:microsoft.com/office/officeart/2005/8/layout/vList2"/>
    <dgm:cxn modelId="{F7B69A5A-DE07-4A14-AB4E-CF4D245E70D3}" type="presParOf" srcId="{BC9DE16B-5D1C-428C-A448-8A225FF22DBC}" destId="{268F0252-8A73-46EF-A4A9-2ABC91D779D8}" srcOrd="2" destOrd="0" presId="urn:microsoft.com/office/officeart/2005/8/layout/vList2"/>
    <dgm:cxn modelId="{39B749C0-C4F1-4936-A9EB-C86CD49B9A01}" type="presParOf" srcId="{BC9DE16B-5D1C-428C-A448-8A225FF22DBC}" destId="{0AD860D9-D588-4C56-A82F-A179E72A9BB0}" srcOrd="3" destOrd="0" presId="urn:microsoft.com/office/officeart/2005/8/layout/vList2"/>
    <dgm:cxn modelId="{55D2B49E-8B8B-43B4-91D0-17DF8C5DD1B8}" type="presParOf" srcId="{BC9DE16B-5D1C-428C-A448-8A225FF22DBC}" destId="{9C823553-3810-468D-8215-790676F682D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35213A-3270-4C9D-9D51-722DC10CB93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B7657B8-67D4-4558-AB49-3FBC3DC163E7}">
      <dgm:prSet/>
      <dgm:spPr/>
      <dgm:t>
        <a:bodyPr/>
        <a:lstStyle/>
        <a:p>
          <a:r>
            <a:rPr lang="en-US" b="1" dirty="0"/>
            <a:t>Resource Allocation: </a:t>
          </a:r>
          <a:r>
            <a:rPr lang="en-US" dirty="0"/>
            <a:t>Scholarly emphasis on early detection's cost-effectiveness meets economic analyses. Optimization of healthcare resources is imperative, showcasing potential savings through proactive screening.</a:t>
          </a:r>
        </a:p>
      </dgm:t>
    </dgm:pt>
    <dgm:pt modelId="{F0052ACA-E251-40AB-9B33-344EBA8268DC}" type="parTrans" cxnId="{6398EB23-2CD2-423B-BE00-F61317CA6174}">
      <dgm:prSet/>
      <dgm:spPr/>
      <dgm:t>
        <a:bodyPr/>
        <a:lstStyle/>
        <a:p>
          <a:endParaRPr lang="en-US"/>
        </a:p>
      </dgm:t>
    </dgm:pt>
    <dgm:pt modelId="{0167013F-08E8-4E8F-A867-17238C3ECCF7}" type="sibTrans" cxnId="{6398EB23-2CD2-423B-BE00-F61317CA6174}">
      <dgm:prSet/>
      <dgm:spPr/>
      <dgm:t>
        <a:bodyPr/>
        <a:lstStyle/>
        <a:p>
          <a:endParaRPr lang="en-US"/>
        </a:p>
      </dgm:t>
    </dgm:pt>
    <dgm:pt modelId="{A7F4A169-8862-4CD2-BBBF-153242A792D2}">
      <dgm:prSet/>
      <dgm:spPr/>
      <dgm:t>
        <a:bodyPr/>
        <a:lstStyle/>
        <a:p>
          <a:r>
            <a:rPr lang="en-US" b="1" dirty="0"/>
            <a:t>Policy Development: </a:t>
          </a:r>
          <a:r>
            <a:rPr lang="en-US" dirty="0"/>
            <a:t>Healthcare policy literature reviews and comparative analyses provide insights. Evidence-driven policies enhance outcomes, presenting diverse approaches to oral cancer detection.</a:t>
          </a:r>
        </a:p>
      </dgm:t>
    </dgm:pt>
    <dgm:pt modelId="{1590F8D0-EEF5-40D6-8AFA-36299528D616}" type="parTrans" cxnId="{58E4709A-0F01-4901-9C38-56E83B88FE56}">
      <dgm:prSet/>
      <dgm:spPr/>
      <dgm:t>
        <a:bodyPr/>
        <a:lstStyle/>
        <a:p>
          <a:endParaRPr lang="en-US"/>
        </a:p>
      </dgm:t>
    </dgm:pt>
    <dgm:pt modelId="{97711D9B-B72F-47D0-A8D7-A609DFD714EC}" type="sibTrans" cxnId="{58E4709A-0F01-4901-9C38-56E83B88FE56}">
      <dgm:prSet/>
      <dgm:spPr/>
      <dgm:t>
        <a:bodyPr/>
        <a:lstStyle/>
        <a:p>
          <a:endParaRPr lang="en-US"/>
        </a:p>
      </dgm:t>
    </dgm:pt>
    <dgm:pt modelId="{BEC08174-B08E-42EA-9D44-07759F056B5C}">
      <dgm:prSet/>
      <dgm:spPr/>
      <dgm:t>
        <a:bodyPr/>
        <a:lstStyle/>
        <a:p>
          <a:r>
            <a:rPr lang="en-US" b="1" dirty="0"/>
            <a:t>Enhancing Public Well-Being: </a:t>
          </a:r>
          <a:r>
            <a:rPr lang="en-US" dirty="0"/>
            <a:t>Literature emphasizes advanced-stage oral cancer's toll on well-being. Patient testimonials and utilization data quantitatively reinforce early detection's pivotal role.</a:t>
          </a:r>
        </a:p>
      </dgm:t>
    </dgm:pt>
    <dgm:pt modelId="{4CC10F14-AE8C-4813-81F9-A4A2D676DF27}" type="parTrans" cxnId="{EACDFFAF-49E3-426D-BA04-602A6A8726C9}">
      <dgm:prSet/>
      <dgm:spPr/>
      <dgm:t>
        <a:bodyPr/>
        <a:lstStyle/>
        <a:p>
          <a:endParaRPr lang="en-US"/>
        </a:p>
      </dgm:t>
    </dgm:pt>
    <dgm:pt modelId="{3D846095-4B76-49FD-884B-DE1E5AA63827}" type="sibTrans" cxnId="{EACDFFAF-49E3-426D-BA04-602A6A8726C9}">
      <dgm:prSet/>
      <dgm:spPr/>
      <dgm:t>
        <a:bodyPr/>
        <a:lstStyle/>
        <a:p>
          <a:endParaRPr lang="en-US"/>
        </a:p>
      </dgm:t>
    </dgm:pt>
    <dgm:pt modelId="{5C22F4D5-6729-49CE-A99E-F0387C62A382}" type="pres">
      <dgm:prSet presAssocID="{2135213A-3270-4C9D-9D51-722DC10CB93B}" presName="linear" presStyleCnt="0">
        <dgm:presLayoutVars>
          <dgm:animLvl val="lvl"/>
          <dgm:resizeHandles val="exact"/>
        </dgm:presLayoutVars>
      </dgm:prSet>
      <dgm:spPr/>
    </dgm:pt>
    <dgm:pt modelId="{1096568F-C764-436C-BFE8-338ED50F8043}" type="pres">
      <dgm:prSet presAssocID="{DB7657B8-67D4-4558-AB49-3FBC3DC163E7}" presName="parentText" presStyleLbl="node1" presStyleIdx="0" presStyleCnt="3">
        <dgm:presLayoutVars>
          <dgm:chMax val="0"/>
          <dgm:bulletEnabled val="1"/>
        </dgm:presLayoutVars>
      </dgm:prSet>
      <dgm:spPr/>
    </dgm:pt>
    <dgm:pt modelId="{407082CD-648D-4DEC-8FD6-3E03492EF7C3}" type="pres">
      <dgm:prSet presAssocID="{0167013F-08E8-4E8F-A867-17238C3ECCF7}" presName="spacer" presStyleCnt="0"/>
      <dgm:spPr/>
    </dgm:pt>
    <dgm:pt modelId="{EEF7396E-7D0B-4D35-81C3-A138FE78B225}" type="pres">
      <dgm:prSet presAssocID="{A7F4A169-8862-4CD2-BBBF-153242A792D2}" presName="parentText" presStyleLbl="node1" presStyleIdx="1" presStyleCnt="3">
        <dgm:presLayoutVars>
          <dgm:chMax val="0"/>
          <dgm:bulletEnabled val="1"/>
        </dgm:presLayoutVars>
      </dgm:prSet>
      <dgm:spPr/>
    </dgm:pt>
    <dgm:pt modelId="{1D31BEE5-588B-4216-8D2F-97E347B30764}" type="pres">
      <dgm:prSet presAssocID="{97711D9B-B72F-47D0-A8D7-A609DFD714EC}" presName="spacer" presStyleCnt="0"/>
      <dgm:spPr/>
    </dgm:pt>
    <dgm:pt modelId="{FE748A78-1346-4919-B237-222C39E60746}" type="pres">
      <dgm:prSet presAssocID="{BEC08174-B08E-42EA-9D44-07759F056B5C}" presName="parentText" presStyleLbl="node1" presStyleIdx="2" presStyleCnt="3">
        <dgm:presLayoutVars>
          <dgm:chMax val="0"/>
          <dgm:bulletEnabled val="1"/>
        </dgm:presLayoutVars>
      </dgm:prSet>
      <dgm:spPr/>
    </dgm:pt>
  </dgm:ptLst>
  <dgm:cxnLst>
    <dgm:cxn modelId="{46A60221-D19C-4D49-BE09-5DD32B8BB1A3}" type="presOf" srcId="{2135213A-3270-4C9D-9D51-722DC10CB93B}" destId="{5C22F4D5-6729-49CE-A99E-F0387C62A382}" srcOrd="0" destOrd="0" presId="urn:microsoft.com/office/officeart/2005/8/layout/vList2"/>
    <dgm:cxn modelId="{6398EB23-2CD2-423B-BE00-F61317CA6174}" srcId="{2135213A-3270-4C9D-9D51-722DC10CB93B}" destId="{DB7657B8-67D4-4558-AB49-3FBC3DC163E7}" srcOrd="0" destOrd="0" parTransId="{F0052ACA-E251-40AB-9B33-344EBA8268DC}" sibTransId="{0167013F-08E8-4E8F-A867-17238C3ECCF7}"/>
    <dgm:cxn modelId="{58E4709A-0F01-4901-9C38-56E83B88FE56}" srcId="{2135213A-3270-4C9D-9D51-722DC10CB93B}" destId="{A7F4A169-8862-4CD2-BBBF-153242A792D2}" srcOrd="1" destOrd="0" parTransId="{1590F8D0-EEF5-40D6-8AFA-36299528D616}" sibTransId="{97711D9B-B72F-47D0-A8D7-A609DFD714EC}"/>
    <dgm:cxn modelId="{5AC98DAA-D2DC-4838-B51E-8A878389469D}" type="presOf" srcId="{BEC08174-B08E-42EA-9D44-07759F056B5C}" destId="{FE748A78-1346-4919-B237-222C39E60746}" srcOrd="0" destOrd="0" presId="urn:microsoft.com/office/officeart/2005/8/layout/vList2"/>
    <dgm:cxn modelId="{EACDFFAF-49E3-426D-BA04-602A6A8726C9}" srcId="{2135213A-3270-4C9D-9D51-722DC10CB93B}" destId="{BEC08174-B08E-42EA-9D44-07759F056B5C}" srcOrd="2" destOrd="0" parTransId="{4CC10F14-AE8C-4813-81F9-A4A2D676DF27}" sibTransId="{3D846095-4B76-49FD-884B-DE1E5AA63827}"/>
    <dgm:cxn modelId="{79AA15CB-EC1D-4427-8B38-5E142E378C9B}" type="presOf" srcId="{DB7657B8-67D4-4558-AB49-3FBC3DC163E7}" destId="{1096568F-C764-436C-BFE8-338ED50F8043}" srcOrd="0" destOrd="0" presId="urn:microsoft.com/office/officeart/2005/8/layout/vList2"/>
    <dgm:cxn modelId="{9C5681DA-46EF-4602-B9E2-75F3A82FB646}" type="presOf" srcId="{A7F4A169-8862-4CD2-BBBF-153242A792D2}" destId="{EEF7396E-7D0B-4D35-81C3-A138FE78B225}" srcOrd="0" destOrd="0" presId="urn:microsoft.com/office/officeart/2005/8/layout/vList2"/>
    <dgm:cxn modelId="{CEE3EF05-D254-466B-9021-2B07F7CC5EA1}" type="presParOf" srcId="{5C22F4D5-6729-49CE-A99E-F0387C62A382}" destId="{1096568F-C764-436C-BFE8-338ED50F8043}" srcOrd="0" destOrd="0" presId="urn:microsoft.com/office/officeart/2005/8/layout/vList2"/>
    <dgm:cxn modelId="{2DF6F03A-2F1E-4637-AE6B-50CE656540E4}" type="presParOf" srcId="{5C22F4D5-6729-49CE-A99E-F0387C62A382}" destId="{407082CD-648D-4DEC-8FD6-3E03492EF7C3}" srcOrd="1" destOrd="0" presId="urn:microsoft.com/office/officeart/2005/8/layout/vList2"/>
    <dgm:cxn modelId="{97F00C8B-98BE-4162-8AD9-3637CB7D785E}" type="presParOf" srcId="{5C22F4D5-6729-49CE-A99E-F0387C62A382}" destId="{EEF7396E-7D0B-4D35-81C3-A138FE78B225}" srcOrd="2" destOrd="0" presId="urn:microsoft.com/office/officeart/2005/8/layout/vList2"/>
    <dgm:cxn modelId="{E5EB44D8-A5F5-4917-A625-03709668EAE4}" type="presParOf" srcId="{5C22F4D5-6729-49CE-A99E-F0387C62A382}" destId="{1D31BEE5-588B-4216-8D2F-97E347B30764}" srcOrd="3" destOrd="0" presId="urn:microsoft.com/office/officeart/2005/8/layout/vList2"/>
    <dgm:cxn modelId="{E0C18E52-2BC1-4F1E-B7A3-3A5A4E8A0B2C}" type="presParOf" srcId="{5C22F4D5-6729-49CE-A99E-F0387C62A382}" destId="{FE748A78-1346-4919-B237-222C39E6074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47CB66-ADC7-4A45-AFFD-641F004AFE8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D294A85-7E15-4210-AC00-4C7351510218}">
      <dgm:prSet/>
      <dgm:spPr/>
      <dgm:t>
        <a:bodyPr/>
        <a:lstStyle/>
        <a:p>
          <a:r>
            <a:rPr lang="en-US"/>
            <a:t>To analyze the current detection rates of oral cancer in the UK, focusing on the proportion of early versus late-stage diagnoses.</a:t>
          </a:r>
        </a:p>
      </dgm:t>
    </dgm:pt>
    <dgm:pt modelId="{BEF6D104-FFEB-4E76-B3CE-E6DBFA33249E}" type="parTrans" cxnId="{D1518358-ADB7-4020-86F4-6DFDA8BAFCA8}">
      <dgm:prSet/>
      <dgm:spPr/>
      <dgm:t>
        <a:bodyPr/>
        <a:lstStyle/>
        <a:p>
          <a:endParaRPr lang="en-US"/>
        </a:p>
      </dgm:t>
    </dgm:pt>
    <dgm:pt modelId="{B777962F-BDD3-4B8C-8AB3-6A78F284AB69}" type="sibTrans" cxnId="{D1518358-ADB7-4020-86F4-6DFDA8BAFCA8}">
      <dgm:prSet/>
      <dgm:spPr/>
      <dgm:t>
        <a:bodyPr/>
        <a:lstStyle/>
        <a:p>
          <a:endParaRPr lang="en-US"/>
        </a:p>
      </dgm:t>
    </dgm:pt>
    <dgm:pt modelId="{B1DFC639-7554-4CD6-B383-B39176000081}">
      <dgm:prSet/>
      <dgm:spPr/>
      <dgm:t>
        <a:bodyPr/>
        <a:lstStyle/>
        <a:p>
          <a:r>
            <a:rPr lang="en-US"/>
            <a:t>To identify and review the major oral cancer awareness campaigns in the UK, detailing their content, reach, and methods of dissemination.</a:t>
          </a:r>
        </a:p>
      </dgm:t>
    </dgm:pt>
    <dgm:pt modelId="{4C3CFD35-4420-4168-A0B7-778134E1C617}" type="parTrans" cxnId="{4E752B94-FC33-40D1-B6BF-FAA66D8167FE}">
      <dgm:prSet/>
      <dgm:spPr/>
      <dgm:t>
        <a:bodyPr/>
        <a:lstStyle/>
        <a:p>
          <a:endParaRPr lang="en-US"/>
        </a:p>
      </dgm:t>
    </dgm:pt>
    <dgm:pt modelId="{CE9B3DAC-9ACA-4FB5-915D-4B8F3F16EAC3}" type="sibTrans" cxnId="{4E752B94-FC33-40D1-B6BF-FAA66D8167FE}">
      <dgm:prSet/>
      <dgm:spPr/>
      <dgm:t>
        <a:bodyPr/>
        <a:lstStyle/>
        <a:p>
          <a:endParaRPr lang="en-US"/>
        </a:p>
      </dgm:t>
    </dgm:pt>
    <dgm:pt modelId="{C6B252D1-A009-4BF7-8B98-29EBA5037BAD}">
      <dgm:prSet/>
      <dgm:spPr/>
      <dgm:t>
        <a:bodyPr/>
        <a:lstStyle/>
        <a:p>
          <a:r>
            <a:rPr lang="en-US"/>
            <a:t>To evaluate the correlation between the prevalence and reach of awareness campaigns and changes in oral cancer detection rates, aiming to determine the campaigns' impact on public awareness and early detection.</a:t>
          </a:r>
        </a:p>
      </dgm:t>
    </dgm:pt>
    <dgm:pt modelId="{ABAF1AB9-6FB9-4269-9407-05F86D1248A2}" type="parTrans" cxnId="{9A5F7A95-71A6-4026-8439-803D748FD68A}">
      <dgm:prSet/>
      <dgm:spPr/>
      <dgm:t>
        <a:bodyPr/>
        <a:lstStyle/>
        <a:p>
          <a:endParaRPr lang="en-US"/>
        </a:p>
      </dgm:t>
    </dgm:pt>
    <dgm:pt modelId="{2C6C737A-CF61-4362-B68F-68D7FA84FD48}" type="sibTrans" cxnId="{9A5F7A95-71A6-4026-8439-803D748FD68A}">
      <dgm:prSet/>
      <dgm:spPr/>
      <dgm:t>
        <a:bodyPr/>
        <a:lstStyle/>
        <a:p>
          <a:endParaRPr lang="en-US"/>
        </a:p>
      </dgm:t>
    </dgm:pt>
    <dgm:pt modelId="{76AD1AD7-E6A0-4F22-803F-B7F68B56CCF5}" type="pres">
      <dgm:prSet presAssocID="{5A47CB66-ADC7-4A45-AFFD-641F004AFE86}" presName="vert0" presStyleCnt="0">
        <dgm:presLayoutVars>
          <dgm:dir/>
          <dgm:animOne val="branch"/>
          <dgm:animLvl val="lvl"/>
        </dgm:presLayoutVars>
      </dgm:prSet>
      <dgm:spPr/>
    </dgm:pt>
    <dgm:pt modelId="{5BEBF74A-35C1-4DA2-BD3E-96408B471D21}" type="pres">
      <dgm:prSet presAssocID="{CD294A85-7E15-4210-AC00-4C7351510218}" presName="thickLine" presStyleLbl="alignNode1" presStyleIdx="0" presStyleCnt="3"/>
      <dgm:spPr/>
    </dgm:pt>
    <dgm:pt modelId="{8331A41C-9F0F-4FB6-99A2-713024990F8D}" type="pres">
      <dgm:prSet presAssocID="{CD294A85-7E15-4210-AC00-4C7351510218}" presName="horz1" presStyleCnt="0"/>
      <dgm:spPr/>
    </dgm:pt>
    <dgm:pt modelId="{9A40C0DF-DFE1-4D60-BD4D-4796C71BC319}" type="pres">
      <dgm:prSet presAssocID="{CD294A85-7E15-4210-AC00-4C7351510218}" presName="tx1" presStyleLbl="revTx" presStyleIdx="0" presStyleCnt="3"/>
      <dgm:spPr/>
    </dgm:pt>
    <dgm:pt modelId="{BAC111F9-F022-43B7-8A05-6E5AE78C8D5B}" type="pres">
      <dgm:prSet presAssocID="{CD294A85-7E15-4210-AC00-4C7351510218}" presName="vert1" presStyleCnt="0"/>
      <dgm:spPr/>
    </dgm:pt>
    <dgm:pt modelId="{2AEBBC0C-0016-4495-8F90-C2C88537A222}" type="pres">
      <dgm:prSet presAssocID="{B1DFC639-7554-4CD6-B383-B39176000081}" presName="thickLine" presStyleLbl="alignNode1" presStyleIdx="1" presStyleCnt="3"/>
      <dgm:spPr/>
    </dgm:pt>
    <dgm:pt modelId="{9D07D5B9-9CB2-463C-BAB8-71EDFC42A8B1}" type="pres">
      <dgm:prSet presAssocID="{B1DFC639-7554-4CD6-B383-B39176000081}" presName="horz1" presStyleCnt="0"/>
      <dgm:spPr/>
    </dgm:pt>
    <dgm:pt modelId="{4B8481C1-55B7-4765-BF04-19EB409F42CB}" type="pres">
      <dgm:prSet presAssocID="{B1DFC639-7554-4CD6-B383-B39176000081}" presName="tx1" presStyleLbl="revTx" presStyleIdx="1" presStyleCnt="3"/>
      <dgm:spPr/>
    </dgm:pt>
    <dgm:pt modelId="{8764C670-DEF7-4E8B-94F3-52B5A407C8DF}" type="pres">
      <dgm:prSet presAssocID="{B1DFC639-7554-4CD6-B383-B39176000081}" presName="vert1" presStyleCnt="0"/>
      <dgm:spPr/>
    </dgm:pt>
    <dgm:pt modelId="{5200000C-7953-427B-9958-E860B83F7F9D}" type="pres">
      <dgm:prSet presAssocID="{C6B252D1-A009-4BF7-8B98-29EBA5037BAD}" presName="thickLine" presStyleLbl="alignNode1" presStyleIdx="2" presStyleCnt="3"/>
      <dgm:spPr/>
    </dgm:pt>
    <dgm:pt modelId="{336588AB-BEE4-449E-B519-A9AE70E5DF6B}" type="pres">
      <dgm:prSet presAssocID="{C6B252D1-A009-4BF7-8B98-29EBA5037BAD}" presName="horz1" presStyleCnt="0"/>
      <dgm:spPr/>
    </dgm:pt>
    <dgm:pt modelId="{78B0C172-EF99-4FF4-9AAE-5DF3152B036C}" type="pres">
      <dgm:prSet presAssocID="{C6B252D1-A009-4BF7-8B98-29EBA5037BAD}" presName="tx1" presStyleLbl="revTx" presStyleIdx="2" presStyleCnt="3"/>
      <dgm:spPr/>
    </dgm:pt>
    <dgm:pt modelId="{2EF351E1-C5B7-4CAD-8B5A-B8C8FF2ADB8B}" type="pres">
      <dgm:prSet presAssocID="{C6B252D1-A009-4BF7-8B98-29EBA5037BAD}" presName="vert1" presStyleCnt="0"/>
      <dgm:spPr/>
    </dgm:pt>
  </dgm:ptLst>
  <dgm:cxnLst>
    <dgm:cxn modelId="{D1518358-ADB7-4020-86F4-6DFDA8BAFCA8}" srcId="{5A47CB66-ADC7-4A45-AFFD-641F004AFE86}" destId="{CD294A85-7E15-4210-AC00-4C7351510218}" srcOrd="0" destOrd="0" parTransId="{BEF6D104-FFEB-4E76-B3CE-E6DBFA33249E}" sibTransId="{B777962F-BDD3-4B8C-8AB3-6A78F284AB69}"/>
    <dgm:cxn modelId="{ED1B5A5A-9355-4914-9F83-5A1D5097F8D3}" type="presOf" srcId="{5A47CB66-ADC7-4A45-AFFD-641F004AFE86}" destId="{76AD1AD7-E6A0-4F22-803F-B7F68B56CCF5}" srcOrd="0" destOrd="0" presId="urn:microsoft.com/office/officeart/2008/layout/LinedList"/>
    <dgm:cxn modelId="{33398482-F692-4C91-9F62-DC475EE97151}" type="presOf" srcId="{C6B252D1-A009-4BF7-8B98-29EBA5037BAD}" destId="{78B0C172-EF99-4FF4-9AAE-5DF3152B036C}" srcOrd="0" destOrd="0" presId="urn:microsoft.com/office/officeart/2008/layout/LinedList"/>
    <dgm:cxn modelId="{9F7F3384-CF4C-4058-9DF7-E1274DC9A24A}" type="presOf" srcId="{CD294A85-7E15-4210-AC00-4C7351510218}" destId="{9A40C0DF-DFE1-4D60-BD4D-4796C71BC319}" srcOrd="0" destOrd="0" presId="urn:microsoft.com/office/officeart/2008/layout/LinedList"/>
    <dgm:cxn modelId="{4E752B94-FC33-40D1-B6BF-FAA66D8167FE}" srcId="{5A47CB66-ADC7-4A45-AFFD-641F004AFE86}" destId="{B1DFC639-7554-4CD6-B383-B39176000081}" srcOrd="1" destOrd="0" parTransId="{4C3CFD35-4420-4168-A0B7-778134E1C617}" sibTransId="{CE9B3DAC-9ACA-4FB5-915D-4B8F3F16EAC3}"/>
    <dgm:cxn modelId="{9A5F7A95-71A6-4026-8439-803D748FD68A}" srcId="{5A47CB66-ADC7-4A45-AFFD-641F004AFE86}" destId="{C6B252D1-A009-4BF7-8B98-29EBA5037BAD}" srcOrd="2" destOrd="0" parTransId="{ABAF1AB9-6FB9-4269-9407-05F86D1248A2}" sibTransId="{2C6C737A-CF61-4362-B68F-68D7FA84FD48}"/>
    <dgm:cxn modelId="{7CCC1BEE-3447-4628-AA66-06C57D76014A}" type="presOf" srcId="{B1DFC639-7554-4CD6-B383-B39176000081}" destId="{4B8481C1-55B7-4765-BF04-19EB409F42CB}" srcOrd="0" destOrd="0" presId="urn:microsoft.com/office/officeart/2008/layout/LinedList"/>
    <dgm:cxn modelId="{D9617619-B0D5-4DFF-A84B-ED9B442BF341}" type="presParOf" srcId="{76AD1AD7-E6A0-4F22-803F-B7F68B56CCF5}" destId="{5BEBF74A-35C1-4DA2-BD3E-96408B471D21}" srcOrd="0" destOrd="0" presId="urn:microsoft.com/office/officeart/2008/layout/LinedList"/>
    <dgm:cxn modelId="{054078EB-8A71-4EB2-87C4-6A1A43F646A7}" type="presParOf" srcId="{76AD1AD7-E6A0-4F22-803F-B7F68B56CCF5}" destId="{8331A41C-9F0F-4FB6-99A2-713024990F8D}" srcOrd="1" destOrd="0" presId="urn:microsoft.com/office/officeart/2008/layout/LinedList"/>
    <dgm:cxn modelId="{254D4E0F-1AEF-4C9F-8E6E-437C0BB50E18}" type="presParOf" srcId="{8331A41C-9F0F-4FB6-99A2-713024990F8D}" destId="{9A40C0DF-DFE1-4D60-BD4D-4796C71BC319}" srcOrd="0" destOrd="0" presId="urn:microsoft.com/office/officeart/2008/layout/LinedList"/>
    <dgm:cxn modelId="{8539AFEF-D2C1-4320-B31F-12A7D288F429}" type="presParOf" srcId="{8331A41C-9F0F-4FB6-99A2-713024990F8D}" destId="{BAC111F9-F022-43B7-8A05-6E5AE78C8D5B}" srcOrd="1" destOrd="0" presId="urn:microsoft.com/office/officeart/2008/layout/LinedList"/>
    <dgm:cxn modelId="{910022A0-2657-4C36-8D50-59ABEBAB9BD1}" type="presParOf" srcId="{76AD1AD7-E6A0-4F22-803F-B7F68B56CCF5}" destId="{2AEBBC0C-0016-4495-8F90-C2C88537A222}" srcOrd="2" destOrd="0" presId="urn:microsoft.com/office/officeart/2008/layout/LinedList"/>
    <dgm:cxn modelId="{A0DA0918-ABB7-4E15-B92C-F507C7CFF5A7}" type="presParOf" srcId="{76AD1AD7-E6A0-4F22-803F-B7F68B56CCF5}" destId="{9D07D5B9-9CB2-463C-BAB8-71EDFC42A8B1}" srcOrd="3" destOrd="0" presId="urn:microsoft.com/office/officeart/2008/layout/LinedList"/>
    <dgm:cxn modelId="{89806DA8-E5E0-4A1D-B7C8-F9A17C3EF586}" type="presParOf" srcId="{9D07D5B9-9CB2-463C-BAB8-71EDFC42A8B1}" destId="{4B8481C1-55B7-4765-BF04-19EB409F42CB}" srcOrd="0" destOrd="0" presId="urn:microsoft.com/office/officeart/2008/layout/LinedList"/>
    <dgm:cxn modelId="{12AB1D07-71AD-416D-A9B9-A57D23406216}" type="presParOf" srcId="{9D07D5B9-9CB2-463C-BAB8-71EDFC42A8B1}" destId="{8764C670-DEF7-4E8B-94F3-52B5A407C8DF}" srcOrd="1" destOrd="0" presId="urn:microsoft.com/office/officeart/2008/layout/LinedList"/>
    <dgm:cxn modelId="{04F85C8D-85FA-4AA5-98C5-809E1D65C42C}" type="presParOf" srcId="{76AD1AD7-E6A0-4F22-803F-B7F68B56CCF5}" destId="{5200000C-7953-427B-9958-E860B83F7F9D}" srcOrd="4" destOrd="0" presId="urn:microsoft.com/office/officeart/2008/layout/LinedList"/>
    <dgm:cxn modelId="{FF69EBDE-0794-4025-9958-EABD7963ED77}" type="presParOf" srcId="{76AD1AD7-E6A0-4F22-803F-B7F68B56CCF5}" destId="{336588AB-BEE4-449E-B519-A9AE70E5DF6B}" srcOrd="5" destOrd="0" presId="urn:microsoft.com/office/officeart/2008/layout/LinedList"/>
    <dgm:cxn modelId="{85E8C45A-FBD2-4C2A-B52C-8E6E031C3ACB}" type="presParOf" srcId="{336588AB-BEE4-449E-B519-A9AE70E5DF6B}" destId="{78B0C172-EF99-4FF4-9AAE-5DF3152B036C}" srcOrd="0" destOrd="0" presId="urn:microsoft.com/office/officeart/2008/layout/LinedList"/>
    <dgm:cxn modelId="{7AA9BDAC-1F32-44AF-94D5-9B6EF49DD139}" type="presParOf" srcId="{336588AB-BEE4-449E-B519-A9AE70E5DF6B}" destId="{2EF351E1-C5B7-4CAD-8B5A-B8C8FF2ADB8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EBDE15-2E07-45F1-A644-D0362E2875F6}"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788C24F9-3E10-4F81-BCFB-E17C9E47B9AC}">
      <dgm:prSet/>
      <dgm:spPr/>
      <dgm:t>
        <a:bodyPr/>
        <a:lstStyle/>
        <a:p>
          <a:r>
            <a:rPr lang="en-US" b="1"/>
            <a:t>Public Health Improvement: </a:t>
          </a:r>
          <a:r>
            <a:rPr lang="en-US"/>
            <a:t>The findings of this study hold the potential to significantly contribute to public health improvement in the United Kingdom. Understanding the current state of oral cancer detection and the effectiveness of awareness campaigns can inform strategies to enhance early diagnosis and reduce the burden of oral cancer on both individuals and healthcare systems.</a:t>
          </a:r>
        </a:p>
      </dgm:t>
    </dgm:pt>
    <dgm:pt modelId="{7C7B4AF8-7B24-4473-9296-88E116D5BA54}" type="parTrans" cxnId="{49254D71-B9C4-4A23-A0FA-AA05154059AA}">
      <dgm:prSet/>
      <dgm:spPr/>
      <dgm:t>
        <a:bodyPr/>
        <a:lstStyle/>
        <a:p>
          <a:endParaRPr lang="en-US"/>
        </a:p>
      </dgm:t>
    </dgm:pt>
    <dgm:pt modelId="{29DC9D64-486B-4049-8E4C-25BAFF2E1333}" type="sibTrans" cxnId="{49254D71-B9C4-4A23-A0FA-AA05154059AA}">
      <dgm:prSet/>
      <dgm:spPr/>
      <dgm:t>
        <a:bodyPr/>
        <a:lstStyle/>
        <a:p>
          <a:endParaRPr lang="en-US"/>
        </a:p>
      </dgm:t>
    </dgm:pt>
    <dgm:pt modelId="{62B231E3-0B0D-4B1D-8AC0-CB19A30C21AE}">
      <dgm:prSet/>
      <dgm:spPr/>
      <dgm:t>
        <a:bodyPr/>
        <a:lstStyle/>
        <a:p>
          <a:r>
            <a:rPr lang="en-US" b="1"/>
            <a:t>Policy Informatics: </a:t>
          </a:r>
          <a:r>
            <a:rPr lang="en-US"/>
            <a:t>The insights gained from this research can be instrumental in shaping healthcare policies and public health initiatives. Policymakers can utilize the study's findings to allocate resources more effectively, design targeted awareness campaigns, and refine oral cancer detection strategies.</a:t>
          </a:r>
        </a:p>
      </dgm:t>
    </dgm:pt>
    <dgm:pt modelId="{A1644F44-0130-404E-BCE6-97C643C83E45}" type="parTrans" cxnId="{0547F940-FE21-4822-A473-C5D930519103}">
      <dgm:prSet/>
      <dgm:spPr/>
      <dgm:t>
        <a:bodyPr/>
        <a:lstStyle/>
        <a:p>
          <a:endParaRPr lang="en-US"/>
        </a:p>
      </dgm:t>
    </dgm:pt>
    <dgm:pt modelId="{ABCAD6E0-2824-4DDF-9477-A5BC9A9B1D3A}" type="sibTrans" cxnId="{0547F940-FE21-4822-A473-C5D930519103}">
      <dgm:prSet/>
      <dgm:spPr/>
      <dgm:t>
        <a:bodyPr/>
        <a:lstStyle/>
        <a:p>
          <a:endParaRPr lang="en-US"/>
        </a:p>
      </dgm:t>
    </dgm:pt>
    <dgm:pt modelId="{54300C95-BD72-41DD-9B8E-9B13D01E927E}">
      <dgm:prSet/>
      <dgm:spPr/>
      <dgm:t>
        <a:bodyPr/>
        <a:lstStyle/>
        <a:p>
          <a:r>
            <a:rPr lang="en-US" b="1"/>
            <a:t>Resource Allocation: </a:t>
          </a:r>
          <a:r>
            <a:rPr lang="en-US"/>
            <a:t>By assessing the cost-effectiveness of early detection in reducing healthcare expenditure, this study can assist healthcare administrators in allocating resources more efficiently. It can aid in planning screening programs, enhancing diagnostic capabilities, and ultimately reducing the economic impact of oral cancer.</a:t>
          </a:r>
        </a:p>
      </dgm:t>
    </dgm:pt>
    <dgm:pt modelId="{2B3958F6-544A-4B2C-B3F2-64E5D2187649}" type="parTrans" cxnId="{E059D1AE-4B68-4608-997A-B3521BC17678}">
      <dgm:prSet/>
      <dgm:spPr/>
      <dgm:t>
        <a:bodyPr/>
        <a:lstStyle/>
        <a:p>
          <a:endParaRPr lang="en-US"/>
        </a:p>
      </dgm:t>
    </dgm:pt>
    <dgm:pt modelId="{70159AA5-3BBD-4C6F-BC18-9B56A974E76C}" type="sibTrans" cxnId="{E059D1AE-4B68-4608-997A-B3521BC17678}">
      <dgm:prSet/>
      <dgm:spPr/>
      <dgm:t>
        <a:bodyPr/>
        <a:lstStyle/>
        <a:p>
          <a:endParaRPr lang="en-US"/>
        </a:p>
      </dgm:t>
    </dgm:pt>
    <dgm:pt modelId="{C99C7D9E-D939-4952-9DC3-D50E2DBB83F4}" type="pres">
      <dgm:prSet presAssocID="{0DEBDE15-2E07-45F1-A644-D0362E2875F6}" presName="vert0" presStyleCnt="0">
        <dgm:presLayoutVars>
          <dgm:dir/>
          <dgm:animOne val="branch"/>
          <dgm:animLvl val="lvl"/>
        </dgm:presLayoutVars>
      </dgm:prSet>
      <dgm:spPr/>
    </dgm:pt>
    <dgm:pt modelId="{85735662-8749-4EA7-9347-BAD97325EC1B}" type="pres">
      <dgm:prSet presAssocID="{788C24F9-3E10-4F81-BCFB-E17C9E47B9AC}" presName="thickLine" presStyleLbl="alignNode1" presStyleIdx="0" presStyleCnt="3"/>
      <dgm:spPr/>
    </dgm:pt>
    <dgm:pt modelId="{E26AF0F9-CEC4-4953-A2F2-69EFCCC81649}" type="pres">
      <dgm:prSet presAssocID="{788C24F9-3E10-4F81-BCFB-E17C9E47B9AC}" presName="horz1" presStyleCnt="0"/>
      <dgm:spPr/>
    </dgm:pt>
    <dgm:pt modelId="{22355566-A3E3-4312-8D23-EA8CB78746ED}" type="pres">
      <dgm:prSet presAssocID="{788C24F9-3E10-4F81-BCFB-E17C9E47B9AC}" presName="tx1" presStyleLbl="revTx" presStyleIdx="0" presStyleCnt="3"/>
      <dgm:spPr/>
    </dgm:pt>
    <dgm:pt modelId="{7CFD86E9-AB13-4A17-9C36-AD565FB0F83B}" type="pres">
      <dgm:prSet presAssocID="{788C24F9-3E10-4F81-BCFB-E17C9E47B9AC}" presName="vert1" presStyleCnt="0"/>
      <dgm:spPr/>
    </dgm:pt>
    <dgm:pt modelId="{C6FB3882-66AB-4F09-86F5-34FC5BAF8ADF}" type="pres">
      <dgm:prSet presAssocID="{62B231E3-0B0D-4B1D-8AC0-CB19A30C21AE}" presName="thickLine" presStyleLbl="alignNode1" presStyleIdx="1" presStyleCnt="3"/>
      <dgm:spPr/>
    </dgm:pt>
    <dgm:pt modelId="{7B284019-F7BD-4F83-8C67-1554F9614D77}" type="pres">
      <dgm:prSet presAssocID="{62B231E3-0B0D-4B1D-8AC0-CB19A30C21AE}" presName="horz1" presStyleCnt="0"/>
      <dgm:spPr/>
    </dgm:pt>
    <dgm:pt modelId="{1C53309A-5286-4C16-B0AE-087AA4B867EC}" type="pres">
      <dgm:prSet presAssocID="{62B231E3-0B0D-4B1D-8AC0-CB19A30C21AE}" presName="tx1" presStyleLbl="revTx" presStyleIdx="1" presStyleCnt="3"/>
      <dgm:spPr/>
    </dgm:pt>
    <dgm:pt modelId="{E267A28E-D303-4185-9120-6463E9688217}" type="pres">
      <dgm:prSet presAssocID="{62B231E3-0B0D-4B1D-8AC0-CB19A30C21AE}" presName="vert1" presStyleCnt="0"/>
      <dgm:spPr/>
    </dgm:pt>
    <dgm:pt modelId="{5BAC8448-69DC-4BC2-8225-8A411D50D907}" type="pres">
      <dgm:prSet presAssocID="{54300C95-BD72-41DD-9B8E-9B13D01E927E}" presName="thickLine" presStyleLbl="alignNode1" presStyleIdx="2" presStyleCnt="3"/>
      <dgm:spPr/>
    </dgm:pt>
    <dgm:pt modelId="{EB263F1A-83B7-411F-B7A2-20B7F3C339A8}" type="pres">
      <dgm:prSet presAssocID="{54300C95-BD72-41DD-9B8E-9B13D01E927E}" presName="horz1" presStyleCnt="0"/>
      <dgm:spPr/>
    </dgm:pt>
    <dgm:pt modelId="{B27A9004-CEDC-4698-B808-FC145A397F08}" type="pres">
      <dgm:prSet presAssocID="{54300C95-BD72-41DD-9B8E-9B13D01E927E}" presName="tx1" presStyleLbl="revTx" presStyleIdx="2" presStyleCnt="3"/>
      <dgm:spPr/>
    </dgm:pt>
    <dgm:pt modelId="{7DE56DF4-CF5C-4778-BB77-ACEEC757F466}" type="pres">
      <dgm:prSet presAssocID="{54300C95-BD72-41DD-9B8E-9B13D01E927E}" presName="vert1" presStyleCnt="0"/>
      <dgm:spPr/>
    </dgm:pt>
  </dgm:ptLst>
  <dgm:cxnLst>
    <dgm:cxn modelId="{77A08A35-C086-4DB3-B12D-FE21F6E524E9}" type="presOf" srcId="{62B231E3-0B0D-4B1D-8AC0-CB19A30C21AE}" destId="{1C53309A-5286-4C16-B0AE-087AA4B867EC}" srcOrd="0" destOrd="0" presId="urn:microsoft.com/office/officeart/2008/layout/LinedList"/>
    <dgm:cxn modelId="{0547F940-FE21-4822-A473-C5D930519103}" srcId="{0DEBDE15-2E07-45F1-A644-D0362E2875F6}" destId="{62B231E3-0B0D-4B1D-8AC0-CB19A30C21AE}" srcOrd="1" destOrd="0" parTransId="{A1644F44-0130-404E-BCE6-97C643C83E45}" sibTransId="{ABCAD6E0-2824-4DDF-9477-A5BC9A9B1D3A}"/>
    <dgm:cxn modelId="{49254D71-B9C4-4A23-A0FA-AA05154059AA}" srcId="{0DEBDE15-2E07-45F1-A644-D0362E2875F6}" destId="{788C24F9-3E10-4F81-BCFB-E17C9E47B9AC}" srcOrd="0" destOrd="0" parTransId="{7C7B4AF8-7B24-4473-9296-88E116D5BA54}" sibTransId="{29DC9D64-486B-4049-8E4C-25BAFF2E1333}"/>
    <dgm:cxn modelId="{358E427E-075B-465D-A557-E90C341B0271}" type="presOf" srcId="{54300C95-BD72-41DD-9B8E-9B13D01E927E}" destId="{B27A9004-CEDC-4698-B808-FC145A397F08}" srcOrd="0" destOrd="0" presId="urn:microsoft.com/office/officeart/2008/layout/LinedList"/>
    <dgm:cxn modelId="{E059D1AE-4B68-4608-997A-B3521BC17678}" srcId="{0DEBDE15-2E07-45F1-A644-D0362E2875F6}" destId="{54300C95-BD72-41DD-9B8E-9B13D01E927E}" srcOrd="2" destOrd="0" parTransId="{2B3958F6-544A-4B2C-B3F2-64E5D2187649}" sibTransId="{70159AA5-3BBD-4C6F-BC18-9B56A974E76C}"/>
    <dgm:cxn modelId="{3BF076D4-F2C4-4863-909B-8889AC2BD08B}" type="presOf" srcId="{0DEBDE15-2E07-45F1-A644-D0362E2875F6}" destId="{C99C7D9E-D939-4952-9DC3-D50E2DBB83F4}" srcOrd="0" destOrd="0" presId="urn:microsoft.com/office/officeart/2008/layout/LinedList"/>
    <dgm:cxn modelId="{511F15EB-1C27-433D-BE61-D96E49F15240}" type="presOf" srcId="{788C24F9-3E10-4F81-BCFB-E17C9E47B9AC}" destId="{22355566-A3E3-4312-8D23-EA8CB78746ED}" srcOrd="0" destOrd="0" presId="urn:microsoft.com/office/officeart/2008/layout/LinedList"/>
    <dgm:cxn modelId="{20C53C21-50FF-45FB-820C-121170FC19AD}" type="presParOf" srcId="{C99C7D9E-D939-4952-9DC3-D50E2DBB83F4}" destId="{85735662-8749-4EA7-9347-BAD97325EC1B}" srcOrd="0" destOrd="0" presId="urn:microsoft.com/office/officeart/2008/layout/LinedList"/>
    <dgm:cxn modelId="{42E5FF26-14E4-4161-A6B0-4DD7A40F4468}" type="presParOf" srcId="{C99C7D9E-D939-4952-9DC3-D50E2DBB83F4}" destId="{E26AF0F9-CEC4-4953-A2F2-69EFCCC81649}" srcOrd="1" destOrd="0" presId="urn:microsoft.com/office/officeart/2008/layout/LinedList"/>
    <dgm:cxn modelId="{8A981B0F-0A64-49D6-BCFE-78634937F9EE}" type="presParOf" srcId="{E26AF0F9-CEC4-4953-A2F2-69EFCCC81649}" destId="{22355566-A3E3-4312-8D23-EA8CB78746ED}" srcOrd="0" destOrd="0" presId="urn:microsoft.com/office/officeart/2008/layout/LinedList"/>
    <dgm:cxn modelId="{968DF74F-3668-480F-97F9-D21296D2F371}" type="presParOf" srcId="{E26AF0F9-CEC4-4953-A2F2-69EFCCC81649}" destId="{7CFD86E9-AB13-4A17-9C36-AD565FB0F83B}" srcOrd="1" destOrd="0" presId="urn:microsoft.com/office/officeart/2008/layout/LinedList"/>
    <dgm:cxn modelId="{09FD0AAC-A37D-4161-BCC0-4273FAA2FEB6}" type="presParOf" srcId="{C99C7D9E-D939-4952-9DC3-D50E2DBB83F4}" destId="{C6FB3882-66AB-4F09-86F5-34FC5BAF8ADF}" srcOrd="2" destOrd="0" presId="urn:microsoft.com/office/officeart/2008/layout/LinedList"/>
    <dgm:cxn modelId="{0F651529-2198-4692-8636-96CF09705D34}" type="presParOf" srcId="{C99C7D9E-D939-4952-9DC3-D50E2DBB83F4}" destId="{7B284019-F7BD-4F83-8C67-1554F9614D77}" srcOrd="3" destOrd="0" presId="urn:microsoft.com/office/officeart/2008/layout/LinedList"/>
    <dgm:cxn modelId="{628775B1-8C10-4F43-AF35-9A1BAAEC2B9E}" type="presParOf" srcId="{7B284019-F7BD-4F83-8C67-1554F9614D77}" destId="{1C53309A-5286-4C16-B0AE-087AA4B867EC}" srcOrd="0" destOrd="0" presId="urn:microsoft.com/office/officeart/2008/layout/LinedList"/>
    <dgm:cxn modelId="{BD756D88-3AF3-4A70-9727-E55FE1C2B3D8}" type="presParOf" srcId="{7B284019-F7BD-4F83-8C67-1554F9614D77}" destId="{E267A28E-D303-4185-9120-6463E9688217}" srcOrd="1" destOrd="0" presId="urn:microsoft.com/office/officeart/2008/layout/LinedList"/>
    <dgm:cxn modelId="{C940712A-E686-4496-8F2F-E4DD9295D0B2}" type="presParOf" srcId="{C99C7D9E-D939-4952-9DC3-D50E2DBB83F4}" destId="{5BAC8448-69DC-4BC2-8225-8A411D50D907}" srcOrd="4" destOrd="0" presId="urn:microsoft.com/office/officeart/2008/layout/LinedList"/>
    <dgm:cxn modelId="{E08B4A72-43F4-4250-8C21-41E125BD79AA}" type="presParOf" srcId="{C99C7D9E-D939-4952-9DC3-D50E2DBB83F4}" destId="{EB263F1A-83B7-411F-B7A2-20B7F3C339A8}" srcOrd="5" destOrd="0" presId="urn:microsoft.com/office/officeart/2008/layout/LinedList"/>
    <dgm:cxn modelId="{098F3C7C-6D2D-4976-A5E8-D03F77A51EE0}" type="presParOf" srcId="{EB263F1A-83B7-411F-B7A2-20B7F3C339A8}" destId="{B27A9004-CEDC-4698-B808-FC145A397F08}" srcOrd="0" destOrd="0" presId="urn:microsoft.com/office/officeart/2008/layout/LinedList"/>
    <dgm:cxn modelId="{D37BEAB0-2AD8-4A4A-BBFC-D1BBDA0AF6FA}" type="presParOf" srcId="{EB263F1A-83B7-411F-B7A2-20B7F3C339A8}" destId="{7DE56DF4-CF5C-4778-BB77-ACEEC757F46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90BE2-C230-4E3F-AB2A-0AEFCA1953EC}">
      <dsp:nvSpPr>
        <dsp:cNvPr id="0" name=""/>
        <dsp:cNvSpPr/>
      </dsp:nvSpPr>
      <dsp:spPr>
        <a:xfrm>
          <a:off x="0" y="297638"/>
          <a:ext cx="10515600"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Public Health Importance</a:t>
          </a:r>
          <a:r>
            <a:rPr lang="en-US" sz="2200" kern="1200" dirty="0"/>
            <a:t>: Global oral cancer literature and national statistics converge, revealing the disease's profound impact on health and life quality. Early detection proves pivotal amid a concerning rise in incidence, emphasizing the escalating threat.</a:t>
          </a:r>
        </a:p>
      </dsp:txBody>
      <dsp:txXfrm>
        <a:off x="59057" y="356695"/>
        <a:ext cx="10397486" cy="1091666"/>
      </dsp:txXfrm>
    </dsp:sp>
    <dsp:sp modelId="{268F0252-8A73-46EF-A4A9-2ABC91D779D8}">
      <dsp:nvSpPr>
        <dsp:cNvPr id="0" name=""/>
        <dsp:cNvSpPr/>
      </dsp:nvSpPr>
      <dsp:spPr>
        <a:xfrm>
          <a:off x="0" y="1570778"/>
          <a:ext cx="10515600" cy="12097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Preventability and Early Treatment: </a:t>
          </a:r>
          <a:r>
            <a:rPr lang="en-US" sz="2200" kern="1200" dirty="0"/>
            <a:t>Research synthesis and epidemiological data spotlight oral cancers' preventable nature. Established risk factors demand early diagnosis, linking prevalent factors to incidence, highlighting preventive opportunities.</a:t>
          </a:r>
        </a:p>
      </dsp:txBody>
      <dsp:txXfrm>
        <a:off x="59057" y="1629835"/>
        <a:ext cx="10397486" cy="1091666"/>
      </dsp:txXfrm>
    </dsp:sp>
    <dsp:sp modelId="{9C823553-3810-468D-8215-790676F682DC}">
      <dsp:nvSpPr>
        <dsp:cNvPr id="0" name=""/>
        <dsp:cNvSpPr/>
      </dsp:nvSpPr>
      <dsp:spPr>
        <a:xfrm>
          <a:off x="0" y="2843919"/>
          <a:ext cx="10515600" cy="12097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Impact of Awareness Campaigns: </a:t>
          </a:r>
          <a:r>
            <a:rPr lang="en-US" sz="2200" kern="1200" dirty="0"/>
            <a:t>Literature underscores awareness campaigns' importance while acknowledging effectiveness gaps. Survey insights form a basis, revealing their current impact on public knowledge.</a:t>
          </a:r>
        </a:p>
      </dsp:txBody>
      <dsp:txXfrm>
        <a:off x="59057" y="2902976"/>
        <a:ext cx="10397486" cy="1091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6568F-C764-436C-BFE8-338ED50F8043}">
      <dsp:nvSpPr>
        <dsp:cNvPr id="0" name=""/>
        <dsp:cNvSpPr/>
      </dsp:nvSpPr>
      <dsp:spPr>
        <a:xfrm>
          <a:off x="0" y="41544"/>
          <a:ext cx="10515600"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t>Resource Allocation: </a:t>
          </a:r>
          <a:r>
            <a:rPr lang="en-US" sz="2500" kern="1200" dirty="0"/>
            <a:t>Scholarly emphasis on early detection's cost-effectiveness meets economic analyses. Optimization of healthcare resources is imperative, showcasing potential savings through proactive screening.</a:t>
          </a:r>
        </a:p>
      </dsp:txBody>
      <dsp:txXfrm>
        <a:off x="67110" y="108654"/>
        <a:ext cx="10381380" cy="1240530"/>
      </dsp:txXfrm>
    </dsp:sp>
    <dsp:sp modelId="{EEF7396E-7D0B-4D35-81C3-A138FE78B225}">
      <dsp:nvSpPr>
        <dsp:cNvPr id="0" name=""/>
        <dsp:cNvSpPr/>
      </dsp:nvSpPr>
      <dsp:spPr>
        <a:xfrm>
          <a:off x="0" y="1488294"/>
          <a:ext cx="10515600" cy="13747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t>Policy Development: </a:t>
          </a:r>
          <a:r>
            <a:rPr lang="en-US" sz="2500" kern="1200" dirty="0"/>
            <a:t>Healthcare policy literature reviews and comparative analyses provide insights. Evidence-driven policies enhance outcomes, presenting diverse approaches to oral cancer detection.</a:t>
          </a:r>
        </a:p>
      </dsp:txBody>
      <dsp:txXfrm>
        <a:off x="67110" y="1555404"/>
        <a:ext cx="10381380" cy="1240530"/>
      </dsp:txXfrm>
    </dsp:sp>
    <dsp:sp modelId="{FE748A78-1346-4919-B237-222C39E60746}">
      <dsp:nvSpPr>
        <dsp:cNvPr id="0" name=""/>
        <dsp:cNvSpPr/>
      </dsp:nvSpPr>
      <dsp:spPr>
        <a:xfrm>
          <a:off x="0" y="2935044"/>
          <a:ext cx="10515600" cy="13747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t>Enhancing Public Well-Being: </a:t>
          </a:r>
          <a:r>
            <a:rPr lang="en-US" sz="2500" kern="1200" dirty="0"/>
            <a:t>Literature emphasizes advanced-stage oral cancer's toll on well-being. Patient testimonials and utilization data quantitatively reinforce early detection's pivotal role.</a:t>
          </a:r>
        </a:p>
      </dsp:txBody>
      <dsp:txXfrm>
        <a:off x="67110" y="3002154"/>
        <a:ext cx="10381380" cy="1240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BF74A-35C1-4DA2-BD3E-96408B471D21}">
      <dsp:nvSpPr>
        <dsp:cNvPr id="0" name=""/>
        <dsp:cNvSpPr/>
      </dsp:nvSpPr>
      <dsp:spPr>
        <a:xfrm>
          <a:off x="0" y="2124"/>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0C0DF-DFE1-4D60-BD4D-4796C71BC319}">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 analyze the current detection rates of oral cancer in the UK, focusing on the proportion of early versus late-stage diagnoses.</a:t>
          </a:r>
        </a:p>
      </dsp:txBody>
      <dsp:txXfrm>
        <a:off x="0" y="2124"/>
        <a:ext cx="10515600" cy="1449029"/>
      </dsp:txXfrm>
    </dsp:sp>
    <dsp:sp modelId="{2AEBBC0C-0016-4495-8F90-C2C88537A222}">
      <dsp:nvSpPr>
        <dsp:cNvPr id="0" name=""/>
        <dsp:cNvSpPr/>
      </dsp:nvSpPr>
      <dsp:spPr>
        <a:xfrm>
          <a:off x="0" y="1451154"/>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481C1-55B7-4765-BF04-19EB409F42C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 identify and review the major oral cancer awareness campaigns in the UK, detailing their content, reach, and methods of dissemination.</a:t>
          </a:r>
        </a:p>
      </dsp:txBody>
      <dsp:txXfrm>
        <a:off x="0" y="1451154"/>
        <a:ext cx="10515600" cy="1449029"/>
      </dsp:txXfrm>
    </dsp:sp>
    <dsp:sp modelId="{5200000C-7953-427B-9958-E860B83F7F9D}">
      <dsp:nvSpPr>
        <dsp:cNvPr id="0" name=""/>
        <dsp:cNvSpPr/>
      </dsp:nvSpPr>
      <dsp:spPr>
        <a:xfrm>
          <a:off x="0" y="2900183"/>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B0C172-EF99-4FF4-9AAE-5DF3152B036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To evaluate the correlation between the prevalence and reach of awareness campaigns and changes in oral cancer detection rates, aiming to determine the campaigns' impact on public awareness and early detection.</a:t>
          </a:r>
        </a:p>
      </dsp:txBody>
      <dsp:txXfrm>
        <a:off x="0" y="2900183"/>
        <a:ext cx="10515600" cy="1449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35662-8749-4EA7-9347-BAD97325EC1B}">
      <dsp:nvSpPr>
        <dsp:cNvPr id="0" name=""/>
        <dsp:cNvSpPr/>
      </dsp:nvSpPr>
      <dsp:spPr>
        <a:xfrm>
          <a:off x="0" y="2124"/>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2355566-A3E3-4312-8D23-EA8CB78746E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Public Health Improvement: </a:t>
          </a:r>
          <a:r>
            <a:rPr lang="en-US" sz="2000" kern="1200"/>
            <a:t>The findings of this study hold the potential to significantly contribute to public health improvement in the United Kingdom. Understanding the current state of oral cancer detection and the effectiveness of awareness campaigns can inform strategies to enhance early diagnosis and reduce the burden of oral cancer on both individuals and healthcare systems.</a:t>
          </a:r>
        </a:p>
      </dsp:txBody>
      <dsp:txXfrm>
        <a:off x="0" y="2124"/>
        <a:ext cx="10515600" cy="1449029"/>
      </dsp:txXfrm>
    </dsp:sp>
    <dsp:sp modelId="{C6FB3882-66AB-4F09-86F5-34FC5BAF8ADF}">
      <dsp:nvSpPr>
        <dsp:cNvPr id="0" name=""/>
        <dsp:cNvSpPr/>
      </dsp:nvSpPr>
      <dsp:spPr>
        <a:xfrm>
          <a:off x="0" y="1451154"/>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53309A-5286-4C16-B0AE-087AA4B867EC}">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Policy Informatics: </a:t>
          </a:r>
          <a:r>
            <a:rPr lang="en-US" sz="2000" kern="1200"/>
            <a:t>The insights gained from this research can be instrumental in shaping healthcare policies and public health initiatives. Policymakers can utilize the study's findings to allocate resources more effectively, design targeted awareness campaigns, and refine oral cancer detection strategies.</a:t>
          </a:r>
        </a:p>
      </dsp:txBody>
      <dsp:txXfrm>
        <a:off x="0" y="1451154"/>
        <a:ext cx="10515600" cy="1449029"/>
      </dsp:txXfrm>
    </dsp:sp>
    <dsp:sp modelId="{5BAC8448-69DC-4BC2-8225-8A411D50D907}">
      <dsp:nvSpPr>
        <dsp:cNvPr id="0" name=""/>
        <dsp:cNvSpPr/>
      </dsp:nvSpPr>
      <dsp:spPr>
        <a:xfrm>
          <a:off x="0" y="2900183"/>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27A9004-CEDC-4698-B808-FC145A397F08}">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a:t>Resource Allocation: </a:t>
          </a:r>
          <a:r>
            <a:rPr lang="en-US" sz="2000" kern="1200"/>
            <a:t>By assessing the cost-effectiveness of early detection in reducing healthcare expenditure, this study can assist healthcare administrators in allocating resources more efficiently. It can aid in planning screening programs, enhancing diagnostic capabilities, and ultimately reducing the economic impact of oral cancer.</a:t>
          </a:r>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01CC8-B8AE-456E-A1C5-0278DD0883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2031C6A-1D86-419E-9F5B-FCBC71B475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E9F6EA8D-0DF2-478D-B467-9E03E380EFB2}"/>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73A791FA-0E03-4123-B9F2-FE3035451F3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1224CE-4324-49E7-81D2-FCB7D63D64D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2473236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46E36-B29A-4708-A965-28212BF0102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B43E7D-86A4-434D-9B92-A66358ED4B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EDBCD25-003F-4D26-9B08-7BE89D3CDFEF}"/>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F9B57046-E288-4938-8DEF-61CE321AABA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322259-F93A-42D3-93B7-91260B99EE95}"/>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284988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2C90-5C63-4AFB-9F2A-5F494027CF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FDF1DB6-6C1E-462F-BCE3-8BDF4AAA8D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ABDE65-FDDA-4522-80D5-A1D11FF6DE69}"/>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8AA88E4A-3689-426A-9742-C72F7AAC9E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3104F1-EA25-486D-8145-4C33DF73F5DB}"/>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503473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CF15A-903E-447D-A22F-72814257D3F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7D1FE63-23C0-4AE2-B44B-DDB6808D63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28F83D6-C1BD-40D9-B75F-721A1B30A9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A6F7406-8C44-4DD4-A4B2-76865D31877B}"/>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6" name="Footer Placeholder 5">
            <a:extLst>
              <a:ext uri="{FF2B5EF4-FFF2-40B4-BE49-F238E27FC236}">
                <a16:creationId xmlns:a16="http://schemas.microsoft.com/office/drawing/2014/main" id="{69BDE404-AF8E-4B8E-A96B-6895CF2C9D5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7FC5CCB-9648-47B9-A9C2-9911D14D766D}"/>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55113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19E5-356D-4612-9341-546EE09B3C0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F78036A-B32F-43E9-AC81-53F780772D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13D6BE-E37B-46CC-8B8E-E87D9D63DF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11DAD40-4886-4158-98CF-F441FFE9DE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646347-907C-4774-8458-441D6C46C2D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9BDA5571-9DF7-454D-892B-4484694B2191}"/>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8" name="Footer Placeholder 7">
            <a:extLst>
              <a:ext uri="{FF2B5EF4-FFF2-40B4-BE49-F238E27FC236}">
                <a16:creationId xmlns:a16="http://schemas.microsoft.com/office/drawing/2014/main" id="{FCF7D6CD-3522-4691-A552-1C7CE141088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3839ED0-CF98-4167-9D2C-C9B972D05607}"/>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8647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88AB-E7EE-48EA-9DEB-C8EE3352C94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31F8EFC-8C38-40A4-B805-58BFCBB7CE00}"/>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4" name="Footer Placeholder 3">
            <a:extLst>
              <a:ext uri="{FF2B5EF4-FFF2-40B4-BE49-F238E27FC236}">
                <a16:creationId xmlns:a16="http://schemas.microsoft.com/office/drawing/2014/main" id="{D05C887C-8CB7-4FCC-9107-1BB30046328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E797BA0-29C7-4859-A956-4F980EE3DF5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0527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DEF833-B9EB-4DAE-83E4-5536FB320F98}"/>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3" name="Footer Placeholder 2">
            <a:extLst>
              <a:ext uri="{FF2B5EF4-FFF2-40B4-BE49-F238E27FC236}">
                <a16:creationId xmlns:a16="http://schemas.microsoft.com/office/drawing/2014/main" id="{FD333920-1C73-43AC-B823-8076C8C9E67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02F5A84-8CAA-468F-A2BF-875BD8C74509}"/>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252779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F604-1E02-4052-A386-33BC4A449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91AD947-973D-4193-A4D9-DCE5CF66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934EC9A-F550-4BAC-8042-8801C5793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E63885-FA34-4D5D-A8B9-C0FCF36DF8F1}"/>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6" name="Footer Placeholder 5">
            <a:extLst>
              <a:ext uri="{FF2B5EF4-FFF2-40B4-BE49-F238E27FC236}">
                <a16:creationId xmlns:a16="http://schemas.microsoft.com/office/drawing/2014/main" id="{F4645FD3-F6A2-4DEB-8D2F-163E3B253A2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605DDDE-2BBF-4DBA-A1CF-7283FF3D932B}"/>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298895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61ED-15A0-4A07-B029-B2FD137BA2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6C2BA8B-6074-4E4E-AFD2-FAED30E129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D08EAB0-42CC-4AC0-8444-2DB2A171EA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C35D0-5C70-47DB-9C94-15C1502F534E}"/>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6" name="Footer Placeholder 5">
            <a:extLst>
              <a:ext uri="{FF2B5EF4-FFF2-40B4-BE49-F238E27FC236}">
                <a16:creationId xmlns:a16="http://schemas.microsoft.com/office/drawing/2014/main" id="{17A00B69-C005-4A4A-933B-BA8F2EAB850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0304D84-6BA7-45B8-BFDD-461F5FEF1B7C}"/>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85252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3C4A0-AD58-4BC5-BA31-FF15331EF09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AC5FDBC-A5EC-45E1-A593-EE12CD7807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FD385E-C89E-4401-BE80-0DB7D89F6B1C}"/>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53020A35-F23F-4379-81F2-31AA9282BC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4F41BE-7751-4C4B-8DB7-0EBE03D114EF}"/>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1338832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8DF1B8-682E-4A64-809B-0F18D3A733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94FBB08-6FED-4EF3-91F6-A794CE6FC06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CBAA306-8B18-43BD-8C97-237BF20A79CD}"/>
              </a:ext>
            </a:extLst>
          </p:cNvPr>
          <p:cNvSpPr>
            <a:spLocks noGrp="1"/>
          </p:cNvSpPr>
          <p:nvPr>
            <p:ph type="dt" sz="half" idx="10"/>
          </p:nvPr>
        </p:nvSpPr>
        <p:spPr/>
        <p:txBody>
          <a:body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04DA5D1E-053A-41FF-8CA3-B7127DDF74E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4D93DF3-DD62-4F38-AF47-9CA719C55923}"/>
              </a:ext>
            </a:extLst>
          </p:cNvPr>
          <p:cNvSpPr>
            <a:spLocks noGrp="1"/>
          </p:cNvSpPr>
          <p:nvPr>
            <p:ph type="sldNum" sz="quarter" idx="12"/>
          </p:nvPr>
        </p:nvSpPr>
        <p:spPr/>
        <p:txBody>
          <a:bodyPr/>
          <a:lstStyle/>
          <a:p>
            <a:fld id="{D5102302-0BFC-41E3-BECF-50C6E81F168F}" type="slidenum">
              <a:rPr lang="en-IN" smtClean="0"/>
              <a:t>‹#›</a:t>
            </a:fld>
            <a:endParaRPr lang="en-IN"/>
          </a:p>
        </p:txBody>
      </p:sp>
    </p:spTree>
    <p:extLst>
      <p:ext uri="{BB962C8B-B14F-4D97-AF65-F5344CB8AC3E}">
        <p14:creationId xmlns:p14="http://schemas.microsoft.com/office/powerpoint/2010/main" val="3388137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53499-55E2-449B-B65E-CFE0674E42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A9F06A3-CFF4-40DE-A756-19CBA4CC2E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4399F6-F504-45C2-92F0-0577A67DAA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DF1D85-A033-40BD-BCBE-4B5E248FA4F0}" type="datetimeFigureOut">
              <a:rPr lang="en-IN" smtClean="0"/>
              <a:t>11-11-2023</a:t>
            </a:fld>
            <a:endParaRPr lang="en-IN"/>
          </a:p>
        </p:txBody>
      </p:sp>
      <p:sp>
        <p:nvSpPr>
          <p:cNvPr id="5" name="Footer Placeholder 4">
            <a:extLst>
              <a:ext uri="{FF2B5EF4-FFF2-40B4-BE49-F238E27FC236}">
                <a16:creationId xmlns:a16="http://schemas.microsoft.com/office/drawing/2014/main" id="{BCAEF667-9F14-4C6D-9159-5EE4458307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0D8A697-8892-4D93-8A3D-4F2698C9E8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102302-0BFC-41E3-BECF-50C6E81F168F}" type="slidenum">
              <a:rPr lang="en-IN" smtClean="0"/>
              <a:t>‹#›</a:t>
            </a:fld>
            <a:endParaRPr lang="en-IN"/>
          </a:p>
        </p:txBody>
      </p:sp>
    </p:spTree>
    <p:extLst>
      <p:ext uri="{BB962C8B-B14F-4D97-AF65-F5344CB8AC3E}">
        <p14:creationId xmlns:p14="http://schemas.microsoft.com/office/powerpoint/2010/main" val="2234390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using microscope">
            <a:extLst>
              <a:ext uri="{FF2B5EF4-FFF2-40B4-BE49-F238E27FC236}">
                <a16:creationId xmlns:a16="http://schemas.microsoft.com/office/drawing/2014/main" id="{9A439098-A001-EC79-EB76-BF595AFC1520}"/>
              </a:ext>
            </a:extLst>
          </p:cNvPr>
          <p:cNvPicPr>
            <a:picLocks noChangeAspect="1"/>
          </p:cNvPicPr>
          <p:nvPr/>
        </p:nvPicPr>
        <p:blipFill rotWithShape="1">
          <a:blip r:embed="rId2">
            <a:alphaModFix amt="50000"/>
          </a:blip>
          <a:srcRect r="1291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17FFA13F-9215-41F2-A48D-A3C275B8F7A5}"/>
              </a:ext>
            </a:extLst>
          </p:cNvPr>
          <p:cNvSpPr>
            <a:spLocks noGrp="1"/>
          </p:cNvSpPr>
          <p:nvPr>
            <p:ph type="ctrTitle"/>
          </p:nvPr>
        </p:nvSpPr>
        <p:spPr>
          <a:xfrm>
            <a:off x="1524000" y="1122363"/>
            <a:ext cx="9144000" cy="3063240"/>
          </a:xfrm>
        </p:spPr>
        <p:txBody>
          <a:bodyPr>
            <a:normAutofit/>
          </a:bodyPr>
          <a:lstStyle/>
          <a:p>
            <a:r>
              <a:rPr lang="en-US" sz="4100" dirty="0">
                <a:solidFill>
                  <a:schemeClr val="bg1"/>
                </a:solidFill>
              </a:rPr>
              <a:t>Oral Cancer Detection and Awareness: Examine the current state of oral cancer detection rates in the UK and evaluate the effectiveness of awareness campaigns.</a:t>
            </a:r>
            <a:endParaRPr lang="en-IN" sz="4100" dirty="0">
              <a:solidFill>
                <a:schemeClr val="bg1"/>
              </a:solidFill>
            </a:endParaRPr>
          </a:p>
        </p:txBody>
      </p:sp>
      <p:sp>
        <p:nvSpPr>
          <p:cNvPr id="3" name="Subtitle 2">
            <a:extLst>
              <a:ext uri="{FF2B5EF4-FFF2-40B4-BE49-F238E27FC236}">
                <a16:creationId xmlns:a16="http://schemas.microsoft.com/office/drawing/2014/main" id="{920BAA9B-4F55-4C9F-8598-EA689963244C}"/>
              </a:ext>
            </a:extLst>
          </p:cNvPr>
          <p:cNvSpPr>
            <a:spLocks noGrp="1"/>
          </p:cNvSpPr>
          <p:nvPr>
            <p:ph type="subTitle" idx="1"/>
          </p:nvPr>
        </p:nvSpPr>
        <p:spPr>
          <a:xfrm>
            <a:off x="1527048" y="4599432"/>
            <a:ext cx="9144000" cy="1536192"/>
          </a:xfrm>
        </p:spPr>
        <p:txBody>
          <a:bodyPr>
            <a:normAutofit/>
          </a:bodyPr>
          <a:lstStyle/>
          <a:p>
            <a:r>
              <a:rPr lang="en-IN" sz="1900" dirty="0">
                <a:solidFill>
                  <a:schemeClr val="bg1"/>
                </a:solidFill>
              </a:rPr>
              <a:t>NAME: MANJUSHA MAHENDRAN SMITHA MANTHATIL</a:t>
            </a:r>
          </a:p>
          <a:p>
            <a:r>
              <a:rPr lang="en-IN" sz="1900" dirty="0">
                <a:solidFill>
                  <a:schemeClr val="bg1"/>
                </a:solidFill>
              </a:rPr>
              <a:t>STUDENT ID:2243257</a:t>
            </a:r>
          </a:p>
          <a:p>
            <a:r>
              <a:rPr lang="en-IN" sz="1900" dirty="0">
                <a:solidFill>
                  <a:schemeClr val="bg1"/>
                </a:solidFill>
              </a:rPr>
              <a:t>MODULE CODE :</a:t>
            </a:r>
          </a:p>
          <a:p>
            <a:r>
              <a:rPr lang="en-IN" sz="1900" dirty="0">
                <a:solidFill>
                  <a:schemeClr val="bg1"/>
                </a:solidFill>
              </a:rPr>
              <a:t>DATE: 03/11/2023</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862321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6" descr="Graph on document with pen">
            <a:extLst>
              <a:ext uri="{FF2B5EF4-FFF2-40B4-BE49-F238E27FC236}">
                <a16:creationId xmlns:a16="http://schemas.microsoft.com/office/drawing/2014/main" id="{E89FDC47-BB1D-BD74-D9E0-4CDBD621E5FF}"/>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38"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4BE928A1-E9F9-429D-A171-55C17BA72570}"/>
              </a:ext>
            </a:extLst>
          </p:cNvPr>
          <p:cNvSpPr>
            <a:spLocks noGrp="1"/>
          </p:cNvSpPr>
          <p:nvPr>
            <p:ph type="title"/>
          </p:nvPr>
        </p:nvSpPr>
        <p:spPr>
          <a:xfrm>
            <a:off x="838200" y="365125"/>
            <a:ext cx="3822189" cy="1899912"/>
          </a:xfrm>
        </p:spPr>
        <p:txBody>
          <a:bodyPr>
            <a:normAutofit/>
          </a:bodyPr>
          <a:lstStyle/>
          <a:p>
            <a:r>
              <a:rPr lang="en-IN" sz="4000"/>
              <a:t>OVERVIEW</a:t>
            </a:r>
          </a:p>
        </p:txBody>
      </p:sp>
      <p:sp>
        <p:nvSpPr>
          <p:cNvPr id="5" name="Content Placeholder 4">
            <a:extLst>
              <a:ext uri="{FF2B5EF4-FFF2-40B4-BE49-F238E27FC236}">
                <a16:creationId xmlns:a16="http://schemas.microsoft.com/office/drawing/2014/main" id="{68C952A0-EA27-4477-9D13-E7EDB12A4333}"/>
              </a:ext>
            </a:extLst>
          </p:cNvPr>
          <p:cNvSpPr>
            <a:spLocks noGrp="1"/>
          </p:cNvSpPr>
          <p:nvPr>
            <p:ph idx="1"/>
          </p:nvPr>
        </p:nvSpPr>
        <p:spPr>
          <a:xfrm>
            <a:off x="838200" y="2434201"/>
            <a:ext cx="3822189" cy="3742762"/>
          </a:xfrm>
        </p:spPr>
        <p:txBody>
          <a:bodyPr>
            <a:normAutofit/>
          </a:bodyPr>
          <a:lstStyle/>
          <a:p>
            <a:r>
              <a:rPr lang="en-IN" sz="1400"/>
              <a:t>INTRODUCTION</a:t>
            </a:r>
          </a:p>
          <a:p>
            <a:r>
              <a:rPr lang="en-IN" sz="1400"/>
              <a:t>RATIONALE OF STUDY </a:t>
            </a:r>
          </a:p>
          <a:p>
            <a:r>
              <a:rPr lang="en-IN" sz="1400"/>
              <a:t>AIM OF STUDY</a:t>
            </a:r>
          </a:p>
          <a:p>
            <a:r>
              <a:rPr lang="en-IN" sz="1400"/>
              <a:t>RESEARCH QUESTIONS</a:t>
            </a:r>
          </a:p>
          <a:p>
            <a:r>
              <a:rPr lang="en-IN" sz="1400"/>
              <a:t>OBJECTIVES OF STUDY</a:t>
            </a:r>
          </a:p>
          <a:p>
            <a:r>
              <a:rPr lang="en-IN" sz="1400"/>
              <a:t>RESEARCH METHODOLOGY</a:t>
            </a:r>
          </a:p>
          <a:p>
            <a:r>
              <a:rPr lang="en-IN" sz="1400"/>
              <a:t>DATA COLLECTION METHODS</a:t>
            </a:r>
          </a:p>
          <a:p>
            <a:r>
              <a:rPr lang="en-IN" sz="1400"/>
              <a:t>DATA ANALYSIS TECHNIQUES</a:t>
            </a:r>
          </a:p>
          <a:p>
            <a:r>
              <a:rPr lang="en-IN" sz="1400"/>
              <a:t>IMPLICATION OF STUDY</a:t>
            </a:r>
          </a:p>
          <a:p>
            <a:r>
              <a:rPr lang="en-IN" sz="1400"/>
              <a:t>PLAN OF WORK AND TIME SCHEDULE</a:t>
            </a:r>
          </a:p>
          <a:p>
            <a:r>
              <a:rPr lang="en-IN" sz="1400"/>
              <a:t>REFFERENCES</a:t>
            </a:r>
          </a:p>
          <a:p>
            <a:endParaRPr lang="en-IN" sz="1400"/>
          </a:p>
          <a:p>
            <a:endParaRPr lang="en-IN" sz="1400"/>
          </a:p>
          <a:p>
            <a:endParaRPr lang="en-IN" sz="1400"/>
          </a:p>
          <a:p>
            <a:endParaRPr lang="en-IN" sz="1400"/>
          </a:p>
          <a:p>
            <a:endParaRPr lang="en-IN" sz="1400"/>
          </a:p>
        </p:txBody>
      </p:sp>
    </p:spTree>
    <p:extLst>
      <p:ext uri="{BB962C8B-B14F-4D97-AF65-F5344CB8AC3E}">
        <p14:creationId xmlns:p14="http://schemas.microsoft.com/office/powerpoint/2010/main" val="3235310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Colourful carved figures of humans">
            <a:extLst>
              <a:ext uri="{FF2B5EF4-FFF2-40B4-BE49-F238E27FC236}">
                <a16:creationId xmlns:a16="http://schemas.microsoft.com/office/drawing/2014/main" id="{C2FD7AA7-EFB1-1B02-8C98-4EDD4A596C22}"/>
              </a:ext>
            </a:extLst>
          </p:cNvPr>
          <p:cNvPicPr>
            <a:picLocks noChangeAspect="1"/>
          </p:cNvPicPr>
          <p:nvPr/>
        </p:nvPicPr>
        <p:blipFill rotWithShape="1">
          <a:blip r:embed="rId2">
            <a:alphaModFix amt="35000"/>
          </a:blip>
          <a:srcRect t="21053"/>
          <a:stretch/>
        </p:blipFill>
        <p:spPr>
          <a:xfrm>
            <a:off x="20" y="10"/>
            <a:ext cx="12191980" cy="6857990"/>
          </a:xfrm>
          <a:prstGeom prst="rect">
            <a:avLst/>
          </a:prstGeom>
        </p:spPr>
      </p:pic>
      <p:sp>
        <p:nvSpPr>
          <p:cNvPr id="2" name="Title 1">
            <a:extLst>
              <a:ext uri="{FF2B5EF4-FFF2-40B4-BE49-F238E27FC236}">
                <a16:creationId xmlns:a16="http://schemas.microsoft.com/office/drawing/2014/main" id="{744A8AB6-9583-4D86-BB87-97D7D1119E52}"/>
              </a:ext>
            </a:extLst>
          </p:cNvPr>
          <p:cNvSpPr>
            <a:spLocks noGrp="1"/>
          </p:cNvSpPr>
          <p:nvPr>
            <p:ph type="title"/>
          </p:nvPr>
        </p:nvSpPr>
        <p:spPr>
          <a:xfrm>
            <a:off x="838200" y="365125"/>
            <a:ext cx="10515600" cy="1325563"/>
          </a:xfrm>
        </p:spPr>
        <p:txBody>
          <a:bodyPr>
            <a:normAutofit/>
          </a:bodyPr>
          <a:lstStyle/>
          <a:p>
            <a:r>
              <a:rPr lang="en-IN">
                <a:solidFill>
                  <a:srgbClr val="FFFFFF"/>
                </a:solidFill>
              </a:rPr>
              <a:t>INTRODUCTION</a:t>
            </a:r>
          </a:p>
        </p:txBody>
      </p:sp>
      <p:sp>
        <p:nvSpPr>
          <p:cNvPr id="3" name="Content Placeholder 2">
            <a:extLst>
              <a:ext uri="{FF2B5EF4-FFF2-40B4-BE49-F238E27FC236}">
                <a16:creationId xmlns:a16="http://schemas.microsoft.com/office/drawing/2014/main" id="{AC519125-8C4F-48D2-AF67-3979F930BAF5}"/>
              </a:ext>
            </a:extLst>
          </p:cNvPr>
          <p:cNvSpPr>
            <a:spLocks noGrp="1"/>
          </p:cNvSpPr>
          <p:nvPr>
            <p:ph idx="1"/>
          </p:nvPr>
        </p:nvSpPr>
        <p:spPr>
          <a:xfrm>
            <a:off x="838200" y="1825625"/>
            <a:ext cx="10515600" cy="4351338"/>
          </a:xfrm>
        </p:spPr>
        <p:txBody>
          <a:bodyPr>
            <a:normAutofit fontScale="85000" lnSpcReduction="10000"/>
          </a:bodyPr>
          <a:lstStyle/>
          <a:p>
            <a:pPr marL="0" indent="0">
              <a:buNone/>
            </a:pPr>
            <a:r>
              <a:rPr lang="en-US" dirty="0">
                <a:solidFill>
                  <a:srgbClr val="FFFFFF"/>
                </a:solidFill>
              </a:rPr>
              <a:t>This dissertation examines the escalating prevalence of oral cancer in the United Kingdom, with approximately 8,350 new cases in 2018. Addressing lifestyle choices, demographic factors, and geographic disparities, the proposal emphasizes the pressing need to enhance early detection methods. Through a comprehensive literature review, it explores current techniques, including clinical examinations, vital staining, and the </a:t>
            </a:r>
            <a:r>
              <a:rPr lang="en-US" dirty="0" err="1">
                <a:solidFill>
                  <a:srgbClr val="FFFFFF"/>
                </a:solidFill>
              </a:rPr>
              <a:t>VELscope</a:t>
            </a:r>
            <a:r>
              <a:rPr lang="en-US" dirty="0">
                <a:solidFill>
                  <a:srgbClr val="FFFFFF"/>
                </a:solidFill>
              </a:rPr>
              <a:t>. The transformative role of awareness campaigns, as demonstrated by Morse et al. (2017), is highlighted in influencing public knowledge and behavioral change. Acknowledging persisting challenges, particularly in healthcare resource distribution and access disparities, the proposal advocates for targeted research to address barriers faced by underserved communities. Additionally, it addresses unique challenges in the UK, such as access issues, behavioral risk factors, and socioeconomic disparities. The goal is to inform evidence-based interventions and policies that enhance early detection, alleviate the burden of oral cancer, and improve overall public health outcomes in the UK..</a:t>
            </a:r>
            <a:endParaRPr lang="en-IN" dirty="0">
              <a:solidFill>
                <a:srgbClr val="FFFFFF"/>
              </a:solidFill>
            </a:endParaRPr>
          </a:p>
        </p:txBody>
      </p:sp>
    </p:spTree>
    <p:extLst>
      <p:ext uri="{BB962C8B-B14F-4D97-AF65-F5344CB8AC3E}">
        <p14:creationId xmlns:p14="http://schemas.microsoft.com/office/powerpoint/2010/main" val="382555749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8B247BE-C22F-9800-7528-4EA17D82BE36}"/>
              </a:ext>
            </a:extLst>
          </p:cNvPr>
          <p:cNvPicPr>
            <a:picLocks noChangeAspect="1"/>
          </p:cNvPicPr>
          <p:nvPr/>
        </p:nvPicPr>
        <p:blipFill rotWithShape="1">
          <a:blip r:embed="rId2">
            <a:alphaModFix amt="35000"/>
          </a:blip>
          <a:srcRect t="654" b="15077"/>
          <a:stretch/>
        </p:blipFill>
        <p:spPr>
          <a:xfrm>
            <a:off x="20" y="10"/>
            <a:ext cx="12191980" cy="6857990"/>
          </a:xfrm>
          <a:prstGeom prst="rect">
            <a:avLst/>
          </a:prstGeom>
        </p:spPr>
      </p:pic>
      <p:sp>
        <p:nvSpPr>
          <p:cNvPr id="2" name="Title 1">
            <a:extLst>
              <a:ext uri="{FF2B5EF4-FFF2-40B4-BE49-F238E27FC236}">
                <a16:creationId xmlns:a16="http://schemas.microsoft.com/office/drawing/2014/main" id="{7BE28465-093F-4318-AAF2-4364D4B6DD5C}"/>
              </a:ext>
            </a:extLst>
          </p:cNvPr>
          <p:cNvSpPr>
            <a:spLocks noGrp="1"/>
          </p:cNvSpPr>
          <p:nvPr>
            <p:ph type="title"/>
          </p:nvPr>
        </p:nvSpPr>
        <p:spPr>
          <a:xfrm>
            <a:off x="838200" y="365125"/>
            <a:ext cx="10515600" cy="1325563"/>
          </a:xfrm>
        </p:spPr>
        <p:txBody>
          <a:bodyPr>
            <a:normAutofit/>
          </a:bodyPr>
          <a:lstStyle/>
          <a:p>
            <a:r>
              <a:rPr lang="en-IN">
                <a:solidFill>
                  <a:srgbClr val="FFFFFF"/>
                </a:solidFill>
              </a:rPr>
              <a:t>RATIONALE OF STUDY </a:t>
            </a:r>
          </a:p>
        </p:txBody>
      </p:sp>
      <p:graphicFrame>
        <p:nvGraphicFramePr>
          <p:cNvPr id="11" name="Content Placeholder 2">
            <a:extLst>
              <a:ext uri="{FF2B5EF4-FFF2-40B4-BE49-F238E27FC236}">
                <a16:creationId xmlns:a16="http://schemas.microsoft.com/office/drawing/2014/main" id="{8A9B3995-3E31-EA41-5403-EF261C6D76B4}"/>
              </a:ext>
            </a:extLst>
          </p:cNvPr>
          <p:cNvGraphicFramePr>
            <a:graphicFrameLocks noGrp="1"/>
          </p:cNvGraphicFramePr>
          <p:nvPr>
            <p:ph idx="1"/>
            <p:extLst>
              <p:ext uri="{D42A27DB-BD31-4B8C-83A1-F6EECF244321}">
                <p14:modId xmlns:p14="http://schemas.microsoft.com/office/powerpoint/2010/main" val="414421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492441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B469236-EB27-64D6-C249-403C259F65C6}"/>
              </a:ext>
            </a:extLst>
          </p:cNvPr>
          <p:cNvPicPr>
            <a:picLocks noChangeAspect="1"/>
          </p:cNvPicPr>
          <p:nvPr/>
        </p:nvPicPr>
        <p:blipFill rotWithShape="1">
          <a:blip r:embed="rId2">
            <a:alphaModFix amt="35000"/>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1186CC77-CFEA-4552-9F2F-878536512C6E}"/>
              </a:ext>
            </a:extLst>
          </p:cNvPr>
          <p:cNvSpPr>
            <a:spLocks noGrp="1"/>
          </p:cNvSpPr>
          <p:nvPr>
            <p:ph type="title"/>
          </p:nvPr>
        </p:nvSpPr>
        <p:spPr>
          <a:xfrm>
            <a:off x="838200" y="365125"/>
            <a:ext cx="10515600" cy="1325563"/>
          </a:xfrm>
        </p:spPr>
        <p:txBody>
          <a:bodyPr>
            <a:normAutofit/>
          </a:bodyPr>
          <a:lstStyle/>
          <a:p>
            <a:endParaRPr lang="en-IN">
              <a:solidFill>
                <a:srgbClr val="FFFFFF"/>
              </a:solidFill>
            </a:endParaRPr>
          </a:p>
        </p:txBody>
      </p:sp>
      <p:graphicFrame>
        <p:nvGraphicFramePr>
          <p:cNvPr id="5" name="Content Placeholder 2">
            <a:extLst>
              <a:ext uri="{FF2B5EF4-FFF2-40B4-BE49-F238E27FC236}">
                <a16:creationId xmlns:a16="http://schemas.microsoft.com/office/drawing/2014/main" id="{8817B96D-1AD7-018B-7B4E-056825D408C7}"/>
              </a:ext>
            </a:extLst>
          </p:cNvPr>
          <p:cNvGraphicFramePr>
            <a:graphicFrameLocks noGrp="1"/>
          </p:cNvGraphicFramePr>
          <p:nvPr>
            <p:ph idx="1"/>
            <p:extLst>
              <p:ext uri="{D42A27DB-BD31-4B8C-83A1-F6EECF244321}">
                <p14:modId xmlns:p14="http://schemas.microsoft.com/office/powerpoint/2010/main" val="34224298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018084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D137B269-46DD-7A32-1590-FEFD6EE9659D}"/>
              </a:ext>
            </a:extLst>
          </p:cNvPr>
          <p:cNvPicPr>
            <a:picLocks noChangeAspect="1"/>
          </p:cNvPicPr>
          <p:nvPr/>
        </p:nvPicPr>
        <p:blipFill rotWithShape="1">
          <a:blip r:embed="rId2">
            <a:duotone>
              <a:prstClr val="black"/>
              <a:schemeClr val="tx2">
                <a:tint val="45000"/>
                <a:satMod val="400000"/>
              </a:schemeClr>
            </a:duotone>
            <a:alphaModFix amt="2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687D2443-05D6-4E5B-AA6D-124E01D02923}"/>
              </a:ext>
            </a:extLst>
          </p:cNvPr>
          <p:cNvSpPr>
            <a:spLocks noGrp="1"/>
          </p:cNvSpPr>
          <p:nvPr>
            <p:ph type="title"/>
          </p:nvPr>
        </p:nvSpPr>
        <p:spPr>
          <a:xfrm>
            <a:off x="838200" y="365125"/>
            <a:ext cx="10515600" cy="1325563"/>
          </a:xfrm>
        </p:spPr>
        <p:txBody>
          <a:bodyPr>
            <a:normAutofit/>
          </a:bodyPr>
          <a:lstStyle/>
          <a:p>
            <a:r>
              <a:rPr lang="en-IN" dirty="0"/>
              <a:t>AIM OF THE STUDY</a:t>
            </a:r>
          </a:p>
        </p:txBody>
      </p:sp>
      <p:sp>
        <p:nvSpPr>
          <p:cNvPr id="3" name="Content Placeholder 2">
            <a:extLst>
              <a:ext uri="{FF2B5EF4-FFF2-40B4-BE49-F238E27FC236}">
                <a16:creationId xmlns:a16="http://schemas.microsoft.com/office/drawing/2014/main" id="{BA8E205B-1E33-4ADC-8B25-9F93A289276E}"/>
              </a:ext>
            </a:extLst>
          </p:cNvPr>
          <p:cNvSpPr>
            <a:spLocks noGrp="1"/>
          </p:cNvSpPr>
          <p:nvPr>
            <p:ph idx="1"/>
          </p:nvPr>
        </p:nvSpPr>
        <p:spPr>
          <a:xfrm>
            <a:off x="838200" y="1825625"/>
            <a:ext cx="10515600" cy="4351338"/>
          </a:xfrm>
        </p:spPr>
        <p:txBody>
          <a:bodyPr>
            <a:normAutofit/>
          </a:bodyPr>
          <a:lstStyle/>
          <a:p>
            <a:pPr marL="0" indent="0">
              <a:buNone/>
            </a:pPr>
            <a:r>
              <a:rPr lang="en-US" sz="2200"/>
              <a:t>The primary aim of this study is to examine the current state of oral cancer detection rates in the United Kingdom and to evaluate the effectiveness of oral cancer awareness campaigns. To achieve this aim, the study will address the following hypotheses:</a:t>
            </a:r>
          </a:p>
          <a:p>
            <a:endParaRPr lang="en-US" sz="2200"/>
          </a:p>
          <a:p>
            <a:pPr marL="0" indent="0">
              <a:buNone/>
            </a:pPr>
            <a:r>
              <a:rPr lang="en-US" sz="2200" b="1"/>
              <a:t>Hypothesis for Oral Cancer Detection Rates:</a:t>
            </a:r>
          </a:p>
          <a:p>
            <a:endParaRPr lang="en-US" sz="2200"/>
          </a:p>
          <a:p>
            <a:r>
              <a:rPr lang="en-US" sz="2200"/>
              <a:t>Null Hypothesis (H0): There has been no significant improvement in oral cancer detection rates in the UK in recent years.</a:t>
            </a:r>
          </a:p>
          <a:p>
            <a:r>
              <a:rPr lang="en-US" sz="2200"/>
              <a:t>Alternative Hypothesis (H1): Oral cancer detection rates have improved significantly in the UK due to advances in screening, early detection methods, and healthcare accessibility.</a:t>
            </a:r>
          </a:p>
        </p:txBody>
      </p:sp>
    </p:spTree>
    <p:extLst>
      <p:ext uri="{BB962C8B-B14F-4D97-AF65-F5344CB8AC3E}">
        <p14:creationId xmlns:p14="http://schemas.microsoft.com/office/powerpoint/2010/main" val="264132038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erson using microscope">
            <a:extLst>
              <a:ext uri="{FF2B5EF4-FFF2-40B4-BE49-F238E27FC236}">
                <a16:creationId xmlns:a16="http://schemas.microsoft.com/office/drawing/2014/main" id="{A0795A7D-3E88-A400-642B-3554CF4750FC}"/>
              </a:ext>
            </a:extLst>
          </p:cNvPr>
          <p:cNvPicPr>
            <a:picLocks noChangeAspect="1"/>
          </p:cNvPicPr>
          <p:nvPr/>
        </p:nvPicPr>
        <p:blipFill rotWithShape="1">
          <a:blip r:embed="rId2">
            <a:duotone>
              <a:prstClr val="black"/>
              <a:schemeClr val="tx2">
                <a:tint val="45000"/>
                <a:satMod val="400000"/>
              </a:schemeClr>
            </a:duotone>
            <a:alphaModFix amt="25000"/>
          </a:blip>
          <a:srcRect r="12890"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5262D8F-1B4B-4473-ADA0-D0841C3945FD}"/>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5F84A6D1-4535-4C76-B209-28CCF52CD888}"/>
              </a:ext>
            </a:extLst>
          </p:cNvPr>
          <p:cNvSpPr>
            <a:spLocks noGrp="1"/>
          </p:cNvSpPr>
          <p:nvPr>
            <p:ph idx="1"/>
          </p:nvPr>
        </p:nvSpPr>
        <p:spPr>
          <a:xfrm>
            <a:off x="838200" y="1825625"/>
            <a:ext cx="10515600" cy="4351338"/>
          </a:xfrm>
        </p:spPr>
        <p:txBody>
          <a:bodyPr>
            <a:normAutofit/>
          </a:bodyPr>
          <a:lstStyle/>
          <a:p>
            <a:pPr marL="0" indent="0">
              <a:buNone/>
            </a:pPr>
            <a:r>
              <a:rPr lang="en-US" b="1" dirty="0"/>
              <a:t>Hypothesis for Awareness Campaigns:</a:t>
            </a:r>
            <a:endParaRPr lang="en-US" dirty="0"/>
          </a:p>
          <a:p>
            <a:r>
              <a:rPr lang="en-US" dirty="0"/>
              <a:t>Null Hypothesis (H0): Awareness campaigns have had no substantial impact on public knowledge and behaviors related to oral cancer in the UK.</a:t>
            </a:r>
          </a:p>
          <a:p>
            <a:r>
              <a:rPr lang="en-US" dirty="0"/>
              <a:t>Alternative Hypothesis (H1): Awareness campaigns have significantly improved public knowledge and behaviors related to oral cancer in the UK, resulting in increased early detection and a reduction in risk factors.</a:t>
            </a:r>
          </a:p>
          <a:p>
            <a:endParaRPr lang="en-IN" dirty="0"/>
          </a:p>
        </p:txBody>
      </p:sp>
    </p:spTree>
    <p:extLst>
      <p:ext uri="{BB962C8B-B14F-4D97-AF65-F5344CB8AC3E}">
        <p14:creationId xmlns:p14="http://schemas.microsoft.com/office/powerpoint/2010/main" val="21113032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A7EBBD86-F1E0-CCD6-1C4F-2BC0BBA24334}"/>
              </a:ext>
            </a:extLst>
          </p:cNvPr>
          <p:cNvPicPr>
            <a:picLocks noChangeAspect="1"/>
          </p:cNvPicPr>
          <p:nvPr/>
        </p:nvPicPr>
        <p:blipFill rotWithShape="1">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AD6DE86-A523-49CB-B6C0-35E17CB662CE}"/>
              </a:ext>
            </a:extLst>
          </p:cNvPr>
          <p:cNvSpPr>
            <a:spLocks noGrp="1"/>
          </p:cNvSpPr>
          <p:nvPr>
            <p:ph type="title"/>
          </p:nvPr>
        </p:nvSpPr>
        <p:spPr>
          <a:xfrm>
            <a:off x="838200" y="365125"/>
            <a:ext cx="10515600" cy="1325563"/>
          </a:xfrm>
        </p:spPr>
        <p:txBody>
          <a:bodyPr>
            <a:normAutofit/>
          </a:bodyPr>
          <a:lstStyle/>
          <a:p>
            <a:r>
              <a:rPr lang="en-IN" dirty="0"/>
              <a:t>RESEARCH QUESTION</a:t>
            </a:r>
          </a:p>
        </p:txBody>
      </p:sp>
      <p:sp>
        <p:nvSpPr>
          <p:cNvPr id="3" name="Content Placeholder 2">
            <a:extLst>
              <a:ext uri="{FF2B5EF4-FFF2-40B4-BE49-F238E27FC236}">
                <a16:creationId xmlns:a16="http://schemas.microsoft.com/office/drawing/2014/main" id="{8C52E255-4527-421B-A48D-4A85AAECD4B8}"/>
              </a:ext>
            </a:extLst>
          </p:cNvPr>
          <p:cNvSpPr>
            <a:spLocks noGrp="1"/>
          </p:cNvSpPr>
          <p:nvPr>
            <p:ph idx="1"/>
          </p:nvPr>
        </p:nvSpPr>
        <p:spPr>
          <a:xfrm>
            <a:off x="838200" y="1825625"/>
            <a:ext cx="10515600" cy="4351338"/>
          </a:xfrm>
        </p:spPr>
        <p:txBody>
          <a:bodyPr>
            <a:normAutofit/>
          </a:bodyPr>
          <a:lstStyle/>
          <a:p>
            <a:r>
              <a:rPr lang="en-US" dirty="0"/>
              <a:t>How effective are the current oral cancer detection methods in the UK, and what is the impact of awareness campaigns on detection rates and public awareness?</a:t>
            </a:r>
            <a:endParaRPr lang="en-IN" dirty="0"/>
          </a:p>
        </p:txBody>
      </p:sp>
    </p:spTree>
    <p:extLst>
      <p:ext uri="{BB962C8B-B14F-4D97-AF65-F5344CB8AC3E}">
        <p14:creationId xmlns:p14="http://schemas.microsoft.com/office/powerpoint/2010/main" val="429465902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5A880F-E844-FC6F-3A10-DF66F974D375}"/>
              </a:ext>
            </a:extLst>
          </p:cNvPr>
          <p:cNvPicPr>
            <a:picLocks noChangeAspect="1"/>
          </p:cNvPicPr>
          <p:nvPr/>
        </p:nvPicPr>
        <p:blipFill rotWithShape="1">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CFC5940-EE0C-4A9F-86EF-8D55EC103FD1}"/>
              </a:ext>
            </a:extLst>
          </p:cNvPr>
          <p:cNvSpPr>
            <a:spLocks noGrp="1"/>
          </p:cNvSpPr>
          <p:nvPr>
            <p:ph type="title"/>
          </p:nvPr>
        </p:nvSpPr>
        <p:spPr>
          <a:xfrm>
            <a:off x="838200" y="365125"/>
            <a:ext cx="10515600" cy="1325563"/>
          </a:xfrm>
        </p:spPr>
        <p:txBody>
          <a:bodyPr>
            <a:normAutofit/>
          </a:bodyPr>
          <a:lstStyle/>
          <a:p>
            <a:r>
              <a:rPr lang="en-IN" dirty="0"/>
              <a:t>OBJECTIVES OF STUDY </a:t>
            </a:r>
          </a:p>
        </p:txBody>
      </p:sp>
      <p:graphicFrame>
        <p:nvGraphicFramePr>
          <p:cNvPr id="7" name="Content Placeholder 2">
            <a:extLst>
              <a:ext uri="{FF2B5EF4-FFF2-40B4-BE49-F238E27FC236}">
                <a16:creationId xmlns:a16="http://schemas.microsoft.com/office/drawing/2014/main" id="{6D92A4BA-A4F2-6330-74BB-29989AFD1C0A}"/>
              </a:ext>
            </a:extLst>
          </p:cNvPr>
          <p:cNvGraphicFramePr>
            <a:graphicFrameLocks noGrp="1"/>
          </p:cNvGraphicFramePr>
          <p:nvPr>
            <p:ph idx="1"/>
            <p:extLst>
              <p:ext uri="{D42A27DB-BD31-4B8C-83A1-F6EECF244321}">
                <p14:modId xmlns:p14="http://schemas.microsoft.com/office/powerpoint/2010/main" val="19849687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422382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lose up of glass laboratory equipment">
            <a:extLst>
              <a:ext uri="{FF2B5EF4-FFF2-40B4-BE49-F238E27FC236}">
                <a16:creationId xmlns:a16="http://schemas.microsoft.com/office/drawing/2014/main" id="{EA52E4C2-FF1B-6BEE-F65F-8383DC110FC6}"/>
              </a:ext>
            </a:extLst>
          </p:cNvPr>
          <p:cNvPicPr>
            <a:picLocks noChangeAspect="1"/>
          </p:cNvPicPr>
          <p:nvPr/>
        </p:nvPicPr>
        <p:blipFill rotWithShape="1">
          <a:blip r:embed="rId2">
            <a:duotone>
              <a:prstClr val="black"/>
              <a:schemeClr val="tx2">
                <a:tint val="45000"/>
                <a:satMod val="400000"/>
              </a:schemeClr>
            </a:duotone>
            <a:alphaModFix amt="25000"/>
          </a:blip>
          <a:srcRect t="6756" b="8975"/>
          <a:stretch/>
        </p:blipFill>
        <p:spPr>
          <a:xfrm>
            <a:off x="20" y="10"/>
            <a:ext cx="12191980" cy="6857990"/>
          </a:xfrm>
          <a:prstGeom prst="rect">
            <a:avLst/>
          </a:prstGeom>
        </p:spPr>
      </p:pic>
      <p:sp>
        <p:nvSpPr>
          <p:cNvPr id="2" name="Title 1">
            <a:extLst>
              <a:ext uri="{FF2B5EF4-FFF2-40B4-BE49-F238E27FC236}">
                <a16:creationId xmlns:a16="http://schemas.microsoft.com/office/drawing/2014/main" id="{795F8F6F-5B0E-4932-9E5D-15D4664C2848}"/>
              </a:ext>
            </a:extLst>
          </p:cNvPr>
          <p:cNvSpPr>
            <a:spLocks noGrp="1"/>
          </p:cNvSpPr>
          <p:nvPr>
            <p:ph type="title"/>
          </p:nvPr>
        </p:nvSpPr>
        <p:spPr>
          <a:xfrm>
            <a:off x="838200" y="365125"/>
            <a:ext cx="10515600" cy="1325563"/>
          </a:xfrm>
        </p:spPr>
        <p:txBody>
          <a:bodyPr>
            <a:normAutofit/>
          </a:bodyPr>
          <a:lstStyle/>
          <a:p>
            <a:r>
              <a:rPr lang="en-IN"/>
              <a:t>RESEARCH METHADOLOGY</a:t>
            </a:r>
            <a:endParaRPr lang="en-IN" dirty="0"/>
          </a:p>
        </p:txBody>
      </p:sp>
      <p:sp>
        <p:nvSpPr>
          <p:cNvPr id="3" name="Content Placeholder 2">
            <a:extLst>
              <a:ext uri="{FF2B5EF4-FFF2-40B4-BE49-F238E27FC236}">
                <a16:creationId xmlns:a16="http://schemas.microsoft.com/office/drawing/2014/main" id="{C0AF4D10-FF20-4770-BF6C-682FD3274282}"/>
              </a:ext>
            </a:extLst>
          </p:cNvPr>
          <p:cNvSpPr>
            <a:spLocks noGrp="1"/>
          </p:cNvSpPr>
          <p:nvPr>
            <p:ph idx="1"/>
          </p:nvPr>
        </p:nvSpPr>
        <p:spPr>
          <a:xfrm>
            <a:off x="838200" y="1825625"/>
            <a:ext cx="10515600" cy="4351338"/>
          </a:xfrm>
        </p:spPr>
        <p:txBody>
          <a:bodyPr>
            <a:normAutofit/>
          </a:bodyPr>
          <a:lstStyle/>
          <a:p>
            <a:pPr marL="0" indent="0">
              <a:buNone/>
            </a:pPr>
            <a:r>
              <a:rPr lang="en-US" sz="2000" dirty="0"/>
              <a:t>1.  Research Design:</a:t>
            </a:r>
          </a:p>
          <a:p>
            <a:pPr marL="0" indent="0">
              <a:buNone/>
            </a:pPr>
            <a:r>
              <a:rPr lang="en-US" sz="2000" dirty="0"/>
              <a:t>Methodological Approach: This study adopts a mixed-methods approach, aligning with Creswell and Creswell's (2017) assertion that combining quantitative and qualitative methods enhances research comprehensiveness. The study investigates oral cancer detection and awareness campaigns' impact in the United Kingdom through two phases.</a:t>
            </a:r>
          </a:p>
          <a:p>
            <a:pPr marL="0" indent="0">
              <a:buNone/>
            </a:pPr>
            <a:endParaRPr lang="en-US" sz="2000" dirty="0"/>
          </a:p>
          <a:p>
            <a:pPr marL="0" indent="0">
              <a:buNone/>
            </a:pPr>
            <a:r>
              <a:rPr lang="en-US" sz="2000" dirty="0"/>
              <a:t>2.  Data Sources:</a:t>
            </a:r>
          </a:p>
          <a:p>
            <a:pPr marL="0" indent="0">
              <a:buNone/>
            </a:pPr>
            <a:r>
              <a:rPr lang="en-US" sz="2000" dirty="0"/>
              <a:t> Healthcare Institutions: Collaboration with healthcare facilities ensures access to patient records, aligning with Hsieh and Shannon's (2005) recommendation to use existing records for robust quantitative data.</a:t>
            </a:r>
          </a:p>
          <a:p>
            <a:pPr marL="0" indent="0">
              <a:buNone/>
            </a:pPr>
            <a:r>
              <a:rPr lang="en-US" sz="2000" dirty="0"/>
              <a:t>Public Awareness Organizations: Strategic partnerships with organizations align with Wakefield et al.'s (2010) advocacy for collaboration to assess the reach and effectiveness of awareness campaigns.</a:t>
            </a:r>
          </a:p>
          <a:p>
            <a:pPr marL="0" indent="0">
              <a:buNone/>
            </a:pPr>
            <a:endParaRPr lang="en-US" sz="2000" dirty="0"/>
          </a:p>
          <a:p>
            <a:pPr marL="0" indent="0">
              <a:buNone/>
            </a:pPr>
            <a:endParaRPr lang="en-US" sz="2000" dirty="0"/>
          </a:p>
          <a:p>
            <a:pPr marL="0" indent="0">
              <a:buNone/>
            </a:pPr>
            <a:endParaRPr lang="en-US" sz="2000" dirty="0"/>
          </a:p>
          <a:p>
            <a:pPr marL="0" indent="0">
              <a:buNone/>
            </a:pPr>
            <a:endParaRPr lang="en-IN" sz="1500" dirty="0"/>
          </a:p>
        </p:txBody>
      </p:sp>
    </p:spTree>
    <p:extLst>
      <p:ext uri="{BB962C8B-B14F-4D97-AF65-F5344CB8AC3E}">
        <p14:creationId xmlns:p14="http://schemas.microsoft.com/office/powerpoint/2010/main" val="8917491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182D12A7-4C71-6A4F-D5A9-9EA289972391}"/>
              </a:ext>
            </a:extLst>
          </p:cNvPr>
          <p:cNvPicPr>
            <a:picLocks noChangeAspect="1"/>
          </p:cNvPicPr>
          <p:nvPr/>
        </p:nvPicPr>
        <p:blipFill rotWithShape="1">
          <a:blip r:embed="rId2">
            <a:duotone>
              <a:prstClr val="black"/>
              <a:schemeClr val="tx2">
                <a:tint val="45000"/>
                <a:satMod val="400000"/>
              </a:schemeClr>
            </a:duotone>
            <a:alphaModFix amt="25000"/>
          </a:blip>
          <a:srcRect t="11570" b="3844"/>
          <a:stretch/>
        </p:blipFill>
        <p:spPr>
          <a:xfrm>
            <a:off x="20" y="10"/>
            <a:ext cx="12191980" cy="6857990"/>
          </a:xfrm>
          <a:prstGeom prst="rect">
            <a:avLst/>
          </a:prstGeom>
        </p:spPr>
      </p:pic>
      <p:sp>
        <p:nvSpPr>
          <p:cNvPr id="2" name="Title 1">
            <a:extLst>
              <a:ext uri="{FF2B5EF4-FFF2-40B4-BE49-F238E27FC236}">
                <a16:creationId xmlns:a16="http://schemas.microsoft.com/office/drawing/2014/main" id="{D199032A-C90B-4F10-A3AA-7257149F0F2F}"/>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834597E0-1377-4AEB-9DC5-667471AE2220}"/>
              </a:ext>
            </a:extLst>
          </p:cNvPr>
          <p:cNvSpPr>
            <a:spLocks noGrp="1"/>
          </p:cNvSpPr>
          <p:nvPr>
            <p:ph idx="1"/>
          </p:nvPr>
        </p:nvSpPr>
        <p:spPr>
          <a:xfrm>
            <a:off x="838200" y="1825625"/>
            <a:ext cx="10515600" cy="4351338"/>
          </a:xfrm>
        </p:spPr>
        <p:txBody>
          <a:bodyPr>
            <a:normAutofit/>
          </a:bodyPr>
          <a:lstStyle/>
          <a:p>
            <a:r>
              <a:rPr lang="en-US" dirty="0"/>
              <a:t>3. Quantitative Phase:</a:t>
            </a:r>
          </a:p>
          <a:p>
            <a:pPr marL="0" indent="0">
              <a:buNone/>
            </a:pPr>
            <a:r>
              <a:rPr lang="en-US" dirty="0"/>
              <a:t>Sampling Methodology: Stratified random sampling, consistent with </a:t>
            </a:r>
            <a:r>
              <a:rPr lang="en-US" dirty="0" err="1"/>
              <a:t>Dillman</a:t>
            </a:r>
            <a:r>
              <a:rPr lang="en-US" dirty="0"/>
              <a:t> et al.'s (2014) approach, ensures a representative sample considering geographic and demographic factors.</a:t>
            </a:r>
          </a:p>
          <a:p>
            <a:pPr marL="0" indent="0">
              <a:buNone/>
            </a:pPr>
            <a:r>
              <a:rPr lang="en-US" dirty="0"/>
              <a:t>Study Participants: Patients diagnosed with oral cancer within the last decade, following recommendations by Bowling (2014) for diverse participant selection.</a:t>
            </a:r>
          </a:p>
          <a:p>
            <a:endParaRPr lang="en-US" dirty="0"/>
          </a:p>
        </p:txBody>
      </p:sp>
    </p:spTree>
    <p:extLst>
      <p:ext uri="{BB962C8B-B14F-4D97-AF65-F5344CB8AC3E}">
        <p14:creationId xmlns:p14="http://schemas.microsoft.com/office/powerpoint/2010/main" val="200798223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50075FB3-C29A-2B82-F920-920F3EBC6748}"/>
              </a:ext>
            </a:extLst>
          </p:cNvPr>
          <p:cNvPicPr>
            <a:picLocks noChangeAspect="1"/>
          </p:cNvPicPr>
          <p:nvPr/>
        </p:nvPicPr>
        <p:blipFill rotWithShape="1">
          <a:blip r:embed="rId2">
            <a:duotone>
              <a:prstClr val="black"/>
              <a:schemeClr val="tx2">
                <a:tint val="45000"/>
                <a:satMod val="400000"/>
              </a:schemeClr>
            </a:duotone>
            <a:alphaModFix amt="25000"/>
          </a:blip>
          <a:srcRect t="1310" b="14420"/>
          <a:stretch/>
        </p:blipFill>
        <p:spPr>
          <a:xfrm>
            <a:off x="20" y="10"/>
            <a:ext cx="12191980" cy="6857990"/>
          </a:xfrm>
          <a:prstGeom prst="rect">
            <a:avLst/>
          </a:prstGeom>
        </p:spPr>
      </p:pic>
      <p:sp>
        <p:nvSpPr>
          <p:cNvPr id="2" name="Title 1">
            <a:extLst>
              <a:ext uri="{FF2B5EF4-FFF2-40B4-BE49-F238E27FC236}">
                <a16:creationId xmlns:a16="http://schemas.microsoft.com/office/drawing/2014/main" id="{9E67E7A8-92E2-4479-AAC2-5EA7427CBE0B}"/>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7D123CE9-DFBD-47AD-987F-E3E546049528}"/>
              </a:ext>
            </a:extLst>
          </p:cNvPr>
          <p:cNvSpPr>
            <a:spLocks noGrp="1"/>
          </p:cNvSpPr>
          <p:nvPr>
            <p:ph idx="1"/>
          </p:nvPr>
        </p:nvSpPr>
        <p:spPr>
          <a:xfrm>
            <a:off x="838200" y="1825625"/>
            <a:ext cx="10515600" cy="4351338"/>
          </a:xfrm>
        </p:spPr>
        <p:txBody>
          <a:bodyPr>
            <a:normAutofit fontScale="92500" lnSpcReduction="20000"/>
          </a:bodyPr>
          <a:lstStyle/>
          <a:p>
            <a:r>
              <a:rPr lang="en-US" dirty="0"/>
              <a:t>4. Qualitative Phase:</a:t>
            </a:r>
          </a:p>
          <a:p>
            <a:pPr marL="0" indent="0">
              <a:buNone/>
            </a:pPr>
            <a:r>
              <a:rPr lang="en-US" dirty="0"/>
              <a:t>Sampling Strategy: Purposeful sampling, aligned with Patton's (2002) suggestion for targeted participant selection, focuses on individuals exposed to awareness campaigns.</a:t>
            </a:r>
          </a:p>
          <a:p>
            <a:pPr marL="0" indent="0">
              <a:buNone/>
            </a:pPr>
            <a:r>
              <a:rPr lang="en-US" dirty="0"/>
              <a:t>Study Participants: In-depth interviews with diverse backgrounds—public, patients, and healthcare professionals—follow Charmaz's (2006) guidelines for rich qualitative insights.</a:t>
            </a:r>
          </a:p>
          <a:p>
            <a:pPr marL="514350" indent="-514350">
              <a:buAutoNum type="arabicPeriod" startAt="5"/>
            </a:pPr>
            <a:r>
              <a:rPr lang="en-US" dirty="0"/>
              <a:t>Data Collection:</a:t>
            </a:r>
          </a:p>
          <a:p>
            <a:pPr marL="0" indent="0">
              <a:buNone/>
            </a:pPr>
            <a:r>
              <a:rPr lang="en-US" dirty="0"/>
              <a:t>Quantitative Phase: Structured surveys, a validated method (</a:t>
            </a:r>
            <a:r>
              <a:rPr lang="en-US" dirty="0" err="1"/>
              <a:t>Dillman</a:t>
            </a:r>
            <a:r>
              <a:rPr lang="en-US" dirty="0"/>
              <a:t> et al., 2014), gather oral cancer detection and awareness data.</a:t>
            </a:r>
          </a:p>
          <a:p>
            <a:pPr marL="0" indent="0">
              <a:buNone/>
            </a:pPr>
            <a:r>
              <a:rPr lang="en-US" dirty="0"/>
              <a:t>Qualitative Phase: Semi-structured interviews, following Braun and Clarke's (2006) approach, capture participant perspectives for thorough thematic analysis.</a:t>
            </a:r>
          </a:p>
        </p:txBody>
      </p:sp>
    </p:spTree>
    <p:extLst>
      <p:ext uri="{BB962C8B-B14F-4D97-AF65-F5344CB8AC3E}">
        <p14:creationId xmlns:p14="http://schemas.microsoft.com/office/powerpoint/2010/main" val="40128258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4" descr="Financial graphs on a dark display">
            <a:extLst>
              <a:ext uri="{FF2B5EF4-FFF2-40B4-BE49-F238E27FC236}">
                <a16:creationId xmlns:a16="http://schemas.microsoft.com/office/drawing/2014/main" id="{A351803F-A86C-E2DE-536C-402AB76D6DDF}"/>
              </a:ext>
            </a:extLst>
          </p:cNvPr>
          <p:cNvPicPr>
            <a:picLocks noChangeAspect="1"/>
          </p:cNvPicPr>
          <p:nvPr/>
        </p:nvPicPr>
        <p:blipFill rotWithShape="1">
          <a:blip r:embed="rId2">
            <a:duotone>
              <a:prstClr val="black"/>
              <a:schemeClr val="tx2">
                <a:tint val="45000"/>
                <a:satMod val="400000"/>
              </a:schemeClr>
            </a:duotone>
            <a:alphaModFix amt="25000"/>
          </a:blip>
          <a:srcRect t="10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2DD66F14-1AEA-470D-B5C8-EAFFEE2C4328}"/>
              </a:ext>
            </a:extLst>
          </p:cNvPr>
          <p:cNvSpPr>
            <a:spLocks noGrp="1"/>
          </p:cNvSpPr>
          <p:nvPr>
            <p:ph type="title"/>
          </p:nvPr>
        </p:nvSpPr>
        <p:spPr>
          <a:xfrm>
            <a:off x="838200" y="365125"/>
            <a:ext cx="10515600" cy="1325563"/>
          </a:xfrm>
        </p:spPr>
        <p:txBody>
          <a:bodyPr>
            <a:normAutofit/>
          </a:bodyPr>
          <a:lstStyle/>
          <a:p>
            <a:r>
              <a:rPr lang="en-IN" b="1" dirty="0"/>
              <a:t>DATA COLLECTION METHODS</a:t>
            </a:r>
          </a:p>
        </p:txBody>
      </p:sp>
      <p:sp>
        <p:nvSpPr>
          <p:cNvPr id="3" name="Content Placeholder 2">
            <a:extLst>
              <a:ext uri="{FF2B5EF4-FFF2-40B4-BE49-F238E27FC236}">
                <a16:creationId xmlns:a16="http://schemas.microsoft.com/office/drawing/2014/main" id="{E9F183F4-C70E-4391-BA26-8DC381BFBC78}"/>
              </a:ext>
            </a:extLst>
          </p:cNvPr>
          <p:cNvSpPr>
            <a:spLocks noGrp="1"/>
          </p:cNvSpPr>
          <p:nvPr>
            <p:ph idx="1"/>
          </p:nvPr>
        </p:nvSpPr>
        <p:spPr>
          <a:xfrm>
            <a:off x="838200" y="1825625"/>
            <a:ext cx="10515600" cy="4351338"/>
          </a:xfrm>
        </p:spPr>
        <p:txBody>
          <a:bodyPr>
            <a:normAutofit lnSpcReduction="10000"/>
          </a:bodyPr>
          <a:lstStyle/>
          <a:p>
            <a:pPr marL="0" indent="0">
              <a:buNone/>
            </a:pPr>
            <a:r>
              <a:rPr lang="en-US" sz="3200" b="1" dirty="0"/>
              <a:t>Quantitative Phase: Survey on Smoking Prevalence</a:t>
            </a:r>
          </a:p>
          <a:p>
            <a:r>
              <a:rPr lang="en-US" sz="2400" dirty="0"/>
              <a:t>Methodological Approach:</a:t>
            </a:r>
          </a:p>
          <a:p>
            <a:pPr>
              <a:buFont typeface="Wingdings" panose="05000000000000000000" pitchFamily="2" charset="2"/>
              <a:buChar char="Ø"/>
            </a:pPr>
            <a:r>
              <a:rPr lang="en-US" sz="2000" dirty="0"/>
              <a:t>This study adopts a straightforward quantitative approach, employing a survey to assess the prevalence of smoking among college students. Given the limited access to medical facilities, the focus is on self-reported smoking behavior.</a:t>
            </a:r>
          </a:p>
          <a:p>
            <a:pPr>
              <a:buFont typeface="Wingdings" panose="05000000000000000000" pitchFamily="2" charset="2"/>
              <a:buChar char="Ø"/>
            </a:pPr>
            <a:r>
              <a:rPr lang="en-US" sz="2000" dirty="0"/>
              <a:t>Self-report surveys are commonly utilized in public health research, especially for behavioral studies such as smoking prevalence in specific populations (Stanton, 2018).</a:t>
            </a:r>
          </a:p>
          <a:p>
            <a:r>
              <a:rPr lang="en-US" sz="2400" dirty="0"/>
              <a:t>Data Sources:</a:t>
            </a:r>
          </a:p>
          <a:p>
            <a:pPr>
              <a:buFont typeface="Wingdings" panose="05000000000000000000" pitchFamily="2" charset="2"/>
              <a:buChar char="Ø"/>
            </a:pPr>
            <a:r>
              <a:rPr lang="en-US" sz="2000" dirty="0"/>
              <a:t>Survey Design: Develop a structured survey questionnaire that includes validated questions from established smoking behavior scales (Centers for Disease Control and Prevention, 2019).</a:t>
            </a:r>
          </a:p>
          <a:p>
            <a:pPr>
              <a:buFont typeface="Wingdings" panose="05000000000000000000" pitchFamily="2" charset="2"/>
              <a:buChar char="Ø"/>
            </a:pPr>
            <a:r>
              <a:rPr lang="en-US" sz="2000" dirty="0"/>
              <a:t>Survey Administration: Distribute the survey electronically or in person to college students, ensuring confidentiality and anonymity.</a:t>
            </a:r>
          </a:p>
        </p:txBody>
      </p:sp>
    </p:spTree>
    <p:extLst>
      <p:ext uri="{BB962C8B-B14F-4D97-AF65-F5344CB8AC3E}">
        <p14:creationId xmlns:p14="http://schemas.microsoft.com/office/powerpoint/2010/main" val="138273558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C05BB352-04E5-8CDD-134A-6287E736A27F}"/>
              </a:ext>
            </a:extLst>
          </p:cNvPr>
          <p:cNvPicPr>
            <a:picLocks noChangeAspect="1"/>
          </p:cNvPicPr>
          <p:nvPr/>
        </p:nvPicPr>
        <p:blipFill rotWithShape="1">
          <a:blip r:embed="rId2">
            <a:duotone>
              <a:prstClr val="black"/>
              <a:schemeClr val="tx2">
                <a:tint val="45000"/>
                <a:satMod val="400000"/>
              </a:schemeClr>
            </a:duotone>
            <a:alphaModFix amt="25000"/>
          </a:blip>
          <a:srcRect t="1220" b="14510"/>
          <a:stretch/>
        </p:blipFill>
        <p:spPr>
          <a:xfrm>
            <a:off x="20" y="10"/>
            <a:ext cx="12191980" cy="6857990"/>
          </a:xfrm>
          <a:prstGeom prst="rect">
            <a:avLst/>
          </a:prstGeom>
        </p:spPr>
      </p:pic>
      <p:sp>
        <p:nvSpPr>
          <p:cNvPr id="2" name="Title 1">
            <a:extLst>
              <a:ext uri="{FF2B5EF4-FFF2-40B4-BE49-F238E27FC236}">
                <a16:creationId xmlns:a16="http://schemas.microsoft.com/office/drawing/2014/main" id="{F6812592-E617-49AC-8E7D-B89C84D25857}"/>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C78B25DA-F14C-4DFC-9216-D6A2094FA81D}"/>
              </a:ext>
            </a:extLst>
          </p:cNvPr>
          <p:cNvSpPr>
            <a:spLocks noGrp="1"/>
          </p:cNvSpPr>
          <p:nvPr>
            <p:ph idx="1"/>
          </p:nvPr>
        </p:nvSpPr>
        <p:spPr>
          <a:xfrm>
            <a:off x="838200" y="1825625"/>
            <a:ext cx="10515600" cy="4351338"/>
          </a:xfrm>
        </p:spPr>
        <p:txBody>
          <a:bodyPr>
            <a:normAutofit lnSpcReduction="10000"/>
          </a:bodyPr>
          <a:lstStyle/>
          <a:p>
            <a:r>
              <a:rPr lang="en-US" sz="2600" dirty="0"/>
              <a:t>Sampling and Study Participants:</a:t>
            </a:r>
          </a:p>
          <a:p>
            <a:pPr>
              <a:buFont typeface="Wingdings" panose="05000000000000000000" pitchFamily="2" charset="2"/>
              <a:buChar char="Ø"/>
            </a:pPr>
            <a:r>
              <a:rPr lang="en-US" sz="2200" dirty="0"/>
              <a:t>Sampling Methodology: Employ convenience sampling, targeting a diverse group of college students. This method is pragmatic and suitable for gathering data in a college setting (Babbie, 2016).</a:t>
            </a:r>
          </a:p>
          <a:p>
            <a:pPr>
              <a:buFont typeface="Wingdings" panose="05000000000000000000" pitchFamily="2" charset="2"/>
              <a:buChar char="Ø"/>
            </a:pPr>
            <a:r>
              <a:rPr lang="en-US" sz="2200" dirty="0"/>
              <a:t>Study Participants: College students from various academic disciplines and years, ensuring representation from the entire student body.</a:t>
            </a:r>
          </a:p>
          <a:p>
            <a:pPr marL="0" indent="0">
              <a:buNone/>
            </a:pPr>
            <a:endParaRPr lang="en-US" sz="2200" dirty="0"/>
          </a:p>
          <a:p>
            <a:r>
              <a:rPr lang="en-US" sz="2600" dirty="0"/>
              <a:t>Data Collection:</a:t>
            </a:r>
          </a:p>
          <a:p>
            <a:pPr>
              <a:buFont typeface="Wingdings" panose="05000000000000000000" pitchFamily="2" charset="2"/>
              <a:buChar char="Ø"/>
            </a:pPr>
            <a:r>
              <a:rPr lang="en-US" sz="2200" dirty="0"/>
              <a:t>Structured Surveys: Participants will respond to questions about their smoking habits, including frequency, quantity, and any attempts to quit.</a:t>
            </a:r>
          </a:p>
          <a:p>
            <a:pPr>
              <a:buFont typeface="Wingdings" panose="05000000000000000000" pitchFamily="2" charset="2"/>
              <a:buChar char="Ø"/>
            </a:pPr>
            <a:r>
              <a:rPr lang="en-US" sz="2200" dirty="0"/>
              <a:t>Quantitative Analysis: Utilize statistical methods for data analysis, such as descriptive statistics, to determine the prevalence of smoking among college students.</a:t>
            </a:r>
            <a:endParaRPr lang="en-IN" sz="2200" dirty="0"/>
          </a:p>
        </p:txBody>
      </p:sp>
    </p:spTree>
    <p:extLst>
      <p:ext uri="{BB962C8B-B14F-4D97-AF65-F5344CB8AC3E}">
        <p14:creationId xmlns:p14="http://schemas.microsoft.com/office/powerpoint/2010/main" val="349114256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40F4D561-5385-7D37-D61A-7EB48E8C0512}"/>
              </a:ext>
            </a:extLst>
          </p:cNvPr>
          <p:cNvPicPr>
            <a:picLocks noChangeAspect="1"/>
          </p:cNvPicPr>
          <p:nvPr/>
        </p:nvPicPr>
        <p:blipFill rotWithShape="1">
          <a:blip r:embed="rId2">
            <a:duotone>
              <a:prstClr val="black"/>
              <a:schemeClr val="tx2">
                <a:tint val="45000"/>
                <a:satMod val="400000"/>
              </a:schemeClr>
            </a:duotone>
            <a:alphaModFix amt="25000"/>
          </a:blip>
          <a:srcRect t="1220" b="14510"/>
          <a:stretch/>
        </p:blipFill>
        <p:spPr>
          <a:xfrm>
            <a:off x="20" y="10"/>
            <a:ext cx="12191980" cy="6857990"/>
          </a:xfrm>
          <a:prstGeom prst="rect">
            <a:avLst/>
          </a:prstGeom>
        </p:spPr>
      </p:pic>
      <p:sp>
        <p:nvSpPr>
          <p:cNvPr id="2" name="Title 1">
            <a:extLst>
              <a:ext uri="{FF2B5EF4-FFF2-40B4-BE49-F238E27FC236}">
                <a16:creationId xmlns:a16="http://schemas.microsoft.com/office/drawing/2014/main" id="{B934CD8A-2126-4421-95E0-9BCE56E89714}"/>
              </a:ext>
            </a:extLst>
          </p:cNvPr>
          <p:cNvSpPr>
            <a:spLocks noGrp="1"/>
          </p:cNvSpPr>
          <p:nvPr>
            <p:ph type="title"/>
          </p:nvPr>
        </p:nvSpPr>
        <p:spPr>
          <a:xfrm>
            <a:off x="838200" y="365125"/>
            <a:ext cx="10515600" cy="1325563"/>
          </a:xfrm>
        </p:spPr>
        <p:txBody>
          <a:bodyPr>
            <a:normAutofit/>
          </a:bodyPr>
          <a:lstStyle/>
          <a:p>
            <a:endParaRPr lang="en-IN"/>
          </a:p>
        </p:txBody>
      </p:sp>
      <p:sp>
        <p:nvSpPr>
          <p:cNvPr id="3" name="Content Placeholder 2">
            <a:extLst>
              <a:ext uri="{FF2B5EF4-FFF2-40B4-BE49-F238E27FC236}">
                <a16:creationId xmlns:a16="http://schemas.microsoft.com/office/drawing/2014/main" id="{8B7C01EB-06F4-49A4-9999-F3598FEF3F25}"/>
              </a:ext>
            </a:extLst>
          </p:cNvPr>
          <p:cNvSpPr>
            <a:spLocks noGrp="1"/>
          </p:cNvSpPr>
          <p:nvPr>
            <p:ph idx="1"/>
          </p:nvPr>
        </p:nvSpPr>
        <p:spPr>
          <a:xfrm>
            <a:off x="838200" y="1825625"/>
            <a:ext cx="10515600" cy="4351338"/>
          </a:xfrm>
        </p:spPr>
        <p:txBody>
          <a:bodyPr>
            <a:normAutofit fontScale="92500" lnSpcReduction="20000"/>
          </a:bodyPr>
          <a:lstStyle/>
          <a:p>
            <a:pPr marL="0" indent="0">
              <a:buNone/>
            </a:pPr>
            <a:r>
              <a:rPr lang="en-US" sz="3500" b="1" dirty="0"/>
              <a:t>Additional Insights: Factors Influencing Smoking Behavior</a:t>
            </a:r>
          </a:p>
          <a:p>
            <a:r>
              <a:rPr lang="en-US" sz="3300" dirty="0"/>
              <a:t>Methodological Approach:</a:t>
            </a:r>
          </a:p>
          <a:p>
            <a:pPr marL="0" indent="0">
              <a:buNone/>
            </a:pPr>
            <a:r>
              <a:rPr lang="en-US" dirty="0"/>
              <a:t>A brief qualitative exploration through open-ended survey questions to gather insights into the factors influencing smoking behavior among college students.</a:t>
            </a:r>
          </a:p>
          <a:p>
            <a:r>
              <a:rPr lang="en-US" sz="3300" dirty="0"/>
              <a:t>Data Sources:</a:t>
            </a:r>
          </a:p>
          <a:p>
            <a:pPr marL="0" indent="0">
              <a:buNone/>
            </a:pPr>
            <a:r>
              <a:rPr lang="en-US" dirty="0"/>
              <a:t>Qualitative Questions: Include open-ended questions in the survey, inviting participants to share reasons for smoking or attempting to quit.</a:t>
            </a:r>
          </a:p>
          <a:p>
            <a:r>
              <a:rPr lang="en-US" sz="3300" dirty="0"/>
              <a:t>Data Collection:</a:t>
            </a:r>
          </a:p>
          <a:p>
            <a:pPr marL="0" indent="0">
              <a:buNone/>
            </a:pPr>
            <a:r>
              <a:rPr lang="en-US" dirty="0"/>
              <a:t>Qualitative Insights: Analyze qualitative responses thematically to identify common factors influencing smoking behavior.</a:t>
            </a:r>
            <a:endParaRPr lang="en-IN" dirty="0"/>
          </a:p>
        </p:txBody>
      </p:sp>
    </p:spTree>
    <p:extLst>
      <p:ext uri="{BB962C8B-B14F-4D97-AF65-F5344CB8AC3E}">
        <p14:creationId xmlns:p14="http://schemas.microsoft.com/office/powerpoint/2010/main" val="249678647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71248-730B-4670-A34D-68330B5DF50F}"/>
              </a:ext>
            </a:extLst>
          </p:cNvPr>
          <p:cNvSpPr>
            <a:spLocks noGrp="1"/>
          </p:cNvSpPr>
          <p:nvPr>
            <p:ph type="title"/>
          </p:nvPr>
        </p:nvSpPr>
        <p:spPr>
          <a:xfrm>
            <a:off x="640080" y="325369"/>
            <a:ext cx="4368602" cy="1956841"/>
          </a:xfrm>
        </p:spPr>
        <p:txBody>
          <a:bodyPr anchor="b">
            <a:normAutofit/>
          </a:bodyPr>
          <a:lstStyle/>
          <a:p>
            <a:r>
              <a:rPr lang="en-IN" sz="5000"/>
              <a:t>DATA ANALYSIS TECHNIQUES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16EF72-8E45-43F4-8E80-65E782DD21CA}"/>
              </a:ext>
            </a:extLst>
          </p:cNvPr>
          <p:cNvSpPr>
            <a:spLocks noGrp="1"/>
          </p:cNvSpPr>
          <p:nvPr>
            <p:ph idx="1"/>
          </p:nvPr>
        </p:nvSpPr>
        <p:spPr>
          <a:xfrm>
            <a:off x="640080" y="2872899"/>
            <a:ext cx="4243589" cy="3320668"/>
          </a:xfrm>
        </p:spPr>
        <p:txBody>
          <a:bodyPr>
            <a:normAutofit/>
          </a:bodyPr>
          <a:lstStyle/>
          <a:p>
            <a:r>
              <a:rPr lang="en-US" sz="1200"/>
              <a:t>Descriptive Statistics:</a:t>
            </a:r>
          </a:p>
          <a:p>
            <a:pPr>
              <a:buFont typeface="Wingdings" panose="05000000000000000000" pitchFamily="2" charset="2"/>
              <a:buChar char="Ø"/>
            </a:pPr>
            <a:r>
              <a:rPr lang="en-US" sz="1200"/>
              <a:t>Use basic descriptive statistics, such as frequencies and percentages, to summarize the overall prevalence of smoking in the college.</a:t>
            </a:r>
          </a:p>
          <a:p>
            <a:pPr>
              <a:buFont typeface="Wingdings" panose="05000000000000000000" pitchFamily="2" charset="2"/>
              <a:buChar char="Ø"/>
            </a:pPr>
            <a:r>
              <a:rPr lang="en-US" sz="1200"/>
              <a:t>Provide a breakdown of smoking prevalence by gender, age groups, or other relevant demographic variables to identify patterns.</a:t>
            </a:r>
          </a:p>
          <a:p>
            <a:r>
              <a:rPr lang="en-US" sz="1200"/>
              <a:t>Comparative Analysis:</a:t>
            </a:r>
          </a:p>
          <a:p>
            <a:pPr>
              <a:buFont typeface="Wingdings" panose="05000000000000000000" pitchFamily="2" charset="2"/>
              <a:buChar char="Ø"/>
            </a:pPr>
            <a:r>
              <a:rPr lang="en-US" sz="1200"/>
              <a:t>Conduct comparative analysis to explore variations in smoking rates across different college departments, classes, or academic levels.</a:t>
            </a:r>
          </a:p>
          <a:p>
            <a:pPr>
              <a:buFont typeface="Wingdings" panose="05000000000000000000" pitchFamily="2" charset="2"/>
              <a:buChar char="Ø"/>
            </a:pPr>
            <a:r>
              <a:rPr lang="en-US" sz="1200"/>
              <a:t>Compare smoking prevalence between students engaged in extracurricular activities and those who are not.</a:t>
            </a:r>
            <a:endParaRPr lang="en-IN" sz="1200"/>
          </a:p>
        </p:txBody>
      </p:sp>
      <p:pic>
        <p:nvPicPr>
          <p:cNvPr id="15" name="Picture 4" descr="Magnifying glass showing decling performance">
            <a:extLst>
              <a:ext uri="{FF2B5EF4-FFF2-40B4-BE49-F238E27FC236}">
                <a16:creationId xmlns:a16="http://schemas.microsoft.com/office/drawing/2014/main" id="{8FC0887B-4BB5-91B6-13C6-C51CF568AE3D}"/>
              </a:ext>
            </a:extLst>
          </p:cNvPr>
          <p:cNvPicPr>
            <a:picLocks noChangeAspect="1"/>
          </p:cNvPicPr>
          <p:nvPr/>
        </p:nvPicPr>
        <p:blipFill rotWithShape="1">
          <a:blip r:embed="rId2"/>
          <a:srcRect l="1242" r="3180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5232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9A9BBF76-C875-2F1C-6884-F4E8379559FC}"/>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523955-CF44-4BBD-9961-6AD0BF60E7A4}"/>
              </a:ext>
            </a:extLst>
          </p:cNvPr>
          <p:cNvSpPr>
            <a:spLocks noGrp="1"/>
          </p:cNvSpPr>
          <p:nvPr>
            <p:ph type="title"/>
          </p:nvPr>
        </p:nvSpPr>
        <p:spPr>
          <a:xfrm>
            <a:off x="838200" y="365125"/>
            <a:ext cx="3822189" cy="1899912"/>
          </a:xfrm>
        </p:spPr>
        <p:txBody>
          <a:bodyPr>
            <a:normAutofit/>
          </a:bodyPr>
          <a:lstStyle/>
          <a:p>
            <a:endParaRPr lang="en-IN" sz="4000"/>
          </a:p>
        </p:txBody>
      </p:sp>
      <p:sp>
        <p:nvSpPr>
          <p:cNvPr id="3" name="Content Placeholder 2">
            <a:extLst>
              <a:ext uri="{FF2B5EF4-FFF2-40B4-BE49-F238E27FC236}">
                <a16:creationId xmlns:a16="http://schemas.microsoft.com/office/drawing/2014/main" id="{CA122ED8-CAC0-4029-838B-7157C3B5F0C3}"/>
              </a:ext>
            </a:extLst>
          </p:cNvPr>
          <p:cNvSpPr>
            <a:spLocks noGrp="1"/>
          </p:cNvSpPr>
          <p:nvPr>
            <p:ph idx="1"/>
          </p:nvPr>
        </p:nvSpPr>
        <p:spPr>
          <a:xfrm>
            <a:off x="838200" y="2434201"/>
            <a:ext cx="3822189" cy="3742762"/>
          </a:xfrm>
        </p:spPr>
        <p:txBody>
          <a:bodyPr>
            <a:normAutofit/>
          </a:bodyPr>
          <a:lstStyle/>
          <a:p>
            <a:r>
              <a:rPr lang="en-US" sz="1400"/>
              <a:t>Qualitative Thematic Analysis:</a:t>
            </a:r>
          </a:p>
          <a:p>
            <a:pPr>
              <a:buFont typeface="Wingdings" panose="05000000000000000000" pitchFamily="2" charset="2"/>
              <a:buChar char="Ø"/>
            </a:pPr>
            <a:r>
              <a:rPr lang="en-US" sz="1400"/>
              <a:t>For open-ended survey questions, conduct thematic analysis to identify recurring themes in students' attitudes, perceptions, and reasons for smoking.</a:t>
            </a:r>
          </a:p>
          <a:p>
            <a:r>
              <a:rPr lang="en-US" sz="1400"/>
              <a:t>Geospatial Analysis:</a:t>
            </a:r>
          </a:p>
          <a:p>
            <a:pPr>
              <a:buFont typeface="Wingdings" panose="05000000000000000000" pitchFamily="2" charset="2"/>
              <a:buChar char="Ø"/>
            </a:pPr>
            <a:r>
              <a:rPr lang="en-US" sz="1400"/>
              <a:t>If applicable, incorporate geospatial analysis to visualize and understand spatial patterns of smoking prevalence across different areas of the college campus.</a:t>
            </a:r>
          </a:p>
          <a:p>
            <a:r>
              <a:rPr lang="en-US" sz="1400"/>
              <a:t>Time Trend Analysis:</a:t>
            </a:r>
          </a:p>
          <a:p>
            <a:pPr>
              <a:buFont typeface="Wingdings" panose="05000000000000000000" pitchFamily="2" charset="2"/>
              <a:buChar char="Ø"/>
            </a:pPr>
            <a:r>
              <a:rPr lang="en-US" sz="1400"/>
              <a:t>Explore trends in smoking prevalence over time if you plan to conduct multiple surveys. This can reveal changes in smoking behavior and the effectiveness of interventions.</a:t>
            </a:r>
            <a:endParaRPr lang="en-IN" sz="1400"/>
          </a:p>
        </p:txBody>
      </p:sp>
    </p:spTree>
    <p:extLst>
      <p:ext uri="{BB962C8B-B14F-4D97-AF65-F5344CB8AC3E}">
        <p14:creationId xmlns:p14="http://schemas.microsoft.com/office/powerpoint/2010/main" val="24892905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57A526E-87DF-F8CD-C486-D8DA606A549B}"/>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70F5951-EC51-41F0-A0A1-4434EEEEF60F}"/>
              </a:ext>
            </a:extLst>
          </p:cNvPr>
          <p:cNvSpPr>
            <a:spLocks noGrp="1"/>
          </p:cNvSpPr>
          <p:nvPr>
            <p:ph type="title"/>
          </p:nvPr>
        </p:nvSpPr>
        <p:spPr>
          <a:xfrm>
            <a:off x="838200" y="365125"/>
            <a:ext cx="10515600" cy="1325563"/>
          </a:xfrm>
        </p:spPr>
        <p:txBody>
          <a:bodyPr>
            <a:normAutofit/>
          </a:bodyPr>
          <a:lstStyle/>
          <a:p>
            <a:r>
              <a:rPr lang="en-IN">
                <a:solidFill>
                  <a:srgbClr val="FFFFFF"/>
                </a:solidFill>
              </a:rPr>
              <a:t>IMPLICATION OF STUDY</a:t>
            </a:r>
          </a:p>
        </p:txBody>
      </p:sp>
      <p:graphicFrame>
        <p:nvGraphicFramePr>
          <p:cNvPr id="7" name="Content Placeholder 2">
            <a:extLst>
              <a:ext uri="{FF2B5EF4-FFF2-40B4-BE49-F238E27FC236}">
                <a16:creationId xmlns:a16="http://schemas.microsoft.com/office/drawing/2014/main" id="{D24F4614-5B52-5C6E-2C16-786743E029C2}"/>
              </a:ext>
            </a:extLst>
          </p:cNvPr>
          <p:cNvGraphicFramePr>
            <a:graphicFrameLocks noGrp="1"/>
          </p:cNvGraphicFramePr>
          <p:nvPr>
            <p:ph idx="1"/>
            <p:extLst>
              <p:ext uri="{D42A27DB-BD31-4B8C-83A1-F6EECF244321}">
                <p14:modId xmlns:p14="http://schemas.microsoft.com/office/powerpoint/2010/main" val="22972819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05917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rack of test tubes with solution in lab">
            <a:extLst>
              <a:ext uri="{FF2B5EF4-FFF2-40B4-BE49-F238E27FC236}">
                <a16:creationId xmlns:a16="http://schemas.microsoft.com/office/drawing/2014/main" id="{E3EABEB5-49D9-E56B-9A4F-AF3743548C7C}"/>
              </a:ext>
            </a:extLst>
          </p:cNvPr>
          <p:cNvPicPr>
            <a:picLocks noChangeAspect="1"/>
          </p:cNvPicPr>
          <p:nvPr/>
        </p:nvPicPr>
        <p:blipFill rotWithShape="1">
          <a:blip r:embed="rId2">
            <a:alphaModFix amt="35000"/>
          </a:blip>
          <a:srcRect t="8313" b="7417"/>
          <a:stretch/>
        </p:blipFill>
        <p:spPr>
          <a:xfrm>
            <a:off x="20" y="10"/>
            <a:ext cx="12191980" cy="6857990"/>
          </a:xfrm>
          <a:prstGeom prst="rect">
            <a:avLst/>
          </a:prstGeom>
        </p:spPr>
      </p:pic>
      <p:sp>
        <p:nvSpPr>
          <p:cNvPr id="2" name="Title 1">
            <a:extLst>
              <a:ext uri="{FF2B5EF4-FFF2-40B4-BE49-F238E27FC236}">
                <a16:creationId xmlns:a16="http://schemas.microsoft.com/office/drawing/2014/main" id="{689F288B-E0CA-4493-A7C8-70C214F00427}"/>
              </a:ext>
            </a:extLst>
          </p:cNvPr>
          <p:cNvSpPr>
            <a:spLocks noGrp="1"/>
          </p:cNvSpPr>
          <p:nvPr>
            <p:ph type="title"/>
          </p:nvPr>
        </p:nvSpPr>
        <p:spPr>
          <a:xfrm>
            <a:off x="838200" y="365125"/>
            <a:ext cx="10515600" cy="1325563"/>
          </a:xfrm>
        </p:spPr>
        <p:txBody>
          <a:bodyPr>
            <a:normAutofit/>
          </a:bodyPr>
          <a:lstStyle/>
          <a:p>
            <a:endParaRPr lang="en-IN">
              <a:solidFill>
                <a:srgbClr val="FFFFFF"/>
              </a:solidFill>
            </a:endParaRPr>
          </a:p>
        </p:txBody>
      </p:sp>
      <p:sp>
        <p:nvSpPr>
          <p:cNvPr id="3" name="Content Placeholder 2">
            <a:extLst>
              <a:ext uri="{FF2B5EF4-FFF2-40B4-BE49-F238E27FC236}">
                <a16:creationId xmlns:a16="http://schemas.microsoft.com/office/drawing/2014/main" id="{EF0D1510-AF8D-449B-9E0A-04656AF1E416}"/>
              </a:ext>
            </a:extLst>
          </p:cNvPr>
          <p:cNvSpPr>
            <a:spLocks noGrp="1"/>
          </p:cNvSpPr>
          <p:nvPr>
            <p:ph idx="1"/>
          </p:nvPr>
        </p:nvSpPr>
        <p:spPr>
          <a:xfrm>
            <a:off x="838200" y="1825625"/>
            <a:ext cx="10515600" cy="4351338"/>
          </a:xfrm>
        </p:spPr>
        <p:txBody>
          <a:bodyPr>
            <a:normAutofit/>
          </a:bodyPr>
          <a:lstStyle/>
          <a:p>
            <a:r>
              <a:rPr lang="en-US" sz="2000" b="1">
                <a:solidFill>
                  <a:srgbClr val="FFFFFF"/>
                </a:solidFill>
              </a:rPr>
              <a:t>Geographic Disparities: </a:t>
            </a:r>
            <a:r>
              <a:rPr lang="en-US" sz="2000">
                <a:solidFill>
                  <a:srgbClr val="FFFFFF"/>
                </a:solidFill>
              </a:rPr>
              <a:t>The geospatial analysis may uncover regional disparities in oral cancer detection and campaign accessibility. This information can be used to target resources and campaigns in areas with the greatest need, reducing disparities in healthcare outcomes.</a:t>
            </a:r>
          </a:p>
          <a:p>
            <a:endParaRPr lang="en-US" sz="2000" b="1">
              <a:solidFill>
                <a:srgbClr val="FFFFFF"/>
              </a:solidFill>
            </a:endParaRPr>
          </a:p>
          <a:p>
            <a:r>
              <a:rPr lang="en-US" sz="2000" b="1">
                <a:solidFill>
                  <a:srgbClr val="FFFFFF"/>
                </a:solidFill>
              </a:rPr>
              <a:t>Future Research Opportunities: </a:t>
            </a:r>
            <a:r>
              <a:rPr lang="en-US" sz="2000">
                <a:solidFill>
                  <a:srgbClr val="FFFFFF"/>
                </a:solidFill>
              </a:rPr>
              <a:t>The study's findings can pave the way for future research endeavors in the field of oral cancer detection, awareness, and prevention. Researchers can build upon the insights generated by this study to further explore specific aspects of the topic.</a:t>
            </a:r>
          </a:p>
          <a:p>
            <a:endParaRPr lang="en-US" sz="2000">
              <a:solidFill>
                <a:srgbClr val="FFFFFF"/>
              </a:solidFill>
            </a:endParaRPr>
          </a:p>
          <a:p>
            <a:r>
              <a:rPr lang="en-US" sz="2000" b="1">
                <a:solidFill>
                  <a:srgbClr val="FFFFFF"/>
                </a:solidFill>
              </a:rPr>
              <a:t>Healthcare Professional Training: </a:t>
            </a:r>
            <a:r>
              <a:rPr lang="en-US" sz="2000">
                <a:solidFill>
                  <a:srgbClr val="FFFFFF"/>
                </a:solidFill>
              </a:rPr>
              <a:t>The study may reveal areas where healthcare professionals require additional training or resources for early detection and patient education. This information can be used to enhance healthcare professional development programs.</a:t>
            </a:r>
            <a:endParaRPr lang="en-IN" sz="2000">
              <a:solidFill>
                <a:srgbClr val="FFFFFF"/>
              </a:solidFill>
            </a:endParaRPr>
          </a:p>
        </p:txBody>
      </p:sp>
    </p:spTree>
    <p:extLst>
      <p:ext uri="{BB962C8B-B14F-4D97-AF65-F5344CB8AC3E}">
        <p14:creationId xmlns:p14="http://schemas.microsoft.com/office/powerpoint/2010/main" val="62962083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CCA10E33-5F74-C0AB-3439-538992240853}"/>
              </a:ext>
            </a:extLst>
          </p:cNvPr>
          <p:cNvPicPr>
            <a:picLocks noChangeAspect="1"/>
          </p:cNvPicPr>
          <p:nvPr/>
        </p:nvPicPr>
        <p:blipFill rotWithShape="1">
          <a:blip r:embed="rId2">
            <a:alphaModFix amt="35000"/>
          </a:blip>
          <a:srcRect t="13177" b="15845"/>
          <a:stretch/>
        </p:blipFill>
        <p:spPr>
          <a:xfrm>
            <a:off x="20" y="10"/>
            <a:ext cx="12191980" cy="6857990"/>
          </a:xfrm>
          <a:prstGeom prst="rect">
            <a:avLst/>
          </a:prstGeom>
        </p:spPr>
      </p:pic>
      <p:sp>
        <p:nvSpPr>
          <p:cNvPr id="2" name="Title 1">
            <a:extLst>
              <a:ext uri="{FF2B5EF4-FFF2-40B4-BE49-F238E27FC236}">
                <a16:creationId xmlns:a16="http://schemas.microsoft.com/office/drawing/2014/main" id="{9B61CB9F-6C70-42C1-8AF4-6B201BB017B4}"/>
              </a:ext>
            </a:extLst>
          </p:cNvPr>
          <p:cNvSpPr>
            <a:spLocks noGrp="1"/>
          </p:cNvSpPr>
          <p:nvPr>
            <p:ph type="title"/>
          </p:nvPr>
        </p:nvSpPr>
        <p:spPr>
          <a:xfrm>
            <a:off x="838200" y="365125"/>
            <a:ext cx="10515600" cy="1325563"/>
          </a:xfrm>
        </p:spPr>
        <p:txBody>
          <a:bodyPr>
            <a:normAutofit/>
          </a:bodyPr>
          <a:lstStyle/>
          <a:p>
            <a:r>
              <a:rPr lang="en-IN" dirty="0">
                <a:solidFill>
                  <a:srgbClr val="FFFFFF"/>
                </a:solidFill>
              </a:rPr>
              <a:t>PLAN OF WORK AND TIME SCHEDULE</a:t>
            </a:r>
          </a:p>
        </p:txBody>
      </p:sp>
      <p:graphicFrame>
        <p:nvGraphicFramePr>
          <p:cNvPr id="17" name="Table 17">
            <a:extLst>
              <a:ext uri="{FF2B5EF4-FFF2-40B4-BE49-F238E27FC236}">
                <a16:creationId xmlns:a16="http://schemas.microsoft.com/office/drawing/2014/main" id="{A3A605AC-1B9C-4DC4-A45B-61EE92138173}"/>
              </a:ext>
            </a:extLst>
          </p:cNvPr>
          <p:cNvGraphicFramePr>
            <a:graphicFrameLocks noGrp="1"/>
          </p:cNvGraphicFramePr>
          <p:nvPr>
            <p:ph idx="1"/>
            <p:extLst>
              <p:ext uri="{D42A27DB-BD31-4B8C-83A1-F6EECF244321}">
                <p14:modId xmlns:p14="http://schemas.microsoft.com/office/powerpoint/2010/main" val="296487753"/>
              </p:ext>
            </p:extLst>
          </p:nvPr>
        </p:nvGraphicFramePr>
        <p:xfrm>
          <a:off x="838200" y="1825625"/>
          <a:ext cx="10515597" cy="31343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31463765"/>
                    </a:ext>
                  </a:extLst>
                </a:gridCol>
                <a:gridCol w="3505199">
                  <a:extLst>
                    <a:ext uri="{9D8B030D-6E8A-4147-A177-3AD203B41FA5}">
                      <a16:colId xmlns:a16="http://schemas.microsoft.com/office/drawing/2014/main" val="2307285581"/>
                    </a:ext>
                  </a:extLst>
                </a:gridCol>
                <a:gridCol w="3505199">
                  <a:extLst>
                    <a:ext uri="{9D8B030D-6E8A-4147-A177-3AD203B41FA5}">
                      <a16:colId xmlns:a16="http://schemas.microsoft.com/office/drawing/2014/main" val="3716663509"/>
                    </a:ext>
                  </a:extLst>
                </a:gridCol>
              </a:tblGrid>
              <a:tr h="370840">
                <a:tc>
                  <a:txBody>
                    <a:bodyPr/>
                    <a:lstStyle/>
                    <a:p>
                      <a:r>
                        <a:rPr lang="en-IN" dirty="0"/>
                        <a:t>ACTIVITY</a:t>
                      </a:r>
                    </a:p>
                  </a:txBody>
                  <a:tcPr/>
                </a:tc>
                <a:tc>
                  <a:txBody>
                    <a:bodyPr/>
                    <a:lstStyle/>
                    <a:p>
                      <a:r>
                        <a:rPr lang="en-IN" dirty="0"/>
                        <a:t>START DATE </a:t>
                      </a:r>
                    </a:p>
                  </a:txBody>
                  <a:tcPr/>
                </a:tc>
                <a:tc>
                  <a:txBody>
                    <a:bodyPr/>
                    <a:lstStyle/>
                    <a:p>
                      <a:r>
                        <a:rPr lang="en-IN" dirty="0"/>
                        <a:t>END DATE</a:t>
                      </a:r>
                    </a:p>
                  </a:txBody>
                  <a:tcPr/>
                </a:tc>
                <a:extLst>
                  <a:ext uri="{0D108BD9-81ED-4DB2-BD59-A6C34878D82A}">
                    <a16:rowId xmlns:a16="http://schemas.microsoft.com/office/drawing/2014/main" val="3307689163"/>
                  </a:ext>
                </a:extLst>
              </a:tr>
              <a:tr h="370840">
                <a:tc>
                  <a:txBody>
                    <a:bodyPr/>
                    <a:lstStyle/>
                    <a:p>
                      <a:r>
                        <a:rPr lang="en-IN" dirty="0"/>
                        <a:t>Approval of research proposal</a:t>
                      </a:r>
                    </a:p>
                  </a:txBody>
                  <a:tcPr/>
                </a:tc>
                <a:tc>
                  <a:txBody>
                    <a:bodyPr/>
                    <a:lstStyle/>
                    <a:p>
                      <a:r>
                        <a:rPr lang="en-IN" dirty="0"/>
                        <a:t>Week 1</a:t>
                      </a:r>
                    </a:p>
                  </a:txBody>
                  <a:tcPr/>
                </a:tc>
                <a:tc>
                  <a:txBody>
                    <a:bodyPr/>
                    <a:lstStyle/>
                    <a:p>
                      <a:r>
                        <a:rPr lang="en-IN" dirty="0"/>
                        <a:t>Week 2</a:t>
                      </a:r>
                    </a:p>
                  </a:txBody>
                  <a:tcPr/>
                </a:tc>
                <a:extLst>
                  <a:ext uri="{0D108BD9-81ED-4DB2-BD59-A6C34878D82A}">
                    <a16:rowId xmlns:a16="http://schemas.microsoft.com/office/drawing/2014/main" val="3071153242"/>
                  </a:ext>
                </a:extLst>
              </a:tr>
              <a:tr h="370840">
                <a:tc>
                  <a:txBody>
                    <a:bodyPr/>
                    <a:lstStyle/>
                    <a:p>
                      <a:r>
                        <a:rPr lang="en-IN" dirty="0"/>
                        <a:t>Submit research proposal to the ethics committee</a:t>
                      </a:r>
                    </a:p>
                  </a:txBody>
                  <a:tcPr/>
                </a:tc>
                <a:tc>
                  <a:txBody>
                    <a:bodyPr/>
                    <a:lstStyle/>
                    <a:p>
                      <a:r>
                        <a:rPr lang="en-IN" dirty="0"/>
                        <a:t>Week 1</a:t>
                      </a:r>
                    </a:p>
                  </a:txBody>
                  <a:tcPr/>
                </a:tc>
                <a:tc>
                  <a:txBody>
                    <a:bodyPr/>
                    <a:lstStyle/>
                    <a:p>
                      <a:r>
                        <a:rPr lang="en-IN" dirty="0"/>
                        <a:t>Week 2</a:t>
                      </a:r>
                    </a:p>
                  </a:txBody>
                  <a:tcPr/>
                </a:tc>
                <a:extLst>
                  <a:ext uri="{0D108BD9-81ED-4DB2-BD59-A6C34878D82A}">
                    <a16:rowId xmlns:a16="http://schemas.microsoft.com/office/drawing/2014/main" val="647111776"/>
                  </a:ext>
                </a:extLst>
              </a:tr>
              <a:tr h="370840">
                <a:tc>
                  <a:txBody>
                    <a:bodyPr/>
                    <a:lstStyle/>
                    <a:p>
                      <a:r>
                        <a:rPr lang="en-IN" dirty="0"/>
                        <a:t>Conduct a literature review</a:t>
                      </a:r>
                    </a:p>
                  </a:txBody>
                  <a:tcPr/>
                </a:tc>
                <a:tc>
                  <a:txBody>
                    <a:bodyPr/>
                    <a:lstStyle/>
                    <a:p>
                      <a:r>
                        <a:rPr lang="en-IN" dirty="0"/>
                        <a:t>Week 2</a:t>
                      </a:r>
                    </a:p>
                  </a:txBody>
                  <a:tcPr/>
                </a:tc>
                <a:tc>
                  <a:txBody>
                    <a:bodyPr/>
                    <a:lstStyle/>
                    <a:p>
                      <a:r>
                        <a:rPr lang="en-IN" dirty="0"/>
                        <a:t>Week 3</a:t>
                      </a:r>
                    </a:p>
                  </a:txBody>
                  <a:tcPr/>
                </a:tc>
                <a:extLst>
                  <a:ext uri="{0D108BD9-81ED-4DB2-BD59-A6C34878D82A}">
                    <a16:rowId xmlns:a16="http://schemas.microsoft.com/office/drawing/2014/main" val="2776018933"/>
                  </a:ext>
                </a:extLst>
              </a:tr>
              <a:tr h="370840">
                <a:tc>
                  <a:txBody>
                    <a:bodyPr/>
                    <a:lstStyle/>
                    <a:p>
                      <a:r>
                        <a:rPr lang="en-IN" dirty="0"/>
                        <a:t>Data analysis</a:t>
                      </a:r>
                    </a:p>
                  </a:txBody>
                  <a:tcPr/>
                </a:tc>
                <a:tc>
                  <a:txBody>
                    <a:bodyPr/>
                    <a:lstStyle/>
                    <a:p>
                      <a:r>
                        <a:rPr lang="en-IN" dirty="0"/>
                        <a:t>Week 4</a:t>
                      </a:r>
                    </a:p>
                  </a:txBody>
                  <a:tcPr/>
                </a:tc>
                <a:tc>
                  <a:txBody>
                    <a:bodyPr/>
                    <a:lstStyle/>
                    <a:p>
                      <a:r>
                        <a:rPr lang="en-IN" dirty="0"/>
                        <a:t>Week 6</a:t>
                      </a:r>
                    </a:p>
                  </a:txBody>
                  <a:tcPr/>
                </a:tc>
                <a:extLst>
                  <a:ext uri="{0D108BD9-81ED-4DB2-BD59-A6C34878D82A}">
                    <a16:rowId xmlns:a16="http://schemas.microsoft.com/office/drawing/2014/main" val="300151994"/>
                  </a:ext>
                </a:extLst>
              </a:tr>
              <a:tr h="370840">
                <a:tc>
                  <a:txBody>
                    <a:bodyPr/>
                    <a:lstStyle/>
                    <a:p>
                      <a:r>
                        <a:rPr lang="en-IN" dirty="0"/>
                        <a:t>Verification of data analysis outcomes</a:t>
                      </a:r>
                    </a:p>
                  </a:txBody>
                  <a:tcPr/>
                </a:tc>
                <a:tc>
                  <a:txBody>
                    <a:bodyPr/>
                    <a:lstStyle/>
                    <a:p>
                      <a:r>
                        <a:rPr lang="en-IN" dirty="0"/>
                        <a:t>Week 7</a:t>
                      </a:r>
                    </a:p>
                  </a:txBody>
                  <a:tcPr/>
                </a:tc>
                <a:tc>
                  <a:txBody>
                    <a:bodyPr/>
                    <a:lstStyle/>
                    <a:p>
                      <a:r>
                        <a:rPr lang="en-IN" dirty="0"/>
                        <a:t>Week 9</a:t>
                      </a:r>
                    </a:p>
                  </a:txBody>
                  <a:tcPr/>
                </a:tc>
                <a:extLst>
                  <a:ext uri="{0D108BD9-81ED-4DB2-BD59-A6C34878D82A}">
                    <a16:rowId xmlns:a16="http://schemas.microsoft.com/office/drawing/2014/main" val="932596276"/>
                  </a:ext>
                </a:extLst>
              </a:tr>
              <a:tr h="370840">
                <a:tc>
                  <a:txBody>
                    <a:bodyPr/>
                    <a:lstStyle/>
                    <a:p>
                      <a:r>
                        <a:rPr lang="en-IN" dirty="0"/>
                        <a:t>Integration of data(mixed method)</a:t>
                      </a:r>
                    </a:p>
                  </a:txBody>
                  <a:tcPr/>
                </a:tc>
                <a:tc>
                  <a:txBody>
                    <a:bodyPr/>
                    <a:lstStyle/>
                    <a:p>
                      <a:r>
                        <a:rPr lang="en-IN" dirty="0"/>
                        <a:t>Week 10</a:t>
                      </a:r>
                    </a:p>
                  </a:txBody>
                  <a:tcPr/>
                </a:tc>
                <a:tc>
                  <a:txBody>
                    <a:bodyPr/>
                    <a:lstStyle/>
                    <a:p>
                      <a:r>
                        <a:rPr lang="en-IN" dirty="0"/>
                        <a:t>Week 12</a:t>
                      </a:r>
                    </a:p>
                  </a:txBody>
                  <a:tcPr/>
                </a:tc>
                <a:extLst>
                  <a:ext uri="{0D108BD9-81ED-4DB2-BD59-A6C34878D82A}">
                    <a16:rowId xmlns:a16="http://schemas.microsoft.com/office/drawing/2014/main" val="725295851"/>
                  </a:ext>
                </a:extLst>
              </a:tr>
            </a:tbl>
          </a:graphicData>
        </a:graphic>
      </p:graphicFrame>
      <p:graphicFrame>
        <p:nvGraphicFramePr>
          <p:cNvPr id="3" name="Table 2">
            <a:extLst>
              <a:ext uri="{FF2B5EF4-FFF2-40B4-BE49-F238E27FC236}">
                <a16:creationId xmlns:a16="http://schemas.microsoft.com/office/drawing/2014/main" id="{FF46C347-80FF-68D4-4B7A-48EF57B30CEC}"/>
              </a:ext>
            </a:extLst>
          </p:cNvPr>
          <p:cNvGraphicFramePr>
            <a:graphicFrameLocks noGrp="1"/>
          </p:cNvGraphicFramePr>
          <p:nvPr>
            <p:extLst>
              <p:ext uri="{D42A27DB-BD31-4B8C-83A1-F6EECF244321}">
                <p14:modId xmlns:p14="http://schemas.microsoft.com/office/powerpoint/2010/main" val="1153199226"/>
              </p:ext>
            </p:extLst>
          </p:nvPr>
        </p:nvGraphicFramePr>
        <p:xfrm>
          <a:off x="839755" y="4973216"/>
          <a:ext cx="10534261" cy="1558213"/>
        </p:xfrm>
        <a:graphic>
          <a:graphicData uri="http://schemas.openxmlformats.org/drawingml/2006/table">
            <a:tbl>
              <a:tblPr/>
              <a:tblGrid>
                <a:gridCol w="10534261">
                  <a:extLst>
                    <a:ext uri="{9D8B030D-6E8A-4147-A177-3AD203B41FA5}">
                      <a16:colId xmlns:a16="http://schemas.microsoft.com/office/drawing/2014/main" val="68521392"/>
                    </a:ext>
                  </a:extLst>
                </a:gridCol>
              </a:tblGrid>
              <a:tr h="1558213">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7078634"/>
                  </a:ext>
                </a:extLst>
              </a:tr>
            </a:tbl>
          </a:graphicData>
        </a:graphic>
      </p:graphicFrame>
      <p:graphicFrame>
        <p:nvGraphicFramePr>
          <p:cNvPr id="4" name="Table 3">
            <a:extLst>
              <a:ext uri="{FF2B5EF4-FFF2-40B4-BE49-F238E27FC236}">
                <a16:creationId xmlns:a16="http://schemas.microsoft.com/office/drawing/2014/main" id="{66693455-1BCB-2B35-0E65-62C72B541BB2}"/>
              </a:ext>
            </a:extLst>
          </p:cNvPr>
          <p:cNvGraphicFramePr>
            <a:graphicFrameLocks noGrp="1"/>
          </p:cNvGraphicFramePr>
          <p:nvPr/>
        </p:nvGraphicFramePr>
        <p:xfrm>
          <a:off x="849086" y="5010539"/>
          <a:ext cx="10524930" cy="382555"/>
        </p:xfrm>
        <a:graphic>
          <a:graphicData uri="http://schemas.openxmlformats.org/drawingml/2006/table">
            <a:tbl>
              <a:tblPr/>
              <a:tblGrid>
                <a:gridCol w="10524930">
                  <a:extLst>
                    <a:ext uri="{9D8B030D-6E8A-4147-A177-3AD203B41FA5}">
                      <a16:colId xmlns:a16="http://schemas.microsoft.com/office/drawing/2014/main" val="209368183"/>
                    </a:ext>
                  </a:extLst>
                </a:gridCol>
              </a:tblGrid>
              <a:tr h="382555">
                <a:tc>
                  <a:txBody>
                    <a:bodyPr/>
                    <a:lstStyle/>
                    <a:p>
                      <a:endParaRPr lang="en-IN"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36856261"/>
                  </a:ext>
                </a:extLst>
              </a:tr>
            </a:tbl>
          </a:graphicData>
        </a:graphic>
      </p:graphicFrame>
    </p:spTree>
    <p:extLst>
      <p:ext uri="{BB962C8B-B14F-4D97-AF65-F5344CB8AC3E}">
        <p14:creationId xmlns:p14="http://schemas.microsoft.com/office/powerpoint/2010/main" val="1053601925"/>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B5B02-7CF7-0406-28FC-ADBE285CFBEA}"/>
              </a:ext>
            </a:extLst>
          </p:cNvPr>
          <p:cNvSpPr>
            <a:spLocks noGrp="1"/>
          </p:cNvSpPr>
          <p:nvPr>
            <p:ph type="title"/>
          </p:nvPr>
        </p:nvSpPr>
        <p:spPr/>
        <p:txBody>
          <a:bodyPr/>
          <a:lstStyle/>
          <a:p>
            <a:endParaRPr lang="en-IN"/>
          </a:p>
        </p:txBody>
      </p:sp>
      <p:graphicFrame>
        <p:nvGraphicFramePr>
          <p:cNvPr id="4" name="Content Placeholder 3">
            <a:extLst>
              <a:ext uri="{FF2B5EF4-FFF2-40B4-BE49-F238E27FC236}">
                <a16:creationId xmlns:a16="http://schemas.microsoft.com/office/drawing/2014/main" id="{011A9DD1-C925-A07F-2065-E9358BEBF62A}"/>
              </a:ext>
            </a:extLst>
          </p:cNvPr>
          <p:cNvGraphicFramePr>
            <a:graphicFrameLocks noGrp="1"/>
          </p:cNvGraphicFramePr>
          <p:nvPr>
            <p:ph idx="1"/>
            <p:extLst>
              <p:ext uri="{D42A27DB-BD31-4B8C-83A1-F6EECF244321}">
                <p14:modId xmlns:p14="http://schemas.microsoft.com/office/powerpoint/2010/main" val="2884676439"/>
              </p:ext>
            </p:extLst>
          </p:nvPr>
        </p:nvGraphicFramePr>
        <p:xfrm>
          <a:off x="838200" y="1825625"/>
          <a:ext cx="10515597" cy="21234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754872672"/>
                    </a:ext>
                  </a:extLst>
                </a:gridCol>
                <a:gridCol w="3505199">
                  <a:extLst>
                    <a:ext uri="{9D8B030D-6E8A-4147-A177-3AD203B41FA5}">
                      <a16:colId xmlns:a16="http://schemas.microsoft.com/office/drawing/2014/main" val="3462406152"/>
                    </a:ext>
                  </a:extLst>
                </a:gridCol>
                <a:gridCol w="3505199">
                  <a:extLst>
                    <a:ext uri="{9D8B030D-6E8A-4147-A177-3AD203B41FA5}">
                      <a16:colId xmlns:a16="http://schemas.microsoft.com/office/drawing/2014/main" val="3045885149"/>
                    </a:ext>
                  </a:extLst>
                </a:gridCol>
              </a:tblGrid>
              <a:tr h="370840">
                <a:tc>
                  <a:txBody>
                    <a:bodyPr/>
                    <a:lstStyle/>
                    <a:p>
                      <a:endParaRPr lang="en-IN"/>
                    </a:p>
                  </a:txBody>
                  <a:tcPr/>
                </a:tc>
                <a:tc>
                  <a:txBody>
                    <a:bodyPr/>
                    <a:lstStyle/>
                    <a:p>
                      <a:endParaRPr lang="en-IN"/>
                    </a:p>
                  </a:txBody>
                  <a:tcPr/>
                </a:tc>
                <a:tc>
                  <a:txBody>
                    <a:bodyPr/>
                    <a:lstStyle/>
                    <a:p>
                      <a:endParaRPr lang="en-IN"/>
                    </a:p>
                  </a:txBody>
                  <a:tcPr/>
                </a:tc>
                <a:extLst>
                  <a:ext uri="{0D108BD9-81ED-4DB2-BD59-A6C34878D82A}">
                    <a16:rowId xmlns:a16="http://schemas.microsoft.com/office/drawing/2014/main" val="2262186210"/>
                  </a:ext>
                </a:extLst>
              </a:tr>
              <a:tr h="370840">
                <a:tc>
                  <a:txBody>
                    <a:bodyPr/>
                    <a:lstStyle/>
                    <a:p>
                      <a:r>
                        <a:rPr lang="en-IN" dirty="0"/>
                        <a:t>Comparison of data results</a:t>
                      </a:r>
                    </a:p>
                  </a:txBody>
                  <a:tcPr/>
                </a:tc>
                <a:tc>
                  <a:txBody>
                    <a:bodyPr/>
                    <a:lstStyle/>
                    <a:p>
                      <a:r>
                        <a:rPr lang="en-IN" dirty="0"/>
                        <a:t>Week 13</a:t>
                      </a:r>
                    </a:p>
                  </a:txBody>
                  <a:tcPr/>
                </a:tc>
                <a:tc>
                  <a:txBody>
                    <a:bodyPr/>
                    <a:lstStyle/>
                    <a:p>
                      <a:r>
                        <a:rPr lang="en-IN" dirty="0"/>
                        <a:t>Week 14</a:t>
                      </a:r>
                    </a:p>
                  </a:txBody>
                  <a:tcPr/>
                </a:tc>
                <a:extLst>
                  <a:ext uri="{0D108BD9-81ED-4DB2-BD59-A6C34878D82A}">
                    <a16:rowId xmlns:a16="http://schemas.microsoft.com/office/drawing/2014/main" val="2531517419"/>
                  </a:ext>
                </a:extLst>
              </a:tr>
              <a:tr h="370840">
                <a:tc>
                  <a:txBody>
                    <a:bodyPr/>
                    <a:lstStyle/>
                    <a:p>
                      <a:r>
                        <a:rPr lang="en-IN" dirty="0"/>
                        <a:t>Writing of your results</a:t>
                      </a:r>
                    </a:p>
                  </a:txBody>
                  <a:tcPr/>
                </a:tc>
                <a:tc>
                  <a:txBody>
                    <a:bodyPr/>
                    <a:lstStyle/>
                    <a:p>
                      <a:r>
                        <a:rPr lang="en-IN" dirty="0"/>
                        <a:t>Week 14</a:t>
                      </a:r>
                    </a:p>
                  </a:txBody>
                  <a:tcPr/>
                </a:tc>
                <a:tc>
                  <a:txBody>
                    <a:bodyPr/>
                    <a:lstStyle/>
                    <a:p>
                      <a:r>
                        <a:rPr lang="en-IN" dirty="0"/>
                        <a:t>Week 15</a:t>
                      </a:r>
                    </a:p>
                  </a:txBody>
                  <a:tcPr/>
                </a:tc>
                <a:extLst>
                  <a:ext uri="{0D108BD9-81ED-4DB2-BD59-A6C34878D82A}">
                    <a16:rowId xmlns:a16="http://schemas.microsoft.com/office/drawing/2014/main" val="3533444005"/>
                  </a:ext>
                </a:extLst>
              </a:tr>
              <a:tr h="370840">
                <a:tc>
                  <a:txBody>
                    <a:bodyPr/>
                    <a:lstStyle/>
                    <a:p>
                      <a:r>
                        <a:rPr lang="en-IN" dirty="0"/>
                        <a:t>Writing of your dissertation chapters(1-6)</a:t>
                      </a:r>
                    </a:p>
                  </a:txBody>
                  <a:tcPr/>
                </a:tc>
                <a:tc>
                  <a:txBody>
                    <a:bodyPr/>
                    <a:lstStyle/>
                    <a:p>
                      <a:r>
                        <a:rPr lang="en-IN" dirty="0"/>
                        <a:t>Week 15</a:t>
                      </a:r>
                    </a:p>
                  </a:txBody>
                  <a:tcPr/>
                </a:tc>
                <a:tc>
                  <a:txBody>
                    <a:bodyPr/>
                    <a:lstStyle/>
                    <a:p>
                      <a:r>
                        <a:rPr lang="en-IN" dirty="0"/>
                        <a:t>Week 16</a:t>
                      </a:r>
                    </a:p>
                  </a:txBody>
                  <a:tcPr/>
                </a:tc>
                <a:extLst>
                  <a:ext uri="{0D108BD9-81ED-4DB2-BD59-A6C34878D82A}">
                    <a16:rowId xmlns:a16="http://schemas.microsoft.com/office/drawing/2014/main" val="2036012687"/>
                  </a:ext>
                </a:extLst>
              </a:tr>
              <a:tr h="370840">
                <a:tc>
                  <a:txBody>
                    <a:bodyPr/>
                    <a:lstStyle/>
                    <a:p>
                      <a:r>
                        <a:rPr lang="en-IN" dirty="0"/>
                        <a:t>Writing discussion section</a:t>
                      </a:r>
                    </a:p>
                  </a:txBody>
                  <a:tcPr/>
                </a:tc>
                <a:tc>
                  <a:txBody>
                    <a:bodyPr/>
                    <a:lstStyle/>
                    <a:p>
                      <a:r>
                        <a:rPr lang="en-IN" dirty="0"/>
                        <a:t>Week 16</a:t>
                      </a:r>
                    </a:p>
                  </a:txBody>
                  <a:tcPr/>
                </a:tc>
                <a:tc>
                  <a:txBody>
                    <a:bodyPr/>
                    <a:lstStyle/>
                    <a:p>
                      <a:r>
                        <a:rPr lang="en-IN"/>
                        <a:t>Week 16</a:t>
                      </a:r>
                      <a:endParaRPr lang="en-IN" dirty="0"/>
                    </a:p>
                  </a:txBody>
                  <a:tcPr/>
                </a:tc>
                <a:extLst>
                  <a:ext uri="{0D108BD9-81ED-4DB2-BD59-A6C34878D82A}">
                    <a16:rowId xmlns:a16="http://schemas.microsoft.com/office/drawing/2014/main" val="1612737211"/>
                  </a:ext>
                </a:extLst>
              </a:tr>
            </a:tbl>
          </a:graphicData>
        </a:graphic>
      </p:graphicFrame>
    </p:spTree>
    <p:extLst>
      <p:ext uri="{BB962C8B-B14F-4D97-AF65-F5344CB8AC3E}">
        <p14:creationId xmlns:p14="http://schemas.microsoft.com/office/powerpoint/2010/main" val="1510386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6357E-983C-4B15-81EC-4DABCB6CFBC4}"/>
              </a:ext>
            </a:extLst>
          </p:cNvPr>
          <p:cNvSpPr>
            <a:spLocks noGrp="1"/>
          </p:cNvSpPr>
          <p:nvPr>
            <p:ph type="title"/>
          </p:nvPr>
        </p:nvSpPr>
        <p:spPr>
          <a:xfrm>
            <a:off x="466722" y="586855"/>
            <a:ext cx="3201366" cy="3387497"/>
          </a:xfrm>
        </p:spPr>
        <p:txBody>
          <a:bodyPr anchor="b">
            <a:normAutofit/>
          </a:bodyPr>
          <a:lstStyle/>
          <a:p>
            <a:pPr algn="r"/>
            <a:r>
              <a:rPr lang="en-IN" sz="4000">
                <a:solidFill>
                  <a:srgbClr val="FFFFFF"/>
                </a:solidFill>
              </a:rPr>
              <a:t>REFFERENCES</a:t>
            </a:r>
          </a:p>
        </p:txBody>
      </p:sp>
      <p:sp>
        <p:nvSpPr>
          <p:cNvPr id="3" name="Content Placeholder 2">
            <a:extLst>
              <a:ext uri="{FF2B5EF4-FFF2-40B4-BE49-F238E27FC236}">
                <a16:creationId xmlns:a16="http://schemas.microsoft.com/office/drawing/2014/main" id="{20C77547-CC18-48AD-897D-04257BF80623}"/>
              </a:ext>
            </a:extLst>
          </p:cNvPr>
          <p:cNvSpPr>
            <a:spLocks noGrp="1"/>
          </p:cNvSpPr>
          <p:nvPr>
            <p:ph idx="1"/>
          </p:nvPr>
        </p:nvSpPr>
        <p:spPr>
          <a:xfrm>
            <a:off x="4810259" y="649480"/>
            <a:ext cx="6555347" cy="5546047"/>
          </a:xfrm>
        </p:spPr>
        <p:txBody>
          <a:bodyPr anchor="ctr">
            <a:normAutofit/>
          </a:bodyPr>
          <a:lstStyle/>
          <a:p>
            <a:pPr>
              <a:buFont typeface="+mj-lt"/>
              <a:buAutoNum type="arabicPeriod"/>
            </a:pPr>
            <a:r>
              <a:rPr lang="en-US" sz="1100"/>
              <a:t>      Babbie, E. (2016). The Basics of Social Research. Cengage Learning.</a:t>
            </a:r>
          </a:p>
          <a:p>
            <a:pPr marL="457200" indent="-457200">
              <a:buFont typeface="+mj-lt"/>
              <a:buAutoNum type="arabicPeriod"/>
            </a:pPr>
            <a:r>
              <a:rPr lang="en-US" sz="1100"/>
              <a:t>Bhat, V., &amp; Sowmya, G. V. (2019). Contemporary methods in early detection of oral cancer - A review. Journal of Oral and Maxillofacial Pathology, 23(3), 450-456.</a:t>
            </a:r>
          </a:p>
          <a:p>
            <a:pPr marL="457200" indent="-457200">
              <a:buFont typeface="+mj-lt"/>
              <a:buAutoNum type="arabicPeriod"/>
            </a:pPr>
            <a:r>
              <a:rPr lang="en-US" sz="1100"/>
              <a:t>Bowling, A. (2014). Research methods in health: Investigating health and health services. McGraw-Hill Education.</a:t>
            </a:r>
          </a:p>
          <a:p>
            <a:pPr marL="457200" indent="-457200">
              <a:buFont typeface="+mj-lt"/>
              <a:buAutoNum type="arabicPeriod"/>
            </a:pPr>
            <a:r>
              <a:rPr lang="en-US" sz="1100"/>
              <a:t>Braun, V., &amp; Clarke, V. (2006). Using thematic analysis in psychology. Qualitative Research in Psychology, 3(2), 77–101.</a:t>
            </a:r>
          </a:p>
          <a:p>
            <a:pPr marL="457200" indent="-457200">
              <a:buFont typeface="+mj-lt"/>
              <a:buAutoNum type="arabicPeriod"/>
            </a:pPr>
            <a:r>
              <a:rPr lang="en-US" sz="1100"/>
              <a:t>Cancer Research UK. (2022). Oral cancer statistics. https://www.cancerresearchuk.org/health-professional/cancer-statistics/statistics-by-cancer-type/oral-cancer</a:t>
            </a:r>
          </a:p>
          <a:p>
            <a:pPr marL="457200" indent="-457200">
              <a:buFont typeface="+mj-lt"/>
              <a:buAutoNum type="arabicPeriod"/>
            </a:pPr>
            <a:r>
              <a:rPr lang="en-US" sz="1100"/>
              <a:t>Centers for Disease Control and Prevention. (2019). Behavioral Risk Factor Surveillance System (BRFSS). Retrieved from https://www.cdc.gov/brfss/index.html</a:t>
            </a:r>
          </a:p>
          <a:p>
            <a:pPr marL="457200" indent="-457200">
              <a:buFont typeface="+mj-lt"/>
              <a:buAutoNum type="arabicPeriod"/>
            </a:pPr>
            <a:r>
              <a:rPr lang="en-US" sz="1100"/>
              <a:t>Challacombe, S. J., Ananthakrishnan, A. N., &amp; Warnakulasuriya, S. (2021). Oral cancer and precancer in South Asia - Is it preventable? Indian Journal of Medical Research, 154(4), 424-429.</a:t>
            </a:r>
          </a:p>
          <a:p>
            <a:pPr marL="457200" indent="-457200">
              <a:buFont typeface="+mj-lt"/>
              <a:buAutoNum type="arabicPeriod"/>
            </a:pPr>
            <a:r>
              <a:rPr lang="en-US" sz="1100"/>
              <a:t>Charmaz, K. (2006). Constructing grounded theory: A practical guide through qualitative analysis. Sage Publications.</a:t>
            </a:r>
          </a:p>
          <a:p>
            <a:pPr marL="457200" indent="-457200">
              <a:buFont typeface="+mj-lt"/>
              <a:buAutoNum type="arabicPeriod"/>
            </a:pPr>
            <a:r>
              <a:rPr lang="en-US" sz="1100"/>
              <a:t>Conway, D. I., Purkayastha, M., Chestnutt, I. G., McMillan, A. K., &amp; McMahon, A. D. (2020). The changing epidemiology of oral cancer: Definitions, trends, and risk factors. British Dental Journal, 229(5), 305-309.</a:t>
            </a:r>
          </a:p>
          <a:p>
            <a:pPr marL="457200" indent="-457200">
              <a:buFont typeface="+mj-lt"/>
              <a:buAutoNum type="arabicPeriod"/>
            </a:pPr>
            <a:r>
              <a:rPr lang="en-US" sz="1100"/>
              <a:t>Creswell, J. W., &amp; Creswell, J. D. (2017). Research design: Qualitative, quantitative, and mixed methods approaches. Sage Publications.</a:t>
            </a:r>
          </a:p>
          <a:p>
            <a:pPr marL="457200" indent="-457200">
              <a:buFont typeface="+mj-lt"/>
              <a:buAutoNum type="arabicPeriod"/>
            </a:pPr>
            <a:r>
              <a:rPr lang="en-US" sz="1100"/>
              <a:t>Creswell, J. D. (2017). Research design: Qualitative, quantitative, and mixed methods approaches. Sage Publications.</a:t>
            </a:r>
          </a:p>
          <a:p>
            <a:pPr marL="457200" indent="-457200">
              <a:buFont typeface="+mj-lt"/>
              <a:buAutoNum type="arabicPeriod"/>
            </a:pPr>
            <a:r>
              <a:rPr lang="en-US" sz="1100"/>
              <a:t>Dillman, D. A., Smyth, J. D., &amp; Christian, L. M. (2014). Internet, phone, mail, and mixed-mode surveys: The tailored design method. John Wiley &amp; Sons.</a:t>
            </a:r>
            <a:endParaRPr lang="en-IN" sz="1100"/>
          </a:p>
        </p:txBody>
      </p:sp>
    </p:spTree>
    <p:extLst>
      <p:ext uri="{BB962C8B-B14F-4D97-AF65-F5344CB8AC3E}">
        <p14:creationId xmlns:p14="http://schemas.microsoft.com/office/powerpoint/2010/main" val="1117365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9B7E8-B534-4480-A724-84D697BAEB0E}"/>
              </a:ext>
            </a:extLst>
          </p:cNvPr>
          <p:cNvSpPr>
            <a:spLocks noGrp="1"/>
          </p:cNvSpPr>
          <p:nvPr>
            <p:ph type="title"/>
          </p:nvPr>
        </p:nvSpPr>
        <p:spPr>
          <a:xfrm>
            <a:off x="466722" y="586855"/>
            <a:ext cx="3201366" cy="3387497"/>
          </a:xfrm>
        </p:spPr>
        <p:txBody>
          <a:bodyPr anchor="b">
            <a:normAutofit/>
          </a:bodyPr>
          <a:lstStyle/>
          <a:p>
            <a:pPr algn="r"/>
            <a:endParaRPr lang="en-IN" sz="4000">
              <a:solidFill>
                <a:srgbClr val="FFFFFF"/>
              </a:solidFill>
            </a:endParaRPr>
          </a:p>
        </p:txBody>
      </p:sp>
      <p:sp>
        <p:nvSpPr>
          <p:cNvPr id="3" name="Content Placeholder 2">
            <a:extLst>
              <a:ext uri="{FF2B5EF4-FFF2-40B4-BE49-F238E27FC236}">
                <a16:creationId xmlns:a16="http://schemas.microsoft.com/office/drawing/2014/main" id="{DB154F73-195A-4C05-A2B5-22518E334A71}"/>
              </a:ext>
            </a:extLst>
          </p:cNvPr>
          <p:cNvSpPr>
            <a:spLocks noGrp="1"/>
          </p:cNvSpPr>
          <p:nvPr>
            <p:ph idx="1"/>
          </p:nvPr>
        </p:nvSpPr>
        <p:spPr>
          <a:xfrm>
            <a:off x="4810259" y="649480"/>
            <a:ext cx="6555347" cy="5546047"/>
          </a:xfrm>
        </p:spPr>
        <p:txBody>
          <a:bodyPr anchor="ctr">
            <a:normAutofit/>
          </a:bodyPr>
          <a:lstStyle/>
          <a:p>
            <a:pPr marL="0" indent="0">
              <a:buNone/>
            </a:pPr>
            <a:r>
              <a:rPr lang="en-IN" sz="1400"/>
              <a:t>13.  Ferlay, J., Ervik, M., Lam, F., Colombet, M., Mery, L., Piñeros, M.,... &amp; Soerjomataram, I. (2021). Global Cancer Observatory: Cancer Today. International Agency for Research on Cancer.</a:t>
            </a:r>
          </a:p>
          <a:p>
            <a:pPr marL="0" indent="0">
              <a:buNone/>
            </a:pPr>
            <a:r>
              <a:rPr lang="en-IN" sz="1400"/>
              <a:t>14.  Hsieh, H. F., &amp; Shannon, S. E. (2005). Three approaches to qualitative content analysis. Qualitative Health Research, 15(9), 1277–1288.</a:t>
            </a:r>
          </a:p>
          <a:p>
            <a:pPr marL="0" indent="0">
              <a:buNone/>
            </a:pPr>
            <a:r>
              <a:rPr lang="en-IN" sz="1400"/>
              <a:t>15.  Morse, D. E., Psoter, W. J., &amp; Cleveland, D. (2017). Oral Cancer Knowledge and Behaviour Among Older High-risk Individuals. Journal of Aging and Health, 29(6), 1028-1042.</a:t>
            </a:r>
          </a:p>
          <a:p>
            <a:pPr marL="0" indent="0">
              <a:buNone/>
            </a:pPr>
            <a:r>
              <a:rPr lang="en-IN" sz="1400"/>
              <a:t>16.  Patton, M. Q. (2002). Two decades of developments in qualitative inquiry: A personal, experiential perspective. Qualitative Social Work, 1(3), 261–283.</a:t>
            </a:r>
          </a:p>
          <a:p>
            <a:pPr marL="0" indent="0">
              <a:buNone/>
            </a:pPr>
            <a:r>
              <a:rPr lang="en-IN" sz="1400"/>
              <a:t>17.  Speight, P. M., &amp; Warnakulasuriya, S. (2018). Oral cancer detection in primary care. Primary Dental Journal, 7(3), 32-36.</a:t>
            </a:r>
          </a:p>
          <a:p>
            <a:pPr marL="0" indent="0">
              <a:buNone/>
            </a:pPr>
            <a:r>
              <a:rPr lang="en-IN" sz="1400"/>
              <a:t>18.  Stanton, W. R. (2018). Smoking in the real world: Examining the impact of cigarette brands and packaging on perceptions, attitudes and behaviours. Tobacco Induced Diseases, 16, 1-4. DOI: 10.18332/tid/94618</a:t>
            </a:r>
          </a:p>
          <a:p>
            <a:pPr marL="0" indent="0">
              <a:buNone/>
            </a:pPr>
            <a:r>
              <a:rPr lang="en-IN" sz="1400"/>
              <a:t>19.  Varela-Centelles, P., Seoane-Romero, J. M., López-Martínez, R., &amp; Santana-Miranda, M. (2021). Influence of oral cancer awareness campaigns on patient diagnosis. International Journal of Oral and Maxillofacial Surgery, 50(10), 1326-1332.</a:t>
            </a:r>
          </a:p>
          <a:p>
            <a:pPr marL="0" indent="0">
              <a:buNone/>
            </a:pPr>
            <a:r>
              <a:rPr lang="en-IN" sz="1400"/>
              <a:t>20.  Wakefield, M. A., Loken, B., &amp; Hornik, R. C. (2010). Use of mass media campaigns to change health behaviour. The Lancet, 376(9748), 1261–1271.</a:t>
            </a:r>
          </a:p>
          <a:p>
            <a:pPr marL="0" indent="0">
              <a:buNone/>
            </a:pPr>
            <a:r>
              <a:rPr lang="en-IN" sz="1400"/>
              <a:t>21.  Warnakulasuriya, S. (2009). Global epidemiology of oral and oropharyngeal cancer. Oral Oncology, 45(4-5), 309-316.</a:t>
            </a:r>
          </a:p>
        </p:txBody>
      </p:sp>
    </p:spTree>
    <p:extLst>
      <p:ext uri="{BB962C8B-B14F-4D97-AF65-F5344CB8AC3E}">
        <p14:creationId xmlns:p14="http://schemas.microsoft.com/office/powerpoint/2010/main" val="1812524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2593</Words>
  <Application>Microsoft Office PowerPoint</Application>
  <PresentationFormat>Widescreen</PresentationFormat>
  <Paragraphs>163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Wingdings</vt:lpstr>
      <vt:lpstr>Office Theme</vt:lpstr>
      <vt:lpstr>Oral Cancer Detection and Awareness: Examine the current state of oral cancer detection rates in the UK and evaluate the effectiveness of awareness campaigns.</vt:lpstr>
      <vt:lpstr>OVERVIEW</vt:lpstr>
      <vt:lpstr>INTRODUCTION</vt:lpstr>
      <vt:lpstr>RATIONALE OF STUDY </vt:lpstr>
      <vt:lpstr>PowerPoint Presentation</vt:lpstr>
      <vt:lpstr>AIM OF THE STUDY</vt:lpstr>
      <vt:lpstr>PowerPoint Presentation</vt:lpstr>
      <vt:lpstr>RESEARCH QUESTION</vt:lpstr>
      <vt:lpstr>OBJECTIVES OF STUDY </vt:lpstr>
      <vt:lpstr>RESEARCH METHADOLOGY</vt:lpstr>
      <vt:lpstr>PowerPoint Presentation</vt:lpstr>
      <vt:lpstr>PowerPoint Presentation</vt:lpstr>
      <vt:lpstr>DATA COLLECTION METHODS</vt:lpstr>
      <vt:lpstr>PowerPoint Presentation</vt:lpstr>
      <vt:lpstr>PowerPoint Presentation</vt:lpstr>
      <vt:lpstr>DATA ANALYSIS TECHNIQUES</vt:lpstr>
      <vt:lpstr>PowerPoint Presentation</vt:lpstr>
      <vt:lpstr>IMPLICATION OF STUDY</vt:lpstr>
      <vt:lpstr>PowerPoint Presentation</vt:lpstr>
      <vt:lpstr>PLAN OF WORK AND TIME SCHEDULE</vt:lpstr>
      <vt:lpstr>PowerPoint Presentation</vt:lpstr>
      <vt:lpstr>REFFERENCES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Cancer Detection and Awareness: Examine the current state of oral cancer detection rates in the UK and evaluate the effectiveness of awareness campaigns.</dc:title>
  <dc:creator>- KRISTY ANAND</dc:creator>
  <cp:lastModifiedBy>Manjusha Mahendran Manthattil (2243257)</cp:lastModifiedBy>
  <cp:revision>2</cp:revision>
  <dcterms:created xsi:type="dcterms:W3CDTF">2023-11-09T21:11:15Z</dcterms:created>
  <dcterms:modified xsi:type="dcterms:W3CDTF">2023-11-11T12:20:24Z</dcterms:modified>
</cp:coreProperties>
</file>