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8" r:id="rId3"/>
    <p:sldId id="259" r:id="rId4"/>
    <p:sldId id="260" r:id="rId5"/>
    <p:sldId id="261" r:id="rId6"/>
    <p:sldId id="262" r:id="rId7"/>
    <p:sldId id="263" r:id="rId8"/>
    <p:sldId id="264" r:id="rId9"/>
    <p:sldId id="265" r:id="rId10"/>
    <p:sldId id="266" r:id="rId11"/>
    <p:sldId id="257"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1A63E3-B49D-DF90-FD81-6E433FE29E70}" v="175" dt="2025-10-15T10:40:18.2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7" d="100"/>
          <a:sy n="87" d="100"/>
        </p:scale>
        <p:origin x="64" y="5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0.svg"/></Relationships>
</file>

<file path=ppt/diagrams/_rels/data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5.png"/><Relationship Id="rId7" Type="http://schemas.openxmlformats.org/officeDocument/2006/relationships/image" Target="../media/image8.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5.png"/><Relationship Id="rId7" Type="http://schemas.openxmlformats.org/officeDocument/2006/relationships/image" Target="../media/image8.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06F4EA76-57E7-4577-A457-E55D657F7064}"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0AEFA125-DECF-4EED-AB93-0655EDA31F7C}">
      <dgm:prSet/>
      <dgm:spPr/>
      <dgm:t>
        <a:bodyPr/>
        <a:lstStyle/>
        <a:p>
          <a:r>
            <a:rPr lang="en-US"/>
            <a:t>Incorporation of sustainability enhances the cost-effectiveness of resources (Sharma, Singh and Tyagi, 2024).</a:t>
          </a:r>
        </a:p>
      </dgm:t>
    </dgm:pt>
    <dgm:pt modelId="{80996D0B-BC3A-4FF6-9742-07EEE80B15FD}" type="parTrans" cxnId="{738FAE47-E6F8-4626-A1F5-76AFDCF6A17C}">
      <dgm:prSet/>
      <dgm:spPr/>
      <dgm:t>
        <a:bodyPr/>
        <a:lstStyle/>
        <a:p>
          <a:endParaRPr lang="en-US"/>
        </a:p>
      </dgm:t>
    </dgm:pt>
    <dgm:pt modelId="{5E8464D4-E6C8-48C6-981B-533428FEEA4D}" type="sibTrans" cxnId="{738FAE47-E6F8-4626-A1F5-76AFDCF6A17C}">
      <dgm:prSet/>
      <dgm:spPr/>
      <dgm:t>
        <a:bodyPr/>
        <a:lstStyle/>
        <a:p>
          <a:endParaRPr lang="en-US"/>
        </a:p>
      </dgm:t>
    </dgm:pt>
    <dgm:pt modelId="{0A75883B-9FE5-4CEC-AF61-0863EDCB7BF3}">
      <dgm:prSet/>
      <dgm:spPr/>
      <dgm:t>
        <a:bodyPr/>
        <a:lstStyle/>
        <a:p>
          <a:r>
            <a:rPr lang="en-US"/>
            <a:t>Improves brand and customer loyalty.</a:t>
          </a:r>
        </a:p>
      </dgm:t>
    </dgm:pt>
    <dgm:pt modelId="{938798BC-B757-4796-BA43-20028708E6C1}" type="parTrans" cxnId="{95699DD2-6D32-45D1-B943-B632807FD7FC}">
      <dgm:prSet/>
      <dgm:spPr/>
      <dgm:t>
        <a:bodyPr/>
        <a:lstStyle/>
        <a:p>
          <a:endParaRPr lang="en-US"/>
        </a:p>
      </dgm:t>
    </dgm:pt>
    <dgm:pt modelId="{53660F47-BA2A-4170-8BC3-94954D312D8D}" type="sibTrans" cxnId="{95699DD2-6D32-45D1-B943-B632807FD7FC}">
      <dgm:prSet/>
      <dgm:spPr/>
      <dgm:t>
        <a:bodyPr/>
        <a:lstStyle/>
        <a:p>
          <a:endParaRPr lang="en-US"/>
        </a:p>
      </dgm:t>
    </dgm:pt>
    <dgm:pt modelId="{CDEED773-2F76-4F73-AD02-CA1962B6F06D}">
      <dgm:prSet/>
      <dgm:spPr/>
      <dgm:t>
        <a:bodyPr/>
        <a:lstStyle/>
        <a:p>
          <a:r>
            <a:rPr lang="en-US"/>
            <a:t>Adheres to corporate social responsibility (CSR).</a:t>
          </a:r>
        </a:p>
      </dgm:t>
    </dgm:pt>
    <dgm:pt modelId="{AF557AD8-8CA8-4B55-9418-D0E6B6963ED2}" type="parTrans" cxnId="{19E23931-AB43-4DFB-BB9D-B6E085DF0B0D}">
      <dgm:prSet/>
      <dgm:spPr/>
      <dgm:t>
        <a:bodyPr/>
        <a:lstStyle/>
        <a:p>
          <a:endParaRPr lang="en-US"/>
        </a:p>
      </dgm:t>
    </dgm:pt>
    <dgm:pt modelId="{69C7A3BD-66CC-4A28-9F60-E6094F583439}" type="sibTrans" cxnId="{19E23931-AB43-4DFB-BB9D-B6E085DF0B0D}">
      <dgm:prSet/>
      <dgm:spPr/>
      <dgm:t>
        <a:bodyPr/>
        <a:lstStyle/>
        <a:p>
          <a:endParaRPr lang="en-US"/>
        </a:p>
      </dgm:t>
    </dgm:pt>
    <dgm:pt modelId="{CA45D8DB-EEB5-40BB-BF6A-64EDC328E01C}">
      <dgm:prSet/>
      <dgm:spPr/>
      <dgm:t>
        <a:bodyPr/>
        <a:lstStyle/>
        <a:p>
          <a:r>
            <a:rPr lang="en-US"/>
            <a:t>Favours environmental standards and certifications.</a:t>
          </a:r>
        </a:p>
      </dgm:t>
    </dgm:pt>
    <dgm:pt modelId="{5196580F-E0D8-46C3-95F6-78FBDD21BD54}" type="parTrans" cxnId="{4E5D2D7F-F98D-4E32-91F6-43B0894E944F}">
      <dgm:prSet/>
      <dgm:spPr/>
      <dgm:t>
        <a:bodyPr/>
        <a:lstStyle/>
        <a:p>
          <a:endParaRPr lang="en-US"/>
        </a:p>
      </dgm:t>
    </dgm:pt>
    <dgm:pt modelId="{ACD3BD9A-947C-4FC4-9DD0-411E3E282EE1}" type="sibTrans" cxnId="{4E5D2D7F-F98D-4E32-91F6-43B0894E944F}">
      <dgm:prSet/>
      <dgm:spPr/>
      <dgm:t>
        <a:bodyPr/>
        <a:lstStyle/>
        <a:p>
          <a:endParaRPr lang="en-US"/>
        </a:p>
      </dgm:t>
    </dgm:pt>
    <dgm:pt modelId="{9FEE5A6C-4FBB-4ADC-81F7-290679EB32D1}" type="pres">
      <dgm:prSet presAssocID="{06F4EA76-57E7-4577-A457-E55D657F7064}" presName="root" presStyleCnt="0">
        <dgm:presLayoutVars>
          <dgm:dir/>
          <dgm:resizeHandles val="exact"/>
        </dgm:presLayoutVars>
      </dgm:prSet>
      <dgm:spPr/>
    </dgm:pt>
    <dgm:pt modelId="{F985D4A7-FC31-45CD-A582-48E82BA7E0C8}" type="pres">
      <dgm:prSet presAssocID="{06F4EA76-57E7-4577-A457-E55D657F7064}" presName="container" presStyleCnt="0">
        <dgm:presLayoutVars>
          <dgm:dir/>
          <dgm:resizeHandles val="exact"/>
        </dgm:presLayoutVars>
      </dgm:prSet>
      <dgm:spPr/>
    </dgm:pt>
    <dgm:pt modelId="{CB29CB95-DA66-47C6-A965-DF06E8BCF456}" type="pres">
      <dgm:prSet presAssocID="{0AEFA125-DECF-4EED-AB93-0655EDA31F7C}" presName="compNode" presStyleCnt="0"/>
      <dgm:spPr/>
    </dgm:pt>
    <dgm:pt modelId="{D92074AB-9749-4615-B63A-CB7122C16590}" type="pres">
      <dgm:prSet presAssocID="{0AEFA125-DECF-4EED-AB93-0655EDA31F7C}" presName="iconBgRect" presStyleLbl="bgShp" presStyleIdx="0" presStyleCnt="4"/>
      <dgm:spPr/>
    </dgm:pt>
    <dgm:pt modelId="{50869BEA-C516-4E14-8080-B17FA8D668CD}" type="pres">
      <dgm:prSet presAssocID="{0AEFA125-DECF-4EED-AB93-0655EDA31F7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FEF85574-4A66-45D0-90B4-2AA3638F3D49}" type="pres">
      <dgm:prSet presAssocID="{0AEFA125-DECF-4EED-AB93-0655EDA31F7C}" presName="spaceRect" presStyleCnt="0"/>
      <dgm:spPr/>
    </dgm:pt>
    <dgm:pt modelId="{6C30289C-94F2-48A3-A634-B19585A9A142}" type="pres">
      <dgm:prSet presAssocID="{0AEFA125-DECF-4EED-AB93-0655EDA31F7C}" presName="textRect" presStyleLbl="revTx" presStyleIdx="0" presStyleCnt="4">
        <dgm:presLayoutVars>
          <dgm:chMax val="1"/>
          <dgm:chPref val="1"/>
        </dgm:presLayoutVars>
      </dgm:prSet>
      <dgm:spPr/>
    </dgm:pt>
    <dgm:pt modelId="{BF2C4F0C-60B6-426E-8F2D-9F5F5EA3D8DF}" type="pres">
      <dgm:prSet presAssocID="{5E8464D4-E6C8-48C6-981B-533428FEEA4D}" presName="sibTrans" presStyleLbl="sibTrans2D1" presStyleIdx="0" presStyleCnt="0"/>
      <dgm:spPr/>
    </dgm:pt>
    <dgm:pt modelId="{E2578B8B-8CEA-4815-B05F-048E0C56DFF5}" type="pres">
      <dgm:prSet presAssocID="{0A75883B-9FE5-4CEC-AF61-0863EDCB7BF3}" presName="compNode" presStyleCnt="0"/>
      <dgm:spPr/>
    </dgm:pt>
    <dgm:pt modelId="{906AB1C3-4BED-481F-9722-543189AB7BCF}" type="pres">
      <dgm:prSet presAssocID="{0A75883B-9FE5-4CEC-AF61-0863EDCB7BF3}" presName="iconBgRect" presStyleLbl="bgShp" presStyleIdx="1" presStyleCnt="4"/>
      <dgm:spPr/>
    </dgm:pt>
    <dgm:pt modelId="{B31AB321-558D-4F84-9C26-84F78EEAAF02}" type="pres">
      <dgm:prSet presAssocID="{0A75883B-9FE5-4CEC-AF61-0863EDCB7BF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09CE8FB4-8A64-4117-B883-1CD801AF39A2}" type="pres">
      <dgm:prSet presAssocID="{0A75883B-9FE5-4CEC-AF61-0863EDCB7BF3}" presName="spaceRect" presStyleCnt="0"/>
      <dgm:spPr/>
    </dgm:pt>
    <dgm:pt modelId="{FBE97850-EBF9-4AD7-98AD-A8F49A8108EB}" type="pres">
      <dgm:prSet presAssocID="{0A75883B-9FE5-4CEC-AF61-0863EDCB7BF3}" presName="textRect" presStyleLbl="revTx" presStyleIdx="1" presStyleCnt="4">
        <dgm:presLayoutVars>
          <dgm:chMax val="1"/>
          <dgm:chPref val="1"/>
        </dgm:presLayoutVars>
      </dgm:prSet>
      <dgm:spPr/>
    </dgm:pt>
    <dgm:pt modelId="{F1C583D4-409A-4DF4-B771-5EBDACB79D51}" type="pres">
      <dgm:prSet presAssocID="{53660F47-BA2A-4170-8BC3-94954D312D8D}" presName="sibTrans" presStyleLbl="sibTrans2D1" presStyleIdx="0" presStyleCnt="0"/>
      <dgm:spPr/>
    </dgm:pt>
    <dgm:pt modelId="{A8591183-8278-435E-BA1F-3A0CE111828F}" type="pres">
      <dgm:prSet presAssocID="{CDEED773-2F76-4F73-AD02-CA1962B6F06D}" presName="compNode" presStyleCnt="0"/>
      <dgm:spPr/>
    </dgm:pt>
    <dgm:pt modelId="{72513607-803B-4454-A823-837D2B750AA7}" type="pres">
      <dgm:prSet presAssocID="{CDEED773-2F76-4F73-AD02-CA1962B6F06D}" presName="iconBgRect" presStyleLbl="bgShp" presStyleIdx="2" presStyleCnt="4"/>
      <dgm:spPr/>
    </dgm:pt>
    <dgm:pt modelId="{6FDBAEF8-6937-4AFD-909C-A18349B418AB}" type="pres">
      <dgm:prSet presAssocID="{CDEED773-2F76-4F73-AD02-CA1962B6F0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91BCE959-B660-45B1-9850-A10A538E34CA}" type="pres">
      <dgm:prSet presAssocID="{CDEED773-2F76-4F73-AD02-CA1962B6F06D}" presName="spaceRect" presStyleCnt="0"/>
      <dgm:spPr/>
    </dgm:pt>
    <dgm:pt modelId="{63D67A26-ED65-4BD7-AA0F-17988833462A}" type="pres">
      <dgm:prSet presAssocID="{CDEED773-2F76-4F73-AD02-CA1962B6F06D}" presName="textRect" presStyleLbl="revTx" presStyleIdx="2" presStyleCnt="4">
        <dgm:presLayoutVars>
          <dgm:chMax val="1"/>
          <dgm:chPref val="1"/>
        </dgm:presLayoutVars>
      </dgm:prSet>
      <dgm:spPr/>
    </dgm:pt>
    <dgm:pt modelId="{662AB006-C096-4A50-9416-4C0AB0978B25}" type="pres">
      <dgm:prSet presAssocID="{69C7A3BD-66CC-4A28-9F60-E6094F583439}" presName="sibTrans" presStyleLbl="sibTrans2D1" presStyleIdx="0" presStyleCnt="0"/>
      <dgm:spPr/>
    </dgm:pt>
    <dgm:pt modelId="{E5B04F50-73BE-440A-80C0-8008CFC36C9D}" type="pres">
      <dgm:prSet presAssocID="{CA45D8DB-EEB5-40BB-BF6A-64EDC328E01C}" presName="compNode" presStyleCnt="0"/>
      <dgm:spPr/>
    </dgm:pt>
    <dgm:pt modelId="{58AC34A0-47EF-40BA-8165-47EF2157044D}" type="pres">
      <dgm:prSet presAssocID="{CA45D8DB-EEB5-40BB-BF6A-64EDC328E01C}" presName="iconBgRect" presStyleLbl="bgShp" presStyleIdx="3" presStyleCnt="4"/>
      <dgm:spPr/>
    </dgm:pt>
    <dgm:pt modelId="{59EE4B99-D58D-4440-BA8D-73057D590404}" type="pres">
      <dgm:prSet presAssocID="{CA45D8DB-EEB5-40BB-BF6A-64EDC328E01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 tree"/>
        </a:ext>
      </dgm:extLst>
    </dgm:pt>
    <dgm:pt modelId="{33817244-ACE3-4C4A-932B-1F21E81E1A94}" type="pres">
      <dgm:prSet presAssocID="{CA45D8DB-EEB5-40BB-BF6A-64EDC328E01C}" presName="spaceRect" presStyleCnt="0"/>
      <dgm:spPr/>
    </dgm:pt>
    <dgm:pt modelId="{A4D2C8EB-662B-47B5-98E6-206E98B0993B}" type="pres">
      <dgm:prSet presAssocID="{CA45D8DB-EEB5-40BB-BF6A-64EDC328E01C}" presName="textRect" presStyleLbl="revTx" presStyleIdx="3" presStyleCnt="4">
        <dgm:presLayoutVars>
          <dgm:chMax val="1"/>
          <dgm:chPref val="1"/>
        </dgm:presLayoutVars>
      </dgm:prSet>
      <dgm:spPr/>
    </dgm:pt>
  </dgm:ptLst>
  <dgm:cxnLst>
    <dgm:cxn modelId="{D7797025-28D8-4A46-9089-3DF5E2654171}" type="presOf" srcId="{06F4EA76-57E7-4577-A457-E55D657F7064}" destId="{9FEE5A6C-4FBB-4ADC-81F7-290679EB32D1}" srcOrd="0" destOrd="0" presId="urn:microsoft.com/office/officeart/2018/2/layout/IconCircleList"/>
    <dgm:cxn modelId="{E5E5E629-F427-4CF2-96BD-F62A89F5A880}" type="presOf" srcId="{5E8464D4-E6C8-48C6-981B-533428FEEA4D}" destId="{BF2C4F0C-60B6-426E-8F2D-9F5F5EA3D8DF}" srcOrd="0" destOrd="0" presId="urn:microsoft.com/office/officeart/2018/2/layout/IconCircleList"/>
    <dgm:cxn modelId="{19E23931-AB43-4DFB-BB9D-B6E085DF0B0D}" srcId="{06F4EA76-57E7-4577-A457-E55D657F7064}" destId="{CDEED773-2F76-4F73-AD02-CA1962B6F06D}" srcOrd="2" destOrd="0" parTransId="{AF557AD8-8CA8-4B55-9418-D0E6B6963ED2}" sibTransId="{69C7A3BD-66CC-4A28-9F60-E6094F583439}"/>
    <dgm:cxn modelId="{A8A3923A-0384-44BB-8C56-3DB5AADB86F8}" type="presOf" srcId="{CDEED773-2F76-4F73-AD02-CA1962B6F06D}" destId="{63D67A26-ED65-4BD7-AA0F-17988833462A}" srcOrd="0" destOrd="0" presId="urn:microsoft.com/office/officeart/2018/2/layout/IconCircleList"/>
    <dgm:cxn modelId="{738FAE47-E6F8-4626-A1F5-76AFDCF6A17C}" srcId="{06F4EA76-57E7-4577-A457-E55D657F7064}" destId="{0AEFA125-DECF-4EED-AB93-0655EDA31F7C}" srcOrd="0" destOrd="0" parTransId="{80996D0B-BC3A-4FF6-9742-07EEE80B15FD}" sibTransId="{5E8464D4-E6C8-48C6-981B-533428FEEA4D}"/>
    <dgm:cxn modelId="{7D6E596F-06C4-4F9C-8084-97915EBDC0EA}" type="presOf" srcId="{0AEFA125-DECF-4EED-AB93-0655EDA31F7C}" destId="{6C30289C-94F2-48A3-A634-B19585A9A142}" srcOrd="0" destOrd="0" presId="urn:microsoft.com/office/officeart/2018/2/layout/IconCircleList"/>
    <dgm:cxn modelId="{5D86297C-68C8-4A13-8D79-817F2046410D}" type="presOf" srcId="{69C7A3BD-66CC-4A28-9F60-E6094F583439}" destId="{662AB006-C096-4A50-9416-4C0AB0978B25}" srcOrd="0" destOrd="0" presId="urn:microsoft.com/office/officeart/2018/2/layout/IconCircleList"/>
    <dgm:cxn modelId="{152E827C-D4F2-4CBB-AABB-BE9EE5617CFC}" type="presOf" srcId="{0A75883B-9FE5-4CEC-AF61-0863EDCB7BF3}" destId="{FBE97850-EBF9-4AD7-98AD-A8F49A8108EB}" srcOrd="0" destOrd="0" presId="urn:microsoft.com/office/officeart/2018/2/layout/IconCircleList"/>
    <dgm:cxn modelId="{4E5D2D7F-F98D-4E32-91F6-43B0894E944F}" srcId="{06F4EA76-57E7-4577-A457-E55D657F7064}" destId="{CA45D8DB-EEB5-40BB-BF6A-64EDC328E01C}" srcOrd="3" destOrd="0" parTransId="{5196580F-E0D8-46C3-95F6-78FBDD21BD54}" sibTransId="{ACD3BD9A-947C-4FC4-9DD0-411E3E282EE1}"/>
    <dgm:cxn modelId="{EF4F84C0-3A1A-4ACF-8831-AB4DAF36D3C9}" type="presOf" srcId="{53660F47-BA2A-4170-8BC3-94954D312D8D}" destId="{F1C583D4-409A-4DF4-B771-5EBDACB79D51}" srcOrd="0" destOrd="0" presId="urn:microsoft.com/office/officeart/2018/2/layout/IconCircleList"/>
    <dgm:cxn modelId="{95699DD2-6D32-45D1-B943-B632807FD7FC}" srcId="{06F4EA76-57E7-4577-A457-E55D657F7064}" destId="{0A75883B-9FE5-4CEC-AF61-0863EDCB7BF3}" srcOrd="1" destOrd="0" parTransId="{938798BC-B757-4796-BA43-20028708E6C1}" sibTransId="{53660F47-BA2A-4170-8BC3-94954D312D8D}"/>
    <dgm:cxn modelId="{A35296E6-5372-4C79-9172-AF5EBA589B37}" type="presOf" srcId="{CA45D8DB-EEB5-40BB-BF6A-64EDC328E01C}" destId="{A4D2C8EB-662B-47B5-98E6-206E98B0993B}" srcOrd="0" destOrd="0" presId="urn:microsoft.com/office/officeart/2018/2/layout/IconCircleList"/>
    <dgm:cxn modelId="{D2AFE70C-9262-4563-9E1F-55EC24DE3EA1}" type="presParOf" srcId="{9FEE5A6C-4FBB-4ADC-81F7-290679EB32D1}" destId="{F985D4A7-FC31-45CD-A582-48E82BA7E0C8}" srcOrd="0" destOrd="0" presId="urn:microsoft.com/office/officeart/2018/2/layout/IconCircleList"/>
    <dgm:cxn modelId="{B56DDF88-A5AF-49C2-8E52-4A3157AFC503}" type="presParOf" srcId="{F985D4A7-FC31-45CD-A582-48E82BA7E0C8}" destId="{CB29CB95-DA66-47C6-A965-DF06E8BCF456}" srcOrd="0" destOrd="0" presId="urn:microsoft.com/office/officeart/2018/2/layout/IconCircleList"/>
    <dgm:cxn modelId="{67C69FC1-8434-4A17-AF4F-C8CF7BE29B91}" type="presParOf" srcId="{CB29CB95-DA66-47C6-A965-DF06E8BCF456}" destId="{D92074AB-9749-4615-B63A-CB7122C16590}" srcOrd="0" destOrd="0" presId="urn:microsoft.com/office/officeart/2018/2/layout/IconCircleList"/>
    <dgm:cxn modelId="{E6DDE75B-175E-4A3E-BDE6-78901C1EB810}" type="presParOf" srcId="{CB29CB95-DA66-47C6-A965-DF06E8BCF456}" destId="{50869BEA-C516-4E14-8080-B17FA8D668CD}" srcOrd="1" destOrd="0" presId="urn:microsoft.com/office/officeart/2018/2/layout/IconCircleList"/>
    <dgm:cxn modelId="{324CFC9E-4220-4253-90A6-D315DB762956}" type="presParOf" srcId="{CB29CB95-DA66-47C6-A965-DF06E8BCF456}" destId="{FEF85574-4A66-45D0-90B4-2AA3638F3D49}" srcOrd="2" destOrd="0" presId="urn:microsoft.com/office/officeart/2018/2/layout/IconCircleList"/>
    <dgm:cxn modelId="{27E49EF4-8D5C-4C53-8B63-7E3C5355B807}" type="presParOf" srcId="{CB29CB95-DA66-47C6-A965-DF06E8BCF456}" destId="{6C30289C-94F2-48A3-A634-B19585A9A142}" srcOrd="3" destOrd="0" presId="urn:microsoft.com/office/officeart/2018/2/layout/IconCircleList"/>
    <dgm:cxn modelId="{4369FC1C-3B65-4466-87D3-6128A21CE544}" type="presParOf" srcId="{F985D4A7-FC31-45CD-A582-48E82BA7E0C8}" destId="{BF2C4F0C-60B6-426E-8F2D-9F5F5EA3D8DF}" srcOrd="1" destOrd="0" presId="urn:microsoft.com/office/officeart/2018/2/layout/IconCircleList"/>
    <dgm:cxn modelId="{A102D030-0650-4603-ADF0-DADFC4CA473D}" type="presParOf" srcId="{F985D4A7-FC31-45CD-A582-48E82BA7E0C8}" destId="{E2578B8B-8CEA-4815-B05F-048E0C56DFF5}" srcOrd="2" destOrd="0" presId="urn:microsoft.com/office/officeart/2018/2/layout/IconCircleList"/>
    <dgm:cxn modelId="{CB722F49-8D21-4204-A39B-0677C5B31E01}" type="presParOf" srcId="{E2578B8B-8CEA-4815-B05F-048E0C56DFF5}" destId="{906AB1C3-4BED-481F-9722-543189AB7BCF}" srcOrd="0" destOrd="0" presId="urn:microsoft.com/office/officeart/2018/2/layout/IconCircleList"/>
    <dgm:cxn modelId="{3444A0F0-F43E-4AB6-B7B7-C998F896A165}" type="presParOf" srcId="{E2578B8B-8CEA-4815-B05F-048E0C56DFF5}" destId="{B31AB321-558D-4F84-9C26-84F78EEAAF02}" srcOrd="1" destOrd="0" presId="urn:microsoft.com/office/officeart/2018/2/layout/IconCircleList"/>
    <dgm:cxn modelId="{DC7D61FC-3837-45E8-A568-25E18A04F0A0}" type="presParOf" srcId="{E2578B8B-8CEA-4815-B05F-048E0C56DFF5}" destId="{09CE8FB4-8A64-4117-B883-1CD801AF39A2}" srcOrd="2" destOrd="0" presId="urn:microsoft.com/office/officeart/2018/2/layout/IconCircleList"/>
    <dgm:cxn modelId="{FF9FE3C7-B606-4623-81E1-C0EAB258EE2B}" type="presParOf" srcId="{E2578B8B-8CEA-4815-B05F-048E0C56DFF5}" destId="{FBE97850-EBF9-4AD7-98AD-A8F49A8108EB}" srcOrd="3" destOrd="0" presId="urn:microsoft.com/office/officeart/2018/2/layout/IconCircleList"/>
    <dgm:cxn modelId="{488D5ECF-67F4-4E1B-91B2-33782F47F51A}" type="presParOf" srcId="{F985D4A7-FC31-45CD-A582-48E82BA7E0C8}" destId="{F1C583D4-409A-4DF4-B771-5EBDACB79D51}" srcOrd="3" destOrd="0" presId="urn:microsoft.com/office/officeart/2018/2/layout/IconCircleList"/>
    <dgm:cxn modelId="{44DB0254-65F8-435A-89D2-95612713B07E}" type="presParOf" srcId="{F985D4A7-FC31-45CD-A582-48E82BA7E0C8}" destId="{A8591183-8278-435E-BA1F-3A0CE111828F}" srcOrd="4" destOrd="0" presId="urn:microsoft.com/office/officeart/2018/2/layout/IconCircleList"/>
    <dgm:cxn modelId="{5A315F62-1B5B-4F0F-B788-D4F69FFF2D7A}" type="presParOf" srcId="{A8591183-8278-435E-BA1F-3A0CE111828F}" destId="{72513607-803B-4454-A823-837D2B750AA7}" srcOrd="0" destOrd="0" presId="urn:microsoft.com/office/officeart/2018/2/layout/IconCircleList"/>
    <dgm:cxn modelId="{D54078D8-127E-47EB-A511-3DFEDACB637A}" type="presParOf" srcId="{A8591183-8278-435E-BA1F-3A0CE111828F}" destId="{6FDBAEF8-6937-4AFD-909C-A18349B418AB}" srcOrd="1" destOrd="0" presId="urn:microsoft.com/office/officeart/2018/2/layout/IconCircleList"/>
    <dgm:cxn modelId="{3E43C183-4959-463B-B201-70D964109A98}" type="presParOf" srcId="{A8591183-8278-435E-BA1F-3A0CE111828F}" destId="{91BCE959-B660-45B1-9850-A10A538E34CA}" srcOrd="2" destOrd="0" presId="urn:microsoft.com/office/officeart/2018/2/layout/IconCircleList"/>
    <dgm:cxn modelId="{4DC870BD-D624-46CE-BFB8-C491608B4BC4}" type="presParOf" srcId="{A8591183-8278-435E-BA1F-3A0CE111828F}" destId="{63D67A26-ED65-4BD7-AA0F-17988833462A}" srcOrd="3" destOrd="0" presId="urn:microsoft.com/office/officeart/2018/2/layout/IconCircleList"/>
    <dgm:cxn modelId="{CE0725EA-AA1E-47F7-81BE-B19C32DE7C71}" type="presParOf" srcId="{F985D4A7-FC31-45CD-A582-48E82BA7E0C8}" destId="{662AB006-C096-4A50-9416-4C0AB0978B25}" srcOrd="5" destOrd="0" presId="urn:microsoft.com/office/officeart/2018/2/layout/IconCircleList"/>
    <dgm:cxn modelId="{09D0AAF1-E4D4-4A10-806C-8C1B144A96C0}" type="presParOf" srcId="{F985D4A7-FC31-45CD-A582-48E82BA7E0C8}" destId="{E5B04F50-73BE-440A-80C0-8008CFC36C9D}" srcOrd="6" destOrd="0" presId="urn:microsoft.com/office/officeart/2018/2/layout/IconCircleList"/>
    <dgm:cxn modelId="{E00A53AE-36A1-4342-B6C9-B169FBE8287E}" type="presParOf" srcId="{E5B04F50-73BE-440A-80C0-8008CFC36C9D}" destId="{58AC34A0-47EF-40BA-8165-47EF2157044D}" srcOrd="0" destOrd="0" presId="urn:microsoft.com/office/officeart/2018/2/layout/IconCircleList"/>
    <dgm:cxn modelId="{5DD59D1D-F7D4-44EE-8349-739249F12051}" type="presParOf" srcId="{E5B04F50-73BE-440A-80C0-8008CFC36C9D}" destId="{59EE4B99-D58D-4440-BA8D-73057D590404}" srcOrd="1" destOrd="0" presId="urn:microsoft.com/office/officeart/2018/2/layout/IconCircleList"/>
    <dgm:cxn modelId="{E89D0895-B0F3-471F-AE9C-004832638CE9}" type="presParOf" srcId="{E5B04F50-73BE-440A-80C0-8008CFC36C9D}" destId="{33817244-ACE3-4C4A-932B-1F21E81E1A94}" srcOrd="2" destOrd="0" presId="urn:microsoft.com/office/officeart/2018/2/layout/IconCircleList"/>
    <dgm:cxn modelId="{4BA65820-091E-4707-9D8A-FA90FFF1B418}" type="presParOf" srcId="{E5B04F50-73BE-440A-80C0-8008CFC36C9D}" destId="{A4D2C8EB-662B-47B5-98E6-206E98B0993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815F0D-5C74-4A4B-B579-3A1F3AFB91B2}"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C0558AD-B234-4012-8D7E-A3EFDCDFB5F8}">
      <dgm:prSet/>
      <dgm:spPr/>
      <dgm:t>
        <a:bodyPr/>
        <a:lstStyle/>
        <a:p>
          <a:pPr>
            <a:defRPr cap="all"/>
          </a:pPr>
          <a:r>
            <a:rPr lang="en-US"/>
            <a:t>Marriott and Hilton implement AI-powered waste tracking systems (Batabyal and Das 2019).</a:t>
          </a:r>
        </a:p>
      </dgm:t>
    </dgm:pt>
    <dgm:pt modelId="{2BFB580D-2977-4E6F-A2A3-6B19485D295B}" type="parTrans" cxnId="{67FD4AD4-2B98-45C0-B955-A1BD514CD1CC}">
      <dgm:prSet/>
      <dgm:spPr/>
      <dgm:t>
        <a:bodyPr/>
        <a:lstStyle/>
        <a:p>
          <a:endParaRPr lang="en-US"/>
        </a:p>
      </dgm:t>
    </dgm:pt>
    <dgm:pt modelId="{9891014F-C498-49AB-B493-2DE44A961C36}" type="sibTrans" cxnId="{67FD4AD4-2B98-45C0-B955-A1BD514CD1CC}">
      <dgm:prSet/>
      <dgm:spPr/>
      <dgm:t>
        <a:bodyPr/>
        <a:lstStyle/>
        <a:p>
          <a:endParaRPr lang="en-US"/>
        </a:p>
      </dgm:t>
    </dgm:pt>
    <dgm:pt modelId="{E191032D-AC05-40DC-89ED-6EC7CE4741F4}">
      <dgm:prSet/>
      <dgm:spPr/>
      <dgm:t>
        <a:bodyPr/>
        <a:lstStyle/>
        <a:p>
          <a:pPr>
            <a:defRPr cap="all"/>
          </a:pPr>
          <a:r>
            <a:rPr lang="en-US"/>
            <a:t>Accor’s “Planet 21” strategy targets 30% food waste reduction.</a:t>
          </a:r>
        </a:p>
      </dgm:t>
    </dgm:pt>
    <dgm:pt modelId="{444B496E-A699-47CF-A589-B31FFD310BD3}" type="parTrans" cxnId="{23B44841-6705-453F-8618-5AFE692D4177}">
      <dgm:prSet/>
      <dgm:spPr/>
      <dgm:t>
        <a:bodyPr/>
        <a:lstStyle/>
        <a:p>
          <a:endParaRPr lang="en-US"/>
        </a:p>
      </dgm:t>
    </dgm:pt>
    <dgm:pt modelId="{BB26423F-7AD3-40B5-9D89-B983DFC9E49A}" type="sibTrans" cxnId="{23B44841-6705-453F-8618-5AFE692D4177}">
      <dgm:prSet/>
      <dgm:spPr/>
      <dgm:t>
        <a:bodyPr/>
        <a:lstStyle/>
        <a:p>
          <a:endParaRPr lang="en-US"/>
        </a:p>
      </dgm:t>
    </dgm:pt>
    <dgm:pt modelId="{299DB70D-A18E-44A6-BC45-A76D5EEFD884}">
      <dgm:prSet/>
      <dgm:spPr/>
      <dgm:t>
        <a:bodyPr/>
        <a:lstStyle/>
        <a:p>
          <a:pPr>
            <a:defRPr cap="all"/>
          </a:pPr>
          <a:r>
            <a:rPr lang="en-US"/>
            <a:t>Nordic Choice Hotels practices composting and local sourcing (Meltzer et al., 2024).</a:t>
          </a:r>
        </a:p>
      </dgm:t>
    </dgm:pt>
    <dgm:pt modelId="{B3749424-A2DC-42A7-A23D-4EA0ED7024EE}" type="parTrans" cxnId="{10A2AE20-C936-487C-AECA-DB2AD7A027A3}">
      <dgm:prSet/>
      <dgm:spPr/>
      <dgm:t>
        <a:bodyPr/>
        <a:lstStyle/>
        <a:p>
          <a:endParaRPr lang="en-US"/>
        </a:p>
      </dgm:t>
    </dgm:pt>
    <dgm:pt modelId="{68AE0834-7B4C-4CC2-AC8B-E61A020481B1}" type="sibTrans" cxnId="{10A2AE20-C936-487C-AECA-DB2AD7A027A3}">
      <dgm:prSet/>
      <dgm:spPr/>
      <dgm:t>
        <a:bodyPr/>
        <a:lstStyle/>
        <a:p>
          <a:endParaRPr lang="en-US"/>
        </a:p>
      </dgm:t>
    </dgm:pt>
    <dgm:pt modelId="{03513FCB-AFD5-468E-9409-3317A4FC0B59}">
      <dgm:prSet/>
      <dgm:spPr/>
      <dgm:t>
        <a:bodyPr/>
        <a:lstStyle/>
        <a:p>
          <a:pPr>
            <a:defRPr cap="all"/>
          </a:pPr>
          <a:r>
            <a:rPr lang="en-US"/>
            <a:t>Benchmark: WasteWatch by Leanpath reduces waste by up to 50%.</a:t>
          </a:r>
        </a:p>
      </dgm:t>
    </dgm:pt>
    <dgm:pt modelId="{616D49C1-7CA8-49B1-9B2D-2D4CDD14C5D3}" type="parTrans" cxnId="{ABD43379-4439-4287-8FA2-5E3E19CCA227}">
      <dgm:prSet/>
      <dgm:spPr/>
      <dgm:t>
        <a:bodyPr/>
        <a:lstStyle/>
        <a:p>
          <a:endParaRPr lang="en-US"/>
        </a:p>
      </dgm:t>
    </dgm:pt>
    <dgm:pt modelId="{6834F277-74B3-47E8-A5BC-814DA74CBC85}" type="sibTrans" cxnId="{ABD43379-4439-4287-8FA2-5E3E19CCA227}">
      <dgm:prSet/>
      <dgm:spPr/>
      <dgm:t>
        <a:bodyPr/>
        <a:lstStyle/>
        <a:p>
          <a:endParaRPr lang="en-US"/>
        </a:p>
      </dgm:t>
    </dgm:pt>
    <dgm:pt modelId="{1B766420-1C87-40E9-88FB-DD11595ABD30}" type="pres">
      <dgm:prSet presAssocID="{78815F0D-5C74-4A4B-B579-3A1F3AFB91B2}" presName="root" presStyleCnt="0">
        <dgm:presLayoutVars>
          <dgm:dir/>
          <dgm:resizeHandles val="exact"/>
        </dgm:presLayoutVars>
      </dgm:prSet>
      <dgm:spPr/>
    </dgm:pt>
    <dgm:pt modelId="{E27DA1EB-C6DE-4C6A-83F9-EE5638EE4729}" type="pres">
      <dgm:prSet presAssocID="{8C0558AD-B234-4012-8D7E-A3EFDCDFB5F8}" presName="compNode" presStyleCnt="0"/>
      <dgm:spPr/>
    </dgm:pt>
    <dgm:pt modelId="{38846FAC-1933-4986-83C8-468C9768B453}" type="pres">
      <dgm:prSet presAssocID="{8C0558AD-B234-4012-8D7E-A3EFDCDFB5F8}" presName="iconBgRect" presStyleLbl="bgShp" presStyleIdx="0" presStyleCnt="4"/>
      <dgm:spPr/>
    </dgm:pt>
    <dgm:pt modelId="{487434C2-F479-47A2-A056-6FF2B34451A1}" type="pres">
      <dgm:prSet presAssocID="{8C0558AD-B234-4012-8D7E-A3EFDCDFB5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E42C105F-D48E-4A1C-9D98-4B26385FB229}" type="pres">
      <dgm:prSet presAssocID="{8C0558AD-B234-4012-8D7E-A3EFDCDFB5F8}" presName="spaceRect" presStyleCnt="0"/>
      <dgm:spPr/>
    </dgm:pt>
    <dgm:pt modelId="{3A6C76D8-9C46-493D-8C86-455476DFBDE2}" type="pres">
      <dgm:prSet presAssocID="{8C0558AD-B234-4012-8D7E-A3EFDCDFB5F8}" presName="textRect" presStyleLbl="revTx" presStyleIdx="0" presStyleCnt="4">
        <dgm:presLayoutVars>
          <dgm:chMax val="1"/>
          <dgm:chPref val="1"/>
        </dgm:presLayoutVars>
      </dgm:prSet>
      <dgm:spPr/>
    </dgm:pt>
    <dgm:pt modelId="{498358FB-6170-4ADD-BF90-D99D41AA7C2D}" type="pres">
      <dgm:prSet presAssocID="{9891014F-C498-49AB-B493-2DE44A961C36}" presName="sibTrans" presStyleCnt="0"/>
      <dgm:spPr/>
    </dgm:pt>
    <dgm:pt modelId="{AEB61A1E-E394-4BA8-9157-2A3B0C60DA02}" type="pres">
      <dgm:prSet presAssocID="{E191032D-AC05-40DC-89ED-6EC7CE4741F4}" presName="compNode" presStyleCnt="0"/>
      <dgm:spPr/>
    </dgm:pt>
    <dgm:pt modelId="{1507B480-36F0-4DE3-9419-0E45E8F2C40B}" type="pres">
      <dgm:prSet presAssocID="{E191032D-AC05-40DC-89ED-6EC7CE4741F4}" presName="iconBgRect" presStyleLbl="bgShp" presStyleIdx="1" presStyleCnt="4"/>
      <dgm:spPr/>
    </dgm:pt>
    <dgm:pt modelId="{93557DBD-DD1A-412F-A5AC-452D8FC3BE9D}" type="pres">
      <dgm:prSet presAssocID="{E191032D-AC05-40DC-89ED-6EC7CE4741F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Sign"/>
        </a:ext>
      </dgm:extLst>
    </dgm:pt>
    <dgm:pt modelId="{EB5A9A14-0D38-496E-97AF-A312F1440C82}" type="pres">
      <dgm:prSet presAssocID="{E191032D-AC05-40DC-89ED-6EC7CE4741F4}" presName="spaceRect" presStyleCnt="0"/>
      <dgm:spPr/>
    </dgm:pt>
    <dgm:pt modelId="{1642F5AD-722C-471C-8791-D1F0BC9FE82D}" type="pres">
      <dgm:prSet presAssocID="{E191032D-AC05-40DC-89ED-6EC7CE4741F4}" presName="textRect" presStyleLbl="revTx" presStyleIdx="1" presStyleCnt="4">
        <dgm:presLayoutVars>
          <dgm:chMax val="1"/>
          <dgm:chPref val="1"/>
        </dgm:presLayoutVars>
      </dgm:prSet>
      <dgm:spPr/>
    </dgm:pt>
    <dgm:pt modelId="{BB3AD1F1-068D-46CE-8FAE-D0999455AFC8}" type="pres">
      <dgm:prSet presAssocID="{BB26423F-7AD3-40B5-9D89-B983DFC9E49A}" presName="sibTrans" presStyleCnt="0"/>
      <dgm:spPr/>
    </dgm:pt>
    <dgm:pt modelId="{ACB17F93-5F9C-44FC-8E5F-2C87A1236A76}" type="pres">
      <dgm:prSet presAssocID="{299DB70D-A18E-44A6-BC45-A76D5EEFD884}" presName="compNode" presStyleCnt="0"/>
      <dgm:spPr/>
    </dgm:pt>
    <dgm:pt modelId="{6E35D0A7-6F13-4C35-BEDA-53CC5506F638}" type="pres">
      <dgm:prSet presAssocID="{299DB70D-A18E-44A6-BC45-A76D5EEFD884}" presName="iconBgRect" presStyleLbl="bgShp" presStyleIdx="2" presStyleCnt="4"/>
      <dgm:spPr/>
    </dgm:pt>
    <dgm:pt modelId="{4D2A9150-B380-4516-8BF5-769D88359C18}" type="pres">
      <dgm:prSet presAssocID="{299DB70D-A18E-44A6-BC45-A76D5EEFD88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Hand with Plant"/>
        </a:ext>
      </dgm:extLst>
    </dgm:pt>
    <dgm:pt modelId="{736C7FB4-EFAF-4369-829A-DD6C1BC83524}" type="pres">
      <dgm:prSet presAssocID="{299DB70D-A18E-44A6-BC45-A76D5EEFD884}" presName="spaceRect" presStyleCnt="0"/>
      <dgm:spPr/>
    </dgm:pt>
    <dgm:pt modelId="{3449BC9C-EDD5-47C1-BBAD-DE0A7B990E44}" type="pres">
      <dgm:prSet presAssocID="{299DB70D-A18E-44A6-BC45-A76D5EEFD884}" presName="textRect" presStyleLbl="revTx" presStyleIdx="2" presStyleCnt="4">
        <dgm:presLayoutVars>
          <dgm:chMax val="1"/>
          <dgm:chPref val="1"/>
        </dgm:presLayoutVars>
      </dgm:prSet>
      <dgm:spPr/>
    </dgm:pt>
    <dgm:pt modelId="{4CA8F05D-F6B3-4B1C-94F2-828AED6AFB6F}" type="pres">
      <dgm:prSet presAssocID="{68AE0834-7B4C-4CC2-AC8B-E61A020481B1}" presName="sibTrans" presStyleCnt="0"/>
      <dgm:spPr/>
    </dgm:pt>
    <dgm:pt modelId="{BFFCAF32-9E72-48BE-B4E3-22C383CA4F90}" type="pres">
      <dgm:prSet presAssocID="{03513FCB-AFD5-468E-9409-3317A4FC0B59}" presName="compNode" presStyleCnt="0"/>
      <dgm:spPr/>
    </dgm:pt>
    <dgm:pt modelId="{122C88F4-4622-4949-8FF2-8DE31E067FB4}" type="pres">
      <dgm:prSet presAssocID="{03513FCB-AFD5-468E-9409-3317A4FC0B59}" presName="iconBgRect" presStyleLbl="bgShp" presStyleIdx="3" presStyleCnt="4"/>
      <dgm:spPr/>
    </dgm:pt>
    <dgm:pt modelId="{6B351A83-FB6F-475D-B101-C0C1692A55DF}" type="pres">
      <dgm:prSet presAssocID="{03513FCB-AFD5-468E-9409-3317A4FC0B5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mark"/>
        </a:ext>
      </dgm:extLst>
    </dgm:pt>
    <dgm:pt modelId="{83AE63AC-2283-4EF4-853E-5C5B223C08A9}" type="pres">
      <dgm:prSet presAssocID="{03513FCB-AFD5-468E-9409-3317A4FC0B59}" presName="spaceRect" presStyleCnt="0"/>
      <dgm:spPr/>
    </dgm:pt>
    <dgm:pt modelId="{DD8A90FC-7787-4D5D-B22B-125A836A38F2}" type="pres">
      <dgm:prSet presAssocID="{03513FCB-AFD5-468E-9409-3317A4FC0B59}" presName="textRect" presStyleLbl="revTx" presStyleIdx="3" presStyleCnt="4">
        <dgm:presLayoutVars>
          <dgm:chMax val="1"/>
          <dgm:chPref val="1"/>
        </dgm:presLayoutVars>
      </dgm:prSet>
      <dgm:spPr/>
    </dgm:pt>
  </dgm:ptLst>
  <dgm:cxnLst>
    <dgm:cxn modelId="{10A2AE20-C936-487C-AECA-DB2AD7A027A3}" srcId="{78815F0D-5C74-4A4B-B579-3A1F3AFB91B2}" destId="{299DB70D-A18E-44A6-BC45-A76D5EEFD884}" srcOrd="2" destOrd="0" parTransId="{B3749424-A2DC-42A7-A23D-4EA0ED7024EE}" sibTransId="{68AE0834-7B4C-4CC2-AC8B-E61A020481B1}"/>
    <dgm:cxn modelId="{8C1E303A-B27C-4471-AC4D-DE63F6EEFAAE}" type="presOf" srcId="{78815F0D-5C74-4A4B-B579-3A1F3AFB91B2}" destId="{1B766420-1C87-40E9-88FB-DD11595ABD30}" srcOrd="0" destOrd="0" presId="urn:microsoft.com/office/officeart/2018/5/layout/IconCircleLabelList"/>
    <dgm:cxn modelId="{23B44841-6705-453F-8618-5AFE692D4177}" srcId="{78815F0D-5C74-4A4B-B579-3A1F3AFB91B2}" destId="{E191032D-AC05-40DC-89ED-6EC7CE4741F4}" srcOrd="1" destOrd="0" parTransId="{444B496E-A699-47CF-A589-B31FFD310BD3}" sibTransId="{BB26423F-7AD3-40B5-9D89-B983DFC9E49A}"/>
    <dgm:cxn modelId="{12F3A14A-97AD-49BD-BC14-1FC711D52255}" type="presOf" srcId="{03513FCB-AFD5-468E-9409-3317A4FC0B59}" destId="{DD8A90FC-7787-4D5D-B22B-125A836A38F2}" srcOrd="0" destOrd="0" presId="urn:microsoft.com/office/officeart/2018/5/layout/IconCircleLabelList"/>
    <dgm:cxn modelId="{ABD43379-4439-4287-8FA2-5E3E19CCA227}" srcId="{78815F0D-5C74-4A4B-B579-3A1F3AFB91B2}" destId="{03513FCB-AFD5-468E-9409-3317A4FC0B59}" srcOrd="3" destOrd="0" parTransId="{616D49C1-7CA8-49B1-9B2D-2D4CDD14C5D3}" sibTransId="{6834F277-74B3-47E8-A5BC-814DA74CBC85}"/>
    <dgm:cxn modelId="{A639EC80-FA73-411C-BAAC-6630DA526AD9}" type="presOf" srcId="{E191032D-AC05-40DC-89ED-6EC7CE4741F4}" destId="{1642F5AD-722C-471C-8791-D1F0BC9FE82D}" srcOrd="0" destOrd="0" presId="urn:microsoft.com/office/officeart/2018/5/layout/IconCircleLabelList"/>
    <dgm:cxn modelId="{67FD4AD4-2B98-45C0-B955-A1BD514CD1CC}" srcId="{78815F0D-5C74-4A4B-B579-3A1F3AFB91B2}" destId="{8C0558AD-B234-4012-8D7E-A3EFDCDFB5F8}" srcOrd="0" destOrd="0" parTransId="{2BFB580D-2977-4E6F-A2A3-6B19485D295B}" sibTransId="{9891014F-C498-49AB-B493-2DE44A961C36}"/>
    <dgm:cxn modelId="{943EF5E6-CE27-4B01-AE73-4AAD58AB8436}" type="presOf" srcId="{299DB70D-A18E-44A6-BC45-A76D5EEFD884}" destId="{3449BC9C-EDD5-47C1-BBAD-DE0A7B990E44}" srcOrd="0" destOrd="0" presId="urn:microsoft.com/office/officeart/2018/5/layout/IconCircleLabelList"/>
    <dgm:cxn modelId="{AB13ACF9-BBCE-4D38-B095-166F984D7C38}" type="presOf" srcId="{8C0558AD-B234-4012-8D7E-A3EFDCDFB5F8}" destId="{3A6C76D8-9C46-493D-8C86-455476DFBDE2}" srcOrd="0" destOrd="0" presId="urn:microsoft.com/office/officeart/2018/5/layout/IconCircleLabelList"/>
    <dgm:cxn modelId="{DB361761-5952-470F-938D-379718F23041}" type="presParOf" srcId="{1B766420-1C87-40E9-88FB-DD11595ABD30}" destId="{E27DA1EB-C6DE-4C6A-83F9-EE5638EE4729}" srcOrd="0" destOrd="0" presId="urn:microsoft.com/office/officeart/2018/5/layout/IconCircleLabelList"/>
    <dgm:cxn modelId="{4669F2D4-A247-49F0-9323-4519CFFFA3F3}" type="presParOf" srcId="{E27DA1EB-C6DE-4C6A-83F9-EE5638EE4729}" destId="{38846FAC-1933-4986-83C8-468C9768B453}" srcOrd="0" destOrd="0" presId="urn:microsoft.com/office/officeart/2018/5/layout/IconCircleLabelList"/>
    <dgm:cxn modelId="{59ADC775-0BCE-4448-B33E-64722D377950}" type="presParOf" srcId="{E27DA1EB-C6DE-4C6A-83F9-EE5638EE4729}" destId="{487434C2-F479-47A2-A056-6FF2B34451A1}" srcOrd="1" destOrd="0" presId="urn:microsoft.com/office/officeart/2018/5/layout/IconCircleLabelList"/>
    <dgm:cxn modelId="{FEB4E641-0E16-4A3A-8B11-D5FF0F0840CF}" type="presParOf" srcId="{E27DA1EB-C6DE-4C6A-83F9-EE5638EE4729}" destId="{E42C105F-D48E-4A1C-9D98-4B26385FB229}" srcOrd="2" destOrd="0" presId="urn:microsoft.com/office/officeart/2018/5/layout/IconCircleLabelList"/>
    <dgm:cxn modelId="{5126A3AF-DF99-4A49-B34D-F09250F4BF11}" type="presParOf" srcId="{E27DA1EB-C6DE-4C6A-83F9-EE5638EE4729}" destId="{3A6C76D8-9C46-493D-8C86-455476DFBDE2}" srcOrd="3" destOrd="0" presId="urn:microsoft.com/office/officeart/2018/5/layout/IconCircleLabelList"/>
    <dgm:cxn modelId="{F16B00A6-FF1C-4AF1-A82C-48DD9311864A}" type="presParOf" srcId="{1B766420-1C87-40E9-88FB-DD11595ABD30}" destId="{498358FB-6170-4ADD-BF90-D99D41AA7C2D}" srcOrd="1" destOrd="0" presId="urn:microsoft.com/office/officeart/2018/5/layout/IconCircleLabelList"/>
    <dgm:cxn modelId="{015B931C-BCCD-4F6F-BDD6-C50E099696EA}" type="presParOf" srcId="{1B766420-1C87-40E9-88FB-DD11595ABD30}" destId="{AEB61A1E-E394-4BA8-9157-2A3B0C60DA02}" srcOrd="2" destOrd="0" presId="urn:microsoft.com/office/officeart/2018/5/layout/IconCircleLabelList"/>
    <dgm:cxn modelId="{EB6BFE3D-8492-4430-B7D2-15ABC77EE03D}" type="presParOf" srcId="{AEB61A1E-E394-4BA8-9157-2A3B0C60DA02}" destId="{1507B480-36F0-4DE3-9419-0E45E8F2C40B}" srcOrd="0" destOrd="0" presId="urn:microsoft.com/office/officeart/2018/5/layout/IconCircleLabelList"/>
    <dgm:cxn modelId="{3BA5BA0F-D552-4C8E-82BB-995BEA3378E6}" type="presParOf" srcId="{AEB61A1E-E394-4BA8-9157-2A3B0C60DA02}" destId="{93557DBD-DD1A-412F-A5AC-452D8FC3BE9D}" srcOrd="1" destOrd="0" presId="urn:microsoft.com/office/officeart/2018/5/layout/IconCircleLabelList"/>
    <dgm:cxn modelId="{A7503049-633A-4FBE-A8C5-2247A699E448}" type="presParOf" srcId="{AEB61A1E-E394-4BA8-9157-2A3B0C60DA02}" destId="{EB5A9A14-0D38-496E-97AF-A312F1440C82}" srcOrd="2" destOrd="0" presId="urn:microsoft.com/office/officeart/2018/5/layout/IconCircleLabelList"/>
    <dgm:cxn modelId="{879592B2-CA8E-4069-9032-56201ECA9E17}" type="presParOf" srcId="{AEB61A1E-E394-4BA8-9157-2A3B0C60DA02}" destId="{1642F5AD-722C-471C-8791-D1F0BC9FE82D}" srcOrd="3" destOrd="0" presId="urn:microsoft.com/office/officeart/2018/5/layout/IconCircleLabelList"/>
    <dgm:cxn modelId="{7B6D2EFB-03F1-44F4-9778-6334EECC62A5}" type="presParOf" srcId="{1B766420-1C87-40E9-88FB-DD11595ABD30}" destId="{BB3AD1F1-068D-46CE-8FAE-D0999455AFC8}" srcOrd="3" destOrd="0" presId="urn:microsoft.com/office/officeart/2018/5/layout/IconCircleLabelList"/>
    <dgm:cxn modelId="{EC26B613-9A37-4397-AC05-54FC5BACEE21}" type="presParOf" srcId="{1B766420-1C87-40E9-88FB-DD11595ABD30}" destId="{ACB17F93-5F9C-44FC-8E5F-2C87A1236A76}" srcOrd="4" destOrd="0" presId="urn:microsoft.com/office/officeart/2018/5/layout/IconCircleLabelList"/>
    <dgm:cxn modelId="{EEDB03D3-1E23-4BBE-9296-7E7B2A105DE2}" type="presParOf" srcId="{ACB17F93-5F9C-44FC-8E5F-2C87A1236A76}" destId="{6E35D0A7-6F13-4C35-BEDA-53CC5506F638}" srcOrd="0" destOrd="0" presId="urn:microsoft.com/office/officeart/2018/5/layout/IconCircleLabelList"/>
    <dgm:cxn modelId="{9AEA3C52-9435-4E70-A004-C50E1E988455}" type="presParOf" srcId="{ACB17F93-5F9C-44FC-8E5F-2C87A1236A76}" destId="{4D2A9150-B380-4516-8BF5-769D88359C18}" srcOrd="1" destOrd="0" presId="urn:microsoft.com/office/officeart/2018/5/layout/IconCircleLabelList"/>
    <dgm:cxn modelId="{70B40B86-E325-48F9-8AD1-4BBF0A97E17A}" type="presParOf" srcId="{ACB17F93-5F9C-44FC-8E5F-2C87A1236A76}" destId="{736C7FB4-EFAF-4369-829A-DD6C1BC83524}" srcOrd="2" destOrd="0" presId="urn:microsoft.com/office/officeart/2018/5/layout/IconCircleLabelList"/>
    <dgm:cxn modelId="{55D0117E-76D4-4C35-BD79-D1FD3B9C5833}" type="presParOf" srcId="{ACB17F93-5F9C-44FC-8E5F-2C87A1236A76}" destId="{3449BC9C-EDD5-47C1-BBAD-DE0A7B990E44}" srcOrd="3" destOrd="0" presId="urn:microsoft.com/office/officeart/2018/5/layout/IconCircleLabelList"/>
    <dgm:cxn modelId="{B8175290-091C-414D-91DC-251BB534A776}" type="presParOf" srcId="{1B766420-1C87-40E9-88FB-DD11595ABD30}" destId="{4CA8F05D-F6B3-4B1C-94F2-828AED6AFB6F}" srcOrd="5" destOrd="0" presId="urn:microsoft.com/office/officeart/2018/5/layout/IconCircleLabelList"/>
    <dgm:cxn modelId="{C552F863-3229-49C8-B7AB-CA4304FE5484}" type="presParOf" srcId="{1B766420-1C87-40E9-88FB-DD11595ABD30}" destId="{BFFCAF32-9E72-48BE-B4E3-22C383CA4F90}" srcOrd="6" destOrd="0" presId="urn:microsoft.com/office/officeart/2018/5/layout/IconCircleLabelList"/>
    <dgm:cxn modelId="{F2FC5448-CE66-48CC-8772-D8A748BB21C4}" type="presParOf" srcId="{BFFCAF32-9E72-48BE-B4E3-22C383CA4F90}" destId="{122C88F4-4622-4949-8FF2-8DE31E067FB4}" srcOrd="0" destOrd="0" presId="urn:microsoft.com/office/officeart/2018/5/layout/IconCircleLabelList"/>
    <dgm:cxn modelId="{BC95322C-C772-4783-873B-1B5A88F2C824}" type="presParOf" srcId="{BFFCAF32-9E72-48BE-B4E3-22C383CA4F90}" destId="{6B351A83-FB6F-475D-B101-C0C1692A55DF}" srcOrd="1" destOrd="0" presId="urn:microsoft.com/office/officeart/2018/5/layout/IconCircleLabelList"/>
    <dgm:cxn modelId="{51FBC3F9-C89F-436A-BB9B-DAE34F163E45}" type="presParOf" srcId="{BFFCAF32-9E72-48BE-B4E3-22C383CA4F90}" destId="{83AE63AC-2283-4EF4-853E-5C5B223C08A9}" srcOrd="2" destOrd="0" presId="urn:microsoft.com/office/officeart/2018/5/layout/IconCircleLabelList"/>
    <dgm:cxn modelId="{9F7A0D8D-EBBF-4A5A-99B3-4DF1CE4111C2}" type="presParOf" srcId="{BFFCAF32-9E72-48BE-B4E3-22C383CA4F90}" destId="{DD8A90FC-7787-4D5D-B22B-125A836A38F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C94153-C4F1-4E87-AE4B-29588A86F9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AB114D5-D691-4A1A-A812-9BC8499CC628}">
      <dgm:prSet/>
      <dgm:spPr/>
      <dgm:t>
        <a:bodyPr/>
        <a:lstStyle/>
        <a:p>
          <a:r>
            <a:rPr lang="en-US"/>
            <a:t>Qualitative research using secondary data from academic journals and industry reports.</a:t>
          </a:r>
        </a:p>
      </dgm:t>
    </dgm:pt>
    <dgm:pt modelId="{604F41FC-B6A9-40D5-8F45-276C5E482F53}" type="parTrans" cxnId="{92A88E93-92D5-4419-8A7A-C5D9334C5898}">
      <dgm:prSet/>
      <dgm:spPr/>
      <dgm:t>
        <a:bodyPr/>
        <a:lstStyle/>
        <a:p>
          <a:endParaRPr lang="en-US"/>
        </a:p>
      </dgm:t>
    </dgm:pt>
    <dgm:pt modelId="{D79AEC60-C9E7-45AE-9094-2FE4903A81E2}" type="sibTrans" cxnId="{92A88E93-92D5-4419-8A7A-C5D9334C5898}">
      <dgm:prSet/>
      <dgm:spPr/>
      <dgm:t>
        <a:bodyPr/>
        <a:lstStyle/>
        <a:p>
          <a:endParaRPr lang="en-US"/>
        </a:p>
      </dgm:t>
    </dgm:pt>
    <dgm:pt modelId="{F16B38C9-23EA-4172-AD2C-C19585E51F0E}">
      <dgm:prSet/>
      <dgm:spPr/>
      <dgm:t>
        <a:bodyPr/>
        <a:lstStyle/>
        <a:p>
          <a:r>
            <a:rPr lang="en-US"/>
            <a:t>Analytical tools: PESTLE and SWOT analysis applied.</a:t>
          </a:r>
        </a:p>
      </dgm:t>
    </dgm:pt>
    <dgm:pt modelId="{986DB54B-BD68-4464-8EFB-06A3ADDB7212}" type="parTrans" cxnId="{67613ED6-F341-4ECF-9D45-9385AE715380}">
      <dgm:prSet/>
      <dgm:spPr/>
      <dgm:t>
        <a:bodyPr/>
        <a:lstStyle/>
        <a:p>
          <a:endParaRPr lang="en-US"/>
        </a:p>
      </dgm:t>
    </dgm:pt>
    <dgm:pt modelId="{95B3F33B-C642-4560-8E49-72B941BDF248}" type="sibTrans" cxnId="{67613ED6-F341-4ECF-9D45-9385AE715380}">
      <dgm:prSet/>
      <dgm:spPr/>
      <dgm:t>
        <a:bodyPr/>
        <a:lstStyle/>
        <a:p>
          <a:endParaRPr lang="en-US"/>
        </a:p>
      </dgm:t>
    </dgm:pt>
    <dgm:pt modelId="{F3236FC9-A4ED-40FC-AF9C-312FA4627FA0}">
      <dgm:prSet/>
      <dgm:spPr/>
      <dgm:t>
        <a:bodyPr/>
        <a:lstStyle/>
        <a:p>
          <a:r>
            <a:rPr lang="en-US"/>
            <a:t>Framework: Triple Bottom Line (economic, environmental, social) sustainability model (Costa and Costa, 2022).</a:t>
          </a:r>
        </a:p>
      </dgm:t>
    </dgm:pt>
    <dgm:pt modelId="{E2F4399B-A63F-4C00-9AF9-471ADCD304A8}" type="parTrans" cxnId="{377DB41A-B95B-48A4-A01B-EC97F35D620A}">
      <dgm:prSet/>
      <dgm:spPr/>
      <dgm:t>
        <a:bodyPr/>
        <a:lstStyle/>
        <a:p>
          <a:endParaRPr lang="en-US"/>
        </a:p>
      </dgm:t>
    </dgm:pt>
    <dgm:pt modelId="{2E50DEBA-8FAE-4C56-B7B5-CF73CF0A899B}" type="sibTrans" cxnId="{377DB41A-B95B-48A4-A01B-EC97F35D620A}">
      <dgm:prSet/>
      <dgm:spPr/>
      <dgm:t>
        <a:bodyPr/>
        <a:lstStyle/>
        <a:p>
          <a:endParaRPr lang="en-US"/>
        </a:p>
      </dgm:t>
    </dgm:pt>
    <dgm:pt modelId="{6D3AC134-9C81-40FE-855E-6D05B5790B13}">
      <dgm:prSet/>
      <dgm:spPr/>
      <dgm:t>
        <a:bodyPr/>
        <a:lstStyle/>
        <a:p>
          <a:r>
            <a:rPr lang="en-US"/>
            <a:t>Focus: Evaluating hotel strategies for food waste minimisation and efficiency.</a:t>
          </a:r>
        </a:p>
      </dgm:t>
    </dgm:pt>
    <dgm:pt modelId="{CE539321-597B-4606-A9A9-6990CD7DCD83}" type="parTrans" cxnId="{C7708B7C-32E4-4740-AEC5-E369BC66E830}">
      <dgm:prSet/>
      <dgm:spPr/>
      <dgm:t>
        <a:bodyPr/>
        <a:lstStyle/>
        <a:p>
          <a:endParaRPr lang="en-US"/>
        </a:p>
      </dgm:t>
    </dgm:pt>
    <dgm:pt modelId="{BBE038CD-ECDC-4FA0-AD74-CF059658A2F7}" type="sibTrans" cxnId="{C7708B7C-32E4-4740-AEC5-E369BC66E830}">
      <dgm:prSet/>
      <dgm:spPr/>
      <dgm:t>
        <a:bodyPr/>
        <a:lstStyle/>
        <a:p>
          <a:endParaRPr lang="en-US"/>
        </a:p>
      </dgm:t>
    </dgm:pt>
    <dgm:pt modelId="{475CA698-286A-49F8-BB11-01FA0835EF0C}" type="pres">
      <dgm:prSet presAssocID="{AAC94153-C4F1-4E87-AE4B-29588A86F90E}" presName="root" presStyleCnt="0">
        <dgm:presLayoutVars>
          <dgm:dir/>
          <dgm:resizeHandles val="exact"/>
        </dgm:presLayoutVars>
      </dgm:prSet>
      <dgm:spPr/>
    </dgm:pt>
    <dgm:pt modelId="{50873E70-F799-412D-9AC5-D8CD1C1F6371}" type="pres">
      <dgm:prSet presAssocID="{8AB114D5-D691-4A1A-A812-9BC8499CC628}" presName="compNode" presStyleCnt="0"/>
      <dgm:spPr/>
    </dgm:pt>
    <dgm:pt modelId="{1AFB7840-B517-46F0-BE39-664DE25B349E}" type="pres">
      <dgm:prSet presAssocID="{8AB114D5-D691-4A1A-A812-9BC8499CC628}" presName="bgRect" presStyleLbl="bgShp" presStyleIdx="0" presStyleCnt="4"/>
      <dgm:spPr/>
    </dgm:pt>
    <dgm:pt modelId="{6B7980A0-808A-4F2B-9F8D-A6153C7B716D}" type="pres">
      <dgm:prSet presAssocID="{8AB114D5-D691-4A1A-A812-9BC8499CC62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37795EAB-8886-4CAA-9C51-8476DB1B6736}" type="pres">
      <dgm:prSet presAssocID="{8AB114D5-D691-4A1A-A812-9BC8499CC628}" presName="spaceRect" presStyleCnt="0"/>
      <dgm:spPr/>
    </dgm:pt>
    <dgm:pt modelId="{AFEF4056-E0A7-4738-9B1E-027CA3CD82F7}" type="pres">
      <dgm:prSet presAssocID="{8AB114D5-D691-4A1A-A812-9BC8499CC628}" presName="parTx" presStyleLbl="revTx" presStyleIdx="0" presStyleCnt="4">
        <dgm:presLayoutVars>
          <dgm:chMax val="0"/>
          <dgm:chPref val="0"/>
        </dgm:presLayoutVars>
      </dgm:prSet>
      <dgm:spPr/>
    </dgm:pt>
    <dgm:pt modelId="{45F83323-91B1-4E40-B7B1-D41065F60681}" type="pres">
      <dgm:prSet presAssocID="{D79AEC60-C9E7-45AE-9094-2FE4903A81E2}" presName="sibTrans" presStyleCnt="0"/>
      <dgm:spPr/>
    </dgm:pt>
    <dgm:pt modelId="{6B60C329-1270-47AE-B57F-203ECF6A906E}" type="pres">
      <dgm:prSet presAssocID="{F16B38C9-23EA-4172-AD2C-C19585E51F0E}" presName="compNode" presStyleCnt="0"/>
      <dgm:spPr/>
    </dgm:pt>
    <dgm:pt modelId="{2AD2CE7F-519E-4691-9A49-A47DF357ED03}" type="pres">
      <dgm:prSet presAssocID="{F16B38C9-23EA-4172-AD2C-C19585E51F0E}" presName="bgRect" presStyleLbl="bgShp" presStyleIdx="1" presStyleCnt="4"/>
      <dgm:spPr/>
    </dgm:pt>
    <dgm:pt modelId="{F321E639-A95C-4FFA-81A4-AF764139ED7A}" type="pres">
      <dgm:prSet presAssocID="{F16B38C9-23EA-4172-AD2C-C19585E51F0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g spray"/>
        </a:ext>
      </dgm:extLst>
    </dgm:pt>
    <dgm:pt modelId="{0613132E-B5EE-4F75-8227-564F61D13501}" type="pres">
      <dgm:prSet presAssocID="{F16B38C9-23EA-4172-AD2C-C19585E51F0E}" presName="spaceRect" presStyleCnt="0"/>
      <dgm:spPr/>
    </dgm:pt>
    <dgm:pt modelId="{FAF94217-2C16-4E34-AB65-D0C3B7EB8605}" type="pres">
      <dgm:prSet presAssocID="{F16B38C9-23EA-4172-AD2C-C19585E51F0E}" presName="parTx" presStyleLbl="revTx" presStyleIdx="1" presStyleCnt="4">
        <dgm:presLayoutVars>
          <dgm:chMax val="0"/>
          <dgm:chPref val="0"/>
        </dgm:presLayoutVars>
      </dgm:prSet>
      <dgm:spPr/>
    </dgm:pt>
    <dgm:pt modelId="{3519334B-C827-45CB-864E-D3D88F3CCA68}" type="pres">
      <dgm:prSet presAssocID="{95B3F33B-C642-4560-8E49-72B941BDF248}" presName="sibTrans" presStyleCnt="0"/>
      <dgm:spPr/>
    </dgm:pt>
    <dgm:pt modelId="{77576E4D-7DB8-477B-86C3-A5D242B74815}" type="pres">
      <dgm:prSet presAssocID="{F3236FC9-A4ED-40FC-AF9C-312FA4627FA0}" presName="compNode" presStyleCnt="0"/>
      <dgm:spPr/>
    </dgm:pt>
    <dgm:pt modelId="{3E79AA9D-813E-4495-854F-E302F4A9E3E4}" type="pres">
      <dgm:prSet presAssocID="{F3236FC9-A4ED-40FC-AF9C-312FA4627FA0}" presName="bgRect" presStyleLbl="bgShp" presStyleIdx="2" presStyleCnt="4"/>
      <dgm:spPr/>
    </dgm:pt>
    <dgm:pt modelId="{5D2FE991-799A-4D57-A5D3-07DB0827FABC}" type="pres">
      <dgm:prSet presAssocID="{F3236FC9-A4ED-40FC-AF9C-312FA4627F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35B6FCBB-3DBD-488A-BB49-114638ABECA4}" type="pres">
      <dgm:prSet presAssocID="{F3236FC9-A4ED-40FC-AF9C-312FA4627FA0}" presName="spaceRect" presStyleCnt="0"/>
      <dgm:spPr/>
    </dgm:pt>
    <dgm:pt modelId="{F4B53CB6-28EF-40E0-8DEC-79C4B7004923}" type="pres">
      <dgm:prSet presAssocID="{F3236FC9-A4ED-40FC-AF9C-312FA4627FA0}" presName="parTx" presStyleLbl="revTx" presStyleIdx="2" presStyleCnt="4">
        <dgm:presLayoutVars>
          <dgm:chMax val="0"/>
          <dgm:chPref val="0"/>
        </dgm:presLayoutVars>
      </dgm:prSet>
      <dgm:spPr/>
    </dgm:pt>
    <dgm:pt modelId="{1F121A2B-6E0E-42D1-926F-7C1E17BA5658}" type="pres">
      <dgm:prSet presAssocID="{2E50DEBA-8FAE-4C56-B7B5-CF73CF0A899B}" presName="sibTrans" presStyleCnt="0"/>
      <dgm:spPr/>
    </dgm:pt>
    <dgm:pt modelId="{092056A6-22B2-4B31-8062-43096F4E2B90}" type="pres">
      <dgm:prSet presAssocID="{6D3AC134-9C81-40FE-855E-6D05B5790B13}" presName="compNode" presStyleCnt="0"/>
      <dgm:spPr/>
    </dgm:pt>
    <dgm:pt modelId="{80A11FC4-320F-4953-9C6B-5DE5FF45993B}" type="pres">
      <dgm:prSet presAssocID="{6D3AC134-9C81-40FE-855E-6D05B5790B13}" presName="bgRect" presStyleLbl="bgShp" presStyleIdx="3" presStyleCnt="4"/>
      <dgm:spPr/>
    </dgm:pt>
    <dgm:pt modelId="{3D1CB3FF-2EBF-49D9-A12A-F57B5ED71C76}" type="pres">
      <dgm:prSet presAssocID="{6D3AC134-9C81-40FE-855E-6D05B5790B1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ycle"/>
        </a:ext>
      </dgm:extLst>
    </dgm:pt>
    <dgm:pt modelId="{6DCE0853-B298-4EA2-9E19-E24731818388}" type="pres">
      <dgm:prSet presAssocID="{6D3AC134-9C81-40FE-855E-6D05B5790B13}" presName="spaceRect" presStyleCnt="0"/>
      <dgm:spPr/>
    </dgm:pt>
    <dgm:pt modelId="{54EE310F-39F1-493F-8A6B-D982455677DA}" type="pres">
      <dgm:prSet presAssocID="{6D3AC134-9C81-40FE-855E-6D05B5790B13}" presName="parTx" presStyleLbl="revTx" presStyleIdx="3" presStyleCnt="4">
        <dgm:presLayoutVars>
          <dgm:chMax val="0"/>
          <dgm:chPref val="0"/>
        </dgm:presLayoutVars>
      </dgm:prSet>
      <dgm:spPr/>
    </dgm:pt>
  </dgm:ptLst>
  <dgm:cxnLst>
    <dgm:cxn modelId="{377DB41A-B95B-48A4-A01B-EC97F35D620A}" srcId="{AAC94153-C4F1-4E87-AE4B-29588A86F90E}" destId="{F3236FC9-A4ED-40FC-AF9C-312FA4627FA0}" srcOrd="2" destOrd="0" parTransId="{E2F4399B-A63F-4C00-9AF9-471ADCD304A8}" sibTransId="{2E50DEBA-8FAE-4C56-B7B5-CF73CF0A899B}"/>
    <dgm:cxn modelId="{9499B66B-C7DD-436C-AB76-FE4F6E040CD3}" type="presOf" srcId="{F3236FC9-A4ED-40FC-AF9C-312FA4627FA0}" destId="{F4B53CB6-28EF-40E0-8DEC-79C4B7004923}" srcOrd="0" destOrd="0" presId="urn:microsoft.com/office/officeart/2018/2/layout/IconVerticalSolidList"/>
    <dgm:cxn modelId="{F9734C78-37C4-4D3B-A3D6-5E65D6B7C3F0}" type="presOf" srcId="{8AB114D5-D691-4A1A-A812-9BC8499CC628}" destId="{AFEF4056-E0A7-4738-9B1E-027CA3CD82F7}" srcOrd="0" destOrd="0" presId="urn:microsoft.com/office/officeart/2018/2/layout/IconVerticalSolidList"/>
    <dgm:cxn modelId="{C7708B7C-32E4-4740-AEC5-E369BC66E830}" srcId="{AAC94153-C4F1-4E87-AE4B-29588A86F90E}" destId="{6D3AC134-9C81-40FE-855E-6D05B5790B13}" srcOrd="3" destOrd="0" parTransId="{CE539321-597B-4606-A9A9-6990CD7DCD83}" sibTransId="{BBE038CD-ECDC-4FA0-AD74-CF059658A2F7}"/>
    <dgm:cxn modelId="{66A53281-BDA3-4963-A88C-95A913CAEB1C}" type="presOf" srcId="{AAC94153-C4F1-4E87-AE4B-29588A86F90E}" destId="{475CA698-286A-49F8-BB11-01FA0835EF0C}" srcOrd="0" destOrd="0" presId="urn:microsoft.com/office/officeart/2018/2/layout/IconVerticalSolidList"/>
    <dgm:cxn modelId="{92A88E93-92D5-4419-8A7A-C5D9334C5898}" srcId="{AAC94153-C4F1-4E87-AE4B-29588A86F90E}" destId="{8AB114D5-D691-4A1A-A812-9BC8499CC628}" srcOrd="0" destOrd="0" parTransId="{604F41FC-B6A9-40D5-8F45-276C5E482F53}" sibTransId="{D79AEC60-C9E7-45AE-9094-2FE4903A81E2}"/>
    <dgm:cxn modelId="{AF6067C8-E12F-4BF5-9639-6464B31F70B5}" type="presOf" srcId="{F16B38C9-23EA-4172-AD2C-C19585E51F0E}" destId="{FAF94217-2C16-4E34-AB65-D0C3B7EB8605}" srcOrd="0" destOrd="0" presId="urn:microsoft.com/office/officeart/2018/2/layout/IconVerticalSolidList"/>
    <dgm:cxn modelId="{67613ED6-F341-4ECF-9D45-9385AE715380}" srcId="{AAC94153-C4F1-4E87-AE4B-29588A86F90E}" destId="{F16B38C9-23EA-4172-AD2C-C19585E51F0E}" srcOrd="1" destOrd="0" parTransId="{986DB54B-BD68-4464-8EFB-06A3ADDB7212}" sibTransId="{95B3F33B-C642-4560-8E49-72B941BDF248}"/>
    <dgm:cxn modelId="{2BF5A7F9-DBAB-448F-95E7-A14ABAF4C138}" type="presOf" srcId="{6D3AC134-9C81-40FE-855E-6D05B5790B13}" destId="{54EE310F-39F1-493F-8A6B-D982455677DA}" srcOrd="0" destOrd="0" presId="urn:microsoft.com/office/officeart/2018/2/layout/IconVerticalSolidList"/>
    <dgm:cxn modelId="{459984E0-1A7B-4CC0-A4CF-ABD484DD568A}" type="presParOf" srcId="{475CA698-286A-49F8-BB11-01FA0835EF0C}" destId="{50873E70-F799-412D-9AC5-D8CD1C1F6371}" srcOrd="0" destOrd="0" presId="urn:microsoft.com/office/officeart/2018/2/layout/IconVerticalSolidList"/>
    <dgm:cxn modelId="{88427962-4D7D-4D62-AF9F-21F8B0032D98}" type="presParOf" srcId="{50873E70-F799-412D-9AC5-D8CD1C1F6371}" destId="{1AFB7840-B517-46F0-BE39-664DE25B349E}" srcOrd="0" destOrd="0" presId="urn:microsoft.com/office/officeart/2018/2/layout/IconVerticalSolidList"/>
    <dgm:cxn modelId="{385249A5-3477-4BCD-928E-943875E76E09}" type="presParOf" srcId="{50873E70-F799-412D-9AC5-D8CD1C1F6371}" destId="{6B7980A0-808A-4F2B-9F8D-A6153C7B716D}" srcOrd="1" destOrd="0" presId="urn:microsoft.com/office/officeart/2018/2/layout/IconVerticalSolidList"/>
    <dgm:cxn modelId="{59B2C006-07EC-4F1B-83ED-AAF65755DF3D}" type="presParOf" srcId="{50873E70-F799-412D-9AC5-D8CD1C1F6371}" destId="{37795EAB-8886-4CAA-9C51-8476DB1B6736}" srcOrd="2" destOrd="0" presId="urn:microsoft.com/office/officeart/2018/2/layout/IconVerticalSolidList"/>
    <dgm:cxn modelId="{35AB77EF-B785-400D-872A-DB607EAA5D2D}" type="presParOf" srcId="{50873E70-F799-412D-9AC5-D8CD1C1F6371}" destId="{AFEF4056-E0A7-4738-9B1E-027CA3CD82F7}" srcOrd="3" destOrd="0" presId="urn:microsoft.com/office/officeart/2018/2/layout/IconVerticalSolidList"/>
    <dgm:cxn modelId="{5E62D89A-7295-4E44-9CE5-639F665887E7}" type="presParOf" srcId="{475CA698-286A-49F8-BB11-01FA0835EF0C}" destId="{45F83323-91B1-4E40-B7B1-D41065F60681}" srcOrd="1" destOrd="0" presId="urn:microsoft.com/office/officeart/2018/2/layout/IconVerticalSolidList"/>
    <dgm:cxn modelId="{334FB7E3-2A66-4CF6-94D3-4AF3A4240CE7}" type="presParOf" srcId="{475CA698-286A-49F8-BB11-01FA0835EF0C}" destId="{6B60C329-1270-47AE-B57F-203ECF6A906E}" srcOrd="2" destOrd="0" presId="urn:microsoft.com/office/officeart/2018/2/layout/IconVerticalSolidList"/>
    <dgm:cxn modelId="{4923C4C7-BAF0-4784-ABC7-D3924B251726}" type="presParOf" srcId="{6B60C329-1270-47AE-B57F-203ECF6A906E}" destId="{2AD2CE7F-519E-4691-9A49-A47DF357ED03}" srcOrd="0" destOrd="0" presId="urn:microsoft.com/office/officeart/2018/2/layout/IconVerticalSolidList"/>
    <dgm:cxn modelId="{EAF353DD-174D-4141-852A-627BB8B8E21F}" type="presParOf" srcId="{6B60C329-1270-47AE-B57F-203ECF6A906E}" destId="{F321E639-A95C-4FFA-81A4-AF764139ED7A}" srcOrd="1" destOrd="0" presId="urn:microsoft.com/office/officeart/2018/2/layout/IconVerticalSolidList"/>
    <dgm:cxn modelId="{6DF012E2-7470-48E9-BE97-415E32BE0601}" type="presParOf" srcId="{6B60C329-1270-47AE-B57F-203ECF6A906E}" destId="{0613132E-B5EE-4F75-8227-564F61D13501}" srcOrd="2" destOrd="0" presId="urn:microsoft.com/office/officeart/2018/2/layout/IconVerticalSolidList"/>
    <dgm:cxn modelId="{CCE69A6A-753F-4411-BB36-95EE28A65C6B}" type="presParOf" srcId="{6B60C329-1270-47AE-B57F-203ECF6A906E}" destId="{FAF94217-2C16-4E34-AB65-D0C3B7EB8605}" srcOrd="3" destOrd="0" presId="urn:microsoft.com/office/officeart/2018/2/layout/IconVerticalSolidList"/>
    <dgm:cxn modelId="{66AA6BD3-DC22-4B0B-9A6A-5D822C1DCE24}" type="presParOf" srcId="{475CA698-286A-49F8-BB11-01FA0835EF0C}" destId="{3519334B-C827-45CB-864E-D3D88F3CCA68}" srcOrd="3" destOrd="0" presId="urn:microsoft.com/office/officeart/2018/2/layout/IconVerticalSolidList"/>
    <dgm:cxn modelId="{07ABB61B-F857-4E75-8E90-FE86D26F4711}" type="presParOf" srcId="{475CA698-286A-49F8-BB11-01FA0835EF0C}" destId="{77576E4D-7DB8-477B-86C3-A5D242B74815}" srcOrd="4" destOrd="0" presId="urn:microsoft.com/office/officeart/2018/2/layout/IconVerticalSolidList"/>
    <dgm:cxn modelId="{50507AA3-D1D9-4412-BE0A-5619FA1B7304}" type="presParOf" srcId="{77576E4D-7DB8-477B-86C3-A5D242B74815}" destId="{3E79AA9D-813E-4495-854F-E302F4A9E3E4}" srcOrd="0" destOrd="0" presId="urn:microsoft.com/office/officeart/2018/2/layout/IconVerticalSolidList"/>
    <dgm:cxn modelId="{910D09C4-0EE1-4078-9495-59096DE43487}" type="presParOf" srcId="{77576E4D-7DB8-477B-86C3-A5D242B74815}" destId="{5D2FE991-799A-4D57-A5D3-07DB0827FABC}" srcOrd="1" destOrd="0" presId="urn:microsoft.com/office/officeart/2018/2/layout/IconVerticalSolidList"/>
    <dgm:cxn modelId="{541686B6-F17C-49EA-99DE-8B3910E548A6}" type="presParOf" srcId="{77576E4D-7DB8-477B-86C3-A5D242B74815}" destId="{35B6FCBB-3DBD-488A-BB49-114638ABECA4}" srcOrd="2" destOrd="0" presId="urn:microsoft.com/office/officeart/2018/2/layout/IconVerticalSolidList"/>
    <dgm:cxn modelId="{B42010FA-4B26-4577-AF8C-1FC08C330C5F}" type="presParOf" srcId="{77576E4D-7DB8-477B-86C3-A5D242B74815}" destId="{F4B53CB6-28EF-40E0-8DEC-79C4B7004923}" srcOrd="3" destOrd="0" presId="urn:microsoft.com/office/officeart/2018/2/layout/IconVerticalSolidList"/>
    <dgm:cxn modelId="{E1E93DF5-CFE3-45EE-B38F-B941300B3D79}" type="presParOf" srcId="{475CA698-286A-49F8-BB11-01FA0835EF0C}" destId="{1F121A2B-6E0E-42D1-926F-7C1E17BA5658}" srcOrd="5" destOrd="0" presId="urn:microsoft.com/office/officeart/2018/2/layout/IconVerticalSolidList"/>
    <dgm:cxn modelId="{D586F551-65EB-45C4-8B9D-733E2C8DF5C7}" type="presParOf" srcId="{475CA698-286A-49F8-BB11-01FA0835EF0C}" destId="{092056A6-22B2-4B31-8062-43096F4E2B90}" srcOrd="6" destOrd="0" presId="urn:microsoft.com/office/officeart/2018/2/layout/IconVerticalSolidList"/>
    <dgm:cxn modelId="{7A15DACD-06AF-404F-98EF-724E151DF0D5}" type="presParOf" srcId="{092056A6-22B2-4B31-8062-43096F4E2B90}" destId="{80A11FC4-320F-4953-9C6B-5DE5FF45993B}" srcOrd="0" destOrd="0" presId="urn:microsoft.com/office/officeart/2018/2/layout/IconVerticalSolidList"/>
    <dgm:cxn modelId="{179BE5BB-D5D7-4E35-81F1-4455791B13C0}" type="presParOf" srcId="{092056A6-22B2-4B31-8062-43096F4E2B90}" destId="{3D1CB3FF-2EBF-49D9-A12A-F57B5ED71C76}" srcOrd="1" destOrd="0" presId="urn:microsoft.com/office/officeart/2018/2/layout/IconVerticalSolidList"/>
    <dgm:cxn modelId="{EA673561-B87F-409B-9AD1-745A1006CFD1}" type="presParOf" srcId="{092056A6-22B2-4B31-8062-43096F4E2B90}" destId="{6DCE0853-B298-4EA2-9E19-E24731818388}" srcOrd="2" destOrd="0" presId="urn:microsoft.com/office/officeart/2018/2/layout/IconVerticalSolidList"/>
    <dgm:cxn modelId="{B2E4AB09-F1D2-4118-A675-36D7987FDE0B}" type="presParOf" srcId="{092056A6-22B2-4B31-8062-43096F4E2B90}" destId="{54EE310F-39F1-493F-8A6B-D982455677D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967DD6-3188-4715-9666-A63E80354089}"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3FA52AA-7926-44F1-BE3E-E8CB1E9003F9}">
      <dgm:prSet/>
      <dgm:spPr/>
      <dgm:t>
        <a:bodyPr/>
        <a:lstStyle/>
        <a:p>
          <a:pPr>
            <a:defRPr cap="all"/>
          </a:pPr>
          <a:r>
            <a:rPr lang="en-US"/>
            <a:t>Waste reduction lowers food procurement and disposal costs.</a:t>
          </a:r>
        </a:p>
      </dgm:t>
    </dgm:pt>
    <dgm:pt modelId="{FC064A88-041E-4228-850B-C2C81FA101CA}" type="parTrans" cxnId="{33696484-E109-4604-8B82-EB6D87C1BAF8}">
      <dgm:prSet/>
      <dgm:spPr/>
      <dgm:t>
        <a:bodyPr/>
        <a:lstStyle/>
        <a:p>
          <a:endParaRPr lang="en-US"/>
        </a:p>
      </dgm:t>
    </dgm:pt>
    <dgm:pt modelId="{A5FE30F4-9397-47DF-B5B2-2829EFFAF64B}" type="sibTrans" cxnId="{33696484-E109-4604-8B82-EB6D87C1BAF8}">
      <dgm:prSet/>
      <dgm:spPr/>
      <dgm:t>
        <a:bodyPr/>
        <a:lstStyle/>
        <a:p>
          <a:endParaRPr lang="en-US"/>
        </a:p>
      </dgm:t>
    </dgm:pt>
    <dgm:pt modelId="{9E8446C5-5706-414D-890F-EE3C524B4544}">
      <dgm:prSet/>
      <dgm:spPr/>
      <dgm:t>
        <a:bodyPr/>
        <a:lstStyle/>
        <a:p>
          <a:pPr>
            <a:defRPr cap="all"/>
          </a:pPr>
          <a:r>
            <a:rPr lang="en-US"/>
            <a:t>Efficient inventory systems improve forecasting accuracy.</a:t>
          </a:r>
        </a:p>
      </dgm:t>
    </dgm:pt>
    <dgm:pt modelId="{6D42A11F-5624-40DD-9FAE-F0501C5FAAAD}" type="parTrans" cxnId="{46C0DB0D-431F-4088-9F80-A18F929E2BDB}">
      <dgm:prSet/>
      <dgm:spPr/>
      <dgm:t>
        <a:bodyPr/>
        <a:lstStyle/>
        <a:p>
          <a:endParaRPr lang="en-US"/>
        </a:p>
      </dgm:t>
    </dgm:pt>
    <dgm:pt modelId="{542A21CA-2A1F-4F2E-8AC8-5182D272CA34}" type="sibTrans" cxnId="{46C0DB0D-431F-4088-9F80-A18F929E2BDB}">
      <dgm:prSet/>
      <dgm:spPr/>
      <dgm:t>
        <a:bodyPr/>
        <a:lstStyle/>
        <a:p>
          <a:endParaRPr lang="en-US"/>
        </a:p>
      </dgm:t>
    </dgm:pt>
    <dgm:pt modelId="{3F4FD736-382A-4270-B433-0E0F9661DBAC}">
      <dgm:prSet/>
      <dgm:spPr/>
      <dgm:t>
        <a:bodyPr/>
        <a:lstStyle/>
        <a:p>
          <a:pPr>
            <a:defRPr cap="all"/>
          </a:pPr>
          <a:r>
            <a:rPr lang="en-US"/>
            <a:t>Sustainable kitchens enhance staff productivity and morale (Cooper and Hall, 2019).</a:t>
          </a:r>
        </a:p>
      </dgm:t>
    </dgm:pt>
    <dgm:pt modelId="{9D156AB4-A310-420F-AB8E-ABD9A6CAFC03}" type="parTrans" cxnId="{CFD5936D-CBBA-47A3-B303-043367E121BB}">
      <dgm:prSet/>
      <dgm:spPr/>
      <dgm:t>
        <a:bodyPr/>
        <a:lstStyle/>
        <a:p>
          <a:endParaRPr lang="en-US"/>
        </a:p>
      </dgm:t>
    </dgm:pt>
    <dgm:pt modelId="{EAF889E8-81C4-4995-86CB-5D9C7197185D}" type="sibTrans" cxnId="{CFD5936D-CBBA-47A3-B303-043367E121BB}">
      <dgm:prSet/>
      <dgm:spPr/>
      <dgm:t>
        <a:bodyPr/>
        <a:lstStyle/>
        <a:p>
          <a:endParaRPr lang="en-US"/>
        </a:p>
      </dgm:t>
    </dgm:pt>
    <dgm:pt modelId="{9912AE5C-C63A-49AE-82E9-AA618634F6DD}">
      <dgm:prSet/>
      <dgm:spPr/>
      <dgm:t>
        <a:bodyPr/>
        <a:lstStyle/>
        <a:p>
          <a:pPr>
            <a:defRPr cap="all"/>
          </a:pPr>
          <a:r>
            <a:rPr lang="en-US"/>
            <a:t>Improved efficiency supports profitability and customer satisfaction.</a:t>
          </a:r>
        </a:p>
      </dgm:t>
    </dgm:pt>
    <dgm:pt modelId="{AEDEA8F7-2F16-4E87-9A2F-5E3411B50155}" type="parTrans" cxnId="{80D33733-A124-4E6B-9066-17959E0EB64F}">
      <dgm:prSet/>
      <dgm:spPr/>
      <dgm:t>
        <a:bodyPr/>
        <a:lstStyle/>
        <a:p>
          <a:endParaRPr lang="en-US"/>
        </a:p>
      </dgm:t>
    </dgm:pt>
    <dgm:pt modelId="{E833A418-89DB-469B-90F6-728FDB7DB471}" type="sibTrans" cxnId="{80D33733-A124-4E6B-9066-17959E0EB64F}">
      <dgm:prSet/>
      <dgm:spPr/>
      <dgm:t>
        <a:bodyPr/>
        <a:lstStyle/>
        <a:p>
          <a:endParaRPr lang="en-US"/>
        </a:p>
      </dgm:t>
    </dgm:pt>
    <dgm:pt modelId="{1206C6D8-3902-4701-91C6-7D1FBC3560E8}" type="pres">
      <dgm:prSet presAssocID="{A1967DD6-3188-4715-9666-A63E80354089}" presName="root" presStyleCnt="0">
        <dgm:presLayoutVars>
          <dgm:dir/>
          <dgm:resizeHandles val="exact"/>
        </dgm:presLayoutVars>
      </dgm:prSet>
      <dgm:spPr/>
    </dgm:pt>
    <dgm:pt modelId="{404309D8-E258-48BA-99A2-8D78ABD0D9C7}" type="pres">
      <dgm:prSet presAssocID="{43FA52AA-7926-44F1-BE3E-E8CB1E9003F9}" presName="compNode" presStyleCnt="0"/>
      <dgm:spPr/>
    </dgm:pt>
    <dgm:pt modelId="{3E5D0942-54B9-4091-9FF2-0B7D03F2663E}" type="pres">
      <dgm:prSet presAssocID="{43FA52AA-7926-44F1-BE3E-E8CB1E9003F9}" presName="iconBgRect" presStyleLbl="bgShp" presStyleIdx="0" presStyleCnt="4"/>
      <dgm:spPr>
        <a:prstGeom prst="round2DiagRect">
          <a:avLst>
            <a:gd name="adj1" fmla="val 29727"/>
            <a:gd name="adj2" fmla="val 0"/>
          </a:avLst>
        </a:prstGeom>
      </dgm:spPr>
    </dgm:pt>
    <dgm:pt modelId="{D9B3C30F-CE89-41A8-B0FA-1EF4DD788DE2}" type="pres">
      <dgm:prSet presAssocID="{43FA52AA-7926-44F1-BE3E-E8CB1E9003F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BBD56EAB-59CA-4F81-BAFC-FF2482C932CB}" type="pres">
      <dgm:prSet presAssocID="{43FA52AA-7926-44F1-BE3E-E8CB1E9003F9}" presName="spaceRect" presStyleCnt="0"/>
      <dgm:spPr/>
    </dgm:pt>
    <dgm:pt modelId="{D5FFE47F-2B9B-4271-842B-39F4B10A26BC}" type="pres">
      <dgm:prSet presAssocID="{43FA52AA-7926-44F1-BE3E-E8CB1E9003F9}" presName="textRect" presStyleLbl="revTx" presStyleIdx="0" presStyleCnt="4">
        <dgm:presLayoutVars>
          <dgm:chMax val="1"/>
          <dgm:chPref val="1"/>
        </dgm:presLayoutVars>
      </dgm:prSet>
      <dgm:spPr/>
    </dgm:pt>
    <dgm:pt modelId="{7FDC4D28-DCBA-4CE6-88EB-FAF9581BAB36}" type="pres">
      <dgm:prSet presAssocID="{A5FE30F4-9397-47DF-B5B2-2829EFFAF64B}" presName="sibTrans" presStyleCnt="0"/>
      <dgm:spPr/>
    </dgm:pt>
    <dgm:pt modelId="{E9926CE1-6CC0-4B2C-B1FA-550CC65004CC}" type="pres">
      <dgm:prSet presAssocID="{9E8446C5-5706-414D-890F-EE3C524B4544}" presName="compNode" presStyleCnt="0"/>
      <dgm:spPr/>
    </dgm:pt>
    <dgm:pt modelId="{2F2F08B6-E183-421C-9C82-F92B8CF17C98}" type="pres">
      <dgm:prSet presAssocID="{9E8446C5-5706-414D-890F-EE3C524B4544}" presName="iconBgRect" presStyleLbl="bgShp" presStyleIdx="1" presStyleCnt="4"/>
      <dgm:spPr>
        <a:prstGeom prst="round2DiagRect">
          <a:avLst>
            <a:gd name="adj1" fmla="val 29727"/>
            <a:gd name="adj2" fmla="val 0"/>
          </a:avLst>
        </a:prstGeom>
      </dgm:spPr>
    </dgm:pt>
    <dgm:pt modelId="{0AA7F864-25D4-4208-B97A-688F39021EF0}" type="pres">
      <dgm:prSet presAssocID="{9E8446C5-5706-414D-890F-EE3C524B454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8F3CBDB9-A899-4B77-8D51-FA32790EF415}" type="pres">
      <dgm:prSet presAssocID="{9E8446C5-5706-414D-890F-EE3C524B4544}" presName="spaceRect" presStyleCnt="0"/>
      <dgm:spPr/>
    </dgm:pt>
    <dgm:pt modelId="{2541782E-2D9F-43B4-9F59-C48315181D9F}" type="pres">
      <dgm:prSet presAssocID="{9E8446C5-5706-414D-890F-EE3C524B4544}" presName="textRect" presStyleLbl="revTx" presStyleIdx="1" presStyleCnt="4">
        <dgm:presLayoutVars>
          <dgm:chMax val="1"/>
          <dgm:chPref val="1"/>
        </dgm:presLayoutVars>
      </dgm:prSet>
      <dgm:spPr/>
    </dgm:pt>
    <dgm:pt modelId="{AC57D492-C4FE-4A72-8FF3-F197BE14848C}" type="pres">
      <dgm:prSet presAssocID="{542A21CA-2A1F-4F2E-8AC8-5182D272CA34}" presName="sibTrans" presStyleCnt="0"/>
      <dgm:spPr/>
    </dgm:pt>
    <dgm:pt modelId="{218363DB-5F1C-4622-9106-1DB5B2FD8136}" type="pres">
      <dgm:prSet presAssocID="{3F4FD736-382A-4270-B433-0E0F9661DBAC}" presName="compNode" presStyleCnt="0"/>
      <dgm:spPr/>
    </dgm:pt>
    <dgm:pt modelId="{C0BA7ACA-78FC-42F8-A3FB-1181DBAB30CD}" type="pres">
      <dgm:prSet presAssocID="{3F4FD736-382A-4270-B433-0E0F9661DBAC}" presName="iconBgRect" presStyleLbl="bgShp" presStyleIdx="2" presStyleCnt="4"/>
      <dgm:spPr>
        <a:prstGeom prst="round2DiagRect">
          <a:avLst>
            <a:gd name="adj1" fmla="val 29727"/>
            <a:gd name="adj2" fmla="val 0"/>
          </a:avLst>
        </a:prstGeom>
      </dgm:spPr>
    </dgm:pt>
    <dgm:pt modelId="{7ECCC47F-6CD4-4061-9780-038D3E547626}" type="pres">
      <dgm:prSet presAssocID="{3F4FD736-382A-4270-B433-0E0F9661DBA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CFD2BA74-42B9-4244-8424-831CA5009758}" type="pres">
      <dgm:prSet presAssocID="{3F4FD736-382A-4270-B433-0E0F9661DBAC}" presName="spaceRect" presStyleCnt="0"/>
      <dgm:spPr/>
    </dgm:pt>
    <dgm:pt modelId="{8FD23CC0-0A2E-441A-B02E-C797BA4EF76F}" type="pres">
      <dgm:prSet presAssocID="{3F4FD736-382A-4270-B433-0E0F9661DBAC}" presName="textRect" presStyleLbl="revTx" presStyleIdx="2" presStyleCnt="4">
        <dgm:presLayoutVars>
          <dgm:chMax val="1"/>
          <dgm:chPref val="1"/>
        </dgm:presLayoutVars>
      </dgm:prSet>
      <dgm:spPr/>
    </dgm:pt>
    <dgm:pt modelId="{8912C05F-F2FF-46DF-B113-6DD1A6B99AD6}" type="pres">
      <dgm:prSet presAssocID="{EAF889E8-81C4-4995-86CB-5D9C7197185D}" presName="sibTrans" presStyleCnt="0"/>
      <dgm:spPr/>
    </dgm:pt>
    <dgm:pt modelId="{681F9193-82F6-4466-B84F-E6D758505B13}" type="pres">
      <dgm:prSet presAssocID="{9912AE5C-C63A-49AE-82E9-AA618634F6DD}" presName="compNode" presStyleCnt="0"/>
      <dgm:spPr/>
    </dgm:pt>
    <dgm:pt modelId="{7BE21163-8161-4929-A762-FE9165B5399C}" type="pres">
      <dgm:prSet presAssocID="{9912AE5C-C63A-49AE-82E9-AA618634F6DD}" presName="iconBgRect" presStyleLbl="bgShp" presStyleIdx="3" presStyleCnt="4"/>
      <dgm:spPr>
        <a:prstGeom prst="round2DiagRect">
          <a:avLst>
            <a:gd name="adj1" fmla="val 29727"/>
            <a:gd name="adj2" fmla="val 0"/>
          </a:avLst>
        </a:prstGeom>
      </dgm:spPr>
    </dgm:pt>
    <dgm:pt modelId="{8382AD86-4760-46CF-AA74-C5C5A18F314F}" type="pres">
      <dgm:prSet presAssocID="{9912AE5C-C63A-49AE-82E9-AA618634F6D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6BAE3532-1703-4DD7-B725-4FD6D76FEC8D}" type="pres">
      <dgm:prSet presAssocID="{9912AE5C-C63A-49AE-82E9-AA618634F6DD}" presName="spaceRect" presStyleCnt="0"/>
      <dgm:spPr/>
    </dgm:pt>
    <dgm:pt modelId="{61F81745-0A35-447D-8621-7E1BCEEEE4E7}" type="pres">
      <dgm:prSet presAssocID="{9912AE5C-C63A-49AE-82E9-AA618634F6DD}" presName="textRect" presStyleLbl="revTx" presStyleIdx="3" presStyleCnt="4">
        <dgm:presLayoutVars>
          <dgm:chMax val="1"/>
          <dgm:chPref val="1"/>
        </dgm:presLayoutVars>
      </dgm:prSet>
      <dgm:spPr/>
    </dgm:pt>
  </dgm:ptLst>
  <dgm:cxnLst>
    <dgm:cxn modelId="{10346F05-16F1-4EF3-94DE-898DA00D8105}" type="presOf" srcId="{9912AE5C-C63A-49AE-82E9-AA618634F6DD}" destId="{61F81745-0A35-447D-8621-7E1BCEEEE4E7}" srcOrd="0" destOrd="0" presId="urn:microsoft.com/office/officeart/2018/5/layout/IconLeafLabelList"/>
    <dgm:cxn modelId="{46C0DB0D-431F-4088-9F80-A18F929E2BDB}" srcId="{A1967DD6-3188-4715-9666-A63E80354089}" destId="{9E8446C5-5706-414D-890F-EE3C524B4544}" srcOrd="1" destOrd="0" parTransId="{6D42A11F-5624-40DD-9FAE-F0501C5FAAAD}" sibTransId="{542A21CA-2A1F-4F2E-8AC8-5182D272CA34}"/>
    <dgm:cxn modelId="{80D33733-A124-4E6B-9066-17959E0EB64F}" srcId="{A1967DD6-3188-4715-9666-A63E80354089}" destId="{9912AE5C-C63A-49AE-82E9-AA618634F6DD}" srcOrd="3" destOrd="0" parTransId="{AEDEA8F7-2F16-4E87-9A2F-5E3411B50155}" sibTransId="{E833A418-89DB-469B-90F6-728FDB7DB471}"/>
    <dgm:cxn modelId="{CFD5936D-CBBA-47A3-B303-043367E121BB}" srcId="{A1967DD6-3188-4715-9666-A63E80354089}" destId="{3F4FD736-382A-4270-B433-0E0F9661DBAC}" srcOrd="2" destOrd="0" parTransId="{9D156AB4-A310-420F-AB8E-ABD9A6CAFC03}" sibTransId="{EAF889E8-81C4-4995-86CB-5D9C7197185D}"/>
    <dgm:cxn modelId="{09923E71-D86F-4FD4-AD0F-C1C307A78A43}" type="presOf" srcId="{9E8446C5-5706-414D-890F-EE3C524B4544}" destId="{2541782E-2D9F-43B4-9F59-C48315181D9F}" srcOrd="0" destOrd="0" presId="urn:microsoft.com/office/officeart/2018/5/layout/IconLeafLabelList"/>
    <dgm:cxn modelId="{33696484-E109-4604-8B82-EB6D87C1BAF8}" srcId="{A1967DD6-3188-4715-9666-A63E80354089}" destId="{43FA52AA-7926-44F1-BE3E-E8CB1E9003F9}" srcOrd="0" destOrd="0" parTransId="{FC064A88-041E-4228-850B-C2C81FA101CA}" sibTransId="{A5FE30F4-9397-47DF-B5B2-2829EFFAF64B}"/>
    <dgm:cxn modelId="{4DAE30BE-2648-4176-AB57-D9729538944A}" type="presOf" srcId="{43FA52AA-7926-44F1-BE3E-E8CB1E9003F9}" destId="{D5FFE47F-2B9B-4271-842B-39F4B10A26BC}" srcOrd="0" destOrd="0" presId="urn:microsoft.com/office/officeart/2018/5/layout/IconLeafLabelList"/>
    <dgm:cxn modelId="{6395D4C7-0DA4-4045-89F8-86C9F1CECA7F}" type="presOf" srcId="{3F4FD736-382A-4270-B433-0E0F9661DBAC}" destId="{8FD23CC0-0A2E-441A-B02E-C797BA4EF76F}" srcOrd="0" destOrd="0" presId="urn:microsoft.com/office/officeart/2018/5/layout/IconLeafLabelList"/>
    <dgm:cxn modelId="{EFF363FA-BA07-4442-AF5D-682CE8BD4D16}" type="presOf" srcId="{A1967DD6-3188-4715-9666-A63E80354089}" destId="{1206C6D8-3902-4701-91C6-7D1FBC3560E8}" srcOrd="0" destOrd="0" presId="urn:microsoft.com/office/officeart/2018/5/layout/IconLeafLabelList"/>
    <dgm:cxn modelId="{B1D57C9E-C3AF-478F-9D65-D0003FCF52E7}" type="presParOf" srcId="{1206C6D8-3902-4701-91C6-7D1FBC3560E8}" destId="{404309D8-E258-48BA-99A2-8D78ABD0D9C7}" srcOrd="0" destOrd="0" presId="urn:microsoft.com/office/officeart/2018/5/layout/IconLeafLabelList"/>
    <dgm:cxn modelId="{4AEED7B7-4A4C-4022-B486-E40B93E74452}" type="presParOf" srcId="{404309D8-E258-48BA-99A2-8D78ABD0D9C7}" destId="{3E5D0942-54B9-4091-9FF2-0B7D03F2663E}" srcOrd="0" destOrd="0" presId="urn:microsoft.com/office/officeart/2018/5/layout/IconLeafLabelList"/>
    <dgm:cxn modelId="{FDEC6876-C8C2-4802-9830-447D449DBD4D}" type="presParOf" srcId="{404309D8-E258-48BA-99A2-8D78ABD0D9C7}" destId="{D9B3C30F-CE89-41A8-B0FA-1EF4DD788DE2}" srcOrd="1" destOrd="0" presId="urn:microsoft.com/office/officeart/2018/5/layout/IconLeafLabelList"/>
    <dgm:cxn modelId="{4FD5BAA3-92FA-4B28-975B-2C78F9018A9B}" type="presParOf" srcId="{404309D8-E258-48BA-99A2-8D78ABD0D9C7}" destId="{BBD56EAB-59CA-4F81-BAFC-FF2482C932CB}" srcOrd="2" destOrd="0" presId="urn:microsoft.com/office/officeart/2018/5/layout/IconLeafLabelList"/>
    <dgm:cxn modelId="{4F536098-2BE0-4961-BFE7-E141146D32E9}" type="presParOf" srcId="{404309D8-E258-48BA-99A2-8D78ABD0D9C7}" destId="{D5FFE47F-2B9B-4271-842B-39F4B10A26BC}" srcOrd="3" destOrd="0" presId="urn:microsoft.com/office/officeart/2018/5/layout/IconLeafLabelList"/>
    <dgm:cxn modelId="{06B7E42D-6D0B-4937-86E6-567591B70116}" type="presParOf" srcId="{1206C6D8-3902-4701-91C6-7D1FBC3560E8}" destId="{7FDC4D28-DCBA-4CE6-88EB-FAF9581BAB36}" srcOrd="1" destOrd="0" presId="urn:microsoft.com/office/officeart/2018/5/layout/IconLeafLabelList"/>
    <dgm:cxn modelId="{6FD0A1BA-E05C-4C32-B5CB-E751895AEA56}" type="presParOf" srcId="{1206C6D8-3902-4701-91C6-7D1FBC3560E8}" destId="{E9926CE1-6CC0-4B2C-B1FA-550CC65004CC}" srcOrd="2" destOrd="0" presId="urn:microsoft.com/office/officeart/2018/5/layout/IconLeafLabelList"/>
    <dgm:cxn modelId="{9FDC552D-BAD2-4656-80E5-CEC314092BE4}" type="presParOf" srcId="{E9926CE1-6CC0-4B2C-B1FA-550CC65004CC}" destId="{2F2F08B6-E183-421C-9C82-F92B8CF17C98}" srcOrd="0" destOrd="0" presId="urn:microsoft.com/office/officeart/2018/5/layout/IconLeafLabelList"/>
    <dgm:cxn modelId="{D2CB46F1-BCCA-45C9-BECC-7D32F43CC93D}" type="presParOf" srcId="{E9926CE1-6CC0-4B2C-B1FA-550CC65004CC}" destId="{0AA7F864-25D4-4208-B97A-688F39021EF0}" srcOrd="1" destOrd="0" presId="urn:microsoft.com/office/officeart/2018/5/layout/IconLeafLabelList"/>
    <dgm:cxn modelId="{BA4CB29D-7E30-4C08-AE29-9B0409BCB4DA}" type="presParOf" srcId="{E9926CE1-6CC0-4B2C-B1FA-550CC65004CC}" destId="{8F3CBDB9-A899-4B77-8D51-FA32790EF415}" srcOrd="2" destOrd="0" presId="urn:microsoft.com/office/officeart/2018/5/layout/IconLeafLabelList"/>
    <dgm:cxn modelId="{1B2E6754-AE2B-4CDB-809C-F3697774EBAD}" type="presParOf" srcId="{E9926CE1-6CC0-4B2C-B1FA-550CC65004CC}" destId="{2541782E-2D9F-43B4-9F59-C48315181D9F}" srcOrd="3" destOrd="0" presId="urn:microsoft.com/office/officeart/2018/5/layout/IconLeafLabelList"/>
    <dgm:cxn modelId="{4C6872A5-998F-4B86-9BF8-5D6520C12C51}" type="presParOf" srcId="{1206C6D8-3902-4701-91C6-7D1FBC3560E8}" destId="{AC57D492-C4FE-4A72-8FF3-F197BE14848C}" srcOrd="3" destOrd="0" presId="urn:microsoft.com/office/officeart/2018/5/layout/IconLeafLabelList"/>
    <dgm:cxn modelId="{6B4AC4B8-A8E3-4736-BEC2-691135A478E8}" type="presParOf" srcId="{1206C6D8-3902-4701-91C6-7D1FBC3560E8}" destId="{218363DB-5F1C-4622-9106-1DB5B2FD8136}" srcOrd="4" destOrd="0" presId="urn:microsoft.com/office/officeart/2018/5/layout/IconLeafLabelList"/>
    <dgm:cxn modelId="{546131CD-FC8F-40F9-BF55-30964F9B4AD3}" type="presParOf" srcId="{218363DB-5F1C-4622-9106-1DB5B2FD8136}" destId="{C0BA7ACA-78FC-42F8-A3FB-1181DBAB30CD}" srcOrd="0" destOrd="0" presId="urn:microsoft.com/office/officeart/2018/5/layout/IconLeafLabelList"/>
    <dgm:cxn modelId="{D35AC86D-D0E3-45D2-858B-1FFF945D2ED1}" type="presParOf" srcId="{218363DB-5F1C-4622-9106-1DB5B2FD8136}" destId="{7ECCC47F-6CD4-4061-9780-038D3E547626}" srcOrd="1" destOrd="0" presId="urn:microsoft.com/office/officeart/2018/5/layout/IconLeafLabelList"/>
    <dgm:cxn modelId="{B127070E-D61D-4FB0-AFE1-DF660384CA50}" type="presParOf" srcId="{218363DB-5F1C-4622-9106-1DB5B2FD8136}" destId="{CFD2BA74-42B9-4244-8424-831CA5009758}" srcOrd="2" destOrd="0" presId="urn:microsoft.com/office/officeart/2018/5/layout/IconLeafLabelList"/>
    <dgm:cxn modelId="{239F5DAA-F286-4152-B921-95BEA283B67E}" type="presParOf" srcId="{218363DB-5F1C-4622-9106-1DB5B2FD8136}" destId="{8FD23CC0-0A2E-441A-B02E-C797BA4EF76F}" srcOrd="3" destOrd="0" presId="urn:microsoft.com/office/officeart/2018/5/layout/IconLeafLabelList"/>
    <dgm:cxn modelId="{22E5CEF3-A8EB-4C8E-B153-95FF708DB474}" type="presParOf" srcId="{1206C6D8-3902-4701-91C6-7D1FBC3560E8}" destId="{8912C05F-F2FF-46DF-B113-6DD1A6B99AD6}" srcOrd="5" destOrd="0" presId="urn:microsoft.com/office/officeart/2018/5/layout/IconLeafLabelList"/>
    <dgm:cxn modelId="{6695CE09-1EBC-41C3-8C67-28FD10A76401}" type="presParOf" srcId="{1206C6D8-3902-4701-91C6-7D1FBC3560E8}" destId="{681F9193-82F6-4466-B84F-E6D758505B13}" srcOrd="6" destOrd="0" presId="urn:microsoft.com/office/officeart/2018/5/layout/IconLeafLabelList"/>
    <dgm:cxn modelId="{92A06FB3-2663-47FE-AC4B-2ED63148EB80}" type="presParOf" srcId="{681F9193-82F6-4466-B84F-E6D758505B13}" destId="{7BE21163-8161-4929-A762-FE9165B5399C}" srcOrd="0" destOrd="0" presId="urn:microsoft.com/office/officeart/2018/5/layout/IconLeafLabelList"/>
    <dgm:cxn modelId="{89F67717-FE2D-4BF7-ADA3-E88CBB39389F}" type="presParOf" srcId="{681F9193-82F6-4466-B84F-E6D758505B13}" destId="{8382AD86-4760-46CF-AA74-C5C5A18F314F}" srcOrd="1" destOrd="0" presId="urn:microsoft.com/office/officeart/2018/5/layout/IconLeafLabelList"/>
    <dgm:cxn modelId="{C0F53978-F83F-42C3-A283-512EE56A5416}" type="presParOf" srcId="{681F9193-82F6-4466-B84F-E6D758505B13}" destId="{6BAE3532-1703-4DD7-B725-4FD6D76FEC8D}" srcOrd="2" destOrd="0" presId="urn:microsoft.com/office/officeart/2018/5/layout/IconLeafLabelList"/>
    <dgm:cxn modelId="{DDF77147-190F-4928-8A2C-280052CE8527}" type="presParOf" srcId="{681F9193-82F6-4466-B84F-E6D758505B13}" destId="{61F81745-0A35-447D-8621-7E1BCEEEE4E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A6A217-E8F1-4D13-88FB-E373AAAC5A73}"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3AC5861-9CCF-49D9-9C70-7187D71346FE}">
      <dgm:prSet/>
      <dgm:spPr/>
      <dgm:t>
        <a:bodyPr/>
        <a:lstStyle/>
        <a:p>
          <a:r>
            <a:rPr lang="en-US"/>
            <a:t>Hilton’s “Food Waste to Value”: Donates surplus meals via partnerships.</a:t>
          </a:r>
        </a:p>
      </dgm:t>
    </dgm:pt>
    <dgm:pt modelId="{876EC462-AD97-417B-8DC5-2C8B2589CFCF}" type="parTrans" cxnId="{92FCEE1F-DD45-45D6-ABCB-7E320A6BF561}">
      <dgm:prSet/>
      <dgm:spPr/>
      <dgm:t>
        <a:bodyPr/>
        <a:lstStyle/>
        <a:p>
          <a:endParaRPr lang="en-US"/>
        </a:p>
      </dgm:t>
    </dgm:pt>
    <dgm:pt modelId="{39A08073-4F44-4D6F-B8CD-E13E74E67F5B}" type="sibTrans" cxnId="{92FCEE1F-DD45-45D6-ABCB-7E320A6BF561}">
      <dgm:prSet/>
      <dgm:spPr/>
      <dgm:t>
        <a:bodyPr/>
        <a:lstStyle/>
        <a:p>
          <a:endParaRPr lang="en-US"/>
        </a:p>
      </dgm:t>
    </dgm:pt>
    <dgm:pt modelId="{6D0556C8-C327-4A2A-ACA5-56D33E80F3EE}">
      <dgm:prSet/>
      <dgm:spPr/>
      <dgm:t>
        <a:bodyPr/>
        <a:lstStyle/>
        <a:p>
          <a:r>
            <a:rPr lang="en-US"/>
            <a:t>Marriott’s Leanpath system reduces kitchen waste by 45% (NIH, 2024).</a:t>
          </a:r>
        </a:p>
      </dgm:t>
    </dgm:pt>
    <dgm:pt modelId="{1A4C1818-1D86-473F-935F-3ADA2F1FB901}" type="parTrans" cxnId="{EE1BC5C9-BCFA-460F-9836-6C25E8862564}">
      <dgm:prSet/>
      <dgm:spPr/>
      <dgm:t>
        <a:bodyPr/>
        <a:lstStyle/>
        <a:p>
          <a:endParaRPr lang="en-US"/>
        </a:p>
      </dgm:t>
    </dgm:pt>
    <dgm:pt modelId="{C0283ABD-5E22-428E-BA86-68F33A841659}" type="sibTrans" cxnId="{EE1BC5C9-BCFA-460F-9836-6C25E8862564}">
      <dgm:prSet/>
      <dgm:spPr/>
      <dgm:t>
        <a:bodyPr/>
        <a:lstStyle/>
        <a:p>
          <a:endParaRPr lang="en-US"/>
        </a:p>
      </dgm:t>
    </dgm:pt>
    <dgm:pt modelId="{EA36A0B1-F75E-4688-9812-6AC90EB524DF}">
      <dgm:prSet/>
      <dgm:spPr/>
      <dgm:t>
        <a:bodyPr/>
        <a:lstStyle/>
        <a:p>
          <a:r>
            <a:rPr lang="en-US"/>
            <a:t>IHG Green Engage monitors food waste data across properties.</a:t>
          </a:r>
        </a:p>
      </dgm:t>
    </dgm:pt>
    <dgm:pt modelId="{87C8F443-4BC2-45F3-ACBA-37EDD11742F1}" type="parTrans" cxnId="{941C964D-4612-406F-898A-EBE6152B24A1}">
      <dgm:prSet/>
      <dgm:spPr/>
      <dgm:t>
        <a:bodyPr/>
        <a:lstStyle/>
        <a:p>
          <a:endParaRPr lang="en-US"/>
        </a:p>
      </dgm:t>
    </dgm:pt>
    <dgm:pt modelId="{0A7AD8F0-34D2-4184-9381-C384017CD339}" type="sibTrans" cxnId="{941C964D-4612-406F-898A-EBE6152B24A1}">
      <dgm:prSet/>
      <dgm:spPr/>
      <dgm:t>
        <a:bodyPr/>
        <a:lstStyle/>
        <a:p>
          <a:endParaRPr lang="en-US"/>
        </a:p>
      </dgm:t>
    </dgm:pt>
    <dgm:pt modelId="{4C2BB1E4-7613-44B8-8A2F-E07EEF340C3C}">
      <dgm:prSet/>
      <dgm:spPr/>
      <dgm:t>
        <a:bodyPr/>
        <a:lstStyle/>
        <a:p>
          <a:r>
            <a:rPr lang="en-US"/>
            <a:t>Accor Planet 21: Promotes local sourcing and composting initiatives.</a:t>
          </a:r>
        </a:p>
      </dgm:t>
    </dgm:pt>
    <dgm:pt modelId="{368EBEE0-ACD5-4394-A139-A2CF672C8706}" type="parTrans" cxnId="{DFC3A571-02EC-48EF-AF83-16C7A038CE10}">
      <dgm:prSet/>
      <dgm:spPr/>
      <dgm:t>
        <a:bodyPr/>
        <a:lstStyle/>
        <a:p>
          <a:endParaRPr lang="en-US"/>
        </a:p>
      </dgm:t>
    </dgm:pt>
    <dgm:pt modelId="{E4E74DD0-5A01-4B62-9109-D346FEB6C1C7}" type="sibTrans" cxnId="{DFC3A571-02EC-48EF-AF83-16C7A038CE10}">
      <dgm:prSet/>
      <dgm:spPr/>
      <dgm:t>
        <a:bodyPr/>
        <a:lstStyle/>
        <a:p>
          <a:endParaRPr lang="en-US"/>
        </a:p>
      </dgm:t>
    </dgm:pt>
    <dgm:pt modelId="{0AF742FA-B1E4-4B17-8AB2-4CFCA9DC52FB}" type="pres">
      <dgm:prSet presAssocID="{54A6A217-E8F1-4D13-88FB-E373AAAC5A73}" presName="root" presStyleCnt="0">
        <dgm:presLayoutVars>
          <dgm:dir/>
          <dgm:resizeHandles val="exact"/>
        </dgm:presLayoutVars>
      </dgm:prSet>
      <dgm:spPr/>
    </dgm:pt>
    <dgm:pt modelId="{C9E49C00-E610-4C0B-8C5E-9FE174FA2B97}" type="pres">
      <dgm:prSet presAssocID="{54A6A217-E8F1-4D13-88FB-E373AAAC5A73}" presName="container" presStyleCnt="0">
        <dgm:presLayoutVars>
          <dgm:dir/>
          <dgm:resizeHandles val="exact"/>
        </dgm:presLayoutVars>
      </dgm:prSet>
      <dgm:spPr/>
    </dgm:pt>
    <dgm:pt modelId="{5140F953-D758-4CE3-BE4B-7571B1EF016C}" type="pres">
      <dgm:prSet presAssocID="{B3AC5861-9CCF-49D9-9C70-7187D71346FE}" presName="compNode" presStyleCnt="0"/>
      <dgm:spPr/>
    </dgm:pt>
    <dgm:pt modelId="{539DAA0C-E565-4C4E-BC78-DFF329E17396}" type="pres">
      <dgm:prSet presAssocID="{B3AC5861-9CCF-49D9-9C70-7187D71346FE}" presName="iconBgRect" presStyleLbl="bgShp" presStyleIdx="0" presStyleCnt="4"/>
      <dgm:spPr/>
    </dgm:pt>
    <dgm:pt modelId="{3994997E-E2AA-4F1F-B858-1597866AE7BA}" type="pres">
      <dgm:prSet presAssocID="{B3AC5861-9CCF-49D9-9C70-7187D71346F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B9E255ED-B0EF-4DC8-8B1A-0BD306960196}" type="pres">
      <dgm:prSet presAssocID="{B3AC5861-9CCF-49D9-9C70-7187D71346FE}" presName="spaceRect" presStyleCnt="0"/>
      <dgm:spPr/>
    </dgm:pt>
    <dgm:pt modelId="{2E064FA2-E91D-45F8-9ADA-5E10D948684A}" type="pres">
      <dgm:prSet presAssocID="{B3AC5861-9CCF-49D9-9C70-7187D71346FE}" presName="textRect" presStyleLbl="revTx" presStyleIdx="0" presStyleCnt="4">
        <dgm:presLayoutVars>
          <dgm:chMax val="1"/>
          <dgm:chPref val="1"/>
        </dgm:presLayoutVars>
      </dgm:prSet>
      <dgm:spPr/>
    </dgm:pt>
    <dgm:pt modelId="{A5C0BDA3-A24C-4641-B455-142721F83F68}" type="pres">
      <dgm:prSet presAssocID="{39A08073-4F44-4D6F-B8CD-E13E74E67F5B}" presName="sibTrans" presStyleLbl="sibTrans2D1" presStyleIdx="0" presStyleCnt="0"/>
      <dgm:spPr/>
    </dgm:pt>
    <dgm:pt modelId="{D6A03EA2-69F7-40D5-9B89-79F189D0F266}" type="pres">
      <dgm:prSet presAssocID="{6D0556C8-C327-4A2A-ACA5-56D33E80F3EE}" presName="compNode" presStyleCnt="0"/>
      <dgm:spPr/>
    </dgm:pt>
    <dgm:pt modelId="{19062461-E0BB-4954-895D-C0155B6E77E2}" type="pres">
      <dgm:prSet presAssocID="{6D0556C8-C327-4A2A-ACA5-56D33E80F3EE}" presName="iconBgRect" presStyleLbl="bgShp" presStyleIdx="1" presStyleCnt="4"/>
      <dgm:spPr/>
    </dgm:pt>
    <dgm:pt modelId="{1DA812F0-5E01-4023-B68B-1C08A7DD028E}" type="pres">
      <dgm:prSet presAssocID="{6D0556C8-C327-4A2A-ACA5-56D33E80F3E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n"/>
        </a:ext>
      </dgm:extLst>
    </dgm:pt>
    <dgm:pt modelId="{27575ED7-5C85-4D44-BC13-06330CB6CF30}" type="pres">
      <dgm:prSet presAssocID="{6D0556C8-C327-4A2A-ACA5-56D33E80F3EE}" presName="spaceRect" presStyleCnt="0"/>
      <dgm:spPr/>
    </dgm:pt>
    <dgm:pt modelId="{5E98CE60-590B-4940-8AE9-E8A644E5491E}" type="pres">
      <dgm:prSet presAssocID="{6D0556C8-C327-4A2A-ACA5-56D33E80F3EE}" presName="textRect" presStyleLbl="revTx" presStyleIdx="1" presStyleCnt="4">
        <dgm:presLayoutVars>
          <dgm:chMax val="1"/>
          <dgm:chPref val="1"/>
        </dgm:presLayoutVars>
      </dgm:prSet>
      <dgm:spPr/>
    </dgm:pt>
    <dgm:pt modelId="{16C1C43C-B818-4BAA-BC8B-A8CD452B820F}" type="pres">
      <dgm:prSet presAssocID="{C0283ABD-5E22-428E-BA86-68F33A841659}" presName="sibTrans" presStyleLbl="sibTrans2D1" presStyleIdx="0" presStyleCnt="0"/>
      <dgm:spPr/>
    </dgm:pt>
    <dgm:pt modelId="{32ECB0DF-E58A-4774-A539-E5E11106A0ED}" type="pres">
      <dgm:prSet presAssocID="{EA36A0B1-F75E-4688-9812-6AC90EB524DF}" presName="compNode" presStyleCnt="0"/>
      <dgm:spPr/>
    </dgm:pt>
    <dgm:pt modelId="{99887B53-4902-49D9-84B7-650A34129BC7}" type="pres">
      <dgm:prSet presAssocID="{EA36A0B1-F75E-4688-9812-6AC90EB524DF}" presName="iconBgRect" presStyleLbl="bgShp" presStyleIdx="2" presStyleCnt="4"/>
      <dgm:spPr/>
    </dgm:pt>
    <dgm:pt modelId="{385D6336-A064-4D0E-A788-6FFE8F02BAEC}" type="pres">
      <dgm:prSet presAssocID="{EA36A0B1-F75E-4688-9812-6AC90EB524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DEB074B7-C9C1-4FFE-BC42-86FBC75E8225}" type="pres">
      <dgm:prSet presAssocID="{EA36A0B1-F75E-4688-9812-6AC90EB524DF}" presName="spaceRect" presStyleCnt="0"/>
      <dgm:spPr/>
    </dgm:pt>
    <dgm:pt modelId="{2493DE84-FD96-4D68-81F2-E53CB965890D}" type="pres">
      <dgm:prSet presAssocID="{EA36A0B1-F75E-4688-9812-6AC90EB524DF}" presName="textRect" presStyleLbl="revTx" presStyleIdx="2" presStyleCnt="4">
        <dgm:presLayoutVars>
          <dgm:chMax val="1"/>
          <dgm:chPref val="1"/>
        </dgm:presLayoutVars>
      </dgm:prSet>
      <dgm:spPr/>
    </dgm:pt>
    <dgm:pt modelId="{25266372-BB1E-4DEC-9DD5-6C3F635A60E0}" type="pres">
      <dgm:prSet presAssocID="{0A7AD8F0-34D2-4184-9381-C384017CD339}" presName="sibTrans" presStyleLbl="sibTrans2D1" presStyleIdx="0" presStyleCnt="0"/>
      <dgm:spPr/>
    </dgm:pt>
    <dgm:pt modelId="{20B287E8-3525-437A-8038-0C4A532783EA}" type="pres">
      <dgm:prSet presAssocID="{4C2BB1E4-7613-44B8-8A2F-E07EEF340C3C}" presName="compNode" presStyleCnt="0"/>
      <dgm:spPr/>
    </dgm:pt>
    <dgm:pt modelId="{881A0C8B-A0F8-4C18-9E2D-C5D78EEB42BC}" type="pres">
      <dgm:prSet presAssocID="{4C2BB1E4-7613-44B8-8A2F-E07EEF340C3C}" presName="iconBgRect" presStyleLbl="bgShp" presStyleIdx="3" presStyleCnt="4"/>
      <dgm:spPr/>
    </dgm:pt>
    <dgm:pt modelId="{CD178518-38D1-4734-BEFE-C4A11FA2D10E}" type="pres">
      <dgm:prSet presAssocID="{4C2BB1E4-7613-44B8-8A2F-E07EEF340C3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stainability"/>
        </a:ext>
      </dgm:extLst>
    </dgm:pt>
    <dgm:pt modelId="{649B3473-8F90-436C-8089-E2D26220BEE0}" type="pres">
      <dgm:prSet presAssocID="{4C2BB1E4-7613-44B8-8A2F-E07EEF340C3C}" presName="spaceRect" presStyleCnt="0"/>
      <dgm:spPr/>
    </dgm:pt>
    <dgm:pt modelId="{2A197A6E-38BA-49AC-BB0F-DB5121F5173C}" type="pres">
      <dgm:prSet presAssocID="{4C2BB1E4-7613-44B8-8A2F-E07EEF340C3C}" presName="textRect" presStyleLbl="revTx" presStyleIdx="3" presStyleCnt="4">
        <dgm:presLayoutVars>
          <dgm:chMax val="1"/>
          <dgm:chPref val="1"/>
        </dgm:presLayoutVars>
      </dgm:prSet>
      <dgm:spPr/>
    </dgm:pt>
  </dgm:ptLst>
  <dgm:cxnLst>
    <dgm:cxn modelId="{92FCEE1F-DD45-45D6-ABCB-7E320A6BF561}" srcId="{54A6A217-E8F1-4D13-88FB-E373AAAC5A73}" destId="{B3AC5861-9CCF-49D9-9C70-7187D71346FE}" srcOrd="0" destOrd="0" parTransId="{876EC462-AD97-417B-8DC5-2C8B2589CFCF}" sibTransId="{39A08073-4F44-4D6F-B8CD-E13E74E67F5B}"/>
    <dgm:cxn modelId="{695B452C-89DC-4414-9D6D-9A7A753ECA42}" type="presOf" srcId="{54A6A217-E8F1-4D13-88FB-E373AAAC5A73}" destId="{0AF742FA-B1E4-4B17-8AB2-4CFCA9DC52FB}" srcOrd="0" destOrd="0" presId="urn:microsoft.com/office/officeart/2018/2/layout/IconCircleList"/>
    <dgm:cxn modelId="{8925DD3C-F77D-462B-BDEE-A3BA8EC01243}" type="presOf" srcId="{0A7AD8F0-34D2-4184-9381-C384017CD339}" destId="{25266372-BB1E-4DEC-9DD5-6C3F635A60E0}" srcOrd="0" destOrd="0" presId="urn:microsoft.com/office/officeart/2018/2/layout/IconCircleList"/>
    <dgm:cxn modelId="{DC6BA75E-2828-4689-A480-9DF2993AB09F}" type="presOf" srcId="{4C2BB1E4-7613-44B8-8A2F-E07EEF340C3C}" destId="{2A197A6E-38BA-49AC-BB0F-DB5121F5173C}" srcOrd="0" destOrd="0" presId="urn:microsoft.com/office/officeart/2018/2/layout/IconCircleList"/>
    <dgm:cxn modelId="{9445F667-BD53-42AA-8339-668F34B75269}" type="presOf" srcId="{6D0556C8-C327-4A2A-ACA5-56D33E80F3EE}" destId="{5E98CE60-590B-4940-8AE9-E8A644E5491E}" srcOrd="0" destOrd="0" presId="urn:microsoft.com/office/officeart/2018/2/layout/IconCircleList"/>
    <dgm:cxn modelId="{941C964D-4612-406F-898A-EBE6152B24A1}" srcId="{54A6A217-E8F1-4D13-88FB-E373AAAC5A73}" destId="{EA36A0B1-F75E-4688-9812-6AC90EB524DF}" srcOrd="2" destOrd="0" parTransId="{87C8F443-4BC2-45F3-ACBA-37EDD11742F1}" sibTransId="{0A7AD8F0-34D2-4184-9381-C384017CD339}"/>
    <dgm:cxn modelId="{DFC3A571-02EC-48EF-AF83-16C7A038CE10}" srcId="{54A6A217-E8F1-4D13-88FB-E373AAAC5A73}" destId="{4C2BB1E4-7613-44B8-8A2F-E07EEF340C3C}" srcOrd="3" destOrd="0" parTransId="{368EBEE0-ACD5-4394-A139-A2CF672C8706}" sibTransId="{E4E74DD0-5A01-4B62-9109-D346FEB6C1C7}"/>
    <dgm:cxn modelId="{A0840E56-8374-40B1-A534-1A8349C72A95}" type="presOf" srcId="{EA36A0B1-F75E-4688-9812-6AC90EB524DF}" destId="{2493DE84-FD96-4D68-81F2-E53CB965890D}" srcOrd="0" destOrd="0" presId="urn:microsoft.com/office/officeart/2018/2/layout/IconCircleList"/>
    <dgm:cxn modelId="{364B4982-3574-4103-A68A-554D71F4E547}" type="presOf" srcId="{39A08073-4F44-4D6F-B8CD-E13E74E67F5B}" destId="{A5C0BDA3-A24C-4641-B455-142721F83F68}" srcOrd="0" destOrd="0" presId="urn:microsoft.com/office/officeart/2018/2/layout/IconCircleList"/>
    <dgm:cxn modelId="{EE1BC5C9-BCFA-460F-9836-6C25E8862564}" srcId="{54A6A217-E8F1-4D13-88FB-E373AAAC5A73}" destId="{6D0556C8-C327-4A2A-ACA5-56D33E80F3EE}" srcOrd="1" destOrd="0" parTransId="{1A4C1818-1D86-473F-935F-3ADA2F1FB901}" sibTransId="{C0283ABD-5E22-428E-BA86-68F33A841659}"/>
    <dgm:cxn modelId="{167252E8-3462-47AD-9EE4-D42B5D3C97C0}" type="presOf" srcId="{C0283ABD-5E22-428E-BA86-68F33A841659}" destId="{16C1C43C-B818-4BAA-BC8B-A8CD452B820F}" srcOrd="0" destOrd="0" presId="urn:microsoft.com/office/officeart/2018/2/layout/IconCircleList"/>
    <dgm:cxn modelId="{816112EE-1165-4433-A121-8C67F130240D}" type="presOf" srcId="{B3AC5861-9CCF-49D9-9C70-7187D71346FE}" destId="{2E064FA2-E91D-45F8-9ADA-5E10D948684A}" srcOrd="0" destOrd="0" presId="urn:microsoft.com/office/officeart/2018/2/layout/IconCircleList"/>
    <dgm:cxn modelId="{E681620B-5D42-4965-95F2-AAA522B7CAFC}" type="presParOf" srcId="{0AF742FA-B1E4-4B17-8AB2-4CFCA9DC52FB}" destId="{C9E49C00-E610-4C0B-8C5E-9FE174FA2B97}" srcOrd="0" destOrd="0" presId="urn:microsoft.com/office/officeart/2018/2/layout/IconCircleList"/>
    <dgm:cxn modelId="{07210949-9121-41C6-B6A4-BF610D04A400}" type="presParOf" srcId="{C9E49C00-E610-4C0B-8C5E-9FE174FA2B97}" destId="{5140F953-D758-4CE3-BE4B-7571B1EF016C}" srcOrd="0" destOrd="0" presId="urn:microsoft.com/office/officeart/2018/2/layout/IconCircleList"/>
    <dgm:cxn modelId="{31A56957-9406-4E2A-9785-382745064494}" type="presParOf" srcId="{5140F953-D758-4CE3-BE4B-7571B1EF016C}" destId="{539DAA0C-E565-4C4E-BC78-DFF329E17396}" srcOrd="0" destOrd="0" presId="urn:microsoft.com/office/officeart/2018/2/layout/IconCircleList"/>
    <dgm:cxn modelId="{E8333E49-1F71-4875-BB73-DE4601C99594}" type="presParOf" srcId="{5140F953-D758-4CE3-BE4B-7571B1EF016C}" destId="{3994997E-E2AA-4F1F-B858-1597866AE7BA}" srcOrd="1" destOrd="0" presId="urn:microsoft.com/office/officeart/2018/2/layout/IconCircleList"/>
    <dgm:cxn modelId="{2ED9679D-092A-46C0-A68D-C8E0F885B534}" type="presParOf" srcId="{5140F953-D758-4CE3-BE4B-7571B1EF016C}" destId="{B9E255ED-B0EF-4DC8-8B1A-0BD306960196}" srcOrd="2" destOrd="0" presId="urn:microsoft.com/office/officeart/2018/2/layout/IconCircleList"/>
    <dgm:cxn modelId="{5283702A-4118-4239-AAE9-C9BBB67BF41F}" type="presParOf" srcId="{5140F953-D758-4CE3-BE4B-7571B1EF016C}" destId="{2E064FA2-E91D-45F8-9ADA-5E10D948684A}" srcOrd="3" destOrd="0" presId="urn:microsoft.com/office/officeart/2018/2/layout/IconCircleList"/>
    <dgm:cxn modelId="{A745253A-8363-444F-B46D-F06F423FF221}" type="presParOf" srcId="{C9E49C00-E610-4C0B-8C5E-9FE174FA2B97}" destId="{A5C0BDA3-A24C-4641-B455-142721F83F68}" srcOrd="1" destOrd="0" presId="urn:microsoft.com/office/officeart/2018/2/layout/IconCircleList"/>
    <dgm:cxn modelId="{9459EAFE-5D42-4BA0-80E7-C27D85D05066}" type="presParOf" srcId="{C9E49C00-E610-4C0B-8C5E-9FE174FA2B97}" destId="{D6A03EA2-69F7-40D5-9B89-79F189D0F266}" srcOrd="2" destOrd="0" presId="urn:microsoft.com/office/officeart/2018/2/layout/IconCircleList"/>
    <dgm:cxn modelId="{1F2BBE50-5716-4C5D-A834-EA7A619813FE}" type="presParOf" srcId="{D6A03EA2-69F7-40D5-9B89-79F189D0F266}" destId="{19062461-E0BB-4954-895D-C0155B6E77E2}" srcOrd="0" destOrd="0" presId="urn:microsoft.com/office/officeart/2018/2/layout/IconCircleList"/>
    <dgm:cxn modelId="{7D20E638-79A4-42E8-80B8-9030D3710315}" type="presParOf" srcId="{D6A03EA2-69F7-40D5-9B89-79F189D0F266}" destId="{1DA812F0-5E01-4023-B68B-1C08A7DD028E}" srcOrd="1" destOrd="0" presId="urn:microsoft.com/office/officeart/2018/2/layout/IconCircleList"/>
    <dgm:cxn modelId="{0CF146C5-39D1-433B-99D2-06662CB74287}" type="presParOf" srcId="{D6A03EA2-69F7-40D5-9B89-79F189D0F266}" destId="{27575ED7-5C85-4D44-BC13-06330CB6CF30}" srcOrd="2" destOrd="0" presId="urn:microsoft.com/office/officeart/2018/2/layout/IconCircleList"/>
    <dgm:cxn modelId="{F3FCF1DC-18F9-4EC9-A03F-4D20DD37D40C}" type="presParOf" srcId="{D6A03EA2-69F7-40D5-9B89-79F189D0F266}" destId="{5E98CE60-590B-4940-8AE9-E8A644E5491E}" srcOrd="3" destOrd="0" presId="urn:microsoft.com/office/officeart/2018/2/layout/IconCircleList"/>
    <dgm:cxn modelId="{D4BE0A7E-2400-4CDD-9142-6B6A4AA11792}" type="presParOf" srcId="{C9E49C00-E610-4C0B-8C5E-9FE174FA2B97}" destId="{16C1C43C-B818-4BAA-BC8B-A8CD452B820F}" srcOrd="3" destOrd="0" presId="urn:microsoft.com/office/officeart/2018/2/layout/IconCircleList"/>
    <dgm:cxn modelId="{F29D3083-2EC6-4E78-B81E-06291F8FF006}" type="presParOf" srcId="{C9E49C00-E610-4C0B-8C5E-9FE174FA2B97}" destId="{32ECB0DF-E58A-4774-A539-E5E11106A0ED}" srcOrd="4" destOrd="0" presId="urn:microsoft.com/office/officeart/2018/2/layout/IconCircleList"/>
    <dgm:cxn modelId="{87A06F3C-D71C-4296-933A-FFF3E8640522}" type="presParOf" srcId="{32ECB0DF-E58A-4774-A539-E5E11106A0ED}" destId="{99887B53-4902-49D9-84B7-650A34129BC7}" srcOrd="0" destOrd="0" presId="urn:microsoft.com/office/officeart/2018/2/layout/IconCircleList"/>
    <dgm:cxn modelId="{8B1DEDAF-E518-48F3-A884-89823A813DE9}" type="presParOf" srcId="{32ECB0DF-E58A-4774-A539-E5E11106A0ED}" destId="{385D6336-A064-4D0E-A788-6FFE8F02BAEC}" srcOrd="1" destOrd="0" presId="urn:microsoft.com/office/officeart/2018/2/layout/IconCircleList"/>
    <dgm:cxn modelId="{493B23D6-AA99-4E8D-9C9D-3B5B9721F05E}" type="presParOf" srcId="{32ECB0DF-E58A-4774-A539-E5E11106A0ED}" destId="{DEB074B7-C9C1-4FFE-BC42-86FBC75E8225}" srcOrd="2" destOrd="0" presId="urn:microsoft.com/office/officeart/2018/2/layout/IconCircleList"/>
    <dgm:cxn modelId="{F7915B4F-6D88-4326-A84D-FABC4018C2C1}" type="presParOf" srcId="{32ECB0DF-E58A-4774-A539-E5E11106A0ED}" destId="{2493DE84-FD96-4D68-81F2-E53CB965890D}" srcOrd="3" destOrd="0" presId="urn:microsoft.com/office/officeart/2018/2/layout/IconCircleList"/>
    <dgm:cxn modelId="{95305CDD-8C04-45CE-89E2-1DE7F6CD2CE4}" type="presParOf" srcId="{C9E49C00-E610-4C0B-8C5E-9FE174FA2B97}" destId="{25266372-BB1E-4DEC-9DD5-6C3F635A60E0}" srcOrd="5" destOrd="0" presId="urn:microsoft.com/office/officeart/2018/2/layout/IconCircleList"/>
    <dgm:cxn modelId="{2A2D8349-13E2-412F-8F5C-16DDEB490AB2}" type="presParOf" srcId="{C9E49C00-E610-4C0B-8C5E-9FE174FA2B97}" destId="{20B287E8-3525-437A-8038-0C4A532783EA}" srcOrd="6" destOrd="0" presId="urn:microsoft.com/office/officeart/2018/2/layout/IconCircleList"/>
    <dgm:cxn modelId="{D295DC49-ED19-4CDC-8B62-D9A0882023D0}" type="presParOf" srcId="{20B287E8-3525-437A-8038-0C4A532783EA}" destId="{881A0C8B-A0F8-4C18-9E2D-C5D78EEB42BC}" srcOrd="0" destOrd="0" presId="urn:microsoft.com/office/officeart/2018/2/layout/IconCircleList"/>
    <dgm:cxn modelId="{18B8A3BA-0A96-498E-9CFD-CB799021575F}" type="presParOf" srcId="{20B287E8-3525-437A-8038-0C4A532783EA}" destId="{CD178518-38D1-4734-BEFE-C4A11FA2D10E}" srcOrd="1" destOrd="0" presId="urn:microsoft.com/office/officeart/2018/2/layout/IconCircleList"/>
    <dgm:cxn modelId="{69010F18-AC5F-4657-93A1-4386A95F1150}" type="presParOf" srcId="{20B287E8-3525-437A-8038-0C4A532783EA}" destId="{649B3473-8F90-436C-8089-E2D26220BEE0}" srcOrd="2" destOrd="0" presId="urn:microsoft.com/office/officeart/2018/2/layout/IconCircleList"/>
    <dgm:cxn modelId="{2F30324E-8046-4A4D-BFAB-176D4EE7E34D}" type="presParOf" srcId="{20B287E8-3525-437A-8038-0C4A532783EA}" destId="{2A197A6E-38BA-49AC-BB0F-DB5121F5173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074AB-9749-4615-B63A-CB7122C16590}">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69BEA-C516-4E14-8080-B17FA8D668CD}">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30289C-94F2-48A3-A634-B19585A9A142}">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Incorporation of sustainability enhances the cost-effectiveness of resources (Sharma, Singh and Tyagi, 2024).</a:t>
          </a:r>
        </a:p>
      </dsp:txBody>
      <dsp:txXfrm>
        <a:off x="1948202" y="368029"/>
        <a:ext cx="3233964" cy="1371985"/>
      </dsp:txXfrm>
    </dsp:sp>
    <dsp:sp modelId="{906AB1C3-4BED-481F-9722-543189AB7BCF}">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1AB321-558D-4F84-9C26-84F78EEAAF02}">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E97850-EBF9-4AD7-98AD-A8F49A8108EB}">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Improves brand and customer loyalty.</a:t>
          </a:r>
        </a:p>
      </dsp:txBody>
      <dsp:txXfrm>
        <a:off x="7411643" y="368029"/>
        <a:ext cx="3233964" cy="1371985"/>
      </dsp:txXfrm>
    </dsp:sp>
    <dsp:sp modelId="{72513607-803B-4454-A823-837D2B750AA7}">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DBAEF8-6937-4AFD-909C-A18349B418AB}">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D67A26-ED65-4BD7-AA0F-17988833462A}">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Adheres to corporate social responsibility (CSR).</a:t>
          </a:r>
        </a:p>
      </dsp:txBody>
      <dsp:txXfrm>
        <a:off x="1948202" y="2452790"/>
        <a:ext cx="3233964" cy="1371985"/>
      </dsp:txXfrm>
    </dsp:sp>
    <dsp:sp modelId="{58AC34A0-47EF-40BA-8165-47EF2157044D}">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EE4B99-D58D-4440-BA8D-73057D590404}">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D2C8EB-662B-47B5-98E6-206E98B0993B}">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Favours environmental standards and certifications.</a:t>
          </a:r>
        </a:p>
      </dsp:txBody>
      <dsp:txXfrm>
        <a:off x="7411643" y="2452790"/>
        <a:ext cx="3233964" cy="13719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846FAC-1933-4986-83C8-468C9768B453}">
      <dsp:nvSpPr>
        <dsp:cNvPr id="0" name=""/>
        <dsp:cNvSpPr/>
      </dsp:nvSpPr>
      <dsp:spPr>
        <a:xfrm>
          <a:off x="624337"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7434C2-F479-47A2-A056-6FF2B34451A1}">
      <dsp:nvSpPr>
        <dsp:cNvPr id="0" name=""/>
        <dsp:cNvSpPr/>
      </dsp:nvSpPr>
      <dsp:spPr>
        <a:xfrm>
          <a:off x="933846" y="1076005"/>
          <a:ext cx="833294" cy="8332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6C76D8-9C46-493D-8C86-455476DFBDE2}">
      <dsp:nvSpPr>
        <dsp:cNvPr id="0" name=""/>
        <dsp:cNvSpPr/>
      </dsp:nvSpPr>
      <dsp:spPr>
        <a:xfrm>
          <a:off x="160073"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Marriott and Hilton implement AI-powered waste tracking systems (Batabyal and Das 2019).</a:t>
          </a:r>
        </a:p>
      </dsp:txBody>
      <dsp:txXfrm>
        <a:off x="160073" y="2671168"/>
        <a:ext cx="2380840" cy="720000"/>
      </dsp:txXfrm>
    </dsp:sp>
    <dsp:sp modelId="{1507B480-36F0-4DE3-9419-0E45E8F2C40B}">
      <dsp:nvSpPr>
        <dsp:cNvPr id="0" name=""/>
        <dsp:cNvSpPr/>
      </dsp:nvSpPr>
      <dsp:spPr>
        <a:xfrm>
          <a:off x="3421824"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557DBD-DD1A-412F-A5AC-452D8FC3BE9D}">
      <dsp:nvSpPr>
        <dsp:cNvPr id="0" name=""/>
        <dsp:cNvSpPr/>
      </dsp:nvSpPr>
      <dsp:spPr>
        <a:xfrm>
          <a:off x="3731334" y="1076005"/>
          <a:ext cx="833294" cy="8332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42F5AD-722C-471C-8791-D1F0BC9FE82D}">
      <dsp:nvSpPr>
        <dsp:cNvPr id="0" name=""/>
        <dsp:cNvSpPr/>
      </dsp:nvSpPr>
      <dsp:spPr>
        <a:xfrm>
          <a:off x="2957560"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Accor’s “Planet 21” strategy targets 30% food waste reduction.</a:t>
          </a:r>
        </a:p>
      </dsp:txBody>
      <dsp:txXfrm>
        <a:off x="2957560" y="2671168"/>
        <a:ext cx="2380840" cy="720000"/>
      </dsp:txXfrm>
    </dsp:sp>
    <dsp:sp modelId="{6E35D0A7-6F13-4C35-BEDA-53CC5506F638}">
      <dsp:nvSpPr>
        <dsp:cNvPr id="0" name=""/>
        <dsp:cNvSpPr/>
      </dsp:nvSpPr>
      <dsp:spPr>
        <a:xfrm>
          <a:off x="6219312"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2A9150-B380-4516-8BF5-769D88359C18}">
      <dsp:nvSpPr>
        <dsp:cNvPr id="0" name=""/>
        <dsp:cNvSpPr/>
      </dsp:nvSpPr>
      <dsp:spPr>
        <a:xfrm>
          <a:off x="6528821" y="1076005"/>
          <a:ext cx="833294" cy="8332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49BC9C-EDD5-47C1-BBAD-DE0A7B990E44}">
      <dsp:nvSpPr>
        <dsp:cNvPr id="0" name=""/>
        <dsp:cNvSpPr/>
      </dsp:nvSpPr>
      <dsp:spPr>
        <a:xfrm>
          <a:off x="5755048"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Nordic Choice Hotels practices composting and local sourcing (Meltzer et al., 2024).</a:t>
          </a:r>
        </a:p>
      </dsp:txBody>
      <dsp:txXfrm>
        <a:off x="5755048" y="2671168"/>
        <a:ext cx="2380840" cy="720000"/>
      </dsp:txXfrm>
    </dsp:sp>
    <dsp:sp modelId="{122C88F4-4622-4949-8FF2-8DE31E067FB4}">
      <dsp:nvSpPr>
        <dsp:cNvPr id="0" name=""/>
        <dsp:cNvSpPr/>
      </dsp:nvSpPr>
      <dsp:spPr>
        <a:xfrm>
          <a:off x="9016800"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351A83-FB6F-475D-B101-C0C1692A55DF}">
      <dsp:nvSpPr>
        <dsp:cNvPr id="0" name=""/>
        <dsp:cNvSpPr/>
      </dsp:nvSpPr>
      <dsp:spPr>
        <a:xfrm>
          <a:off x="9326309" y="1076005"/>
          <a:ext cx="833294" cy="8332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8A90FC-7787-4D5D-B22B-125A836A38F2}">
      <dsp:nvSpPr>
        <dsp:cNvPr id="0" name=""/>
        <dsp:cNvSpPr/>
      </dsp:nvSpPr>
      <dsp:spPr>
        <a:xfrm>
          <a:off x="8552536"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Benchmark: WasteWatch by Leanpath reduces waste by up to 50%.</a:t>
          </a:r>
        </a:p>
      </dsp:txBody>
      <dsp:txXfrm>
        <a:off x="8552536" y="2671168"/>
        <a:ext cx="238084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B7840-B517-46F0-BE39-664DE25B349E}">
      <dsp:nvSpPr>
        <dsp:cNvPr id="0" name=""/>
        <dsp:cNvSpPr/>
      </dsp:nvSpPr>
      <dsp:spPr>
        <a:xfrm>
          <a:off x="0" y="2288"/>
          <a:ext cx="6364224" cy="11598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7980A0-808A-4F2B-9F8D-A6153C7B716D}">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EF4056-E0A7-4738-9B1E-027CA3CD82F7}">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89000">
            <a:lnSpc>
              <a:spcPct val="90000"/>
            </a:lnSpc>
            <a:spcBef>
              <a:spcPct val="0"/>
            </a:spcBef>
            <a:spcAft>
              <a:spcPct val="35000"/>
            </a:spcAft>
            <a:buNone/>
          </a:pPr>
          <a:r>
            <a:rPr lang="en-US" sz="2000" kern="1200"/>
            <a:t>Qualitative research using secondary data from academic journals and industry reports.</a:t>
          </a:r>
        </a:p>
      </dsp:txBody>
      <dsp:txXfrm>
        <a:off x="1339618" y="2288"/>
        <a:ext cx="5024605" cy="1159843"/>
      </dsp:txXfrm>
    </dsp:sp>
    <dsp:sp modelId="{2AD2CE7F-519E-4691-9A49-A47DF357ED03}">
      <dsp:nvSpPr>
        <dsp:cNvPr id="0" name=""/>
        <dsp:cNvSpPr/>
      </dsp:nvSpPr>
      <dsp:spPr>
        <a:xfrm>
          <a:off x="0" y="1452092"/>
          <a:ext cx="6364224" cy="115984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21E639-A95C-4FFA-81A4-AF764139ED7A}">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F94217-2C16-4E34-AB65-D0C3B7EB8605}">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89000">
            <a:lnSpc>
              <a:spcPct val="90000"/>
            </a:lnSpc>
            <a:spcBef>
              <a:spcPct val="0"/>
            </a:spcBef>
            <a:spcAft>
              <a:spcPct val="35000"/>
            </a:spcAft>
            <a:buNone/>
          </a:pPr>
          <a:r>
            <a:rPr lang="en-US" sz="2000" kern="1200"/>
            <a:t>Analytical tools: PESTLE and SWOT analysis applied.</a:t>
          </a:r>
        </a:p>
      </dsp:txBody>
      <dsp:txXfrm>
        <a:off x="1339618" y="1452092"/>
        <a:ext cx="5024605" cy="1159843"/>
      </dsp:txXfrm>
    </dsp:sp>
    <dsp:sp modelId="{3E79AA9D-813E-4495-854F-E302F4A9E3E4}">
      <dsp:nvSpPr>
        <dsp:cNvPr id="0" name=""/>
        <dsp:cNvSpPr/>
      </dsp:nvSpPr>
      <dsp:spPr>
        <a:xfrm>
          <a:off x="0" y="2901896"/>
          <a:ext cx="6364224" cy="115984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FE991-799A-4D57-A5D3-07DB0827FABC}">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B53CB6-28EF-40E0-8DEC-79C4B7004923}">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89000">
            <a:lnSpc>
              <a:spcPct val="90000"/>
            </a:lnSpc>
            <a:spcBef>
              <a:spcPct val="0"/>
            </a:spcBef>
            <a:spcAft>
              <a:spcPct val="35000"/>
            </a:spcAft>
            <a:buNone/>
          </a:pPr>
          <a:r>
            <a:rPr lang="en-US" sz="2000" kern="1200"/>
            <a:t>Framework: Triple Bottom Line (economic, environmental, social) sustainability model (Costa and Costa, 2022).</a:t>
          </a:r>
        </a:p>
      </dsp:txBody>
      <dsp:txXfrm>
        <a:off x="1339618" y="2901896"/>
        <a:ext cx="5024605" cy="1159843"/>
      </dsp:txXfrm>
    </dsp:sp>
    <dsp:sp modelId="{80A11FC4-320F-4953-9C6B-5DE5FF45993B}">
      <dsp:nvSpPr>
        <dsp:cNvPr id="0" name=""/>
        <dsp:cNvSpPr/>
      </dsp:nvSpPr>
      <dsp:spPr>
        <a:xfrm>
          <a:off x="0" y="4351700"/>
          <a:ext cx="6364224" cy="115984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1CB3FF-2EBF-49D9-A12A-F57B5ED71C76}">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EE310F-39F1-493F-8A6B-D982455677DA}">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89000">
            <a:lnSpc>
              <a:spcPct val="90000"/>
            </a:lnSpc>
            <a:spcBef>
              <a:spcPct val="0"/>
            </a:spcBef>
            <a:spcAft>
              <a:spcPct val="35000"/>
            </a:spcAft>
            <a:buNone/>
          </a:pPr>
          <a:r>
            <a:rPr lang="en-US" sz="2000" kern="1200"/>
            <a:t>Focus: Evaluating hotel strategies for food waste minimisation and efficiency.</a:t>
          </a:r>
        </a:p>
      </dsp:txBody>
      <dsp:txXfrm>
        <a:off x="1339618" y="4351700"/>
        <a:ext cx="5024605" cy="11598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D0942-54B9-4091-9FF2-0B7D03F2663E}">
      <dsp:nvSpPr>
        <dsp:cNvPr id="0" name=""/>
        <dsp:cNvSpPr/>
      </dsp:nvSpPr>
      <dsp:spPr>
        <a:xfrm>
          <a:off x="562927" y="7882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3C30F-CE89-41A8-B0FA-1EF4DD788DE2}">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FFE47F-2B9B-4271-842B-39F4B10A26BC}">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Waste reduction lowers food procurement and disposal costs.</a:t>
          </a:r>
        </a:p>
      </dsp:txBody>
      <dsp:txXfrm>
        <a:off x="100682" y="2684598"/>
        <a:ext cx="2370489" cy="720000"/>
      </dsp:txXfrm>
    </dsp:sp>
    <dsp:sp modelId="{2F2F08B6-E183-421C-9C82-F92B8CF17C98}">
      <dsp:nvSpPr>
        <dsp:cNvPr id="0" name=""/>
        <dsp:cNvSpPr/>
      </dsp:nvSpPr>
      <dsp:spPr>
        <a:xfrm>
          <a:off x="3348252" y="7882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A7F864-25D4-4208-B97A-688F39021EF0}">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41782E-2D9F-43B4-9F59-C48315181D9F}">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Efficient inventory systems improve forecasting accuracy.</a:t>
          </a:r>
        </a:p>
      </dsp:txBody>
      <dsp:txXfrm>
        <a:off x="2886007" y="2684598"/>
        <a:ext cx="2370489" cy="720000"/>
      </dsp:txXfrm>
    </dsp:sp>
    <dsp:sp modelId="{C0BA7ACA-78FC-42F8-A3FB-1181DBAB30CD}">
      <dsp:nvSpPr>
        <dsp:cNvPr id="0" name=""/>
        <dsp:cNvSpPr/>
      </dsp:nvSpPr>
      <dsp:spPr>
        <a:xfrm>
          <a:off x="6133577" y="7882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CCC47F-6CD4-4061-9780-038D3E547626}">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D23CC0-0A2E-441A-B02E-C797BA4EF76F}">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Sustainable kitchens enhance staff productivity and morale (Cooper and Hall, 2019).</a:t>
          </a:r>
        </a:p>
      </dsp:txBody>
      <dsp:txXfrm>
        <a:off x="5671332" y="2684598"/>
        <a:ext cx="2370489" cy="720000"/>
      </dsp:txXfrm>
    </dsp:sp>
    <dsp:sp modelId="{7BE21163-8161-4929-A762-FE9165B5399C}">
      <dsp:nvSpPr>
        <dsp:cNvPr id="0" name=""/>
        <dsp:cNvSpPr/>
      </dsp:nvSpPr>
      <dsp:spPr>
        <a:xfrm>
          <a:off x="8918902" y="7882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82AD86-4760-46CF-AA74-C5C5A18F314F}">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F81745-0A35-447D-8621-7E1BCEEEE4E7}">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Improved efficiency supports profitability and customer satisfaction.</a:t>
          </a:r>
        </a:p>
      </dsp:txBody>
      <dsp:txXfrm>
        <a:off x="8456657" y="2684598"/>
        <a:ext cx="2370489"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9DAA0C-E565-4C4E-BC78-DFF329E17396}">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94997E-E2AA-4F1F-B858-1597866AE7BA}">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064FA2-E91D-45F8-9ADA-5E10D948684A}">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Hilton’s “Food Waste to Value”: Donates surplus meals via partnerships.</a:t>
          </a:r>
        </a:p>
      </dsp:txBody>
      <dsp:txXfrm>
        <a:off x="1948202" y="368029"/>
        <a:ext cx="3233964" cy="1371985"/>
      </dsp:txXfrm>
    </dsp:sp>
    <dsp:sp modelId="{19062461-E0BB-4954-895D-C0155B6E77E2}">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812F0-5E01-4023-B68B-1C08A7DD028E}">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8CE60-590B-4940-8AE9-E8A644E5491E}">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Marriott’s Leanpath system reduces kitchen waste by 45% (NIH, 2024).</a:t>
          </a:r>
        </a:p>
      </dsp:txBody>
      <dsp:txXfrm>
        <a:off x="7411643" y="368029"/>
        <a:ext cx="3233964" cy="1371985"/>
      </dsp:txXfrm>
    </dsp:sp>
    <dsp:sp modelId="{99887B53-4902-49D9-84B7-650A34129BC7}">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5D6336-A064-4D0E-A788-6FFE8F02BAEC}">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93DE84-FD96-4D68-81F2-E53CB965890D}">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IHG Green Engage monitors food waste data across properties.</a:t>
          </a:r>
        </a:p>
      </dsp:txBody>
      <dsp:txXfrm>
        <a:off x="1948202" y="2452790"/>
        <a:ext cx="3233964" cy="1371985"/>
      </dsp:txXfrm>
    </dsp:sp>
    <dsp:sp modelId="{881A0C8B-A0F8-4C18-9E2D-C5D78EEB42BC}">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78518-38D1-4734-BEFE-C4A11FA2D10E}">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197A6E-38BA-49AC-BB0F-DB5121F5173C}">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Accor Planet 21: Promotes local sourcing and composting initiatives.</a:t>
          </a:r>
        </a:p>
      </dsp:txBody>
      <dsp:txXfrm>
        <a:off x="7411643" y="2452790"/>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350A64-E767-4CC3-8970-34AB070BCAD9}" type="datetimeFigureOut">
              <a:t>11/4/2025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6CD9A9-7D66-4F6D-9E9F-67849A5A2D01}" type="slidenum">
              <a:t>‹#›</a:t>
            </a:fld>
            <a:endParaRPr lang="en-US"/>
          </a:p>
        </p:txBody>
      </p:sp>
    </p:spTree>
    <p:extLst>
      <p:ext uri="{BB962C8B-B14F-4D97-AF65-F5344CB8AC3E}">
        <p14:creationId xmlns:p14="http://schemas.microsoft.com/office/powerpoint/2010/main" val="4260768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Waste food is still an important environmental and economic concern facing the hospitality industry (Ford and Sturman, M.C. 2020). A majority of the waste is a result of buffets, spoilage and poor stock management (McKinsey &amp; Company, 2022). One million plus food is wasted every year, which causes unnecessary carbon emission, loss of profits and regulatory pressures on hotels to be sustainable.</a:t>
            </a:r>
          </a:p>
        </p:txBody>
      </p:sp>
      <p:sp>
        <p:nvSpPr>
          <p:cNvPr id="4" name="Slide Number Placeholder 3"/>
          <p:cNvSpPr>
            <a:spLocks noGrp="1"/>
          </p:cNvSpPr>
          <p:nvPr>
            <p:ph type="sldNum" sz="quarter" idx="5"/>
          </p:nvPr>
        </p:nvSpPr>
        <p:spPr/>
        <p:txBody>
          <a:bodyPr/>
          <a:lstStyle/>
          <a:p>
            <a:fld id="{486CD9A9-7D66-4F6D-9E9F-67849A5A2D01}" type="slidenum">
              <a:t>2</a:t>
            </a:fld>
            <a:endParaRPr lang="en-US"/>
          </a:p>
        </p:txBody>
      </p:sp>
    </p:spTree>
    <p:extLst>
      <p:ext uri="{BB962C8B-B14F-4D97-AF65-F5344CB8AC3E}">
        <p14:creationId xmlns:p14="http://schemas.microsoft.com/office/powerpoint/2010/main" val="67714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Sustainability is a strategic concept that has attracted interest in the hospitality industry management (Sharma, Singh and Tyagi, 2024). The hotels also lower their operation costs by introducing waste-cutting </a:t>
            </a:r>
            <a:r>
              <a:rPr lang="en-US" dirty="0" err="1"/>
              <a:t>programmes</a:t>
            </a:r>
            <a:r>
              <a:rPr lang="en-US" dirty="0"/>
              <a:t> on top of building their brand name. The certification of eco-friendly practices is done by the use of certifications like the ISO 14001. Sustainability contributes to the competitiveness in the long run and makes the operations of the hospitality industry coordinate with the international environmental goals and expectations of the customers.</a:t>
            </a:r>
          </a:p>
        </p:txBody>
      </p:sp>
      <p:sp>
        <p:nvSpPr>
          <p:cNvPr id="4" name="Slide Number Placeholder 3"/>
          <p:cNvSpPr>
            <a:spLocks noGrp="1"/>
          </p:cNvSpPr>
          <p:nvPr>
            <p:ph type="sldNum" sz="quarter" idx="5"/>
          </p:nvPr>
        </p:nvSpPr>
        <p:spPr/>
        <p:txBody>
          <a:bodyPr/>
          <a:lstStyle/>
          <a:p>
            <a:fld id="{486CD9A9-7D66-4F6D-9E9F-67849A5A2D01}" type="slidenum">
              <a:t>3</a:t>
            </a:fld>
            <a:endParaRPr lang="en-US"/>
          </a:p>
        </p:txBody>
      </p:sp>
    </p:spTree>
    <p:extLst>
      <p:ext uri="{BB962C8B-B14F-4D97-AF65-F5344CB8AC3E}">
        <p14:creationId xmlns:p14="http://schemas.microsoft.com/office/powerpoint/2010/main" val="2007609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Scholarly literature identifies digital innovation, employee involvement, and a cyclical economy model as some of the facilitators of waste </a:t>
            </a:r>
            <a:r>
              <a:rPr lang="en-US" dirty="0" err="1"/>
              <a:t>minimisation</a:t>
            </a:r>
            <a:r>
              <a:rPr lang="en-US" dirty="0"/>
              <a:t>. Although AI-driven monitoring technologies focus on human </a:t>
            </a:r>
            <a:r>
              <a:rPr lang="en-US" dirty="0" err="1"/>
              <a:t>behaviour</a:t>
            </a:r>
            <a:r>
              <a:rPr lang="en-US" dirty="0"/>
              <a:t> change (Albayrak Ünal, </a:t>
            </a:r>
            <a:r>
              <a:rPr lang="en-US" dirty="0" err="1"/>
              <a:t>Erkayman</a:t>
            </a:r>
            <a:r>
              <a:rPr lang="en-US" dirty="0"/>
              <a:t> and </a:t>
            </a:r>
            <a:r>
              <a:rPr lang="en-US" dirty="0" err="1"/>
              <a:t>Usanmaz</a:t>
            </a:r>
            <a:r>
              <a:rPr lang="en-US" dirty="0"/>
              <a:t>, 2023). The best solution to hospitality food waste is a holistic approach, which combines both technological and management solutions.</a:t>
            </a:r>
          </a:p>
        </p:txBody>
      </p:sp>
      <p:sp>
        <p:nvSpPr>
          <p:cNvPr id="4" name="Slide Number Placeholder 3"/>
          <p:cNvSpPr>
            <a:spLocks noGrp="1"/>
          </p:cNvSpPr>
          <p:nvPr>
            <p:ph type="sldNum" sz="quarter" idx="5"/>
          </p:nvPr>
        </p:nvSpPr>
        <p:spPr/>
        <p:txBody>
          <a:bodyPr/>
          <a:lstStyle/>
          <a:p>
            <a:fld id="{486CD9A9-7D66-4F6D-9E9F-67849A5A2D01}" type="slidenum">
              <a:t>4</a:t>
            </a:fld>
            <a:endParaRPr lang="en-US"/>
          </a:p>
        </p:txBody>
      </p:sp>
    </p:spTree>
    <p:extLst>
      <p:ext uri="{BB962C8B-B14F-4D97-AF65-F5344CB8AC3E}">
        <p14:creationId xmlns:p14="http://schemas.microsoft.com/office/powerpoint/2010/main" val="63098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presents world leaders who are establishing the sustainability standards (Batabyal and Das 2019). The use of AI-based tracking is used in Marriott and Hilton, whereas the reduction of waste is measurable in the case of the Accor </a:t>
            </a:r>
            <a:r>
              <a:rPr lang="en-US" dirty="0" err="1"/>
              <a:t>programme</a:t>
            </a:r>
            <a:r>
              <a:rPr lang="en-US" dirty="0"/>
              <a:t> called Planet 21. Nordic Choice is concerned about composting and local food (Meltzer et al., 2024). Such a </a:t>
            </a:r>
            <a:r>
              <a:rPr lang="en-US" dirty="0" err="1"/>
              <a:t>programme</a:t>
            </a:r>
            <a:r>
              <a:rPr lang="en-US" dirty="0"/>
              <a:t> as </a:t>
            </a:r>
            <a:r>
              <a:rPr lang="en-US" dirty="0" err="1"/>
              <a:t>Leanpath</a:t>
            </a:r>
            <a:r>
              <a:rPr lang="en-US" dirty="0"/>
              <a:t> has proven that effective food waste reduction can be quite high in the global context when systematic monitoring and involvement of the staff are taken into consideration.</a:t>
            </a:r>
          </a:p>
        </p:txBody>
      </p:sp>
      <p:sp>
        <p:nvSpPr>
          <p:cNvPr id="4" name="Slide Number Placeholder 3"/>
          <p:cNvSpPr>
            <a:spLocks noGrp="1"/>
          </p:cNvSpPr>
          <p:nvPr>
            <p:ph type="sldNum" sz="quarter" idx="5"/>
          </p:nvPr>
        </p:nvSpPr>
        <p:spPr/>
        <p:txBody>
          <a:bodyPr/>
          <a:lstStyle/>
          <a:p>
            <a:fld id="{486CD9A9-7D66-4F6D-9E9F-67849A5A2D01}" type="slidenum">
              <a:t>5</a:t>
            </a:fld>
            <a:endParaRPr lang="en-US"/>
          </a:p>
        </p:txBody>
      </p:sp>
    </p:spTree>
    <p:extLst>
      <p:ext uri="{BB962C8B-B14F-4D97-AF65-F5344CB8AC3E}">
        <p14:creationId xmlns:p14="http://schemas.microsoft.com/office/powerpoint/2010/main" val="1480023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Qualitative secondary data methodology is used in this research, which is backed by the PESTLE analysis and SWOT analysis to explore the sustainability strategies (Costa and Costa, 2022). The Triple Bottom Line model is used to evaluate on economic, social, and environmental levels. Recent industry and academic data assure that the findings are informed by the prevailing industry and academic practices in the hospitality sector in the global scene.</a:t>
            </a:r>
          </a:p>
        </p:txBody>
      </p:sp>
      <p:sp>
        <p:nvSpPr>
          <p:cNvPr id="4" name="Slide Number Placeholder 3"/>
          <p:cNvSpPr>
            <a:spLocks noGrp="1"/>
          </p:cNvSpPr>
          <p:nvPr>
            <p:ph type="sldNum" sz="quarter" idx="5"/>
          </p:nvPr>
        </p:nvSpPr>
        <p:spPr/>
        <p:txBody>
          <a:bodyPr/>
          <a:lstStyle/>
          <a:p>
            <a:fld id="{486CD9A9-7D66-4F6D-9E9F-67849A5A2D01}" type="slidenum">
              <a:rPr lang="en-US"/>
              <a:t>6</a:t>
            </a:fld>
            <a:endParaRPr lang="en-US"/>
          </a:p>
        </p:txBody>
      </p:sp>
    </p:spTree>
    <p:extLst>
      <p:ext uri="{BB962C8B-B14F-4D97-AF65-F5344CB8AC3E}">
        <p14:creationId xmlns:p14="http://schemas.microsoft.com/office/powerpoint/2010/main" val="749847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Food waste reduction can directly eliminate the cost of operations through the purchase and disposal costs (Cooper and Hall, 2019). Artificial prediction and online monitoring </a:t>
            </a:r>
            <a:r>
              <a:rPr lang="en-US" dirty="0" err="1"/>
              <a:t>minimise</a:t>
            </a:r>
            <a:r>
              <a:rPr lang="en-US" dirty="0"/>
              <a:t> excess production and wastage of resources. Such actions would not only increase the profitability but also build more efficient kitchens, better working relations and fulfil the consumer demands that the hospitality management is responsible for.</a:t>
            </a:r>
          </a:p>
        </p:txBody>
      </p:sp>
      <p:sp>
        <p:nvSpPr>
          <p:cNvPr id="4" name="Slide Number Placeholder 3"/>
          <p:cNvSpPr>
            <a:spLocks noGrp="1"/>
          </p:cNvSpPr>
          <p:nvPr>
            <p:ph type="sldNum" sz="quarter" idx="5"/>
          </p:nvPr>
        </p:nvSpPr>
        <p:spPr/>
        <p:txBody>
          <a:bodyPr/>
          <a:lstStyle/>
          <a:p>
            <a:fld id="{486CD9A9-7D66-4F6D-9E9F-67849A5A2D01}" type="slidenum">
              <a:rPr lang="en-US"/>
              <a:t>7</a:t>
            </a:fld>
            <a:endParaRPr lang="en-US"/>
          </a:p>
        </p:txBody>
      </p:sp>
    </p:spTree>
    <p:extLst>
      <p:ext uri="{BB962C8B-B14F-4D97-AF65-F5344CB8AC3E}">
        <p14:creationId xmlns:p14="http://schemas.microsoft.com/office/powerpoint/2010/main" val="176841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 global brands can be shown to be successful in the reduction of waste. Hilton contributes to excess food by means of social partnerships, whereas in Marriott, the system of </a:t>
            </a:r>
            <a:r>
              <a:rPr lang="en-US" dirty="0" err="1"/>
              <a:t>Leanpath</a:t>
            </a:r>
            <a:r>
              <a:rPr lang="en-US" dirty="0"/>
              <a:t> streamlines the work of the kitchen (NIH, 2024). Green Engage at IHG and Planet 21 at the Accor </a:t>
            </a:r>
            <a:r>
              <a:rPr lang="en-US" dirty="0" err="1"/>
              <a:t>centre</a:t>
            </a:r>
            <a:r>
              <a:rPr lang="en-US" dirty="0"/>
              <a:t> is the theme of data-driven sustainability and community involvement, which proves that waste reduction can coexist with profit </a:t>
            </a:r>
            <a:r>
              <a:rPr lang="en-US" dirty="0" err="1"/>
              <a:t>maximisation</a:t>
            </a:r>
            <a:r>
              <a:rPr lang="en-US" dirty="0"/>
              <a:t> and brand leadership.=</a:t>
            </a:r>
          </a:p>
        </p:txBody>
      </p:sp>
      <p:sp>
        <p:nvSpPr>
          <p:cNvPr id="4" name="Slide Number Placeholder 3"/>
          <p:cNvSpPr>
            <a:spLocks noGrp="1"/>
          </p:cNvSpPr>
          <p:nvPr>
            <p:ph type="sldNum" sz="quarter" idx="5"/>
          </p:nvPr>
        </p:nvSpPr>
        <p:spPr/>
        <p:txBody>
          <a:bodyPr/>
          <a:lstStyle/>
          <a:p>
            <a:fld id="{486CD9A9-7D66-4F6D-9E9F-67849A5A2D01}" type="slidenum">
              <a:rPr lang="en-US"/>
              <a:t>8</a:t>
            </a:fld>
            <a:endParaRPr lang="en-US"/>
          </a:p>
        </p:txBody>
      </p:sp>
    </p:spTree>
    <p:extLst>
      <p:ext uri="{BB962C8B-B14F-4D97-AF65-F5344CB8AC3E}">
        <p14:creationId xmlns:p14="http://schemas.microsoft.com/office/powerpoint/2010/main" val="3411914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however, still financial and technical barriers. Many small hotels are faced with the challenge of sustainability or a lack of employees (Tribe, 2009). Lax policing is also a slow uptake in the industry. However, AI-driven monitoring, joint supply chains, and policy-based incentives are the spheres that may be employed to make sustainable operations </a:t>
            </a:r>
            <a:r>
              <a:rPr lang="en-US" dirty="0" err="1"/>
              <a:t>standardised</a:t>
            </a:r>
            <a:r>
              <a:rPr lang="en-US" dirty="0"/>
              <a:t> in hospitality operations worldwide.</a:t>
            </a:r>
          </a:p>
        </p:txBody>
      </p:sp>
      <p:sp>
        <p:nvSpPr>
          <p:cNvPr id="4" name="Slide Number Placeholder 3"/>
          <p:cNvSpPr>
            <a:spLocks noGrp="1"/>
          </p:cNvSpPr>
          <p:nvPr>
            <p:ph type="sldNum" sz="quarter" idx="5"/>
          </p:nvPr>
        </p:nvSpPr>
        <p:spPr/>
        <p:txBody>
          <a:bodyPr/>
          <a:lstStyle/>
          <a:p>
            <a:fld id="{486CD9A9-7D66-4F6D-9E9F-67849A5A2D01}" type="slidenum">
              <a:rPr lang="en-US"/>
              <a:t>9</a:t>
            </a:fld>
            <a:endParaRPr lang="en-US"/>
          </a:p>
        </p:txBody>
      </p:sp>
    </p:spTree>
    <p:extLst>
      <p:ext uri="{BB962C8B-B14F-4D97-AF65-F5344CB8AC3E}">
        <p14:creationId xmlns:p14="http://schemas.microsoft.com/office/powerpoint/2010/main" val="3018984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concept of sustainability is one aspect that the hospitality industry should integrate into its operations. Reduced food waste leads to efficiency and brand value. The training of personnel and engagement of digital tracking, as well as circular systems, are important (</a:t>
            </a:r>
            <a:r>
              <a:rPr lang="en-US" dirty="0" err="1"/>
              <a:t>Konttila</a:t>
            </a:r>
            <a:r>
              <a:rPr lang="en-US" dirty="0"/>
              <a:t> et al., 2019). Collaboration within the industry and </a:t>
            </a:r>
            <a:r>
              <a:rPr lang="en-US" dirty="0" err="1"/>
              <a:t>favourable</a:t>
            </a:r>
            <a:r>
              <a:rPr lang="en-US" dirty="0"/>
              <a:t> policies will ensure that the hotels achieve economic gains and simultaneously foster the cause of global environmental sustainability.</a:t>
            </a:r>
          </a:p>
        </p:txBody>
      </p:sp>
      <p:sp>
        <p:nvSpPr>
          <p:cNvPr id="4" name="Slide Number Placeholder 3"/>
          <p:cNvSpPr>
            <a:spLocks noGrp="1"/>
          </p:cNvSpPr>
          <p:nvPr>
            <p:ph type="sldNum" sz="quarter" idx="5"/>
          </p:nvPr>
        </p:nvSpPr>
        <p:spPr/>
        <p:txBody>
          <a:bodyPr/>
          <a:lstStyle/>
          <a:p>
            <a:fld id="{486CD9A9-7D66-4F6D-9E9F-67849A5A2D01}" type="slidenum">
              <a:rPr lang="en-US"/>
              <a:t>10</a:t>
            </a:fld>
            <a:endParaRPr lang="en-US"/>
          </a:p>
        </p:txBody>
      </p:sp>
    </p:spTree>
    <p:extLst>
      <p:ext uri="{BB962C8B-B14F-4D97-AF65-F5344CB8AC3E}">
        <p14:creationId xmlns:p14="http://schemas.microsoft.com/office/powerpoint/2010/main" val="2697593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main idea that is presented in this slide it is sustainability through the reduction of food waste. There is growing pressure on the hospitality industry to implement sustainable operations that are in line with SDG 12 (NIH, 2024). With the introduction of environmentally friendly systems, hotels are able not only to decrease the level of environmental harm but also to enhance efficiency, attract conscious customers, and become stronger in the market.</a:t>
            </a:r>
          </a:p>
        </p:txBody>
      </p:sp>
      <p:sp>
        <p:nvSpPr>
          <p:cNvPr id="4" name="Slide Number Placeholder 3"/>
          <p:cNvSpPr>
            <a:spLocks noGrp="1"/>
          </p:cNvSpPr>
          <p:nvPr>
            <p:ph type="sldNum" sz="quarter" idx="5"/>
          </p:nvPr>
        </p:nvSpPr>
        <p:spPr/>
        <p:txBody>
          <a:bodyPr/>
          <a:lstStyle/>
          <a:p>
            <a:fld id="{486CD9A9-7D66-4F6D-9E9F-67849A5A2D01}" type="slidenum">
              <a:t>11</a:t>
            </a:fld>
            <a:endParaRPr lang="en-US"/>
          </a:p>
        </p:txBody>
      </p:sp>
    </p:spTree>
    <p:extLst>
      <p:ext uri="{BB962C8B-B14F-4D97-AF65-F5344CB8AC3E}">
        <p14:creationId xmlns:p14="http://schemas.microsoft.com/office/powerpoint/2010/main" val="2161716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mc.ncbi.nlm.nih.gov/articles/PMC10996280/" TargetMode="External"/><Relationship Id="rId2" Type="http://schemas.openxmlformats.org/officeDocument/2006/relationships/hyperlink" Target="https://www.mckinsey.com/capabilities/operations/our-insights/ai-driven-operations-forecasting-in-data-light-environmen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90662" y="4267832"/>
            <a:ext cx="4805996" cy="1297115"/>
          </a:xfrm>
        </p:spPr>
        <p:txBody>
          <a:bodyPr anchor="t">
            <a:normAutofit/>
          </a:bodyPr>
          <a:lstStyle/>
          <a:p>
            <a:pPr algn="l"/>
            <a:r>
              <a:rPr lang="en-US" sz="3100" dirty="0">
                <a:solidFill>
                  <a:schemeClr val="tx2"/>
                </a:solidFill>
                <a:ea typeface="+mj-lt"/>
                <a:cs typeface="+mj-lt"/>
              </a:rPr>
              <a:t>Contemporary Themes in the Hotel and Hospitality Sector</a:t>
            </a:r>
            <a:endParaRPr lang="en-US" sz="3100" dirty="0">
              <a:solidFill>
                <a:schemeClr val="tx2"/>
              </a:solidFill>
            </a:endParaRPr>
          </a:p>
        </p:txBody>
      </p:sp>
      <p:sp>
        <p:nvSpPr>
          <p:cNvPr id="3" name="Subtitle 2"/>
          <p:cNvSpPr>
            <a:spLocks noGrp="1"/>
          </p:cNvSpPr>
          <p:nvPr>
            <p:ph type="subTitle" idx="1"/>
          </p:nvPr>
        </p:nvSpPr>
        <p:spPr>
          <a:xfrm>
            <a:off x="6590966" y="3428999"/>
            <a:ext cx="4805691" cy="838831"/>
          </a:xfrm>
        </p:spPr>
        <p:txBody>
          <a:bodyPr vert="horz" lIns="91440" tIns="45720" rIns="91440" bIns="45720" rtlCol="0" anchor="b">
            <a:normAutofit/>
          </a:bodyPr>
          <a:lstStyle/>
          <a:p>
            <a:pPr algn="l"/>
            <a:r>
              <a:rPr lang="en-US" sz="2000">
                <a:solidFill>
                  <a:schemeClr val="tx2"/>
                </a:solidFill>
                <a:ea typeface="+mn-lt"/>
                <a:cs typeface="+mn-lt"/>
              </a:rPr>
              <a:t>BMIH6001</a:t>
            </a:r>
            <a:endParaRPr lang="en-US" sz="2000">
              <a:solidFill>
                <a:schemeClr val="tx2"/>
              </a:solidFill>
            </a:endParaRPr>
          </a:p>
        </p:txBody>
      </p:sp>
      <p:pic>
        <p:nvPicPr>
          <p:cNvPr id="7" name="Graphic 6" descr="Building">
            <a:extLst>
              <a:ext uri="{FF2B5EF4-FFF2-40B4-BE49-F238E27FC236}">
                <a16:creationId xmlns:a16="http://schemas.microsoft.com/office/drawing/2014/main" id="{29556AAB-2351-F4C6-12E2-665623CE402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6F08886D-FDF1-DCDA-30ED-39CB46ED6698}"/>
              </a:ext>
            </a:extLst>
          </p:cNvPr>
          <p:cNvSpPr txBox="1"/>
          <p:nvPr/>
        </p:nvSpPr>
        <p:spPr>
          <a:xfrm>
            <a:off x="6089062" y="5617512"/>
            <a:ext cx="6100876" cy="1061829"/>
          </a:xfrm>
          <a:prstGeom prst="rect">
            <a:avLst/>
          </a:prstGeom>
          <a:noFill/>
        </p:spPr>
        <p:txBody>
          <a:bodyPr wrap="square">
            <a:spAutoFit/>
          </a:bodyPr>
          <a:lstStyle/>
          <a:p>
            <a:pPr algn="ctr">
              <a:lnSpc>
                <a:spcPct val="150000"/>
              </a:lnSpc>
              <a:buNone/>
            </a:pPr>
            <a:r>
              <a:rPr lang="en-IN" sz="1000" b="1" dirty="0">
                <a:effectLst/>
                <a:latin typeface="Times New Roman" panose="02020603050405020304" pitchFamily="18"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buNone/>
            </a:pPr>
            <a:r>
              <a:rPr lang="en-IN" sz="1200" b="1" dirty="0">
                <a:effectLst/>
                <a:latin typeface="Times New Roman" panose="02020603050405020304" pitchFamily="18" charset="0"/>
                <a:ea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E51B5D-2137-A013-7E04-78AE8D9FAE09}"/>
              </a:ext>
            </a:extLst>
          </p:cNvPr>
          <p:cNvSpPr>
            <a:spLocks noGrp="1"/>
          </p:cNvSpPr>
          <p:nvPr>
            <p:ph type="title"/>
          </p:nvPr>
        </p:nvSpPr>
        <p:spPr>
          <a:xfrm>
            <a:off x="640080" y="325369"/>
            <a:ext cx="4368602" cy="1956841"/>
          </a:xfrm>
        </p:spPr>
        <p:txBody>
          <a:bodyPr anchor="b">
            <a:normAutofit/>
          </a:bodyPr>
          <a:lstStyle/>
          <a:p>
            <a:r>
              <a:rPr lang="en-US" sz="3400">
                <a:ea typeface="+mj-lt"/>
                <a:cs typeface="+mj-lt"/>
              </a:rPr>
              <a:t>Background – Food Waste Challenges in the Hospitality Sector</a:t>
            </a:r>
            <a:endParaRPr lang="en-US" sz="340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C9982E-390A-16AC-EB6C-2F60B3BAC739}"/>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700">
                <a:ea typeface="+mn-lt"/>
                <a:cs typeface="+mn-lt"/>
              </a:rPr>
              <a:t>The UK hospitality industry generates over one million tonnes of food waste annually (Ford and Sturman, M.C. 2020).</a:t>
            </a:r>
            <a:endParaRPr lang="en-US" sz="1700"/>
          </a:p>
          <a:p>
            <a:r>
              <a:rPr lang="en-US" sz="1700">
                <a:ea typeface="+mn-lt"/>
                <a:cs typeface="+mn-lt"/>
              </a:rPr>
              <a:t>Key sources: buffets, overproduction, spoilage, and plate waste.</a:t>
            </a:r>
            <a:endParaRPr lang="en-US" sz="1700"/>
          </a:p>
          <a:p>
            <a:r>
              <a:rPr lang="en-US" sz="1700">
                <a:ea typeface="+mn-lt"/>
                <a:cs typeface="+mn-lt"/>
              </a:rPr>
              <a:t>Poor inventory management and forecasting exacerbate waste (McKinsey &amp; Company, 2022).</a:t>
            </a:r>
            <a:endParaRPr lang="en-US" sz="1700"/>
          </a:p>
          <a:p>
            <a:r>
              <a:rPr lang="en-US" sz="1700">
                <a:ea typeface="+mn-lt"/>
                <a:cs typeface="+mn-lt"/>
              </a:rPr>
              <a:t>High disposal costs impact financial sustainability.</a:t>
            </a:r>
            <a:endParaRPr lang="en-US" sz="1700"/>
          </a:p>
        </p:txBody>
      </p:sp>
      <p:pic>
        <p:nvPicPr>
          <p:cNvPr id="4" name="Picture 3" descr="A stack of plates with food on them&#10;&#10;AI-generated content may be incorrect.">
            <a:extLst>
              <a:ext uri="{FF2B5EF4-FFF2-40B4-BE49-F238E27FC236}">
                <a16:creationId xmlns:a16="http://schemas.microsoft.com/office/drawing/2014/main" id="{EFA48D58-0999-F376-3DDE-D9E6177495B1}"/>
              </a:ext>
            </a:extLst>
          </p:cNvPr>
          <p:cNvPicPr>
            <a:picLocks noChangeAspect="1"/>
          </p:cNvPicPr>
          <p:nvPr/>
        </p:nvPicPr>
        <p:blipFill>
          <a:blip r:embed="rId3"/>
          <a:srcRect l="30260" r="1382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3176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8F9A1E-DCA0-C63A-09BB-0B7EB2E69271}"/>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ea typeface="+mj-lt"/>
                <a:cs typeface="+mj-lt"/>
              </a:rPr>
              <a:t>Importance of Sustainability in Hotel Operations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3077EEC4-E087-45DF-C88F-4F6E7D45FD2D}"/>
              </a:ext>
            </a:extLst>
          </p:cNvPr>
          <p:cNvGraphicFramePr>
            <a:graphicFrameLocks noGrp="1"/>
          </p:cNvGraphicFramePr>
          <p:nvPr>
            <p:ph idx="1"/>
            <p:extLst>
              <p:ext uri="{D42A27DB-BD31-4B8C-83A1-F6EECF244321}">
                <p14:modId xmlns:p14="http://schemas.microsoft.com/office/powerpoint/2010/main" val="198868984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4610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572362-76CD-4695-B974-D309F6739702}"/>
              </a:ext>
            </a:extLst>
          </p:cNvPr>
          <p:cNvSpPr>
            <a:spLocks noGrp="1"/>
          </p:cNvSpPr>
          <p:nvPr>
            <p:ph type="title"/>
          </p:nvPr>
        </p:nvSpPr>
        <p:spPr>
          <a:xfrm>
            <a:off x="793662" y="386930"/>
            <a:ext cx="10066122" cy="1298448"/>
          </a:xfrm>
        </p:spPr>
        <p:txBody>
          <a:bodyPr anchor="b">
            <a:normAutofit/>
          </a:bodyPr>
          <a:lstStyle/>
          <a:p>
            <a:r>
              <a:rPr lang="en-US" sz="4100">
                <a:ea typeface="+mj-lt"/>
                <a:cs typeface="+mj-lt"/>
              </a:rPr>
              <a:t>Literature Insights on Food Waste Management</a:t>
            </a:r>
            <a:endParaRPr lang="en-US" sz="41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C8BD93-BCE3-220E-194E-9AF83BD9819B}"/>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900">
                <a:ea typeface="+mn-lt"/>
                <a:cs typeface="+mn-lt"/>
              </a:rPr>
              <a:t>Research focuses on intelligent inventory and artificial intelligence tracking systems (Albayrak Ünal, Erkayman and Usanmaz, 2023).</a:t>
            </a:r>
            <a:endParaRPr lang="en-US" sz="1900"/>
          </a:p>
          <a:p>
            <a:r>
              <a:rPr lang="en-US" sz="1900">
                <a:ea typeface="+mn-lt"/>
                <a:cs typeface="+mn-lt"/>
              </a:rPr>
              <a:t>Food donation programmes alleviate environmental impact, and composting reduces it.</a:t>
            </a:r>
            <a:endParaRPr lang="en-US" sz="1900"/>
          </a:p>
          <a:p>
            <a:r>
              <a:rPr lang="en-US" sz="1900">
                <a:ea typeface="+mn-lt"/>
                <a:cs typeface="+mn-lt"/>
              </a:rPr>
              <a:t>Stakeholder collaboration ensures sustainable outcomes.</a:t>
            </a:r>
            <a:endParaRPr lang="en-US" sz="1900"/>
          </a:p>
          <a:p>
            <a:r>
              <a:rPr lang="en-US" sz="1900">
                <a:ea typeface="+mn-lt"/>
                <a:cs typeface="+mn-lt"/>
              </a:rPr>
              <a:t>Employee training significantly decreases waste generation (Costa &amp; Costa, 2022).</a:t>
            </a:r>
            <a:endParaRPr lang="en-US" sz="1900"/>
          </a:p>
        </p:txBody>
      </p:sp>
      <p:pic>
        <p:nvPicPr>
          <p:cNvPr id="4" name="Picture 3" descr="Food waste management innovations in the foodservice industry">
            <a:extLst>
              <a:ext uri="{FF2B5EF4-FFF2-40B4-BE49-F238E27FC236}">
                <a16:creationId xmlns:a16="http://schemas.microsoft.com/office/drawing/2014/main" id="{E59E52EE-67A6-F4BC-2FF8-A99974715CD7}"/>
              </a:ext>
            </a:extLst>
          </p:cNvPr>
          <p:cNvPicPr>
            <a:picLocks noChangeAspect="1"/>
          </p:cNvPicPr>
          <p:nvPr/>
        </p:nvPicPr>
        <p:blipFill>
          <a:blip r:embed="rId3"/>
          <a:stretch>
            <a:fillRect/>
          </a:stretch>
        </p:blipFill>
        <p:spPr>
          <a:xfrm>
            <a:off x="5911532" y="2622472"/>
            <a:ext cx="5150277" cy="3437809"/>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3716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5832560-7675-9904-CCD2-8A3F18E42B79}"/>
              </a:ext>
            </a:extLst>
          </p:cNvPr>
          <p:cNvSpPr>
            <a:spLocks noGrp="1"/>
          </p:cNvSpPr>
          <p:nvPr>
            <p:ph type="title"/>
          </p:nvPr>
        </p:nvSpPr>
        <p:spPr>
          <a:xfrm>
            <a:off x="550863" y="365125"/>
            <a:ext cx="11090274" cy="1325563"/>
          </a:xfrm>
        </p:spPr>
        <p:txBody>
          <a:bodyPr>
            <a:normAutofit/>
          </a:bodyPr>
          <a:lstStyle/>
          <a:p>
            <a:r>
              <a:rPr lang="en-US" sz="4000">
                <a:ea typeface="+mj-lt"/>
                <a:cs typeface="+mj-lt"/>
              </a:rPr>
              <a:t>Sustainable Practices and Global Benchmarks in Hospitality</a:t>
            </a:r>
            <a:endParaRPr lang="en-US" sz="4000"/>
          </a:p>
        </p:txBody>
      </p:sp>
      <p:graphicFrame>
        <p:nvGraphicFramePr>
          <p:cNvPr id="16" name="Content Placeholder 2">
            <a:extLst>
              <a:ext uri="{FF2B5EF4-FFF2-40B4-BE49-F238E27FC236}">
                <a16:creationId xmlns:a16="http://schemas.microsoft.com/office/drawing/2014/main" id="{BDE1C4F7-BDBF-D139-688B-43AF772B6706}"/>
              </a:ext>
            </a:extLst>
          </p:cNvPr>
          <p:cNvGraphicFramePr>
            <a:graphicFrameLocks noGrp="1"/>
          </p:cNvGraphicFramePr>
          <p:nvPr>
            <p:ph idx="1"/>
            <p:extLst>
              <p:ext uri="{D42A27DB-BD31-4B8C-83A1-F6EECF244321}">
                <p14:modId xmlns:p14="http://schemas.microsoft.com/office/powerpoint/2010/main" val="428883613"/>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5931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3C42C3-1E7D-502A-DA9A-575D1FA66472}"/>
              </a:ext>
            </a:extLst>
          </p:cNvPr>
          <p:cNvSpPr>
            <a:spLocks noGrp="1"/>
          </p:cNvSpPr>
          <p:nvPr>
            <p:ph type="title"/>
          </p:nvPr>
        </p:nvSpPr>
        <p:spPr>
          <a:xfrm>
            <a:off x="621792" y="1161288"/>
            <a:ext cx="3602736" cy="4526280"/>
          </a:xfrm>
        </p:spPr>
        <p:txBody>
          <a:bodyPr>
            <a:normAutofit/>
          </a:bodyPr>
          <a:lstStyle/>
          <a:p>
            <a:r>
              <a:rPr lang="en-US" sz="4000">
                <a:ea typeface="+mj-lt"/>
                <a:cs typeface="+mj-lt"/>
              </a:rPr>
              <a:t>Methodology and Analytical Framework</a:t>
            </a: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4045A09-3683-315F-2D09-965DB279C984}"/>
              </a:ext>
            </a:extLst>
          </p:cNvPr>
          <p:cNvGraphicFramePr>
            <a:graphicFrameLocks noGrp="1"/>
          </p:cNvGraphicFramePr>
          <p:nvPr>
            <p:ph idx="1"/>
            <p:extLst>
              <p:ext uri="{D42A27DB-BD31-4B8C-83A1-F6EECF244321}">
                <p14:modId xmlns:p14="http://schemas.microsoft.com/office/powerpoint/2010/main" val="193784247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0791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894D02-A8BA-8FA0-2ECF-F7F3C5123BF7}"/>
              </a:ext>
            </a:extLst>
          </p:cNvPr>
          <p:cNvSpPr>
            <a:spLocks noGrp="1"/>
          </p:cNvSpPr>
          <p:nvPr>
            <p:ph type="title"/>
          </p:nvPr>
        </p:nvSpPr>
        <p:spPr>
          <a:xfrm>
            <a:off x="1371597" y="348865"/>
            <a:ext cx="10044023" cy="877729"/>
          </a:xfrm>
        </p:spPr>
        <p:txBody>
          <a:bodyPr anchor="ctr">
            <a:normAutofit/>
          </a:bodyPr>
          <a:lstStyle/>
          <a:p>
            <a:r>
              <a:rPr lang="en-US" sz="3100">
                <a:solidFill>
                  <a:srgbClr val="FFFFFF"/>
                </a:solidFill>
                <a:ea typeface="+mj-lt"/>
                <a:cs typeface="+mj-lt"/>
              </a:rPr>
              <a:t>Impact of Food Waste Reduction on Operational Efficiency</a:t>
            </a:r>
            <a:endParaRPr lang="en-US" sz="3100">
              <a:solidFill>
                <a:srgbClr val="FFFFFF"/>
              </a:solidFill>
            </a:endParaRPr>
          </a:p>
        </p:txBody>
      </p:sp>
      <p:graphicFrame>
        <p:nvGraphicFramePr>
          <p:cNvPr id="5" name="Content Placeholder 2">
            <a:extLst>
              <a:ext uri="{FF2B5EF4-FFF2-40B4-BE49-F238E27FC236}">
                <a16:creationId xmlns:a16="http://schemas.microsoft.com/office/drawing/2014/main" id="{4B33D000-D14B-0641-DF34-E33600980364}"/>
              </a:ext>
            </a:extLst>
          </p:cNvPr>
          <p:cNvGraphicFramePr>
            <a:graphicFrameLocks noGrp="1"/>
          </p:cNvGraphicFramePr>
          <p:nvPr>
            <p:ph idx="1"/>
            <p:extLst>
              <p:ext uri="{D42A27DB-BD31-4B8C-83A1-F6EECF244321}">
                <p14:modId xmlns:p14="http://schemas.microsoft.com/office/powerpoint/2010/main" val="110350511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7414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557286-C489-F177-2A0A-A62F9E074F81}"/>
              </a:ext>
            </a:extLst>
          </p:cNvPr>
          <p:cNvSpPr>
            <a:spLocks noGrp="1"/>
          </p:cNvSpPr>
          <p:nvPr>
            <p:ph type="title"/>
          </p:nvPr>
        </p:nvSpPr>
        <p:spPr>
          <a:xfrm>
            <a:off x="1371597" y="348865"/>
            <a:ext cx="10044023" cy="877729"/>
          </a:xfrm>
        </p:spPr>
        <p:txBody>
          <a:bodyPr anchor="ctr">
            <a:normAutofit/>
          </a:bodyPr>
          <a:lstStyle/>
          <a:p>
            <a:r>
              <a:rPr lang="en-US" sz="3700">
                <a:solidFill>
                  <a:srgbClr val="FFFFFF"/>
                </a:solidFill>
                <a:ea typeface="+mj-lt"/>
                <a:cs typeface="+mj-lt"/>
              </a:rPr>
              <a:t>Case Studies – Best Practices from Leading Hotels</a:t>
            </a:r>
            <a:endParaRPr lang="en-US" sz="3700">
              <a:solidFill>
                <a:srgbClr val="FFFFFF"/>
              </a:solidFill>
            </a:endParaRPr>
          </a:p>
        </p:txBody>
      </p:sp>
      <p:graphicFrame>
        <p:nvGraphicFramePr>
          <p:cNvPr id="5" name="Content Placeholder 2">
            <a:extLst>
              <a:ext uri="{FF2B5EF4-FFF2-40B4-BE49-F238E27FC236}">
                <a16:creationId xmlns:a16="http://schemas.microsoft.com/office/drawing/2014/main" id="{3F82A99D-5BBA-5F5C-41D5-7975D77CD685}"/>
              </a:ext>
            </a:extLst>
          </p:cNvPr>
          <p:cNvGraphicFramePr>
            <a:graphicFrameLocks noGrp="1"/>
          </p:cNvGraphicFramePr>
          <p:nvPr>
            <p:ph idx="1"/>
            <p:extLst>
              <p:ext uri="{D42A27DB-BD31-4B8C-83A1-F6EECF244321}">
                <p14:modId xmlns:p14="http://schemas.microsoft.com/office/powerpoint/2010/main" val="107443016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7946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ED0628-A2E8-F6DD-C5EC-D7149EE5F1F8}"/>
              </a:ext>
            </a:extLst>
          </p:cNvPr>
          <p:cNvSpPr>
            <a:spLocks noGrp="1"/>
          </p:cNvSpPr>
          <p:nvPr>
            <p:ph type="title"/>
          </p:nvPr>
        </p:nvSpPr>
        <p:spPr>
          <a:xfrm>
            <a:off x="1137034" y="609597"/>
            <a:ext cx="9392421" cy="1330841"/>
          </a:xfrm>
        </p:spPr>
        <p:txBody>
          <a:bodyPr>
            <a:normAutofit/>
          </a:bodyPr>
          <a:lstStyle/>
          <a:p>
            <a:r>
              <a:rPr lang="en-US" dirty="0">
                <a:ea typeface="+mj-lt"/>
                <a:cs typeface="+mj-lt"/>
              </a:rPr>
              <a:t>Challenges, Limitations, and Future Opportunities</a:t>
            </a:r>
            <a:endParaRPr lang="en-US" dirty="0"/>
          </a:p>
        </p:txBody>
      </p:sp>
      <p:sp>
        <p:nvSpPr>
          <p:cNvPr id="3" name="Content Placeholder 2">
            <a:extLst>
              <a:ext uri="{FF2B5EF4-FFF2-40B4-BE49-F238E27FC236}">
                <a16:creationId xmlns:a16="http://schemas.microsoft.com/office/drawing/2014/main" id="{D8BF6597-472B-0678-FB93-6BD8AFF7BF80}"/>
              </a:ext>
            </a:extLst>
          </p:cNvPr>
          <p:cNvSpPr>
            <a:spLocks noGrp="1"/>
          </p:cNvSpPr>
          <p:nvPr>
            <p:ph idx="1"/>
          </p:nvPr>
        </p:nvSpPr>
        <p:spPr>
          <a:xfrm>
            <a:off x="1137034" y="2198362"/>
            <a:ext cx="4958966" cy="3917773"/>
          </a:xfrm>
        </p:spPr>
        <p:txBody>
          <a:bodyPr vert="horz" lIns="91440" tIns="45720" rIns="91440" bIns="45720" rtlCol="0">
            <a:normAutofit/>
          </a:bodyPr>
          <a:lstStyle/>
          <a:p>
            <a:r>
              <a:rPr lang="en-US" sz="2000">
                <a:ea typeface="+mn-lt"/>
                <a:cs typeface="+mn-lt"/>
              </a:rPr>
              <a:t>High implementation costs deter small hotels.</a:t>
            </a:r>
            <a:endParaRPr lang="en-US" sz="2000"/>
          </a:p>
          <a:p>
            <a:r>
              <a:rPr lang="en-US" sz="2000">
                <a:ea typeface="+mn-lt"/>
                <a:cs typeface="+mn-lt"/>
              </a:rPr>
              <a:t>Limited staff training hinders consistent adoption.</a:t>
            </a:r>
            <a:endParaRPr lang="en-US" sz="2000"/>
          </a:p>
          <a:p>
            <a:r>
              <a:rPr lang="en-US" sz="2000">
                <a:ea typeface="+mn-lt"/>
                <a:cs typeface="+mn-lt"/>
              </a:rPr>
              <a:t>The absence of regulatory enforcement has an impact on compliance (Tribe, 2009).</a:t>
            </a:r>
            <a:endParaRPr lang="en-US" sz="2000"/>
          </a:p>
          <a:p>
            <a:r>
              <a:rPr lang="en-US" sz="2000">
                <a:ea typeface="+mn-lt"/>
                <a:cs typeface="+mn-lt"/>
              </a:rPr>
              <a:t>Future: Artificial intelligence tracery, circular food system, and collaborative work by the industry.</a:t>
            </a:r>
            <a:endParaRPr lang="en-US" sz="2000"/>
          </a:p>
        </p:txBody>
      </p:sp>
      <p:pic>
        <p:nvPicPr>
          <p:cNvPr id="4" name="Picture 3" descr="How to submit | Food waste management strategies">
            <a:extLst>
              <a:ext uri="{FF2B5EF4-FFF2-40B4-BE49-F238E27FC236}">
                <a16:creationId xmlns:a16="http://schemas.microsoft.com/office/drawing/2014/main" id="{CACAEAAD-219D-86D2-DF51-C608D3533E95}"/>
              </a:ext>
            </a:extLst>
          </p:cNvPr>
          <p:cNvPicPr>
            <a:picLocks noChangeAspect="1"/>
          </p:cNvPicPr>
          <p:nvPr/>
        </p:nvPicPr>
        <p:blipFill>
          <a:blip r:embed="rId3"/>
          <a:stretch>
            <a:fillRect/>
          </a:stretch>
        </p:blipFill>
        <p:spPr>
          <a:xfrm>
            <a:off x="6719367" y="2716104"/>
            <a:ext cx="4788505" cy="269353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87356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00941-D161-3769-B7AF-0F5CC1E32B5F}"/>
              </a:ext>
            </a:extLst>
          </p:cNvPr>
          <p:cNvSpPr>
            <a:spLocks noGrp="1"/>
          </p:cNvSpPr>
          <p:nvPr>
            <p:ph type="title"/>
          </p:nvPr>
        </p:nvSpPr>
        <p:spPr>
          <a:xfrm>
            <a:off x="572493" y="238539"/>
            <a:ext cx="11018520" cy="1434415"/>
          </a:xfrm>
        </p:spPr>
        <p:txBody>
          <a:bodyPr anchor="b">
            <a:normAutofit/>
          </a:bodyPr>
          <a:lstStyle/>
          <a:p>
            <a:r>
              <a:rPr lang="en-US" sz="5400">
                <a:ea typeface="+mj-lt"/>
                <a:cs typeface="+mj-lt"/>
              </a:rPr>
              <a:t>Conclusion and Recommendations</a:t>
            </a:r>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97288F-A4C2-F3A2-3C98-5D3917515059}"/>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Reduction in food waste increases profitability and sustainability.</a:t>
            </a:r>
            <a:endParaRPr lang="en-US" sz="2200"/>
          </a:p>
          <a:p>
            <a:r>
              <a:rPr lang="en-US" sz="2200">
                <a:ea typeface="+mn-lt"/>
                <a:cs typeface="+mn-lt"/>
              </a:rPr>
              <a:t>Ongoing training of staff and integration in the form of digitalisation is needed (Konttila et al., 2019).</a:t>
            </a:r>
            <a:endParaRPr lang="en-US" sz="2200"/>
          </a:p>
          <a:p>
            <a:r>
              <a:rPr lang="en-US" sz="2200">
                <a:ea typeface="+mn-lt"/>
                <a:cs typeface="+mn-lt"/>
              </a:rPr>
              <a:t>Use circular economy designs in the hotel chains.</a:t>
            </a:r>
            <a:endParaRPr lang="en-US" sz="2200"/>
          </a:p>
          <a:p>
            <a:r>
              <a:rPr lang="en-US" sz="2200">
                <a:ea typeface="+mn-lt"/>
                <a:cs typeface="+mn-lt"/>
              </a:rPr>
              <a:t>Industry, government and suppliers working together enhance long-term impact.</a:t>
            </a:r>
            <a:endParaRPr lang="en-US" sz="2200"/>
          </a:p>
        </p:txBody>
      </p:sp>
      <p:pic>
        <p:nvPicPr>
          <p:cNvPr id="4" name="Picture 3" descr="Study: For food-waste recycling, policy is key | MIT News | Massachusetts  Institute of Technology">
            <a:extLst>
              <a:ext uri="{FF2B5EF4-FFF2-40B4-BE49-F238E27FC236}">
                <a16:creationId xmlns:a16="http://schemas.microsoft.com/office/drawing/2014/main" id="{1579A149-A4F5-B61D-60B0-81F768B3A41C}"/>
              </a:ext>
            </a:extLst>
          </p:cNvPr>
          <p:cNvPicPr>
            <a:picLocks noChangeAspect="1"/>
          </p:cNvPicPr>
          <p:nvPr/>
        </p:nvPicPr>
        <p:blipFill>
          <a:blip r:embed="rId3"/>
          <a:srcRect l="18813" r="16971"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381943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B3F001-A0DB-FE57-BFFE-5A47DA81EC78}"/>
              </a:ext>
            </a:extLst>
          </p:cNvPr>
          <p:cNvSpPr>
            <a:spLocks noGrp="1"/>
          </p:cNvSpPr>
          <p:nvPr>
            <p:ph type="title"/>
          </p:nvPr>
        </p:nvSpPr>
        <p:spPr>
          <a:xfrm>
            <a:off x="572493" y="238539"/>
            <a:ext cx="11018520" cy="1434415"/>
          </a:xfrm>
        </p:spPr>
        <p:txBody>
          <a:bodyPr anchor="b">
            <a:normAutofit/>
          </a:bodyPr>
          <a:lstStyle/>
          <a:p>
            <a:r>
              <a:rPr lang="en-US" sz="5400">
                <a:ea typeface="+mj-lt"/>
                <a:cs typeface="+mj-lt"/>
              </a:rPr>
              <a:t>Introduction</a:t>
            </a:r>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EC9AD0-3705-41C8-127E-7C619E359DCE}"/>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The issue of sustainability in the hospitality industry requires the reduction of food waste to increase operational efficiency.</a:t>
            </a:r>
          </a:p>
          <a:p>
            <a:r>
              <a:rPr lang="en-US" sz="2200">
                <a:ea typeface="+mn-lt"/>
                <a:cs typeface="+mn-lt"/>
              </a:rPr>
              <a:t>Reducing food waste will be in line with the UN SDG 12 regarding responsible consumption (NIH, 2024).</a:t>
            </a:r>
          </a:p>
          <a:p>
            <a:r>
              <a:rPr lang="en-US" sz="2200">
                <a:ea typeface="+mn-lt"/>
                <a:cs typeface="+mn-lt"/>
              </a:rPr>
              <a:t>Increasing consumer interest in green hotels triggers the utilisation of environmentally friendly principles.</a:t>
            </a:r>
          </a:p>
          <a:p>
            <a:r>
              <a:rPr lang="en-US" sz="2200">
                <a:ea typeface="+mn-lt"/>
                <a:cs typeface="+mn-lt"/>
              </a:rPr>
              <a:t>Waste management helps in improving profitability and brand reputation.</a:t>
            </a:r>
          </a:p>
        </p:txBody>
      </p:sp>
      <p:pic>
        <p:nvPicPr>
          <p:cNvPr id="4" name="Picture 3" descr="Sustainable consumption and production">
            <a:extLst>
              <a:ext uri="{FF2B5EF4-FFF2-40B4-BE49-F238E27FC236}">
                <a16:creationId xmlns:a16="http://schemas.microsoft.com/office/drawing/2014/main" id="{721269D7-EB67-C2A6-4E6E-F05ED6A27F0C}"/>
              </a:ext>
            </a:extLst>
          </p:cNvPr>
          <p:cNvPicPr>
            <a:picLocks noChangeAspect="1"/>
          </p:cNvPicPr>
          <p:nvPr/>
        </p:nvPicPr>
        <p:blipFill>
          <a:blip r:embed="rId3"/>
          <a:srcRect l="3795"/>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255404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716D8-9B82-B089-3C4A-4C9AF1D658D9}"/>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16E0D4C-E18E-3EA3-B5D6-3CD729F4528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100" dirty="0">
                <a:ea typeface="+mn-lt"/>
                <a:cs typeface="+mn-lt"/>
              </a:rPr>
              <a:t>Albayrak Ünal, Ö., </a:t>
            </a:r>
            <a:r>
              <a:rPr lang="en-US" sz="1100" dirty="0" err="1">
                <a:ea typeface="+mn-lt"/>
                <a:cs typeface="+mn-lt"/>
              </a:rPr>
              <a:t>Erkayman</a:t>
            </a:r>
            <a:r>
              <a:rPr lang="en-US" sz="1100" dirty="0">
                <a:ea typeface="+mn-lt"/>
                <a:cs typeface="+mn-lt"/>
              </a:rPr>
              <a:t>, B. and </a:t>
            </a:r>
            <a:r>
              <a:rPr lang="en-US" sz="1100" dirty="0" err="1">
                <a:ea typeface="+mn-lt"/>
                <a:cs typeface="+mn-lt"/>
              </a:rPr>
              <a:t>Usanmaz</a:t>
            </a:r>
            <a:r>
              <a:rPr lang="en-US" sz="1100" dirty="0">
                <a:ea typeface="+mn-lt"/>
                <a:cs typeface="+mn-lt"/>
              </a:rPr>
              <a:t>, B., (2023). Applications of artificial intelligence in inventory management: A systematic review of the literature. </a:t>
            </a:r>
            <a:r>
              <a:rPr lang="en-US" sz="1100" i="1" dirty="0">
                <a:ea typeface="+mn-lt"/>
                <a:cs typeface="+mn-lt"/>
              </a:rPr>
              <a:t>Archives of computational methods in engineering</a:t>
            </a:r>
            <a:r>
              <a:rPr lang="en-US" sz="1100" dirty="0">
                <a:ea typeface="+mn-lt"/>
                <a:cs typeface="+mn-lt"/>
              </a:rPr>
              <a:t>, </a:t>
            </a:r>
            <a:r>
              <a:rPr lang="en-US" sz="1100" i="1" dirty="0">
                <a:ea typeface="+mn-lt"/>
                <a:cs typeface="+mn-lt"/>
              </a:rPr>
              <a:t>30</a:t>
            </a:r>
            <a:r>
              <a:rPr lang="en-US" sz="1100" dirty="0">
                <a:ea typeface="+mn-lt"/>
                <a:cs typeface="+mn-lt"/>
              </a:rPr>
              <a:t>(4), pp.2605-2625.</a:t>
            </a:r>
            <a:endParaRPr lang="en-US" sz="1100" dirty="0"/>
          </a:p>
          <a:p>
            <a:r>
              <a:rPr lang="en-US" sz="1100" dirty="0" err="1">
                <a:ea typeface="+mn-lt"/>
                <a:cs typeface="+mn-lt"/>
              </a:rPr>
              <a:t>Batabyal</a:t>
            </a:r>
            <a:r>
              <a:rPr lang="en-US" sz="1100" dirty="0">
                <a:ea typeface="+mn-lt"/>
                <a:cs typeface="+mn-lt"/>
              </a:rPr>
              <a:t>, D. and Das, D.K. (eds) (2019) Global trends, practices, and challenges in contemporary tourism and hospitality management. Hershey, Pennsylvania: Business Science Reference, an imprint of IGI Global.</a:t>
            </a:r>
            <a:endParaRPr lang="en-US" sz="1100" dirty="0"/>
          </a:p>
          <a:p>
            <a:r>
              <a:rPr lang="en-US" sz="1100" dirty="0">
                <a:ea typeface="+mn-lt"/>
                <a:cs typeface="+mn-lt"/>
              </a:rPr>
              <a:t>Cooper, C. and Hall, M. (2019). Contemporary Tourism: An International Approach, 4th </a:t>
            </a:r>
            <a:r>
              <a:rPr lang="en-US" sz="1100" dirty="0" err="1">
                <a:ea typeface="+mn-lt"/>
                <a:cs typeface="+mn-lt"/>
              </a:rPr>
              <a:t>Edn</a:t>
            </a:r>
            <a:r>
              <a:rPr lang="en-US" sz="1100" dirty="0">
                <a:ea typeface="+mn-lt"/>
                <a:cs typeface="+mn-lt"/>
              </a:rPr>
              <a:t>. Goodfellows, Oxford.</a:t>
            </a:r>
            <a:endParaRPr lang="en-US" sz="1100" dirty="0"/>
          </a:p>
          <a:p>
            <a:r>
              <a:rPr lang="en-US" sz="1100" dirty="0">
                <a:ea typeface="+mn-lt"/>
                <a:cs typeface="+mn-lt"/>
              </a:rPr>
              <a:t>Costa, V. and Costa, C. (eds) (2022) Sustainability and competitiveness in the hospitality industry. Hershey, Pennsylvania: Business Science Reference.</a:t>
            </a:r>
            <a:endParaRPr lang="en-US" sz="1100" dirty="0"/>
          </a:p>
          <a:p>
            <a:r>
              <a:rPr lang="en-US" sz="1100" dirty="0">
                <a:ea typeface="+mn-lt"/>
                <a:cs typeface="+mn-lt"/>
              </a:rPr>
              <a:t>Ford, R.C, Sturman, M.C. (2020). Managing Hospitality </a:t>
            </a:r>
            <a:r>
              <a:rPr lang="en-US" sz="1100" dirty="0" err="1">
                <a:ea typeface="+mn-lt"/>
                <a:cs typeface="+mn-lt"/>
              </a:rPr>
              <a:t>Organisations</a:t>
            </a:r>
            <a:r>
              <a:rPr lang="en-US" sz="1100" dirty="0">
                <a:ea typeface="+mn-lt"/>
                <a:cs typeface="+mn-lt"/>
              </a:rPr>
              <a:t> 2nd </a:t>
            </a:r>
            <a:r>
              <a:rPr lang="en-US" sz="1100" dirty="0" err="1">
                <a:ea typeface="+mn-lt"/>
                <a:cs typeface="+mn-lt"/>
              </a:rPr>
              <a:t>Edn</a:t>
            </a:r>
            <a:r>
              <a:rPr lang="en-US" sz="1100" dirty="0">
                <a:ea typeface="+mn-lt"/>
                <a:cs typeface="+mn-lt"/>
              </a:rPr>
              <a:t>. Sage, London.</a:t>
            </a:r>
            <a:endParaRPr lang="en-US" sz="1100" dirty="0"/>
          </a:p>
          <a:p>
            <a:r>
              <a:rPr lang="en-US" sz="1100" dirty="0" err="1">
                <a:ea typeface="+mn-lt"/>
                <a:cs typeface="+mn-lt"/>
              </a:rPr>
              <a:t>Konttila</a:t>
            </a:r>
            <a:r>
              <a:rPr lang="en-US" sz="1100" dirty="0">
                <a:ea typeface="+mn-lt"/>
                <a:cs typeface="+mn-lt"/>
              </a:rPr>
              <a:t>, J., Siira, H., </a:t>
            </a:r>
            <a:r>
              <a:rPr lang="en-US" sz="1100" dirty="0" err="1">
                <a:ea typeface="+mn-lt"/>
                <a:cs typeface="+mn-lt"/>
              </a:rPr>
              <a:t>Kyngäs</a:t>
            </a:r>
            <a:r>
              <a:rPr lang="en-US" sz="1100" dirty="0">
                <a:ea typeface="+mn-lt"/>
                <a:cs typeface="+mn-lt"/>
              </a:rPr>
              <a:t>, H., Lahtinen, M., Elo, S., Kääriäinen, M., Kaakinen, P., Oikarinen, A., Yamakawa, M., Fukui, S. and Utsumi, M., (2019). Healthcare professionals’ competence in </a:t>
            </a:r>
            <a:r>
              <a:rPr lang="en-US" sz="1100" dirty="0" err="1">
                <a:ea typeface="+mn-lt"/>
                <a:cs typeface="+mn-lt"/>
              </a:rPr>
              <a:t>digitalisation</a:t>
            </a:r>
            <a:r>
              <a:rPr lang="en-US" sz="1100" dirty="0">
                <a:ea typeface="+mn-lt"/>
                <a:cs typeface="+mn-lt"/>
              </a:rPr>
              <a:t>: A systematic review. </a:t>
            </a:r>
            <a:r>
              <a:rPr lang="en-US" sz="1100" i="1" dirty="0">
                <a:ea typeface="+mn-lt"/>
                <a:cs typeface="+mn-lt"/>
              </a:rPr>
              <a:t>Journal of clinical nursing</a:t>
            </a:r>
            <a:r>
              <a:rPr lang="en-US" sz="1100" dirty="0">
                <a:ea typeface="+mn-lt"/>
                <a:cs typeface="+mn-lt"/>
              </a:rPr>
              <a:t>, </a:t>
            </a:r>
            <a:r>
              <a:rPr lang="en-US" sz="1100" i="1" dirty="0">
                <a:ea typeface="+mn-lt"/>
                <a:cs typeface="+mn-lt"/>
              </a:rPr>
              <a:t>28</a:t>
            </a:r>
            <a:r>
              <a:rPr lang="en-US" sz="1100" dirty="0">
                <a:ea typeface="+mn-lt"/>
                <a:cs typeface="+mn-lt"/>
              </a:rPr>
              <a:t>(5-6), pp.745-761.</a:t>
            </a:r>
            <a:endParaRPr lang="en-US" sz="1100" dirty="0"/>
          </a:p>
          <a:p>
            <a:r>
              <a:rPr lang="en-US" sz="1100" dirty="0">
                <a:ea typeface="+mn-lt"/>
                <a:cs typeface="+mn-lt"/>
              </a:rPr>
              <a:t>McKinsey &amp; Company (2022) </a:t>
            </a:r>
            <a:r>
              <a:rPr lang="en-US" sz="1100" i="1" dirty="0">
                <a:ea typeface="+mn-lt"/>
                <a:cs typeface="+mn-lt"/>
              </a:rPr>
              <a:t>“AI-driven operations forecasting in data-light environments” </a:t>
            </a:r>
            <a:r>
              <a:rPr lang="en-US" sz="1100" dirty="0">
                <a:ea typeface="+mn-lt"/>
                <a:cs typeface="+mn-lt"/>
              </a:rPr>
              <a:t>Available at:</a:t>
            </a:r>
            <a:r>
              <a:rPr lang="en-US" sz="1100" dirty="0">
                <a:ea typeface="+mn-lt"/>
                <a:cs typeface="+mn-lt"/>
                <a:hlinkClick r:id="rId2"/>
              </a:rPr>
              <a:t> https://www.mckinsey.com/capabilities/operations/our-insights/ai-driven-operations-forecasting-in-data-light-environments</a:t>
            </a:r>
            <a:r>
              <a:rPr lang="en-US" sz="1100" dirty="0">
                <a:ea typeface="+mn-lt"/>
                <a:cs typeface="+mn-lt"/>
              </a:rPr>
              <a:t> [Accessed on 13th October 2025]</a:t>
            </a:r>
            <a:endParaRPr lang="en-US" sz="1100" dirty="0"/>
          </a:p>
          <a:p>
            <a:r>
              <a:rPr lang="en-US" sz="1100" dirty="0">
                <a:ea typeface="+mn-lt"/>
                <a:cs typeface="+mn-lt"/>
              </a:rPr>
              <a:t>Meltzer, H.M., </a:t>
            </a:r>
            <a:r>
              <a:rPr lang="en-US" sz="1100" dirty="0" err="1">
                <a:ea typeface="+mn-lt"/>
                <a:cs typeface="+mn-lt"/>
              </a:rPr>
              <a:t>Eneroth</a:t>
            </a:r>
            <a:r>
              <a:rPr lang="en-US" sz="1100" dirty="0">
                <a:ea typeface="+mn-lt"/>
                <a:cs typeface="+mn-lt"/>
              </a:rPr>
              <a:t>, H., </a:t>
            </a:r>
            <a:r>
              <a:rPr lang="en-US" sz="1100" dirty="0" err="1">
                <a:ea typeface="+mn-lt"/>
                <a:cs typeface="+mn-lt"/>
              </a:rPr>
              <a:t>Erkkola</a:t>
            </a:r>
            <a:r>
              <a:rPr lang="en-US" sz="1100" dirty="0">
                <a:ea typeface="+mn-lt"/>
                <a:cs typeface="+mn-lt"/>
              </a:rPr>
              <a:t>, M., Trolle, E., </a:t>
            </a:r>
            <a:r>
              <a:rPr lang="en-US" sz="1100" dirty="0" err="1">
                <a:ea typeface="+mn-lt"/>
                <a:cs typeface="+mn-lt"/>
              </a:rPr>
              <a:t>Fantke</a:t>
            </a:r>
            <a:r>
              <a:rPr lang="en-US" sz="1100" dirty="0">
                <a:ea typeface="+mn-lt"/>
                <a:cs typeface="+mn-lt"/>
              </a:rPr>
              <a:t>, P., Helenius, J., Olesen, J.E., Saarinen, M., Maage, A. and </a:t>
            </a:r>
            <a:r>
              <a:rPr lang="en-US" sz="1100" dirty="0" err="1">
                <a:ea typeface="+mn-lt"/>
                <a:cs typeface="+mn-lt"/>
              </a:rPr>
              <a:t>Ydersbond</a:t>
            </a:r>
            <a:r>
              <a:rPr lang="en-US" sz="1100" dirty="0">
                <a:ea typeface="+mn-lt"/>
                <a:cs typeface="+mn-lt"/>
              </a:rPr>
              <a:t>, T.A., (2024). Challenges and opportunities when moving food production and consumption toward sustainable diets in the Nordics: a scoping review for Nordic Nutrition Recommendations 2023. </a:t>
            </a:r>
            <a:r>
              <a:rPr lang="en-US" sz="1100" i="1" dirty="0">
                <a:ea typeface="+mn-lt"/>
                <a:cs typeface="+mn-lt"/>
              </a:rPr>
              <a:t>Food &amp; Nutrition Research</a:t>
            </a:r>
            <a:r>
              <a:rPr lang="en-US" sz="1100" dirty="0">
                <a:ea typeface="+mn-lt"/>
                <a:cs typeface="+mn-lt"/>
              </a:rPr>
              <a:t>, </a:t>
            </a:r>
            <a:r>
              <a:rPr lang="en-US" sz="1100" i="1" dirty="0">
                <a:ea typeface="+mn-lt"/>
                <a:cs typeface="+mn-lt"/>
              </a:rPr>
              <a:t>68</a:t>
            </a:r>
            <a:r>
              <a:rPr lang="en-US" sz="1100" dirty="0">
                <a:ea typeface="+mn-lt"/>
                <a:cs typeface="+mn-lt"/>
              </a:rPr>
              <a:t>, pp.10-29219.</a:t>
            </a:r>
            <a:endParaRPr lang="en-US" sz="1100" dirty="0"/>
          </a:p>
          <a:p>
            <a:r>
              <a:rPr lang="en-US" sz="1100" dirty="0">
                <a:ea typeface="+mn-lt"/>
                <a:cs typeface="+mn-lt"/>
              </a:rPr>
              <a:t>NIH (2024) </a:t>
            </a:r>
            <a:r>
              <a:rPr lang="en-US" sz="1100" i="1" dirty="0">
                <a:ea typeface="+mn-lt"/>
                <a:cs typeface="+mn-lt"/>
              </a:rPr>
              <a:t>“Editorial: Nutrition and sustainable development goal 12: responsible consumption” </a:t>
            </a:r>
            <a:r>
              <a:rPr lang="en-US" sz="1100" dirty="0">
                <a:ea typeface="+mn-lt"/>
                <a:cs typeface="+mn-lt"/>
              </a:rPr>
              <a:t>Available at:</a:t>
            </a:r>
            <a:r>
              <a:rPr lang="en-US" sz="1100" dirty="0">
                <a:ea typeface="+mn-lt"/>
                <a:cs typeface="+mn-lt"/>
                <a:hlinkClick r:id="rId3"/>
              </a:rPr>
              <a:t> https://pmc.ncbi.nlm.nih.gov/articles/PMC10996280/</a:t>
            </a:r>
            <a:r>
              <a:rPr lang="en-US" sz="1100" dirty="0">
                <a:ea typeface="+mn-lt"/>
                <a:cs typeface="+mn-lt"/>
              </a:rPr>
              <a:t> [Accessed on 13th October 2025]</a:t>
            </a:r>
            <a:endParaRPr lang="en-US" sz="1100" dirty="0"/>
          </a:p>
          <a:p>
            <a:r>
              <a:rPr lang="en-US" sz="1100" dirty="0">
                <a:ea typeface="+mn-lt"/>
                <a:cs typeface="+mn-lt"/>
              </a:rPr>
              <a:t>Sharma, M., Singh, A.K. and Tyagi, P. (2024). Proceedings of the International Conference on Innovation and Regenerative Trends in Tourism and Hospitality Industry (IRTTHI 2024). 1st ed. Dordrecht: Atlantis Press Zeger Karssen.</a:t>
            </a:r>
            <a:endParaRPr lang="en-US" sz="1100" dirty="0"/>
          </a:p>
          <a:p>
            <a:r>
              <a:rPr lang="en-US" sz="1100" dirty="0">
                <a:ea typeface="+mn-lt"/>
                <a:cs typeface="+mn-lt"/>
              </a:rPr>
              <a:t>Tribe J (2009) Philosophical issues in Tourism (Aspects of Tourism), </a:t>
            </a:r>
            <a:r>
              <a:rPr lang="en-US" sz="1100">
                <a:ea typeface="+mn-lt"/>
                <a:cs typeface="+mn-lt"/>
              </a:rPr>
              <a:t>Channel View.</a:t>
            </a:r>
            <a:endParaRPr lang="en-US" sz="1100" dirty="0"/>
          </a:p>
        </p:txBody>
      </p:sp>
    </p:spTree>
    <p:extLst>
      <p:ext uri="{BB962C8B-B14F-4D97-AF65-F5344CB8AC3E}">
        <p14:creationId xmlns:p14="http://schemas.microsoft.com/office/powerpoint/2010/main" val="24475034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TotalTime>
  <Words>1889</Words>
  <Application>Microsoft Office PowerPoint</Application>
  <PresentationFormat>Widescreen</PresentationFormat>
  <Paragraphs>86</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Times New Roman</vt:lpstr>
      <vt:lpstr>office theme</vt:lpstr>
      <vt:lpstr>Contemporary Themes in the Hotel and Hospitality Sector</vt:lpstr>
      <vt:lpstr>Background – Food Waste Challenges in the Hospitality Sector</vt:lpstr>
      <vt:lpstr>Importance of Sustainability in Hotel Operations</vt:lpstr>
      <vt:lpstr>Literature Insights on Food Waste Management</vt:lpstr>
      <vt:lpstr>Sustainable Practices and Global Benchmarks in Hospitality</vt:lpstr>
      <vt:lpstr>Methodology and Analytical Framework</vt:lpstr>
      <vt:lpstr>Impact of Food Waste Reduction on Operational Efficiency</vt:lpstr>
      <vt:lpstr>Case Studies – Best Practices from Leading Hotels</vt:lpstr>
      <vt:lpstr>Challenges, Limitations, and Future Opportunities</vt:lpstr>
      <vt:lpstr>Conclusion and Recommendations</vt:lpstr>
      <vt:lpstr>Introduction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mihaela calin</cp:lastModifiedBy>
  <cp:revision>62</cp:revision>
  <dcterms:created xsi:type="dcterms:W3CDTF">2025-10-15T10:10:28Z</dcterms:created>
  <dcterms:modified xsi:type="dcterms:W3CDTF">2025-11-04T19:39:20Z</dcterms:modified>
</cp:coreProperties>
</file>