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6" d="100"/>
          <a:sy n="86" d="100"/>
        </p:scale>
        <p:origin x="7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audia Modrzejewska" userId="b5d36ea396ad0ea9" providerId="LiveId" clId="{C460CA7F-7C4D-44FF-98BF-6801EF37AF5B}"/>
    <pc:docChg chg="modSld">
      <pc:chgData name="Klaudia Modrzejewska" userId="b5d36ea396ad0ea9" providerId="LiveId" clId="{C460CA7F-7C4D-44FF-98BF-6801EF37AF5B}" dt="2023-10-20T20:12:21.418" v="4" actId="20577"/>
      <pc:docMkLst>
        <pc:docMk/>
      </pc:docMkLst>
      <pc:sldChg chg="modSp mod">
        <pc:chgData name="Klaudia Modrzejewska" userId="b5d36ea396ad0ea9" providerId="LiveId" clId="{C460CA7F-7C4D-44FF-98BF-6801EF37AF5B}" dt="2023-10-20T20:12:12.697" v="2" actId="20577"/>
        <pc:sldMkLst>
          <pc:docMk/>
          <pc:sldMk cId="0" sldId="260"/>
        </pc:sldMkLst>
        <pc:spChg chg="mod">
          <ac:chgData name="Klaudia Modrzejewska" userId="b5d36ea396ad0ea9" providerId="LiveId" clId="{C460CA7F-7C4D-44FF-98BF-6801EF37AF5B}" dt="2023-10-20T20:12:12.697" v="2" actId="20577"/>
          <ac:spMkLst>
            <pc:docMk/>
            <pc:sldMk cId="0" sldId="260"/>
            <ac:spMk id="77" creationId="{00000000-0000-0000-0000-000000000000}"/>
          </ac:spMkLst>
        </pc:spChg>
      </pc:sldChg>
      <pc:sldChg chg="modSp mod">
        <pc:chgData name="Klaudia Modrzejewska" userId="b5d36ea396ad0ea9" providerId="LiveId" clId="{C460CA7F-7C4D-44FF-98BF-6801EF37AF5B}" dt="2023-10-20T20:12:21.418" v="4" actId="20577"/>
        <pc:sldMkLst>
          <pc:docMk/>
          <pc:sldMk cId="0" sldId="263"/>
        </pc:sldMkLst>
        <pc:spChg chg="mod">
          <ac:chgData name="Klaudia Modrzejewska" userId="b5d36ea396ad0ea9" providerId="LiveId" clId="{C460CA7F-7C4D-44FF-98BF-6801EF37AF5B}" dt="2023-10-20T20:12:21.418" v="4" actId="20577"/>
          <ac:spMkLst>
            <pc:docMk/>
            <pc:sldMk cId="0" sldId="263"/>
            <ac:spMk id="10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E1BACC-AF0F-4CEB-8473-1EB60E40374D}"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C0B64-579E-4D11-9CCE-496DA81AFDCB}" type="slidenum">
              <a:rPr lang="en-GB" smtClean="0"/>
              <a:t>‹#›</a:t>
            </a:fld>
            <a:endParaRPr lang="en-GB"/>
          </a:p>
        </p:txBody>
      </p:sp>
    </p:spTree>
    <p:extLst>
      <p:ext uri="{BB962C8B-B14F-4D97-AF65-F5344CB8AC3E}">
        <p14:creationId xmlns:p14="http://schemas.microsoft.com/office/powerpoint/2010/main" val="2235944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 name="Google Shape;5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rPr>
              <a:t>According to Walker (2021), hospitality can be described as the connection between a host and a guest in which the host receives a guest with the feeling of welcome and goodwill. JW Marriott is one the leading hotel chains in the world, founded by Alice Marriott and J. Willard in 1927. Since then, they have built 31 brands across 118 nations with 8500 plus properties. As per the data of the Statista Research Department (2022), this git hotel chain brand generated 20.77 billion US dollars in revenue approximately in 2022, which was around 13.86 billion more than in 2021. The core principles and values of JW Marriott are diversity and inclusion. Taking care of the community and their well-being is in their cultural inheritance.</a:t>
            </a:r>
            <a:endParaRPr sz="1200">
              <a:solidFill>
                <a:schemeClr val="dk1"/>
              </a:solidFill>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rPr>
              <a:t>The target customer can also be called main customers, who are referred to as individuals or groups of identified customers who are as likely to sow similar references to a business. The main customers of JW Marriott usually include customers who have similar demographic characteristics. The JW Marriot, funded by Marriott International, is a  luxury brand that is meant to focus on customers who seek luxury and quiet during their stay in a hotel. The main customer of this hotel chain is generally sophisticated, individualistic and self-defined visitors who are willing to spend their money on their travelling and their business trips.</a:t>
            </a:r>
            <a:endParaRPr sz="1200">
              <a:solidFill>
                <a:schemeClr val="dk1"/>
              </a:solidFill>
            </a:endParaRPr>
          </a:p>
          <a:p>
            <a:pPr marL="0" lvl="0" indent="0" algn="l" rtl="0">
              <a:lnSpc>
                <a:spcPct val="100000"/>
              </a:lnSpc>
              <a:spcBef>
                <a:spcPts val="0"/>
              </a:spcBef>
              <a:spcAft>
                <a:spcPts val="0"/>
              </a:spcAft>
              <a:buSzPts val="1100"/>
              <a:buNone/>
            </a:pPr>
            <a:endParaRPr sz="1200">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rPr>
              <a:t>The main customers of JW Marriott can be segmented by the different brands. Marriott Courtyard targets on-the-go travellers, Ritz Carlton Hotel targets luxury visitors, Marriott Execusty targets customers who need long accommodations, Marriott Conference Centres target the corporate or business people who come to conduct conferences and meetings, and Marriott Vacation Clubs target visitors who seek timeshare travelling (Shin, and Jeong, 2022).</a:t>
            </a:r>
            <a:endParaRPr sz="1200">
              <a:solidFill>
                <a:schemeClr val="dk1"/>
              </a:solidFill>
            </a:endParaRPr>
          </a:p>
          <a:p>
            <a:pPr marL="0" lvl="0" indent="0" algn="l" rtl="0">
              <a:lnSpc>
                <a:spcPct val="100000"/>
              </a:lnSpc>
              <a:spcBef>
                <a:spcPts val="0"/>
              </a:spcBef>
              <a:spcAft>
                <a:spcPts val="0"/>
              </a:spcAft>
              <a:buSzPts val="1100"/>
              <a:buNone/>
            </a:pPr>
            <a:endParaRPr sz="12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rPr>
              <a:t>The nature of a hotel is the size of the accommodation the hotel possesses (Tsao, 2018). JW Marriott is a 5-star hotel chain with understated sophistication and elegance in its capacity. They have well-equipped suites and rooms that are spacious and offer premium facilities. As per the information provided on the official website of JW Marriott (2023), they provide elevated and classic flavours of different cuisines made with local ingredients to highlight the rich culture of each location. They also have a beautifully decorated M Club, which can be booked for private purposes in Marriott Hotels. Guests also enjoy complimentary snacks, with facility-free wifi services. For intimate celebrations, JW Marriott offers spacious rooms with lawns and thoughtful designs. They are called Red Coat Services. JW Marriot also offers fitness centres for guests with state-of-the-art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rPr>
              <a:t>The importance of hospitality is that it creates a positive experience for the customers. Hospitality helps in creating an experience that is beyond meeting the basic requirements. It is about feeling appreciated and valued by the customers. In this highly competitive market, it is important to mark a difference from the competition. By providing excellent services, the companies stand out from others, building a brand and customer loyalty (Lee, Lee, and Koh, 2019). It also helps in building strong relationships that create a feeling of community. By understanding their target market, services in the hotels can meet the expectations of the customers. They can opt for personalized services to enhance their credibility.</a:t>
            </a:r>
            <a:endParaRPr sz="1200">
              <a:solidFill>
                <a:schemeClr val="dk1"/>
              </a:solidFill>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 name="Google Shape;10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rPr>
              <a:t>This presentation focuses on the hospitality services of one of the renowned and biggest hotel chains, JW Marriott. All of the works have 31 brands across 118 nations with 8500 plus properties. The main consumers of this hotel chain are people who can spend on their accommodation and like luxurious stays. Various hotel brands segment the target customers under JW Marriott. They offer spacious rooms, conference rooms, halls for intimate celebrations, multiple cuisines, free wifi and fitness centres. Lastly, the importance of hospitality is discussed, where it is mentioned that building a brand reputation by providing the best service to the guests is essential.</a:t>
            </a:r>
            <a:endParaRPr sz="1200">
              <a:solidFill>
                <a:schemeClr val="dk1"/>
              </a:solidFill>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 name="Google Shape;11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4F095-244D-4490-51BB-C2421C5D6E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A659FC-1403-9379-157B-705CDBA4C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0A629D-363C-7532-F15B-220F482C9EFA}"/>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5" name="Footer Placeholder 4">
            <a:extLst>
              <a:ext uri="{FF2B5EF4-FFF2-40B4-BE49-F238E27FC236}">
                <a16:creationId xmlns:a16="http://schemas.microsoft.com/office/drawing/2014/main" id="{58AC775F-DEBF-788B-48EA-66FB6405A7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1076F-6ADF-BCFE-10B3-7FA6E474C9B5}"/>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2608514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F5009-2C96-D370-2864-AB644E2A22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0D4A89-3D3B-0E9D-C953-6C28A56A2B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33525D-F8EE-2E1E-6292-181ACCDD6702}"/>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5" name="Footer Placeholder 4">
            <a:extLst>
              <a:ext uri="{FF2B5EF4-FFF2-40B4-BE49-F238E27FC236}">
                <a16:creationId xmlns:a16="http://schemas.microsoft.com/office/drawing/2014/main" id="{13A0B1E1-B844-73B9-B389-611ECC830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0119C-74B1-FB60-9CBA-5FBE129D7227}"/>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113864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BFFC-FEC9-51E6-5147-1D0070E729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D69714-E672-D2A1-7FCF-996233E90D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74514B-96C2-759C-B1B6-A74286CDAEE6}"/>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5" name="Footer Placeholder 4">
            <a:extLst>
              <a:ext uri="{FF2B5EF4-FFF2-40B4-BE49-F238E27FC236}">
                <a16:creationId xmlns:a16="http://schemas.microsoft.com/office/drawing/2014/main" id="{12CAACC8-9278-BF4D-9A5F-F44D299479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878C2-9A07-7F80-099F-515404F49989}"/>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1775854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31CE-D99B-CACA-862F-D493230B0B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61D5D0-C806-F0ED-9CD3-DC6AE379BE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845D71-DFCD-CCAC-115A-96DFB6CEFD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9AF47D-C78A-49C7-1012-52B9D00D777A}"/>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6" name="Footer Placeholder 5">
            <a:extLst>
              <a:ext uri="{FF2B5EF4-FFF2-40B4-BE49-F238E27FC236}">
                <a16:creationId xmlns:a16="http://schemas.microsoft.com/office/drawing/2014/main" id="{9208AB58-6D62-BE48-F9C7-3D0F2BE46B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7B201-7B7C-A063-BAB4-1A09A733A9AA}"/>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162920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255A5-6ACD-0AC8-1602-7EFFB273B6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AD697B-0F49-05BC-C9A8-D40097560E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586B30-5D95-7308-415A-BDAA59CA20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1E8E43-F5D9-16BB-FA96-71C840B31B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7C3588-8326-239B-E9E7-A26B5098A4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4F0005-48A1-5033-9D28-DCAC199D0FB4}"/>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8" name="Footer Placeholder 7">
            <a:extLst>
              <a:ext uri="{FF2B5EF4-FFF2-40B4-BE49-F238E27FC236}">
                <a16:creationId xmlns:a16="http://schemas.microsoft.com/office/drawing/2014/main" id="{D9C49D5B-AD6B-DBBE-6076-8104BF8C8E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95F732-0D5A-F0D9-C51F-82FC0C13D1E1}"/>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264848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CC5DF-EEB2-22C4-7F25-2A3767CF39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C37A2A-C5FE-2C6C-E415-DBFF9859BFFF}"/>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4" name="Footer Placeholder 3">
            <a:extLst>
              <a:ext uri="{FF2B5EF4-FFF2-40B4-BE49-F238E27FC236}">
                <a16:creationId xmlns:a16="http://schemas.microsoft.com/office/drawing/2014/main" id="{D040188A-C73B-8247-3EAF-2604FF963E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3C726E-FE20-643D-8E72-1C1E7D6ECEAB}"/>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257833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41F3AF-D2D7-DC5A-7ED9-6537BDC43A08}"/>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3" name="Footer Placeholder 2">
            <a:extLst>
              <a:ext uri="{FF2B5EF4-FFF2-40B4-BE49-F238E27FC236}">
                <a16:creationId xmlns:a16="http://schemas.microsoft.com/office/drawing/2014/main" id="{F3CFA942-455D-D2C0-BAA0-C5927CBAE2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2262C2-FCAD-BF8C-6606-218BF64C337F}"/>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356501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FD571-83AB-A88F-949B-94406F6AD4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F0135C-1FBF-74F3-98A1-38A9C681FC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062182-FA38-06F6-35F7-0A534602BA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4BBC91-E05B-E161-243A-0C97019DCB5F}"/>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6" name="Footer Placeholder 5">
            <a:extLst>
              <a:ext uri="{FF2B5EF4-FFF2-40B4-BE49-F238E27FC236}">
                <a16:creationId xmlns:a16="http://schemas.microsoft.com/office/drawing/2014/main" id="{751110D2-6BF6-6DC4-1F20-82DD331E60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EE7F86-A16E-DC1F-8DC3-B3A1E26E882F}"/>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1196829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744AC-6FAA-BC47-3CE7-10AA640956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04D141-C1C7-3291-6C39-732A18214A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0A1066-A76E-C69E-CA7A-1D769AA9A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22584B-D101-5716-C8AE-5F1AAC806B41}"/>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6" name="Footer Placeholder 5">
            <a:extLst>
              <a:ext uri="{FF2B5EF4-FFF2-40B4-BE49-F238E27FC236}">
                <a16:creationId xmlns:a16="http://schemas.microsoft.com/office/drawing/2014/main" id="{59F53273-26FD-22F0-C44D-1E2067CCBE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1FA8DC-1629-2A4E-F50A-0BC70FD0F33D}"/>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3464217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3286E-8E64-47F5-47C8-B9586612B6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61FE50-A21F-8A63-C61C-560D3959DF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21DE10-4B4B-69C3-BBF5-B1B8F42621D7}"/>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5" name="Footer Placeholder 4">
            <a:extLst>
              <a:ext uri="{FF2B5EF4-FFF2-40B4-BE49-F238E27FC236}">
                <a16:creationId xmlns:a16="http://schemas.microsoft.com/office/drawing/2014/main" id="{F2F51F50-0683-C1A0-3831-85C14B279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96783E-9593-C7F8-55AF-2C2F3C2A7D2C}"/>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4205199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1C672E-6C0A-3C37-8BEF-5A3FE7F2AD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C4843E-F84D-C61C-CFFC-CF0E63C1DA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72B0D3-405C-7F35-AE16-0D194A703F50}"/>
              </a:ext>
            </a:extLst>
          </p:cNvPr>
          <p:cNvSpPr>
            <a:spLocks noGrp="1"/>
          </p:cNvSpPr>
          <p:nvPr>
            <p:ph type="dt" sz="half" idx="10"/>
          </p:nvPr>
        </p:nvSpPr>
        <p:spPr/>
        <p:txBody>
          <a:bodyPr/>
          <a:lstStyle/>
          <a:p>
            <a:fld id="{95BF728D-BD7C-4132-8C6F-F66BEBC38013}" type="datetimeFigureOut">
              <a:rPr lang="en-GB" smtClean="0"/>
              <a:t>20/10/2023</a:t>
            </a:fld>
            <a:endParaRPr lang="en-GB"/>
          </a:p>
        </p:txBody>
      </p:sp>
      <p:sp>
        <p:nvSpPr>
          <p:cNvPr id="5" name="Footer Placeholder 4">
            <a:extLst>
              <a:ext uri="{FF2B5EF4-FFF2-40B4-BE49-F238E27FC236}">
                <a16:creationId xmlns:a16="http://schemas.microsoft.com/office/drawing/2014/main" id="{0A41377A-2AEC-F683-4C74-84A662AA55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F6128D-3E01-AE24-EE90-53159EF2E029}"/>
              </a:ext>
            </a:extLst>
          </p:cNvPr>
          <p:cNvSpPr>
            <a:spLocks noGrp="1"/>
          </p:cNvSpPr>
          <p:nvPr>
            <p:ph type="sldNum" sz="quarter" idx="12"/>
          </p:nvPr>
        </p:nvSpPr>
        <p:spPr/>
        <p:txBody>
          <a:bodyPr/>
          <a:lstStyle/>
          <a:p>
            <a:fld id="{4B02ED01-B3E5-4B59-BB5C-B6A2DB6D1415}" type="slidenum">
              <a:rPr lang="en-GB" smtClean="0"/>
              <a:t>‹#›</a:t>
            </a:fld>
            <a:endParaRPr lang="en-GB"/>
          </a:p>
        </p:txBody>
      </p:sp>
    </p:spTree>
    <p:extLst>
      <p:ext uri="{BB962C8B-B14F-4D97-AF65-F5344CB8AC3E}">
        <p14:creationId xmlns:p14="http://schemas.microsoft.com/office/powerpoint/2010/main" val="27134386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13"/>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3"/>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16" name="Google Shape;16;p1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862176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6539F5-2B2A-099B-A6AF-5C27EA555A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2448AF-313A-9213-2026-A119AF354C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2FF694-4627-B197-71D5-1D0B7F9000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BF728D-BD7C-4132-8C6F-F66BEBC38013}" type="datetimeFigureOut">
              <a:rPr lang="en-GB" smtClean="0"/>
              <a:t>20/10/2023</a:t>
            </a:fld>
            <a:endParaRPr lang="en-GB"/>
          </a:p>
        </p:txBody>
      </p:sp>
      <p:sp>
        <p:nvSpPr>
          <p:cNvPr id="5" name="Footer Placeholder 4">
            <a:extLst>
              <a:ext uri="{FF2B5EF4-FFF2-40B4-BE49-F238E27FC236}">
                <a16:creationId xmlns:a16="http://schemas.microsoft.com/office/drawing/2014/main" id="{8BDD6518-0990-28D3-EEC5-1EB72F0379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870D24-3D67-B8E6-306E-40355B16DF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02ED01-B3E5-4B59-BB5C-B6A2DB6D1415}" type="slidenum">
              <a:rPr lang="en-GB" smtClean="0"/>
              <a:t>‹#›</a:t>
            </a:fld>
            <a:endParaRPr lang="en-GB"/>
          </a:p>
        </p:txBody>
      </p:sp>
    </p:spTree>
    <p:extLst>
      <p:ext uri="{BB962C8B-B14F-4D97-AF65-F5344CB8AC3E}">
        <p14:creationId xmlns:p14="http://schemas.microsoft.com/office/powerpoint/2010/main" val="1408484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8" Type="http://schemas.openxmlformats.org/officeDocument/2006/relationships/hyperlink" Target="https://marriott-hotels.marriott.com/experience/" TargetMode="External"/><Relationship Id="rId13" Type="http://schemas.openxmlformats.org/officeDocument/2006/relationships/hyperlink" Target="https://www.researchgate.net/publication/322324491_Star_power_the_effect_of_star_rating_on_service_recovery_in_the_hotel_industry" TargetMode="External"/><Relationship Id="rId3" Type="http://schemas.openxmlformats.org/officeDocument/2006/relationships/hyperlink" Target="https://www.cleanpng.com/png-drawing-writing-clip-art-conclusions-4559014/" TargetMode="External"/><Relationship Id="rId7" Type="http://schemas.openxmlformats.org/officeDocument/2006/relationships/hyperlink" Target="https://www.marriott.com/marriott/aboutmarriott.mi" TargetMode="External"/><Relationship Id="rId12" Type="http://schemas.openxmlformats.org/officeDocument/2006/relationships/hyperlink" Target="https://www.statista.com/statistics/266279/revenue-of-the-marriott-international-inc-hotel-chain/" TargetMode="External"/><Relationship Id="rId2" Type="http://schemas.openxmlformats.org/officeDocument/2006/relationships/notesSlide" Target="../notesSlides/notesSlide9.xml"/><Relationship Id="rId16" Type="http://schemas.openxmlformats.org/officeDocument/2006/relationships/hyperlink" Target="https://www.emerald.com/insight/content/doi/10.1108/IJCHM-04-2018-0302/full/html" TargetMode="External"/><Relationship Id="rId1" Type="http://schemas.openxmlformats.org/officeDocument/2006/relationships/slideLayout" Target="../slideLayouts/slideLayout12.xml"/><Relationship Id="rId6" Type="http://schemas.openxmlformats.org/officeDocument/2006/relationships/hyperlink" Target="https://www.alamy.com/hotel-service-icons-set-cartoon-style-image187707447.html" TargetMode="External"/><Relationship Id="rId11" Type="http://schemas.openxmlformats.org/officeDocument/2006/relationships/hyperlink" Target="https://www.emerald.com/insight/content/doi/10.1108/IJCHM-06-2021-0798/full/html" TargetMode="External"/><Relationship Id="rId5" Type="http://schemas.openxmlformats.org/officeDocument/2006/relationships/hyperlink" Target="https://www.emerald.com/insight/content/doi/10.1108/IJCHM-03-2018-0263/full/html" TargetMode="External"/><Relationship Id="rId15" Type="http://schemas.openxmlformats.org/officeDocument/2006/relationships/hyperlink" Target="http://www.pib.ac.id/ojs-journey/index.php/art/article/view/160" TargetMode="External"/><Relationship Id="rId10" Type="http://schemas.openxmlformats.org/officeDocument/2006/relationships/hyperlink" Target="https://in.pinterest.com/pin/739505201286749308/" TargetMode="External"/><Relationship Id="rId4" Type="http://schemas.openxmlformats.org/officeDocument/2006/relationships/hyperlink" Target="https://www.freepik.com/premium-vector/confident-business-team-cartoon-character_1985649.htm" TargetMode="External"/><Relationship Id="rId9" Type="http://schemas.openxmlformats.org/officeDocument/2006/relationships/hyperlink" Target="https://www.sciencedirect.com/science/article/abs/pii/S0278431919301549" TargetMode="External"/><Relationship Id="rId14" Type="http://schemas.openxmlformats.org/officeDocument/2006/relationships/hyperlink" Target="https://thuvienso.thanglong.edu.vn/handle/TLU/3722"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77111" y="565967"/>
            <a:ext cx="11360800" cy="2736800"/>
          </a:xfrm>
          <a:prstGeom prst="rect">
            <a:avLst/>
          </a:prstGeom>
          <a:noFill/>
          <a:ln>
            <a:noFill/>
          </a:ln>
        </p:spPr>
        <p:txBody>
          <a:bodyPr spcFirstLastPara="1" vert="horz" wrap="square" lIns="121900" tIns="121900" rIns="121900" bIns="121900" rtlCol="0" anchor="b" anchorCtr="0">
            <a:normAutofit/>
          </a:bodyPr>
          <a:lstStyle/>
          <a:p>
            <a:pPr>
              <a:lnSpc>
                <a:spcPct val="115000"/>
              </a:lnSpc>
              <a:spcBef>
                <a:spcPts val="1600"/>
              </a:spcBef>
              <a:buSzPts val="5200"/>
            </a:pPr>
            <a:r>
              <a:rPr lang="en-GB" sz="2667" b="1">
                <a:solidFill>
                  <a:srgbClr val="121212"/>
                </a:solidFill>
                <a:highlight>
                  <a:srgbClr val="FFFF00"/>
                </a:highlight>
              </a:rPr>
              <a:t>The Role and Importance of Quality Service, Hospitality and Guest Services in the Hospitality Industry</a:t>
            </a:r>
            <a:endParaRPr sz="2667" b="1">
              <a:solidFill>
                <a:srgbClr val="121212"/>
              </a:solidFill>
              <a:highlight>
                <a:srgbClr val="FFFF00"/>
              </a:highlight>
            </a:endParaRPr>
          </a:p>
          <a:p>
            <a:pPr>
              <a:lnSpc>
                <a:spcPct val="100000"/>
              </a:lnSpc>
              <a:spcBef>
                <a:spcPts val="1600"/>
              </a:spcBef>
              <a:buSzPts val="5200"/>
            </a:pPr>
            <a:endParaRPr/>
          </a:p>
        </p:txBody>
      </p:sp>
      <p:pic>
        <p:nvPicPr>
          <p:cNvPr id="55" name="Google Shape;55;p1"/>
          <p:cNvPicPr preferRelativeResize="0"/>
          <p:nvPr/>
        </p:nvPicPr>
        <p:blipFill rotWithShape="1">
          <a:blip r:embed="rId3">
            <a:alphaModFix/>
          </a:blip>
          <a:srcRect/>
          <a:stretch/>
        </p:blipFill>
        <p:spPr>
          <a:xfrm>
            <a:off x="2453551" y="2255034"/>
            <a:ext cx="6607900" cy="4126133"/>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2"/>
          <p:cNvSpPr txBox="1">
            <a:spLocks noGrp="1"/>
          </p:cNvSpPr>
          <p:nvPr>
            <p:ph type="ctrTitle"/>
          </p:nvPr>
        </p:nvSpPr>
        <p:spPr>
          <a:xfrm>
            <a:off x="415600" y="229600"/>
            <a:ext cx="11360800" cy="1056800"/>
          </a:xfrm>
          <a:prstGeom prst="rect">
            <a:avLst/>
          </a:prstGeom>
          <a:noFill/>
          <a:ln>
            <a:noFill/>
          </a:ln>
        </p:spPr>
        <p:txBody>
          <a:bodyPr spcFirstLastPara="1" vert="horz" wrap="square" lIns="121900" tIns="121900" rIns="121900" bIns="121900" rtlCol="0" anchor="b" anchorCtr="0">
            <a:noAutofit/>
          </a:bodyPr>
          <a:lstStyle/>
          <a:p>
            <a:pPr>
              <a:lnSpc>
                <a:spcPct val="100000"/>
              </a:lnSpc>
              <a:spcBef>
                <a:spcPts val="0"/>
              </a:spcBef>
              <a:buSzPts val="990"/>
            </a:pPr>
            <a:r>
              <a:rPr lang="en-GB" sz="3440" b="1"/>
              <a:t>Table of Contents</a:t>
            </a:r>
            <a:endParaRPr sz="3440" b="1"/>
          </a:p>
        </p:txBody>
      </p:sp>
      <p:sp>
        <p:nvSpPr>
          <p:cNvPr id="61" name="Google Shape;61;p2"/>
          <p:cNvSpPr txBox="1">
            <a:spLocks noGrp="1"/>
          </p:cNvSpPr>
          <p:nvPr>
            <p:ph type="subTitle" idx="1"/>
          </p:nvPr>
        </p:nvSpPr>
        <p:spPr>
          <a:xfrm>
            <a:off x="415600" y="1568800"/>
            <a:ext cx="10944400" cy="4812400"/>
          </a:xfrm>
          <a:prstGeom prst="rect">
            <a:avLst/>
          </a:prstGeom>
          <a:noFill/>
          <a:ln>
            <a:noFill/>
          </a:ln>
        </p:spPr>
        <p:txBody>
          <a:bodyPr spcFirstLastPara="1" vert="horz" wrap="square" lIns="121900" tIns="121900" rIns="121900" bIns="121900" rtlCol="0" anchor="t" anchorCtr="0">
            <a:normAutofit/>
          </a:bodyPr>
          <a:lstStyle/>
          <a:p>
            <a:pPr marL="609585" indent="-457189" algn="l">
              <a:lnSpc>
                <a:spcPct val="115000"/>
              </a:lnSpc>
              <a:spcBef>
                <a:spcPts val="1600"/>
              </a:spcBef>
              <a:buClr>
                <a:schemeClr val="dk1"/>
              </a:buClr>
              <a:buSzPts val="1800"/>
              <a:buChar char="●"/>
            </a:pPr>
            <a:r>
              <a:rPr lang="en-GB">
                <a:solidFill>
                  <a:schemeClr val="dk1"/>
                </a:solidFill>
              </a:rPr>
              <a:t>Introduction of Hotel JW Marriott</a:t>
            </a:r>
            <a:endParaRPr>
              <a:solidFill>
                <a:schemeClr val="dk1"/>
              </a:solidFill>
            </a:endParaRPr>
          </a:p>
          <a:p>
            <a:pPr marL="609585" indent="-457189" algn="l">
              <a:lnSpc>
                <a:spcPct val="115000"/>
              </a:lnSpc>
              <a:spcBef>
                <a:spcPts val="0"/>
              </a:spcBef>
              <a:buClr>
                <a:schemeClr val="dk1"/>
              </a:buClr>
              <a:buSzPts val="1800"/>
              <a:buChar char="●"/>
            </a:pPr>
            <a:r>
              <a:rPr lang="en-GB">
                <a:solidFill>
                  <a:schemeClr val="dk1"/>
                </a:solidFill>
              </a:rPr>
              <a:t>JW Marriott’s main consumers </a:t>
            </a:r>
            <a:endParaRPr>
              <a:solidFill>
                <a:schemeClr val="dk1"/>
              </a:solidFill>
            </a:endParaRPr>
          </a:p>
          <a:p>
            <a:pPr marL="609585" indent="-457189" algn="just">
              <a:lnSpc>
                <a:spcPct val="115000"/>
              </a:lnSpc>
              <a:spcBef>
                <a:spcPts val="0"/>
              </a:spcBef>
              <a:buClr>
                <a:schemeClr val="dk1"/>
              </a:buClr>
              <a:buSzPts val="1800"/>
              <a:buChar char="●"/>
            </a:pPr>
            <a:r>
              <a:rPr lang="en-GB">
                <a:solidFill>
                  <a:schemeClr val="dk1"/>
                </a:solidFill>
              </a:rPr>
              <a:t>The nature, scope, and role of guest services and facilities in JW Marriott</a:t>
            </a:r>
            <a:endParaRPr>
              <a:solidFill>
                <a:schemeClr val="dk1"/>
              </a:solidFill>
            </a:endParaRPr>
          </a:p>
          <a:p>
            <a:pPr marL="609585" indent="-457189" algn="just">
              <a:lnSpc>
                <a:spcPct val="150000"/>
              </a:lnSpc>
              <a:spcBef>
                <a:spcPts val="0"/>
              </a:spcBef>
              <a:buClr>
                <a:schemeClr val="dk1"/>
              </a:buClr>
              <a:buSzPts val="1800"/>
              <a:buChar char="●"/>
            </a:pPr>
            <a:r>
              <a:rPr lang="en-GB">
                <a:solidFill>
                  <a:schemeClr val="dk1"/>
                </a:solidFill>
              </a:rPr>
              <a:t>The importance of hospitality</a:t>
            </a:r>
            <a:endParaRPr>
              <a:solidFill>
                <a:schemeClr val="dk1"/>
              </a:solidFill>
            </a:endParaRPr>
          </a:p>
          <a:p>
            <a:pPr marL="609585" indent="-457189" algn="l">
              <a:lnSpc>
                <a:spcPct val="115000"/>
              </a:lnSpc>
              <a:spcBef>
                <a:spcPts val="0"/>
              </a:spcBef>
              <a:buClr>
                <a:schemeClr val="dk1"/>
              </a:buClr>
              <a:buSzPts val="1800"/>
              <a:buChar char="●"/>
            </a:pPr>
            <a:r>
              <a:rPr lang="en-GB">
                <a:solidFill>
                  <a:schemeClr val="dk1"/>
                </a:solidFill>
              </a:rPr>
              <a:t>Conclusion</a:t>
            </a:r>
            <a:endParaRPr>
              <a:solidFill>
                <a:schemeClr val="dk1"/>
              </a:solidFill>
            </a:endParaRPr>
          </a:p>
          <a:p>
            <a:pPr marL="609585" indent="-457189" algn="l">
              <a:lnSpc>
                <a:spcPct val="115000"/>
              </a:lnSpc>
              <a:spcBef>
                <a:spcPts val="0"/>
              </a:spcBef>
              <a:buClr>
                <a:schemeClr val="dk1"/>
              </a:buClr>
              <a:buSzPts val="1800"/>
              <a:buChar char="●"/>
            </a:pPr>
            <a:r>
              <a:rPr lang="en-GB">
                <a:solidFill>
                  <a:schemeClr val="dk1"/>
                </a:solidFill>
              </a:rPr>
              <a:t>Reference</a:t>
            </a:r>
            <a:endParaRPr>
              <a:solidFill>
                <a:schemeClr val="dk1"/>
              </a:solidFill>
            </a:endParaRPr>
          </a:p>
          <a:p>
            <a:pPr algn="l">
              <a:lnSpc>
                <a:spcPct val="115000"/>
              </a:lnSpc>
              <a:spcBef>
                <a:spcPts val="1600"/>
              </a:spcBef>
              <a:buClr>
                <a:schemeClr val="dk1"/>
              </a:buClr>
              <a:buSzPts val="1100"/>
            </a:pPr>
            <a:r>
              <a:rPr lang="en-GB" sz="1467">
                <a:solidFill>
                  <a:schemeClr val="dk1"/>
                </a:solidFill>
              </a:rPr>
              <a:t> </a:t>
            </a:r>
            <a:endParaRPr sz="1467">
              <a:solidFill>
                <a:schemeClr val="dk1"/>
              </a:solidFill>
            </a:endParaRPr>
          </a:p>
          <a:p>
            <a:pPr algn="l">
              <a:lnSpc>
                <a:spcPct val="100000"/>
              </a:lnSpc>
              <a:spcBef>
                <a:spcPts val="1600"/>
              </a:spcBef>
              <a:buSzPts val="2800"/>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3"/>
          <p:cNvSpPr txBox="1">
            <a:spLocks noGrp="1"/>
          </p:cNvSpPr>
          <p:nvPr>
            <p:ph type="title"/>
          </p:nvPr>
        </p:nvSpPr>
        <p:spPr>
          <a:xfrm>
            <a:off x="415600" y="593367"/>
            <a:ext cx="11360800" cy="763600"/>
          </a:xfrm>
          <a:prstGeom prst="rect">
            <a:avLst/>
          </a:prstGeom>
          <a:noFill/>
          <a:ln>
            <a:noFill/>
          </a:ln>
        </p:spPr>
        <p:txBody>
          <a:bodyPr spcFirstLastPara="1" vert="horz" wrap="square" lIns="121900" tIns="121900" rIns="121900" bIns="121900" rtlCol="0" anchor="t" anchorCtr="0">
            <a:normAutofit fontScale="90000"/>
          </a:bodyPr>
          <a:lstStyle/>
          <a:p>
            <a:pPr algn="ctr">
              <a:lnSpc>
                <a:spcPct val="150000"/>
              </a:lnSpc>
              <a:spcBef>
                <a:spcPts val="1600"/>
              </a:spcBef>
              <a:buClr>
                <a:schemeClr val="dk1"/>
              </a:buClr>
              <a:buSzPct val="43421"/>
            </a:pPr>
            <a:r>
              <a:rPr lang="en-GB" sz="3377" b="1"/>
              <a:t>Introduction of Hotel JW Marriott </a:t>
            </a:r>
            <a:endParaRPr sz="3377" b="1"/>
          </a:p>
          <a:p>
            <a:pPr>
              <a:spcBef>
                <a:spcPts val="1600"/>
              </a:spcBef>
              <a:buSzPct val="111111"/>
            </a:pPr>
            <a:endParaRPr/>
          </a:p>
        </p:txBody>
      </p:sp>
      <p:sp>
        <p:nvSpPr>
          <p:cNvPr id="67" name="Google Shape;67;p3"/>
          <p:cNvSpPr txBox="1">
            <a:spLocks noGrp="1"/>
          </p:cNvSpPr>
          <p:nvPr>
            <p:ph type="body" idx="1"/>
          </p:nvPr>
        </p:nvSpPr>
        <p:spPr>
          <a:xfrm>
            <a:off x="415600" y="1577733"/>
            <a:ext cx="6647200" cy="4734800"/>
          </a:xfrm>
          <a:prstGeom prst="rect">
            <a:avLst/>
          </a:prstGeom>
          <a:noFill/>
          <a:ln>
            <a:noFill/>
          </a:ln>
        </p:spPr>
        <p:txBody>
          <a:bodyPr spcFirstLastPara="1" vert="horz" wrap="square" lIns="121900" tIns="121900" rIns="121900" bIns="121900" rtlCol="0" anchor="t" anchorCtr="0">
            <a:normAutofit fontScale="92500" lnSpcReduction="10000"/>
          </a:bodyPr>
          <a:lstStyle/>
          <a:p>
            <a:pPr indent="0" algn="just">
              <a:lnSpc>
                <a:spcPct val="160000"/>
              </a:lnSpc>
              <a:spcBef>
                <a:spcPts val="1600"/>
              </a:spcBef>
              <a:buClr>
                <a:schemeClr val="dk1"/>
              </a:buClr>
              <a:buSzPts val="1100"/>
              <a:buNone/>
            </a:pPr>
            <a:r>
              <a:rPr lang="en-GB" sz="1600" dirty="0"/>
              <a:t>●</a:t>
            </a:r>
            <a:r>
              <a:rPr lang="en-GB" sz="933" dirty="0"/>
              <a:t> 	</a:t>
            </a:r>
            <a:r>
              <a:rPr lang="en-GB" sz="1867" dirty="0"/>
              <a:t>Hospitality is the connection between the guest and the host (Walker, 2021).</a:t>
            </a:r>
            <a:endParaRPr sz="1867"/>
          </a:p>
          <a:p>
            <a:pPr indent="0" algn="just">
              <a:lnSpc>
                <a:spcPct val="160000"/>
              </a:lnSpc>
              <a:spcBef>
                <a:spcPts val="1600"/>
              </a:spcBef>
              <a:buClr>
                <a:schemeClr val="dk1"/>
              </a:buClr>
              <a:buSzPts val="1100"/>
              <a:buNone/>
            </a:pPr>
            <a:r>
              <a:rPr lang="en-GB" sz="1867" dirty="0"/>
              <a:t>●</a:t>
            </a:r>
            <a:r>
              <a:rPr lang="en-GB" sz="1200" dirty="0"/>
              <a:t> 	</a:t>
            </a:r>
            <a:r>
              <a:rPr lang="en-GB" sz="1867" dirty="0"/>
              <a:t>JW Marriott is one of the leading hotel chains in the world.</a:t>
            </a:r>
            <a:endParaRPr sz="1867"/>
          </a:p>
          <a:p>
            <a:pPr indent="0" algn="just">
              <a:lnSpc>
                <a:spcPct val="160000"/>
              </a:lnSpc>
              <a:spcBef>
                <a:spcPts val="1600"/>
              </a:spcBef>
              <a:buClr>
                <a:schemeClr val="dk1"/>
              </a:buClr>
              <a:buSzPts val="1100"/>
              <a:buNone/>
            </a:pPr>
            <a:r>
              <a:rPr lang="en-GB" sz="1867" dirty="0"/>
              <a:t>●</a:t>
            </a:r>
            <a:r>
              <a:rPr lang="en-GB" sz="1200" dirty="0"/>
              <a:t> 	</a:t>
            </a:r>
            <a:r>
              <a:rPr lang="en-GB" sz="1867" dirty="0"/>
              <a:t>They have 31 brands across 118 nations with 8500 plus properties (JW Marriott.com, 2023).</a:t>
            </a:r>
            <a:endParaRPr sz="1867"/>
          </a:p>
          <a:p>
            <a:pPr indent="0" algn="just">
              <a:lnSpc>
                <a:spcPct val="160000"/>
              </a:lnSpc>
              <a:spcBef>
                <a:spcPts val="1600"/>
              </a:spcBef>
              <a:buClr>
                <a:schemeClr val="dk1"/>
              </a:buClr>
              <a:buSzPts val="1100"/>
              <a:buNone/>
            </a:pPr>
            <a:r>
              <a:rPr lang="en-GB" sz="1867" dirty="0"/>
              <a:t>●</a:t>
            </a:r>
            <a:r>
              <a:rPr lang="en-GB" sz="1200" dirty="0"/>
              <a:t> 	</a:t>
            </a:r>
            <a:r>
              <a:rPr lang="en-GB" sz="1867" dirty="0"/>
              <a:t>This hotel chain generated 20.77bn US dollars in 2022. (Statista.com, 2022).</a:t>
            </a:r>
          </a:p>
          <a:p>
            <a:pPr lvl="0" algn="just">
              <a:lnSpc>
                <a:spcPct val="160000"/>
              </a:lnSpc>
            </a:pPr>
            <a:r>
              <a:rPr lang="en-US" sz="1867" dirty="0"/>
              <a:t>I worked as a guest service associate.</a:t>
            </a:r>
          </a:p>
          <a:p>
            <a:pPr lvl="0" algn="just">
              <a:lnSpc>
                <a:spcPct val="160000"/>
              </a:lnSpc>
            </a:pPr>
            <a:r>
              <a:rPr lang="en-US" sz="1867" dirty="0"/>
              <a:t>The job is to greet customers and assign their rooms.</a:t>
            </a:r>
          </a:p>
          <a:p>
            <a:pPr indent="0" algn="just">
              <a:lnSpc>
                <a:spcPct val="150000"/>
              </a:lnSpc>
              <a:spcBef>
                <a:spcPts val="1600"/>
              </a:spcBef>
              <a:buClr>
                <a:schemeClr val="dk1"/>
              </a:buClr>
              <a:buSzPts val="1100"/>
              <a:buNone/>
            </a:pPr>
            <a:endParaRPr lang="en-GB" sz="1867" dirty="0">
              <a:solidFill>
                <a:schemeClr val="dk1"/>
              </a:solidFill>
            </a:endParaRPr>
          </a:p>
          <a:p>
            <a:pPr indent="0" algn="just">
              <a:lnSpc>
                <a:spcPct val="150000"/>
              </a:lnSpc>
              <a:spcBef>
                <a:spcPts val="1600"/>
              </a:spcBef>
              <a:buClr>
                <a:schemeClr val="dk1"/>
              </a:buClr>
              <a:buSzPts val="1100"/>
              <a:buNone/>
            </a:pPr>
            <a:endParaRPr sz="1867">
              <a:solidFill>
                <a:schemeClr val="dk1"/>
              </a:solidFill>
            </a:endParaRPr>
          </a:p>
          <a:p>
            <a:pPr marL="0" indent="0">
              <a:spcBef>
                <a:spcPts val="1600"/>
              </a:spcBef>
              <a:spcAft>
                <a:spcPts val="1600"/>
              </a:spcAft>
              <a:buNone/>
            </a:pPr>
            <a:endParaRPr/>
          </a:p>
        </p:txBody>
      </p:sp>
      <p:pic>
        <p:nvPicPr>
          <p:cNvPr id="68" name="Google Shape;68;p3"/>
          <p:cNvPicPr preferRelativeResize="0"/>
          <p:nvPr/>
        </p:nvPicPr>
        <p:blipFill rotWithShape="1">
          <a:blip r:embed="rId3">
            <a:alphaModFix/>
          </a:blip>
          <a:srcRect/>
          <a:stretch/>
        </p:blipFill>
        <p:spPr>
          <a:xfrm>
            <a:off x="7255651" y="2092801"/>
            <a:ext cx="4672967" cy="2520700"/>
          </a:xfrm>
          <a:prstGeom prst="rect">
            <a:avLst/>
          </a:prstGeom>
          <a:noFill/>
          <a:ln>
            <a:noFill/>
          </a:ln>
        </p:spPr>
      </p:pic>
      <p:sp>
        <p:nvSpPr>
          <p:cNvPr id="69" name="Google Shape;69;p3"/>
          <p:cNvSpPr txBox="1">
            <a:spLocks noGrp="1"/>
          </p:cNvSpPr>
          <p:nvPr>
            <p:ph type="body" idx="1"/>
          </p:nvPr>
        </p:nvSpPr>
        <p:spPr>
          <a:xfrm>
            <a:off x="7310133" y="4613500"/>
            <a:ext cx="4564000" cy="541200"/>
          </a:xfrm>
          <a:prstGeom prst="rect">
            <a:avLst/>
          </a:prstGeom>
          <a:noFill/>
          <a:ln>
            <a:noFill/>
          </a:ln>
        </p:spPr>
        <p:txBody>
          <a:bodyPr spcFirstLastPara="1" vert="horz" wrap="square" lIns="121900" tIns="121900" rIns="121900" bIns="121900" rtlCol="0" anchor="t" anchorCtr="0">
            <a:normAutofit fontScale="25000" lnSpcReduction="20000"/>
          </a:bodyPr>
          <a:lstStyle/>
          <a:p>
            <a:pPr marL="0" indent="0" algn="ctr">
              <a:spcBef>
                <a:spcPts val="1600"/>
              </a:spcBef>
              <a:spcAft>
                <a:spcPts val="1600"/>
              </a:spcAft>
              <a:buSzPct val="100000"/>
              <a:buNone/>
            </a:pPr>
            <a:r>
              <a:rPr lang="en-GB"/>
              <a:t>Source: Marriott.com</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4"/>
          <p:cNvSpPr txBox="1">
            <a:spLocks noGrp="1"/>
          </p:cNvSpPr>
          <p:nvPr>
            <p:ph type="title"/>
          </p:nvPr>
        </p:nvSpPr>
        <p:spPr>
          <a:xfrm>
            <a:off x="415600" y="387333"/>
            <a:ext cx="11360800" cy="763600"/>
          </a:xfrm>
          <a:prstGeom prst="rect">
            <a:avLst/>
          </a:prstGeom>
          <a:noFill/>
          <a:ln>
            <a:noFill/>
          </a:ln>
        </p:spPr>
        <p:txBody>
          <a:bodyPr spcFirstLastPara="1" vert="horz" wrap="square" lIns="121900" tIns="121900" rIns="121900" bIns="121900" rtlCol="0" anchor="t" anchorCtr="0">
            <a:normAutofit fontScale="90000"/>
          </a:bodyPr>
          <a:lstStyle/>
          <a:p>
            <a:pPr algn="ctr">
              <a:lnSpc>
                <a:spcPct val="150000"/>
              </a:lnSpc>
              <a:spcBef>
                <a:spcPts val="1600"/>
              </a:spcBef>
              <a:buClr>
                <a:schemeClr val="dk1"/>
              </a:buClr>
              <a:buSzPct val="50000"/>
            </a:pPr>
            <a:r>
              <a:rPr lang="en-GB" sz="2933" b="1"/>
              <a:t>JW Marriott’s main consumers  </a:t>
            </a:r>
            <a:endParaRPr sz="2933" b="1"/>
          </a:p>
          <a:p>
            <a:pPr>
              <a:spcBef>
                <a:spcPts val="1600"/>
              </a:spcBef>
              <a:buSzPct val="111111"/>
            </a:pPr>
            <a:endParaRPr/>
          </a:p>
        </p:txBody>
      </p:sp>
      <p:sp>
        <p:nvSpPr>
          <p:cNvPr id="75" name="Google Shape;75;p4"/>
          <p:cNvSpPr txBox="1">
            <a:spLocks noGrp="1"/>
          </p:cNvSpPr>
          <p:nvPr>
            <p:ph type="body" idx="1"/>
          </p:nvPr>
        </p:nvSpPr>
        <p:spPr>
          <a:xfrm>
            <a:off x="5120000" y="1492500"/>
            <a:ext cx="6921200" cy="4555200"/>
          </a:xfrm>
          <a:prstGeom prst="rect">
            <a:avLst/>
          </a:prstGeom>
          <a:noFill/>
          <a:ln>
            <a:noFill/>
          </a:ln>
        </p:spPr>
        <p:txBody>
          <a:bodyPr spcFirstLastPara="1" vert="horz" wrap="square" lIns="121900" tIns="121900" rIns="121900" bIns="121900" rtlCol="0" anchor="t" anchorCtr="0">
            <a:normAutofit/>
          </a:bodyPr>
          <a:lstStyle/>
          <a:p>
            <a:pPr indent="0" algn="just">
              <a:lnSpc>
                <a:spcPct val="150000"/>
              </a:lnSpc>
              <a:spcBef>
                <a:spcPts val="1600"/>
              </a:spcBef>
              <a:buClr>
                <a:schemeClr val="dk1"/>
              </a:buClr>
              <a:buSzPts val="1100"/>
              <a:buNone/>
            </a:pPr>
            <a:r>
              <a:rPr lang="en-GB" sz="1600" dirty="0">
                <a:solidFill>
                  <a:schemeClr val="dk1"/>
                </a:solidFill>
              </a:rPr>
              <a:t>●</a:t>
            </a:r>
            <a:r>
              <a:rPr lang="en-GB" sz="933" dirty="0">
                <a:solidFill>
                  <a:schemeClr val="dk1"/>
                </a:solidFill>
              </a:rPr>
              <a:t> 	</a:t>
            </a:r>
            <a:r>
              <a:rPr lang="en-GB" sz="2000" dirty="0">
                <a:solidFill>
                  <a:schemeClr val="dk1"/>
                </a:solidFill>
              </a:rPr>
              <a:t>The main customers are the target customers who show similar traits (Padma and Ahn, 2020).</a:t>
            </a:r>
            <a:endParaRPr sz="2000" dirty="0">
              <a:solidFill>
                <a:schemeClr val="dk1"/>
              </a:solidFill>
            </a:endParaRPr>
          </a:p>
          <a:p>
            <a:pPr indent="0" algn="just">
              <a:lnSpc>
                <a:spcPct val="150000"/>
              </a:lnSpc>
              <a:spcBef>
                <a:spcPts val="1600"/>
              </a:spcBef>
              <a:buClr>
                <a:schemeClr val="dk1"/>
              </a:buClr>
              <a:buSzPts val="1100"/>
              <a:buNone/>
            </a:pPr>
            <a:r>
              <a:rPr lang="en-GB" sz="2000" dirty="0">
                <a:solidFill>
                  <a:schemeClr val="dk1"/>
                </a:solidFill>
              </a:rPr>
              <a:t>●</a:t>
            </a:r>
            <a:r>
              <a:rPr lang="en-GB" sz="1333" dirty="0">
                <a:solidFill>
                  <a:schemeClr val="dk1"/>
                </a:solidFill>
              </a:rPr>
              <a:t> 	</a:t>
            </a:r>
            <a:r>
              <a:rPr lang="en-GB" sz="2000" dirty="0">
                <a:solidFill>
                  <a:schemeClr val="dk1"/>
                </a:solidFill>
              </a:rPr>
              <a:t>JW Marriott targets similar demographic traits of customers.</a:t>
            </a:r>
            <a:endParaRPr sz="2000" dirty="0">
              <a:solidFill>
                <a:schemeClr val="dk1"/>
              </a:solidFill>
            </a:endParaRPr>
          </a:p>
          <a:p>
            <a:pPr indent="0" algn="just">
              <a:lnSpc>
                <a:spcPct val="150000"/>
              </a:lnSpc>
              <a:spcBef>
                <a:spcPts val="1600"/>
              </a:spcBef>
              <a:buClr>
                <a:schemeClr val="dk1"/>
              </a:buClr>
              <a:buSzPts val="1100"/>
              <a:buNone/>
            </a:pPr>
            <a:r>
              <a:rPr lang="en-GB" sz="2000" dirty="0">
                <a:solidFill>
                  <a:schemeClr val="dk1"/>
                </a:solidFill>
              </a:rPr>
              <a:t>●</a:t>
            </a:r>
            <a:r>
              <a:rPr lang="en-GB" sz="1333" dirty="0">
                <a:solidFill>
                  <a:schemeClr val="dk1"/>
                </a:solidFill>
              </a:rPr>
              <a:t> 	</a:t>
            </a:r>
            <a:r>
              <a:rPr lang="en-GB" sz="2000" dirty="0">
                <a:solidFill>
                  <a:schemeClr val="dk1"/>
                </a:solidFill>
              </a:rPr>
              <a:t>Customers of JW Marriott are generally sophisticated and individualistic and are ready to speed on their accommodation (</a:t>
            </a:r>
            <a:r>
              <a:rPr lang="en-GB" sz="2000" dirty="0" err="1">
                <a:solidFill>
                  <a:schemeClr val="dk1"/>
                </a:solidFill>
              </a:rPr>
              <a:t>Wibawa</a:t>
            </a:r>
            <a:r>
              <a:rPr lang="en-GB" sz="2000" dirty="0">
                <a:solidFill>
                  <a:schemeClr val="dk1"/>
                </a:solidFill>
              </a:rPr>
              <a:t> and Mathilda, 2023).</a:t>
            </a:r>
            <a:endParaRPr sz="2000" dirty="0">
              <a:solidFill>
                <a:schemeClr val="dk1"/>
              </a:solidFill>
            </a:endParaRPr>
          </a:p>
          <a:p>
            <a:pPr marL="0" indent="0">
              <a:spcBef>
                <a:spcPts val="1600"/>
              </a:spcBef>
              <a:spcAft>
                <a:spcPts val="1600"/>
              </a:spcAft>
              <a:buNone/>
            </a:pPr>
            <a:endParaRPr dirty="0"/>
          </a:p>
        </p:txBody>
      </p:sp>
      <p:pic>
        <p:nvPicPr>
          <p:cNvPr id="76" name="Google Shape;76;p4"/>
          <p:cNvPicPr preferRelativeResize="0"/>
          <p:nvPr/>
        </p:nvPicPr>
        <p:blipFill rotWithShape="1">
          <a:blip r:embed="rId3">
            <a:alphaModFix/>
          </a:blip>
          <a:srcRect/>
          <a:stretch/>
        </p:blipFill>
        <p:spPr>
          <a:xfrm>
            <a:off x="415600" y="1492500"/>
            <a:ext cx="4369600" cy="3631357"/>
          </a:xfrm>
          <a:prstGeom prst="rect">
            <a:avLst/>
          </a:prstGeom>
          <a:noFill/>
          <a:ln>
            <a:noFill/>
          </a:ln>
        </p:spPr>
      </p:pic>
      <p:sp>
        <p:nvSpPr>
          <p:cNvPr id="77" name="Google Shape;77;p4"/>
          <p:cNvSpPr txBox="1">
            <a:spLocks noGrp="1"/>
          </p:cNvSpPr>
          <p:nvPr>
            <p:ph type="body" idx="1"/>
          </p:nvPr>
        </p:nvSpPr>
        <p:spPr>
          <a:xfrm>
            <a:off x="318400" y="5506500"/>
            <a:ext cx="4564000" cy="541200"/>
          </a:xfrm>
          <a:prstGeom prst="rect">
            <a:avLst/>
          </a:prstGeom>
          <a:noFill/>
          <a:ln>
            <a:noFill/>
          </a:ln>
        </p:spPr>
        <p:txBody>
          <a:bodyPr spcFirstLastPara="1" vert="horz" wrap="square" lIns="121900" tIns="121900" rIns="121900" bIns="121900" rtlCol="0" anchor="t" anchorCtr="0">
            <a:normAutofit fontScale="25000" lnSpcReduction="20000"/>
          </a:bodyPr>
          <a:lstStyle/>
          <a:p>
            <a:pPr marL="0" indent="0" algn="ctr">
              <a:spcBef>
                <a:spcPts val="1600"/>
              </a:spcBef>
              <a:spcAft>
                <a:spcPts val="1600"/>
              </a:spcAft>
              <a:buSzPct val="100000"/>
              <a:buNone/>
            </a:pPr>
            <a:r>
              <a:rPr lang="en-GB" b="1" dirty="0"/>
              <a:t>Source: </a:t>
            </a:r>
            <a:r>
              <a:rPr lang="en-GB" b="1" dirty="0" err="1"/>
              <a:t>Dreatime</a:t>
            </a:r>
            <a:endParaRPr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5"/>
          <p:cNvSpPr txBox="1">
            <a:spLocks noGrp="1"/>
          </p:cNvSpPr>
          <p:nvPr>
            <p:ph type="title"/>
          </p:nvPr>
        </p:nvSpPr>
        <p:spPr>
          <a:xfrm>
            <a:off x="415600" y="593367"/>
            <a:ext cx="11360800" cy="763600"/>
          </a:xfrm>
          <a:prstGeom prst="rect">
            <a:avLst/>
          </a:prstGeom>
          <a:noFill/>
          <a:ln>
            <a:noFill/>
          </a:ln>
        </p:spPr>
        <p:txBody>
          <a:bodyPr spcFirstLastPara="1" vert="horz" wrap="square" lIns="121900" tIns="121900" rIns="121900" bIns="121900" rtlCol="0" anchor="t" anchorCtr="0">
            <a:noAutofit/>
          </a:bodyPr>
          <a:lstStyle/>
          <a:p>
            <a:pPr algn="ctr">
              <a:lnSpc>
                <a:spcPct val="150000"/>
              </a:lnSpc>
              <a:spcBef>
                <a:spcPts val="1600"/>
              </a:spcBef>
              <a:buClr>
                <a:schemeClr val="dk1"/>
              </a:buClr>
              <a:buSzPts val="990"/>
            </a:pPr>
            <a:r>
              <a:rPr lang="en-GB" sz="2773" b="1"/>
              <a:t>Continuation </a:t>
            </a:r>
            <a:endParaRPr sz="2773" b="1"/>
          </a:p>
          <a:p>
            <a:pPr>
              <a:spcBef>
                <a:spcPts val="1600"/>
              </a:spcBef>
              <a:buSzPts val="990"/>
            </a:pPr>
            <a:endParaRPr sz="3360"/>
          </a:p>
        </p:txBody>
      </p:sp>
      <p:sp>
        <p:nvSpPr>
          <p:cNvPr id="83" name="Google Shape;83;p5"/>
          <p:cNvSpPr txBox="1">
            <a:spLocks noGrp="1"/>
          </p:cNvSpPr>
          <p:nvPr>
            <p:ph type="body" idx="1"/>
          </p:nvPr>
        </p:nvSpPr>
        <p:spPr>
          <a:xfrm>
            <a:off x="415600" y="1774833"/>
            <a:ext cx="7000400" cy="4459200"/>
          </a:xfrm>
          <a:prstGeom prst="rect">
            <a:avLst/>
          </a:prstGeom>
          <a:noFill/>
          <a:ln>
            <a:noFill/>
          </a:ln>
        </p:spPr>
        <p:txBody>
          <a:bodyPr spcFirstLastPara="1" vert="horz" wrap="square" lIns="121900" tIns="121900" rIns="121900" bIns="121900" rtlCol="0" anchor="t" anchorCtr="0">
            <a:normAutofit/>
          </a:bodyPr>
          <a:lstStyle/>
          <a:p>
            <a:pPr indent="0" algn="just">
              <a:lnSpc>
                <a:spcPct val="150000"/>
              </a:lnSpc>
              <a:spcBef>
                <a:spcPts val="1600"/>
              </a:spcBef>
              <a:buClr>
                <a:schemeClr val="dk1"/>
              </a:buClr>
              <a:buSzPts val="1100"/>
              <a:buNone/>
            </a:pPr>
            <a:r>
              <a:rPr lang="en-GB" sz="1600">
                <a:solidFill>
                  <a:schemeClr val="dk1"/>
                </a:solidFill>
              </a:rPr>
              <a:t>●</a:t>
            </a:r>
            <a:r>
              <a:rPr lang="en-GB" sz="933">
                <a:solidFill>
                  <a:schemeClr val="dk1"/>
                </a:solidFill>
              </a:rPr>
              <a:t> 	</a:t>
            </a:r>
            <a:r>
              <a:rPr lang="en-GB" sz="1867">
                <a:solidFill>
                  <a:schemeClr val="dk1"/>
                </a:solidFill>
              </a:rPr>
              <a:t>The different brands segment the main customers of JW Marriott.</a:t>
            </a:r>
            <a:endParaRPr sz="1867">
              <a:solidFill>
                <a:schemeClr val="dk1"/>
              </a:solidFill>
            </a:endParaRPr>
          </a:p>
          <a:p>
            <a:pPr indent="0" algn="just">
              <a:lnSpc>
                <a:spcPct val="150000"/>
              </a:lnSpc>
              <a:spcBef>
                <a:spcPts val="1600"/>
              </a:spcBef>
              <a:buClr>
                <a:schemeClr val="dk1"/>
              </a:buClr>
              <a:buSzPts val="1100"/>
              <a:buNone/>
            </a:pPr>
            <a:r>
              <a:rPr lang="en-GB" sz="1867">
                <a:solidFill>
                  <a:schemeClr val="dk1"/>
                </a:solidFill>
              </a:rPr>
              <a:t>●</a:t>
            </a:r>
            <a:r>
              <a:rPr lang="en-GB" sz="1200">
                <a:solidFill>
                  <a:schemeClr val="dk1"/>
                </a:solidFill>
              </a:rPr>
              <a:t> 	</a:t>
            </a:r>
            <a:r>
              <a:rPr lang="en-GB" sz="1867" b="1" i="1">
                <a:solidFill>
                  <a:schemeClr val="dk1"/>
                </a:solidFill>
              </a:rPr>
              <a:t>Marriott Courtyard: </a:t>
            </a:r>
            <a:r>
              <a:rPr lang="en-GB" sz="1867">
                <a:solidFill>
                  <a:schemeClr val="dk1"/>
                </a:solidFill>
              </a:rPr>
              <a:t>on-the-go travellers.</a:t>
            </a:r>
            <a:endParaRPr sz="1867">
              <a:solidFill>
                <a:schemeClr val="dk1"/>
              </a:solidFill>
            </a:endParaRPr>
          </a:p>
          <a:p>
            <a:pPr indent="0" algn="just">
              <a:lnSpc>
                <a:spcPct val="150000"/>
              </a:lnSpc>
              <a:spcBef>
                <a:spcPts val="1600"/>
              </a:spcBef>
              <a:buClr>
                <a:schemeClr val="dk1"/>
              </a:buClr>
              <a:buSzPts val="1100"/>
              <a:buNone/>
            </a:pPr>
            <a:r>
              <a:rPr lang="en-GB" sz="1867">
                <a:solidFill>
                  <a:schemeClr val="dk1"/>
                </a:solidFill>
              </a:rPr>
              <a:t>●</a:t>
            </a:r>
            <a:r>
              <a:rPr lang="en-GB" sz="1200">
                <a:solidFill>
                  <a:schemeClr val="dk1"/>
                </a:solidFill>
              </a:rPr>
              <a:t> 	</a:t>
            </a:r>
            <a:r>
              <a:rPr lang="en-GB" sz="1867" b="1" i="1">
                <a:solidFill>
                  <a:schemeClr val="dk1"/>
                </a:solidFill>
              </a:rPr>
              <a:t>Marriott Conference Centres:</a:t>
            </a:r>
            <a:r>
              <a:rPr lang="en-GB" sz="1867">
                <a:solidFill>
                  <a:schemeClr val="dk1"/>
                </a:solidFill>
              </a:rPr>
              <a:t> business people for conducting conferences and meetings</a:t>
            </a:r>
            <a:endParaRPr sz="1867">
              <a:solidFill>
                <a:schemeClr val="dk1"/>
              </a:solidFill>
            </a:endParaRPr>
          </a:p>
          <a:p>
            <a:pPr indent="0" algn="just">
              <a:lnSpc>
                <a:spcPct val="150000"/>
              </a:lnSpc>
              <a:spcBef>
                <a:spcPts val="1600"/>
              </a:spcBef>
              <a:buClr>
                <a:schemeClr val="dk1"/>
              </a:buClr>
              <a:buSzPts val="1100"/>
              <a:buNone/>
            </a:pPr>
            <a:r>
              <a:rPr lang="en-GB" sz="1867">
                <a:solidFill>
                  <a:schemeClr val="dk1"/>
                </a:solidFill>
              </a:rPr>
              <a:t>●</a:t>
            </a:r>
            <a:r>
              <a:rPr lang="en-GB" sz="1200">
                <a:solidFill>
                  <a:schemeClr val="dk1"/>
                </a:solidFill>
              </a:rPr>
              <a:t> 	</a:t>
            </a:r>
            <a:r>
              <a:rPr lang="en-GB" sz="1867" b="1" i="1">
                <a:solidFill>
                  <a:schemeClr val="dk1"/>
                </a:solidFill>
              </a:rPr>
              <a:t>Marriott Execustay: </a:t>
            </a:r>
            <a:r>
              <a:rPr lang="en-GB" sz="1867">
                <a:solidFill>
                  <a:schemeClr val="dk1"/>
                </a:solidFill>
              </a:rPr>
              <a:t>long-time accommodation</a:t>
            </a:r>
            <a:endParaRPr sz="1867">
              <a:solidFill>
                <a:schemeClr val="dk1"/>
              </a:solidFill>
            </a:endParaRPr>
          </a:p>
          <a:p>
            <a:pPr indent="0" algn="just">
              <a:lnSpc>
                <a:spcPct val="150000"/>
              </a:lnSpc>
              <a:spcBef>
                <a:spcPts val="1600"/>
              </a:spcBef>
              <a:buClr>
                <a:schemeClr val="dk1"/>
              </a:buClr>
              <a:buSzPts val="1100"/>
              <a:buNone/>
            </a:pPr>
            <a:r>
              <a:rPr lang="en-GB" sz="1867">
                <a:solidFill>
                  <a:schemeClr val="dk1"/>
                </a:solidFill>
              </a:rPr>
              <a:t>●</a:t>
            </a:r>
            <a:r>
              <a:rPr lang="en-GB" sz="1200">
                <a:solidFill>
                  <a:schemeClr val="dk1"/>
                </a:solidFill>
              </a:rPr>
              <a:t> 	</a:t>
            </a:r>
            <a:r>
              <a:rPr lang="en-GB" sz="1867" b="1" i="1">
                <a:solidFill>
                  <a:schemeClr val="dk1"/>
                </a:solidFill>
              </a:rPr>
              <a:t>Ritz Carlton Hotels: </a:t>
            </a:r>
            <a:r>
              <a:rPr lang="en-GB" sz="1867">
                <a:solidFill>
                  <a:schemeClr val="dk1"/>
                </a:solidFill>
              </a:rPr>
              <a:t>luxury visitors</a:t>
            </a:r>
            <a:endParaRPr sz="1867">
              <a:solidFill>
                <a:schemeClr val="dk1"/>
              </a:solidFill>
            </a:endParaRPr>
          </a:p>
          <a:p>
            <a:pPr marL="0" indent="0">
              <a:spcBef>
                <a:spcPts val="1600"/>
              </a:spcBef>
              <a:spcAft>
                <a:spcPts val="1600"/>
              </a:spcAft>
              <a:buNone/>
            </a:pPr>
            <a:endParaRPr/>
          </a:p>
        </p:txBody>
      </p:sp>
      <p:pic>
        <p:nvPicPr>
          <p:cNvPr id="84" name="Google Shape;84;p5"/>
          <p:cNvPicPr preferRelativeResize="0"/>
          <p:nvPr/>
        </p:nvPicPr>
        <p:blipFill rotWithShape="1">
          <a:blip r:embed="rId3">
            <a:alphaModFix/>
          </a:blip>
          <a:srcRect/>
          <a:stretch/>
        </p:blipFill>
        <p:spPr>
          <a:xfrm>
            <a:off x="7538533" y="2031101"/>
            <a:ext cx="4470400" cy="3492500"/>
          </a:xfrm>
          <a:prstGeom prst="rect">
            <a:avLst/>
          </a:prstGeom>
          <a:noFill/>
          <a:ln>
            <a:noFill/>
          </a:ln>
        </p:spPr>
      </p:pic>
      <p:sp>
        <p:nvSpPr>
          <p:cNvPr id="85" name="Google Shape;85;p5"/>
          <p:cNvSpPr txBox="1">
            <a:spLocks noGrp="1"/>
          </p:cNvSpPr>
          <p:nvPr>
            <p:ph type="body" idx="1"/>
          </p:nvPr>
        </p:nvSpPr>
        <p:spPr>
          <a:xfrm>
            <a:off x="7491733" y="5692833"/>
            <a:ext cx="4564000" cy="541200"/>
          </a:xfrm>
          <a:prstGeom prst="rect">
            <a:avLst/>
          </a:prstGeom>
          <a:noFill/>
          <a:ln>
            <a:noFill/>
          </a:ln>
        </p:spPr>
        <p:txBody>
          <a:bodyPr spcFirstLastPara="1" vert="horz" wrap="square" lIns="121900" tIns="121900" rIns="121900" bIns="121900" rtlCol="0" anchor="t" anchorCtr="0">
            <a:noAutofit/>
          </a:bodyPr>
          <a:lstStyle/>
          <a:p>
            <a:pPr marL="0" indent="0" algn="ctr">
              <a:lnSpc>
                <a:spcPct val="95000"/>
              </a:lnSpc>
              <a:spcBef>
                <a:spcPts val="1600"/>
              </a:spcBef>
              <a:spcAft>
                <a:spcPts val="1600"/>
              </a:spcAft>
              <a:buSzPts val="1530"/>
              <a:buNone/>
            </a:pPr>
            <a:r>
              <a:rPr lang="en-GB" sz="2172" b="1" dirty="0"/>
              <a:t>Source: Freepik.com</a:t>
            </a:r>
            <a:endParaRPr sz="2172"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6"/>
          <p:cNvSpPr txBox="1">
            <a:spLocks noGrp="1"/>
          </p:cNvSpPr>
          <p:nvPr>
            <p:ph type="title"/>
          </p:nvPr>
        </p:nvSpPr>
        <p:spPr>
          <a:xfrm>
            <a:off x="415600" y="313733"/>
            <a:ext cx="11360800" cy="763600"/>
          </a:xfrm>
          <a:prstGeom prst="rect">
            <a:avLst/>
          </a:prstGeom>
          <a:noFill/>
          <a:ln>
            <a:noFill/>
          </a:ln>
        </p:spPr>
        <p:txBody>
          <a:bodyPr spcFirstLastPara="1" vert="horz" wrap="square" lIns="121900" tIns="121900" rIns="121900" bIns="121900" rtlCol="0" anchor="t" anchorCtr="0">
            <a:normAutofit fontScale="90000"/>
          </a:bodyPr>
          <a:lstStyle/>
          <a:p>
            <a:pPr algn="ctr">
              <a:lnSpc>
                <a:spcPct val="115000"/>
              </a:lnSpc>
              <a:spcBef>
                <a:spcPts val="1600"/>
              </a:spcBef>
              <a:buClr>
                <a:schemeClr val="dk1"/>
              </a:buClr>
              <a:buSzPct val="55617"/>
            </a:pPr>
            <a:r>
              <a:rPr lang="en-GB" sz="2636" b="1"/>
              <a:t>The nature, scope, and role of guest services and facilities in JW Marriott </a:t>
            </a:r>
            <a:endParaRPr sz="2636" b="1"/>
          </a:p>
          <a:p>
            <a:pPr>
              <a:spcBef>
                <a:spcPts val="1600"/>
              </a:spcBef>
              <a:buSzPct val="111111"/>
            </a:pPr>
            <a:endParaRPr/>
          </a:p>
        </p:txBody>
      </p:sp>
      <p:sp>
        <p:nvSpPr>
          <p:cNvPr id="91" name="Google Shape;91;p6"/>
          <p:cNvSpPr txBox="1">
            <a:spLocks noGrp="1"/>
          </p:cNvSpPr>
          <p:nvPr>
            <p:ph type="body" idx="1"/>
          </p:nvPr>
        </p:nvSpPr>
        <p:spPr>
          <a:xfrm>
            <a:off x="5571133" y="1465800"/>
            <a:ext cx="6082400" cy="5224400"/>
          </a:xfrm>
          <a:prstGeom prst="rect">
            <a:avLst/>
          </a:prstGeom>
          <a:noFill/>
          <a:ln>
            <a:noFill/>
          </a:ln>
        </p:spPr>
        <p:txBody>
          <a:bodyPr spcFirstLastPara="1" vert="horz" wrap="square" lIns="121900" tIns="121900" rIns="121900" bIns="121900" rtlCol="0" anchor="t" anchorCtr="0">
            <a:normAutofit fontScale="25000" lnSpcReduction="20000"/>
          </a:bodyPr>
          <a:lstStyle/>
          <a:p>
            <a:pPr indent="0" algn="just">
              <a:lnSpc>
                <a:spcPct val="150000"/>
              </a:lnSpc>
              <a:spcBef>
                <a:spcPts val="1600"/>
              </a:spcBef>
              <a:buClr>
                <a:schemeClr val="dk1"/>
              </a:buClr>
              <a:buSzPct val="91666"/>
              <a:buNone/>
            </a:pPr>
            <a:r>
              <a:rPr lang="en-GB" sz="1600" dirty="0">
                <a:solidFill>
                  <a:schemeClr val="dk1"/>
                </a:solidFill>
              </a:rPr>
              <a:t>●</a:t>
            </a:r>
            <a:r>
              <a:rPr lang="en-GB" sz="933" dirty="0">
                <a:solidFill>
                  <a:schemeClr val="dk1"/>
                </a:solidFill>
              </a:rPr>
              <a:t> 	</a:t>
            </a:r>
            <a:r>
              <a:rPr lang="en-GB" sz="6433" dirty="0">
                <a:solidFill>
                  <a:schemeClr val="dk1"/>
                </a:solidFill>
              </a:rPr>
              <a:t>The nature of JW Marriott is that it is a 5-star hotel chain.</a:t>
            </a:r>
            <a:endParaRPr sz="6433">
              <a:solidFill>
                <a:schemeClr val="dk1"/>
              </a:solidFill>
            </a:endParaRPr>
          </a:p>
          <a:p>
            <a:pPr indent="0" algn="just">
              <a:lnSpc>
                <a:spcPct val="150000"/>
              </a:lnSpc>
              <a:spcBef>
                <a:spcPts val="1600"/>
              </a:spcBef>
              <a:buClr>
                <a:schemeClr val="dk1"/>
              </a:buClr>
              <a:buSzPts val="275"/>
              <a:buNone/>
            </a:pPr>
            <a:r>
              <a:rPr lang="en-GB" sz="6433" dirty="0">
                <a:solidFill>
                  <a:schemeClr val="dk1"/>
                </a:solidFill>
              </a:rPr>
              <a:t>●</a:t>
            </a:r>
            <a:r>
              <a:rPr lang="en-GB" sz="5767" dirty="0">
                <a:solidFill>
                  <a:schemeClr val="dk1"/>
                </a:solidFill>
              </a:rPr>
              <a:t> 	</a:t>
            </a:r>
            <a:r>
              <a:rPr lang="en-GB" sz="6433" dirty="0">
                <a:solidFill>
                  <a:schemeClr val="dk1"/>
                </a:solidFill>
              </a:rPr>
              <a:t>It offers</a:t>
            </a:r>
            <a:endParaRPr sz="6433">
              <a:solidFill>
                <a:schemeClr val="dk1"/>
              </a:solidFill>
            </a:endParaRPr>
          </a:p>
          <a:p>
            <a:pPr marL="1219170" indent="0" algn="just">
              <a:lnSpc>
                <a:spcPct val="150000"/>
              </a:lnSpc>
              <a:spcBef>
                <a:spcPts val="1600"/>
              </a:spcBef>
              <a:buClr>
                <a:schemeClr val="dk1"/>
              </a:buClr>
              <a:buSzPts val="275"/>
              <a:buNone/>
            </a:pPr>
            <a:r>
              <a:rPr lang="en-GB" sz="6433" dirty="0">
                <a:solidFill>
                  <a:schemeClr val="dk1"/>
                </a:solidFill>
              </a:rPr>
              <a:t>○</a:t>
            </a:r>
            <a:r>
              <a:rPr lang="en-GB" sz="5767" dirty="0">
                <a:solidFill>
                  <a:schemeClr val="dk1"/>
                </a:solidFill>
              </a:rPr>
              <a:t> </a:t>
            </a:r>
            <a:r>
              <a:rPr lang="en-GB" sz="6433" dirty="0">
                <a:solidFill>
                  <a:schemeClr val="dk1"/>
                </a:solidFill>
              </a:rPr>
              <a:t>Spacious rooms and suites equipped with furniture.</a:t>
            </a:r>
          </a:p>
          <a:p>
            <a:pPr marL="1219170" indent="0" algn="just">
              <a:lnSpc>
                <a:spcPct val="150000"/>
              </a:lnSpc>
              <a:spcBef>
                <a:spcPts val="1600"/>
              </a:spcBef>
              <a:buClr>
                <a:schemeClr val="dk1"/>
              </a:buClr>
              <a:buSzPts val="275"/>
            </a:pPr>
            <a:r>
              <a:rPr lang="en-GB" sz="6433" dirty="0">
                <a:solidFill>
                  <a:schemeClr val="dk1"/>
                </a:solidFill>
              </a:rPr>
              <a:t>Free </a:t>
            </a:r>
            <a:r>
              <a:rPr lang="en-GB" sz="6433" dirty="0" err="1">
                <a:solidFill>
                  <a:schemeClr val="dk1"/>
                </a:solidFill>
              </a:rPr>
              <a:t>wi-fi</a:t>
            </a:r>
            <a:endParaRPr sz="6433">
              <a:solidFill>
                <a:schemeClr val="dk1"/>
              </a:solidFill>
            </a:endParaRPr>
          </a:p>
          <a:p>
            <a:pPr marL="1219170" indent="0" algn="just">
              <a:lnSpc>
                <a:spcPct val="150000"/>
              </a:lnSpc>
              <a:spcBef>
                <a:spcPts val="1600"/>
              </a:spcBef>
              <a:buClr>
                <a:schemeClr val="dk1"/>
              </a:buClr>
              <a:buSzPts val="275"/>
              <a:buNone/>
            </a:pPr>
            <a:r>
              <a:rPr lang="en-GB" sz="6433" dirty="0">
                <a:solidFill>
                  <a:schemeClr val="dk1"/>
                </a:solidFill>
              </a:rPr>
              <a:t>○</a:t>
            </a:r>
            <a:r>
              <a:rPr lang="en-GB" sz="5767" dirty="0">
                <a:solidFill>
                  <a:schemeClr val="dk1"/>
                </a:solidFill>
              </a:rPr>
              <a:t> </a:t>
            </a:r>
            <a:r>
              <a:rPr lang="en-GB" sz="6433" dirty="0">
                <a:solidFill>
                  <a:schemeClr val="dk1"/>
                </a:solidFill>
              </a:rPr>
              <a:t>Various cuisine options</a:t>
            </a:r>
            <a:endParaRPr sz="6433">
              <a:solidFill>
                <a:schemeClr val="dk1"/>
              </a:solidFill>
            </a:endParaRPr>
          </a:p>
          <a:p>
            <a:pPr marL="1219170" indent="0" algn="just">
              <a:lnSpc>
                <a:spcPct val="150000"/>
              </a:lnSpc>
              <a:spcBef>
                <a:spcPts val="1600"/>
              </a:spcBef>
              <a:buClr>
                <a:schemeClr val="dk1"/>
              </a:buClr>
              <a:buSzPts val="275"/>
              <a:buNone/>
            </a:pPr>
            <a:r>
              <a:rPr lang="en-GB" sz="6433" dirty="0">
                <a:solidFill>
                  <a:schemeClr val="dk1"/>
                </a:solidFill>
              </a:rPr>
              <a:t>○</a:t>
            </a:r>
            <a:r>
              <a:rPr lang="en-GB" sz="5767" dirty="0">
                <a:solidFill>
                  <a:schemeClr val="dk1"/>
                </a:solidFill>
              </a:rPr>
              <a:t> </a:t>
            </a:r>
            <a:r>
              <a:rPr lang="en-GB" sz="6433" dirty="0">
                <a:solidFill>
                  <a:schemeClr val="dk1"/>
                </a:solidFill>
              </a:rPr>
              <a:t>Fitness centres</a:t>
            </a:r>
            <a:endParaRPr sz="6433">
              <a:solidFill>
                <a:schemeClr val="dk1"/>
              </a:solidFill>
            </a:endParaRPr>
          </a:p>
          <a:p>
            <a:pPr marL="1219170" indent="0" algn="just">
              <a:lnSpc>
                <a:spcPct val="150000"/>
              </a:lnSpc>
              <a:spcBef>
                <a:spcPts val="1600"/>
              </a:spcBef>
              <a:buClr>
                <a:schemeClr val="dk1"/>
              </a:buClr>
              <a:buSzPts val="275"/>
              <a:buNone/>
            </a:pPr>
            <a:r>
              <a:rPr lang="en-GB" sz="6433" dirty="0">
                <a:solidFill>
                  <a:schemeClr val="dk1"/>
                </a:solidFill>
              </a:rPr>
              <a:t>○</a:t>
            </a:r>
            <a:r>
              <a:rPr lang="en-GB" sz="5767" dirty="0">
                <a:solidFill>
                  <a:schemeClr val="dk1"/>
                </a:solidFill>
              </a:rPr>
              <a:t> </a:t>
            </a:r>
            <a:r>
              <a:rPr lang="en-GB" sz="6433" dirty="0">
                <a:solidFill>
                  <a:schemeClr val="dk1"/>
                </a:solidFill>
              </a:rPr>
              <a:t>M cub for private celebrations</a:t>
            </a:r>
            <a:endParaRPr sz="6433">
              <a:solidFill>
                <a:schemeClr val="dk1"/>
              </a:solidFill>
            </a:endParaRPr>
          </a:p>
          <a:p>
            <a:pPr marL="1219170" indent="0" algn="just">
              <a:lnSpc>
                <a:spcPct val="150000"/>
              </a:lnSpc>
              <a:spcBef>
                <a:spcPts val="1600"/>
              </a:spcBef>
              <a:buClr>
                <a:schemeClr val="dk1"/>
              </a:buClr>
              <a:buSzPts val="275"/>
              <a:buNone/>
            </a:pPr>
            <a:r>
              <a:rPr lang="en-GB" sz="6433" dirty="0">
                <a:solidFill>
                  <a:schemeClr val="dk1"/>
                </a:solidFill>
              </a:rPr>
              <a:t>○</a:t>
            </a:r>
            <a:r>
              <a:rPr lang="en-GB" sz="5767" dirty="0">
                <a:solidFill>
                  <a:schemeClr val="dk1"/>
                </a:solidFill>
              </a:rPr>
              <a:t> </a:t>
            </a:r>
            <a:r>
              <a:rPr lang="en-GB" sz="6433" dirty="0">
                <a:solidFill>
                  <a:schemeClr val="dk1"/>
                </a:solidFill>
              </a:rPr>
              <a:t>Red Coat Services for intimate celebrations</a:t>
            </a:r>
            <a:endParaRPr sz="6433">
              <a:solidFill>
                <a:schemeClr val="dk1"/>
              </a:solidFill>
            </a:endParaRPr>
          </a:p>
          <a:p>
            <a:pPr marL="0" indent="0">
              <a:spcBef>
                <a:spcPts val="1600"/>
              </a:spcBef>
              <a:spcAft>
                <a:spcPts val="1600"/>
              </a:spcAft>
              <a:buNone/>
            </a:pPr>
            <a:endParaRPr/>
          </a:p>
        </p:txBody>
      </p:sp>
      <p:pic>
        <p:nvPicPr>
          <p:cNvPr id="92" name="Google Shape;92;p6"/>
          <p:cNvPicPr preferRelativeResize="0"/>
          <p:nvPr/>
        </p:nvPicPr>
        <p:blipFill rotWithShape="1">
          <a:blip r:embed="rId3">
            <a:alphaModFix/>
          </a:blip>
          <a:srcRect/>
          <a:stretch/>
        </p:blipFill>
        <p:spPr>
          <a:xfrm>
            <a:off x="482833" y="1619034"/>
            <a:ext cx="4749800" cy="3570100"/>
          </a:xfrm>
          <a:prstGeom prst="rect">
            <a:avLst/>
          </a:prstGeom>
          <a:noFill/>
          <a:ln>
            <a:noFill/>
          </a:ln>
        </p:spPr>
      </p:pic>
      <p:sp>
        <p:nvSpPr>
          <p:cNvPr id="93" name="Google Shape;93;p6"/>
          <p:cNvSpPr txBox="1">
            <a:spLocks noGrp="1"/>
          </p:cNvSpPr>
          <p:nvPr>
            <p:ph type="body" idx="1"/>
          </p:nvPr>
        </p:nvSpPr>
        <p:spPr>
          <a:xfrm>
            <a:off x="575733" y="5349367"/>
            <a:ext cx="4564000" cy="541200"/>
          </a:xfrm>
          <a:prstGeom prst="rect">
            <a:avLst/>
          </a:prstGeom>
          <a:noFill/>
          <a:ln>
            <a:noFill/>
          </a:ln>
        </p:spPr>
        <p:txBody>
          <a:bodyPr spcFirstLastPara="1" vert="horz" wrap="square" lIns="121900" tIns="121900" rIns="121900" bIns="121900" rtlCol="0" anchor="t" anchorCtr="0">
            <a:normAutofit fontScale="25000" lnSpcReduction="20000"/>
          </a:bodyPr>
          <a:lstStyle/>
          <a:p>
            <a:pPr marL="0" indent="0" algn="ctr">
              <a:spcBef>
                <a:spcPts val="1600"/>
              </a:spcBef>
              <a:spcAft>
                <a:spcPts val="1600"/>
              </a:spcAft>
              <a:buSzPct val="100000"/>
              <a:buNone/>
            </a:pPr>
            <a:r>
              <a:rPr lang="en-GB" b="1"/>
              <a:t>Source: Alamy.com</a:t>
            </a:r>
            <a:endParaRPr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7"/>
          <p:cNvSpPr txBox="1">
            <a:spLocks noGrp="1"/>
          </p:cNvSpPr>
          <p:nvPr>
            <p:ph type="title"/>
          </p:nvPr>
        </p:nvSpPr>
        <p:spPr>
          <a:xfrm>
            <a:off x="831200" y="357867"/>
            <a:ext cx="11360800" cy="763600"/>
          </a:xfrm>
          <a:prstGeom prst="rect">
            <a:avLst/>
          </a:prstGeom>
          <a:noFill/>
          <a:ln>
            <a:noFill/>
          </a:ln>
        </p:spPr>
        <p:txBody>
          <a:bodyPr spcFirstLastPara="1" vert="horz" wrap="square" lIns="121900" tIns="121900" rIns="121900" bIns="121900" rtlCol="0" anchor="t" anchorCtr="0">
            <a:noAutofit/>
          </a:bodyPr>
          <a:lstStyle/>
          <a:p>
            <a:pPr algn="ctr">
              <a:lnSpc>
                <a:spcPct val="150000"/>
              </a:lnSpc>
              <a:spcBef>
                <a:spcPts val="1600"/>
              </a:spcBef>
              <a:buClr>
                <a:schemeClr val="dk1"/>
              </a:buClr>
              <a:buSzPts val="990"/>
            </a:pPr>
            <a:r>
              <a:rPr lang="en-GB" sz="3040" b="1"/>
              <a:t>The importance of Hospitality</a:t>
            </a:r>
            <a:r>
              <a:rPr lang="en-GB" sz="1573" b="1"/>
              <a:t> </a:t>
            </a:r>
            <a:endParaRPr sz="1573" b="1"/>
          </a:p>
          <a:p>
            <a:pPr>
              <a:spcBef>
                <a:spcPts val="1600"/>
              </a:spcBef>
              <a:buSzPts val="990"/>
            </a:pPr>
            <a:endParaRPr sz="3360"/>
          </a:p>
        </p:txBody>
      </p:sp>
      <p:sp>
        <p:nvSpPr>
          <p:cNvPr id="99" name="Google Shape;99;p7"/>
          <p:cNvSpPr txBox="1">
            <a:spLocks noGrp="1"/>
          </p:cNvSpPr>
          <p:nvPr>
            <p:ph type="body" idx="1"/>
          </p:nvPr>
        </p:nvSpPr>
        <p:spPr>
          <a:xfrm>
            <a:off x="415600" y="1863133"/>
            <a:ext cx="5499200" cy="4228400"/>
          </a:xfrm>
          <a:prstGeom prst="rect">
            <a:avLst/>
          </a:prstGeom>
          <a:noFill/>
          <a:ln>
            <a:noFill/>
          </a:ln>
        </p:spPr>
        <p:txBody>
          <a:bodyPr spcFirstLastPara="1" vert="horz" wrap="square" lIns="121900" tIns="121900" rIns="121900" bIns="121900" rtlCol="0" anchor="t" anchorCtr="0">
            <a:normAutofit/>
          </a:bodyPr>
          <a:lstStyle/>
          <a:p>
            <a:pPr indent="0" algn="just">
              <a:lnSpc>
                <a:spcPct val="150000"/>
              </a:lnSpc>
              <a:spcBef>
                <a:spcPts val="1600"/>
              </a:spcBef>
              <a:buClr>
                <a:schemeClr val="dk1"/>
              </a:buClr>
              <a:buSzPts val="1100"/>
              <a:buNone/>
            </a:pPr>
            <a:r>
              <a:rPr lang="en-GB" sz="1600" dirty="0">
                <a:solidFill>
                  <a:schemeClr val="dk1"/>
                </a:solidFill>
              </a:rPr>
              <a:t>●</a:t>
            </a:r>
            <a:r>
              <a:rPr lang="en-GB" sz="933" dirty="0">
                <a:solidFill>
                  <a:schemeClr val="dk1"/>
                </a:solidFill>
              </a:rPr>
              <a:t> 	</a:t>
            </a:r>
            <a:r>
              <a:rPr lang="en-GB" sz="2267" dirty="0">
                <a:solidFill>
                  <a:schemeClr val="dk1"/>
                </a:solidFill>
              </a:rPr>
              <a:t>Hospitality should provide the best customer experience (Wu and Gao, 2019).</a:t>
            </a:r>
            <a:endParaRPr sz="2267" dirty="0">
              <a:solidFill>
                <a:schemeClr val="dk1"/>
              </a:solidFill>
            </a:endParaRPr>
          </a:p>
          <a:p>
            <a:pPr indent="0" algn="just">
              <a:lnSpc>
                <a:spcPct val="150000"/>
              </a:lnSpc>
              <a:spcBef>
                <a:spcPts val="1600"/>
              </a:spcBef>
              <a:buClr>
                <a:schemeClr val="dk1"/>
              </a:buClr>
              <a:buSzPts val="1100"/>
              <a:buNone/>
            </a:pPr>
            <a:r>
              <a:rPr lang="en-GB" sz="2267" dirty="0">
                <a:solidFill>
                  <a:schemeClr val="dk1"/>
                </a:solidFill>
              </a:rPr>
              <a:t>●</a:t>
            </a:r>
            <a:r>
              <a:rPr lang="en-GB" sz="1600" dirty="0">
                <a:solidFill>
                  <a:schemeClr val="dk1"/>
                </a:solidFill>
              </a:rPr>
              <a:t> 	</a:t>
            </a:r>
            <a:r>
              <a:rPr lang="en-GB" sz="2267" dirty="0">
                <a:solidFill>
                  <a:schemeClr val="dk1"/>
                </a:solidFill>
              </a:rPr>
              <a:t>It helps in building a brand image.</a:t>
            </a:r>
            <a:endParaRPr sz="2267" dirty="0">
              <a:solidFill>
                <a:schemeClr val="dk1"/>
              </a:solidFill>
            </a:endParaRPr>
          </a:p>
          <a:p>
            <a:pPr marL="0" indent="0">
              <a:spcBef>
                <a:spcPts val="1600"/>
              </a:spcBef>
              <a:spcAft>
                <a:spcPts val="1600"/>
              </a:spcAft>
              <a:buNone/>
            </a:pPr>
            <a:endParaRPr dirty="0"/>
          </a:p>
        </p:txBody>
      </p:sp>
      <p:pic>
        <p:nvPicPr>
          <p:cNvPr id="100" name="Google Shape;100;p7"/>
          <p:cNvPicPr preferRelativeResize="0"/>
          <p:nvPr/>
        </p:nvPicPr>
        <p:blipFill rotWithShape="1">
          <a:blip r:embed="rId3">
            <a:alphaModFix/>
          </a:blip>
          <a:srcRect/>
          <a:stretch/>
        </p:blipFill>
        <p:spPr>
          <a:xfrm>
            <a:off x="6309301" y="1722001"/>
            <a:ext cx="5448300" cy="3848100"/>
          </a:xfrm>
          <a:prstGeom prst="rect">
            <a:avLst/>
          </a:prstGeom>
          <a:noFill/>
          <a:ln>
            <a:noFill/>
          </a:ln>
        </p:spPr>
      </p:pic>
      <p:sp>
        <p:nvSpPr>
          <p:cNvPr id="101" name="Google Shape;101;p7"/>
          <p:cNvSpPr txBox="1">
            <a:spLocks noGrp="1"/>
          </p:cNvSpPr>
          <p:nvPr>
            <p:ph type="body" idx="1"/>
          </p:nvPr>
        </p:nvSpPr>
        <p:spPr>
          <a:xfrm>
            <a:off x="6309300" y="5790900"/>
            <a:ext cx="4564000" cy="541200"/>
          </a:xfrm>
          <a:prstGeom prst="rect">
            <a:avLst/>
          </a:prstGeom>
          <a:noFill/>
          <a:ln>
            <a:noFill/>
          </a:ln>
        </p:spPr>
        <p:txBody>
          <a:bodyPr spcFirstLastPara="1" vert="horz" wrap="square" lIns="121900" tIns="121900" rIns="121900" bIns="121900" rtlCol="0" anchor="t" anchorCtr="0">
            <a:normAutofit fontScale="25000" lnSpcReduction="20000"/>
          </a:bodyPr>
          <a:lstStyle/>
          <a:p>
            <a:pPr marL="0" indent="0" algn="ctr">
              <a:spcBef>
                <a:spcPts val="1600"/>
              </a:spcBef>
              <a:spcAft>
                <a:spcPts val="1600"/>
              </a:spcAft>
              <a:buSzPct val="100000"/>
              <a:buNone/>
            </a:pPr>
            <a:r>
              <a:rPr lang="en-GB" b="1" dirty="0"/>
              <a:t>Source: Pinterest</a:t>
            </a:r>
            <a:endParaRPr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8"/>
          <p:cNvSpPr txBox="1">
            <a:spLocks noGrp="1"/>
          </p:cNvSpPr>
          <p:nvPr>
            <p:ph type="title"/>
          </p:nvPr>
        </p:nvSpPr>
        <p:spPr>
          <a:xfrm>
            <a:off x="415600" y="593367"/>
            <a:ext cx="11360800" cy="763600"/>
          </a:xfrm>
          <a:prstGeom prst="rect">
            <a:avLst/>
          </a:prstGeom>
          <a:noFill/>
          <a:ln>
            <a:noFill/>
          </a:ln>
        </p:spPr>
        <p:txBody>
          <a:bodyPr spcFirstLastPara="1" vert="horz" wrap="square" lIns="121900" tIns="121900" rIns="121900" bIns="121900" rtlCol="0" anchor="t" anchorCtr="0">
            <a:normAutofit fontScale="90000"/>
          </a:bodyPr>
          <a:lstStyle/>
          <a:p>
            <a:pPr algn="ctr">
              <a:lnSpc>
                <a:spcPct val="115000"/>
              </a:lnSpc>
              <a:spcBef>
                <a:spcPts val="1600"/>
              </a:spcBef>
              <a:buClr>
                <a:schemeClr val="dk1"/>
              </a:buClr>
              <a:buSzPct val="36940"/>
            </a:pPr>
            <a:r>
              <a:rPr lang="en-GB" sz="3969" b="1"/>
              <a:t>Conclusion</a:t>
            </a:r>
            <a:endParaRPr sz="3969" b="1"/>
          </a:p>
          <a:p>
            <a:pPr>
              <a:spcBef>
                <a:spcPts val="1600"/>
              </a:spcBef>
              <a:buSzPct val="111111"/>
            </a:pPr>
            <a:endParaRPr/>
          </a:p>
        </p:txBody>
      </p:sp>
      <p:sp>
        <p:nvSpPr>
          <p:cNvPr id="107" name="Google Shape;107;p8"/>
          <p:cNvSpPr txBox="1">
            <a:spLocks noGrp="1"/>
          </p:cNvSpPr>
          <p:nvPr>
            <p:ph type="body" idx="1"/>
          </p:nvPr>
        </p:nvSpPr>
        <p:spPr>
          <a:xfrm>
            <a:off x="415600" y="1554100"/>
            <a:ext cx="6956000" cy="4538000"/>
          </a:xfrm>
          <a:prstGeom prst="rect">
            <a:avLst/>
          </a:prstGeom>
          <a:noFill/>
          <a:ln>
            <a:noFill/>
          </a:ln>
        </p:spPr>
        <p:txBody>
          <a:bodyPr spcFirstLastPara="1" vert="horz" wrap="square" lIns="121900" tIns="121900" rIns="121900" bIns="121900" rtlCol="0" anchor="t" anchorCtr="0">
            <a:normAutofit lnSpcReduction="10000"/>
          </a:bodyPr>
          <a:lstStyle/>
          <a:p>
            <a:pPr indent="0" algn="just">
              <a:lnSpc>
                <a:spcPct val="150000"/>
              </a:lnSpc>
              <a:spcBef>
                <a:spcPts val="1600"/>
              </a:spcBef>
              <a:buClr>
                <a:schemeClr val="dk1"/>
              </a:buClr>
              <a:buSzPct val="91666"/>
              <a:buNone/>
            </a:pPr>
            <a:r>
              <a:rPr lang="en-GB" sz="1600">
                <a:solidFill>
                  <a:schemeClr val="dk1"/>
                </a:solidFill>
              </a:rPr>
              <a:t>●</a:t>
            </a:r>
            <a:r>
              <a:rPr lang="en-GB" sz="933">
                <a:solidFill>
                  <a:schemeClr val="dk1"/>
                </a:solidFill>
              </a:rPr>
              <a:t> </a:t>
            </a:r>
            <a:r>
              <a:rPr lang="en-GB" sz="1467">
                <a:solidFill>
                  <a:schemeClr val="dk1"/>
                </a:solidFill>
              </a:rPr>
              <a:t> </a:t>
            </a:r>
            <a:r>
              <a:rPr lang="en-GB" sz="2133">
                <a:solidFill>
                  <a:schemeClr val="dk1"/>
                </a:solidFill>
              </a:rPr>
              <a:t>This presentation focuses on the hospitality services of one of the renowned and biggest hotel chains, JW Marriott.</a:t>
            </a:r>
            <a:endParaRPr sz="2133">
              <a:solidFill>
                <a:schemeClr val="dk1"/>
              </a:solidFill>
            </a:endParaRPr>
          </a:p>
          <a:p>
            <a:pPr indent="0" algn="just">
              <a:lnSpc>
                <a:spcPct val="150000"/>
              </a:lnSpc>
              <a:spcBef>
                <a:spcPts val="1600"/>
              </a:spcBef>
              <a:buClr>
                <a:schemeClr val="dk1"/>
              </a:buClr>
              <a:buSzPct val="68750"/>
              <a:buNone/>
            </a:pPr>
            <a:r>
              <a:rPr lang="en-GB" sz="2133">
                <a:solidFill>
                  <a:schemeClr val="dk1"/>
                </a:solidFill>
              </a:rPr>
              <a:t>●</a:t>
            </a:r>
            <a:r>
              <a:rPr lang="en-GB" sz="1467">
                <a:solidFill>
                  <a:schemeClr val="dk1"/>
                </a:solidFill>
              </a:rPr>
              <a:t>  </a:t>
            </a:r>
            <a:r>
              <a:rPr lang="en-GB" sz="2133">
                <a:solidFill>
                  <a:schemeClr val="dk1"/>
                </a:solidFill>
              </a:rPr>
              <a:t>The main consumers of  JW Marriott are high-end customers.</a:t>
            </a:r>
            <a:endParaRPr sz="2133">
              <a:solidFill>
                <a:schemeClr val="dk1"/>
              </a:solidFill>
            </a:endParaRPr>
          </a:p>
          <a:p>
            <a:pPr indent="0" algn="just">
              <a:lnSpc>
                <a:spcPct val="150000"/>
              </a:lnSpc>
              <a:spcBef>
                <a:spcPts val="1600"/>
              </a:spcBef>
              <a:buClr>
                <a:schemeClr val="dk1"/>
              </a:buClr>
              <a:buSzPct val="68750"/>
              <a:buNone/>
            </a:pPr>
            <a:r>
              <a:rPr lang="en-GB" sz="2133">
                <a:solidFill>
                  <a:schemeClr val="dk1"/>
                </a:solidFill>
              </a:rPr>
              <a:t>●</a:t>
            </a:r>
            <a:r>
              <a:rPr lang="en-GB" sz="1467">
                <a:solidFill>
                  <a:schemeClr val="dk1"/>
                </a:solidFill>
              </a:rPr>
              <a:t>  </a:t>
            </a:r>
            <a:r>
              <a:rPr lang="en-GB" sz="2133">
                <a:solidFill>
                  <a:schemeClr val="dk1"/>
                </a:solidFill>
              </a:rPr>
              <a:t>They offer spacious rooms, various cuisines, conference rooms, halls for intimate celebrations, free wifi and fitness centres.</a:t>
            </a:r>
            <a:endParaRPr sz="2133">
              <a:solidFill>
                <a:schemeClr val="dk1"/>
              </a:solidFill>
            </a:endParaRPr>
          </a:p>
          <a:p>
            <a:pPr marL="0" indent="0">
              <a:spcBef>
                <a:spcPts val="1600"/>
              </a:spcBef>
              <a:spcAft>
                <a:spcPts val="1600"/>
              </a:spcAft>
              <a:buSzPct val="108108"/>
              <a:buNone/>
            </a:pPr>
            <a:endParaRPr/>
          </a:p>
        </p:txBody>
      </p:sp>
      <p:pic>
        <p:nvPicPr>
          <p:cNvPr id="108" name="Google Shape;108;p8"/>
          <p:cNvPicPr preferRelativeResize="0"/>
          <p:nvPr/>
        </p:nvPicPr>
        <p:blipFill rotWithShape="1">
          <a:blip r:embed="rId3">
            <a:alphaModFix/>
          </a:blip>
          <a:srcRect/>
          <a:stretch/>
        </p:blipFill>
        <p:spPr>
          <a:xfrm>
            <a:off x="7916133" y="1554101"/>
            <a:ext cx="3311267" cy="4150433"/>
          </a:xfrm>
          <a:prstGeom prst="rect">
            <a:avLst/>
          </a:prstGeom>
          <a:noFill/>
          <a:ln>
            <a:noFill/>
          </a:ln>
        </p:spPr>
      </p:pic>
      <p:sp>
        <p:nvSpPr>
          <p:cNvPr id="109" name="Google Shape;109;p8"/>
          <p:cNvSpPr txBox="1">
            <a:spLocks noGrp="1"/>
          </p:cNvSpPr>
          <p:nvPr>
            <p:ph type="body" idx="1"/>
          </p:nvPr>
        </p:nvSpPr>
        <p:spPr>
          <a:xfrm>
            <a:off x="7845867" y="5901667"/>
            <a:ext cx="4564000" cy="541200"/>
          </a:xfrm>
          <a:prstGeom prst="rect">
            <a:avLst/>
          </a:prstGeom>
          <a:noFill/>
          <a:ln>
            <a:noFill/>
          </a:ln>
        </p:spPr>
        <p:txBody>
          <a:bodyPr spcFirstLastPara="1" vert="horz" wrap="square" lIns="121900" tIns="121900" rIns="121900" bIns="121900" rtlCol="0" anchor="t" anchorCtr="0">
            <a:normAutofit fontScale="25000" lnSpcReduction="20000"/>
          </a:bodyPr>
          <a:lstStyle/>
          <a:p>
            <a:pPr marL="0" indent="0" algn="ctr">
              <a:spcBef>
                <a:spcPts val="1600"/>
              </a:spcBef>
              <a:spcAft>
                <a:spcPts val="1600"/>
              </a:spcAft>
              <a:buSzPct val="100000"/>
              <a:buNone/>
            </a:pPr>
            <a:r>
              <a:rPr lang="en-GB" b="1" dirty="0"/>
              <a:t>Source: Cleanpng.com</a:t>
            </a:r>
            <a:endParaRPr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9"/>
          <p:cNvSpPr txBox="1">
            <a:spLocks noGrp="1"/>
          </p:cNvSpPr>
          <p:nvPr>
            <p:ph type="title"/>
          </p:nvPr>
        </p:nvSpPr>
        <p:spPr>
          <a:xfrm>
            <a:off x="361800" y="107733"/>
            <a:ext cx="11360800" cy="763600"/>
          </a:xfrm>
          <a:prstGeom prst="rect">
            <a:avLst/>
          </a:prstGeom>
          <a:noFill/>
          <a:ln>
            <a:noFill/>
          </a:ln>
        </p:spPr>
        <p:txBody>
          <a:bodyPr spcFirstLastPara="1" vert="horz" wrap="square" lIns="121900" tIns="121900" rIns="121900" bIns="121900" rtlCol="0" anchor="t" anchorCtr="0">
            <a:normAutofit fontScale="90000"/>
          </a:bodyPr>
          <a:lstStyle/>
          <a:p>
            <a:pPr algn="ctr">
              <a:lnSpc>
                <a:spcPct val="115000"/>
              </a:lnSpc>
              <a:spcBef>
                <a:spcPts val="1600"/>
              </a:spcBef>
              <a:buClr>
                <a:schemeClr val="dk1"/>
              </a:buClr>
              <a:buSzPct val="39918"/>
            </a:pPr>
            <a:r>
              <a:rPr lang="en-GB" sz="3673" b="1"/>
              <a:t>Reference</a:t>
            </a:r>
            <a:endParaRPr sz="3673" b="1"/>
          </a:p>
          <a:p>
            <a:pPr>
              <a:spcBef>
                <a:spcPts val="1600"/>
              </a:spcBef>
              <a:buSzPct val="111111"/>
            </a:pPr>
            <a:endParaRPr/>
          </a:p>
        </p:txBody>
      </p:sp>
      <p:sp>
        <p:nvSpPr>
          <p:cNvPr id="115" name="Google Shape;115;p9"/>
          <p:cNvSpPr txBox="1">
            <a:spLocks noGrp="1"/>
          </p:cNvSpPr>
          <p:nvPr>
            <p:ph type="body" idx="1"/>
          </p:nvPr>
        </p:nvSpPr>
        <p:spPr>
          <a:xfrm>
            <a:off x="415600" y="798200"/>
            <a:ext cx="11360800" cy="5862800"/>
          </a:xfrm>
          <a:prstGeom prst="rect">
            <a:avLst/>
          </a:prstGeom>
          <a:noFill/>
          <a:ln>
            <a:noFill/>
          </a:ln>
        </p:spPr>
        <p:txBody>
          <a:bodyPr spcFirstLastPara="1" vert="horz" wrap="square" lIns="121900" tIns="121900" rIns="121900" bIns="121900" rtlCol="0" anchor="t" anchorCtr="0">
            <a:noAutofit/>
          </a:bodyPr>
          <a:lstStyle/>
          <a:p>
            <a:pPr marL="0" indent="0" algn="just">
              <a:lnSpc>
                <a:spcPct val="150000"/>
              </a:lnSpc>
              <a:buClr>
                <a:schemeClr val="dk1"/>
              </a:buClr>
              <a:buSzPts val="1100"/>
              <a:buNone/>
            </a:pPr>
            <a:r>
              <a:rPr lang="en-GB" sz="800">
                <a:solidFill>
                  <a:schemeClr val="dk1"/>
                </a:solidFill>
              </a:rPr>
              <a:t>C</a:t>
            </a:r>
            <a:r>
              <a:rPr lang="en-GB" sz="533">
                <a:solidFill>
                  <a:schemeClr val="dk1"/>
                </a:solidFill>
              </a:rPr>
              <a:t>leanpng.com (2023). </a:t>
            </a:r>
            <a:r>
              <a:rPr lang="en-GB" sz="533" i="1">
                <a:solidFill>
                  <a:schemeClr val="dk1"/>
                </a:solidFill>
              </a:rPr>
              <a:t>Pencil Cartoon - Unlimited Download. cleanpng.com.</a:t>
            </a:r>
            <a:r>
              <a:rPr lang="en-GB" sz="533">
                <a:solidFill>
                  <a:schemeClr val="dk1"/>
                </a:solidFill>
              </a:rPr>
              <a:t> [online] cleanpng.com. Available at:</a:t>
            </a:r>
            <a:r>
              <a:rPr lang="en-GB" sz="533">
                <a:solidFill>
                  <a:schemeClr val="dk1"/>
                </a:solidFill>
                <a:uFill>
                  <a:noFill/>
                </a:uFill>
                <a:hlinkClick r:id="rId3">
                  <a:extLst>
                    <a:ext uri="{A12FA001-AC4F-418D-AE19-62706E023703}">
                      <ahyp:hlinkClr xmlns:ahyp="http://schemas.microsoft.com/office/drawing/2018/hyperlinkcolor" val="tx"/>
                    </a:ext>
                  </a:extLst>
                </a:hlinkClick>
              </a:rPr>
              <a:t> </a:t>
            </a:r>
            <a:r>
              <a:rPr lang="en-GB" sz="533" u="sng">
                <a:solidFill>
                  <a:schemeClr val="hlink"/>
                </a:solidFill>
                <a:hlinkClick r:id="rId3"/>
              </a:rPr>
              <a:t>https://www.cleanpng.com/png-drawing-writing-clip-art-conclusions-4559014/</a:t>
            </a:r>
            <a:r>
              <a:rPr lang="en-GB" sz="533">
                <a:solidFill>
                  <a:schemeClr val="dk1"/>
                </a:solidFill>
              </a:rPr>
              <a:t>  [Accessed 4 Oct. 2023].</a:t>
            </a:r>
            <a:endParaRPr sz="533">
              <a:solidFill>
                <a:schemeClr val="dk1"/>
              </a:solidFill>
            </a:endParaRPr>
          </a:p>
          <a:p>
            <a:pPr marL="0" indent="0" algn="just">
              <a:lnSpc>
                <a:spcPct val="150000"/>
              </a:lnSpc>
              <a:spcBef>
                <a:spcPts val="1600"/>
              </a:spcBef>
              <a:buClr>
                <a:schemeClr val="dk1"/>
              </a:buClr>
              <a:buSzPts val="1100"/>
              <a:buNone/>
            </a:pPr>
            <a:r>
              <a:rPr lang="en-GB" sz="533">
                <a:solidFill>
                  <a:schemeClr val="dk1"/>
                </a:solidFill>
              </a:rPr>
              <a:t>DreamsTime.com (2023). </a:t>
            </a:r>
            <a:r>
              <a:rPr lang="en-GB" sz="533" i="1">
                <a:solidFill>
                  <a:schemeClr val="dk1"/>
                </a:solidFill>
              </a:rPr>
              <a:t>Guest Happy Hotel Stock Illustrations – 504 Guest Happy Hotel Stock Illustrations, Vectors &amp; Clipart</a:t>
            </a:r>
            <a:r>
              <a:rPr lang="en-GB" sz="533">
                <a:solidFill>
                  <a:schemeClr val="dk1"/>
                </a:solidFill>
              </a:rPr>
              <a:t>. [online] Dreamstime. Available at: https://www.dreamstime.com/illustration/guest-happy-hotel.html [Accessed 4 Oct. 2023].</a:t>
            </a:r>
            <a:endParaRPr sz="533">
              <a:solidFill>
                <a:schemeClr val="dk1"/>
              </a:solidFill>
            </a:endParaRPr>
          </a:p>
          <a:p>
            <a:pPr marL="0" indent="0" algn="just">
              <a:lnSpc>
                <a:spcPct val="150000"/>
              </a:lnSpc>
              <a:spcBef>
                <a:spcPts val="1600"/>
              </a:spcBef>
              <a:buClr>
                <a:schemeClr val="dk1"/>
              </a:buClr>
              <a:buSzPts val="1100"/>
              <a:buNone/>
            </a:pPr>
            <a:r>
              <a:rPr lang="en-GB" sz="533">
                <a:solidFill>
                  <a:schemeClr val="dk1"/>
                </a:solidFill>
              </a:rPr>
              <a:t>Freepik.com (2023). </a:t>
            </a:r>
            <a:r>
              <a:rPr lang="en-GB" sz="533" i="1">
                <a:solidFill>
                  <a:schemeClr val="dk1"/>
                </a:solidFill>
              </a:rPr>
              <a:t>Premium Vector | Confident business team cartoon character</a:t>
            </a:r>
            <a:r>
              <a:rPr lang="en-GB" sz="533">
                <a:solidFill>
                  <a:schemeClr val="dk1"/>
                </a:solidFill>
              </a:rPr>
              <a:t>. [online] Freepik. Available at:</a:t>
            </a:r>
            <a:r>
              <a:rPr lang="en-GB" sz="533">
                <a:solidFill>
                  <a:schemeClr val="dk1"/>
                </a:solidFill>
                <a:uFill>
                  <a:noFill/>
                </a:uFill>
                <a:hlinkClick r:id="rId4">
                  <a:extLst>
                    <a:ext uri="{A12FA001-AC4F-418D-AE19-62706E023703}">
                      <ahyp:hlinkClr xmlns:ahyp="http://schemas.microsoft.com/office/drawing/2018/hyperlinkcolor" val="tx"/>
                    </a:ext>
                  </a:extLst>
                </a:hlinkClick>
              </a:rPr>
              <a:t> </a:t>
            </a:r>
            <a:r>
              <a:rPr lang="en-GB" sz="533" u="sng">
                <a:solidFill>
                  <a:schemeClr val="hlink"/>
                </a:solidFill>
                <a:hlinkClick r:id="rId4"/>
              </a:rPr>
              <a:t>https://www.freepik.com/premium-vector/confident-business-team-cartoon-character_1985649.htm</a:t>
            </a:r>
            <a:r>
              <a:rPr lang="en-GB" sz="533">
                <a:solidFill>
                  <a:schemeClr val="dk1"/>
                </a:solidFill>
              </a:rPr>
              <a:t>  [Accessed 4 Oct. 2023].</a:t>
            </a:r>
            <a:endParaRPr sz="533">
              <a:solidFill>
                <a:schemeClr val="dk1"/>
              </a:solidFill>
            </a:endParaRPr>
          </a:p>
          <a:p>
            <a:pPr marL="0" indent="0" algn="just">
              <a:lnSpc>
                <a:spcPct val="150000"/>
              </a:lnSpc>
              <a:spcBef>
                <a:spcPts val="1600"/>
              </a:spcBef>
              <a:buClr>
                <a:schemeClr val="dk1"/>
              </a:buClr>
              <a:buSzPts val="1100"/>
              <a:buNone/>
            </a:pPr>
            <a:r>
              <a:rPr lang="en-GB" sz="667">
                <a:solidFill>
                  <a:srgbClr val="222222"/>
                </a:solidFill>
              </a:rPr>
              <a:t>Lee, M., Lee, S. and Koh, Y., (2019). Multisensory experience for enhancing hotel guest experience: Empirical evidence from big data analytics. </a:t>
            </a:r>
            <a:r>
              <a:rPr lang="en-GB" sz="667" i="1">
                <a:solidFill>
                  <a:schemeClr val="dk1"/>
                </a:solidFill>
              </a:rPr>
              <a:t>International Journal of Contemporary Hospitality Management</a:t>
            </a:r>
            <a:r>
              <a:rPr lang="en-GB" sz="667">
                <a:solidFill>
                  <a:schemeClr val="dk1"/>
                </a:solidFill>
              </a:rPr>
              <a:t>, </a:t>
            </a:r>
            <a:r>
              <a:rPr lang="en-GB" sz="667" i="1">
                <a:solidFill>
                  <a:schemeClr val="dk1"/>
                </a:solidFill>
              </a:rPr>
              <a:t>31</a:t>
            </a:r>
            <a:r>
              <a:rPr lang="en-GB" sz="667">
                <a:solidFill>
                  <a:schemeClr val="dk1"/>
                </a:solidFill>
              </a:rPr>
              <a:t>(11), pp.4313-4337. Available at:</a:t>
            </a:r>
            <a:r>
              <a:rPr lang="en-GB" sz="667">
                <a:solidFill>
                  <a:schemeClr val="hlink"/>
                </a:solidFill>
                <a:uFill>
                  <a:noFill/>
                </a:uFill>
                <a:hlinkClick r:id="rId5"/>
              </a:rPr>
              <a:t> </a:t>
            </a:r>
            <a:r>
              <a:rPr lang="en-GB" sz="667" u="sng">
                <a:solidFill>
                  <a:srgbClr val="1155CC"/>
                </a:solidFill>
                <a:hlinkClick r:id="rId5">
                  <a:extLst>
                    <a:ext uri="{A12FA001-AC4F-418D-AE19-62706E023703}">
                      <ahyp:hlinkClr xmlns:ahyp="http://schemas.microsoft.com/office/drawing/2018/hyperlinkcolor" val="tx"/>
                    </a:ext>
                  </a:extLst>
                </a:hlinkClick>
              </a:rPr>
              <a:t>https://www.emerald.com/insight/content/doi/10.1108/IJCHM-03-2018-0263/full/html</a:t>
            </a:r>
            <a:r>
              <a:rPr lang="en-GB" sz="667">
                <a:solidFill>
                  <a:srgbClr val="222222"/>
                </a:solidFill>
              </a:rPr>
              <a:t> </a:t>
            </a:r>
            <a:r>
              <a:rPr lang="en-GB" sz="667">
                <a:solidFill>
                  <a:schemeClr val="dk1"/>
                </a:solidFill>
              </a:rPr>
              <a:t>[Accessed 4 Oct. 2023].</a:t>
            </a:r>
            <a:endParaRPr sz="667">
              <a:solidFill>
                <a:schemeClr val="dk1"/>
              </a:solidFill>
            </a:endParaRPr>
          </a:p>
          <a:p>
            <a:pPr marL="0" indent="0" algn="just">
              <a:lnSpc>
                <a:spcPct val="150000"/>
              </a:lnSpc>
              <a:spcBef>
                <a:spcPts val="1600"/>
              </a:spcBef>
              <a:buClr>
                <a:schemeClr val="dk1"/>
              </a:buClr>
              <a:buSzPts val="1100"/>
              <a:buNone/>
            </a:pPr>
            <a:r>
              <a:rPr lang="en-GB" sz="533">
                <a:solidFill>
                  <a:schemeClr val="dk1"/>
                </a:solidFill>
              </a:rPr>
              <a:t>Limited, A. (2023). </a:t>
            </a:r>
            <a:r>
              <a:rPr lang="en-GB" sz="533" i="1">
                <a:solidFill>
                  <a:schemeClr val="dk1"/>
                </a:solidFill>
              </a:rPr>
              <a:t>Hotel service icons set, cartoon style Stock Vector Image &amp; Art - Alamy</a:t>
            </a:r>
            <a:r>
              <a:rPr lang="en-GB" sz="533">
                <a:solidFill>
                  <a:schemeClr val="dk1"/>
                </a:solidFill>
              </a:rPr>
              <a:t>. [online] www.alamy.com. Available at:</a:t>
            </a:r>
            <a:r>
              <a:rPr lang="en-GB" sz="533">
                <a:solidFill>
                  <a:schemeClr val="dk1"/>
                </a:solidFill>
                <a:uFill>
                  <a:noFill/>
                </a:uFill>
                <a:hlinkClick r:id="rId6">
                  <a:extLst>
                    <a:ext uri="{A12FA001-AC4F-418D-AE19-62706E023703}">
                      <ahyp:hlinkClr xmlns:ahyp="http://schemas.microsoft.com/office/drawing/2018/hyperlinkcolor" val="tx"/>
                    </a:ext>
                  </a:extLst>
                </a:hlinkClick>
              </a:rPr>
              <a:t> </a:t>
            </a:r>
            <a:r>
              <a:rPr lang="en-GB" sz="533" u="sng">
                <a:solidFill>
                  <a:schemeClr val="hlink"/>
                </a:solidFill>
                <a:hlinkClick r:id="rId6"/>
              </a:rPr>
              <a:t>https://www.alamy.com/hotel-service-icons-set-cartoon-style-image187707447.html</a:t>
            </a:r>
            <a:r>
              <a:rPr lang="en-GB" sz="533">
                <a:solidFill>
                  <a:schemeClr val="dk1"/>
                </a:solidFill>
              </a:rPr>
              <a:t>  [Accessed 4 Oct. 2023].</a:t>
            </a:r>
            <a:endParaRPr sz="533">
              <a:solidFill>
                <a:schemeClr val="dk1"/>
              </a:solidFill>
            </a:endParaRPr>
          </a:p>
          <a:p>
            <a:pPr marL="0" indent="0" algn="just">
              <a:lnSpc>
                <a:spcPct val="150000"/>
              </a:lnSpc>
              <a:spcBef>
                <a:spcPts val="1600"/>
              </a:spcBef>
              <a:buClr>
                <a:schemeClr val="dk1"/>
              </a:buClr>
              <a:buSzPts val="1100"/>
              <a:buNone/>
            </a:pPr>
            <a:r>
              <a:rPr lang="en-GB" sz="667">
                <a:solidFill>
                  <a:schemeClr val="dk1"/>
                </a:solidFill>
              </a:rPr>
              <a:t>Marriott International (2023a). </a:t>
            </a:r>
            <a:r>
              <a:rPr lang="en-GB" sz="667" i="1">
                <a:solidFill>
                  <a:schemeClr val="dk1"/>
                </a:solidFill>
              </a:rPr>
              <a:t>About Marriott International | Corporate Information</a:t>
            </a:r>
            <a:r>
              <a:rPr lang="en-GB" sz="667">
                <a:solidFill>
                  <a:schemeClr val="dk1"/>
                </a:solidFill>
              </a:rPr>
              <a:t>. [online] Marriott.com. Available at:</a:t>
            </a:r>
            <a:r>
              <a:rPr lang="en-GB" sz="667">
                <a:solidFill>
                  <a:schemeClr val="hlink"/>
                </a:solidFill>
                <a:uFill>
                  <a:noFill/>
                </a:uFill>
                <a:hlinkClick r:id="rId7"/>
              </a:rPr>
              <a:t> </a:t>
            </a:r>
            <a:r>
              <a:rPr lang="en-GB" sz="667" u="sng">
                <a:solidFill>
                  <a:srgbClr val="1155CC"/>
                </a:solidFill>
                <a:hlinkClick r:id="rId7">
                  <a:extLst>
                    <a:ext uri="{A12FA001-AC4F-418D-AE19-62706E023703}">
                      <ahyp:hlinkClr xmlns:ahyp="http://schemas.microsoft.com/office/drawing/2018/hyperlinkcolor" val="tx"/>
                    </a:ext>
                  </a:extLst>
                </a:hlinkClick>
              </a:rPr>
              <a:t>https://www.marriott.com/marriott/aboutmarriott.mi</a:t>
            </a:r>
            <a:r>
              <a:rPr lang="en-GB" sz="667">
                <a:solidFill>
                  <a:schemeClr val="dk1"/>
                </a:solidFill>
              </a:rPr>
              <a:t>  [Accessed 4 Oct. 2023].</a:t>
            </a:r>
            <a:endParaRPr sz="667">
              <a:solidFill>
                <a:schemeClr val="dk1"/>
              </a:solidFill>
            </a:endParaRPr>
          </a:p>
          <a:p>
            <a:pPr marL="0" indent="0" algn="just">
              <a:lnSpc>
                <a:spcPct val="150000"/>
              </a:lnSpc>
              <a:spcBef>
                <a:spcPts val="1600"/>
              </a:spcBef>
              <a:buClr>
                <a:schemeClr val="dk1"/>
              </a:buClr>
              <a:buSzPts val="1100"/>
              <a:buNone/>
            </a:pPr>
            <a:r>
              <a:rPr lang="en-GB" sz="667">
                <a:solidFill>
                  <a:schemeClr val="dk1"/>
                </a:solidFill>
              </a:rPr>
              <a:t>Marriott International (2023b). </a:t>
            </a:r>
            <a:r>
              <a:rPr lang="en-GB" sz="667" i="1">
                <a:solidFill>
                  <a:schemeClr val="dk1"/>
                </a:solidFill>
              </a:rPr>
              <a:t>Experience | Services &amp; Facilities</a:t>
            </a:r>
            <a:r>
              <a:rPr lang="en-GB" sz="667">
                <a:solidFill>
                  <a:schemeClr val="dk1"/>
                </a:solidFill>
              </a:rPr>
              <a:t>. [online] Marriott Hotels. Available at:</a:t>
            </a:r>
            <a:r>
              <a:rPr lang="en-GB" sz="667">
                <a:solidFill>
                  <a:schemeClr val="hlink"/>
                </a:solidFill>
                <a:uFill>
                  <a:noFill/>
                </a:uFill>
                <a:hlinkClick r:id="rId8"/>
              </a:rPr>
              <a:t> </a:t>
            </a:r>
            <a:r>
              <a:rPr lang="en-GB" sz="667" u="sng">
                <a:solidFill>
                  <a:srgbClr val="1155CC"/>
                </a:solidFill>
                <a:hlinkClick r:id="rId8">
                  <a:extLst>
                    <a:ext uri="{A12FA001-AC4F-418D-AE19-62706E023703}">
                      <ahyp:hlinkClr xmlns:ahyp="http://schemas.microsoft.com/office/drawing/2018/hyperlinkcolor" val="tx"/>
                    </a:ext>
                  </a:extLst>
                </a:hlinkClick>
              </a:rPr>
              <a:t>https://marriott-hotels.marriott.com/experience/</a:t>
            </a:r>
            <a:r>
              <a:rPr lang="en-GB" sz="667">
                <a:solidFill>
                  <a:schemeClr val="dk1"/>
                </a:solidFill>
              </a:rPr>
              <a:t> [Accessed 4 Oct. 2023].</a:t>
            </a:r>
            <a:endParaRPr sz="667">
              <a:solidFill>
                <a:schemeClr val="dk1"/>
              </a:solidFill>
            </a:endParaRPr>
          </a:p>
          <a:p>
            <a:pPr marL="0" indent="0" algn="just">
              <a:lnSpc>
                <a:spcPct val="150000"/>
              </a:lnSpc>
              <a:spcBef>
                <a:spcPts val="1600"/>
              </a:spcBef>
              <a:buClr>
                <a:schemeClr val="dk1"/>
              </a:buClr>
              <a:buSzPts val="1100"/>
              <a:buNone/>
            </a:pPr>
            <a:r>
              <a:rPr lang="en-GB" sz="667">
                <a:solidFill>
                  <a:srgbClr val="222222"/>
                </a:solidFill>
              </a:rPr>
              <a:t>Padma, P. and Ahn, J., 2020. Guest satisfaction &amp; dissatisfaction in luxury hotels: An application of big data. </a:t>
            </a:r>
            <a:r>
              <a:rPr lang="en-GB" sz="667" i="1">
                <a:solidFill>
                  <a:srgbClr val="222222"/>
                </a:solidFill>
              </a:rPr>
              <a:t>International Journal of Hospitality Management</a:t>
            </a:r>
            <a:r>
              <a:rPr lang="en-GB" sz="667">
                <a:solidFill>
                  <a:srgbClr val="222222"/>
                </a:solidFill>
              </a:rPr>
              <a:t>, </a:t>
            </a:r>
            <a:r>
              <a:rPr lang="en-GB" sz="667" i="1">
                <a:solidFill>
                  <a:srgbClr val="222222"/>
                </a:solidFill>
              </a:rPr>
              <a:t>84</a:t>
            </a:r>
            <a:r>
              <a:rPr lang="en-GB" sz="667">
                <a:solidFill>
                  <a:srgbClr val="222222"/>
                </a:solidFill>
              </a:rPr>
              <a:t>, p.102318.</a:t>
            </a:r>
            <a:r>
              <a:rPr lang="en-GB" sz="667">
                <a:solidFill>
                  <a:schemeClr val="dk1"/>
                </a:solidFill>
              </a:rPr>
              <a:t> . Available at:</a:t>
            </a:r>
            <a:r>
              <a:rPr lang="en-GB" sz="667">
                <a:solidFill>
                  <a:schemeClr val="hlink"/>
                </a:solidFill>
                <a:uFill>
                  <a:noFill/>
                </a:uFill>
                <a:hlinkClick r:id="rId9"/>
              </a:rPr>
              <a:t> </a:t>
            </a:r>
            <a:r>
              <a:rPr lang="en-GB" sz="667" u="sng">
                <a:solidFill>
                  <a:srgbClr val="1155CC"/>
                </a:solidFill>
                <a:hlinkClick r:id="rId9">
                  <a:extLst>
                    <a:ext uri="{A12FA001-AC4F-418D-AE19-62706E023703}">
                      <ahyp:hlinkClr xmlns:ahyp="http://schemas.microsoft.com/office/drawing/2018/hyperlinkcolor" val="tx"/>
                    </a:ext>
                  </a:extLst>
                </a:hlinkClick>
              </a:rPr>
              <a:t>https://www.sciencedirect.com/science/article/abs/pii/S0278431919301549</a:t>
            </a:r>
            <a:r>
              <a:rPr lang="en-GB" sz="667">
                <a:solidFill>
                  <a:srgbClr val="222222"/>
                </a:solidFill>
              </a:rPr>
              <a:t> </a:t>
            </a:r>
            <a:r>
              <a:rPr lang="en-GB" sz="667">
                <a:solidFill>
                  <a:schemeClr val="dk1"/>
                </a:solidFill>
              </a:rPr>
              <a:t>[Accessed 4 Oct. 2023].</a:t>
            </a:r>
            <a:endParaRPr sz="667">
              <a:solidFill>
                <a:schemeClr val="dk1"/>
              </a:solidFill>
            </a:endParaRPr>
          </a:p>
          <a:p>
            <a:pPr marL="0" indent="0" algn="just">
              <a:lnSpc>
                <a:spcPct val="150000"/>
              </a:lnSpc>
              <a:spcBef>
                <a:spcPts val="1600"/>
              </a:spcBef>
              <a:buClr>
                <a:schemeClr val="dk1"/>
              </a:buClr>
              <a:buSzPts val="1100"/>
              <a:buNone/>
            </a:pPr>
            <a:r>
              <a:rPr lang="en-GB" sz="533">
                <a:solidFill>
                  <a:schemeClr val="dk1"/>
                </a:solidFill>
              </a:rPr>
              <a:t>Pinterest.com (2023). </a:t>
            </a:r>
            <a:r>
              <a:rPr lang="en-GB" sz="533" i="1">
                <a:solidFill>
                  <a:schemeClr val="dk1"/>
                </a:solidFill>
              </a:rPr>
              <a:t>Hotel Professions People Workers Receptionist | Hotel worker, Office cartoon, Professions</a:t>
            </a:r>
            <a:r>
              <a:rPr lang="en-GB" sz="533">
                <a:solidFill>
                  <a:schemeClr val="dk1"/>
                </a:solidFill>
              </a:rPr>
              <a:t>. [online] Pinterest. Available at:</a:t>
            </a:r>
            <a:r>
              <a:rPr lang="en-GB" sz="533">
                <a:solidFill>
                  <a:schemeClr val="dk1"/>
                </a:solidFill>
                <a:uFill>
                  <a:noFill/>
                </a:uFill>
                <a:hlinkClick r:id="rId10">
                  <a:extLst>
                    <a:ext uri="{A12FA001-AC4F-418D-AE19-62706E023703}">
                      <ahyp:hlinkClr xmlns:ahyp="http://schemas.microsoft.com/office/drawing/2018/hyperlinkcolor" val="tx"/>
                    </a:ext>
                  </a:extLst>
                </a:hlinkClick>
              </a:rPr>
              <a:t> </a:t>
            </a:r>
            <a:r>
              <a:rPr lang="en-GB" sz="533" u="sng">
                <a:solidFill>
                  <a:schemeClr val="hlink"/>
                </a:solidFill>
                <a:hlinkClick r:id="rId10"/>
              </a:rPr>
              <a:t>https://in.pinterest.com/pin/739505201286749308/</a:t>
            </a:r>
            <a:r>
              <a:rPr lang="en-GB" sz="533">
                <a:solidFill>
                  <a:schemeClr val="dk1"/>
                </a:solidFill>
              </a:rPr>
              <a:t>  [Accessed 4 Oct. 2023].</a:t>
            </a:r>
            <a:endParaRPr sz="533">
              <a:solidFill>
                <a:schemeClr val="dk1"/>
              </a:solidFill>
            </a:endParaRPr>
          </a:p>
          <a:p>
            <a:pPr marL="0" indent="0" algn="just">
              <a:lnSpc>
                <a:spcPct val="150000"/>
              </a:lnSpc>
              <a:spcBef>
                <a:spcPts val="1600"/>
              </a:spcBef>
              <a:buClr>
                <a:schemeClr val="dk1"/>
              </a:buClr>
              <a:buSzPts val="1100"/>
              <a:buNone/>
            </a:pPr>
            <a:r>
              <a:rPr lang="en-GB" sz="667">
                <a:solidFill>
                  <a:srgbClr val="222222"/>
                </a:solidFill>
              </a:rPr>
              <a:t>Shin, H.H. and Jeong, M., (2022). Redefining luxury service with technology implementation: the impact of technology on guest satisfaction and loyalty in a luxury hotel. </a:t>
            </a:r>
            <a:r>
              <a:rPr lang="en-GB" sz="667" i="1">
                <a:solidFill>
                  <a:srgbClr val="222222"/>
                </a:solidFill>
              </a:rPr>
              <a:t>International Journal of Contemporary Hospitality Management</a:t>
            </a:r>
            <a:r>
              <a:rPr lang="en-GB" sz="667">
                <a:solidFill>
                  <a:srgbClr val="222222"/>
                </a:solidFill>
              </a:rPr>
              <a:t>, </a:t>
            </a:r>
            <a:r>
              <a:rPr lang="en-GB" sz="667" i="1">
                <a:solidFill>
                  <a:srgbClr val="222222"/>
                </a:solidFill>
              </a:rPr>
              <a:t>34</a:t>
            </a:r>
            <a:r>
              <a:rPr lang="en-GB" sz="667">
                <a:solidFill>
                  <a:srgbClr val="222222"/>
                </a:solidFill>
              </a:rPr>
              <a:t>(4), pp.1491-1514.</a:t>
            </a:r>
            <a:r>
              <a:rPr lang="en-GB" sz="667">
                <a:solidFill>
                  <a:srgbClr val="222222"/>
                </a:solidFill>
                <a:uFill>
                  <a:noFill/>
                </a:uFill>
                <a:hlinkClick r:id="rId11">
                  <a:extLst>
                    <a:ext uri="{A12FA001-AC4F-418D-AE19-62706E023703}">
                      <ahyp:hlinkClr xmlns:ahyp="http://schemas.microsoft.com/office/drawing/2018/hyperlinkcolor" val="tx"/>
                    </a:ext>
                  </a:extLst>
                </a:hlinkClick>
              </a:rPr>
              <a:t> </a:t>
            </a:r>
            <a:r>
              <a:rPr lang="en-GB" sz="667" u="sng">
                <a:solidFill>
                  <a:srgbClr val="1155CC"/>
                </a:solidFill>
                <a:hlinkClick r:id="rId11">
                  <a:extLst>
                    <a:ext uri="{A12FA001-AC4F-418D-AE19-62706E023703}">
                      <ahyp:hlinkClr xmlns:ahyp="http://schemas.microsoft.com/office/drawing/2018/hyperlinkcolor" val="tx"/>
                    </a:ext>
                  </a:extLst>
                </a:hlinkClick>
              </a:rPr>
              <a:t>https://www.emerald.com/insight/content/doi/10.1108/IJCHM-06-2021-0798/full/html</a:t>
            </a:r>
            <a:r>
              <a:rPr lang="en-GB" sz="667">
                <a:solidFill>
                  <a:srgbClr val="222222"/>
                </a:solidFill>
              </a:rPr>
              <a:t> </a:t>
            </a:r>
            <a:r>
              <a:rPr lang="en-GB" sz="667">
                <a:solidFill>
                  <a:schemeClr val="dk1"/>
                </a:solidFill>
              </a:rPr>
              <a:t>[Accessed 4 Oct. 2023].</a:t>
            </a:r>
            <a:endParaRPr sz="667">
              <a:solidFill>
                <a:schemeClr val="dk1"/>
              </a:solidFill>
            </a:endParaRPr>
          </a:p>
          <a:p>
            <a:pPr marL="0" indent="0" algn="just">
              <a:lnSpc>
                <a:spcPct val="150000"/>
              </a:lnSpc>
              <a:spcBef>
                <a:spcPts val="1600"/>
              </a:spcBef>
              <a:buClr>
                <a:schemeClr val="dk1"/>
              </a:buClr>
              <a:buSzPts val="1100"/>
              <a:buNone/>
            </a:pPr>
            <a:r>
              <a:rPr lang="en-GB" sz="533">
                <a:solidFill>
                  <a:schemeClr val="dk1"/>
                </a:solidFill>
              </a:rPr>
              <a:t>Statista.com (2023). </a:t>
            </a:r>
            <a:r>
              <a:rPr lang="en-GB" sz="533" i="1">
                <a:solidFill>
                  <a:schemeClr val="dk1"/>
                </a:solidFill>
              </a:rPr>
              <a:t>Marriott International: revenue 2019</a:t>
            </a:r>
            <a:r>
              <a:rPr lang="en-GB" sz="533">
                <a:solidFill>
                  <a:schemeClr val="dk1"/>
                </a:solidFill>
              </a:rPr>
              <a:t>. [online] Statista. Available at:</a:t>
            </a:r>
            <a:r>
              <a:rPr lang="en-GB" sz="533">
                <a:solidFill>
                  <a:schemeClr val="hlink"/>
                </a:solidFill>
                <a:uFill>
                  <a:noFill/>
                </a:uFill>
                <a:hlinkClick r:id="rId12"/>
              </a:rPr>
              <a:t> </a:t>
            </a:r>
            <a:r>
              <a:rPr lang="en-GB" sz="533" u="sng">
                <a:solidFill>
                  <a:srgbClr val="1155CC"/>
                </a:solidFill>
                <a:hlinkClick r:id="rId12">
                  <a:extLst>
                    <a:ext uri="{A12FA001-AC4F-418D-AE19-62706E023703}">
                      <ahyp:hlinkClr xmlns:ahyp="http://schemas.microsoft.com/office/drawing/2018/hyperlinkcolor" val="tx"/>
                    </a:ext>
                  </a:extLst>
                </a:hlinkClick>
              </a:rPr>
              <a:t>https://www.statista.com/statistics/266279/revenue-of-the-marriott-international-inc-hotel-chain/#:~:text=Global%20hotel%20giant%20Marriott%20International</a:t>
            </a:r>
            <a:r>
              <a:rPr lang="en-GB" sz="533">
                <a:solidFill>
                  <a:schemeClr val="dk1"/>
                </a:solidFill>
              </a:rPr>
              <a:t>. [Accessed 4 Oct. 2023].</a:t>
            </a:r>
            <a:endParaRPr sz="533">
              <a:solidFill>
                <a:schemeClr val="dk1"/>
              </a:solidFill>
            </a:endParaRPr>
          </a:p>
          <a:p>
            <a:pPr marL="0" indent="0" algn="just">
              <a:lnSpc>
                <a:spcPct val="150000"/>
              </a:lnSpc>
              <a:spcBef>
                <a:spcPts val="1600"/>
              </a:spcBef>
              <a:buClr>
                <a:schemeClr val="dk1"/>
              </a:buClr>
              <a:buSzPts val="1100"/>
              <a:buNone/>
            </a:pPr>
            <a:r>
              <a:rPr lang="en-GB" sz="533">
                <a:solidFill>
                  <a:schemeClr val="dk1"/>
                </a:solidFill>
              </a:rPr>
              <a:t>Tsao, W.-C. (2018). </a:t>
            </a:r>
            <a:r>
              <a:rPr lang="en-GB" sz="533" i="1">
                <a:solidFill>
                  <a:schemeClr val="dk1"/>
                </a:solidFill>
              </a:rPr>
              <a:t>Star power: the effect of star rating on service recovery in the hotel industry</a:t>
            </a:r>
            <a:r>
              <a:rPr lang="en-GB" sz="533">
                <a:solidFill>
                  <a:schemeClr val="dk1"/>
                </a:solidFill>
              </a:rPr>
              <a:t>. [online] Available at:</a:t>
            </a:r>
            <a:r>
              <a:rPr lang="en-GB" sz="533">
                <a:solidFill>
                  <a:schemeClr val="hlink"/>
                </a:solidFill>
                <a:uFill>
                  <a:noFill/>
                </a:uFill>
                <a:hlinkClick r:id="rId13"/>
              </a:rPr>
              <a:t> </a:t>
            </a:r>
            <a:r>
              <a:rPr lang="en-GB" sz="533" u="sng">
                <a:solidFill>
                  <a:srgbClr val="1155CC"/>
                </a:solidFill>
                <a:hlinkClick r:id="rId13">
                  <a:extLst>
                    <a:ext uri="{A12FA001-AC4F-418D-AE19-62706E023703}">
                      <ahyp:hlinkClr xmlns:ahyp="http://schemas.microsoft.com/office/drawing/2018/hyperlinkcolor" val="tx"/>
                    </a:ext>
                  </a:extLst>
                </a:hlinkClick>
              </a:rPr>
              <a:t>https://www.researchgate.net/publication/322324491_Star_power_the_effect_of_star_rating_on_service_recovery_in_the_hotel_industry</a:t>
            </a:r>
            <a:r>
              <a:rPr lang="en-GB" sz="533">
                <a:solidFill>
                  <a:schemeClr val="dk1"/>
                </a:solidFill>
              </a:rPr>
              <a:t>. [Accessed 4 Oct. 2023].</a:t>
            </a:r>
            <a:endParaRPr sz="533">
              <a:solidFill>
                <a:schemeClr val="dk1"/>
              </a:solidFill>
            </a:endParaRPr>
          </a:p>
          <a:p>
            <a:pPr marL="0" indent="0" algn="just">
              <a:lnSpc>
                <a:spcPct val="150000"/>
              </a:lnSpc>
              <a:spcBef>
                <a:spcPts val="1600"/>
              </a:spcBef>
              <a:buClr>
                <a:schemeClr val="dk1"/>
              </a:buClr>
              <a:buSzPts val="1100"/>
              <a:buNone/>
            </a:pPr>
            <a:r>
              <a:rPr lang="en-GB" sz="667">
                <a:solidFill>
                  <a:srgbClr val="222222"/>
                </a:solidFill>
              </a:rPr>
              <a:t>Walker, J.R., (2021). </a:t>
            </a:r>
            <a:r>
              <a:rPr lang="en-GB" sz="667" i="1">
                <a:solidFill>
                  <a:srgbClr val="222222"/>
                </a:solidFill>
              </a:rPr>
              <a:t>Introduction to hospitality</a:t>
            </a:r>
            <a:r>
              <a:rPr lang="en-GB" sz="667">
                <a:solidFill>
                  <a:srgbClr val="222222"/>
                </a:solidFill>
              </a:rPr>
              <a:t>. United Kingdom: Pearson. </a:t>
            </a:r>
            <a:r>
              <a:rPr lang="en-GB" sz="667">
                <a:solidFill>
                  <a:schemeClr val="dk1"/>
                </a:solidFill>
              </a:rPr>
              <a:t>. Available at:</a:t>
            </a:r>
            <a:r>
              <a:rPr lang="en-GB" sz="667">
                <a:solidFill>
                  <a:schemeClr val="hlink"/>
                </a:solidFill>
                <a:uFill>
                  <a:noFill/>
                </a:uFill>
                <a:hlinkClick r:id="rId14"/>
              </a:rPr>
              <a:t> </a:t>
            </a:r>
            <a:r>
              <a:rPr lang="en-GB" sz="667" u="sng">
                <a:solidFill>
                  <a:srgbClr val="1155CC"/>
                </a:solidFill>
                <a:hlinkClick r:id="rId14">
                  <a:extLst>
                    <a:ext uri="{A12FA001-AC4F-418D-AE19-62706E023703}">
                      <ahyp:hlinkClr xmlns:ahyp="http://schemas.microsoft.com/office/drawing/2018/hyperlinkcolor" val="tx"/>
                    </a:ext>
                  </a:extLst>
                </a:hlinkClick>
              </a:rPr>
              <a:t>https://thuvienso.thanglong.edu.vn/handle/TLU/3722</a:t>
            </a:r>
            <a:r>
              <a:rPr lang="en-GB" sz="667">
                <a:solidFill>
                  <a:srgbClr val="222222"/>
                </a:solidFill>
              </a:rPr>
              <a:t> </a:t>
            </a:r>
            <a:r>
              <a:rPr lang="en-GB" sz="667">
                <a:solidFill>
                  <a:schemeClr val="dk1"/>
                </a:solidFill>
              </a:rPr>
              <a:t>[Accessed 4 Oct. 2023].</a:t>
            </a:r>
            <a:endParaRPr sz="667">
              <a:solidFill>
                <a:schemeClr val="dk1"/>
              </a:solidFill>
            </a:endParaRPr>
          </a:p>
          <a:p>
            <a:pPr marL="0" indent="0" algn="just">
              <a:lnSpc>
                <a:spcPct val="150000"/>
              </a:lnSpc>
              <a:spcBef>
                <a:spcPts val="1600"/>
              </a:spcBef>
              <a:buClr>
                <a:schemeClr val="dk1"/>
              </a:buClr>
              <a:buSzPts val="1100"/>
              <a:buNone/>
            </a:pPr>
            <a:r>
              <a:rPr lang="en-GB" sz="667">
                <a:solidFill>
                  <a:srgbClr val="222222"/>
                </a:solidFill>
              </a:rPr>
              <a:t>Wibawa, I.K. and Mathilda, K., (2023), June. Squences Of Service Implementation In Improving The Service Quality At Lobby Lounge Bar And Restaurant JW Marriot Hotel Surabaya. In </a:t>
            </a:r>
            <a:r>
              <a:rPr lang="en-GB" sz="667" i="1">
                <a:solidFill>
                  <a:srgbClr val="222222"/>
                </a:solidFill>
              </a:rPr>
              <a:t>Journey: Journal of Tourismpreneurship, Culinary, Hospitality, Convention and Event Management</a:t>
            </a:r>
            <a:r>
              <a:rPr lang="en-GB" sz="667">
                <a:solidFill>
                  <a:srgbClr val="222222"/>
                </a:solidFill>
              </a:rPr>
              <a:t> (Vol. 6, No. 1, pp. 107-126).</a:t>
            </a:r>
            <a:r>
              <a:rPr lang="en-GB" sz="667">
                <a:solidFill>
                  <a:schemeClr val="dk1"/>
                </a:solidFill>
              </a:rPr>
              <a:t> . Available at: </a:t>
            </a:r>
            <a:r>
              <a:rPr lang="en-GB" sz="667">
                <a:solidFill>
                  <a:schemeClr val="dk1"/>
                </a:solidFill>
                <a:uFill>
                  <a:noFill/>
                </a:uFill>
                <a:hlinkClick r:id="rId15">
                  <a:extLst>
                    <a:ext uri="{A12FA001-AC4F-418D-AE19-62706E023703}">
                      <ahyp:hlinkClr xmlns:ahyp="http://schemas.microsoft.com/office/drawing/2018/hyperlinkcolor" val="tx"/>
                    </a:ext>
                  </a:extLst>
                </a:hlinkClick>
              </a:rPr>
              <a:t> </a:t>
            </a:r>
            <a:r>
              <a:rPr lang="en-GB" sz="667" u="sng">
                <a:solidFill>
                  <a:srgbClr val="1155CC"/>
                </a:solidFill>
                <a:hlinkClick r:id="rId15">
                  <a:extLst>
                    <a:ext uri="{A12FA001-AC4F-418D-AE19-62706E023703}">
                      <ahyp:hlinkClr xmlns:ahyp="http://schemas.microsoft.com/office/drawing/2018/hyperlinkcolor" val="tx"/>
                    </a:ext>
                  </a:extLst>
                </a:hlinkClick>
              </a:rPr>
              <a:t>http://www.pib.ac.id/ojs-journey/index.php/art/article/view/160</a:t>
            </a:r>
            <a:r>
              <a:rPr lang="en-GB" sz="667">
                <a:solidFill>
                  <a:srgbClr val="222222"/>
                </a:solidFill>
              </a:rPr>
              <a:t>  </a:t>
            </a:r>
            <a:r>
              <a:rPr lang="en-GB" sz="667">
                <a:solidFill>
                  <a:schemeClr val="dk1"/>
                </a:solidFill>
              </a:rPr>
              <a:t>[Accessed 4 Oct. 2023].</a:t>
            </a:r>
            <a:endParaRPr sz="667">
              <a:solidFill>
                <a:schemeClr val="dk1"/>
              </a:solidFill>
            </a:endParaRPr>
          </a:p>
          <a:p>
            <a:pPr marL="0" indent="0" algn="just">
              <a:lnSpc>
                <a:spcPct val="150000"/>
              </a:lnSpc>
              <a:spcBef>
                <a:spcPts val="1600"/>
              </a:spcBef>
              <a:buClr>
                <a:schemeClr val="dk1"/>
              </a:buClr>
              <a:buSzPts val="1100"/>
              <a:buNone/>
            </a:pPr>
            <a:r>
              <a:rPr lang="en-GB" sz="667">
                <a:solidFill>
                  <a:srgbClr val="222222"/>
                </a:solidFill>
              </a:rPr>
              <a:t>Wu, S.H. and Gao, Y., (2019). Understanding emotional customer experience and co-creation behaviours in luxury hotels. </a:t>
            </a:r>
            <a:r>
              <a:rPr lang="en-GB" sz="667" i="1">
                <a:solidFill>
                  <a:schemeClr val="dk1"/>
                </a:solidFill>
              </a:rPr>
              <a:t>International Journal of Contemporary Hospitality Management</a:t>
            </a:r>
            <a:r>
              <a:rPr lang="en-GB" sz="667">
                <a:solidFill>
                  <a:schemeClr val="dk1"/>
                </a:solidFill>
              </a:rPr>
              <a:t>, </a:t>
            </a:r>
            <a:r>
              <a:rPr lang="en-GB" sz="667" i="1">
                <a:solidFill>
                  <a:schemeClr val="dk1"/>
                </a:solidFill>
              </a:rPr>
              <a:t>31</a:t>
            </a:r>
            <a:r>
              <a:rPr lang="en-GB" sz="667">
                <a:solidFill>
                  <a:schemeClr val="dk1"/>
                </a:solidFill>
              </a:rPr>
              <a:t>(11), pp.4247-4275. . Available at:</a:t>
            </a:r>
            <a:r>
              <a:rPr lang="en-GB" sz="667">
                <a:solidFill>
                  <a:schemeClr val="hlink"/>
                </a:solidFill>
                <a:uFill>
                  <a:noFill/>
                </a:uFill>
                <a:hlinkClick r:id="rId16"/>
              </a:rPr>
              <a:t> </a:t>
            </a:r>
            <a:r>
              <a:rPr lang="en-GB" sz="667" u="sng">
                <a:solidFill>
                  <a:srgbClr val="1155CC"/>
                </a:solidFill>
                <a:hlinkClick r:id="rId16">
                  <a:extLst>
                    <a:ext uri="{A12FA001-AC4F-418D-AE19-62706E023703}">
                      <ahyp:hlinkClr xmlns:ahyp="http://schemas.microsoft.com/office/drawing/2018/hyperlinkcolor" val="tx"/>
                    </a:ext>
                  </a:extLst>
                </a:hlinkClick>
              </a:rPr>
              <a:t>https://www.emerald.com/insight/content/doi/10.1108/IJCHM-04-2018-0302/full/html</a:t>
            </a:r>
            <a:r>
              <a:rPr lang="en-GB" sz="667">
                <a:solidFill>
                  <a:schemeClr val="dk1"/>
                </a:solidFill>
              </a:rPr>
              <a:t> [Accessed 4 Oct. 2023].</a:t>
            </a:r>
            <a:endParaRPr sz="667">
              <a:solidFill>
                <a:schemeClr val="dk1"/>
              </a:solidFill>
            </a:endParaRPr>
          </a:p>
          <a:p>
            <a:pPr marL="0" indent="0">
              <a:spcBef>
                <a:spcPts val="1600"/>
              </a:spcBef>
              <a:spcAft>
                <a:spcPts val="1600"/>
              </a:spcAft>
              <a:buSzPts val="440"/>
              <a:buNone/>
            </a:pPr>
            <a:endParaRPr sz="267"/>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pic>
        <p:nvPicPr>
          <p:cNvPr id="120" name="Google Shape;120;p10"/>
          <p:cNvPicPr preferRelativeResize="0"/>
          <p:nvPr/>
        </p:nvPicPr>
        <p:blipFill rotWithShape="1">
          <a:blip r:embed="rId3">
            <a:alphaModFix/>
          </a:blip>
          <a:srcRect/>
          <a:stretch/>
        </p:blipFill>
        <p:spPr>
          <a:xfrm>
            <a:off x="1344251" y="703567"/>
            <a:ext cx="9503501" cy="55769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2025</Words>
  <Application>Microsoft Office PowerPoint</Application>
  <PresentationFormat>Widescreen</PresentationFormat>
  <Paragraphs>71</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Role and Importance of Quality Service, Hospitality and Guest Services in the Hospitality Industry </vt:lpstr>
      <vt:lpstr>Table of Contents</vt:lpstr>
      <vt:lpstr>Introduction of Hotel JW Marriott  </vt:lpstr>
      <vt:lpstr>JW Marriott’s main consumers   </vt:lpstr>
      <vt:lpstr>Continuation  </vt:lpstr>
      <vt:lpstr>The nature, scope, and role of guest services and facilities in JW Marriott  </vt:lpstr>
      <vt:lpstr>The importance of Hospitality  </vt:lpstr>
      <vt:lpstr>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 </dc:title>
  <dc:creator>Klaudia Modrzejewska</dc:creator>
  <cp:lastModifiedBy>Klaudia Modrzejewska</cp:lastModifiedBy>
  <cp:revision>1</cp:revision>
  <dcterms:created xsi:type="dcterms:W3CDTF">2023-10-20T20:09:11Z</dcterms:created>
  <dcterms:modified xsi:type="dcterms:W3CDTF">2023-10-20T20:12:29Z</dcterms:modified>
</cp:coreProperties>
</file>