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8" r:id="rId1"/>
  </p:sldMasterIdLst>
  <p:sldIdLst>
    <p:sldId id="256" r:id="rId2"/>
    <p:sldId id="262" r:id="rId3"/>
    <p:sldId id="257" r:id="rId4"/>
    <p:sldId id="258" r:id="rId5"/>
    <p:sldId id="260" r:id="rId6"/>
    <p:sldId id="265" r:id="rId7"/>
    <p:sldId id="261" r:id="rId8"/>
    <p:sldId id="264" r:id="rId9"/>
    <p:sldId id="266" r:id="rId10"/>
    <p:sldId id="263" r:id="rId11"/>
    <p:sldId id="268"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42B785-158C-4414-A06D-673BF26D586D}" v="1617" dt="2024-01-16T16:55:57.095"/>
    <p1510:client id="{9204281A-D815-412C-9B72-8319F6E0D077}" v="346" dt="2024-01-16T07:11:41.936"/>
    <p1510:client id="{D7A0BB46-6C28-49B6-960F-74CAFAD1321D}" v="4" dt="2024-01-16T13:20:18.953"/>
    <p1510:client id="{FEDE4E03-6F85-432D-9189-28E36755ED8A}" v="1938" dt="2024-01-16T10:23:43.3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56" autoAdjust="0"/>
    <p:restoredTop sz="94660"/>
  </p:normalViewPr>
  <p:slideViewPr>
    <p:cSldViewPr snapToGrid="0">
      <p:cViewPr varScale="1">
        <p:scale>
          <a:sx n="78" d="100"/>
          <a:sy n="78" d="100"/>
        </p:scale>
        <p:origin x="869"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35FCDB28-D1FA-49A9-950D-9E7C20F01566}" type="datetimeFigureOut">
              <a:rPr lang="en-GB" smtClean="0"/>
              <a:t>16/01/2024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99498A-45B1-4BD9-8E58-95883B5B8C92}" type="slidenum">
              <a:rPr lang="en-GB" smtClean="0"/>
              <a:t>‹#›</a:t>
            </a:fld>
            <a:endParaRPr lang="en-GB"/>
          </a:p>
        </p:txBody>
      </p:sp>
    </p:spTree>
    <p:extLst>
      <p:ext uri="{BB962C8B-B14F-4D97-AF65-F5344CB8AC3E}">
        <p14:creationId xmlns:p14="http://schemas.microsoft.com/office/powerpoint/2010/main" val="24097498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5FCDB28-D1FA-49A9-950D-9E7C20F01566}" type="datetimeFigureOut">
              <a:rPr lang="en-GB" smtClean="0"/>
              <a:t>16/01/2024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99498A-45B1-4BD9-8E58-95883B5B8C92}" type="slidenum">
              <a:rPr lang="en-GB" smtClean="0"/>
              <a:t>‹#›</a:t>
            </a:fld>
            <a:endParaRPr lang="en-GB"/>
          </a:p>
        </p:txBody>
      </p:sp>
    </p:spTree>
    <p:extLst>
      <p:ext uri="{BB962C8B-B14F-4D97-AF65-F5344CB8AC3E}">
        <p14:creationId xmlns:p14="http://schemas.microsoft.com/office/powerpoint/2010/main" val="16392900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5FCDB28-D1FA-49A9-950D-9E7C20F01566}" type="datetimeFigureOut">
              <a:rPr lang="en-GB" smtClean="0"/>
              <a:t>16/01/2024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99498A-45B1-4BD9-8E58-95883B5B8C92}" type="slidenum">
              <a:rPr lang="en-GB" smtClean="0"/>
              <a:t>‹#›</a:t>
            </a:fld>
            <a:endParaRPr lang="en-GB"/>
          </a:p>
        </p:txBody>
      </p:sp>
    </p:spTree>
    <p:extLst>
      <p:ext uri="{BB962C8B-B14F-4D97-AF65-F5344CB8AC3E}">
        <p14:creationId xmlns:p14="http://schemas.microsoft.com/office/powerpoint/2010/main" val="24639029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5FCDB28-D1FA-49A9-950D-9E7C20F01566}" type="datetimeFigureOut">
              <a:rPr lang="en-GB" smtClean="0"/>
              <a:t>16/01/2024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99498A-45B1-4BD9-8E58-95883B5B8C92}" type="slidenum">
              <a:rPr lang="en-GB" smtClean="0"/>
              <a:t>‹#›</a:t>
            </a:fld>
            <a:endParaRPr lang="en-GB"/>
          </a:p>
        </p:txBody>
      </p:sp>
    </p:spTree>
    <p:extLst>
      <p:ext uri="{BB962C8B-B14F-4D97-AF65-F5344CB8AC3E}">
        <p14:creationId xmlns:p14="http://schemas.microsoft.com/office/powerpoint/2010/main" val="3952043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5FCDB28-D1FA-49A9-950D-9E7C20F01566}" type="datetimeFigureOut">
              <a:rPr lang="en-GB" smtClean="0"/>
              <a:t>16/01/2024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B99498A-45B1-4BD9-8E58-95883B5B8C92}" type="slidenum">
              <a:rPr lang="en-GB" smtClean="0"/>
              <a:t>‹#›</a:t>
            </a:fld>
            <a:endParaRPr lang="en-GB"/>
          </a:p>
        </p:txBody>
      </p:sp>
    </p:spTree>
    <p:extLst>
      <p:ext uri="{BB962C8B-B14F-4D97-AF65-F5344CB8AC3E}">
        <p14:creationId xmlns:p14="http://schemas.microsoft.com/office/powerpoint/2010/main" val="29986895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35FCDB28-D1FA-49A9-950D-9E7C20F01566}" type="datetimeFigureOut">
              <a:rPr lang="en-GB" smtClean="0"/>
              <a:t>16/01/2024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99498A-45B1-4BD9-8E58-95883B5B8C92}" type="slidenum">
              <a:rPr lang="en-GB" smtClean="0"/>
              <a:t>‹#›</a:t>
            </a:fld>
            <a:endParaRPr lang="en-GB"/>
          </a:p>
        </p:txBody>
      </p:sp>
    </p:spTree>
    <p:extLst>
      <p:ext uri="{BB962C8B-B14F-4D97-AF65-F5344CB8AC3E}">
        <p14:creationId xmlns:p14="http://schemas.microsoft.com/office/powerpoint/2010/main" val="20833514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FCDB28-D1FA-49A9-950D-9E7C20F01566}" type="datetimeFigureOut">
              <a:rPr lang="en-GB" smtClean="0"/>
              <a:t>16/01/2024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B99498A-45B1-4BD9-8E58-95883B5B8C92}" type="slidenum">
              <a:rPr lang="en-GB" smtClean="0"/>
              <a:t>‹#›</a:t>
            </a:fld>
            <a:endParaRPr lang="en-GB"/>
          </a:p>
        </p:txBody>
      </p:sp>
    </p:spTree>
    <p:extLst>
      <p:ext uri="{BB962C8B-B14F-4D97-AF65-F5344CB8AC3E}">
        <p14:creationId xmlns:p14="http://schemas.microsoft.com/office/powerpoint/2010/main" val="25457137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5FCDB28-D1FA-49A9-950D-9E7C20F01566}" type="datetimeFigureOut">
              <a:rPr lang="en-GB" smtClean="0"/>
              <a:t>16/01/2024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99498A-45B1-4BD9-8E58-95883B5B8C92}" type="slidenum">
              <a:rPr lang="en-GB" smtClean="0"/>
              <a:t>‹#›</a:t>
            </a:fld>
            <a:endParaRPr lang="en-GB"/>
          </a:p>
        </p:txBody>
      </p:sp>
    </p:spTree>
    <p:extLst>
      <p:ext uri="{BB962C8B-B14F-4D97-AF65-F5344CB8AC3E}">
        <p14:creationId xmlns:p14="http://schemas.microsoft.com/office/powerpoint/2010/main" val="23801019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FCDB28-D1FA-49A9-950D-9E7C20F01566}" type="datetimeFigureOut">
              <a:rPr lang="en-GB" smtClean="0"/>
              <a:t>16/01/2024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99498A-45B1-4BD9-8E58-95883B5B8C92}" type="slidenum">
              <a:rPr lang="en-GB" smtClean="0"/>
              <a:t>‹#›</a:t>
            </a:fld>
            <a:endParaRPr lang="en-GB"/>
          </a:p>
        </p:txBody>
      </p:sp>
    </p:spTree>
    <p:extLst>
      <p:ext uri="{BB962C8B-B14F-4D97-AF65-F5344CB8AC3E}">
        <p14:creationId xmlns:p14="http://schemas.microsoft.com/office/powerpoint/2010/main" val="13522965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5FCDB28-D1FA-49A9-950D-9E7C20F01566}" type="datetimeFigureOut">
              <a:rPr lang="en-GB" smtClean="0"/>
              <a:t>16/01/2024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99498A-45B1-4BD9-8E58-95883B5B8C92}" type="slidenum">
              <a:rPr lang="en-GB" smtClean="0"/>
              <a:t>‹#›</a:t>
            </a:fld>
            <a:endParaRPr lang="en-GB"/>
          </a:p>
        </p:txBody>
      </p:sp>
    </p:spTree>
    <p:extLst>
      <p:ext uri="{BB962C8B-B14F-4D97-AF65-F5344CB8AC3E}">
        <p14:creationId xmlns:p14="http://schemas.microsoft.com/office/powerpoint/2010/main" val="41433458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5FCDB28-D1FA-49A9-950D-9E7C20F01566}" type="datetimeFigureOut">
              <a:rPr lang="en-GB" smtClean="0"/>
              <a:t>16/01/2024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99498A-45B1-4BD9-8E58-95883B5B8C9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2347449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5FCDB28-D1FA-49A9-950D-9E7C20F01566}" type="datetimeFigureOut">
              <a:rPr lang="en-GB" smtClean="0"/>
              <a:t>16/01/2024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99498A-45B1-4BD9-8E58-95883B5B8C92}" type="slidenum">
              <a:rPr lang="en-GB" smtClean="0"/>
              <a:t>‹#›</a:t>
            </a:fld>
            <a:endParaRPr lang="en-GB"/>
          </a:p>
        </p:txBody>
      </p:sp>
    </p:spTree>
    <p:extLst>
      <p:ext uri="{BB962C8B-B14F-4D97-AF65-F5344CB8AC3E}">
        <p14:creationId xmlns:p14="http://schemas.microsoft.com/office/powerpoint/2010/main" val="42744609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5FCDB28-D1FA-49A9-950D-9E7C20F01566}" type="datetimeFigureOut">
              <a:rPr lang="en-GB" smtClean="0"/>
              <a:t>16/01/2024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99498A-45B1-4BD9-8E58-95883B5B8C9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37938650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5FCDB28-D1FA-49A9-950D-9E7C20F01566}" type="datetimeFigureOut">
              <a:rPr lang="en-GB" smtClean="0"/>
              <a:t>16/01/2024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99498A-45B1-4BD9-8E58-95883B5B8C92}" type="slidenum">
              <a:rPr lang="en-GB" smtClean="0"/>
              <a:t>‹#›</a:t>
            </a:fld>
            <a:endParaRPr lang="en-GB"/>
          </a:p>
        </p:txBody>
      </p:sp>
    </p:spTree>
    <p:extLst>
      <p:ext uri="{BB962C8B-B14F-4D97-AF65-F5344CB8AC3E}">
        <p14:creationId xmlns:p14="http://schemas.microsoft.com/office/powerpoint/2010/main" val="18510904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5FCDB28-D1FA-49A9-950D-9E7C20F01566}" type="datetimeFigureOut">
              <a:rPr lang="en-GB" smtClean="0"/>
              <a:t>16/01/2024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99498A-45B1-4BD9-8E58-95883B5B8C92}" type="slidenum">
              <a:rPr lang="en-GB" smtClean="0"/>
              <a:t>‹#›</a:t>
            </a:fld>
            <a:endParaRPr lang="en-GB"/>
          </a:p>
        </p:txBody>
      </p:sp>
    </p:spTree>
    <p:extLst>
      <p:ext uri="{BB962C8B-B14F-4D97-AF65-F5344CB8AC3E}">
        <p14:creationId xmlns:p14="http://schemas.microsoft.com/office/powerpoint/2010/main" val="885011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5FCDB28-D1FA-49A9-950D-9E7C20F01566}" type="datetimeFigureOut">
              <a:rPr lang="en-GB" smtClean="0"/>
              <a:t>16/01/2024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99498A-45B1-4BD9-8E58-95883B5B8C92}" type="slidenum">
              <a:rPr lang="en-GB" smtClean="0"/>
              <a:t>‹#›</a:t>
            </a:fld>
            <a:endParaRPr lang="en-GB"/>
          </a:p>
        </p:txBody>
      </p:sp>
    </p:spTree>
    <p:extLst>
      <p:ext uri="{BB962C8B-B14F-4D97-AF65-F5344CB8AC3E}">
        <p14:creationId xmlns:p14="http://schemas.microsoft.com/office/powerpoint/2010/main" val="12503453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5FCDB28-D1FA-49A9-950D-9E7C20F01566}" type="datetimeFigureOut">
              <a:rPr lang="en-GB" smtClean="0"/>
              <a:t>16/01/2024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B99498A-45B1-4BD9-8E58-95883B5B8C92}" type="slidenum">
              <a:rPr lang="en-GB" smtClean="0"/>
              <a:t>‹#›</a:t>
            </a:fld>
            <a:endParaRPr lang="en-GB"/>
          </a:p>
        </p:txBody>
      </p:sp>
    </p:spTree>
    <p:extLst>
      <p:ext uri="{BB962C8B-B14F-4D97-AF65-F5344CB8AC3E}">
        <p14:creationId xmlns:p14="http://schemas.microsoft.com/office/powerpoint/2010/main" val="1768442955"/>
      </p:ext>
    </p:extLst>
  </p:cSld>
  <p:clrMap bg1="dk1" tx1="lt1" bg2="dk2" tx2="lt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 id="2147483740" r:id="rId12"/>
    <p:sldLayoutId id="2147483741" r:id="rId13"/>
    <p:sldLayoutId id="2147483742" r:id="rId14"/>
    <p:sldLayoutId id="2147483743" r:id="rId15"/>
    <p:sldLayoutId id="214748374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walesonline.co.uk/news/wales-news/live-updates-storm-debi-lashes-28094355" TargetMode="External"/><Relationship Id="rId3" Type="http://schemas.openxmlformats.org/officeDocument/2006/relationships/hyperlink" Target="https://www.unwto.org/EU-guidebook-on-sustainable-tourism-for-development" TargetMode="External"/><Relationship Id="rId7" Type="http://schemas.openxmlformats.org/officeDocument/2006/relationships/hyperlink" Target="https://www.gov.wales/introducing-default-20mph-speed-limits" TargetMode="External"/><Relationship Id="rId2" Type="http://schemas.openxmlformats.org/officeDocument/2006/relationships/hyperlink" Target="https://doi.org/10.1525/cmr.2011.54.1.64" TargetMode="External"/><Relationship Id="rId1" Type="http://schemas.openxmlformats.org/officeDocument/2006/relationships/slideLayout" Target="../slideLayouts/slideLayout2.xml"/><Relationship Id="rId6" Type="http://schemas.openxmlformats.org/officeDocument/2006/relationships/hyperlink" Target="https://www.solimarinternational.com/impact-of-sustainable-tourism/" TargetMode="External"/><Relationship Id="rId5" Type="http://schemas.openxmlformats.org/officeDocument/2006/relationships/hyperlink" Target="https://globalnews.booking.com/download/1037578/booking.comsustainabletravelreport2021.pdf" TargetMode="External"/><Relationship Id="rId4" Type="http://schemas.openxmlformats.org/officeDocument/2006/relationships/hyperlink" Target="https://www.statista.com/statistics/1126996/traveler-attitudes-sustainability/" TargetMode="External"/><Relationship Id="rId9" Type="http://schemas.openxmlformats.org/officeDocument/2006/relationships/hyperlink" Target="https://serve360.marriott.com/sustainable-goa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A large building with a large screen&#10;&#10;Description automatically generated">
            <a:extLst>
              <a:ext uri="{FF2B5EF4-FFF2-40B4-BE49-F238E27FC236}">
                <a16:creationId xmlns:a16="http://schemas.microsoft.com/office/drawing/2014/main" id="{141CD8B4-CE04-549C-AFBD-29337437BA74}"/>
              </a:ext>
            </a:extLst>
          </p:cNvPr>
          <p:cNvPicPr>
            <a:picLocks noChangeAspect="1"/>
          </p:cNvPicPr>
          <p:nvPr/>
        </p:nvPicPr>
        <p:blipFill rotWithShape="1">
          <a:blip r:embed="rId2">
            <a:extLst>
              <a:ext uri="{28A0092B-C50C-407E-A947-70E740481C1C}">
                <a14:useLocalDpi xmlns:a14="http://schemas.microsoft.com/office/drawing/2010/main" val="0"/>
              </a:ext>
            </a:extLst>
          </a:blip>
          <a:srcRect l="9091" t="21823" r="-1" b="9709"/>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2E3A41A4-F5B5-4E64-5A9D-50BF10A6C0D6}"/>
              </a:ext>
            </a:extLst>
          </p:cNvPr>
          <p:cNvSpPr>
            <a:spLocks noGrp="1"/>
          </p:cNvSpPr>
          <p:nvPr>
            <p:ph type="ctrTitle"/>
          </p:nvPr>
        </p:nvSpPr>
        <p:spPr>
          <a:xfrm>
            <a:off x="668867" y="1678666"/>
            <a:ext cx="4088190" cy="2369093"/>
          </a:xfrm>
        </p:spPr>
        <p:txBody>
          <a:bodyPr>
            <a:normAutofit/>
          </a:bodyPr>
          <a:lstStyle/>
          <a:p>
            <a:pPr>
              <a:lnSpc>
                <a:spcPct val="90000"/>
              </a:lnSpc>
            </a:pPr>
            <a:r>
              <a:rPr lang="en-US" sz="4100" dirty="0"/>
              <a:t>4TheRegion  Green Economy Conference</a:t>
            </a:r>
            <a:endParaRPr lang="en-GB" sz="4100" dirty="0"/>
          </a:p>
        </p:txBody>
      </p:sp>
      <p:sp>
        <p:nvSpPr>
          <p:cNvPr id="3" name="Subtitle 2">
            <a:extLst>
              <a:ext uri="{FF2B5EF4-FFF2-40B4-BE49-F238E27FC236}">
                <a16:creationId xmlns:a16="http://schemas.microsoft.com/office/drawing/2014/main" id="{4FDF67A3-0492-7747-F79B-8BCFF438DF36}"/>
              </a:ext>
            </a:extLst>
          </p:cNvPr>
          <p:cNvSpPr>
            <a:spLocks noGrp="1"/>
          </p:cNvSpPr>
          <p:nvPr>
            <p:ph type="subTitle" idx="1"/>
          </p:nvPr>
        </p:nvSpPr>
        <p:spPr>
          <a:xfrm>
            <a:off x="677335" y="4050831"/>
            <a:ext cx="4079721" cy="1096901"/>
          </a:xfrm>
        </p:spPr>
        <p:txBody>
          <a:bodyPr>
            <a:normAutofit/>
          </a:bodyPr>
          <a:lstStyle/>
          <a:p>
            <a:r>
              <a:rPr lang="en-GB" sz="1600"/>
              <a:t>Presented By Elijah Thomas (2313487) and Jayden Bond (2305531)</a:t>
            </a:r>
          </a:p>
        </p:txBody>
      </p:sp>
      <p:cxnSp>
        <p:nvCxnSpPr>
          <p:cNvPr id="40" name="Straight Connector 39">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41" name="Straight Connector 40">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42"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309333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BFC57AA8-29AD-62D3-158F-22D7B03A588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555" r="-1" b="12504"/>
          <a:stretch/>
        </p:blipFill>
        <p:spPr bwMode="auto">
          <a:xfrm>
            <a:off x="7242830" y="8466"/>
            <a:ext cx="4949169"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05A4E55-480F-12D2-2A56-37985429C597}"/>
              </a:ext>
            </a:extLst>
          </p:cNvPr>
          <p:cNvSpPr>
            <a:spLocks noGrp="1"/>
          </p:cNvSpPr>
          <p:nvPr>
            <p:ph type="title"/>
          </p:nvPr>
        </p:nvSpPr>
        <p:spPr>
          <a:xfrm>
            <a:off x="677333" y="275304"/>
            <a:ext cx="3851123" cy="1150374"/>
          </a:xfrm>
        </p:spPr>
        <p:txBody>
          <a:bodyPr>
            <a:normAutofit fontScale="90000"/>
          </a:bodyPr>
          <a:lstStyle/>
          <a:p>
            <a:pPr>
              <a:lnSpc>
                <a:spcPct val="90000"/>
              </a:lnSpc>
            </a:pPr>
            <a:r>
              <a:rPr lang="en-US" sz="2800" dirty="0"/>
              <a:t>The 4TheRegion Green Economy Conference Information</a:t>
            </a:r>
            <a:endParaRPr lang="en-GB" sz="2800" dirty="0"/>
          </a:p>
        </p:txBody>
      </p:sp>
      <p:sp>
        <p:nvSpPr>
          <p:cNvPr id="71" name="Content Placeholder 2">
            <a:extLst>
              <a:ext uri="{FF2B5EF4-FFF2-40B4-BE49-F238E27FC236}">
                <a16:creationId xmlns:a16="http://schemas.microsoft.com/office/drawing/2014/main" id="{238A150C-34F3-346F-3D9E-974381D1F8F0}"/>
              </a:ext>
            </a:extLst>
          </p:cNvPr>
          <p:cNvSpPr>
            <a:spLocks noGrp="1"/>
          </p:cNvSpPr>
          <p:nvPr>
            <p:ph idx="1"/>
          </p:nvPr>
        </p:nvSpPr>
        <p:spPr>
          <a:xfrm>
            <a:off x="353961" y="1420200"/>
            <a:ext cx="7177549" cy="5236310"/>
          </a:xfrm>
        </p:spPr>
        <p:txBody>
          <a:bodyPr vert="horz" lIns="91440" tIns="45720" rIns="91440" bIns="45720" rtlCol="0" anchor="t">
            <a:normAutofit/>
          </a:bodyPr>
          <a:lstStyle/>
          <a:p>
            <a:pPr marL="0" indent="0">
              <a:buNone/>
            </a:pPr>
            <a:endParaRPr lang="en-GB" sz="1400" dirty="0">
              <a:effectLst/>
              <a:latin typeface="Times New Roman"/>
              <a:cs typeface="Times New Roman"/>
            </a:endParaRPr>
          </a:p>
          <a:p>
            <a:pPr marL="0" indent="0">
              <a:buNone/>
            </a:pPr>
            <a:r>
              <a:rPr lang="en-GB" sz="1600" b="1" dirty="0">
                <a:latin typeface="Times New Roman"/>
                <a:cs typeface="Times New Roman"/>
              </a:rPr>
              <a:t>What is the Green Economy Conference?</a:t>
            </a:r>
          </a:p>
          <a:p>
            <a:r>
              <a:rPr lang="en-GB" sz="1400" dirty="0">
                <a:latin typeface="Times New Roman"/>
                <a:cs typeface="Times New Roman"/>
              </a:rPr>
              <a:t>70+ Exhibitions throughout the Day In the exhibition hall, Conferences 10am-5am </a:t>
            </a:r>
            <a:r>
              <a:rPr lang="en-GB" sz="1400" b="1" dirty="0">
                <a:latin typeface="Trebuchet MS"/>
                <a:cs typeface="Times New Roman"/>
              </a:rPr>
              <a:t> </a:t>
            </a:r>
            <a:r>
              <a:rPr lang="en-GB" sz="1400" dirty="0">
                <a:latin typeface="Times New Roman"/>
                <a:cs typeface="Times New Roman"/>
              </a:rPr>
              <a:t>(4theManagement, 2023) and was Held November 19th With 400 Visitors</a:t>
            </a:r>
          </a:p>
          <a:p>
            <a:r>
              <a:rPr lang="en-GB" sz="1200" b="1" dirty="0">
                <a:latin typeface="Times New Roman"/>
                <a:cs typeface="Times New Roman"/>
              </a:rPr>
              <a:t>What's the theme of the conference talks?</a:t>
            </a:r>
            <a:endParaRPr lang="en-GB" sz="1200" b="1" dirty="0">
              <a:effectLst/>
              <a:latin typeface="Times New Roman" panose="02020603050405020304" pitchFamily="18" charset="0"/>
              <a:cs typeface="Times New Roman"/>
            </a:endParaRPr>
          </a:p>
          <a:p>
            <a:r>
              <a:rPr lang="en-GB" sz="1200" dirty="0">
                <a:latin typeface="Times New Roman"/>
                <a:cs typeface="Times New Roman"/>
              </a:rPr>
              <a:t>Renewable Energy, Construction Sustainability and Reducing Carbon Footprint There was Professional Key Speakers such as Abi Beck (</a:t>
            </a:r>
            <a:r>
              <a:rPr lang="en-GB" sz="1200" dirty="0" err="1">
                <a:latin typeface="Times New Roman"/>
                <a:cs typeface="Times New Roman"/>
              </a:rPr>
              <a:t>RenewableUK</a:t>
            </a:r>
            <a:r>
              <a:rPr lang="en-GB" sz="1200" dirty="0">
                <a:latin typeface="Times New Roman"/>
                <a:cs typeface="Times New Roman"/>
              </a:rPr>
              <a:t>) Joseph Kidd (Marine and Hiraeth Energy)  (4theManagement, 2023)</a:t>
            </a:r>
          </a:p>
          <a:p>
            <a:pPr marL="0" indent="0">
              <a:buNone/>
            </a:pPr>
            <a:r>
              <a:rPr lang="en-GB" sz="1400" b="1" dirty="0">
                <a:latin typeface="Times New Roman"/>
                <a:cs typeface="Times New Roman"/>
              </a:rPr>
              <a:t>What's the theme of the exhibition?</a:t>
            </a:r>
          </a:p>
          <a:p>
            <a:r>
              <a:rPr lang="en-GB" sz="1200" dirty="0">
                <a:latin typeface="Times New Roman"/>
                <a:cs typeface="Times New Roman"/>
              </a:rPr>
              <a:t>Sustainability showcases from local Welsh businesses to Network and preach to their public audience. They had key features – AI robot which offered sustainability information which I found cool; Sustainability preservation stand with plants by natural UK (4theManagement, 2023) (Instagram, 2023)</a:t>
            </a:r>
          </a:p>
          <a:p>
            <a:r>
              <a:rPr lang="en-GB" sz="1200" dirty="0">
                <a:latin typeface="Times New Roman"/>
                <a:cs typeface="Times New Roman"/>
              </a:rPr>
              <a:t>The Green Economies overall aim is to </a:t>
            </a:r>
            <a:r>
              <a:rPr lang="en-GB" sz="1200" b="1" dirty="0">
                <a:latin typeface="Times New Roman"/>
                <a:cs typeface="Times New Roman"/>
              </a:rPr>
              <a:t>help reduce carbon footprint in businesses and everyday life as well as encourage energy efficiency </a:t>
            </a:r>
            <a:r>
              <a:rPr lang="en-GB" sz="1200" dirty="0">
                <a:latin typeface="Times New Roman"/>
                <a:cs typeface="Times New Roman"/>
              </a:rPr>
              <a:t>across</a:t>
            </a:r>
            <a:r>
              <a:rPr lang="en-GB" sz="1200" b="1" dirty="0">
                <a:latin typeface="Times New Roman"/>
                <a:cs typeface="Times New Roman"/>
              </a:rPr>
              <a:t> </a:t>
            </a:r>
            <a:r>
              <a:rPr lang="en-GB" sz="1200" dirty="0">
                <a:latin typeface="Times New Roman"/>
                <a:cs typeface="Times New Roman"/>
              </a:rPr>
              <a:t>the event being the same every year </a:t>
            </a:r>
            <a:r>
              <a:rPr lang="en-GB" sz="1200" dirty="0">
                <a:effectLst/>
                <a:latin typeface="Times New Roman"/>
                <a:cs typeface="Times New Roman"/>
              </a:rPr>
              <a:t>(4theManagement, 2022)</a:t>
            </a:r>
            <a:r>
              <a:rPr lang="en-GB" sz="1200" dirty="0">
                <a:latin typeface="Times New Roman"/>
                <a:cs typeface="Times New Roman"/>
              </a:rPr>
              <a:t> </a:t>
            </a:r>
            <a:endParaRPr lang="en-GB" sz="1200" dirty="0">
              <a:effectLst/>
              <a:latin typeface="Times New Roman" panose="02020603050405020304" pitchFamily="18" charset="0"/>
              <a:cs typeface="Times New Roman"/>
            </a:endParaRPr>
          </a:p>
          <a:p>
            <a:r>
              <a:rPr lang="en-GB" sz="1200" dirty="0">
                <a:latin typeface="Times New Roman"/>
                <a:cs typeface="Times New Roman"/>
              </a:rPr>
              <a:t>The event is in partnership with </a:t>
            </a:r>
            <a:r>
              <a:rPr lang="en-GB" sz="1200" b="1" dirty="0">
                <a:latin typeface="Times New Roman"/>
                <a:cs typeface="Times New Roman"/>
              </a:rPr>
              <a:t>Swansea Council and Celtic Freeport, With a headline sponsor of Circular economy communities.</a:t>
            </a:r>
            <a:endParaRPr lang="en-GB" sz="1200" dirty="0">
              <a:effectLst/>
              <a:latin typeface="Times New Roman"/>
              <a:cs typeface="Times New Roman"/>
            </a:endParaRPr>
          </a:p>
          <a:p>
            <a:endParaRPr lang="en-GB" sz="1200" dirty="0"/>
          </a:p>
        </p:txBody>
      </p:sp>
      <p:cxnSp>
        <p:nvCxnSpPr>
          <p:cNvPr id="1031" name="Straight Connector 1030">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1033" name="Straight Connector 1032">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1035"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7"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9"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1"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3"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5"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7"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750663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Content Placeholder 4" descr="A person and person at a booth&#10;&#10;Description automatically generated">
            <a:extLst>
              <a:ext uri="{FF2B5EF4-FFF2-40B4-BE49-F238E27FC236}">
                <a16:creationId xmlns:a16="http://schemas.microsoft.com/office/drawing/2014/main" id="{489C2D99-7940-5AD2-653F-AEA8E71E6871}"/>
              </a:ext>
            </a:extLst>
          </p:cNvPr>
          <p:cNvPicPr>
            <a:picLocks noChangeAspect="1"/>
          </p:cNvPicPr>
          <p:nvPr/>
        </p:nvPicPr>
        <p:blipFill rotWithShape="1">
          <a:blip r:embed="rId2">
            <a:extLst>
              <a:ext uri="{28A0092B-C50C-407E-A947-70E740481C1C}">
                <a14:useLocalDpi xmlns:a14="http://schemas.microsoft.com/office/drawing/2010/main" val="0"/>
              </a:ext>
            </a:extLst>
          </a:blip>
          <a:srcRect l="78" r="1" b="1"/>
          <a:stretch/>
        </p:blipFill>
        <p:spPr>
          <a:xfrm>
            <a:off x="6921910" y="-1"/>
            <a:ext cx="5270090"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3B2037F6-AA51-8AB9-8FDA-014BC3685D6E}"/>
              </a:ext>
            </a:extLst>
          </p:cNvPr>
          <p:cNvSpPr>
            <a:spLocks noGrp="1"/>
          </p:cNvSpPr>
          <p:nvPr>
            <p:ph type="title"/>
          </p:nvPr>
        </p:nvSpPr>
        <p:spPr>
          <a:xfrm>
            <a:off x="677333" y="88490"/>
            <a:ext cx="3851123" cy="1022555"/>
          </a:xfrm>
        </p:spPr>
        <p:txBody>
          <a:bodyPr>
            <a:normAutofit/>
          </a:bodyPr>
          <a:lstStyle/>
          <a:p>
            <a:pPr>
              <a:lnSpc>
                <a:spcPct val="90000"/>
              </a:lnSpc>
            </a:pPr>
            <a:r>
              <a:rPr lang="en-US" sz="2800" dirty="0"/>
              <a:t>The Typical Consumer And Their Needs</a:t>
            </a:r>
            <a:endParaRPr lang="en-GB" sz="2800" dirty="0"/>
          </a:p>
        </p:txBody>
      </p:sp>
      <p:sp>
        <p:nvSpPr>
          <p:cNvPr id="9" name="Content Placeholder 8">
            <a:extLst>
              <a:ext uri="{FF2B5EF4-FFF2-40B4-BE49-F238E27FC236}">
                <a16:creationId xmlns:a16="http://schemas.microsoft.com/office/drawing/2014/main" id="{E9A0929A-5FFC-1C8F-BCC1-E2F21819F588}"/>
              </a:ext>
            </a:extLst>
          </p:cNvPr>
          <p:cNvSpPr>
            <a:spLocks noGrp="1"/>
          </p:cNvSpPr>
          <p:nvPr>
            <p:ph idx="1"/>
          </p:nvPr>
        </p:nvSpPr>
        <p:spPr>
          <a:xfrm>
            <a:off x="540775" y="934065"/>
            <a:ext cx="6381136" cy="5712541"/>
          </a:xfrm>
        </p:spPr>
        <p:txBody>
          <a:bodyPr vert="horz" lIns="91440" tIns="45720" rIns="91440" bIns="45720" rtlCol="0" anchor="t">
            <a:normAutofit/>
          </a:bodyPr>
          <a:lstStyle/>
          <a:p>
            <a:pPr marL="0" indent="0">
              <a:buNone/>
            </a:pPr>
            <a:r>
              <a:rPr lang="en-US" sz="1600" b="1" dirty="0"/>
              <a:t>Businessmen, Educational Institutes and the public</a:t>
            </a:r>
            <a:endParaRPr lang="en-US"/>
          </a:p>
          <a:p>
            <a:r>
              <a:rPr lang="en-US" sz="1400" dirty="0"/>
              <a:t>Business Typology- Businesses are needing to be more informed on sustainable practices and the demand behind them</a:t>
            </a:r>
            <a:r>
              <a:rPr lang="en-US" sz="1200" dirty="0">
                <a:solidFill>
                  <a:schemeClr val="tx1"/>
                </a:solidFill>
              </a:rPr>
              <a:t>. </a:t>
            </a:r>
            <a:r>
              <a:rPr lang="en-US" sz="1200" b="1" dirty="0">
                <a:solidFill>
                  <a:schemeClr val="tx1"/>
                </a:solidFill>
              </a:rPr>
              <a:t>“</a:t>
            </a:r>
            <a:r>
              <a:rPr lang="en-US" sz="1200" b="1" i="0" dirty="0">
                <a:solidFill>
                  <a:schemeClr val="tx1"/>
                </a:solidFill>
                <a:effectLst/>
                <a:latin typeface="Tiempos Text"/>
              </a:rPr>
              <a:t>When Gen Z and Millennial customers believe a brand cares about its impact on people and the planet, they are 27% more likely to purchase it than older generations are”</a:t>
            </a:r>
            <a:r>
              <a:rPr lang="en-US" sz="1200" b="1" dirty="0">
                <a:solidFill>
                  <a:schemeClr val="tx1"/>
                </a:solidFill>
                <a:latin typeface="Tiempos Text"/>
              </a:rPr>
              <a:t> </a:t>
            </a:r>
            <a:r>
              <a:rPr lang="en-US" sz="1200" b="0" i="0" dirty="0">
                <a:solidFill>
                  <a:schemeClr val="tx1"/>
                </a:solidFill>
                <a:effectLst/>
                <a:latin typeface="Tiempos Text"/>
              </a:rPr>
              <a:t> </a:t>
            </a:r>
            <a:r>
              <a:rPr lang="en-US" sz="1200" dirty="0">
                <a:effectLst/>
                <a:latin typeface="Times New Roman"/>
                <a:cs typeface="Times New Roman"/>
              </a:rPr>
              <a:t>(Reichheld, Peto and Ritthaler, 2023)</a:t>
            </a:r>
            <a:endParaRPr lang="en-US" sz="1200" dirty="0">
              <a:latin typeface="Times New Roman"/>
              <a:cs typeface="Times New Roman"/>
            </a:endParaRPr>
          </a:p>
          <a:p>
            <a:r>
              <a:rPr lang="en-US" sz="1200" dirty="0"/>
              <a:t>Education Typology – Young minds and teachers are needing to be educated for a sustainable future in work and day to day life because of global issues such as climate change . </a:t>
            </a:r>
            <a:r>
              <a:rPr lang="en-US" sz="1200" b="1" dirty="0"/>
              <a:t>“</a:t>
            </a:r>
            <a:r>
              <a:rPr lang="en-US" sz="1200" b="1" i="0" dirty="0">
                <a:solidFill>
                  <a:schemeClr val="tx1"/>
                </a:solidFill>
                <a:effectLst/>
                <a:latin typeface="-apple-system"/>
              </a:rPr>
              <a:t>teachers were recognized as a key factor in the development of understanding of global issues”</a:t>
            </a:r>
            <a:r>
              <a:rPr lang="en-US" sz="1200" b="1" dirty="0">
                <a:solidFill>
                  <a:schemeClr val="tx1"/>
                </a:solidFill>
                <a:latin typeface="-apple-system"/>
              </a:rPr>
              <a:t> </a:t>
            </a:r>
            <a:r>
              <a:rPr lang="en-GB" sz="1200" dirty="0">
                <a:effectLst/>
                <a:latin typeface="Times New Roman"/>
                <a:cs typeface="Times New Roman"/>
              </a:rPr>
              <a:t>(Maliha Binte Mohiuddin and Jabot, 2022)</a:t>
            </a:r>
            <a:endParaRPr lang="en-US" sz="1200" dirty="0">
              <a:latin typeface="Times New Roman"/>
              <a:cs typeface="Times New Roman"/>
            </a:endParaRPr>
          </a:p>
          <a:p>
            <a:r>
              <a:rPr lang="en-US" sz="1200" dirty="0"/>
              <a:t>General Public Typology – The public have needs to learn about new sustainable practices between businesses and to better their lifecycle.</a:t>
            </a:r>
            <a:r>
              <a:rPr lang="en-US" sz="1200" b="1" dirty="0"/>
              <a:t> “nearly 9 out of 10 people want a more sustainable world post covid-19” </a:t>
            </a:r>
            <a:r>
              <a:rPr lang="en-US" sz="1200" dirty="0"/>
              <a:t> </a:t>
            </a:r>
            <a:r>
              <a:rPr lang="en-GB" sz="1200" dirty="0">
                <a:effectLst/>
                <a:latin typeface="Times New Roman"/>
                <a:cs typeface="Times New Roman"/>
              </a:rPr>
              <a:t>(World Economic Forum, 2020)</a:t>
            </a:r>
            <a:endParaRPr lang="en-US" sz="1200" dirty="0">
              <a:latin typeface="Times New Roman"/>
              <a:cs typeface="Times New Roman"/>
            </a:endParaRPr>
          </a:p>
          <a:p>
            <a:r>
              <a:rPr lang="en-US" sz="1200" dirty="0"/>
              <a:t> </a:t>
            </a:r>
            <a:r>
              <a:rPr lang="en-US" sz="1200" b="1" dirty="0"/>
              <a:t>Commonly all of them will want for reusable and sustainable resources to be used, All customers need to be tended to with any issues, greeted properly and given equal opportunity to use all products and services</a:t>
            </a:r>
          </a:p>
        </p:txBody>
      </p:sp>
      <p:cxnSp>
        <p:nvCxnSpPr>
          <p:cNvPr id="12" name="Straight Connector 11">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6258703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9" name="Picture 38" descr="Writing an appointment on a paper agenda">
            <a:extLst>
              <a:ext uri="{FF2B5EF4-FFF2-40B4-BE49-F238E27FC236}">
                <a16:creationId xmlns:a16="http://schemas.microsoft.com/office/drawing/2014/main" id="{6B39844A-4F79-ED26-EA2B-424621509248}"/>
              </a:ext>
            </a:extLst>
          </p:cNvPr>
          <p:cNvPicPr>
            <a:picLocks noChangeAspect="1"/>
          </p:cNvPicPr>
          <p:nvPr/>
        </p:nvPicPr>
        <p:blipFill rotWithShape="1">
          <a:blip r:embed="rId2"/>
          <a:srcRect r="22891" b="-2"/>
          <a:stretch/>
        </p:blipFill>
        <p:spPr>
          <a:xfrm>
            <a:off x="6980903" y="-1"/>
            <a:ext cx="521109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09C560C3-BAED-1A18-8B4C-A76859DA3419}"/>
              </a:ext>
            </a:extLst>
          </p:cNvPr>
          <p:cNvSpPr>
            <a:spLocks noGrp="1"/>
          </p:cNvSpPr>
          <p:nvPr>
            <p:ph type="title"/>
          </p:nvPr>
        </p:nvSpPr>
        <p:spPr>
          <a:xfrm>
            <a:off x="677333" y="0"/>
            <a:ext cx="3851123" cy="1292942"/>
          </a:xfrm>
        </p:spPr>
        <p:txBody>
          <a:bodyPr>
            <a:normAutofit/>
          </a:bodyPr>
          <a:lstStyle/>
          <a:p>
            <a:r>
              <a:rPr lang="en-US" dirty="0"/>
              <a:t>Checklist Observations </a:t>
            </a:r>
            <a:endParaRPr lang="en-GB" dirty="0"/>
          </a:p>
        </p:txBody>
      </p:sp>
      <p:sp>
        <p:nvSpPr>
          <p:cNvPr id="40" name="Content Placeholder 2">
            <a:extLst>
              <a:ext uri="{FF2B5EF4-FFF2-40B4-BE49-F238E27FC236}">
                <a16:creationId xmlns:a16="http://schemas.microsoft.com/office/drawing/2014/main" id="{D7F6BB0C-EDBA-8733-90D0-665A58B3713A}"/>
              </a:ext>
            </a:extLst>
          </p:cNvPr>
          <p:cNvSpPr>
            <a:spLocks noGrp="1"/>
          </p:cNvSpPr>
          <p:nvPr>
            <p:ph idx="1"/>
          </p:nvPr>
        </p:nvSpPr>
        <p:spPr>
          <a:xfrm>
            <a:off x="368814" y="1194956"/>
            <a:ext cx="6747935" cy="5215676"/>
          </a:xfrm>
        </p:spPr>
        <p:txBody>
          <a:bodyPr vert="horz" lIns="91440" tIns="45720" rIns="91440" bIns="45720" rtlCol="0" anchor="t">
            <a:normAutofit/>
          </a:bodyPr>
          <a:lstStyle/>
          <a:p>
            <a:pPr marL="0" indent="0">
              <a:buNone/>
            </a:pPr>
            <a:r>
              <a:rPr lang="en-GB" sz="1200" dirty="0"/>
              <a:t>Holistic Strengths</a:t>
            </a:r>
            <a:endParaRPr lang="en-US" dirty="0"/>
          </a:p>
          <a:p>
            <a:pPr marL="0" indent="0">
              <a:buNone/>
            </a:pPr>
            <a:r>
              <a:rPr lang="en-US" sz="1300" kern="100" dirty="0">
                <a:effectLst/>
                <a:latin typeface="Aptos"/>
                <a:ea typeface="Aptos" panose="020B0004020202020204" pitchFamily="34" charset="0"/>
                <a:cs typeface="Times New Roman"/>
              </a:rPr>
              <a:t>1. </a:t>
            </a:r>
            <a:r>
              <a:rPr lang="en-US" sz="1300" b="1" kern="100" dirty="0">
                <a:effectLst/>
                <a:latin typeface="Aptos"/>
                <a:ea typeface="Aptos" panose="020B0004020202020204" pitchFamily="34" charset="0"/>
                <a:cs typeface="Times New Roman"/>
              </a:rPr>
              <a:t>They marketed effectively to their visitor typology</a:t>
            </a:r>
            <a:r>
              <a:rPr lang="en-US" sz="1300" b="1" kern="100" dirty="0">
                <a:latin typeface="Aptos"/>
                <a:ea typeface="Aptos" panose="020B0004020202020204" pitchFamily="34" charset="0"/>
                <a:cs typeface="Times New Roman"/>
              </a:rPr>
              <a:t>.</a:t>
            </a:r>
            <a:endParaRPr lang="en-US" sz="1300" kern="100" dirty="0">
              <a:latin typeface="Aptos"/>
              <a:cs typeface="Times New Roman"/>
            </a:endParaRPr>
          </a:p>
          <a:p>
            <a:pPr marL="0" indent="0">
              <a:buNone/>
            </a:pPr>
            <a:r>
              <a:rPr lang="en-GB" sz="1200" dirty="0"/>
              <a:t>2. </a:t>
            </a:r>
            <a:r>
              <a:rPr lang="en-US" sz="1200" b="1" kern="100" dirty="0">
                <a:effectLst/>
                <a:latin typeface="Aptos"/>
                <a:ea typeface="Aptos" panose="020B0004020202020204" pitchFamily="34" charset="0"/>
                <a:cs typeface="Times New Roman"/>
              </a:rPr>
              <a:t>They managed to attract students which was interesting, this allowed for the topic to reach a wider scale and allowed for a more informative experience</a:t>
            </a:r>
            <a:r>
              <a:rPr lang="en-US" sz="1200" b="1" kern="100" dirty="0">
                <a:latin typeface="Aptos"/>
                <a:ea typeface="Aptos" panose="020B0004020202020204" pitchFamily="34" charset="0"/>
                <a:cs typeface="Times New Roman"/>
              </a:rPr>
              <a:t> </a:t>
            </a:r>
            <a:endParaRPr lang="en-US" sz="1200" kern="100">
              <a:latin typeface="Aptos"/>
              <a:ea typeface="Aptos" panose="020B0004020202020204" pitchFamily="34" charset="0"/>
              <a:cs typeface="Times New Roman"/>
            </a:endParaRPr>
          </a:p>
          <a:p>
            <a:pPr marL="0" indent="0">
              <a:buNone/>
            </a:pPr>
            <a:r>
              <a:rPr lang="en-GB" sz="1200" dirty="0"/>
              <a:t>3. </a:t>
            </a:r>
            <a:r>
              <a:rPr lang="en-GB" sz="1200" b="1" dirty="0"/>
              <a:t>The event was free allowing for a wider scale of audience to be interested in the conferences purpose nobody was put off.</a:t>
            </a:r>
            <a:endParaRPr lang="en-GB" sz="1200" dirty="0">
              <a:latin typeface="Trebuchet MS"/>
              <a:cs typeface="Times New Roman" panose="02020603050405020304" pitchFamily="18" charset="0"/>
            </a:endParaRPr>
          </a:p>
          <a:p>
            <a:pPr marL="0" indent="0">
              <a:buNone/>
            </a:pPr>
            <a:r>
              <a:rPr lang="en-GB" sz="1200" dirty="0"/>
              <a:t>Holistic Weaknesses </a:t>
            </a:r>
            <a:endParaRPr lang="en-GB" sz="1200" dirty="0">
              <a:latin typeface="Times New Roman"/>
              <a:cs typeface="Times New Roman" panose="02020603050405020304" pitchFamily="18" charset="0"/>
            </a:endParaRPr>
          </a:p>
          <a:p>
            <a:pPr marL="0" indent="0">
              <a:buNone/>
            </a:pPr>
            <a:r>
              <a:rPr lang="en-GB" sz="1200" dirty="0"/>
              <a:t>1</a:t>
            </a:r>
            <a:r>
              <a:rPr lang="en-GB" sz="1200" b="1" dirty="0"/>
              <a:t>. </a:t>
            </a:r>
            <a:r>
              <a:rPr lang="en-US" sz="1200" b="1" kern="100" dirty="0">
                <a:effectLst/>
                <a:latin typeface="Aptos"/>
                <a:ea typeface="Aptos" panose="020B0004020202020204" pitchFamily="34" charset="0"/>
                <a:cs typeface="Times New Roman"/>
              </a:rPr>
              <a:t>In terms of how they used resources they were not efficient, for a sustainable conference they </a:t>
            </a:r>
            <a:r>
              <a:rPr lang="en-US" sz="1200" b="1" kern="100" dirty="0">
                <a:latin typeface="Aptos"/>
                <a:ea typeface="Aptos" panose="020B0004020202020204" pitchFamily="34" charset="0"/>
                <a:cs typeface="Times New Roman"/>
              </a:rPr>
              <a:t>use</a:t>
            </a:r>
            <a:r>
              <a:rPr lang="en-US" sz="1200" b="1" kern="100" dirty="0">
                <a:effectLst/>
                <a:latin typeface="Aptos"/>
                <a:ea typeface="Aptos" panose="020B0004020202020204" pitchFamily="34" charset="0"/>
                <a:cs typeface="Times New Roman"/>
              </a:rPr>
              <a:t>d a lot of paper and heavy wastage which goes against its </a:t>
            </a:r>
            <a:r>
              <a:rPr lang="en-US" sz="1200" b="1" kern="100" dirty="0">
                <a:latin typeface="Aptos"/>
                <a:ea typeface="Aptos" panose="020B0004020202020204" pitchFamily="34" charset="0"/>
                <a:cs typeface="Times New Roman"/>
              </a:rPr>
              <a:t>purpose</a:t>
            </a:r>
            <a:r>
              <a:rPr lang="en-US" sz="1200" kern="100" dirty="0">
                <a:latin typeface="Aptos"/>
                <a:ea typeface="Aptos" panose="020B0004020202020204" pitchFamily="34" charset="0"/>
                <a:cs typeface="Times New Roman"/>
              </a:rPr>
              <a:t>s .</a:t>
            </a:r>
            <a:endParaRPr lang="en-GB" sz="1200" dirty="0">
              <a:latin typeface="Times New Roman"/>
              <a:cs typeface="Times New Roman"/>
            </a:endParaRPr>
          </a:p>
          <a:p>
            <a:pPr marL="0" indent="0">
              <a:buNone/>
            </a:pPr>
            <a:r>
              <a:rPr lang="en-GB" sz="1200" dirty="0"/>
              <a:t>2. </a:t>
            </a:r>
            <a:r>
              <a:rPr lang="en-US" sz="1200" b="1" kern="100" dirty="0">
                <a:effectLst/>
                <a:latin typeface="Aptos"/>
                <a:ea typeface="Aptos" panose="020B0004020202020204" pitchFamily="34" charset="0"/>
                <a:cs typeface="Times New Roman"/>
              </a:rPr>
              <a:t>The event seemed to be less full than it should have been, A lot of the exhibition hall was empty for some time and after half an hour of open not a lot of people entered.</a:t>
            </a:r>
            <a:r>
              <a:rPr lang="en-US" sz="1200" b="1" kern="100" dirty="0">
                <a:latin typeface="Aptos"/>
                <a:ea typeface="Aptos" panose="020B0004020202020204" pitchFamily="34" charset="0"/>
                <a:cs typeface="Times New Roman"/>
              </a:rPr>
              <a:t> </a:t>
            </a:r>
            <a:endParaRPr lang="en-GB" sz="1200">
              <a:latin typeface="Aptos"/>
              <a:cs typeface="Times New Roman"/>
            </a:endParaRPr>
          </a:p>
          <a:p>
            <a:pPr marL="0" indent="0">
              <a:buNone/>
            </a:pPr>
            <a:r>
              <a:rPr lang="en-GB" sz="1200" dirty="0"/>
              <a:t>3. </a:t>
            </a:r>
            <a:r>
              <a:rPr lang="en-US" sz="1200" b="1" kern="100" dirty="0">
                <a:effectLst/>
                <a:latin typeface="Aptos"/>
                <a:ea typeface="Aptos" panose="020B0004020202020204" pitchFamily="34" charset="0"/>
                <a:cs typeface="Times New Roman"/>
              </a:rPr>
              <a:t>Food and drink was an added expense with a hotdog stand and Greek food. Which may have been a weakness factor that put off visitors</a:t>
            </a:r>
            <a:r>
              <a:rPr lang="en-US" sz="1200" b="1" kern="100" dirty="0">
                <a:latin typeface="Aptos"/>
                <a:ea typeface="Aptos" panose="020B0004020202020204" pitchFamily="34" charset="0"/>
                <a:cs typeface="Times New Roman"/>
              </a:rPr>
              <a:t>.</a:t>
            </a:r>
            <a:endParaRPr lang="en-US" sz="1200" kern="100" dirty="0">
              <a:effectLst/>
              <a:latin typeface="Aptos"/>
              <a:ea typeface="Aptos" panose="020B0004020202020204" pitchFamily="34" charset="0"/>
              <a:cs typeface="Times New Roman"/>
            </a:endParaRPr>
          </a:p>
          <a:p>
            <a:pPr marL="0" indent="0">
              <a:buNone/>
            </a:pPr>
            <a:endParaRPr lang="en-GB" sz="1200" dirty="0"/>
          </a:p>
          <a:p>
            <a:pPr marL="0" indent="0">
              <a:buNone/>
            </a:pPr>
            <a:endParaRPr lang="en-GB" sz="1200" dirty="0"/>
          </a:p>
          <a:p>
            <a:pPr marL="0" indent="0">
              <a:buNone/>
            </a:pPr>
            <a:endParaRPr lang="en-GB" sz="1200" dirty="0"/>
          </a:p>
          <a:p>
            <a:pPr marL="0" indent="0">
              <a:buNone/>
            </a:pPr>
            <a:endParaRPr lang="en-GB" dirty="0"/>
          </a:p>
          <a:p>
            <a:pPr marL="0" indent="0">
              <a:buNone/>
            </a:pPr>
            <a:endParaRPr lang="en-GB" dirty="0"/>
          </a:p>
        </p:txBody>
      </p:sp>
      <p:cxnSp>
        <p:nvCxnSpPr>
          <p:cNvPr id="41" name="Straight Connector 40">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42"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8651838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Content Placeholder 4" descr="A person standing at a podium in front of a large screen&#10;&#10;Description automatically generated">
            <a:extLst>
              <a:ext uri="{FF2B5EF4-FFF2-40B4-BE49-F238E27FC236}">
                <a16:creationId xmlns:a16="http://schemas.microsoft.com/office/drawing/2014/main" id="{2F08983E-D299-E1C2-7596-8B55DDCB7D72}"/>
              </a:ext>
            </a:extLst>
          </p:cNvPr>
          <p:cNvPicPr>
            <a:picLocks noChangeAspect="1"/>
          </p:cNvPicPr>
          <p:nvPr/>
        </p:nvPicPr>
        <p:blipFill rotWithShape="1">
          <a:blip r:embed="rId2">
            <a:extLst>
              <a:ext uri="{28A0092B-C50C-407E-A947-70E740481C1C}">
                <a14:useLocalDpi xmlns:a14="http://schemas.microsoft.com/office/drawing/2010/main" val="0"/>
              </a:ext>
            </a:extLst>
          </a:blip>
          <a:srcRect t="23387" b="13202"/>
          <a:stretch/>
        </p:blipFill>
        <p:spPr>
          <a:xfrm>
            <a:off x="7422093" y="-1"/>
            <a:ext cx="476990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C60CB80F-0930-6068-BA39-728EEDE074F0}"/>
              </a:ext>
            </a:extLst>
          </p:cNvPr>
          <p:cNvSpPr>
            <a:spLocks noGrp="1"/>
          </p:cNvSpPr>
          <p:nvPr>
            <p:ph type="title"/>
          </p:nvPr>
        </p:nvSpPr>
        <p:spPr>
          <a:xfrm>
            <a:off x="677333" y="216310"/>
            <a:ext cx="3851123" cy="1002890"/>
          </a:xfrm>
        </p:spPr>
        <p:txBody>
          <a:bodyPr>
            <a:normAutofit fontScale="90000"/>
          </a:bodyPr>
          <a:lstStyle/>
          <a:p>
            <a:pPr>
              <a:lnSpc>
                <a:spcPct val="90000"/>
              </a:lnSpc>
            </a:pPr>
            <a:r>
              <a:rPr lang="en-GB" sz="2800" dirty="0"/>
              <a:t>Consumer Engagement and Satisfaction (Personal NPS)</a:t>
            </a:r>
          </a:p>
        </p:txBody>
      </p:sp>
      <p:sp>
        <p:nvSpPr>
          <p:cNvPr id="9" name="Content Placeholder 8">
            <a:extLst>
              <a:ext uri="{FF2B5EF4-FFF2-40B4-BE49-F238E27FC236}">
                <a16:creationId xmlns:a16="http://schemas.microsoft.com/office/drawing/2014/main" id="{06A83C8A-D32F-0A66-D423-D125F50A4D0F}"/>
              </a:ext>
            </a:extLst>
          </p:cNvPr>
          <p:cNvSpPr>
            <a:spLocks noGrp="1"/>
          </p:cNvSpPr>
          <p:nvPr>
            <p:ph idx="1"/>
          </p:nvPr>
        </p:nvSpPr>
        <p:spPr>
          <a:xfrm>
            <a:off x="452284" y="1320993"/>
            <a:ext cx="6947397" cy="5410344"/>
          </a:xfrm>
        </p:spPr>
        <p:txBody>
          <a:bodyPr vert="horz" lIns="91440" tIns="45720" rIns="91440" bIns="45720" rtlCol="0" anchor="t">
            <a:normAutofit/>
          </a:bodyPr>
          <a:lstStyle/>
          <a:p>
            <a:pPr marL="0" indent="0">
              <a:buNone/>
            </a:pPr>
            <a:r>
              <a:rPr lang="en-US" sz="1100" b="1" dirty="0"/>
              <a:t>Engagement and satisfaction with the conference talks</a:t>
            </a:r>
            <a:endParaRPr lang="en-US" sz="1100" dirty="0"/>
          </a:p>
          <a:p>
            <a:pPr marL="0" indent="0">
              <a:buNone/>
            </a:pPr>
            <a:r>
              <a:rPr lang="en-US" sz="1100" b="1" dirty="0"/>
              <a:t>10/10</a:t>
            </a:r>
          </a:p>
          <a:p>
            <a:pPr marL="171450" indent="-171450"/>
            <a:r>
              <a:rPr lang="en-US" sz="1100" b="1" dirty="0"/>
              <a:t>Questions were asked, People Listened the Whole way through</a:t>
            </a:r>
          </a:p>
          <a:p>
            <a:pPr marL="171450" indent="-171450"/>
            <a:r>
              <a:rPr lang="en-US" sz="1100" b="1" dirty="0"/>
              <a:t>The conference rooms were full throughout the day</a:t>
            </a:r>
          </a:p>
          <a:p>
            <a:pPr marL="0" indent="0">
              <a:buNone/>
            </a:pPr>
            <a:r>
              <a:rPr lang="en-US" sz="1100" b="1" dirty="0"/>
              <a:t>Engagement and satisfaction with the exhibition hall</a:t>
            </a:r>
          </a:p>
          <a:p>
            <a:pPr marL="0" indent="0">
              <a:buNone/>
            </a:pPr>
            <a:r>
              <a:rPr lang="en-US" sz="1100" b="1" dirty="0"/>
              <a:t>8/10</a:t>
            </a:r>
            <a:r>
              <a:rPr lang="en-US" sz="1100" dirty="0"/>
              <a:t>  </a:t>
            </a:r>
          </a:p>
          <a:p>
            <a:pPr marL="171450" indent="-171450"/>
            <a:r>
              <a:rPr lang="en-US" sz="1100" dirty="0"/>
              <a:t>Exhibition hall seemed empty at sometimes however there was a reasonably high engagement throughout the day</a:t>
            </a:r>
          </a:p>
          <a:p>
            <a:pPr marL="171450" indent="-171450"/>
            <a:r>
              <a:rPr lang="en-US" sz="1100" dirty="0"/>
              <a:t>Stalls used almost all their resources by the end </a:t>
            </a:r>
          </a:p>
          <a:p>
            <a:pPr marL="0" indent="0">
              <a:buNone/>
            </a:pPr>
            <a:r>
              <a:rPr lang="en-US" sz="1100" b="1" dirty="0"/>
              <a:t>Engagement and satisfaction with event materials and food</a:t>
            </a:r>
          </a:p>
          <a:p>
            <a:pPr marL="0" indent="0">
              <a:buNone/>
            </a:pPr>
            <a:r>
              <a:rPr lang="en-US" sz="1100" b="1" dirty="0"/>
              <a:t>5/10</a:t>
            </a:r>
            <a:r>
              <a:rPr lang="en-US" sz="1100" dirty="0"/>
              <a:t> </a:t>
            </a:r>
          </a:p>
          <a:p>
            <a:pPr marL="171450" indent="-171450"/>
            <a:r>
              <a:rPr lang="en-US" sz="1100" dirty="0"/>
              <a:t>Food had no variety only Greek food and a hotdog stand</a:t>
            </a:r>
          </a:p>
          <a:p>
            <a:pPr marL="171450" indent="-171450"/>
            <a:r>
              <a:rPr lang="en-US" sz="1100" dirty="0"/>
              <a:t>Much paper was used and consumed </a:t>
            </a:r>
          </a:p>
          <a:p>
            <a:pPr marL="0" indent="0">
              <a:buNone/>
            </a:pPr>
            <a:r>
              <a:rPr lang="en-US" sz="1100" b="1" dirty="0"/>
              <a:t>Engagement and satisfaction with check in and staff </a:t>
            </a:r>
          </a:p>
          <a:p>
            <a:pPr marL="0" indent="0">
              <a:buNone/>
            </a:pPr>
            <a:r>
              <a:rPr lang="en-US" sz="1100" b="1" dirty="0"/>
              <a:t>9/10</a:t>
            </a:r>
            <a:endParaRPr lang="en-US" sz="1100" dirty="0"/>
          </a:p>
          <a:p>
            <a:pPr marL="171450" indent="-171450"/>
            <a:r>
              <a:rPr lang="en-US" sz="1100" b="1" dirty="0"/>
              <a:t>Minimum annoyance from visitors entering the venue staff were kind, A few technical issues nothing detrimental</a:t>
            </a:r>
          </a:p>
          <a:p>
            <a:pPr marL="0" indent="0">
              <a:buNone/>
            </a:pPr>
            <a:r>
              <a:rPr lang="en-US" sz="1100" b="1" dirty="0"/>
              <a:t>Engagement and satisfaction Overall </a:t>
            </a:r>
          </a:p>
          <a:p>
            <a:pPr marL="0" indent="0">
              <a:buNone/>
            </a:pPr>
            <a:r>
              <a:rPr lang="en-US" sz="1100" b="1" dirty="0"/>
              <a:t>Average 8/10 Event is Passive however meets its aims and objectives very well </a:t>
            </a:r>
          </a:p>
          <a:p>
            <a:pPr marL="0" indent="0">
              <a:buNone/>
            </a:pPr>
            <a:endParaRPr lang="en-US" sz="1200" dirty="0"/>
          </a:p>
        </p:txBody>
      </p:sp>
      <p:cxnSp>
        <p:nvCxnSpPr>
          <p:cNvPr id="12" name="Straight Connector 11">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9541919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038C0-FD9C-3684-9EEA-1D66F3B8F92A}"/>
              </a:ext>
            </a:extLst>
          </p:cNvPr>
          <p:cNvSpPr>
            <a:spLocks noGrp="1"/>
          </p:cNvSpPr>
          <p:nvPr>
            <p:ph type="title"/>
          </p:nvPr>
        </p:nvSpPr>
        <p:spPr/>
        <p:txBody>
          <a:bodyPr/>
          <a:lstStyle/>
          <a:p>
            <a:r>
              <a:rPr lang="en-US" dirty="0"/>
              <a:t>Social, Environmental, Political and Economic Factors </a:t>
            </a:r>
            <a:endParaRPr lang="en-GB" dirty="0"/>
          </a:p>
        </p:txBody>
      </p:sp>
      <p:sp>
        <p:nvSpPr>
          <p:cNvPr id="3" name="Content Placeholder 2">
            <a:extLst>
              <a:ext uri="{FF2B5EF4-FFF2-40B4-BE49-F238E27FC236}">
                <a16:creationId xmlns:a16="http://schemas.microsoft.com/office/drawing/2014/main" id="{8A191D65-C597-A8C2-96D6-8FCC6E44F50A}"/>
              </a:ext>
            </a:extLst>
          </p:cNvPr>
          <p:cNvSpPr>
            <a:spLocks noGrp="1"/>
          </p:cNvSpPr>
          <p:nvPr>
            <p:ph idx="1"/>
          </p:nvPr>
        </p:nvSpPr>
        <p:spPr>
          <a:xfrm>
            <a:off x="677334" y="1937878"/>
            <a:ext cx="8820785" cy="4217116"/>
          </a:xfrm>
        </p:spPr>
        <p:txBody>
          <a:bodyPr vert="horz" lIns="91440" tIns="45720" rIns="91440" bIns="45720" rtlCol="0" anchor="t">
            <a:noAutofit/>
          </a:bodyPr>
          <a:lstStyle/>
          <a:p>
            <a:r>
              <a:rPr lang="en-GB" sz="1400" dirty="0">
                <a:solidFill>
                  <a:schemeClr val="tx1"/>
                </a:solidFill>
              </a:rPr>
              <a:t>Social – Green Sustainability Conference sticks to sustainability trends</a:t>
            </a:r>
          </a:p>
          <a:p>
            <a:r>
              <a:rPr lang="en-GB" sz="1400" dirty="0">
                <a:solidFill>
                  <a:schemeClr val="tx1"/>
                </a:solidFill>
              </a:rPr>
              <a:t>Social - The conference allows for businesses and the public to network and socialize</a:t>
            </a:r>
            <a:r>
              <a:rPr lang="en-GB" sz="1400" dirty="0">
                <a:solidFill>
                  <a:schemeClr val="tx1"/>
                </a:solidFill>
                <a:latin typeface="Trebuchet MS"/>
                <a:cs typeface="Times New Roman"/>
              </a:rPr>
              <a:t>. </a:t>
            </a:r>
            <a:r>
              <a:rPr lang="en-GB" sz="1400" dirty="0">
                <a:solidFill>
                  <a:schemeClr val="tx1"/>
                </a:solidFill>
                <a:latin typeface="Times New Roman"/>
                <a:cs typeface="Times New Roman"/>
              </a:rPr>
              <a:t>(</a:t>
            </a:r>
            <a:r>
              <a:rPr lang="en-GB" sz="1400" dirty="0">
                <a:solidFill>
                  <a:schemeClr val="tx1"/>
                </a:solidFill>
                <a:effectLst/>
                <a:latin typeface="Times New Roman"/>
                <a:cs typeface="Times New Roman"/>
              </a:rPr>
              <a:t>4theManagement, 2023)</a:t>
            </a:r>
            <a:endParaRPr lang="en-GB" sz="1400" dirty="0">
              <a:solidFill>
                <a:schemeClr val="tx1"/>
              </a:solidFill>
              <a:latin typeface="Times New Roman"/>
              <a:cs typeface="Times New Roman"/>
            </a:endParaRPr>
          </a:p>
          <a:p>
            <a:r>
              <a:rPr lang="en-GB" sz="1400" dirty="0">
                <a:solidFill>
                  <a:schemeClr val="tx1"/>
                </a:solidFill>
              </a:rPr>
              <a:t>Environmental – Another contributing factor could be weather, especially storms. With the effects of climate change leading to more drastic weather it is harder for events and tourism industry to account for and predict weather effectively.  (Owen, 2023) </a:t>
            </a:r>
          </a:p>
          <a:p>
            <a:r>
              <a:rPr lang="en-GB" sz="1400" dirty="0">
                <a:solidFill>
                  <a:schemeClr val="tx1"/>
                </a:solidFill>
              </a:rPr>
              <a:t>Economic/Political – The price of fuel due to the 20-mph speed limit, When people must drive at a slower rate, they consume more fuel which costs more in the long run </a:t>
            </a:r>
            <a:r>
              <a:rPr lang="en-GB" sz="1400" dirty="0">
                <a:solidFill>
                  <a:schemeClr val="tx1"/>
                </a:solidFill>
                <a:effectLst/>
                <a:latin typeface="Times New Roman"/>
                <a:cs typeface="Times New Roman"/>
              </a:rPr>
              <a:t>(</a:t>
            </a:r>
            <a:r>
              <a:rPr lang="en-GB" sz="1400" dirty="0" err="1">
                <a:solidFill>
                  <a:schemeClr val="tx1"/>
                </a:solidFill>
                <a:effectLst/>
                <a:latin typeface="Times New Roman"/>
                <a:cs typeface="Times New Roman"/>
              </a:rPr>
              <a:t>Gov.</a:t>
            </a:r>
            <a:r>
              <a:rPr lang="en-GB" sz="1400" dirty="0" err="1">
                <a:solidFill>
                  <a:schemeClr val="tx1"/>
                </a:solidFill>
                <a:latin typeface="Times New Roman"/>
                <a:cs typeface="Times New Roman"/>
              </a:rPr>
              <a:t>Wales</a:t>
            </a:r>
            <a:r>
              <a:rPr lang="en-GB" sz="1400" dirty="0">
                <a:solidFill>
                  <a:schemeClr val="tx1"/>
                </a:solidFill>
                <a:effectLst/>
                <a:latin typeface="Times New Roman"/>
                <a:cs typeface="Times New Roman"/>
              </a:rPr>
              <a:t>, 2021)</a:t>
            </a:r>
            <a:endParaRPr lang="en-GB" sz="1400" dirty="0">
              <a:solidFill>
                <a:schemeClr val="tx1"/>
              </a:solidFill>
              <a:latin typeface="Times New Roman"/>
              <a:cs typeface="Times New Roman"/>
            </a:endParaRPr>
          </a:p>
        </p:txBody>
      </p:sp>
    </p:spTree>
    <p:extLst>
      <p:ext uri="{BB962C8B-B14F-4D97-AF65-F5344CB8AC3E}">
        <p14:creationId xmlns:p14="http://schemas.microsoft.com/office/powerpoint/2010/main" val="37816150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46AA1-371A-104C-3AB9-CB223D6B9A02}"/>
              </a:ext>
            </a:extLst>
          </p:cNvPr>
          <p:cNvSpPr>
            <a:spLocks noGrp="1"/>
          </p:cNvSpPr>
          <p:nvPr>
            <p:ph type="title"/>
          </p:nvPr>
        </p:nvSpPr>
        <p:spPr/>
        <p:txBody>
          <a:bodyPr/>
          <a:lstStyle/>
          <a:p>
            <a:r>
              <a:rPr lang="en-US"/>
              <a:t>Sustainability Trends and Demands</a:t>
            </a:r>
            <a:endParaRPr lang="en-GB"/>
          </a:p>
        </p:txBody>
      </p:sp>
      <p:sp>
        <p:nvSpPr>
          <p:cNvPr id="3" name="Content Placeholder 2">
            <a:extLst>
              <a:ext uri="{FF2B5EF4-FFF2-40B4-BE49-F238E27FC236}">
                <a16:creationId xmlns:a16="http://schemas.microsoft.com/office/drawing/2014/main" id="{C4A58A67-C6F9-9E7A-C4B6-CCB317ECF561}"/>
              </a:ext>
            </a:extLst>
          </p:cNvPr>
          <p:cNvSpPr>
            <a:spLocks noGrp="1"/>
          </p:cNvSpPr>
          <p:nvPr>
            <p:ph idx="1"/>
          </p:nvPr>
        </p:nvSpPr>
        <p:spPr>
          <a:xfrm>
            <a:off x="677334" y="1518454"/>
            <a:ext cx="8596668" cy="4729945"/>
          </a:xfrm>
        </p:spPr>
        <p:txBody>
          <a:bodyPr vert="horz" lIns="91440" tIns="45720" rIns="91440" bIns="45720" rtlCol="0" anchor="t">
            <a:noAutofit/>
          </a:bodyPr>
          <a:lstStyle/>
          <a:p>
            <a:r>
              <a:rPr lang="en-GB" sz="1400" dirty="0"/>
              <a:t>The World Tourism Organization describes sustainable tourism as “tourism that takes full account of its current and future economic, social and environmental impacts, addressing the needs of visitors, the industry, the environment, and host communities”. (UNWTO, 2024)</a:t>
            </a:r>
          </a:p>
          <a:p>
            <a:r>
              <a:rPr lang="en-GB" sz="1400" dirty="0"/>
              <a:t>A report done by Statista found that in 2022 when surveyed, over 80 percent of global travellers said that sustainable tourism is important. (Statista, 2022)</a:t>
            </a:r>
          </a:p>
          <a:p>
            <a:r>
              <a:rPr lang="en-GB" sz="1400" dirty="0"/>
              <a:t>Another report by Booking.com in 2021, of surveyed people 61% said that the pandemic made them want to travel more sustainably in the future. (Booking.com, 2021)</a:t>
            </a:r>
          </a:p>
          <a:p>
            <a:r>
              <a:rPr lang="en-GB" sz="1400" dirty="0"/>
              <a:t>The above show sustainable tourism is on the rise</a:t>
            </a:r>
          </a:p>
          <a:p>
            <a:r>
              <a:rPr lang="en-GB" sz="1400" dirty="0"/>
              <a:t>As stated in the Drivers of greenwashing “</a:t>
            </a:r>
            <a:r>
              <a:rPr lang="en-US" sz="1400" dirty="0"/>
              <a:t>Greenwashing is the act of misleading consumers regarding the environmental practices of a company” (Delmas &amp; Burbano, 2011)</a:t>
            </a:r>
          </a:p>
          <a:p>
            <a:r>
              <a:rPr lang="en-US" sz="1400" dirty="0"/>
              <a:t>Large amount of papers used by event could be greenwashing.</a:t>
            </a:r>
          </a:p>
        </p:txBody>
      </p:sp>
    </p:spTree>
    <p:extLst>
      <p:ext uri="{BB962C8B-B14F-4D97-AF65-F5344CB8AC3E}">
        <p14:creationId xmlns:p14="http://schemas.microsoft.com/office/powerpoint/2010/main" val="39341085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ADF63-6A82-5F4E-24CA-C87C93A7A05E}"/>
              </a:ext>
            </a:extLst>
          </p:cNvPr>
          <p:cNvSpPr>
            <a:spLocks noGrp="1"/>
          </p:cNvSpPr>
          <p:nvPr>
            <p:ph type="title"/>
          </p:nvPr>
        </p:nvSpPr>
        <p:spPr/>
        <p:txBody>
          <a:bodyPr/>
          <a:lstStyle/>
          <a:p>
            <a:r>
              <a:rPr lang="en-US"/>
              <a:t>How does this effect the development of the Tourism and event industry ???</a:t>
            </a:r>
            <a:endParaRPr lang="en-GB"/>
          </a:p>
        </p:txBody>
      </p:sp>
      <p:sp>
        <p:nvSpPr>
          <p:cNvPr id="3" name="Content Placeholder 2">
            <a:extLst>
              <a:ext uri="{FF2B5EF4-FFF2-40B4-BE49-F238E27FC236}">
                <a16:creationId xmlns:a16="http://schemas.microsoft.com/office/drawing/2014/main" id="{82DF5038-8679-648F-73B7-68A39A2D6B30}"/>
              </a:ext>
            </a:extLst>
          </p:cNvPr>
          <p:cNvSpPr>
            <a:spLocks noGrp="1"/>
          </p:cNvSpPr>
          <p:nvPr>
            <p:ph idx="1"/>
          </p:nvPr>
        </p:nvSpPr>
        <p:spPr>
          <a:xfrm>
            <a:off x="677334" y="2083531"/>
            <a:ext cx="8596668" cy="3520855"/>
          </a:xfrm>
        </p:spPr>
        <p:txBody>
          <a:bodyPr vert="horz" lIns="91440" tIns="45720" rIns="91440" bIns="45720" rtlCol="0" anchor="t">
            <a:normAutofit/>
          </a:bodyPr>
          <a:lstStyle/>
          <a:p>
            <a:r>
              <a:rPr lang="en-GB" sz="1400" dirty="0"/>
              <a:t>The rise of sustainability ensures businesses that they need to either adjust to the trend or risk being overlooked.</a:t>
            </a:r>
          </a:p>
          <a:p>
            <a:r>
              <a:rPr lang="en-GB" sz="1400" dirty="0"/>
              <a:t>Event organizations and tourism destinations can be demonised for not following sustainable practices</a:t>
            </a:r>
          </a:p>
          <a:p>
            <a:r>
              <a:rPr lang="en-GB" sz="1400" dirty="0"/>
              <a:t>The new generations seek out sustainable practices and advocates of it. As they age and become the primary consumer market businesses must develop to be able to cater towards them or risk losing market share </a:t>
            </a:r>
          </a:p>
          <a:p>
            <a:r>
              <a:rPr lang="en-GB" sz="1400" dirty="0"/>
              <a:t>Companies are identifying and achieving sustainable goals. </a:t>
            </a:r>
            <a:r>
              <a:rPr lang="en-GB" sz="1400" dirty="0">
                <a:effectLst/>
                <a:latin typeface="Times New Roman"/>
                <a:cs typeface="Times New Roman"/>
              </a:rPr>
              <a:t>(</a:t>
            </a:r>
            <a:r>
              <a:rPr lang="en-GB" sz="1400" dirty="0">
                <a:latin typeface="Times New Roman"/>
                <a:cs typeface="Times New Roman"/>
              </a:rPr>
              <a:t>M</a:t>
            </a:r>
            <a:r>
              <a:rPr lang="en-GB" sz="1400" dirty="0">
                <a:effectLst/>
                <a:latin typeface="Times New Roman"/>
                <a:cs typeface="Times New Roman"/>
              </a:rPr>
              <a:t>arriott, 2024)</a:t>
            </a:r>
            <a:endParaRPr lang="en-GB" sz="1400" dirty="0">
              <a:latin typeface="Times New Roman"/>
              <a:cs typeface="Times New Roman"/>
            </a:endParaRPr>
          </a:p>
        </p:txBody>
      </p:sp>
    </p:spTree>
    <p:extLst>
      <p:ext uri="{BB962C8B-B14F-4D97-AF65-F5344CB8AC3E}">
        <p14:creationId xmlns:p14="http://schemas.microsoft.com/office/powerpoint/2010/main" val="35553847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D88D2-CF2C-149E-16CD-4F93AE3385F6}"/>
              </a:ext>
            </a:extLst>
          </p:cNvPr>
          <p:cNvSpPr>
            <a:spLocks noGrp="1"/>
          </p:cNvSpPr>
          <p:nvPr>
            <p:ph type="title"/>
          </p:nvPr>
        </p:nvSpPr>
        <p:spPr/>
        <p:txBody>
          <a:bodyPr/>
          <a:lstStyle/>
          <a:p>
            <a:r>
              <a:rPr lang="en-US"/>
              <a:t>Significance of impact on the community </a:t>
            </a:r>
          </a:p>
        </p:txBody>
      </p:sp>
      <p:sp>
        <p:nvSpPr>
          <p:cNvPr id="3" name="Content Placeholder 2">
            <a:extLst>
              <a:ext uri="{FF2B5EF4-FFF2-40B4-BE49-F238E27FC236}">
                <a16:creationId xmlns:a16="http://schemas.microsoft.com/office/drawing/2014/main" id="{79A9BF65-09E5-26E9-E2B7-5365D46112DB}"/>
              </a:ext>
            </a:extLst>
          </p:cNvPr>
          <p:cNvSpPr>
            <a:spLocks noGrp="1"/>
          </p:cNvSpPr>
          <p:nvPr>
            <p:ph idx="1"/>
          </p:nvPr>
        </p:nvSpPr>
        <p:spPr>
          <a:xfrm>
            <a:off x="677334" y="1929418"/>
            <a:ext cx="8596668" cy="3497988"/>
          </a:xfrm>
        </p:spPr>
        <p:txBody>
          <a:bodyPr vert="horz" lIns="91440" tIns="45720" rIns="91440" bIns="45720" rtlCol="0" anchor="t">
            <a:normAutofit/>
          </a:bodyPr>
          <a:lstStyle/>
          <a:p>
            <a:r>
              <a:rPr lang="en-GB" sz="1400" dirty="0"/>
              <a:t>When tourism is focused on the preservation of environments, cultures, histories and local communities then the locals can benefit and use tourism in a way that is beneficial rather than harmful. </a:t>
            </a:r>
            <a:endParaRPr lang="en-US" sz="1400" dirty="0"/>
          </a:p>
          <a:p>
            <a:r>
              <a:rPr lang="en-GB" sz="1400" dirty="0"/>
              <a:t>The event focused on sustainability of Wales and if the work of the sponsors and Arena itself is done properly Wales will become more sustainable</a:t>
            </a:r>
          </a:p>
          <a:p>
            <a:r>
              <a:rPr lang="en-GB" sz="1400" dirty="0"/>
              <a:t>By involving these communities in the tourism industry and planning they can have a far more impactful say and give their take on the industry.</a:t>
            </a:r>
            <a:r>
              <a:rPr lang="en-GB" sz="1400"/>
              <a:t> </a:t>
            </a:r>
            <a:endParaRPr lang="en-GB" sz="1400">
              <a:solidFill>
                <a:schemeClr val="tx1"/>
              </a:solidFill>
            </a:endParaRPr>
          </a:p>
          <a:p>
            <a:r>
              <a:rPr lang="en-US" sz="1400" b="0" i="0" dirty="0">
                <a:solidFill>
                  <a:schemeClr val="tx1"/>
                </a:solidFill>
                <a:effectLst/>
              </a:rPr>
              <a:t>“if the environment is an attraction, then it encourages the preservation of it. It can change the community’s perspective and how they see their own resources. If tourism is set up to benefit community members, then it’s an asset to them” As quoted on the site Solimar international </a:t>
            </a:r>
            <a:r>
              <a:rPr lang="en-GB" sz="1400" dirty="0">
                <a:solidFill>
                  <a:schemeClr val="tx1"/>
                </a:solidFill>
                <a:effectLst/>
              </a:rPr>
              <a:t>(Hunt, 2023)</a:t>
            </a:r>
            <a:endParaRPr lang="en-GB">
              <a:solidFill>
                <a:schemeClr val="tx1"/>
              </a:solidFill>
            </a:endParaRPr>
          </a:p>
        </p:txBody>
      </p:sp>
    </p:spTree>
    <p:extLst>
      <p:ext uri="{BB962C8B-B14F-4D97-AF65-F5344CB8AC3E}">
        <p14:creationId xmlns:p14="http://schemas.microsoft.com/office/powerpoint/2010/main" val="9493950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8BEE1E98-AF3D-D06B-0F3B-FC05AE48A38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097" r="-2" b="12334"/>
          <a:stretch/>
        </p:blipFill>
        <p:spPr bwMode="auto">
          <a:xfrm>
            <a:off x="7663546" y="-1"/>
            <a:ext cx="4528453"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00346A4-1ED2-8E81-28F9-77708F080246}"/>
              </a:ext>
            </a:extLst>
          </p:cNvPr>
          <p:cNvSpPr>
            <a:spLocks noGrp="1"/>
          </p:cNvSpPr>
          <p:nvPr>
            <p:ph type="title"/>
          </p:nvPr>
        </p:nvSpPr>
        <p:spPr>
          <a:xfrm>
            <a:off x="677333" y="609600"/>
            <a:ext cx="3851123" cy="1320800"/>
          </a:xfrm>
        </p:spPr>
        <p:txBody>
          <a:bodyPr>
            <a:normAutofit/>
          </a:bodyPr>
          <a:lstStyle/>
          <a:p>
            <a:r>
              <a:rPr lang="en-US"/>
              <a:t>Conclusion</a:t>
            </a:r>
          </a:p>
        </p:txBody>
      </p:sp>
      <p:sp>
        <p:nvSpPr>
          <p:cNvPr id="3" name="Content Placeholder 2">
            <a:extLst>
              <a:ext uri="{FF2B5EF4-FFF2-40B4-BE49-F238E27FC236}">
                <a16:creationId xmlns:a16="http://schemas.microsoft.com/office/drawing/2014/main" id="{53FDC121-CD97-C06A-5816-A31B747517CB}"/>
              </a:ext>
            </a:extLst>
          </p:cNvPr>
          <p:cNvSpPr>
            <a:spLocks noGrp="1"/>
          </p:cNvSpPr>
          <p:nvPr>
            <p:ph idx="1"/>
          </p:nvPr>
        </p:nvSpPr>
        <p:spPr>
          <a:xfrm>
            <a:off x="677333" y="1267090"/>
            <a:ext cx="6983039" cy="4445452"/>
          </a:xfrm>
        </p:spPr>
        <p:txBody>
          <a:bodyPr vert="horz" lIns="91440" tIns="45720" rIns="91440" bIns="45720" rtlCol="0" anchor="t">
            <a:normAutofit/>
          </a:bodyPr>
          <a:lstStyle/>
          <a:p>
            <a:r>
              <a:rPr lang="en-GB" sz="1400" dirty="0"/>
              <a:t>Green economy aims to reduce carbon footprint, create a sustainable lifestyle and allow networking between businesses and public</a:t>
            </a:r>
            <a:endParaRPr lang="en-US"/>
          </a:p>
          <a:p>
            <a:r>
              <a:rPr lang="en-GB" sz="1400" dirty="0"/>
              <a:t>It meets its aims and objectives marketing to the visitor typology well through credible partners, Sponsors and 4The Region Company </a:t>
            </a:r>
          </a:p>
          <a:p>
            <a:r>
              <a:rPr lang="en-GB" sz="1400" dirty="0"/>
              <a:t>Their biggest issue was their paper usage and waste creation, and their biggest key strength was their marketing driving force, Partners and credibility to cover any relevant costs</a:t>
            </a:r>
          </a:p>
          <a:p>
            <a:r>
              <a:rPr lang="en-GB" sz="1400" dirty="0"/>
              <a:t>The overall engagement was high through the conference and exhibition the most with a personal NPS score of 8 out of 10</a:t>
            </a:r>
          </a:p>
          <a:p>
            <a:r>
              <a:rPr lang="en-GB" sz="1400" dirty="0"/>
              <a:t>There were factors that affected the business, both externally and internally</a:t>
            </a:r>
          </a:p>
          <a:p>
            <a:r>
              <a:rPr lang="en-GB" sz="1400" dirty="0"/>
              <a:t>The rise of the sustainability trend in the tourism and event industry shows its importance</a:t>
            </a:r>
            <a:endParaRPr lang="en-GB" dirty="0"/>
          </a:p>
          <a:p>
            <a:r>
              <a:rPr lang="en-GB" sz="1400" dirty="0"/>
              <a:t>Sustainability is a prominent aspect of tourism now and events like the Conference will be more prominent</a:t>
            </a:r>
          </a:p>
          <a:p>
            <a:pPr marL="0" indent="0">
              <a:buNone/>
            </a:pPr>
            <a:endParaRPr lang="en-GB" sz="2000" dirty="0"/>
          </a:p>
        </p:txBody>
      </p:sp>
      <p:cxnSp>
        <p:nvCxnSpPr>
          <p:cNvPr id="2055" name="Straight Connector 2054">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2057" name="Straight Connector 2056">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2059"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1"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3"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5"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7"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9"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71"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0586269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E75F7-B99C-EC26-0699-7442BA3870F1}"/>
              </a:ext>
            </a:extLst>
          </p:cNvPr>
          <p:cNvSpPr>
            <a:spLocks noGrp="1"/>
          </p:cNvSpPr>
          <p:nvPr>
            <p:ph type="title"/>
          </p:nvPr>
        </p:nvSpPr>
        <p:spPr/>
        <p:txBody>
          <a:bodyPr/>
          <a:lstStyle/>
          <a:p>
            <a:r>
              <a:rPr lang="en-GB" dirty="0"/>
              <a:t>References (Elijah)</a:t>
            </a:r>
          </a:p>
        </p:txBody>
      </p:sp>
      <p:sp>
        <p:nvSpPr>
          <p:cNvPr id="3" name="Content Placeholder 2">
            <a:extLst>
              <a:ext uri="{FF2B5EF4-FFF2-40B4-BE49-F238E27FC236}">
                <a16:creationId xmlns:a16="http://schemas.microsoft.com/office/drawing/2014/main" id="{AFD1F109-15FB-3845-EB16-DECE4B3E4F8C}"/>
              </a:ext>
            </a:extLst>
          </p:cNvPr>
          <p:cNvSpPr>
            <a:spLocks noGrp="1"/>
          </p:cNvSpPr>
          <p:nvPr>
            <p:ph idx="1"/>
          </p:nvPr>
        </p:nvSpPr>
        <p:spPr>
          <a:xfrm>
            <a:off x="677334" y="1248697"/>
            <a:ext cx="8596668" cy="5609303"/>
          </a:xfrm>
        </p:spPr>
        <p:txBody>
          <a:bodyPr>
            <a:normAutofit fontScale="55000" lnSpcReduction="20000"/>
          </a:bodyPr>
          <a:lstStyle/>
          <a:p>
            <a:pPr algn="l">
              <a:lnSpc>
                <a:spcPct val="150000"/>
              </a:lnSpc>
            </a:pPr>
            <a:r>
              <a:rPr lang="en-US" sz="1800" b="1" dirty="0">
                <a:effectLst/>
                <a:latin typeface="Times New Roman" panose="02020603050405020304" pitchFamily="18" charset="0"/>
              </a:rPr>
              <a:t>Reference list</a:t>
            </a:r>
          </a:p>
          <a:p>
            <a:pPr>
              <a:lnSpc>
                <a:spcPct val="150000"/>
              </a:lnSpc>
            </a:pPr>
            <a:r>
              <a:rPr lang="en-US" sz="1800" dirty="0">
                <a:effectLst/>
                <a:latin typeface="Times New Roman" panose="02020603050405020304" pitchFamily="18" charset="0"/>
              </a:rPr>
              <a:t>4theManagement (2022). </a:t>
            </a:r>
            <a:r>
              <a:rPr lang="en-US" sz="1800" i="1" dirty="0">
                <a:effectLst/>
                <a:latin typeface="Times New Roman" panose="02020603050405020304" pitchFamily="18" charset="0"/>
              </a:rPr>
              <a:t>Green Recovery Conference</a:t>
            </a:r>
            <a:r>
              <a:rPr lang="en-US" sz="1800" dirty="0">
                <a:effectLst/>
                <a:latin typeface="Times New Roman" panose="02020603050405020304" pitchFamily="18" charset="0"/>
              </a:rPr>
              <a:t>. [online] 4theRegion. Available at: https://www.4theregion.org.uk/green-recovery-conference/ [Accessed 14 Jan. 2024].</a:t>
            </a:r>
          </a:p>
          <a:p>
            <a:pPr>
              <a:lnSpc>
                <a:spcPct val="150000"/>
              </a:lnSpc>
            </a:pPr>
            <a:r>
              <a:rPr lang="en-US" sz="1800" dirty="0">
                <a:effectLst/>
                <a:latin typeface="Times New Roman" panose="02020603050405020304" pitchFamily="18" charset="0"/>
              </a:rPr>
              <a:t>4theManagement (2023). </a:t>
            </a:r>
            <a:r>
              <a:rPr lang="en-US" sz="1800" i="1" dirty="0">
                <a:effectLst/>
                <a:latin typeface="Times New Roman" panose="02020603050405020304" pitchFamily="18" charset="0"/>
              </a:rPr>
              <a:t>Green Economy Conference</a:t>
            </a:r>
            <a:r>
              <a:rPr lang="en-US" sz="1800" dirty="0">
                <a:effectLst/>
                <a:latin typeface="Times New Roman" panose="02020603050405020304" pitchFamily="18" charset="0"/>
              </a:rPr>
              <a:t>. [online] 4theRegion. Available at: https://www.4theregion.org.uk/green-economy-conference/?mc_cid=87bda4ce8c&amp;mc_eid=4f051e4f6a [Accessed 14 Jan. 2024].</a:t>
            </a:r>
          </a:p>
          <a:p>
            <a:pPr>
              <a:lnSpc>
                <a:spcPct val="150000"/>
              </a:lnSpc>
            </a:pPr>
            <a:r>
              <a:rPr lang="en-US" sz="1800" dirty="0">
                <a:effectLst/>
                <a:latin typeface="Times New Roman" panose="02020603050405020304" pitchFamily="18" charset="0"/>
              </a:rPr>
              <a:t>Maliha </a:t>
            </a:r>
            <a:r>
              <a:rPr lang="en-US" sz="1800" dirty="0" err="1">
                <a:effectLst/>
                <a:latin typeface="Times New Roman" panose="02020603050405020304" pitchFamily="18" charset="0"/>
              </a:rPr>
              <a:t>Binte</a:t>
            </a:r>
            <a:r>
              <a:rPr lang="en-US" sz="1800" dirty="0">
                <a:effectLst/>
                <a:latin typeface="Times New Roman" panose="02020603050405020304" pitchFamily="18" charset="0"/>
              </a:rPr>
              <a:t> Mohiuddin and Jabot, M. (2022). Activating Education for Sustainable Development Goals Through </a:t>
            </a:r>
            <a:r>
              <a:rPr lang="en-US" sz="1800" dirty="0" err="1">
                <a:effectLst/>
                <a:latin typeface="Times New Roman" panose="02020603050405020304" pitchFamily="18" charset="0"/>
              </a:rPr>
              <a:t>YouthMappers</a:t>
            </a:r>
            <a:r>
              <a:rPr lang="en-US" sz="1800" dirty="0">
                <a:effectLst/>
                <a:latin typeface="Times New Roman" panose="02020603050405020304" pitchFamily="18" charset="0"/>
              </a:rPr>
              <a:t>. </a:t>
            </a:r>
            <a:r>
              <a:rPr lang="en-US" sz="1800" i="1" dirty="0">
                <a:effectLst/>
                <a:latin typeface="Times New Roman" panose="02020603050405020304" pitchFamily="18" charset="0"/>
              </a:rPr>
              <a:t>Sustainable development goals series</a:t>
            </a:r>
            <a:r>
              <a:rPr lang="en-US" sz="1800" dirty="0">
                <a:effectLst/>
                <a:latin typeface="Times New Roman" panose="02020603050405020304" pitchFamily="18" charset="0"/>
              </a:rPr>
              <a:t>, pp.93–99. </a:t>
            </a:r>
            <a:r>
              <a:rPr lang="en-US" sz="1800" dirty="0" err="1">
                <a:effectLst/>
                <a:latin typeface="Times New Roman" panose="02020603050405020304" pitchFamily="18" charset="0"/>
              </a:rPr>
              <a:t>doi:https</a:t>
            </a:r>
            <a:r>
              <a:rPr lang="en-US" sz="1800" dirty="0">
                <a:effectLst/>
                <a:latin typeface="Times New Roman" panose="02020603050405020304" pitchFamily="18" charset="0"/>
              </a:rPr>
              <a:t>://doi.org/10.1007/978-3-031-05182-1_8.</a:t>
            </a:r>
          </a:p>
          <a:p>
            <a:pPr>
              <a:lnSpc>
                <a:spcPct val="150000"/>
              </a:lnSpc>
            </a:pPr>
            <a:r>
              <a:rPr lang="en-US" sz="1800" dirty="0">
                <a:effectLst/>
                <a:latin typeface="Times New Roman" panose="02020603050405020304" pitchFamily="18" charset="0"/>
              </a:rPr>
              <a:t>Petro, G. (2021). </a:t>
            </a:r>
            <a:r>
              <a:rPr lang="en-US" sz="1800" i="1" dirty="0">
                <a:effectLst/>
                <a:latin typeface="Times New Roman" panose="02020603050405020304" pitchFamily="18" charset="0"/>
              </a:rPr>
              <a:t>Gen Z Is Emerging As The Sustainability Generation</a:t>
            </a:r>
            <a:r>
              <a:rPr lang="en-US" sz="1800" dirty="0">
                <a:effectLst/>
                <a:latin typeface="Times New Roman" panose="02020603050405020304" pitchFamily="18" charset="0"/>
              </a:rPr>
              <a:t>. [online] Forbes. Available at: https://www.forbes.com/sites/gregpetro/2021/04/30/gen-z-is-emerging-as-the-sustainability-generation/?sh=26b3f6e08699 [Accessed 15 Jan. 2024].</a:t>
            </a:r>
          </a:p>
          <a:p>
            <a:pPr>
              <a:lnSpc>
                <a:spcPct val="150000"/>
              </a:lnSpc>
            </a:pPr>
            <a:r>
              <a:rPr lang="en-US" sz="1800" dirty="0">
                <a:effectLst/>
                <a:latin typeface="Times New Roman" panose="02020603050405020304" pitchFamily="18" charset="0"/>
              </a:rPr>
              <a:t>Reichheld, A., </a:t>
            </a:r>
            <a:r>
              <a:rPr lang="en-US" sz="1800" dirty="0" err="1">
                <a:effectLst/>
                <a:latin typeface="Times New Roman" panose="02020603050405020304" pitchFamily="18" charset="0"/>
              </a:rPr>
              <a:t>Peto</a:t>
            </a:r>
            <a:r>
              <a:rPr lang="en-US" sz="1800" dirty="0">
                <a:effectLst/>
                <a:latin typeface="Times New Roman" panose="02020603050405020304" pitchFamily="18" charset="0"/>
              </a:rPr>
              <a:t>, J. and </a:t>
            </a:r>
            <a:r>
              <a:rPr lang="en-US" sz="1800" dirty="0" err="1">
                <a:effectLst/>
                <a:latin typeface="Times New Roman" panose="02020603050405020304" pitchFamily="18" charset="0"/>
              </a:rPr>
              <a:t>Ritthaler</a:t>
            </a:r>
            <a:r>
              <a:rPr lang="en-US" sz="1800" dirty="0">
                <a:effectLst/>
                <a:latin typeface="Times New Roman" panose="02020603050405020304" pitchFamily="18" charset="0"/>
              </a:rPr>
              <a:t>, C. (2023). </a:t>
            </a:r>
            <a:r>
              <a:rPr lang="en-US" sz="1800" i="1" dirty="0">
                <a:effectLst/>
                <a:latin typeface="Times New Roman" panose="02020603050405020304" pitchFamily="18" charset="0"/>
              </a:rPr>
              <a:t>Research: Consumers’ Sustainability Demands Are Rising</a:t>
            </a:r>
            <a:r>
              <a:rPr lang="en-US" sz="1800" dirty="0">
                <a:effectLst/>
                <a:latin typeface="Times New Roman" panose="02020603050405020304" pitchFamily="18" charset="0"/>
              </a:rPr>
              <a:t>. [online] Harvard Business Review. Available at: https://hbr.org/2023/09/research-consumers-sustainability-demands-are-rising.</a:t>
            </a:r>
          </a:p>
          <a:p>
            <a:pPr>
              <a:lnSpc>
                <a:spcPct val="150000"/>
              </a:lnSpc>
            </a:pPr>
            <a:r>
              <a:rPr lang="en-US" sz="1800" dirty="0">
                <a:effectLst/>
                <a:latin typeface="Times New Roman" panose="02020603050405020304" pitchFamily="18" charset="0"/>
              </a:rPr>
              <a:t>Swansea. (n.d.). </a:t>
            </a:r>
            <a:r>
              <a:rPr lang="en-US" sz="1800" i="1" dirty="0">
                <a:effectLst/>
                <a:latin typeface="Times New Roman" panose="02020603050405020304" pitchFamily="18" charset="0"/>
              </a:rPr>
              <a:t>Introduction of 20mph speed limit</a:t>
            </a:r>
            <a:r>
              <a:rPr lang="en-US" sz="1800" dirty="0">
                <a:effectLst/>
                <a:latin typeface="Times New Roman" panose="02020603050405020304" pitchFamily="18" charset="0"/>
              </a:rPr>
              <a:t>. [online] Available at: https://www.swansea.gov.uk/20mph.</a:t>
            </a:r>
          </a:p>
          <a:p>
            <a:pPr>
              <a:lnSpc>
                <a:spcPct val="150000"/>
              </a:lnSpc>
            </a:pPr>
            <a:r>
              <a:rPr lang="en-US" sz="1800" dirty="0">
                <a:effectLst/>
                <a:latin typeface="Times New Roman" panose="02020603050405020304" pitchFamily="18" charset="0"/>
              </a:rPr>
              <a:t>Todd, D. (2019). </a:t>
            </a:r>
            <a:r>
              <a:rPr lang="en-US" sz="1800" i="1" dirty="0">
                <a:effectLst/>
                <a:latin typeface="Times New Roman" panose="02020603050405020304" pitchFamily="18" charset="0"/>
              </a:rPr>
              <a:t>Events: Free vs Paid</a:t>
            </a:r>
            <a:r>
              <a:rPr lang="en-US" sz="1800" dirty="0">
                <a:effectLst/>
                <a:latin typeface="Times New Roman" panose="02020603050405020304" pitchFamily="18" charset="0"/>
              </a:rPr>
              <a:t>. [online] Medium. Available at: https://themarketeer.medium.com/events-free-vs-paid-4690547261f9.</a:t>
            </a:r>
          </a:p>
          <a:p>
            <a:pPr>
              <a:lnSpc>
                <a:spcPct val="150000"/>
              </a:lnSpc>
            </a:pPr>
            <a:r>
              <a:rPr lang="en-US" sz="1800" dirty="0">
                <a:effectLst/>
                <a:latin typeface="Times New Roman" panose="02020603050405020304" pitchFamily="18" charset="0"/>
              </a:rPr>
              <a:t>World Economic Forum. (2020). </a:t>
            </a:r>
            <a:r>
              <a:rPr lang="en-US" sz="1800" i="1" dirty="0">
                <a:effectLst/>
                <a:latin typeface="Times New Roman" panose="02020603050405020304" pitchFamily="18" charset="0"/>
              </a:rPr>
              <a:t>Nearly 9 in 10 People Globally Want a More Sustainable and Equitable World Post COVID-19</a:t>
            </a:r>
            <a:r>
              <a:rPr lang="en-US" sz="1800" dirty="0">
                <a:effectLst/>
                <a:latin typeface="Times New Roman" panose="02020603050405020304" pitchFamily="18" charset="0"/>
              </a:rPr>
              <a:t>. [online] Available at: https://www.weforum.org/press/2020/09/nearly-9-in-10-people-globally-want-a-more-sustainable-and-equitable-world-post-covid-19/.</a:t>
            </a:r>
          </a:p>
          <a:p>
            <a:pPr>
              <a:lnSpc>
                <a:spcPct val="150000"/>
              </a:lnSpc>
            </a:pPr>
            <a:r>
              <a:rPr lang="en-US" sz="1800" dirty="0">
                <a:effectLst/>
                <a:latin typeface="Times New Roman" panose="02020603050405020304" pitchFamily="18" charset="0"/>
              </a:rPr>
              <a:t>www.eventimpacts.com. (n.d.). </a:t>
            </a:r>
            <a:r>
              <a:rPr lang="en-US" sz="1800" i="1" dirty="0">
                <a:effectLst/>
                <a:latin typeface="Times New Roman" panose="02020603050405020304" pitchFamily="18" charset="0"/>
              </a:rPr>
              <a:t>Waste Impacts | Event Impacts</a:t>
            </a:r>
            <a:r>
              <a:rPr lang="en-US" sz="1800" dirty="0">
                <a:effectLst/>
                <a:latin typeface="Times New Roman" panose="02020603050405020304" pitchFamily="18" charset="0"/>
              </a:rPr>
              <a:t>. [online] Available at: https://www.eventimpacts.com/impact-types/environmental/content/waste.</a:t>
            </a:r>
          </a:p>
          <a:p>
            <a:pPr>
              <a:lnSpc>
                <a:spcPct val="150000"/>
              </a:lnSpc>
            </a:pPr>
            <a:r>
              <a:rPr lang="en-US" sz="1800" dirty="0">
                <a:effectLst/>
                <a:latin typeface="Times New Roman" panose="02020603050405020304" pitchFamily="18" charset="0"/>
              </a:rPr>
              <a:t>www.instagram.com. (2023). </a:t>
            </a:r>
            <a:r>
              <a:rPr lang="en-US" sz="1800" i="1" dirty="0">
                <a:effectLst/>
                <a:latin typeface="Times New Roman" panose="02020603050405020304" pitchFamily="18" charset="0"/>
              </a:rPr>
              <a:t>Instagram</a:t>
            </a:r>
            <a:r>
              <a:rPr lang="en-US" sz="1800" dirty="0">
                <a:effectLst/>
                <a:latin typeface="Times New Roman" panose="02020603050405020304" pitchFamily="18" charset="0"/>
              </a:rPr>
              <a:t>. [online] Available at: https://www.instagram.com/4theregion/ [Accessed 14 Jan. 2024].</a:t>
            </a:r>
          </a:p>
          <a:p>
            <a:endParaRPr lang="en-GB" dirty="0"/>
          </a:p>
        </p:txBody>
      </p:sp>
    </p:spTree>
    <p:extLst>
      <p:ext uri="{BB962C8B-B14F-4D97-AF65-F5344CB8AC3E}">
        <p14:creationId xmlns:p14="http://schemas.microsoft.com/office/powerpoint/2010/main" val="15151297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28D06-6223-137F-8396-1D726C542ACA}"/>
              </a:ext>
            </a:extLst>
          </p:cNvPr>
          <p:cNvSpPr>
            <a:spLocks noGrp="1"/>
          </p:cNvSpPr>
          <p:nvPr>
            <p:ph type="title"/>
          </p:nvPr>
        </p:nvSpPr>
        <p:spPr>
          <a:xfrm>
            <a:off x="677334" y="609600"/>
            <a:ext cx="8596668" cy="781407"/>
          </a:xfrm>
        </p:spPr>
        <p:txBody>
          <a:bodyPr/>
          <a:lstStyle/>
          <a:p>
            <a:r>
              <a:rPr lang="en-GB" dirty="0"/>
              <a:t>References (Jayden)</a:t>
            </a:r>
          </a:p>
        </p:txBody>
      </p:sp>
      <p:sp>
        <p:nvSpPr>
          <p:cNvPr id="3" name="Content Placeholder 2">
            <a:extLst>
              <a:ext uri="{FF2B5EF4-FFF2-40B4-BE49-F238E27FC236}">
                <a16:creationId xmlns:a16="http://schemas.microsoft.com/office/drawing/2014/main" id="{73EB4253-94DD-3680-A579-178CAFAEC8F2}"/>
              </a:ext>
            </a:extLst>
          </p:cNvPr>
          <p:cNvSpPr>
            <a:spLocks noGrp="1"/>
          </p:cNvSpPr>
          <p:nvPr>
            <p:ph idx="1"/>
          </p:nvPr>
        </p:nvSpPr>
        <p:spPr>
          <a:xfrm>
            <a:off x="677334" y="1391007"/>
            <a:ext cx="8596668" cy="4611461"/>
          </a:xfrm>
        </p:spPr>
        <p:txBody>
          <a:bodyPr vert="horz" lIns="91440" tIns="45720" rIns="91440" bIns="45720" rtlCol="0" anchor="t">
            <a:normAutofit fontScale="70000" lnSpcReduction="20000"/>
          </a:bodyPr>
          <a:lstStyle/>
          <a:p>
            <a:r>
              <a:rPr lang="en-US" dirty="0"/>
              <a:t>Delmas, M. A., &amp; Burbano, V. C. (2011). The Drivers of Greenwashing. </a:t>
            </a:r>
            <a:r>
              <a:rPr lang="en-US" i="1" dirty="0"/>
              <a:t>California Management Review</a:t>
            </a:r>
            <a:r>
              <a:rPr lang="en-US" dirty="0"/>
              <a:t>, </a:t>
            </a:r>
            <a:r>
              <a:rPr lang="en-US" i="1" dirty="0"/>
              <a:t>54</a:t>
            </a:r>
            <a:r>
              <a:rPr lang="en-US" dirty="0"/>
              <a:t>(1), 64–87. </a:t>
            </a:r>
            <a:r>
              <a:rPr lang="en-US" dirty="0">
                <a:hlinkClick r:id="rId2"/>
              </a:rPr>
              <a:t>https://doi.org/10.1525/cmr.2011.54.1.64</a:t>
            </a:r>
            <a:endParaRPr lang="en-GB" i="1" dirty="0">
              <a:ea typeface="+mn-lt"/>
              <a:cs typeface="+mn-lt"/>
            </a:endParaRPr>
          </a:p>
          <a:p>
            <a:r>
              <a:rPr lang="en-GB" i="1" dirty="0">
                <a:ea typeface="+mn-lt"/>
                <a:cs typeface="+mn-lt"/>
              </a:rPr>
              <a:t>EU Guidebook on Sustainable Tourism for Development</a:t>
            </a:r>
            <a:r>
              <a:rPr lang="en-GB" dirty="0">
                <a:ea typeface="+mn-lt"/>
                <a:cs typeface="+mn-lt"/>
              </a:rPr>
              <a:t> (No date) </a:t>
            </a:r>
            <a:r>
              <a:rPr lang="en-GB" i="1" dirty="0">
                <a:ea typeface="+mn-lt"/>
                <a:cs typeface="+mn-lt"/>
              </a:rPr>
              <a:t>UNWTO</a:t>
            </a:r>
            <a:r>
              <a:rPr lang="en-GB" dirty="0">
                <a:ea typeface="+mn-lt"/>
                <a:cs typeface="+mn-lt"/>
              </a:rPr>
              <a:t>. Available at: </a:t>
            </a:r>
            <a:r>
              <a:rPr lang="en-GB" dirty="0">
                <a:ea typeface="+mn-lt"/>
                <a:cs typeface="+mn-lt"/>
                <a:hlinkClick r:id="rId3"/>
              </a:rPr>
              <a:t>https://www.unwto.org/EU-guidebook-on-sustainable-tourism-for-development</a:t>
            </a:r>
            <a:r>
              <a:rPr lang="en-GB" dirty="0">
                <a:ea typeface="+mn-lt"/>
                <a:cs typeface="+mn-lt"/>
              </a:rPr>
              <a:t> (Accessed: 14 January 2024). </a:t>
            </a:r>
            <a:endParaRPr lang="en-US" dirty="0"/>
          </a:p>
          <a:p>
            <a:r>
              <a:rPr lang="en-GB" i="1" dirty="0">
                <a:ea typeface="+mn-lt"/>
                <a:cs typeface="+mn-lt"/>
              </a:rPr>
              <a:t>Global travellers' views on green travel</a:t>
            </a:r>
            <a:r>
              <a:rPr lang="en-GB" dirty="0">
                <a:ea typeface="+mn-lt"/>
                <a:cs typeface="+mn-lt"/>
              </a:rPr>
              <a:t> (2022) </a:t>
            </a:r>
            <a:r>
              <a:rPr lang="en-GB" i="1" dirty="0">
                <a:ea typeface="+mn-lt"/>
                <a:cs typeface="+mn-lt"/>
              </a:rPr>
              <a:t>Statista</a:t>
            </a:r>
            <a:r>
              <a:rPr lang="en-GB" dirty="0">
                <a:ea typeface="+mn-lt"/>
                <a:cs typeface="+mn-lt"/>
              </a:rPr>
              <a:t>. Available at: </a:t>
            </a:r>
            <a:r>
              <a:rPr lang="en-GB" dirty="0">
                <a:ea typeface="+mn-lt"/>
                <a:cs typeface="+mn-lt"/>
                <a:hlinkClick r:id="rId4"/>
              </a:rPr>
              <a:t>https://www.statista.com/statistics/1126996/traveler-attitudes-sustainability/</a:t>
            </a:r>
            <a:r>
              <a:rPr lang="en-GB" dirty="0">
                <a:ea typeface="+mn-lt"/>
                <a:cs typeface="+mn-lt"/>
              </a:rPr>
              <a:t> (Accessed: 14 January 2024). </a:t>
            </a:r>
            <a:endParaRPr lang="en-GB" dirty="0"/>
          </a:p>
          <a:p>
            <a:r>
              <a:rPr lang="en-GB" dirty="0">
                <a:ea typeface="+mn-lt"/>
                <a:cs typeface="+mn-lt"/>
              </a:rPr>
              <a:t>Gybels, M. (2021) </a:t>
            </a:r>
            <a:r>
              <a:rPr lang="en-GB" i="1" dirty="0">
                <a:ea typeface="+mn-lt"/>
                <a:cs typeface="+mn-lt"/>
              </a:rPr>
              <a:t>Sustainable Travel Report</a:t>
            </a:r>
            <a:r>
              <a:rPr lang="en-GB" dirty="0">
                <a:ea typeface="+mn-lt"/>
                <a:cs typeface="+mn-lt"/>
              </a:rPr>
              <a:t>, </a:t>
            </a:r>
            <a:r>
              <a:rPr lang="en-GB" i="1" dirty="0">
                <a:ea typeface="+mn-lt"/>
                <a:cs typeface="+mn-lt"/>
              </a:rPr>
              <a:t>Booking.com</a:t>
            </a:r>
            <a:r>
              <a:rPr lang="en-GB" dirty="0">
                <a:ea typeface="+mn-lt"/>
                <a:cs typeface="+mn-lt"/>
              </a:rPr>
              <a:t>. Available at: </a:t>
            </a:r>
            <a:r>
              <a:rPr lang="en-GB" dirty="0">
                <a:ea typeface="+mn-lt"/>
                <a:cs typeface="+mn-lt"/>
                <a:hlinkClick r:id="rId5"/>
              </a:rPr>
              <a:t>https://globalnews.booking.com/download/1037578/booking.comsustainabletravelreport2021.pdf</a:t>
            </a:r>
            <a:r>
              <a:rPr lang="en-GB" dirty="0">
                <a:ea typeface="+mn-lt"/>
                <a:cs typeface="+mn-lt"/>
              </a:rPr>
              <a:t> (Accessed: 14 January 2024). </a:t>
            </a:r>
          </a:p>
          <a:p>
            <a:r>
              <a:rPr lang="en-US" dirty="0">
                <a:effectLst/>
              </a:rPr>
              <a:t>Hunt, I. (2023) </a:t>
            </a:r>
            <a:r>
              <a:rPr lang="en-US" i="1" dirty="0">
                <a:effectLst/>
              </a:rPr>
              <a:t>Impact of Sustainable Tourism: How It Affects Communities</a:t>
            </a:r>
            <a:r>
              <a:rPr lang="en-US" dirty="0">
                <a:effectLst/>
              </a:rPr>
              <a:t>, </a:t>
            </a:r>
            <a:r>
              <a:rPr lang="en-US" i="1" dirty="0">
                <a:effectLst/>
              </a:rPr>
              <a:t>Solimar International</a:t>
            </a:r>
            <a:r>
              <a:rPr lang="en-US" dirty="0">
                <a:effectLst/>
              </a:rPr>
              <a:t>. Available at: </a:t>
            </a:r>
            <a:r>
              <a:rPr lang="en-US" dirty="0">
                <a:effectLst/>
                <a:hlinkClick r:id="rId6"/>
              </a:rPr>
              <a:t>https://www.solimarinternational.com/impact-of-sustainable-tourism/</a:t>
            </a:r>
            <a:r>
              <a:rPr lang="en-US" dirty="0">
                <a:effectLst/>
              </a:rPr>
              <a:t> (Accessed: 15 January 2024). </a:t>
            </a:r>
          </a:p>
          <a:p>
            <a:r>
              <a:rPr lang="en-US" i="1" dirty="0">
                <a:effectLst/>
              </a:rPr>
              <a:t>Introducing default 20mph speed limits</a:t>
            </a:r>
            <a:r>
              <a:rPr lang="en-US" dirty="0">
                <a:effectLst/>
              </a:rPr>
              <a:t> (2021) </a:t>
            </a:r>
            <a:r>
              <a:rPr lang="en-US" i="1" dirty="0" err="1">
                <a:effectLst/>
              </a:rPr>
              <a:t>Gov.Wales</a:t>
            </a:r>
            <a:r>
              <a:rPr lang="en-US" dirty="0">
                <a:effectLst/>
              </a:rPr>
              <a:t>. Available at: </a:t>
            </a:r>
            <a:r>
              <a:rPr lang="en-US" dirty="0">
                <a:effectLst/>
                <a:hlinkClick r:id="rId7"/>
              </a:rPr>
              <a:t>https://www.gov.wales/introducing-default-20mph-speed-limits</a:t>
            </a:r>
            <a:r>
              <a:rPr lang="en-US" dirty="0">
                <a:effectLst/>
              </a:rPr>
              <a:t> (Accessed: 15 January 2024).</a:t>
            </a:r>
          </a:p>
          <a:p>
            <a:r>
              <a:rPr lang="en-GB" sz="1800" dirty="0"/>
              <a:t>Owen, C (2023) Dangerous flooding hits A470 after Storm Debi. Available at: </a:t>
            </a:r>
            <a:r>
              <a:rPr lang="en-GB" sz="1800" dirty="0">
                <a:hlinkClick r:id="rId8"/>
              </a:rPr>
              <a:t>https://www.walesonline.co.uk/news/wales-news/live-updates-storm-debi-lashes-28094355</a:t>
            </a:r>
            <a:r>
              <a:rPr lang="en-GB" sz="1800" dirty="0"/>
              <a:t> (Accessed: 14 January 2024). </a:t>
            </a:r>
            <a:r>
              <a:rPr lang="en-US" dirty="0">
                <a:effectLst/>
              </a:rPr>
              <a:t> </a:t>
            </a:r>
            <a:endParaRPr lang="en-GB" dirty="0"/>
          </a:p>
          <a:p>
            <a:r>
              <a:rPr lang="en-GB" dirty="0">
                <a:ea typeface="+mn-lt"/>
                <a:cs typeface="+mn-lt"/>
              </a:rPr>
              <a:t>Sachs, J.D. </a:t>
            </a:r>
            <a:r>
              <a:rPr lang="en-GB" i="1" dirty="0">
                <a:ea typeface="+mn-lt"/>
                <a:cs typeface="+mn-lt"/>
              </a:rPr>
              <a:t>et al.</a:t>
            </a:r>
            <a:r>
              <a:rPr lang="en-GB" dirty="0">
                <a:ea typeface="+mn-lt"/>
                <a:cs typeface="+mn-lt"/>
              </a:rPr>
              <a:t> (2023) </a:t>
            </a:r>
            <a:r>
              <a:rPr lang="en-GB" i="1" dirty="0">
                <a:ea typeface="+mn-lt"/>
                <a:cs typeface="+mn-lt"/>
              </a:rPr>
              <a:t>Sustainable Development Report</a:t>
            </a:r>
            <a:r>
              <a:rPr lang="en-GB" dirty="0">
                <a:ea typeface="+mn-lt"/>
                <a:cs typeface="+mn-lt"/>
              </a:rPr>
              <a:t>. Dublin: Dublin University Press . </a:t>
            </a:r>
          </a:p>
          <a:p>
            <a:r>
              <a:rPr lang="en-US" i="1" dirty="0">
                <a:effectLst/>
              </a:rPr>
              <a:t>Sustainable Goals</a:t>
            </a:r>
            <a:r>
              <a:rPr lang="en-US" dirty="0">
                <a:effectLst/>
              </a:rPr>
              <a:t> (no date) </a:t>
            </a:r>
            <a:r>
              <a:rPr lang="en-US" i="1" dirty="0">
                <a:effectLst/>
              </a:rPr>
              <a:t>Marriott</a:t>
            </a:r>
            <a:r>
              <a:rPr lang="en-US" dirty="0">
                <a:effectLst/>
              </a:rPr>
              <a:t>. Available at: </a:t>
            </a:r>
            <a:r>
              <a:rPr lang="en-US" dirty="0">
                <a:effectLst/>
                <a:hlinkClick r:id="rId9"/>
              </a:rPr>
              <a:t>https://serve360.marriott.com/sustainable-goals/</a:t>
            </a:r>
            <a:r>
              <a:rPr lang="en-US" dirty="0">
                <a:effectLst/>
              </a:rPr>
              <a:t> (Accessed: 15 January 2024). </a:t>
            </a:r>
          </a:p>
        </p:txBody>
      </p:sp>
    </p:spTree>
    <p:extLst>
      <p:ext uri="{BB962C8B-B14F-4D97-AF65-F5344CB8AC3E}">
        <p14:creationId xmlns:p14="http://schemas.microsoft.com/office/powerpoint/2010/main" val="370482396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docProps/app.xml><?xml version="1.0" encoding="utf-8"?>
<Properties xmlns="http://schemas.openxmlformats.org/officeDocument/2006/extended-properties" xmlns:vt="http://schemas.openxmlformats.org/officeDocument/2006/docPropsVTypes">
  <Template>Facet</Template>
  <TotalTime>0</TotalTime>
  <Words>2117</Words>
  <Application>Microsoft Office PowerPoint</Application>
  <PresentationFormat>Widescreen</PresentationFormat>
  <Paragraphs>100</Paragraphs>
  <Slides>12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-apple-system</vt:lpstr>
      <vt:lpstr>Aptos</vt:lpstr>
      <vt:lpstr>Arial</vt:lpstr>
      <vt:lpstr>Tiempos Text</vt:lpstr>
      <vt:lpstr>Times New Roman</vt:lpstr>
      <vt:lpstr>Trebuchet MS</vt:lpstr>
      <vt:lpstr>Wingdings 3</vt:lpstr>
      <vt:lpstr>Facet</vt:lpstr>
      <vt:lpstr>4TheRegion  Green Economy Conference</vt:lpstr>
      <vt:lpstr>The 4TheRegion Green Economy Conference Information</vt:lpstr>
      <vt:lpstr>The Typical Consumer And Their Needs</vt:lpstr>
      <vt:lpstr>Checklist Observations </vt:lpstr>
      <vt:lpstr>Consumer Engagement and Satisfaction (Personal NPS)</vt:lpstr>
      <vt:lpstr>Social, Environmental, Political and Economic Factors </vt:lpstr>
      <vt:lpstr>Sustainability Trends and Demands</vt:lpstr>
      <vt:lpstr>How does this effect the development of the Tourism and event industry ???</vt:lpstr>
      <vt:lpstr>Significance of impact on the community </vt:lpstr>
      <vt:lpstr>Conclusion</vt:lpstr>
      <vt:lpstr>References (Elijah)</vt:lpstr>
      <vt:lpstr>References (Jayden)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4TheRegion Sustainable Green Conference</dc:title>
  <dc:creator>Elijah Thomas</dc:creator>
  <cp:lastModifiedBy>Elijah Thomas (2313487)</cp:lastModifiedBy>
  <cp:revision>2</cp:revision>
  <dcterms:created xsi:type="dcterms:W3CDTF">2024-01-09T09:10:34Z</dcterms:created>
  <dcterms:modified xsi:type="dcterms:W3CDTF">2024-01-16T16:57:52Z</dcterms:modified>
</cp:coreProperties>
</file>