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7" r:id="rId2"/>
    <p:sldId id="256" r:id="rId3"/>
    <p:sldId id="258" r:id="rId4"/>
    <p:sldId id="269" r:id="rId5"/>
    <p:sldId id="259" r:id="rId6"/>
    <p:sldId id="260" r:id="rId7"/>
    <p:sldId id="266" r:id="rId8"/>
    <p:sldId id="267" r:id="rId9"/>
    <p:sldId id="261" r:id="rId10"/>
    <p:sldId id="273" r:id="rId11"/>
    <p:sldId id="262" r:id="rId12"/>
    <p:sldId id="270" r:id="rId13"/>
    <p:sldId id="272" r:id="rId14"/>
    <p:sldId id="263" r:id="rId15"/>
    <p:sldId id="264" r:id="rId16"/>
    <p:sldId id="265"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E6F063-B246-3E4A-8638-9BD3017D9C80}" v="1" dt="2022-03-26T21:39:20.4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09"/>
  </p:normalViewPr>
  <p:slideViewPr>
    <p:cSldViewPr snapToGrid="0">
      <p:cViewPr varScale="1">
        <p:scale>
          <a:sx n="106" d="100"/>
          <a:sy n="106" d="100"/>
        </p:scale>
        <p:origin x="79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nieszka Janina Wilkosz (2115098)" userId="b8b1477e-602f-4ec6-9055-a76e3b546ec2" providerId="ADAL" clId="{43E6F063-B246-3E4A-8638-9BD3017D9C80}"/>
    <pc:docChg chg="modSld">
      <pc:chgData name="Agnieszka Janina Wilkosz (2115098)" userId="b8b1477e-602f-4ec6-9055-a76e3b546ec2" providerId="ADAL" clId="{43E6F063-B246-3E4A-8638-9BD3017D9C80}" dt="2022-03-26T21:39:25.226" v="8" actId="20577"/>
      <pc:docMkLst>
        <pc:docMk/>
      </pc:docMkLst>
      <pc:sldChg chg="modSp mod">
        <pc:chgData name="Agnieszka Janina Wilkosz (2115098)" userId="b8b1477e-602f-4ec6-9055-a76e3b546ec2" providerId="ADAL" clId="{43E6F063-B246-3E4A-8638-9BD3017D9C80}" dt="2022-03-26T21:39:25.226" v="8" actId="20577"/>
        <pc:sldMkLst>
          <pc:docMk/>
          <pc:sldMk cId="3691353093" sldId="275"/>
        </pc:sldMkLst>
        <pc:graphicFrameChg chg="mod modGraphic">
          <ac:chgData name="Agnieszka Janina Wilkosz (2115098)" userId="b8b1477e-602f-4ec6-9055-a76e3b546ec2" providerId="ADAL" clId="{43E6F063-B246-3E4A-8638-9BD3017D9C80}" dt="2022-03-26T21:39:25.226" v="8" actId="20577"/>
          <ac:graphicFrameMkLst>
            <pc:docMk/>
            <pc:sldMk cId="3691353093" sldId="275"/>
            <ac:graphicFrameMk id="4" creationId="{45286591-9DEE-40D6-861B-569E5A9D47E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CA5134-F7B1-4298-8EC6-FA02CC933DB9}" type="doc">
      <dgm:prSet loTypeId="urn:microsoft.com/office/officeart/2005/8/layout/process4" loCatId="process" qsTypeId="urn:microsoft.com/office/officeart/2005/8/quickstyle/simple3" qsCatId="simple" csTypeId="urn:microsoft.com/office/officeart/2005/8/colors/colorful1" csCatId="colorful" phldr="1"/>
      <dgm:spPr/>
      <dgm:t>
        <a:bodyPr/>
        <a:lstStyle/>
        <a:p>
          <a:endParaRPr lang="en-US"/>
        </a:p>
      </dgm:t>
    </dgm:pt>
    <dgm:pt modelId="{6DE5660F-0006-4A78-A6B9-5743A4DC95B1}">
      <dgm:prSet/>
      <dgm:spPr/>
      <dgm:t>
        <a:bodyPr/>
        <a:lstStyle/>
        <a:p>
          <a:r>
            <a:rPr lang="en-GB" dirty="0"/>
            <a:t>Building an effective team whenever there is an open communication in a  workplace that  will make employees work better and faster  as long as they are well informed about what is required from  them, it will  make them  perform their duty faster. </a:t>
          </a:r>
          <a:endParaRPr lang="en-US" dirty="0"/>
        </a:p>
      </dgm:t>
    </dgm:pt>
    <dgm:pt modelId="{ABB48ACA-DD76-4D04-A9DB-EFD2D509CBE0}" type="parTrans" cxnId="{AFD3B44B-1DC5-4363-A12C-C380B6FD2BE4}">
      <dgm:prSet/>
      <dgm:spPr/>
      <dgm:t>
        <a:bodyPr/>
        <a:lstStyle/>
        <a:p>
          <a:endParaRPr lang="en-US"/>
        </a:p>
      </dgm:t>
    </dgm:pt>
    <dgm:pt modelId="{D0569EDF-1C6A-4155-82B3-9B3B15B5316C}" type="sibTrans" cxnId="{AFD3B44B-1DC5-4363-A12C-C380B6FD2BE4}">
      <dgm:prSet/>
      <dgm:spPr/>
      <dgm:t>
        <a:bodyPr/>
        <a:lstStyle/>
        <a:p>
          <a:endParaRPr lang="en-US"/>
        </a:p>
      </dgm:t>
    </dgm:pt>
    <dgm:pt modelId="{52EFCE63-C3FC-42D8-9CBB-CB692F2C2D8C}">
      <dgm:prSet/>
      <dgm:spPr/>
      <dgm:t>
        <a:bodyPr/>
        <a:lstStyle/>
        <a:p>
          <a:r>
            <a:rPr lang="en-US" dirty="0"/>
            <a:t>When there is communication externally the business will become more transparent internally and this is very crucial  it's help  business gain trust make the  service even better.</a:t>
          </a:r>
        </a:p>
      </dgm:t>
    </dgm:pt>
    <dgm:pt modelId="{B41E71F2-6475-42EC-AD90-344DAB5B997D}" type="parTrans" cxnId="{4261A43A-353D-41D6-A153-0B4731738F69}">
      <dgm:prSet/>
      <dgm:spPr/>
      <dgm:t>
        <a:bodyPr/>
        <a:lstStyle/>
        <a:p>
          <a:endParaRPr lang="en-US"/>
        </a:p>
      </dgm:t>
    </dgm:pt>
    <dgm:pt modelId="{8BE7A9F6-22DC-4665-93BD-DCED5CAA2F44}" type="sibTrans" cxnId="{4261A43A-353D-41D6-A153-0B4731738F69}">
      <dgm:prSet/>
      <dgm:spPr/>
      <dgm:t>
        <a:bodyPr/>
        <a:lstStyle/>
        <a:p>
          <a:endParaRPr lang="en-US"/>
        </a:p>
      </dgm:t>
    </dgm:pt>
    <dgm:pt modelId="{3FD1D34F-DAEF-4DAF-B547-02A063BFCE14}" type="pres">
      <dgm:prSet presAssocID="{9FCA5134-F7B1-4298-8EC6-FA02CC933DB9}" presName="Name0" presStyleCnt="0">
        <dgm:presLayoutVars>
          <dgm:dir/>
          <dgm:animLvl val="lvl"/>
          <dgm:resizeHandles val="exact"/>
        </dgm:presLayoutVars>
      </dgm:prSet>
      <dgm:spPr/>
    </dgm:pt>
    <dgm:pt modelId="{FE9E052B-02AA-4CDC-9E81-CA3C6369BF2A}" type="pres">
      <dgm:prSet presAssocID="{52EFCE63-C3FC-42D8-9CBB-CB692F2C2D8C}" presName="boxAndChildren" presStyleCnt="0"/>
      <dgm:spPr/>
    </dgm:pt>
    <dgm:pt modelId="{BB8BD619-BD40-404D-9786-B3AB013908CA}" type="pres">
      <dgm:prSet presAssocID="{52EFCE63-C3FC-42D8-9CBB-CB692F2C2D8C}" presName="parentTextBox" presStyleLbl="node1" presStyleIdx="0" presStyleCnt="2"/>
      <dgm:spPr/>
    </dgm:pt>
    <dgm:pt modelId="{93F12DCF-AB94-4CC1-9C41-858A66C69825}" type="pres">
      <dgm:prSet presAssocID="{D0569EDF-1C6A-4155-82B3-9B3B15B5316C}" presName="sp" presStyleCnt="0"/>
      <dgm:spPr/>
    </dgm:pt>
    <dgm:pt modelId="{F1481A6D-D529-439E-9A3F-1F06D89910C7}" type="pres">
      <dgm:prSet presAssocID="{6DE5660F-0006-4A78-A6B9-5743A4DC95B1}" presName="arrowAndChildren" presStyleCnt="0"/>
      <dgm:spPr/>
    </dgm:pt>
    <dgm:pt modelId="{13B9F354-C7A7-453D-A557-9570F08E84CD}" type="pres">
      <dgm:prSet presAssocID="{6DE5660F-0006-4A78-A6B9-5743A4DC95B1}" presName="parentTextArrow" presStyleLbl="node1" presStyleIdx="1" presStyleCnt="2" custLinFactNeighborX="15504" custLinFactNeighborY="-21470"/>
      <dgm:spPr/>
    </dgm:pt>
  </dgm:ptLst>
  <dgm:cxnLst>
    <dgm:cxn modelId="{4261A43A-353D-41D6-A153-0B4731738F69}" srcId="{9FCA5134-F7B1-4298-8EC6-FA02CC933DB9}" destId="{52EFCE63-C3FC-42D8-9CBB-CB692F2C2D8C}" srcOrd="1" destOrd="0" parTransId="{B41E71F2-6475-42EC-AD90-344DAB5B997D}" sibTransId="{8BE7A9F6-22DC-4665-93BD-DCED5CAA2F44}"/>
    <dgm:cxn modelId="{AFD3B44B-1DC5-4363-A12C-C380B6FD2BE4}" srcId="{9FCA5134-F7B1-4298-8EC6-FA02CC933DB9}" destId="{6DE5660F-0006-4A78-A6B9-5743A4DC95B1}" srcOrd="0" destOrd="0" parTransId="{ABB48ACA-DD76-4D04-A9DB-EFD2D509CBE0}" sibTransId="{D0569EDF-1C6A-4155-82B3-9B3B15B5316C}"/>
    <dgm:cxn modelId="{603B477E-CA28-4B50-B997-600BD4AD4055}" type="presOf" srcId="{9FCA5134-F7B1-4298-8EC6-FA02CC933DB9}" destId="{3FD1D34F-DAEF-4DAF-B547-02A063BFCE14}" srcOrd="0" destOrd="0" presId="urn:microsoft.com/office/officeart/2005/8/layout/process4"/>
    <dgm:cxn modelId="{D8F547A4-A430-4C67-9F44-DB88CA75FE05}" type="presOf" srcId="{6DE5660F-0006-4A78-A6B9-5743A4DC95B1}" destId="{13B9F354-C7A7-453D-A557-9570F08E84CD}" srcOrd="0" destOrd="0" presId="urn:microsoft.com/office/officeart/2005/8/layout/process4"/>
    <dgm:cxn modelId="{8D7451B1-2BB0-4F15-888D-C7AA12C49615}" type="presOf" srcId="{52EFCE63-C3FC-42D8-9CBB-CB692F2C2D8C}" destId="{BB8BD619-BD40-404D-9786-B3AB013908CA}" srcOrd="0" destOrd="0" presId="urn:microsoft.com/office/officeart/2005/8/layout/process4"/>
    <dgm:cxn modelId="{EBB0C943-0D35-45A9-89D1-BD3DC7144A86}" type="presParOf" srcId="{3FD1D34F-DAEF-4DAF-B547-02A063BFCE14}" destId="{FE9E052B-02AA-4CDC-9E81-CA3C6369BF2A}" srcOrd="0" destOrd="0" presId="urn:microsoft.com/office/officeart/2005/8/layout/process4"/>
    <dgm:cxn modelId="{6DA41D4B-1AC7-4BD7-BAC7-3D036BA9E8BD}" type="presParOf" srcId="{FE9E052B-02AA-4CDC-9E81-CA3C6369BF2A}" destId="{BB8BD619-BD40-404D-9786-B3AB013908CA}" srcOrd="0" destOrd="0" presId="urn:microsoft.com/office/officeart/2005/8/layout/process4"/>
    <dgm:cxn modelId="{DCAED364-F4E6-47A2-8620-64586C50AE3B}" type="presParOf" srcId="{3FD1D34F-DAEF-4DAF-B547-02A063BFCE14}" destId="{93F12DCF-AB94-4CC1-9C41-858A66C69825}" srcOrd="1" destOrd="0" presId="urn:microsoft.com/office/officeart/2005/8/layout/process4"/>
    <dgm:cxn modelId="{B09F503B-82DD-479F-B014-645121F60F9E}" type="presParOf" srcId="{3FD1D34F-DAEF-4DAF-B547-02A063BFCE14}" destId="{F1481A6D-D529-439E-9A3F-1F06D89910C7}" srcOrd="2" destOrd="0" presId="urn:microsoft.com/office/officeart/2005/8/layout/process4"/>
    <dgm:cxn modelId="{B4C9EC6D-44D2-471F-8BD1-FF0F36E649E5}" type="presParOf" srcId="{F1481A6D-D529-439E-9A3F-1F06D89910C7}" destId="{13B9F354-C7A7-453D-A557-9570F08E84CD}"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BD619-BD40-404D-9786-B3AB013908CA}">
      <dsp:nvSpPr>
        <dsp:cNvPr id="0" name=""/>
        <dsp:cNvSpPr/>
      </dsp:nvSpPr>
      <dsp:spPr>
        <a:xfrm>
          <a:off x="0" y="3906338"/>
          <a:ext cx="7596901" cy="2562980"/>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dirty="0"/>
            <a:t>When there is communication externally the business will become more transparent internally and this is very crucial  it's help  business gain trust make the  service even better.</a:t>
          </a:r>
        </a:p>
      </dsp:txBody>
      <dsp:txXfrm>
        <a:off x="0" y="3906338"/>
        <a:ext cx="7596901" cy="2562980"/>
      </dsp:txXfrm>
    </dsp:sp>
    <dsp:sp modelId="{13B9F354-C7A7-453D-A557-9570F08E84CD}">
      <dsp:nvSpPr>
        <dsp:cNvPr id="0" name=""/>
        <dsp:cNvSpPr/>
      </dsp:nvSpPr>
      <dsp:spPr>
        <a:xfrm rot="10800000">
          <a:off x="0" y="0"/>
          <a:ext cx="7596901" cy="3941864"/>
        </a:xfrm>
        <a:prstGeom prst="upArrowCallou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Building an effective team whenever there is an open communication in a  workplace that  will make employees work better and faster  as long as they are well informed about what is required from  them, it will  make them  perform their duty faster. </a:t>
          </a:r>
          <a:endParaRPr lang="en-US" sz="2700" kern="1200" dirty="0"/>
        </a:p>
      </dsp:txBody>
      <dsp:txXfrm rot="10800000">
        <a:off x="0" y="0"/>
        <a:ext cx="7596901" cy="25613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6F5769-C1A0-1840-BDC7-E3AA7C8D39B6}" type="datetimeFigureOut">
              <a:rPr lang="en-US" smtClean="0"/>
              <a:t>3/26/22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CF04BB-418F-0548-B32F-05F27961BB26}" type="slidenum">
              <a:rPr lang="en-US" smtClean="0"/>
              <a:t>‹#›</a:t>
            </a:fld>
            <a:endParaRPr lang="en-US"/>
          </a:p>
        </p:txBody>
      </p:sp>
    </p:spTree>
    <p:extLst>
      <p:ext uri="{BB962C8B-B14F-4D97-AF65-F5344CB8AC3E}">
        <p14:creationId xmlns:p14="http://schemas.microsoft.com/office/powerpoint/2010/main" val="887307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UberEats</a:t>
            </a:r>
            <a:r>
              <a:rPr lang="en-GB" sz="1200" kern="1200" dirty="0">
                <a:solidFill>
                  <a:schemeClr val="tx1"/>
                </a:solidFill>
                <a:effectLst/>
                <a:latin typeface="+mn-lt"/>
                <a:ea typeface="+mn-ea"/>
                <a:cs typeface="+mn-cs"/>
              </a:rPr>
              <a:t> is a food delivery organization launched in 2014. It has released a separate application for Android and iOS and enabled a website allowing consumers to order food. </a:t>
            </a:r>
            <a:r>
              <a:rPr lang="en-GB" sz="1200" kern="1200" dirty="0" err="1">
                <a:solidFill>
                  <a:schemeClr val="tx1"/>
                </a:solidFill>
                <a:effectLst/>
                <a:latin typeface="+mn-lt"/>
                <a:ea typeface="+mn-ea"/>
                <a:cs typeface="+mn-cs"/>
              </a:rPr>
              <a:t>UberEats</a:t>
            </a:r>
            <a:r>
              <a:rPr lang="en-GB" sz="1200" kern="1200" dirty="0">
                <a:solidFill>
                  <a:schemeClr val="tx1"/>
                </a:solidFill>
                <a:effectLst/>
                <a:latin typeface="+mn-lt"/>
                <a:ea typeface="+mn-ea"/>
                <a:cs typeface="+mn-cs"/>
              </a:rPr>
              <a:t> promises to deliver orders within 30 minutes from a local restaurant in most cities. The platform is making it easier for food lovers to order their </a:t>
            </a:r>
            <a:r>
              <a:rPr lang="en-GB" sz="1200" kern="1200" dirty="0" err="1">
                <a:solidFill>
                  <a:schemeClr val="tx1"/>
                </a:solidFill>
                <a:effectLst/>
                <a:latin typeface="+mn-lt"/>
                <a:ea typeface="+mn-ea"/>
                <a:cs typeface="+mn-cs"/>
              </a:rPr>
              <a:t>favorite</a:t>
            </a:r>
            <a:r>
              <a:rPr lang="en-GB" sz="1200" kern="1200" dirty="0">
                <a:solidFill>
                  <a:schemeClr val="tx1"/>
                </a:solidFill>
                <a:effectLst/>
                <a:latin typeface="+mn-lt"/>
                <a:ea typeface="+mn-ea"/>
                <a:cs typeface="+mn-cs"/>
              </a:rPr>
              <a:t> meals from local restaurants, browse their menu, refer to their ratings and reviews and allow them to pay online for food and delivery with the desired method.</a:t>
            </a:r>
          </a:p>
          <a:p>
            <a:r>
              <a:rPr lang="en-GB" sz="1200" kern="1200" dirty="0">
                <a:solidFill>
                  <a:schemeClr val="tx1"/>
                </a:solidFill>
                <a:effectLst/>
                <a:latin typeface="+mn-lt"/>
                <a:ea typeface="+mn-ea"/>
                <a:cs typeface="+mn-cs"/>
              </a:rPr>
              <a:t>Customers can easily order their </a:t>
            </a:r>
            <a:r>
              <a:rPr lang="en-GB" sz="1200" kern="1200" dirty="0" err="1">
                <a:solidFill>
                  <a:schemeClr val="tx1"/>
                </a:solidFill>
                <a:effectLst/>
                <a:latin typeface="+mn-lt"/>
                <a:ea typeface="+mn-ea"/>
                <a:cs typeface="+mn-cs"/>
              </a:rPr>
              <a:t>favorite</a:t>
            </a:r>
            <a:r>
              <a:rPr lang="en-GB" sz="1200" kern="1200" dirty="0">
                <a:solidFill>
                  <a:schemeClr val="tx1"/>
                </a:solidFill>
                <a:effectLst/>
                <a:latin typeface="+mn-lt"/>
                <a:ea typeface="+mn-ea"/>
                <a:cs typeface="+mn-cs"/>
              </a:rPr>
              <a:t> meal by paying standard delivery charges ensuring orders are satisfied irrespective of the requested value.</a:t>
            </a:r>
          </a:p>
          <a:p>
            <a:r>
              <a:rPr lang="en-GB" sz="1200" kern="1200" dirty="0" err="1">
                <a:solidFill>
                  <a:schemeClr val="tx1"/>
                </a:solidFill>
                <a:effectLst/>
                <a:latin typeface="+mn-lt"/>
                <a:ea typeface="+mn-ea"/>
                <a:cs typeface="+mn-cs"/>
              </a:rPr>
              <a:t>UberEats</a:t>
            </a:r>
            <a:r>
              <a:rPr lang="en-GB" sz="1200" kern="1200" dirty="0">
                <a:solidFill>
                  <a:schemeClr val="tx1"/>
                </a:solidFill>
                <a:effectLst/>
                <a:latin typeface="+mn-lt"/>
                <a:ea typeface="+mn-ea"/>
                <a:cs typeface="+mn-cs"/>
              </a:rPr>
              <a:t> have millions of active users worldwide as the platform offers a fantastic delivery experience to them on their demand.</a:t>
            </a:r>
          </a:p>
          <a:p>
            <a:r>
              <a:rPr lang="en-GB" sz="1200" kern="1200" dirty="0">
                <a:solidFill>
                  <a:schemeClr val="tx1"/>
                </a:solidFill>
                <a:effectLst/>
                <a:latin typeface="+mn-lt"/>
                <a:ea typeface="+mn-ea"/>
                <a:cs typeface="+mn-cs"/>
              </a:rPr>
              <a:t>Communication at uber eats is based on different segments. The company contacts, firstly, with restaurants, secondly, with customers who order food, and with deliveries, who deliver the order to the customer, and food suppliers communicate with the customer.</a:t>
            </a:r>
          </a:p>
          <a:p>
            <a:endParaRPr lang="en-US" dirty="0"/>
          </a:p>
        </p:txBody>
      </p:sp>
      <p:sp>
        <p:nvSpPr>
          <p:cNvPr id="4" name="Slide Number Placeholder 3"/>
          <p:cNvSpPr>
            <a:spLocks noGrp="1"/>
          </p:cNvSpPr>
          <p:nvPr>
            <p:ph type="sldNum" sz="quarter" idx="5"/>
          </p:nvPr>
        </p:nvSpPr>
        <p:spPr/>
        <p:txBody>
          <a:bodyPr/>
          <a:lstStyle/>
          <a:p>
            <a:fld id="{29CF04BB-418F-0548-B32F-05F27961BB26}" type="slidenum">
              <a:rPr lang="en-US" smtClean="0"/>
              <a:t>3</a:t>
            </a:fld>
            <a:endParaRPr lang="en-US"/>
          </a:p>
        </p:txBody>
      </p:sp>
    </p:spTree>
    <p:extLst>
      <p:ext uri="{BB962C8B-B14F-4D97-AF65-F5344CB8AC3E}">
        <p14:creationId xmlns:p14="http://schemas.microsoft.com/office/powerpoint/2010/main" val="3223111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start by explaining the basic definition! Communication is the process of exchanging information. Two parties participate, the sender and the recipient. The first is the person who codes his thought and communicates it to the recipient, who then has to recreate it. Finally, there should be a feedback signal for the sender to decode the message.</a:t>
            </a:r>
          </a:p>
          <a:p>
            <a:r>
              <a:rPr lang="en-GB" sz="1200" kern="1200" dirty="0">
                <a:solidFill>
                  <a:schemeClr val="tx1"/>
                </a:solidFill>
                <a:effectLst/>
                <a:latin typeface="+mn-lt"/>
                <a:ea typeface="+mn-ea"/>
                <a:cs typeface="+mn-cs"/>
              </a:rPr>
              <a:t>We can distinguish two ways of communication: verbal and non-verbal. The first one covers all verbal and written messages, i.e., those in which we use words. The second form is based on an image and evoked sensations. These include body language, gestures, and appearance. </a:t>
            </a:r>
            <a:r>
              <a:rPr lang="en-GB" sz="1200" kern="1200">
                <a:solidFill>
                  <a:schemeClr val="tx1"/>
                </a:solidFill>
                <a:effectLst/>
                <a:latin typeface="+mn-lt"/>
                <a:ea typeface="+mn-ea"/>
                <a:cs typeface="+mn-cs"/>
              </a:rPr>
              <a:t>We often send out these signals unconsciously and inform others about our well-being, views, and perception of the world without realizing it</a:t>
            </a:r>
          </a:p>
          <a:p>
            <a:endParaRPr lang="en-US"/>
          </a:p>
        </p:txBody>
      </p:sp>
      <p:sp>
        <p:nvSpPr>
          <p:cNvPr id="4" name="Slide Number Placeholder 3"/>
          <p:cNvSpPr>
            <a:spLocks noGrp="1"/>
          </p:cNvSpPr>
          <p:nvPr>
            <p:ph type="sldNum" sz="quarter" idx="5"/>
          </p:nvPr>
        </p:nvSpPr>
        <p:spPr/>
        <p:txBody>
          <a:bodyPr/>
          <a:lstStyle/>
          <a:p>
            <a:fld id="{29CF04BB-418F-0548-B32F-05F27961BB26}" type="slidenum">
              <a:rPr lang="en-US" smtClean="0"/>
              <a:t>4</a:t>
            </a:fld>
            <a:endParaRPr lang="en-US"/>
          </a:p>
        </p:txBody>
      </p:sp>
    </p:spTree>
    <p:extLst>
      <p:ext uri="{BB962C8B-B14F-4D97-AF65-F5344CB8AC3E}">
        <p14:creationId xmlns:p14="http://schemas.microsoft.com/office/powerpoint/2010/main" val="3054655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9CF04BB-418F-0548-B32F-05F27961BB26}" type="slidenum">
              <a:rPr lang="en-US" smtClean="0"/>
              <a:t>5</a:t>
            </a:fld>
            <a:endParaRPr lang="en-US"/>
          </a:p>
        </p:txBody>
      </p:sp>
    </p:spTree>
    <p:extLst>
      <p:ext uri="{BB962C8B-B14F-4D97-AF65-F5344CB8AC3E}">
        <p14:creationId xmlns:p14="http://schemas.microsoft.com/office/powerpoint/2010/main" val="2318542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DD01-C6D1-7F43-A02D-FD3E9CFDB25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3C2A27-7661-5B4E-937B-2254DBF42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4F5CB3-B21D-7244-8AAB-0C1B0A7C0ADA}"/>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5" name="Footer Placeholder 4">
            <a:extLst>
              <a:ext uri="{FF2B5EF4-FFF2-40B4-BE49-F238E27FC236}">
                <a16:creationId xmlns:a16="http://schemas.microsoft.com/office/drawing/2014/main" id="{934FD78F-1B25-8843-B1F9-03BF25E66B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D51FB-5BE4-3541-9BA9-2A30D8CEAFC1}"/>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192593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B6F5E-D8DC-8B48-BFCF-482F11D461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ABAE760-D854-0A42-8C18-531513CC91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15EF75-FD2F-1F47-9C08-E10BDBE661CF}"/>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5" name="Footer Placeholder 4">
            <a:extLst>
              <a:ext uri="{FF2B5EF4-FFF2-40B4-BE49-F238E27FC236}">
                <a16:creationId xmlns:a16="http://schemas.microsoft.com/office/drawing/2014/main" id="{13DF997F-D891-E643-AD56-554F2379D6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61C998-DA46-F149-8981-0B6903C4D62F}"/>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436745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DEBF0-1563-3343-B276-0764993013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40FF7BD-B98E-6343-BFFF-59EBB92F95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9EA976-DA78-AD42-8B48-3AFECF985580}"/>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5" name="Footer Placeholder 4">
            <a:extLst>
              <a:ext uri="{FF2B5EF4-FFF2-40B4-BE49-F238E27FC236}">
                <a16:creationId xmlns:a16="http://schemas.microsoft.com/office/drawing/2014/main" id="{9578233D-E42D-1549-9CC9-736991F2B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326644-F527-9C42-9BA2-CEA6A6F98F67}"/>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73263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63946-C099-7443-B3F1-2144C8809B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C5695BB-53B8-9C44-9B69-7D6C22BC11B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6CCA47-50C7-2041-A284-7661DDEC82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8A85B2D-CF6B-E542-8DD9-100778964232}"/>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6" name="Footer Placeholder 5">
            <a:extLst>
              <a:ext uri="{FF2B5EF4-FFF2-40B4-BE49-F238E27FC236}">
                <a16:creationId xmlns:a16="http://schemas.microsoft.com/office/drawing/2014/main" id="{F67FD554-9A95-B249-92DB-9D41C39391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2D7236-2D9A-B44B-B42E-F376BB4D7D4E}"/>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2013746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D0DB4-7413-E846-80F9-76D3E8A7141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8FD215-5D8D-4046-B0C3-269D5057C2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E38A059-AC8A-9947-A94E-2CE8E4F901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BBC74D0-98F1-0949-8570-FC24DBF20D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4DEA068-309B-B64B-8547-DC6E8170E5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1D599C-F012-7843-AD74-6466C3FA727C}"/>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8" name="Footer Placeholder 7">
            <a:extLst>
              <a:ext uri="{FF2B5EF4-FFF2-40B4-BE49-F238E27FC236}">
                <a16:creationId xmlns:a16="http://schemas.microsoft.com/office/drawing/2014/main" id="{EC938EEA-2317-EA42-A362-36B627A7F74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558F41-8ADA-9D48-9ADE-38B07846008C}"/>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405763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8B9DB-CDD9-A042-B908-D8EC2450B8F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F1657DB-DC1D-3443-913C-F24427669A75}"/>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4" name="Footer Placeholder 3">
            <a:extLst>
              <a:ext uri="{FF2B5EF4-FFF2-40B4-BE49-F238E27FC236}">
                <a16:creationId xmlns:a16="http://schemas.microsoft.com/office/drawing/2014/main" id="{89DBFC75-8B4F-6D4C-ABB7-58123A1407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A34B61-0AD0-624E-8E00-C6E9DE2FE31B}"/>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928632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A6F10A-537D-6947-AAFF-F934376BB69D}"/>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3" name="Footer Placeholder 2">
            <a:extLst>
              <a:ext uri="{FF2B5EF4-FFF2-40B4-BE49-F238E27FC236}">
                <a16:creationId xmlns:a16="http://schemas.microsoft.com/office/drawing/2014/main" id="{193EC032-A869-D041-A5D4-574365B8EC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436A62-1B96-9E48-B4A8-83E6DA258E0B}"/>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776798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1E1F9-BA9C-AE4E-8A34-6B1FC07116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B6F79A4-7B8F-7B4F-AB49-EA049D9246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C23B7B9-9EC6-7747-B4F7-DF6539C630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664801-E213-5945-9855-57E6D6F76764}"/>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6" name="Footer Placeholder 5">
            <a:extLst>
              <a:ext uri="{FF2B5EF4-FFF2-40B4-BE49-F238E27FC236}">
                <a16:creationId xmlns:a16="http://schemas.microsoft.com/office/drawing/2014/main" id="{C12158DE-0B11-0147-A410-BEC132A0F4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EFFD2E-1D4F-8D46-B8B6-99A1E85A7B01}"/>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705212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0FEEC-CA87-1949-BA5F-77146FE716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7A093D2-9390-C144-B933-CC8136E62B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49208C5-990C-B740-986E-89A98F917B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0795C-F06B-2944-B867-1073E43373E0}"/>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6" name="Footer Placeholder 5">
            <a:extLst>
              <a:ext uri="{FF2B5EF4-FFF2-40B4-BE49-F238E27FC236}">
                <a16:creationId xmlns:a16="http://schemas.microsoft.com/office/drawing/2014/main" id="{89F7A090-D4A4-1B4E-B8D5-C7DAFB2642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63BD3B-3ED3-5147-A40E-203E3B6D11E8}"/>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115353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8E3B6-035D-6440-BCA2-2A75AC2E92D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54968A-5D7F-A24C-8C29-A2DE02B395E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C0E30C-7F8D-C54A-8101-29557F145C51}"/>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5" name="Footer Placeholder 4">
            <a:extLst>
              <a:ext uri="{FF2B5EF4-FFF2-40B4-BE49-F238E27FC236}">
                <a16:creationId xmlns:a16="http://schemas.microsoft.com/office/drawing/2014/main" id="{BA5CD3D7-E4AE-7342-A681-0A64BC1B23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0D8067-B10E-7343-9F0C-B786CF68DFAF}"/>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847826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5A6773-7E35-7D42-9042-FDB26095A57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4942F98-9E59-AB4D-90FE-1CBB3DD13C6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183826-4CBB-0140-8FFE-CF4E107EBEED}"/>
              </a:ext>
            </a:extLst>
          </p:cNvPr>
          <p:cNvSpPr>
            <a:spLocks noGrp="1"/>
          </p:cNvSpPr>
          <p:nvPr>
            <p:ph type="dt" sz="half" idx="10"/>
          </p:nvPr>
        </p:nvSpPr>
        <p:spPr/>
        <p:txBody>
          <a:bodyPr/>
          <a:lstStyle/>
          <a:p>
            <a:fld id="{6451F390-452D-4543-8AF2-143B3D48709F}" type="datetimeFigureOut">
              <a:rPr lang="en-US" smtClean="0"/>
              <a:t>3/26/22</a:t>
            </a:fld>
            <a:endParaRPr lang="en-US"/>
          </a:p>
        </p:txBody>
      </p:sp>
      <p:sp>
        <p:nvSpPr>
          <p:cNvPr id="5" name="Footer Placeholder 4">
            <a:extLst>
              <a:ext uri="{FF2B5EF4-FFF2-40B4-BE49-F238E27FC236}">
                <a16:creationId xmlns:a16="http://schemas.microsoft.com/office/drawing/2014/main" id="{CE98415F-038E-CC45-BB71-16561DD5A0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11EA92-A8DA-D64C-A0FD-E9B072326C2D}"/>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1289770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C97178-3EDA-D34D-AC8A-BB9C6A41BF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235702-BAD7-C24E-AF9F-6BEF98F3F3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8A414A-1826-7748-B7D5-4120CF89FE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51F390-452D-4543-8AF2-143B3D48709F}" type="datetimeFigureOut">
              <a:rPr lang="en-US" smtClean="0"/>
              <a:t>3/26/22</a:t>
            </a:fld>
            <a:endParaRPr lang="en-US"/>
          </a:p>
        </p:txBody>
      </p:sp>
      <p:sp>
        <p:nvSpPr>
          <p:cNvPr id="5" name="Footer Placeholder 4">
            <a:extLst>
              <a:ext uri="{FF2B5EF4-FFF2-40B4-BE49-F238E27FC236}">
                <a16:creationId xmlns:a16="http://schemas.microsoft.com/office/drawing/2014/main" id="{1FED83BE-4C14-E146-9710-3816D3CBA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FFE3B8-162F-3E46-B3D6-27060DECAA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46A11A-908D-EF43-B14F-7CDA38A7721C}" type="slidenum">
              <a:rPr lang="en-US" smtClean="0"/>
              <a:t>‹#›</a:t>
            </a:fld>
            <a:endParaRPr lang="en-US"/>
          </a:p>
        </p:txBody>
      </p:sp>
    </p:spTree>
    <p:extLst>
      <p:ext uri="{BB962C8B-B14F-4D97-AF65-F5344CB8AC3E}">
        <p14:creationId xmlns:p14="http://schemas.microsoft.com/office/powerpoint/2010/main" val="2833501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hyperlink" Target="https://youtu.be/S7CN9Trw43w" TargetMode="External"/><Relationship Id="rId1" Type="http://schemas.openxmlformats.org/officeDocument/2006/relationships/slideLayout" Target="../slideLayouts/slideLayout2.xml"/><Relationship Id="rId4" Type="http://schemas.openxmlformats.org/officeDocument/2006/relationships/hyperlink" Target="https://doi.org/10.5465/254868"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22AE-9DC4-6F43-9D98-FF0F03012259}"/>
              </a:ext>
            </a:extLst>
          </p:cNvPr>
          <p:cNvSpPr>
            <a:spLocks noGrp="1"/>
          </p:cNvSpPr>
          <p:nvPr>
            <p:ph type="title"/>
          </p:nvPr>
        </p:nvSpPr>
        <p:spPr>
          <a:xfrm>
            <a:off x="5441861" y="114300"/>
            <a:ext cx="6750137" cy="3971923"/>
          </a:xfrm>
        </p:spPr>
        <p:txBody>
          <a:bodyPr>
            <a:normAutofit/>
          </a:bodyPr>
          <a:lstStyle/>
          <a:p>
            <a:pPr algn="ctr"/>
            <a:r>
              <a:rPr lang="en-US" sz="3200" dirty="0"/>
              <a:t>Certificate of Higher Education Skills for the Workplace </a:t>
            </a:r>
            <a:br>
              <a:rPr lang="en-US" sz="3200"/>
            </a:br>
            <a:r>
              <a:rPr lang="en-US" sz="3200" dirty="0"/>
              <a:t>Effective Team Working and Communication  </a:t>
            </a:r>
            <a:br>
              <a:rPr lang="en-US" sz="3200"/>
            </a:br>
            <a:r>
              <a:rPr lang="en-US" sz="3200" dirty="0"/>
              <a:t>BMSW4002 </a:t>
            </a:r>
            <a:br>
              <a:rPr lang="en-US" sz="3200"/>
            </a:br>
            <a:r>
              <a:rPr lang="en-US" sz="3200" b="1" dirty="0"/>
              <a:t>Dale Clarke</a:t>
            </a:r>
            <a:r>
              <a:rPr lang="en-US" sz="3200" dirty="0"/>
              <a:t> </a:t>
            </a:r>
          </a:p>
        </p:txBody>
      </p:sp>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Colourful envelopes">
            <a:extLst>
              <a:ext uri="{FF2B5EF4-FFF2-40B4-BE49-F238E27FC236}">
                <a16:creationId xmlns:a16="http://schemas.microsoft.com/office/drawing/2014/main" id="{04E29ADD-FED0-6146-943E-D7417D70F60B}"/>
              </a:ext>
            </a:extLst>
          </p:cNvPr>
          <p:cNvPicPr>
            <a:picLocks noChangeAspect="1"/>
          </p:cNvPicPr>
          <p:nvPr/>
        </p:nvPicPr>
        <p:blipFill rotWithShape="1">
          <a:blip r:embed="rId2"/>
          <a:srcRect l="19890" r="15877"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9" name="Content Placeholder 8">
            <a:extLst>
              <a:ext uri="{FF2B5EF4-FFF2-40B4-BE49-F238E27FC236}">
                <a16:creationId xmlns:a16="http://schemas.microsoft.com/office/drawing/2014/main" id="{32745892-D63F-6D76-CE74-ABCC2A6C5104}"/>
              </a:ext>
            </a:extLst>
          </p:cNvPr>
          <p:cNvSpPr>
            <a:spLocks noGrp="1"/>
          </p:cNvSpPr>
          <p:nvPr>
            <p:ph idx="1"/>
          </p:nvPr>
        </p:nvSpPr>
        <p:spPr>
          <a:xfrm>
            <a:off x="6572125" y="4743083"/>
            <a:ext cx="5441859" cy="1613339"/>
          </a:xfrm>
        </p:spPr>
        <p:txBody>
          <a:bodyPr anchor="t">
            <a:normAutofit fontScale="77500" lnSpcReduction="20000"/>
          </a:bodyPr>
          <a:lstStyle/>
          <a:p>
            <a:pPr marL="0" indent="0">
              <a:buNone/>
            </a:pPr>
            <a:endParaRPr lang="en-US" sz="3200" dirty="0"/>
          </a:p>
          <a:p>
            <a:pPr marL="0" indent="0">
              <a:buNone/>
            </a:pPr>
            <a:r>
              <a:rPr lang="en-US" sz="3200" dirty="0"/>
              <a:t>Agnieszka Wilkosz 2115098</a:t>
            </a:r>
            <a:endParaRPr lang="en-US" dirty="0"/>
          </a:p>
          <a:p>
            <a:pPr marL="0" indent="0">
              <a:buNone/>
            </a:pPr>
            <a:r>
              <a:rPr lang="en-US" sz="3200" dirty="0"/>
              <a:t>Abibatu Sesay 2028276</a:t>
            </a:r>
          </a:p>
          <a:p>
            <a:pPr marL="0" indent="0">
              <a:buNone/>
            </a:pPr>
            <a:r>
              <a:rPr lang="en-US" sz="3200" dirty="0" err="1">
                <a:cs typeface="Calibri"/>
              </a:rPr>
              <a:t>Jemeral</a:t>
            </a:r>
            <a:r>
              <a:rPr lang="en-US" sz="3200" dirty="0">
                <a:cs typeface="Calibri"/>
              </a:rPr>
              <a:t> Davidson 2027637</a:t>
            </a:r>
          </a:p>
        </p:txBody>
      </p:sp>
    </p:spTree>
    <p:extLst>
      <p:ext uri="{BB962C8B-B14F-4D97-AF65-F5344CB8AC3E}">
        <p14:creationId xmlns:p14="http://schemas.microsoft.com/office/powerpoint/2010/main" val="71713471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5AAA3-A5D7-A846-B176-EA9853611EC8}"/>
              </a:ext>
            </a:extLst>
          </p:cNvPr>
          <p:cNvSpPr>
            <a:spLocks noGrp="1"/>
          </p:cNvSpPr>
          <p:nvPr>
            <p:ph type="ctrTitle"/>
          </p:nvPr>
        </p:nvSpPr>
        <p:spPr>
          <a:xfrm>
            <a:off x="7188052" y="340922"/>
            <a:ext cx="4899174" cy="4974028"/>
          </a:xfrm>
        </p:spPr>
        <p:txBody>
          <a:bodyPr anchor="b">
            <a:noAutofit/>
          </a:bodyPr>
          <a:lstStyle/>
          <a:p>
            <a:r>
              <a:rPr lang="en-US" sz="4800" b="1"/>
              <a:t>Presentation – Strategies for Effective Communication in a Business Setting. </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wo phones with conversation bubbles">
            <a:extLst>
              <a:ext uri="{FF2B5EF4-FFF2-40B4-BE49-F238E27FC236}">
                <a16:creationId xmlns:a16="http://schemas.microsoft.com/office/drawing/2014/main" id="{5872DF9F-6AD5-F449-B482-D2FE441E79F3}"/>
              </a:ext>
            </a:extLst>
          </p:cNvPr>
          <p:cNvPicPr>
            <a:picLocks noChangeAspect="1"/>
          </p:cNvPicPr>
          <p:nvPr/>
        </p:nvPicPr>
        <p:blipFill rotWithShape="1">
          <a:blip r:embed="rId2"/>
          <a:srcRect l="20644" r="10946"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6892692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D9FB-252D-7F40-AE66-E4D84C87B54C}"/>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UBER EATS </a:t>
            </a:r>
          </a:p>
        </p:txBody>
      </p:sp>
      <p:cxnSp>
        <p:nvCxnSpPr>
          <p:cNvPr id="29" name="Straight Connector 2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F6350DA4-620C-6D4D-92D8-D85CB9AA8950}"/>
              </a:ext>
            </a:extLst>
          </p:cNvPr>
          <p:cNvPicPr>
            <a:picLocks noGrp="1" noChangeAspect="1"/>
          </p:cNvPicPr>
          <p:nvPr>
            <p:ph idx="1"/>
          </p:nvPr>
        </p:nvPicPr>
        <p:blipFill>
          <a:blip r:embed="rId3"/>
          <a:stretch>
            <a:fillRect/>
          </a:stretch>
        </p:blipFill>
        <p:spPr>
          <a:xfrm>
            <a:off x="998888" y="2426818"/>
            <a:ext cx="4121275" cy="3997637"/>
          </a:xfrm>
          <a:prstGeom prst="rect">
            <a:avLst/>
          </a:prstGeom>
        </p:spPr>
      </p:pic>
      <p:cxnSp>
        <p:nvCxnSpPr>
          <p:cNvPr id="30" name="Straight Connector 2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2A4C268-B97A-8B41-9D84-486A2E62A737}"/>
              </a:ext>
            </a:extLst>
          </p:cNvPr>
          <p:cNvPicPr>
            <a:picLocks noChangeAspect="1"/>
          </p:cNvPicPr>
          <p:nvPr/>
        </p:nvPicPr>
        <p:blipFill>
          <a:blip r:embed="rId4"/>
          <a:stretch>
            <a:fillRect/>
          </a:stretch>
        </p:blipFill>
        <p:spPr>
          <a:xfrm>
            <a:off x="6445073" y="2945719"/>
            <a:ext cx="5455917" cy="2959834"/>
          </a:xfrm>
          <a:prstGeom prst="rect">
            <a:avLst/>
          </a:prstGeom>
        </p:spPr>
      </p:pic>
    </p:spTree>
    <p:extLst>
      <p:ext uri="{BB962C8B-B14F-4D97-AF65-F5344CB8AC3E}">
        <p14:creationId xmlns:p14="http://schemas.microsoft.com/office/powerpoint/2010/main" val="267501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794C64B7-ACB7-DE36-7881-21F4F8AFDCEF}"/>
              </a:ext>
            </a:extLst>
          </p:cNvPr>
          <p:cNvPicPr>
            <a:picLocks noChangeAspect="1"/>
          </p:cNvPicPr>
          <p:nvPr/>
        </p:nvPicPr>
        <p:blipFill rotWithShape="1">
          <a:blip r:embed="rId3"/>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6E66117E-800A-0B40-A9AF-A2AE36C6A7E7}"/>
              </a:ext>
            </a:extLst>
          </p:cNvPr>
          <p:cNvSpPr>
            <a:spLocks noGrp="1"/>
          </p:cNvSpPr>
          <p:nvPr>
            <p:ph type="title"/>
          </p:nvPr>
        </p:nvSpPr>
        <p:spPr>
          <a:xfrm>
            <a:off x="4146947" y="1911811"/>
            <a:ext cx="7812882" cy="1034129"/>
          </a:xfrm>
          <a:solidFill>
            <a:srgbClr val="000000">
              <a:alpha val="70000"/>
            </a:srgbClr>
          </a:solidFill>
          <a:ln w="38100" cap="sq">
            <a:solidFill>
              <a:srgbClr val="FFFFFF"/>
            </a:solidFill>
            <a:miter lim="800000"/>
          </a:ln>
        </p:spPr>
        <p:txBody>
          <a:bodyPr vert="horz" wrap="square" lIns="91440" tIns="45720" rIns="91440" bIns="45720" rtlCol="0" anchor="ctr">
            <a:normAutofit/>
          </a:bodyPr>
          <a:lstStyle/>
          <a:p>
            <a:pPr algn="ctr"/>
            <a:r>
              <a:rPr lang="en-US" sz="4800">
                <a:solidFill>
                  <a:srgbClr val="FFFFFF"/>
                </a:solidFill>
              </a:rPr>
              <a:t>What is communication?   </a:t>
            </a:r>
          </a:p>
        </p:txBody>
      </p:sp>
    </p:spTree>
    <p:extLst>
      <p:ext uri="{BB962C8B-B14F-4D97-AF65-F5344CB8AC3E}">
        <p14:creationId xmlns:p14="http://schemas.microsoft.com/office/powerpoint/2010/main" val="2491309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9" name="Content Placeholder 18" descr="Wi-Fi logo art">
            <a:extLst>
              <a:ext uri="{FF2B5EF4-FFF2-40B4-BE49-F238E27FC236}">
                <a16:creationId xmlns:a16="http://schemas.microsoft.com/office/drawing/2014/main" id="{1653D5BB-2D19-FC4E-B90E-E1A214AC7A17}"/>
              </a:ext>
            </a:extLst>
          </p:cNvPr>
          <p:cNvPicPr>
            <a:picLocks noChangeAspect="1"/>
          </p:cNvPicPr>
          <p:nvPr/>
        </p:nvPicPr>
        <p:blipFill rotWithShape="1">
          <a:blip r:embed="rId3"/>
          <a:srcRect l="14159" r="14291"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42" name="Freeform: Shape 41">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4" name="Freeform: Shape 43">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C6AA5E-6A5C-1642-AD10-AB8AA1B1939B}"/>
              </a:ext>
            </a:extLst>
          </p:cNvPr>
          <p:cNvSpPr>
            <a:spLocks noGrp="1"/>
          </p:cNvSpPr>
          <p:nvPr>
            <p:ph type="title"/>
          </p:nvPr>
        </p:nvSpPr>
        <p:spPr>
          <a:xfrm>
            <a:off x="-33724" y="1694966"/>
            <a:ext cx="4984971" cy="2819884"/>
          </a:xfrm>
        </p:spPr>
        <p:txBody>
          <a:bodyPr vert="horz" lIns="91440" tIns="45720" rIns="91440" bIns="45720" rtlCol="0">
            <a:normAutofit/>
          </a:bodyPr>
          <a:lstStyle/>
          <a:p>
            <a:pPr algn="ctr"/>
            <a:r>
              <a:rPr lang="en-US" b="1" kern="1200" dirty="0">
                <a:latin typeface="+mj-lt"/>
                <a:ea typeface="+mj-ea"/>
                <a:cs typeface="+mj-cs"/>
              </a:rPr>
              <a:t>Effective communication- </a:t>
            </a:r>
            <a:r>
              <a:rPr lang="en-GB" b="1" dirty="0"/>
              <a:t>benefits </a:t>
            </a:r>
            <a:endParaRPr lang="en-US" kern="1200" dirty="0">
              <a:latin typeface="+mj-lt"/>
              <a:ea typeface="+mj-ea"/>
              <a:cs typeface="+mj-cs"/>
            </a:endParaRPr>
          </a:p>
        </p:txBody>
      </p:sp>
      <p:graphicFrame>
        <p:nvGraphicFramePr>
          <p:cNvPr id="7" name="Content Placeholder 2">
            <a:extLst>
              <a:ext uri="{FF2B5EF4-FFF2-40B4-BE49-F238E27FC236}">
                <a16:creationId xmlns:a16="http://schemas.microsoft.com/office/drawing/2014/main" id="{2E23C969-F01B-674B-B971-3857FAE6453F}"/>
              </a:ext>
            </a:extLst>
          </p:cNvPr>
          <p:cNvGraphicFramePr>
            <a:graphicFrameLocks noGrp="1"/>
          </p:cNvGraphicFramePr>
          <p:nvPr>
            <p:ph idx="1"/>
            <p:extLst>
              <p:ext uri="{D42A27DB-BD31-4B8C-83A1-F6EECF244321}">
                <p14:modId xmlns:p14="http://schemas.microsoft.com/office/powerpoint/2010/main" val="2476893472"/>
              </p:ext>
            </p:extLst>
          </p:nvPr>
        </p:nvGraphicFramePr>
        <p:xfrm>
          <a:off x="4443412" y="192881"/>
          <a:ext cx="7596901" cy="64722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201704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White puzzle with one red piece">
            <a:extLst>
              <a:ext uri="{FF2B5EF4-FFF2-40B4-BE49-F238E27FC236}">
                <a16:creationId xmlns:a16="http://schemas.microsoft.com/office/drawing/2014/main" id="{656A82B5-6BB8-8D43-83E5-3E7EA7B83DFF}"/>
              </a:ext>
            </a:extLst>
          </p:cNvPr>
          <p:cNvPicPr>
            <a:picLocks noChangeAspect="1"/>
          </p:cNvPicPr>
          <p:nvPr/>
        </p:nvPicPr>
        <p:blipFill rotWithShape="1">
          <a:blip r:embed="rId2"/>
          <a:srcRect l="22006" r="20498"/>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2" name="Freeform: Shape 11">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69FDCB-2518-3D41-BECC-282876348E6E}"/>
              </a:ext>
            </a:extLst>
          </p:cNvPr>
          <p:cNvSpPr>
            <a:spLocks noGrp="1"/>
          </p:cNvSpPr>
          <p:nvPr>
            <p:ph type="title"/>
          </p:nvPr>
        </p:nvSpPr>
        <p:spPr>
          <a:xfrm>
            <a:off x="653550" y="2398002"/>
            <a:ext cx="4782458" cy="1325563"/>
          </a:xfrm>
        </p:spPr>
        <p:txBody>
          <a:bodyPr>
            <a:normAutofit/>
          </a:bodyPr>
          <a:lstStyle/>
          <a:p>
            <a:pPr algn="ctr"/>
            <a:r>
              <a:rPr lang="en-US"/>
              <a:t>Models of communication</a:t>
            </a:r>
          </a:p>
        </p:txBody>
      </p:sp>
      <p:sp>
        <p:nvSpPr>
          <p:cNvPr id="9" name="Content Placeholder 8">
            <a:extLst>
              <a:ext uri="{FF2B5EF4-FFF2-40B4-BE49-F238E27FC236}">
                <a16:creationId xmlns:a16="http://schemas.microsoft.com/office/drawing/2014/main" id="{B6A4EFD1-F52C-1CEB-CB3D-C8A5CB2D58C2}"/>
              </a:ext>
            </a:extLst>
          </p:cNvPr>
          <p:cNvSpPr>
            <a:spLocks noGrp="1"/>
          </p:cNvSpPr>
          <p:nvPr>
            <p:ph idx="1"/>
          </p:nvPr>
        </p:nvSpPr>
        <p:spPr>
          <a:xfrm>
            <a:off x="804672" y="2871982"/>
            <a:ext cx="4782458" cy="3181684"/>
          </a:xfrm>
        </p:spPr>
        <p:txBody>
          <a:bodyPr anchor="t">
            <a:normAutofit/>
          </a:bodyPr>
          <a:lstStyle/>
          <a:p>
            <a:endParaRPr lang="en-US" sz="1800"/>
          </a:p>
        </p:txBody>
      </p:sp>
    </p:spTree>
    <p:extLst>
      <p:ext uri="{BB962C8B-B14F-4D97-AF65-F5344CB8AC3E}">
        <p14:creationId xmlns:p14="http://schemas.microsoft.com/office/powerpoint/2010/main" val="326584428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166"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617D17FB-975C-487E-8519-38E547609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386947" cy="6858478"/>
          </a:xfrm>
          <a:custGeom>
            <a:avLst/>
            <a:gdLst>
              <a:gd name="connsiteX0" fmla="*/ 433167 w 6386947"/>
              <a:gd name="connsiteY0" fmla="*/ 0 h 6858478"/>
              <a:gd name="connsiteX1" fmla="*/ 2138767 w 6386947"/>
              <a:gd name="connsiteY1" fmla="*/ 0 h 6858478"/>
              <a:gd name="connsiteX2" fmla="*/ 3204995 w 6386947"/>
              <a:gd name="connsiteY2" fmla="*/ 0 h 6858478"/>
              <a:gd name="connsiteX3" fmla="*/ 3210572 w 6386947"/>
              <a:gd name="connsiteY3" fmla="*/ 0 h 6858478"/>
              <a:gd name="connsiteX4" fmla="*/ 6386947 w 6386947"/>
              <a:gd name="connsiteY4" fmla="*/ 6858478 h 6858478"/>
              <a:gd name="connsiteX5" fmla="*/ 1832610 w 6386947"/>
              <a:gd name="connsiteY5" fmla="*/ 6858478 h 6858478"/>
              <a:gd name="connsiteX6" fmla="*/ 433167 w 6386947"/>
              <a:gd name="connsiteY6" fmla="*/ 6858478 h 6858478"/>
              <a:gd name="connsiteX7" fmla="*/ 0 w 6386947"/>
              <a:gd name="connsiteY7" fmla="*/ 6858478 h 6858478"/>
              <a:gd name="connsiteX8" fmla="*/ 0 w 6386947"/>
              <a:gd name="connsiteY8" fmla="*/ 478 h 6858478"/>
              <a:gd name="connsiteX9" fmla="*/ 433167 w 6386947"/>
              <a:gd name="connsiteY9" fmla="*/ 478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86947" h="6858478">
                <a:moveTo>
                  <a:pt x="433167" y="0"/>
                </a:moveTo>
                <a:lnTo>
                  <a:pt x="2138767" y="0"/>
                </a:lnTo>
                <a:lnTo>
                  <a:pt x="3204995" y="0"/>
                </a:lnTo>
                <a:lnTo>
                  <a:pt x="3210572" y="0"/>
                </a:lnTo>
                <a:lnTo>
                  <a:pt x="6386947" y="6858478"/>
                </a:lnTo>
                <a:lnTo>
                  <a:pt x="1832610" y="6858478"/>
                </a:lnTo>
                <a:lnTo>
                  <a:pt x="433167" y="6858478"/>
                </a:lnTo>
                <a:lnTo>
                  <a:pt x="0" y="6858478"/>
                </a:lnTo>
                <a:lnTo>
                  <a:pt x="0" y="478"/>
                </a:lnTo>
                <a:lnTo>
                  <a:pt x="433167" y="478"/>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1D629D-8BE5-45C1-8CD8-67A227ACA90C}"/>
              </a:ext>
            </a:extLst>
          </p:cNvPr>
          <p:cNvSpPr>
            <a:spLocks noGrp="1"/>
          </p:cNvSpPr>
          <p:nvPr>
            <p:ph type="title"/>
          </p:nvPr>
        </p:nvSpPr>
        <p:spPr>
          <a:xfrm>
            <a:off x="804672" y="3993681"/>
            <a:ext cx="4057840" cy="2249424"/>
          </a:xfrm>
        </p:spPr>
        <p:txBody>
          <a:bodyPr vert="horz" lIns="91440" tIns="45720" rIns="91440" bIns="45720" rtlCol="0" anchor="t">
            <a:normAutofit/>
          </a:bodyPr>
          <a:lstStyle/>
          <a:p>
            <a:r>
              <a:rPr lang="en-US" sz="4600"/>
              <a:t>Aristotle model of communication</a:t>
            </a:r>
          </a:p>
        </p:txBody>
      </p:sp>
      <p:pic>
        <p:nvPicPr>
          <p:cNvPr id="4" name="Picture 5" descr="Diagram&#10;&#10;Description automatically generated">
            <a:extLst>
              <a:ext uri="{FF2B5EF4-FFF2-40B4-BE49-F238E27FC236}">
                <a16:creationId xmlns:a16="http://schemas.microsoft.com/office/drawing/2014/main" id="{C58A70D2-CA4A-94C6-6276-98E7F260BF6D}"/>
              </a:ext>
            </a:extLst>
          </p:cNvPr>
          <p:cNvPicPr>
            <a:picLocks noChangeAspect="1"/>
          </p:cNvPicPr>
          <p:nvPr/>
        </p:nvPicPr>
        <p:blipFill>
          <a:blip r:embed="rId2"/>
          <a:stretch>
            <a:fillRect/>
          </a:stretch>
        </p:blipFill>
        <p:spPr>
          <a:xfrm>
            <a:off x="5953781" y="1127695"/>
            <a:ext cx="5702113" cy="1474015"/>
          </a:xfrm>
          <a:prstGeom prst="rect">
            <a:avLst/>
          </a:prstGeom>
        </p:spPr>
      </p:pic>
      <p:pic>
        <p:nvPicPr>
          <p:cNvPr id="5" name="Picture 4" descr="Sculpture of a head">
            <a:extLst>
              <a:ext uri="{FF2B5EF4-FFF2-40B4-BE49-F238E27FC236}">
                <a16:creationId xmlns:a16="http://schemas.microsoft.com/office/drawing/2014/main" id="{0C2665E4-8A14-538F-D466-0F794763830A}"/>
              </a:ext>
            </a:extLst>
          </p:cNvPr>
          <p:cNvPicPr>
            <a:picLocks noChangeAspect="1"/>
          </p:cNvPicPr>
          <p:nvPr/>
        </p:nvPicPr>
        <p:blipFill rotWithShape="1">
          <a:blip r:embed="rId3"/>
          <a:srcRect t="8410" r="23298" b="681"/>
          <a:stretch/>
        </p:blipFill>
        <p:spPr>
          <a:xfrm>
            <a:off x="8355179" y="3601309"/>
            <a:ext cx="3300715" cy="2611316"/>
          </a:xfrm>
          <a:prstGeom prst="rect">
            <a:avLst/>
          </a:prstGeom>
        </p:spPr>
      </p:pic>
    </p:spTree>
    <p:extLst>
      <p:ext uri="{BB962C8B-B14F-4D97-AF65-F5344CB8AC3E}">
        <p14:creationId xmlns:p14="http://schemas.microsoft.com/office/powerpoint/2010/main" val="36404469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921A7-0E62-72BF-4680-AC3F7D4233AC}"/>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a:solidFill>
                  <a:srgbClr val="FFFFFF"/>
                </a:solidFill>
                <a:latin typeface="+mj-lt"/>
                <a:ea typeface="+mj-ea"/>
                <a:cs typeface="+mj-cs"/>
              </a:rPr>
              <a:t>Berlos model of communication</a:t>
            </a:r>
          </a:p>
        </p:txBody>
      </p:sp>
      <p:cxnSp>
        <p:nvCxnSpPr>
          <p:cNvPr id="27" name="Straight Connector 26">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Green dialogue boxes">
            <a:extLst>
              <a:ext uri="{FF2B5EF4-FFF2-40B4-BE49-F238E27FC236}">
                <a16:creationId xmlns:a16="http://schemas.microsoft.com/office/drawing/2014/main" id="{19CA123F-1FAB-B969-F909-0E4512490F1C}"/>
              </a:ext>
            </a:extLst>
          </p:cNvPr>
          <p:cNvPicPr>
            <a:picLocks noChangeAspect="1"/>
          </p:cNvPicPr>
          <p:nvPr/>
        </p:nvPicPr>
        <p:blipFill rotWithShape="1">
          <a:blip r:embed="rId2"/>
          <a:srcRect l="19365" r="24901" b="-1"/>
          <a:stretch/>
        </p:blipFill>
        <p:spPr>
          <a:xfrm>
            <a:off x="317635" y="321733"/>
            <a:ext cx="4160452" cy="6214534"/>
          </a:xfrm>
          <a:prstGeom prst="rect">
            <a:avLst/>
          </a:prstGeom>
        </p:spPr>
      </p:pic>
      <p:pic>
        <p:nvPicPr>
          <p:cNvPr id="6" name="Picture 6" descr="A picture containing graphical user interface&#10;&#10;Description automatically generated">
            <a:extLst>
              <a:ext uri="{FF2B5EF4-FFF2-40B4-BE49-F238E27FC236}">
                <a16:creationId xmlns:a16="http://schemas.microsoft.com/office/drawing/2014/main" id="{4E29E229-D66B-8EC7-7D33-5E4D73A4D05F}"/>
              </a:ext>
            </a:extLst>
          </p:cNvPr>
          <p:cNvPicPr>
            <a:picLocks noChangeAspect="1"/>
          </p:cNvPicPr>
          <p:nvPr/>
        </p:nvPicPr>
        <p:blipFill rotWithShape="1">
          <a:blip r:embed="rId3"/>
          <a:srcRect b="8080"/>
          <a:stretch/>
        </p:blipFill>
        <p:spPr>
          <a:xfrm>
            <a:off x="4654296" y="299363"/>
            <a:ext cx="7217085" cy="3008188"/>
          </a:xfrm>
          <a:prstGeom prst="rect">
            <a:avLst/>
          </a:prstGeom>
        </p:spPr>
      </p:pic>
    </p:spTree>
    <p:extLst>
      <p:ext uri="{BB962C8B-B14F-4D97-AF65-F5344CB8AC3E}">
        <p14:creationId xmlns:p14="http://schemas.microsoft.com/office/powerpoint/2010/main" val="2593127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Woman seated at wood table, wearing headphones, working on laptop">
            <a:extLst>
              <a:ext uri="{FF2B5EF4-FFF2-40B4-BE49-F238E27FC236}">
                <a16:creationId xmlns:a16="http://schemas.microsoft.com/office/drawing/2014/main" id="{3DA3A6A2-865E-C74B-B558-62BB6DB896C1}"/>
              </a:ext>
            </a:extLst>
          </p:cNvPr>
          <p:cNvPicPr>
            <a:picLocks noChangeAspect="1"/>
          </p:cNvPicPr>
          <p:nvPr/>
        </p:nvPicPr>
        <p:blipFill rotWithShape="1">
          <a:blip r:embed="rId2"/>
          <a:srcRect r="21409" b="-1"/>
          <a:stretch/>
        </p:blipFill>
        <p:spPr>
          <a:xfrm>
            <a:off x="4117521" y="10"/>
            <a:ext cx="8074479" cy="6857990"/>
          </a:xfrm>
          <a:prstGeom prst="rect">
            <a:avLst/>
          </a:prstGeom>
        </p:spPr>
      </p:pic>
      <p:sp>
        <p:nvSpPr>
          <p:cNvPr id="12" name="Freeform: Shape 1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1F2382-0970-C441-AC3E-B2F596D81648}"/>
              </a:ext>
            </a:extLst>
          </p:cNvPr>
          <p:cNvSpPr>
            <a:spLocks noGrp="1"/>
          </p:cNvSpPr>
          <p:nvPr>
            <p:ph type="title"/>
          </p:nvPr>
        </p:nvSpPr>
        <p:spPr>
          <a:xfrm>
            <a:off x="557703" y="424089"/>
            <a:ext cx="5266155" cy="1325563"/>
          </a:xfrm>
        </p:spPr>
        <p:txBody>
          <a:bodyPr>
            <a:normAutofit/>
          </a:bodyPr>
          <a:lstStyle/>
          <a:p>
            <a:r>
              <a:rPr lang="en-GB" b="1" dirty="0"/>
              <a:t>Types of barriers</a:t>
            </a:r>
            <a:endParaRPr lang="en-US" dirty="0"/>
          </a:p>
        </p:txBody>
      </p:sp>
      <p:sp>
        <p:nvSpPr>
          <p:cNvPr id="9" name="Content Placeholder 8">
            <a:extLst>
              <a:ext uri="{FF2B5EF4-FFF2-40B4-BE49-F238E27FC236}">
                <a16:creationId xmlns:a16="http://schemas.microsoft.com/office/drawing/2014/main" id="{52EC4A3E-44C1-C560-D517-72C99015DAB9}"/>
              </a:ext>
            </a:extLst>
          </p:cNvPr>
          <p:cNvSpPr>
            <a:spLocks noGrp="1"/>
          </p:cNvSpPr>
          <p:nvPr>
            <p:ph idx="1"/>
          </p:nvPr>
        </p:nvSpPr>
        <p:spPr>
          <a:xfrm>
            <a:off x="174881" y="1749652"/>
            <a:ext cx="5266155" cy="4021581"/>
          </a:xfrm>
        </p:spPr>
        <p:txBody>
          <a:bodyPr>
            <a:normAutofit lnSpcReduction="10000"/>
          </a:bodyPr>
          <a:lstStyle/>
          <a:p>
            <a:pPr marL="0" indent="0" algn="ctr">
              <a:buNone/>
            </a:pPr>
            <a:r>
              <a:rPr lang="en-US" sz="3200" dirty="0"/>
              <a:t>Communication barriers are things that hinder or block effective communication. Their influence on communication is usually negative. Anything that prevents or distorts the communication process can be a barrier.</a:t>
            </a:r>
          </a:p>
        </p:txBody>
      </p:sp>
    </p:spTree>
    <p:extLst>
      <p:ext uri="{BB962C8B-B14F-4D97-AF65-F5344CB8AC3E}">
        <p14:creationId xmlns:p14="http://schemas.microsoft.com/office/powerpoint/2010/main" val="407089584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Young man using smartphone on city street at night">
            <a:extLst>
              <a:ext uri="{FF2B5EF4-FFF2-40B4-BE49-F238E27FC236}">
                <a16:creationId xmlns:a16="http://schemas.microsoft.com/office/drawing/2014/main" id="{A979B61F-BB68-6A40-A9D7-593F2F92F2E8}"/>
              </a:ext>
            </a:extLst>
          </p:cNvPr>
          <p:cNvPicPr>
            <a:picLocks noGrp="1" noChangeAspect="1"/>
          </p:cNvPicPr>
          <p:nvPr>
            <p:ph idx="1"/>
          </p:nvPr>
        </p:nvPicPr>
        <p:blipFill rotWithShape="1">
          <a:blip r:embed="rId2"/>
          <a:srcRect l="10705" r="10704" b="-1"/>
          <a:stretch/>
        </p:blipFill>
        <p:spPr>
          <a:xfrm>
            <a:off x="4117521" y="10"/>
            <a:ext cx="8074479" cy="6857990"/>
          </a:xfrm>
          <a:prstGeom prst="rect">
            <a:avLst/>
          </a:prstGeom>
        </p:spPr>
      </p:pic>
      <p:sp>
        <p:nvSpPr>
          <p:cNvPr id="15" name="Freeform: Shape 1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C65C51C3-8895-DC42-AD7D-C91C0C3E8BF3}"/>
              </a:ext>
            </a:extLst>
          </p:cNvPr>
          <p:cNvSpPr txBox="1"/>
          <p:nvPr/>
        </p:nvSpPr>
        <p:spPr>
          <a:xfrm>
            <a:off x="328614" y="242889"/>
            <a:ext cx="6786561" cy="614362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b="1" dirty="0"/>
              <a:t>Internet problem</a:t>
            </a:r>
          </a:p>
          <a:p>
            <a:pPr>
              <a:lnSpc>
                <a:spcPct val="90000"/>
              </a:lnSpc>
              <a:spcAft>
                <a:spcPts val="600"/>
              </a:spcAft>
            </a:pPr>
            <a:endParaRPr lang="en-US" sz="2400" b="1" dirty="0"/>
          </a:p>
          <a:p>
            <a:pPr indent="-228600">
              <a:lnSpc>
                <a:spcPct val="90000"/>
              </a:lnSpc>
              <a:spcAft>
                <a:spcPts val="600"/>
              </a:spcAft>
              <a:buFont typeface="Arial" panose="020B0604020202020204" pitchFamily="34" charset="0"/>
              <a:buChar char="•"/>
            </a:pPr>
            <a:r>
              <a:rPr lang="en-US" sz="2400" b="1" dirty="0"/>
              <a:t>Technical problems with the application / website</a:t>
            </a:r>
          </a:p>
          <a:p>
            <a:pPr>
              <a:lnSpc>
                <a:spcPct val="90000"/>
              </a:lnSpc>
              <a:spcAft>
                <a:spcPts val="600"/>
              </a:spcAft>
            </a:pPr>
            <a:endParaRPr lang="en-US" sz="2400" b="1" dirty="0"/>
          </a:p>
          <a:p>
            <a:pPr indent="-228600">
              <a:lnSpc>
                <a:spcPct val="90000"/>
              </a:lnSpc>
              <a:spcAft>
                <a:spcPts val="600"/>
              </a:spcAft>
              <a:buFont typeface="Arial" panose="020B0604020202020204" pitchFamily="34" charset="0"/>
              <a:buChar char="•"/>
            </a:pPr>
            <a:r>
              <a:rPr lang="en-US" sz="2400" b="1" dirty="0"/>
              <a:t>Language differences</a:t>
            </a:r>
          </a:p>
          <a:p>
            <a:pPr>
              <a:lnSpc>
                <a:spcPct val="90000"/>
              </a:lnSpc>
              <a:spcAft>
                <a:spcPts val="600"/>
              </a:spcAft>
            </a:pPr>
            <a:endParaRPr lang="en-US" sz="2400" b="1" dirty="0"/>
          </a:p>
          <a:p>
            <a:pPr indent="-228600">
              <a:lnSpc>
                <a:spcPct val="90000"/>
              </a:lnSpc>
              <a:spcAft>
                <a:spcPts val="600"/>
              </a:spcAft>
              <a:buFont typeface="Arial" panose="020B0604020202020204" pitchFamily="34" charset="0"/>
              <a:buChar char="•"/>
            </a:pPr>
            <a:r>
              <a:rPr lang="en-US" sz="2400" b="1" dirty="0"/>
              <a:t>No reliable information about current promotions</a:t>
            </a:r>
          </a:p>
          <a:p>
            <a:pPr>
              <a:lnSpc>
                <a:spcPct val="90000"/>
              </a:lnSpc>
              <a:spcAft>
                <a:spcPts val="600"/>
              </a:spcAft>
            </a:pPr>
            <a:endParaRPr lang="en-US" sz="2400" b="1" dirty="0"/>
          </a:p>
          <a:p>
            <a:pPr indent="-228600">
              <a:lnSpc>
                <a:spcPct val="90000"/>
              </a:lnSpc>
              <a:spcAft>
                <a:spcPts val="600"/>
              </a:spcAft>
              <a:buFont typeface="Arial" panose="020B0604020202020204" pitchFamily="34" charset="0"/>
              <a:buChar char="•"/>
            </a:pPr>
            <a:r>
              <a:rPr lang="en-US" sz="2400" b="1" dirty="0"/>
              <a:t>Supplier emotions</a:t>
            </a:r>
          </a:p>
          <a:p>
            <a:pPr indent="-228600">
              <a:lnSpc>
                <a:spcPct val="90000"/>
              </a:lnSpc>
              <a:spcAft>
                <a:spcPts val="600"/>
              </a:spcAft>
              <a:buFont typeface="Arial" panose="020B0604020202020204" pitchFamily="34" charset="0"/>
              <a:buChar char="•"/>
            </a:pPr>
            <a:endParaRPr lang="en-US" sz="2400" b="1" dirty="0"/>
          </a:p>
          <a:p>
            <a:pPr indent="-228600">
              <a:lnSpc>
                <a:spcPct val="90000"/>
              </a:lnSpc>
              <a:spcAft>
                <a:spcPts val="600"/>
              </a:spcAft>
              <a:buFont typeface="Arial" panose="020B0604020202020204" pitchFamily="34" charset="0"/>
              <a:buChar char="•"/>
            </a:pPr>
            <a:r>
              <a:rPr lang="en-US" sz="2400" b="1" dirty="0"/>
              <a:t>If there is a problem with the order, Uber blames the restaurant / restaurant blames Uber</a:t>
            </a:r>
          </a:p>
          <a:p>
            <a:pPr indent="-228600">
              <a:lnSpc>
                <a:spcPct val="90000"/>
              </a:lnSpc>
              <a:spcAft>
                <a:spcPts val="600"/>
              </a:spcAft>
              <a:buFont typeface="Arial" panose="020B0604020202020204" pitchFamily="34" charset="0"/>
              <a:buChar char="•"/>
            </a:pPr>
            <a:endParaRPr lang="en-US" sz="2400" b="1" dirty="0"/>
          </a:p>
          <a:p>
            <a:pPr indent="-228600">
              <a:lnSpc>
                <a:spcPct val="90000"/>
              </a:lnSpc>
              <a:spcAft>
                <a:spcPts val="600"/>
              </a:spcAft>
              <a:buFont typeface="Arial" panose="020B0604020202020204" pitchFamily="34" charset="0"/>
              <a:buChar char="•"/>
            </a:pPr>
            <a:r>
              <a:rPr lang="en-US" sz="2400" b="1" dirty="0"/>
              <a:t>Problem with the complaint</a:t>
            </a:r>
          </a:p>
        </p:txBody>
      </p:sp>
    </p:spTree>
    <p:extLst>
      <p:ext uri="{BB962C8B-B14F-4D97-AF65-F5344CB8AC3E}">
        <p14:creationId xmlns:p14="http://schemas.microsoft.com/office/powerpoint/2010/main" val="400491696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3D rendering of game pieces tied together with a rope">
            <a:extLst>
              <a:ext uri="{FF2B5EF4-FFF2-40B4-BE49-F238E27FC236}">
                <a16:creationId xmlns:a16="http://schemas.microsoft.com/office/drawing/2014/main" id="{4635A475-7A4C-604C-A81C-F5520E707535}"/>
              </a:ext>
            </a:extLst>
          </p:cNvPr>
          <p:cNvPicPr>
            <a:picLocks noChangeAspect="1"/>
          </p:cNvPicPr>
          <p:nvPr/>
        </p:nvPicPr>
        <p:blipFill rotWithShape="1">
          <a:blip r:embed="rId2"/>
          <a:srcRect r="23339"/>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30" name="Freeform: Shape 29">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Freeform: Shape 31">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15C755-5A5D-0844-8FED-399547C7642C}"/>
              </a:ext>
            </a:extLst>
          </p:cNvPr>
          <p:cNvSpPr>
            <a:spLocks noGrp="1"/>
          </p:cNvSpPr>
          <p:nvPr>
            <p:ph type="title"/>
          </p:nvPr>
        </p:nvSpPr>
        <p:spPr>
          <a:xfrm>
            <a:off x="584176" y="2165283"/>
            <a:ext cx="4782458" cy="1325563"/>
          </a:xfrm>
        </p:spPr>
        <p:txBody>
          <a:bodyPr>
            <a:normAutofit/>
          </a:bodyPr>
          <a:lstStyle/>
          <a:p>
            <a:pPr algn="ctr"/>
            <a:r>
              <a:rPr lang="en-GB" b="1"/>
              <a:t>Channels of communication</a:t>
            </a:r>
            <a:endParaRPr lang="en-US"/>
          </a:p>
        </p:txBody>
      </p:sp>
      <p:sp>
        <p:nvSpPr>
          <p:cNvPr id="9" name="Content Placeholder 8">
            <a:extLst>
              <a:ext uri="{FF2B5EF4-FFF2-40B4-BE49-F238E27FC236}">
                <a16:creationId xmlns:a16="http://schemas.microsoft.com/office/drawing/2014/main" id="{D30B5C83-015D-51DA-0F49-0E2FBE67C23C}"/>
              </a:ext>
            </a:extLst>
          </p:cNvPr>
          <p:cNvSpPr>
            <a:spLocks noGrp="1"/>
          </p:cNvSpPr>
          <p:nvPr>
            <p:ph idx="1"/>
          </p:nvPr>
        </p:nvSpPr>
        <p:spPr>
          <a:xfrm>
            <a:off x="804672" y="2871982"/>
            <a:ext cx="4782458" cy="3181684"/>
          </a:xfrm>
        </p:spPr>
        <p:txBody>
          <a:bodyPr anchor="t">
            <a:normAutofit/>
          </a:bodyPr>
          <a:lstStyle/>
          <a:p>
            <a:endParaRPr lang="en-US" sz="1800"/>
          </a:p>
        </p:txBody>
      </p:sp>
    </p:spTree>
    <p:extLst>
      <p:ext uri="{BB962C8B-B14F-4D97-AF65-F5344CB8AC3E}">
        <p14:creationId xmlns:p14="http://schemas.microsoft.com/office/powerpoint/2010/main" val="334591940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Diagram&#10;&#10;Description automatically generated">
            <a:extLst>
              <a:ext uri="{FF2B5EF4-FFF2-40B4-BE49-F238E27FC236}">
                <a16:creationId xmlns:a16="http://schemas.microsoft.com/office/drawing/2014/main" id="{BB97D832-2DFE-DB94-DAE6-BD1058CDA0D9}"/>
              </a:ext>
            </a:extLst>
          </p:cNvPr>
          <p:cNvPicPr>
            <a:picLocks noGrp="1" noChangeAspect="1"/>
          </p:cNvPicPr>
          <p:nvPr>
            <p:ph idx="1"/>
          </p:nvPr>
        </p:nvPicPr>
        <p:blipFill>
          <a:blip r:embed="rId2"/>
          <a:stretch>
            <a:fillRect/>
          </a:stretch>
        </p:blipFill>
        <p:spPr>
          <a:xfrm>
            <a:off x="6580" y="2257"/>
            <a:ext cx="12191091" cy="6837608"/>
          </a:xfrm>
        </p:spPr>
      </p:pic>
    </p:spTree>
    <p:extLst>
      <p:ext uri="{BB962C8B-B14F-4D97-AF65-F5344CB8AC3E}">
        <p14:creationId xmlns:p14="http://schemas.microsoft.com/office/powerpoint/2010/main" val="3701783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B3BEFE8C-1185-3FA8-5829-E95EA72AB4EC}"/>
              </a:ext>
            </a:extLst>
          </p:cNvPr>
          <p:cNvPicPr>
            <a:picLocks noChangeAspect="1"/>
          </p:cNvPicPr>
          <p:nvPr/>
        </p:nvPicPr>
        <p:blipFill>
          <a:blip r:embed="rId2"/>
          <a:stretch>
            <a:fillRect/>
          </a:stretch>
        </p:blipFill>
        <p:spPr>
          <a:xfrm>
            <a:off x="2" y="290"/>
            <a:ext cx="12184739" cy="6842903"/>
          </a:xfrm>
          <a:prstGeom prst="rect">
            <a:avLst/>
          </a:prstGeom>
        </p:spPr>
      </p:pic>
    </p:spTree>
    <p:extLst>
      <p:ext uri="{BB962C8B-B14F-4D97-AF65-F5344CB8AC3E}">
        <p14:creationId xmlns:p14="http://schemas.microsoft.com/office/powerpoint/2010/main" val="1861401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A2A7F-F1B1-304E-B678-CDED7A2E4C80}"/>
              </a:ext>
            </a:extLst>
          </p:cNvPr>
          <p:cNvSpPr>
            <a:spLocks noGrp="1"/>
          </p:cNvSpPr>
          <p:nvPr>
            <p:ph type="title"/>
          </p:nvPr>
        </p:nvSpPr>
        <p:spPr>
          <a:xfrm>
            <a:off x="516882" y="2252724"/>
            <a:ext cx="5314536" cy="1325563"/>
          </a:xfrm>
        </p:spPr>
        <p:txBody>
          <a:bodyPr>
            <a:normAutofit/>
          </a:bodyPr>
          <a:lstStyle/>
          <a:p>
            <a:pPr algn="ctr"/>
            <a:r>
              <a:rPr lang="en-GB" sz="3400" b="1"/>
              <a:t>Channels that can be used to improve communication?</a:t>
            </a:r>
            <a:endParaRPr lang="en-US" sz="3400"/>
          </a:p>
        </p:txBody>
      </p:sp>
      <p:sp>
        <p:nvSpPr>
          <p:cNvPr id="9" name="Content Placeholder 8">
            <a:extLst>
              <a:ext uri="{FF2B5EF4-FFF2-40B4-BE49-F238E27FC236}">
                <a16:creationId xmlns:a16="http://schemas.microsoft.com/office/drawing/2014/main" id="{7D0831FC-8D84-B6A8-D7E5-4352982D380E}"/>
              </a:ext>
            </a:extLst>
          </p:cNvPr>
          <p:cNvSpPr>
            <a:spLocks noGrp="1"/>
          </p:cNvSpPr>
          <p:nvPr>
            <p:ph idx="1"/>
          </p:nvPr>
        </p:nvSpPr>
        <p:spPr>
          <a:xfrm>
            <a:off x="762000" y="2279018"/>
            <a:ext cx="5314543" cy="3375920"/>
          </a:xfrm>
        </p:spPr>
        <p:txBody>
          <a:bodyPr anchor="t">
            <a:normAutofit/>
          </a:bodyPr>
          <a:lstStyle/>
          <a:p>
            <a:endParaRPr lang="en-US" sz="1800"/>
          </a:p>
        </p:txBody>
      </p:sp>
      <p:sp>
        <p:nvSpPr>
          <p:cNvPr id="19"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Top shot of a representation of networks with stick figures.">
            <a:extLst>
              <a:ext uri="{FF2B5EF4-FFF2-40B4-BE49-F238E27FC236}">
                <a16:creationId xmlns:a16="http://schemas.microsoft.com/office/drawing/2014/main" id="{38CC8980-DA30-3E4F-8640-9B68C1509A75}"/>
              </a:ext>
            </a:extLst>
          </p:cNvPr>
          <p:cNvPicPr>
            <a:picLocks noChangeAspect="1"/>
          </p:cNvPicPr>
          <p:nvPr/>
        </p:nvPicPr>
        <p:blipFill rotWithShape="1">
          <a:blip r:embed="rId2"/>
          <a:srcRect l="31199" r="4806"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8161299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2" name="Picture 11" descr="Pen placed on top of a signature line">
            <a:extLst>
              <a:ext uri="{FF2B5EF4-FFF2-40B4-BE49-F238E27FC236}">
                <a16:creationId xmlns:a16="http://schemas.microsoft.com/office/drawing/2014/main" id="{5B28A069-948F-1959-D411-055B0D87ECF9}"/>
              </a:ext>
            </a:extLst>
          </p:cNvPr>
          <p:cNvPicPr>
            <a:picLocks noChangeAspect="1"/>
          </p:cNvPicPr>
          <p:nvPr/>
        </p:nvPicPr>
        <p:blipFill rotWithShape="1">
          <a:blip r:embed="rId2"/>
          <a:srcRect l="31772" r="-1"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6" name="Freeform: Shape 15">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Freeform: Shape 17">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430FA4-DCFD-8543-9809-86AFB9086B43}"/>
              </a:ext>
            </a:extLst>
          </p:cNvPr>
          <p:cNvSpPr>
            <a:spLocks noGrp="1"/>
          </p:cNvSpPr>
          <p:nvPr>
            <p:ph type="title"/>
          </p:nvPr>
        </p:nvSpPr>
        <p:spPr>
          <a:xfrm>
            <a:off x="659530" y="2310689"/>
            <a:ext cx="4782458" cy="1325563"/>
          </a:xfrm>
        </p:spPr>
        <p:txBody>
          <a:bodyPr>
            <a:normAutofit/>
          </a:bodyPr>
          <a:lstStyle/>
          <a:p>
            <a:pPr algn="ctr"/>
            <a:r>
              <a:rPr lang="en-US"/>
              <a:t>Conclusion</a:t>
            </a:r>
          </a:p>
        </p:txBody>
      </p:sp>
      <p:sp>
        <p:nvSpPr>
          <p:cNvPr id="3" name="Content Placeholder 2">
            <a:extLst>
              <a:ext uri="{FF2B5EF4-FFF2-40B4-BE49-F238E27FC236}">
                <a16:creationId xmlns:a16="http://schemas.microsoft.com/office/drawing/2014/main" id="{4920F361-71CE-6844-ACF4-5A694924EBB5}"/>
              </a:ext>
            </a:extLst>
          </p:cNvPr>
          <p:cNvSpPr>
            <a:spLocks noGrp="1"/>
          </p:cNvSpPr>
          <p:nvPr>
            <p:ph idx="1"/>
          </p:nvPr>
        </p:nvSpPr>
        <p:spPr>
          <a:xfrm>
            <a:off x="804672" y="2871982"/>
            <a:ext cx="4782458" cy="3181684"/>
          </a:xfrm>
        </p:spPr>
        <p:txBody>
          <a:bodyPr anchor="t">
            <a:normAutofit/>
          </a:bodyPr>
          <a:lstStyle/>
          <a:p>
            <a:endParaRPr lang="en-US" sz="1800"/>
          </a:p>
        </p:txBody>
      </p:sp>
    </p:spTree>
    <p:extLst>
      <p:ext uri="{BB962C8B-B14F-4D97-AF65-F5344CB8AC3E}">
        <p14:creationId xmlns:p14="http://schemas.microsoft.com/office/powerpoint/2010/main" val="417798727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03884F1C-A5B9-48B2-AA60-375D30024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25FFC9D2-D020-45DB-B685-1D946BD536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F34C04-E9D5-C44F-AA19-A455B22B8FAE}"/>
              </a:ext>
            </a:extLst>
          </p:cNvPr>
          <p:cNvSpPr>
            <a:spLocks noGrp="1"/>
          </p:cNvSpPr>
          <p:nvPr>
            <p:ph type="title"/>
          </p:nvPr>
        </p:nvSpPr>
        <p:spPr>
          <a:xfrm>
            <a:off x="804672" y="1452282"/>
            <a:ext cx="4151376" cy="2685408"/>
          </a:xfrm>
        </p:spPr>
        <p:txBody>
          <a:bodyPr vert="horz" lIns="91440" tIns="45720" rIns="91440" bIns="45720" rtlCol="0" anchor="b">
            <a:normAutofit/>
          </a:bodyPr>
          <a:lstStyle/>
          <a:p>
            <a:r>
              <a:rPr lang="en-US" sz="5400" dirty="0"/>
              <a:t>REFERENCES </a:t>
            </a:r>
          </a:p>
        </p:txBody>
      </p:sp>
      <p:sp>
        <p:nvSpPr>
          <p:cNvPr id="3" name="TextBox 2">
            <a:extLst>
              <a:ext uri="{FF2B5EF4-FFF2-40B4-BE49-F238E27FC236}">
                <a16:creationId xmlns:a16="http://schemas.microsoft.com/office/drawing/2014/main" id="{6BF5347C-22B9-A341-9537-52D96BF9BA49}"/>
              </a:ext>
            </a:extLst>
          </p:cNvPr>
          <p:cNvSpPr txBox="1"/>
          <p:nvPr/>
        </p:nvSpPr>
        <p:spPr>
          <a:xfrm>
            <a:off x="5034927" y="277091"/>
            <a:ext cx="6929439" cy="6524863"/>
          </a:xfrm>
          <a:prstGeom prst="rect">
            <a:avLst/>
          </a:prstGeom>
          <a:noFill/>
        </p:spPr>
        <p:txBody>
          <a:bodyPr wrap="square" lIns="91440" tIns="45720" rIns="91440" bIns="45720" rtlCol="0" anchor="t">
            <a:spAutoFit/>
          </a:bodyPr>
          <a:lstStyle/>
          <a:p>
            <a:endParaRPr lang="en-GB" sz="1400">
              <a:cs typeface="Calibri"/>
            </a:endParaRPr>
          </a:p>
          <a:p>
            <a:r>
              <a:rPr lang="es-ES" sz="1400">
                <a:latin typeface="Arial"/>
                <a:cs typeface="Arial"/>
              </a:rPr>
              <a:t>MOOC ICS, (2013), 1.2 </a:t>
            </a:r>
            <a:r>
              <a:rPr lang="es-ES" sz="1400" err="1">
                <a:latin typeface="Arial"/>
                <a:cs typeface="Arial"/>
              </a:rPr>
              <a:t>What</a:t>
            </a:r>
            <a:r>
              <a:rPr lang="es-ES" sz="1400">
                <a:latin typeface="Arial"/>
                <a:cs typeface="Arial"/>
              </a:rPr>
              <a:t> </a:t>
            </a:r>
            <a:r>
              <a:rPr lang="es-ES" sz="1400" err="1">
                <a:latin typeface="Arial"/>
                <a:cs typeface="Arial"/>
              </a:rPr>
              <a:t>is</a:t>
            </a:r>
            <a:r>
              <a:rPr lang="es-ES" sz="1400">
                <a:latin typeface="Arial"/>
                <a:cs typeface="Arial"/>
              </a:rPr>
              <a:t> </a:t>
            </a:r>
            <a:r>
              <a:rPr lang="es-ES" sz="1400" err="1">
                <a:latin typeface="Arial"/>
                <a:cs typeface="Arial"/>
              </a:rPr>
              <a:t>communication</a:t>
            </a:r>
            <a:r>
              <a:rPr lang="es-ES" sz="1400">
                <a:latin typeface="Arial"/>
                <a:cs typeface="Arial"/>
              </a:rPr>
              <a:t>?, [video], </a:t>
            </a:r>
            <a:r>
              <a:rPr lang="es-ES" sz="1400" err="1">
                <a:latin typeface="Arial"/>
                <a:cs typeface="Arial"/>
              </a:rPr>
              <a:t>Available</a:t>
            </a:r>
            <a:r>
              <a:rPr lang="es-ES" sz="1400">
                <a:latin typeface="Arial"/>
                <a:cs typeface="Arial"/>
              </a:rPr>
              <a:t> at: </a:t>
            </a:r>
            <a:r>
              <a:rPr lang="es-ES" sz="1400">
                <a:latin typeface="Arial"/>
                <a:cs typeface="Arial"/>
                <a:hlinkClick r:id="rId2">
                  <a:extLst>
                    <a:ext uri="{A12FA001-AC4F-418D-AE19-62706E023703}">
                      <ahyp:hlinkClr xmlns:ahyp="http://schemas.microsoft.com/office/drawing/2018/hyperlinkcolor" val="tx"/>
                    </a:ext>
                  </a:extLst>
                </a:hlinkClick>
              </a:rPr>
              <a:t>https://youtu.be/S7CN9Trw43w</a:t>
            </a:r>
            <a:r>
              <a:rPr lang="es-ES" sz="1400">
                <a:latin typeface="Arial"/>
                <a:cs typeface="Arial"/>
              </a:rPr>
              <a:t> (</a:t>
            </a:r>
            <a:r>
              <a:rPr lang="es-ES" sz="1400" err="1">
                <a:latin typeface="Arial"/>
                <a:cs typeface="Arial"/>
              </a:rPr>
              <a:t>Accessed</a:t>
            </a:r>
            <a:r>
              <a:rPr lang="es-ES" sz="1400">
                <a:latin typeface="Arial"/>
                <a:cs typeface="Arial"/>
              </a:rPr>
              <a:t>: 25/04/2022</a:t>
            </a:r>
          </a:p>
          <a:p>
            <a:endParaRPr lang="es-ES" sz="1400">
              <a:latin typeface="Arial" panose="020B0604020202020204" pitchFamily="34" charset="0"/>
              <a:cs typeface="Arial" panose="020B0604020202020204" pitchFamily="34" charset="0"/>
            </a:endParaRPr>
          </a:p>
          <a:p>
            <a:r>
              <a:rPr lang="en-GB" sz="1400"/>
              <a:t>Jijo's Skill Factory, 10 Barriers to Effective Communication, [video], Available </a:t>
            </a:r>
            <a:r>
              <a:rPr lang="en-GB" sz="1400" u="sng">
                <a:hlinkClick r:id="rId3">
                  <a:extLst>
                    <a:ext uri="{A12FA001-AC4F-418D-AE19-62706E023703}">
                      <ahyp:hlinkClr xmlns:ahyp="http://schemas.microsoft.com/office/drawing/2018/hyperlinkcolor" val="tx"/>
                    </a:ext>
                  </a:extLst>
                </a:hlinkClick>
              </a:rPr>
              <a:t>https://www.youtube.com/watch?v=f5Tao6KHV5w</a:t>
            </a:r>
            <a:r>
              <a:rPr lang="en-GB" sz="1400"/>
              <a:t>, accessed – 25/04/2021</a:t>
            </a:r>
            <a:endParaRPr lang="en-GB" sz="1400">
              <a:cs typeface="Calibri"/>
            </a:endParaRPr>
          </a:p>
          <a:p>
            <a:endParaRPr lang="en-GB" sz="1400">
              <a:cs typeface="Calibri"/>
            </a:endParaRPr>
          </a:p>
          <a:p>
            <a:r>
              <a:rPr lang="en-GB" sz="1400"/>
              <a:t>Barnett, J. </a:t>
            </a:r>
            <a:r>
              <a:rPr lang="en-GB" sz="1400" i="1"/>
              <a:t>et al.</a:t>
            </a:r>
            <a:r>
              <a:rPr lang="en-GB" sz="1400"/>
              <a:t> (2011) ‘Development of strategies for effective communication of food risks and benefits across Europe: design and conceptual framework of the </a:t>
            </a:r>
            <a:r>
              <a:rPr lang="en-GB" sz="1400" err="1"/>
              <a:t>FoodRisC</a:t>
            </a:r>
            <a:r>
              <a:rPr lang="en-GB" sz="1400"/>
              <a:t> project’, </a:t>
            </a:r>
            <a:r>
              <a:rPr lang="en-GB" sz="1400" i="1"/>
              <a:t>BMC public health</a:t>
            </a:r>
            <a:r>
              <a:rPr lang="en-GB" sz="1400"/>
              <a:t>, 11(1), pp. 308–308. doi:10.1186/1471-2458-11-308.</a:t>
            </a:r>
            <a:endParaRPr lang="en-GB" sz="1400">
              <a:cs typeface="Calibri"/>
            </a:endParaRPr>
          </a:p>
          <a:p>
            <a:endParaRPr lang="en-GB" sz="1400">
              <a:cs typeface="Calibri"/>
            </a:endParaRPr>
          </a:p>
          <a:p>
            <a:r>
              <a:rPr lang="en-GB" sz="1400"/>
              <a:t>Michal </a:t>
            </a:r>
            <a:r>
              <a:rPr lang="en-GB" sz="1400" err="1"/>
              <a:t>Kisilevitz</a:t>
            </a:r>
            <a:r>
              <a:rPr lang="en-GB" sz="1400"/>
              <a:t>, Shub </a:t>
            </a:r>
            <a:r>
              <a:rPr lang="en-GB" sz="1400" err="1"/>
              <a:t>Debgupta</a:t>
            </a:r>
            <a:r>
              <a:rPr lang="en-GB" sz="1400"/>
              <a:t> and Daniel Metz (2006) ‘Improving Employee Benefits </a:t>
            </a:r>
            <a:r>
              <a:rPr lang="en-GB" sz="1400" err="1"/>
              <a:t>Behavior</a:t>
            </a:r>
            <a:r>
              <a:rPr lang="en-GB" sz="1400"/>
              <a:t> Through Effective Communication’, </a:t>
            </a:r>
            <a:r>
              <a:rPr lang="en-GB" sz="1400" i="1"/>
              <a:t>WorldatWork journal</a:t>
            </a:r>
            <a:r>
              <a:rPr lang="en-GB" sz="1400"/>
              <a:t>, 15(1), p. 52–.</a:t>
            </a:r>
            <a:endParaRPr lang="en-GB" sz="1400">
              <a:cs typeface="Calibri"/>
            </a:endParaRPr>
          </a:p>
          <a:p>
            <a:endParaRPr lang="en-GB" sz="1400">
              <a:cs typeface="Calibri"/>
            </a:endParaRPr>
          </a:p>
          <a:p>
            <a:r>
              <a:rPr lang="en-GB" sz="1400">
                <a:latin typeface="Arial"/>
                <a:cs typeface="Arial"/>
              </a:rPr>
              <a:t>Griffith, B., and Dunham, E., (2015), Working in Teams: moving from high potential to high performance, Los Angeles, SAGE Publications. </a:t>
            </a:r>
            <a:endParaRPr lang="en-GB" sz="1400">
              <a:latin typeface="Arial" panose="020B0604020202020204" pitchFamily="34" charset="0"/>
              <a:cs typeface="Arial"/>
            </a:endParaRPr>
          </a:p>
          <a:p>
            <a:endParaRPr lang="en-GB" sz="1400">
              <a:latin typeface="Arial" panose="020B0604020202020204" pitchFamily="34" charset="0"/>
              <a:cs typeface="Arial"/>
            </a:endParaRPr>
          </a:p>
          <a:p>
            <a:r>
              <a:rPr lang="en-GB" sz="1400"/>
              <a:t>Keller, K.L. (2009) ‘Building strong brands in a modern marketing communications environment’, </a:t>
            </a:r>
            <a:r>
              <a:rPr lang="en-GB" sz="1400" i="1"/>
              <a:t>Journal of marketing communications</a:t>
            </a:r>
            <a:r>
              <a:rPr lang="en-GB" sz="1400"/>
              <a:t>, 15(2-3), pp. 139–155. doi:10.1080/13527260902757530.</a:t>
            </a:r>
            <a:endParaRPr lang="en-GB" sz="1400">
              <a:cs typeface="Calibri"/>
            </a:endParaRPr>
          </a:p>
          <a:p>
            <a:endParaRPr lang="en-GB" sz="1400">
              <a:cs typeface="Calibri"/>
            </a:endParaRPr>
          </a:p>
          <a:p>
            <a:r>
              <a:rPr lang="es-ES" sz="1400">
                <a:ea typeface="+mn-lt"/>
                <a:cs typeface="+mn-lt"/>
              </a:rPr>
              <a:t>Medium. 2018. </a:t>
            </a:r>
            <a:r>
              <a:rPr lang="es-ES" sz="1400" i="1" err="1">
                <a:ea typeface="+mn-lt"/>
                <a:cs typeface="+mn-lt"/>
              </a:rPr>
              <a:t>Aristotle’s</a:t>
            </a:r>
            <a:r>
              <a:rPr lang="es-ES" sz="1400" i="1">
                <a:ea typeface="+mn-lt"/>
                <a:cs typeface="+mn-lt"/>
              </a:rPr>
              <a:t> </a:t>
            </a:r>
            <a:r>
              <a:rPr lang="es-ES" sz="1400" i="1" err="1">
                <a:ea typeface="+mn-lt"/>
                <a:cs typeface="+mn-lt"/>
              </a:rPr>
              <a:t>Model</a:t>
            </a:r>
            <a:r>
              <a:rPr lang="es-ES" sz="1400" i="1">
                <a:ea typeface="+mn-lt"/>
                <a:cs typeface="+mn-lt"/>
              </a:rPr>
              <a:t> </a:t>
            </a:r>
            <a:r>
              <a:rPr lang="es-ES" sz="1400" i="1" err="1">
                <a:ea typeface="+mn-lt"/>
                <a:cs typeface="+mn-lt"/>
              </a:rPr>
              <a:t>of</a:t>
            </a:r>
            <a:r>
              <a:rPr lang="es-ES" sz="1400" i="1">
                <a:ea typeface="+mn-lt"/>
                <a:cs typeface="+mn-lt"/>
              </a:rPr>
              <a:t> </a:t>
            </a:r>
            <a:r>
              <a:rPr lang="es-ES" sz="1400" i="1" err="1">
                <a:ea typeface="+mn-lt"/>
                <a:cs typeface="+mn-lt"/>
              </a:rPr>
              <a:t>Communication</a:t>
            </a:r>
            <a:r>
              <a:rPr lang="es-ES" sz="1400">
                <a:ea typeface="+mn-lt"/>
                <a:cs typeface="+mn-lt"/>
              </a:rPr>
              <a:t>. [online] </a:t>
            </a:r>
            <a:r>
              <a:rPr lang="es-ES" sz="1400" err="1">
                <a:ea typeface="+mn-lt"/>
                <a:cs typeface="+mn-lt"/>
              </a:rPr>
              <a:t>Available</a:t>
            </a:r>
            <a:r>
              <a:rPr lang="es-ES" sz="1400">
                <a:ea typeface="+mn-lt"/>
                <a:cs typeface="+mn-lt"/>
              </a:rPr>
              <a:t> at: &lt;https://medium.com/@pragyamishra_84005/aristotles-model-of-communication-254aa568fb0a&gt; [</a:t>
            </a:r>
            <a:r>
              <a:rPr lang="es-ES" sz="1400" err="1">
                <a:ea typeface="+mn-lt"/>
                <a:cs typeface="+mn-lt"/>
              </a:rPr>
              <a:t>Accessed</a:t>
            </a:r>
            <a:r>
              <a:rPr lang="es-ES" sz="1400">
                <a:ea typeface="+mn-lt"/>
                <a:cs typeface="+mn-lt"/>
              </a:rPr>
              <a:t> 26 March 2022].</a:t>
            </a:r>
            <a:endParaRPr lang="es-ES" sz="1400">
              <a:cs typeface="Calibri"/>
            </a:endParaRPr>
          </a:p>
          <a:p>
            <a:endParaRPr lang="es-ES" sz="1400">
              <a:solidFill>
                <a:schemeClr val="bg1"/>
              </a:solidFill>
              <a:latin typeface="Arial" panose="020B0604020202020204" pitchFamily="34" charset="0"/>
              <a:cs typeface="Arial" panose="020B0604020202020204" pitchFamily="34" charset="0"/>
            </a:endParaRPr>
          </a:p>
          <a:p>
            <a:r>
              <a:rPr lang="en-GB" sz="1400">
                <a:ea typeface="+mn-lt"/>
                <a:cs typeface="+mn-lt"/>
              </a:rPr>
              <a:t>Stead. (1972). Berlo’s Communication Process Model as Applied to the </a:t>
            </a:r>
            <a:r>
              <a:rPr lang="en-GB" sz="1400" err="1">
                <a:ea typeface="+mn-lt"/>
                <a:cs typeface="+mn-lt"/>
              </a:rPr>
              <a:t>Behavioral</a:t>
            </a:r>
            <a:r>
              <a:rPr lang="en-GB" sz="1400">
                <a:ea typeface="+mn-lt"/>
                <a:cs typeface="+mn-lt"/>
              </a:rPr>
              <a:t> Theories of Maslow, Herzberg, and McGregor. Academy of Management Journal, 15(3), 389–394. </a:t>
            </a:r>
            <a:r>
              <a:rPr lang="en-GB" sz="1400">
                <a:ea typeface="+mn-lt"/>
                <a:cs typeface="+mn-lt"/>
                <a:hlinkClick r:id="rId4"/>
              </a:rPr>
              <a:t>https://doi.org/10.5465/254868</a:t>
            </a:r>
            <a:endParaRPr lang="en-GB" sz="1400">
              <a:cs typeface="Calibri"/>
            </a:endParaRPr>
          </a:p>
          <a:p>
            <a:endParaRPr lang="en-GB" sz="1400">
              <a:cs typeface="Calibri"/>
            </a:endParaRPr>
          </a:p>
          <a:p>
            <a:endParaRPr lang="en-GB" sz="1200">
              <a:solidFill>
                <a:schemeClr val="bg1"/>
              </a:solidFill>
              <a:cs typeface="Calibri"/>
            </a:endParaRPr>
          </a:p>
        </p:txBody>
      </p:sp>
    </p:spTree>
    <p:extLst>
      <p:ext uri="{BB962C8B-B14F-4D97-AF65-F5344CB8AC3E}">
        <p14:creationId xmlns:p14="http://schemas.microsoft.com/office/powerpoint/2010/main" val="61029848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153396676"/>
              </p:ext>
            </p:extLst>
          </p:nvPr>
        </p:nvGraphicFramePr>
        <p:xfrm>
          <a:off x="1000124" y="719666"/>
          <a:ext cx="10101264" cy="58799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pPr marL="0" indent="0">
                        <a:buNone/>
                      </a:pPr>
                      <a:endParaRPr lang="en-US" sz="1200" dirty="0"/>
                    </a:p>
                    <a:p>
                      <a:pPr marL="0" indent="0">
                        <a:buNone/>
                      </a:pPr>
                      <a:r>
                        <a:rPr lang="en-US" sz="1200" dirty="0" err="1"/>
                        <a:t>Abibatu</a:t>
                      </a:r>
                      <a:r>
                        <a:rPr lang="en-US" sz="1200" dirty="0"/>
                        <a:t> Sesay </a:t>
                      </a:r>
                    </a:p>
                    <a:p>
                      <a:pPr marL="0" indent="0">
                        <a:buNone/>
                      </a:pPr>
                      <a:r>
                        <a:rPr lang="en-US" sz="1200" dirty="0" err="1">
                          <a:cs typeface="Calibri"/>
                        </a:rPr>
                        <a:t>Jemeral</a:t>
                      </a:r>
                      <a:r>
                        <a:rPr lang="en-US" sz="1200" dirty="0">
                          <a:cs typeface="Calibri"/>
                        </a:rPr>
                        <a:t> Davidson </a:t>
                      </a:r>
                    </a:p>
                    <a:p>
                      <a:endParaRPr lang="en-GB" sz="1200"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sz="1200" dirty="0"/>
                        <a:t>we worked together, but everyone knew what he had to prepare individually. With questions and doubts, I was able to ask the members of my group for help and I received an answer, so good communication, fair division of tasks.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sz="1200" dirty="0"/>
                        <a:t>due to the fact that we had online classes, we could not meet face to face, it makes working in a group a bit difficult, but we dealt with this problem by creating a group for </a:t>
                      </a:r>
                      <a:r>
                        <a:rPr lang="en-GB" sz="1200" dirty="0" err="1"/>
                        <a:t>whatsapp</a:t>
                      </a:r>
                      <a:r>
                        <a:rPr lang="en-GB" sz="1200" dirty="0"/>
                        <a:t> and teams. </a:t>
                      </a:r>
                    </a:p>
                    <a:p>
                      <a:r>
                        <a:rPr lang="en-GB" sz="1200" dirty="0"/>
                        <a:t>each of us works has a private life and it's hard to find time for an additional meeting, but we tried to use the time given by the teacher and after classes</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sz="1200" dirty="0"/>
                        <a:t>the possibility of dividing the group members according to the criterion</a:t>
                      </a:r>
                    </a:p>
                    <a:p>
                      <a:r>
                        <a:rPr lang="en-GB" sz="1200" dirty="0"/>
                        <a:t>attends class</a:t>
                      </a:r>
                    </a:p>
                    <a:p>
                      <a:r>
                        <a:rPr lang="en-GB" sz="1200" dirty="0"/>
                        <a:t>online</a:t>
                      </a:r>
                    </a:p>
                    <a:p>
                      <a:r>
                        <a:rPr lang="en-GB" sz="1200" dirty="0"/>
                        <a:t>because at the beginning I was in a group with people online and there was no way of contact because they showed no willingness to cooperate. it's easier to work in a group when you know someone.</a:t>
                      </a:r>
                    </a:p>
                    <a:p>
                      <a:r>
                        <a:rPr lang="en-GB" sz="1200" dirty="0"/>
                        <a:t>Possibility of meetings face to face because it is easier to prepare and cooperate.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my team worked very well, everyone was motivated and completed their tasks on time. we also helped each other </a:t>
                      </a:r>
                      <a:r>
                        <a:rPr lang="en-GB"/>
                        <a:t>so 10 out of 10. </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1430</TotalTime>
  <Words>1098</Words>
  <Application>Microsoft Macintosh PowerPoint</Application>
  <PresentationFormat>Widescreen</PresentationFormat>
  <Paragraphs>77</Paragraphs>
  <Slides>17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Certificate of Higher Education Skills for the Workplace  Effective Team Working and Communication   BMSW4002  Dale Clarke </vt:lpstr>
      <vt:lpstr>Presentation – Strategies for Effective Communication in a Business Setting. </vt:lpstr>
      <vt:lpstr>UBER EATS </vt:lpstr>
      <vt:lpstr>What is communication?   </vt:lpstr>
      <vt:lpstr>Effective communication- benefits </vt:lpstr>
      <vt:lpstr>Models of communication</vt:lpstr>
      <vt:lpstr>Aristotle model of communication</vt:lpstr>
      <vt:lpstr>Berlos model of communication</vt:lpstr>
      <vt:lpstr>Types of barriers</vt:lpstr>
      <vt:lpstr>PowerPoint Presentation</vt:lpstr>
      <vt:lpstr>Channels of communication</vt:lpstr>
      <vt:lpstr>PowerPoint Presentation</vt:lpstr>
      <vt:lpstr>PowerPoint Presentation</vt:lpstr>
      <vt:lpstr>Channels that can be used to improve communication?</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Effective Team Working and Communication   BMSW4002  Dale Clarke </dc:title>
  <dc:creator>Agnieszka Janina Wilkosz (2115098)</dc:creator>
  <cp:lastModifiedBy>Agnieszka Janina Wilkosz (2115098)</cp:lastModifiedBy>
  <cp:revision>41</cp:revision>
  <dcterms:created xsi:type="dcterms:W3CDTF">2022-03-23T19:07:11Z</dcterms:created>
  <dcterms:modified xsi:type="dcterms:W3CDTF">2022-03-26T21:39:28Z</dcterms:modified>
</cp:coreProperties>
</file>