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257" r:id="rId4"/>
    <p:sldId id="266" r:id="rId5"/>
    <p:sldId id="268" r:id="rId6"/>
    <p:sldId id="258" r:id="rId7"/>
    <p:sldId id="299" r:id="rId8"/>
    <p:sldId id="297" r:id="rId9"/>
    <p:sldId id="298" r:id="rId10"/>
    <p:sldId id="294" r:id="rId11"/>
    <p:sldId id="295" r:id="rId12"/>
    <p:sldId id="296" r:id="rId13"/>
    <p:sldId id="263" r:id="rId14"/>
    <p:sldId id="269" r:id="rId15"/>
    <p:sldId id="279" r:id="rId16"/>
    <p:sldId id="300" r:id="rId17"/>
    <p:sldId id="301" r:id="rId18"/>
    <p:sldId id="307" r:id="rId19"/>
    <p:sldId id="302" r:id="rId20"/>
    <p:sldId id="303" r:id="rId21"/>
    <p:sldId id="304" r:id="rId22"/>
    <p:sldId id="305" r:id="rId23"/>
    <p:sldId id="306" r:id="rId24"/>
    <p:sldId id="293" r:id="rId25"/>
    <p:sldId id="270" r:id="rId26"/>
    <p:sldId id="271" r:id="rId27"/>
    <p:sldId id="280" r:id="rId28"/>
    <p:sldId id="281" r:id="rId29"/>
    <p:sldId id="283" r:id="rId30"/>
    <p:sldId id="277" r:id="rId31"/>
    <p:sldId id="273" r:id="rId32"/>
    <p:sldId id="274" r:id="rId33"/>
    <p:sldId id="275" r:id="rId34"/>
    <p:sldId id="276" r:id="rId35"/>
    <p:sldId id="259" r:id="rId36"/>
    <p:sldId id="260" r:id="rId37"/>
    <p:sldId id="282" r:id="rId38"/>
    <p:sldId id="284" r:id="rId39"/>
    <p:sldId id="285" r:id="rId40"/>
    <p:sldId id="286" r:id="rId41"/>
    <p:sldId id="287" r:id="rId42"/>
    <p:sldId id="288" r:id="rId43"/>
    <p:sldId id="289" r:id="rId44"/>
    <p:sldId id="290" r:id="rId45"/>
    <p:sldId id="291" r:id="rId46"/>
    <p:sldId id="261" r:id="rId47"/>
    <p:sldId id="292" r:id="rId48"/>
    <p:sldId id="262" r:id="rId49"/>
    <p:sldId id="278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8" Type="http://schemas.openxmlformats.org/officeDocument/2006/relationships/slide" Target="slides/slide6.xml"/><Relationship Id="rId51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12C501-8FD2-4F92-8D97-9BCF7E3E4D3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E30144D-922D-46DF-978B-F3920C7E8158}">
      <dgm:prSet/>
      <dgm:spPr/>
      <dgm:t>
        <a:bodyPr/>
        <a:lstStyle/>
        <a:p>
          <a:pPr>
            <a:defRPr cap="all"/>
          </a:pPr>
          <a:r>
            <a:rPr lang="en-GB"/>
            <a:t>Structure reminder</a:t>
          </a:r>
          <a:endParaRPr lang="en-US"/>
        </a:p>
      </dgm:t>
    </dgm:pt>
    <dgm:pt modelId="{0279D6BE-0A5D-44E4-B496-1A7D44313A2E}" type="parTrans" cxnId="{7A06D564-18CC-4EC3-9A30-A1C0174A1482}">
      <dgm:prSet/>
      <dgm:spPr/>
      <dgm:t>
        <a:bodyPr/>
        <a:lstStyle/>
        <a:p>
          <a:endParaRPr lang="en-US"/>
        </a:p>
      </dgm:t>
    </dgm:pt>
    <dgm:pt modelId="{3ED97D15-F700-458B-8342-2DB7F5460EB9}" type="sibTrans" cxnId="{7A06D564-18CC-4EC3-9A30-A1C0174A1482}">
      <dgm:prSet/>
      <dgm:spPr/>
      <dgm:t>
        <a:bodyPr/>
        <a:lstStyle/>
        <a:p>
          <a:endParaRPr lang="en-US"/>
        </a:p>
      </dgm:t>
    </dgm:pt>
    <dgm:pt modelId="{3F3A403D-9145-4CB8-BDC4-9C055E5C9A2A}">
      <dgm:prSet/>
      <dgm:spPr/>
      <dgm:t>
        <a:bodyPr/>
        <a:lstStyle/>
        <a:p>
          <a:pPr>
            <a:defRPr cap="all"/>
          </a:pPr>
          <a:r>
            <a:rPr lang="en-GB"/>
            <a:t>Research and the story so far</a:t>
          </a:r>
          <a:endParaRPr lang="en-US"/>
        </a:p>
      </dgm:t>
    </dgm:pt>
    <dgm:pt modelId="{B33D5554-008B-4090-BE81-A177D98906A7}" type="parTrans" cxnId="{2873F62D-8270-40E5-A1D7-5A0C4602E334}">
      <dgm:prSet/>
      <dgm:spPr/>
      <dgm:t>
        <a:bodyPr/>
        <a:lstStyle/>
        <a:p>
          <a:endParaRPr lang="en-US"/>
        </a:p>
      </dgm:t>
    </dgm:pt>
    <dgm:pt modelId="{C08266BE-C21E-4DF1-AA3A-5B4D6885FE91}" type="sibTrans" cxnId="{2873F62D-8270-40E5-A1D7-5A0C4602E334}">
      <dgm:prSet/>
      <dgm:spPr/>
      <dgm:t>
        <a:bodyPr/>
        <a:lstStyle/>
        <a:p>
          <a:endParaRPr lang="en-US"/>
        </a:p>
      </dgm:t>
    </dgm:pt>
    <dgm:pt modelId="{E1B94C9B-6BD9-419D-84D3-971D942851DA}">
      <dgm:prSet/>
      <dgm:spPr/>
      <dgm:t>
        <a:bodyPr/>
        <a:lstStyle/>
        <a:p>
          <a:pPr>
            <a:defRPr cap="all"/>
          </a:pPr>
          <a:r>
            <a:rPr lang="en-GB"/>
            <a:t>Primary and Secondary Research</a:t>
          </a:r>
          <a:endParaRPr lang="en-US"/>
        </a:p>
      </dgm:t>
    </dgm:pt>
    <dgm:pt modelId="{53931AFC-9A52-4C3E-9681-C12F264506EF}" type="parTrans" cxnId="{1AA2829B-A737-4D1B-90DD-355DFB429E7A}">
      <dgm:prSet/>
      <dgm:spPr/>
      <dgm:t>
        <a:bodyPr/>
        <a:lstStyle/>
        <a:p>
          <a:endParaRPr lang="en-US"/>
        </a:p>
      </dgm:t>
    </dgm:pt>
    <dgm:pt modelId="{52582F46-B667-4B5D-A13D-6166CFB473DD}" type="sibTrans" cxnId="{1AA2829B-A737-4D1B-90DD-355DFB429E7A}">
      <dgm:prSet/>
      <dgm:spPr/>
      <dgm:t>
        <a:bodyPr/>
        <a:lstStyle/>
        <a:p>
          <a:endParaRPr lang="en-US"/>
        </a:p>
      </dgm:t>
    </dgm:pt>
    <dgm:pt modelId="{05F7336B-899A-409D-BADD-9EA59662BDC4}" type="pres">
      <dgm:prSet presAssocID="{2012C501-8FD2-4F92-8D97-9BCF7E3E4D3C}" presName="root" presStyleCnt="0">
        <dgm:presLayoutVars>
          <dgm:dir/>
          <dgm:resizeHandles val="exact"/>
        </dgm:presLayoutVars>
      </dgm:prSet>
      <dgm:spPr/>
    </dgm:pt>
    <dgm:pt modelId="{5EFCF2CA-4419-4D0D-BFFE-A487C8F935D3}" type="pres">
      <dgm:prSet presAssocID="{3E30144D-922D-46DF-978B-F3920C7E8158}" presName="compNode" presStyleCnt="0"/>
      <dgm:spPr/>
    </dgm:pt>
    <dgm:pt modelId="{C4F1E782-3A75-4767-83F2-B889383931DA}" type="pres">
      <dgm:prSet presAssocID="{3E30144D-922D-46DF-978B-F3920C7E8158}" presName="iconBgRect" presStyleLbl="bgShp" presStyleIdx="0" presStyleCnt="3"/>
      <dgm:spPr/>
    </dgm:pt>
    <dgm:pt modelId="{549A8D35-CB8B-46EC-A950-4D7863B4239A}" type="pres">
      <dgm:prSet presAssocID="{3E30144D-922D-46DF-978B-F3920C7E81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E046BF5-60F3-4005-A1EA-08F8890AF84E}" type="pres">
      <dgm:prSet presAssocID="{3E30144D-922D-46DF-978B-F3920C7E8158}" presName="spaceRect" presStyleCnt="0"/>
      <dgm:spPr/>
    </dgm:pt>
    <dgm:pt modelId="{7B5D2B4A-E580-45AB-B6F5-C8430A6FCC70}" type="pres">
      <dgm:prSet presAssocID="{3E30144D-922D-46DF-978B-F3920C7E8158}" presName="textRect" presStyleLbl="revTx" presStyleIdx="0" presStyleCnt="3">
        <dgm:presLayoutVars>
          <dgm:chMax val="1"/>
          <dgm:chPref val="1"/>
        </dgm:presLayoutVars>
      </dgm:prSet>
      <dgm:spPr/>
    </dgm:pt>
    <dgm:pt modelId="{69A1AE7E-1703-4E9D-872C-32C4A3D4DBC3}" type="pres">
      <dgm:prSet presAssocID="{3ED97D15-F700-458B-8342-2DB7F5460EB9}" presName="sibTrans" presStyleCnt="0"/>
      <dgm:spPr/>
    </dgm:pt>
    <dgm:pt modelId="{81FDF234-F45F-4639-8A47-081782AEDAC2}" type="pres">
      <dgm:prSet presAssocID="{3F3A403D-9145-4CB8-BDC4-9C055E5C9A2A}" presName="compNode" presStyleCnt="0"/>
      <dgm:spPr/>
    </dgm:pt>
    <dgm:pt modelId="{D5C20225-3122-4400-9A4E-58941713454C}" type="pres">
      <dgm:prSet presAssocID="{3F3A403D-9145-4CB8-BDC4-9C055E5C9A2A}" presName="iconBgRect" presStyleLbl="bgShp" presStyleIdx="1" presStyleCnt="3"/>
      <dgm:spPr/>
    </dgm:pt>
    <dgm:pt modelId="{759FC49D-9843-4780-88CA-BE1951590639}" type="pres">
      <dgm:prSet presAssocID="{3F3A403D-9145-4CB8-BDC4-9C055E5C9A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9924F21-A889-43C3-ADEF-13D0F0A36726}" type="pres">
      <dgm:prSet presAssocID="{3F3A403D-9145-4CB8-BDC4-9C055E5C9A2A}" presName="spaceRect" presStyleCnt="0"/>
      <dgm:spPr/>
    </dgm:pt>
    <dgm:pt modelId="{1DF056F5-2899-458F-88F7-834358A5A9E7}" type="pres">
      <dgm:prSet presAssocID="{3F3A403D-9145-4CB8-BDC4-9C055E5C9A2A}" presName="textRect" presStyleLbl="revTx" presStyleIdx="1" presStyleCnt="3">
        <dgm:presLayoutVars>
          <dgm:chMax val="1"/>
          <dgm:chPref val="1"/>
        </dgm:presLayoutVars>
      </dgm:prSet>
      <dgm:spPr/>
    </dgm:pt>
    <dgm:pt modelId="{02FFC30A-3541-43DC-99CC-F531095C8BDB}" type="pres">
      <dgm:prSet presAssocID="{C08266BE-C21E-4DF1-AA3A-5B4D6885FE91}" presName="sibTrans" presStyleCnt="0"/>
      <dgm:spPr/>
    </dgm:pt>
    <dgm:pt modelId="{996279BD-021F-424D-BA3A-DA5AF244DAA4}" type="pres">
      <dgm:prSet presAssocID="{E1B94C9B-6BD9-419D-84D3-971D942851DA}" presName="compNode" presStyleCnt="0"/>
      <dgm:spPr/>
    </dgm:pt>
    <dgm:pt modelId="{97036F5A-47DC-475B-B221-422CF36A866D}" type="pres">
      <dgm:prSet presAssocID="{E1B94C9B-6BD9-419D-84D3-971D942851DA}" presName="iconBgRect" presStyleLbl="bgShp" presStyleIdx="2" presStyleCnt="3"/>
      <dgm:spPr/>
    </dgm:pt>
    <dgm:pt modelId="{31DB0D65-F7F3-488B-82AA-4F19A59B3F01}" type="pres">
      <dgm:prSet presAssocID="{E1B94C9B-6BD9-419D-84D3-971D942851D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108C800-0C7B-4112-9749-7054B3B75F01}" type="pres">
      <dgm:prSet presAssocID="{E1B94C9B-6BD9-419D-84D3-971D942851DA}" presName="spaceRect" presStyleCnt="0"/>
      <dgm:spPr/>
    </dgm:pt>
    <dgm:pt modelId="{804222A3-F1CC-485F-A26B-11902A55F9C1}" type="pres">
      <dgm:prSet presAssocID="{E1B94C9B-6BD9-419D-84D3-971D942851D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873F62D-8270-40E5-A1D7-5A0C4602E334}" srcId="{2012C501-8FD2-4F92-8D97-9BCF7E3E4D3C}" destId="{3F3A403D-9145-4CB8-BDC4-9C055E5C9A2A}" srcOrd="1" destOrd="0" parTransId="{B33D5554-008B-4090-BE81-A177D98906A7}" sibTransId="{C08266BE-C21E-4DF1-AA3A-5B4D6885FE91}"/>
    <dgm:cxn modelId="{3FE75E5C-6236-427C-A60A-C21D8FEBB414}" type="presOf" srcId="{E1B94C9B-6BD9-419D-84D3-971D942851DA}" destId="{804222A3-F1CC-485F-A26B-11902A55F9C1}" srcOrd="0" destOrd="0" presId="urn:microsoft.com/office/officeart/2018/5/layout/IconCircleLabelList"/>
    <dgm:cxn modelId="{7A06D564-18CC-4EC3-9A30-A1C0174A1482}" srcId="{2012C501-8FD2-4F92-8D97-9BCF7E3E4D3C}" destId="{3E30144D-922D-46DF-978B-F3920C7E8158}" srcOrd="0" destOrd="0" parTransId="{0279D6BE-0A5D-44E4-B496-1A7D44313A2E}" sibTransId="{3ED97D15-F700-458B-8342-2DB7F5460EB9}"/>
    <dgm:cxn modelId="{1795CD6E-6937-4647-A9CE-CDC7145111A0}" type="presOf" srcId="{3F3A403D-9145-4CB8-BDC4-9C055E5C9A2A}" destId="{1DF056F5-2899-458F-88F7-834358A5A9E7}" srcOrd="0" destOrd="0" presId="urn:microsoft.com/office/officeart/2018/5/layout/IconCircleLabelList"/>
    <dgm:cxn modelId="{DDD73F4F-44F4-4003-9F01-70D6921443C9}" type="presOf" srcId="{2012C501-8FD2-4F92-8D97-9BCF7E3E4D3C}" destId="{05F7336B-899A-409D-BADD-9EA59662BDC4}" srcOrd="0" destOrd="0" presId="urn:microsoft.com/office/officeart/2018/5/layout/IconCircleLabelList"/>
    <dgm:cxn modelId="{FABFB575-FC77-4561-925E-6ED0089B1D3E}" type="presOf" srcId="{3E30144D-922D-46DF-978B-F3920C7E8158}" destId="{7B5D2B4A-E580-45AB-B6F5-C8430A6FCC70}" srcOrd="0" destOrd="0" presId="urn:microsoft.com/office/officeart/2018/5/layout/IconCircleLabelList"/>
    <dgm:cxn modelId="{1AA2829B-A737-4D1B-90DD-355DFB429E7A}" srcId="{2012C501-8FD2-4F92-8D97-9BCF7E3E4D3C}" destId="{E1B94C9B-6BD9-419D-84D3-971D942851DA}" srcOrd="2" destOrd="0" parTransId="{53931AFC-9A52-4C3E-9681-C12F264506EF}" sibTransId="{52582F46-B667-4B5D-A13D-6166CFB473DD}"/>
    <dgm:cxn modelId="{66988039-E64A-4332-A6FA-93B37E67E730}" type="presParOf" srcId="{05F7336B-899A-409D-BADD-9EA59662BDC4}" destId="{5EFCF2CA-4419-4D0D-BFFE-A487C8F935D3}" srcOrd="0" destOrd="0" presId="urn:microsoft.com/office/officeart/2018/5/layout/IconCircleLabelList"/>
    <dgm:cxn modelId="{984EB41D-DD0D-4D48-933A-B798B7411C1C}" type="presParOf" srcId="{5EFCF2CA-4419-4D0D-BFFE-A487C8F935D3}" destId="{C4F1E782-3A75-4767-83F2-B889383931DA}" srcOrd="0" destOrd="0" presId="urn:microsoft.com/office/officeart/2018/5/layout/IconCircleLabelList"/>
    <dgm:cxn modelId="{FB1C51FA-A522-45BE-980C-6A81FFE5F5DD}" type="presParOf" srcId="{5EFCF2CA-4419-4D0D-BFFE-A487C8F935D3}" destId="{549A8D35-CB8B-46EC-A950-4D7863B4239A}" srcOrd="1" destOrd="0" presId="urn:microsoft.com/office/officeart/2018/5/layout/IconCircleLabelList"/>
    <dgm:cxn modelId="{950FA965-6D84-4305-942E-07C5F44ADA21}" type="presParOf" srcId="{5EFCF2CA-4419-4D0D-BFFE-A487C8F935D3}" destId="{8E046BF5-60F3-4005-A1EA-08F8890AF84E}" srcOrd="2" destOrd="0" presId="urn:microsoft.com/office/officeart/2018/5/layout/IconCircleLabelList"/>
    <dgm:cxn modelId="{D2106CD2-0058-490E-B23A-E15051A8E9F3}" type="presParOf" srcId="{5EFCF2CA-4419-4D0D-BFFE-A487C8F935D3}" destId="{7B5D2B4A-E580-45AB-B6F5-C8430A6FCC70}" srcOrd="3" destOrd="0" presId="urn:microsoft.com/office/officeart/2018/5/layout/IconCircleLabelList"/>
    <dgm:cxn modelId="{927E6076-3902-4CDA-8084-47E54958C3AE}" type="presParOf" srcId="{05F7336B-899A-409D-BADD-9EA59662BDC4}" destId="{69A1AE7E-1703-4E9D-872C-32C4A3D4DBC3}" srcOrd="1" destOrd="0" presId="urn:microsoft.com/office/officeart/2018/5/layout/IconCircleLabelList"/>
    <dgm:cxn modelId="{93AC288C-B8CB-429A-A9F4-6B66C6AAFEDC}" type="presParOf" srcId="{05F7336B-899A-409D-BADD-9EA59662BDC4}" destId="{81FDF234-F45F-4639-8A47-081782AEDAC2}" srcOrd="2" destOrd="0" presId="urn:microsoft.com/office/officeart/2018/5/layout/IconCircleLabelList"/>
    <dgm:cxn modelId="{B4A99478-8C7A-45F2-848C-ACDF6BCF1B7B}" type="presParOf" srcId="{81FDF234-F45F-4639-8A47-081782AEDAC2}" destId="{D5C20225-3122-4400-9A4E-58941713454C}" srcOrd="0" destOrd="0" presId="urn:microsoft.com/office/officeart/2018/5/layout/IconCircleLabelList"/>
    <dgm:cxn modelId="{B3BCFAE9-E2FB-48E6-B4B9-7366B1E5728E}" type="presParOf" srcId="{81FDF234-F45F-4639-8A47-081782AEDAC2}" destId="{759FC49D-9843-4780-88CA-BE1951590639}" srcOrd="1" destOrd="0" presId="urn:microsoft.com/office/officeart/2018/5/layout/IconCircleLabelList"/>
    <dgm:cxn modelId="{319A9409-992A-48E4-AD02-CDA36A2D3D3D}" type="presParOf" srcId="{81FDF234-F45F-4639-8A47-081782AEDAC2}" destId="{69924F21-A889-43C3-ADEF-13D0F0A36726}" srcOrd="2" destOrd="0" presId="urn:microsoft.com/office/officeart/2018/5/layout/IconCircleLabelList"/>
    <dgm:cxn modelId="{F10A9E86-B292-4033-933B-6D46B5E4C5F8}" type="presParOf" srcId="{81FDF234-F45F-4639-8A47-081782AEDAC2}" destId="{1DF056F5-2899-458F-88F7-834358A5A9E7}" srcOrd="3" destOrd="0" presId="urn:microsoft.com/office/officeart/2018/5/layout/IconCircleLabelList"/>
    <dgm:cxn modelId="{99E33C5D-7C81-41C9-83FC-3ED26E6BA4CF}" type="presParOf" srcId="{05F7336B-899A-409D-BADD-9EA59662BDC4}" destId="{02FFC30A-3541-43DC-99CC-F531095C8BDB}" srcOrd="3" destOrd="0" presId="urn:microsoft.com/office/officeart/2018/5/layout/IconCircleLabelList"/>
    <dgm:cxn modelId="{E481AA0E-C99B-42C1-B18C-1A30AB27B544}" type="presParOf" srcId="{05F7336B-899A-409D-BADD-9EA59662BDC4}" destId="{996279BD-021F-424D-BA3A-DA5AF244DAA4}" srcOrd="4" destOrd="0" presId="urn:microsoft.com/office/officeart/2018/5/layout/IconCircleLabelList"/>
    <dgm:cxn modelId="{F3F4F4A4-3C31-48DD-B205-173F3D7162D3}" type="presParOf" srcId="{996279BD-021F-424D-BA3A-DA5AF244DAA4}" destId="{97036F5A-47DC-475B-B221-422CF36A866D}" srcOrd="0" destOrd="0" presId="urn:microsoft.com/office/officeart/2018/5/layout/IconCircleLabelList"/>
    <dgm:cxn modelId="{796EC2A6-AC05-4263-B3FD-AB33FA757021}" type="presParOf" srcId="{996279BD-021F-424D-BA3A-DA5AF244DAA4}" destId="{31DB0D65-F7F3-488B-82AA-4F19A59B3F01}" srcOrd="1" destOrd="0" presId="urn:microsoft.com/office/officeart/2018/5/layout/IconCircleLabelList"/>
    <dgm:cxn modelId="{9A50EF6C-42C6-45C1-8D57-81F862544C1F}" type="presParOf" srcId="{996279BD-021F-424D-BA3A-DA5AF244DAA4}" destId="{4108C800-0C7B-4112-9749-7054B3B75F01}" srcOrd="2" destOrd="0" presId="urn:microsoft.com/office/officeart/2018/5/layout/IconCircleLabelList"/>
    <dgm:cxn modelId="{755F0B6D-1BF6-41D9-8EA4-4C4193AACE12}" type="presParOf" srcId="{996279BD-021F-424D-BA3A-DA5AF244DAA4}" destId="{804222A3-F1CC-485F-A26B-11902A55F9C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94E40B7-8673-4775-AB1E-14BE0FDF775F}" type="doc">
      <dgm:prSet loTypeId="urn:microsoft.com/office/officeart/2005/8/layout/hProcess9" loCatId="process" qsTypeId="urn:microsoft.com/office/officeart/2005/8/quickstyle/3d3" qsCatId="3D" csTypeId="urn:microsoft.com/office/officeart/2005/8/colors/colorful1" csCatId="colorful" phldr="1"/>
      <dgm:spPr/>
    </dgm:pt>
    <dgm:pt modelId="{792B4F79-625A-4523-AD15-F56F4C818890}">
      <dgm:prSet phldrT="[Text]"/>
      <dgm:spPr/>
      <dgm:t>
        <a:bodyPr/>
        <a:lstStyle/>
        <a:p>
          <a:r>
            <a:rPr lang="en-GB" dirty="0"/>
            <a:t>Chapter 1</a:t>
          </a:r>
        </a:p>
        <a:p>
          <a:r>
            <a:rPr lang="en-GB" dirty="0"/>
            <a:t>Proposal – Introduction</a:t>
          </a:r>
        </a:p>
        <a:p>
          <a:r>
            <a:rPr lang="en-GB" dirty="0"/>
            <a:t>1200 words</a:t>
          </a:r>
        </a:p>
      </dgm:t>
    </dgm:pt>
    <dgm:pt modelId="{352ADFD9-92A1-4044-9409-5C80A02C8A4B}" type="parTrans" cxnId="{1809340C-88AE-4F29-9D6B-5F266C569E97}">
      <dgm:prSet/>
      <dgm:spPr/>
      <dgm:t>
        <a:bodyPr/>
        <a:lstStyle/>
        <a:p>
          <a:endParaRPr lang="en-GB"/>
        </a:p>
      </dgm:t>
    </dgm:pt>
    <dgm:pt modelId="{F7FF7E25-9B02-45CA-BB00-CAB1E028AC73}" type="sibTrans" cxnId="{1809340C-88AE-4F29-9D6B-5F266C569E97}">
      <dgm:prSet/>
      <dgm:spPr/>
      <dgm:t>
        <a:bodyPr/>
        <a:lstStyle/>
        <a:p>
          <a:endParaRPr lang="en-GB"/>
        </a:p>
      </dgm:t>
    </dgm:pt>
    <dgm:pt modelId="{4E61162C-4533-4322-B64C-1E6DC1750F99}">
      <dgm:prSet phldrT="[Text]"/>
      <dgm:spPr/>
      <dgm:t>
        <a:bodyPr/>
        <a:lstStyle/>
        <a:p>
          <a:r>
            <a:rPr lang="en-GB" dirty="0"/>
            <a:t>Chapter 2</a:t>
          </a:r>
        </a:p>
        <a:p>
          <a:r>
            <a:rPr lang="en-GB" dirty="0"/>
            <a:t>Literature Review</a:t>
          </a:r>
        </a:p>
        <a:p>
          <a:r>
            <a:rPr lang="en-GB" dirty="0"/>
            <a:t>2500 words</a:t>
          </a:r>
        </a:p>
      </dgm:t>
    </dgm:pt>
    <dgm:pt modelId="{87604C0B-5DD0-4227-8D8A-A8A99341C1D4}" type="parTrans" cxnId="{86E84C64-98ED-44CF-A1B4-74BE3E06D590}">
      <dgm:prSet/>
      <dgm:spPr/>
      <dgm:t>
        <a:bodyPr/>
        <a:lstStyle/>
        <a:p>
          <a:endParaRPr lang="en-GB"/>
        </a:p>
      </dgm:t>
    </dgm:pt>
    <dgm:pt modelId="{4D10C21B-8B97-42A3-B128-2D15EB1BC596}" type="sibTrans" cxnId="{86E84C64-98ED-44CF-A1B4-74BE3E06D590}">
      <dgm:prSet/>
      <dgm:spPr/>
      <dgm:t>
        <a:bodyPr/>
        <a:lstStyle/>
        <a:p>
          <a:endParaRPr lang="en-GB"/>
        </a:p>
      </dgm:t>
    </dgm:pt>
    <dgm:pt modelId="{50C97F19-9F95-46CA-93FC-7AA949026337}">
      <dgm:prSet phldrT="[Text]"/>
      <dgm:spPr/>
      <dgm:t>
        <a:bodyPr/>
        <a:lstStyle/>
        <a:p>
          <a:r>
            <a:rPr lang="en-GB" dirty="0"/>
            <a:t>Chapter 5</a:t>
          </a:r>
        </a:p>
        <a:p>
          <a:r>
            <a:rPr lang="en-GB" dirty="0"/>
            <a:t>Conclusion </a:t>
          </a:r>
        </a:p>
        <a:p>
          <a:r>
            <a:rPr lang="en-GB" dirty="0"/>
            <a:t>800 words</a:t>
          </a:r>
        </a:p>
      </dgm:t>
    </dgm:pt>
    <dgm:pt modelId="{18B8D90F-7E3C-49E1-9E76-25625287C189}" type="parTrans" cxnId="{ADC03668-FAA2-4567-9ABB-A69BF52B8300}">
      <dgm:prSet/>
      <dgm:spPr/>
      <dgm:t>
        <a:bodyPr/>
        <a:lstStyle/>
        <a:p>
          <a:endParaRPr lang="en-GB"/>
        </a:p>
      </dgm:t>
    </dgm:pt>
    <dgm:pt modelId="{72A9A8AB-1F12-4754-8F4F-83F1E7FBE8BB}" type="sibTrans" cxnId="{ADC03668-FAA2-4567-9ABB-A69BF52B8300}">
      <dgm:prSet/>
      <dgm:spPr/>
      <dgm:t>
        <a:bodyPr/>
        <a:lstStyle/>
        <a:p>
          <a:endParaRPr lang="en-GB"/>
        </a:p>
      </dgm:t>
    </dgm:pt>
    <dgm:pt modelId="{8BAB74EB-F1CA-41A5-9C69-0421372E3056}">
      <dgm:prSet/>
      <dgm:spPr/>
      <dgm:t>
        <a:bodyPr/>
        <a:lstStyle/>
        <a:p>
          <a:r>
            <a:rPr lang="en-GB" dirty="0"/>
            <a:t>Chapter 3</a:t>
          </a:r>
        </a:p>
        <a:p>
          <a:r>
            <a:rPr lang="en-GB" dirty="0"/>
            <a:t>Methodology</a:t>
          </a:r>
        </a:p>
        <a:p>
          <a:r>
            <a:rPr lang="en-GB" dirty="0"/>
            <a:t>1500 words</a:t>
          </a:r>
        </a:p>
      </dgm:t>
    </dgm:pt>
    <dgm:pt modelId="{63789120-937E-470D-A2F6-90CD2CCDA8A7}" type="parTrans" cxnId="{519CF6E4-DB4B-4312-A927-53126D7F18CE}">
      <dgm:prSet/>
      <dgm:spPr/>
      <dgm:t>
        <a:bodyPr/>
        <a:lstStyle/>
        <a:p>
          <a:endParaRPr lang="en-GB"/>
        </a:p>
      </dgm:t>
    </dgm:pt>
    <dgm:pt modelId="{5F8CB619-D62B-42ED-8049-B46A416F407F}" type="sibTrans" cxnId="{519CF6E4-DB4B-4312-A927-53126D7F18CE}">
      <dgm:prSet/>
      <dgm:spPr/>
      <dgm:t>
        <a:bodyPr/>
        <a:lstStyle/>
        <a:p>
          <a:endParaRPr lang="en-GB"/>
        </a:p>
      </dgm:t>
    </dgm:pt>
    <dgm:pt modelId="{1551AAE4-71F1-4452-9573-D4AC6B219D85}">
      <dgm:prSet/>
      <dgm:spPr/>
      <dgm:t>
        <a:bodyPr/>
        <a:lstStyle/>
        <a:p>
          <a:r>
            <a:rPr lang="en-GB" dirty="0"/>
            <a:t>Chapter 4</a:t>
          </a:r>
        </a:p>
        <a:p>
          <a:r>
            <a:rPr lang="en-GB" dirty="0"/>
            <a:t>Findings</a:t>
          </a:r>
        </a:p>
        <a:p>
          <a:r>
            <a:rPr lang="en-GB" dirty="0"/>
            <a:t>2000 words</a:t>
          </a:r>
        </a:p>
      </dgm:t>
    </dgm:pt>
    <dgm:pt modelId="{237977CB-A5FA-43E4-B41D-2FCAD6D73085}" type="parTrans" cxnId="{1012D02B-7A13-405E-85F7-966248173E80}">
      <dgm:prSet/>
      <dgm:spPr/>
      <dgm:t>
        <a:bodyPr/>
        <a:lstStyle/>
        <a:p>
          <a:endParaRPr lang="en-GB"/>
        </a:p>
      </dgm:t>
    </dgm:pt>
    <dgm:pt modelId="{E10C596C-1990-498E-8A6A-6C47DCA4FD43}" type="sibTrans" cxnId="{1012D02B-7A13-405E-85F7-966248173E80}">
      <dgm:prSet/>
      <dgm:spPr/>
      <dgm:t>
        <a:bodyPr/>
        <a:lstStyle/>
        <a:p>
          <a:endParaRPr lang="en-GB"/>
        </a:p>
      </dgm:t>
    </dgm:pt>
    <dgm:pt modelId="{4A4F256F-3FAF-42D9-BC85-AF7EC7D7CA9F}" type="pres">
      <dgm:prSet presAssocID="{094E40B7-8673-4775-AB1E-14BE0FDF775F}" presName="CompostProcess" presStyleCnt="0">
        <dgm:presLayoutVars>
          <dgm:dir/>
          <dgm:resizeHandles val="exact"/>
        </dgm:presLayoutVars>
      </dgm:prSet>
      <dgm:spPr/>
    </dgm:pt>
    <dgm:pt modelId="{F60F6EA6-39B5-4386-B5E4-B9AA6916F17B}" type="pres">
      <dgm:prSet presAssocID="{094E40B7-8673-4775-AB1E-14BE0FDF775F}" presName="arrow" presStyleLbl="bgShp" presStyleIdx="0" presStyleCnt="1"/>
      <dgm:spPr/>
    </dgm:pt>
    <dgm:pt modelId="{2C969635-3B94-46F2-83E7-6012A904D8A9}" type="pres">
      <dgm:prSet presAssocID="{094E40B7-8673-4775-AB1E-14BE0FDF775F}" presName="linearProcess" presStyleCnt="0"/>
      <dgm:spPr/>
    </dgm:pt>
    <dgm:pt modelId="{F0D8A9C9-20D3-418B-B4A8-5BDBD52116BD}" type="pres">
      <dgm:prSet presAssocID="{792B4F79-625A-4523-AD15-F56F4C818890}" presName="textNode" presStyleLbl="node1" presStyleIdx="0" presStyleCnt="5">
        <dgm:presLayoutVars>
          <dgm:bulletEnabled val="1"/>
        </dgm:presLayoutVars>
      </dgm:prSet>
      <dgm:spPr/>
    </dgm:pt>
    <dgm:pt modelId="{AA673D09-84B6-47E5-BDFE-26182E3AEE76}" type="pres">
      <dgm:prSet presAssocID="{F7FF7E25-9B02-45CA-BB00-CAB1E028AC73}" presName="sibTrans" presStyleCnt="0"/>
      <dgm:spPr/>
    </dgm:pt>
    <dgm:pt modelId="{177A3A8C-F9CA-40EC-BF94-BA596C9ED213}" type="pres">
      <dgm:prSet presAssocID="{4E61162C-4533-4322-B64C-1E6DC1750F99}" presName="textNode" presStyleLbl="node1" presStyleIdx="1" presStyleCnt="5">
        <dgm:presLayoutVars>
          <dgm:bulletEnabled val="1"/>
        </dgm:presLayoutVars>
      </dgm:prSet>
      <dgm:spPr/>
    </dgm:pt>
    <dgm:pt modelId="{49A3D41E-A3CA-420E-9628-67C1C6DB9791}" type="pres">
      <dgm:prSet presAssocID="{4D10C21B-8B97-42A3-B128-2D15EB1BC596}" presName="sibTrans" presStyleCnt="0"/>
      <dgm:spPr/>
    </dgm:pt>
    <dgm:pt modelId="{8E36554A-AE61-4FB1-A15A-C144E3B1EB7A}" type="pres">
      <dgm:prSet presAssocID="{8BAB74EB-F1CA-41A5-9C69-0421372E3056}" presName="textNode" presStyleLbl="node1" presStyleIdx="2" presStyleCnt="5">
        <dgm:presLayoutVars>
          <dgm:bulletEnabled val="1"/>
        </dgm:presLayoutVars>
      </dgm:prSet>
      <dgm:spPr/>
    </dgm:pt>
    <dgm:pt modelId="{BFC4EEB9-989A-4F0F-942A-DB6F4D565A19}" type="pres">
      <dgm:prSet presAssocID="{5F8CB619-D62B-42ED-8049-B46A416F407F}" presName="sibTrans" presStyleCnt="0"/>
      <dgm:spPr/>
    </dgm:pt>
    <dgm:pt modelId="{F131C3B2-1351-47CA-A942-B1CD4BC989E9}" type="pres">
      <dgm:prSet presAssocID="{1551AAE4-71F1-4452-9573-D4AC6B219D85}" presName="textNode" presStyleLbl="node1" presStyleIdx="3" presStyleCnt="5">
        <dgm:presLayoutVars>
          <dgm:bulletEnabled val="1"/>
        </dgm:presLayoutVars>
      </dgm:prSet>
      <dgm:spPr/>
    </dgm:pt>
    <dgm:pt modelId="{F4C70FF1-71C8-4E6D-B27A-4F914F7A1571}" type="pres">
      <dgm:prSet presAssocID="{E10C596C-1990-498E-8A6A-6C47DCA4FD43}" presName="sibTrans" presStyleCnt="0"/>
      <dgm:spPr/>
    </dgm:pt>
    <dgm:pt modelId="{7D96A2DE-AAF0-4B3B-870C-80DD0AB5940A}" type="pres">
      <dgm:prSet presAssocID="{50C97F19-9F95-46CA-93FC-7AA949026337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1809340C-88AE-4F29-9D6B-5F266C569E97}" srcId="{094E40B7-8673-4775-AB1E-14BE0FDF775F}" destId="{792B4F79-625A-4523-AD15-F56F4C818890}" srcOrd="0" destOrd="0" parTransId="{352ADFD9-92A1-4044-9409-5C80A02C8A4B}" sibTransId="{F7FF7E25-9B02-45CA-BB00-CAB1E028AC73}"/>
    <dgm:cxn modelId="{5855BF12-4554-4710-8822-22F672448E50}" type="presOf" srcId="{094E40B7-8673-4775-AB1E-14BE0FDF775F}" destId="{4A4F256F-3FAF-42D9-BC85-AF7EC7D7CA9F}" srcOrd="0" destOrd="0" presId="urn:microsoft.com/office/officeart/2005/8/layout/hProcess9"/>
    <dgm:cxn modelId="{1012D02B-7A13-405E-85F7-966248173E80}" srcId="{094E40B7-8673-4775-AB1E-14BE0FDF775F}" destId="{1551AAE4-71F1-4452-9573-D4AC6B219D85}" srcOrd="3" destOrd="0" parTransId="{237977CB-A5FA-43E4-B41D-2FCAD6D73085}" sibTransId="{E10C596C-1990-498E-8A6A-6C47DCA4FD43}"/>
    <dgm:cxn modelId="{709DFE3E-234A-42D0-AC6F-14C030D82041}" type="presOf" srcId="{4E61162C-4533-4322-B64C-1E6DC1750F99}" destId="{177A3A8C-F9CA-40EC-BF94-BA596C9ED213}" srcOrd="0" destOrd="0" presId="urn:microsoft.com/office/officeart/2005/8/layout/hProcess9"/>
    <dgm:cxn modelId="{86E84C64-98ED-44CF-A1B4-74BE3E06D590}" srcId="{094E40B7-8673-4775-AB1E-14BE0FDF775F}" destId="{4E61162C-4533-4322-B64C-1E6DC1750F99}" srcOrd="1" destOrd="0" parTransId="{87604C0B-5DD0-4227-8D8A-A8A99341C1D4}" sibTransId="{4D10C21B-8B97-42A3-B128-2D15EB1BC596}"/>
    <dgm:cxn modelId="{ADC03668-FAA2-4567-9ABB-A69BF52B8300}" srcId="{094E40B7-8673-4775-AB1E-14BE0FDF775F}" destId="{50C97F19-9F95-46CA-93FC-7AA949026337}" srcOrd="4" destOrd="0" parTransId="{18B8D90F-7E3C-49E1-9E76-25625287C189}" sibTransId="{72A9A8AB-1F12-4754-8F4F-83F1E7FBE8BB}"/>
    <dgm:cxn modelId="{1A77B887-B752-4F21-B8E6-446167986E58}" type="presOf" srcId="{50C97F19-9F95-46CA-93FC-7AA949026337}" destId="{7D96A2DE-AAF0-4B3B-870C-80DD0AB5940A}" srcOrd="0" destOrd="0" presId="urn:microsoft.com/office/officeart/2005/8/layout/hProcess9"/>
    <dgm:cxn modelId="{DC3E52B7-B5A3-4A7E-AEF8-92099EA06696}" type="presOf" srcId="{8BAB74EB-F1CA-41A5-9C69-0421372E3056}" destId="{8E36554A-AE61-4FB1-A15A-C144E3B1EB7A}" srcOrd="0" destOrd="0" presId="urn:microsoft.com/office/officeart/2005/8/layout/hProcess9"/>
    <dgm:cxn modelId="{C74318E0-D11B-41D7-BB38-DFA412970377}" type="presOf" srcId="{1551AAE4-71F1-4452-9573-D4AC6B219D85}" destId="{F131C3B2-1351-47CA-A942-B1CD4BC989E9}" srcOrd="0" destOrd="0" presId="urn:microsoft.com/office/officeart/2005/8/layout/hProcess9"/>
    <dgm:cxn modelId="{519CF6E4-DB4B-4312-A927-53126D7F18CE}" srcId="{094E40B7-8673-4775-AB1E-14BE0FDF775F}" destId="{8BAB74EB-F1CA-41A5-9C69-0421372E3056}" srcOrd="2" destOrd="0" parTransId="{63789120-937E-470D-A2F6-90CD2CCDA8A7}" sibTransId="{5F8CB619-D62B-42ED-8049-B46A416F407F}"/>
    <dgm:cxn modelId="{A43885F9-B180-487A-B54F-C10C8EE490CC}" type="presOf" srcId="{792B4F79-625A-4523-AD15-F56F4C818890}" destId="{F0D8A9C9-20D3-418B-B4A8-5BDBD52116BD}" srcOrd="0" destOrd="0" presId="urn:microsoft.com/office/officeart/2005/8/layout/hProcess9"/>
    <dgm:cxn modelId="{C9DD3CE8-20F8-43FF-8356-B21377948E44}" type="presParOf" srcId="{4A4F256F-3FAF-42D9-BC85-AF7EC7D7CA9F}" destId="{F60F6EA6-39B5-4386-B5E4-B9AA6916F17B}" srcOrd="0" destOrd="0" presId="urn:microsoft.com/office/officeart/2005/8/layout/hProcess9"/>
    <dgm:cxn modelId="{7690918C-FA3C-48B0-8C4D-F21CCEA24FD9}" type="presParOf" srcId="{4A4F256F-3FAF-42D9-BC85-AF7EC7D7CA9F}" destId="{2C969635-3B94-46F2-83E7-6012A904D8A9}" srcOrd="1" destOrd="0" presId="urn:microsoft.com/office/officeart/2005/8/layout/hProcess9"/>
    <dgm:cxn modelId="{A10C7841-758C-4DF6-9C85-5A6A4F3038E9}" type="presParOf" srcId="{2C969635-3B94-46F2-83E7-6012A904D8A9}" destId="{F0D8A9C9-20D3-418B-B4A8-5BDBD52116BD}" srcOrd="0" destOrd="0" presId="urn:microsoft.com/office/officeart/2005/8/layout/hProcess9"/>
    <dgm:cxn modelId="{5C5E71DB-1EF2-4BD3-996E-D2A48F373ACF}" type="presParOf" srcId="{2C969635-3B94-46F2-83E7-6012A904D8A9}" destId="{AA673D09-84B6-47E5-BDFE-26182E3AEE76}" srcOrd="1" destOrd="0" presId="urn:microsoft.com/office/officeart/2005/8/layout/hProcess9"/>
    <dgm:cxn modelId="{25E58F54-96FD-4F07-8F27-D3F831C167AE}" type="presParOf" srcId="{2C969635-3B94-46F2-83E7-6012A904D8A9}" destId="{177A3A8C-F9CA-40EC-BF94-BA596C9ED213}" srcOrd="2" destOrd="0" presId="urn:microsoft.com/office/officeart/2005/8/layout/hProcess9"/>
    <dgm:cxn modelId="{BB911088-DCE9-49A3-9A71-DFE954B3D7E4}" type="presParOf" srcId="{2C969635-3B94-46F2-83E7-6012A904D8A9}" destId="{49A3D41E-A3CA-420E-9628-67C1C6DB9791}" srcOrd="3" destOrd="0" presId="urn:microsoft.com/office/officeart/2005/8/layout/hProcess9"/>
    <dgm:cxn modelId="{4972ADDB-58C8-44CB-B248-C028247E2823}" type="presParOf" srcId="{2C969635-3B94-46F2-83E7-6012A904D8A9}" destId="{8E36554A-AE61-4FB1-A15A-C144E3B1EB7A}" srcOrd="4" destOrd="0" presId="urn:microsoft.com/office/officeart/2005/8/layout/hProcess9"/>
    <dgm:cxn modelId="{8F1371EF-A258-47B1-8FA9-5C8EE5324C80}" type="presParOf" srcId="{2C969635-3B94-46F2-83E7-6012A904D8A9}" destId="{BFC4EEB9-989A-4F0F-942A-DB6F4D565A19}" srcOrd="5" destOrd="0" presId="urn:microsoft.com/office/officeart/2005/8/layout/hProcess9"/>
    <dgm:cxn modelId="{F8FD3F89-CC95-4310-AB4D-0B5C6854D81F}" type="presParOf" srcId="{2C969635-3B94-46F2-83E7-6012A904D8A9}" destId="{F131C3B2-1351-47CA-A942-B1CD4BC989E9}" srcOrd="6" destOrd="0" presId="urn:microsoft.com/office/officeart/2005/8/layout/hProcess9"/>
    <dgm:cxn modelId="{11DB5DAE-5EED-4CD7-8FCB-90455B92A827}" type="presParOf" srcId="{2C969635-3B94-46F2-83E7-6012A904D8A9}" destId="{F4C70FF1-71C8-4E6D-B27A-4F914F7A1571}" srcOrd="7" destOrd="0" presId="urn:microsoft.com/office/officeart/2005/8/layout/hProcess9"/>
    <dgm:cxn modelId="{17EC8C40-86C3-404E-9362-E36183F00C79}" type="presParOf" srcId="{2C969635-3B94-46F2-83E7-6012A904D8A9}" destId="{7D96A2DE-AAF0-4B3B-870C-80DD0AB5940A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4E40B7-8673-4775-AB1E-14BE0FDF775F}" type="doc">
      <dgm:prSet loTypeId="urn:microsoft.com/office/officeart/2005/8/layout/hProcess9" loCatId="process" qsTypeId="urn:microsoft.com/office/officeart/2005/8/quickstyle/3d3" qsCatId="3D" csTypeId="urn:microsoft.com/office/officeart/2005/8/colors/colorful1" csCatId="colorful" phldr="1"/>
      <dgm:spPr/>
    </dgm:pt>
    <dgm:pt modelId="{792B4F79-625A-4523-AD15-F56F4C818890}">
      <dgm:prSet phldrT="[Text]"/>
      <dgm:spPr/>
      <dgm:t>
        <a:bodyPr/>
        <a:lstStyle/>
        <a:p>
          <a:r>
            <a:rPr lang="en-GB" dirty="0"/>
            <a:t>1. 80 hours signed off by your organisation</a:t>
          </a:r>
        </a:p>
      </dgm:t>
    </dgm:pt>
    <dgm:pt modelId="{352ADFD9-92A1-4044-9409-5C80A02C8A4B}" type="parTrans" cxnId="{1809340C-88AE-4F29-9D6B-5F266C569E97}">
      <dgm:prSet/>
      <dgm:spPr/>
      <dgm:t>
        <a:bodyPr/>
        <a:lstStyle/>
        <a:p>
          <a:endParaRPr lang="en-GB"/>
        </a:p>
      </dgm:t>
    </dgm:pt>
    <dgm:pt modelId="{F7FF7E25-9B02-45CA-BB00-CAB1E028AC73}" type="sibTrans" cxnId="{1809340C-88AE-4F29-9D6B-5F266C569E97}">
      <dgm:prSet/>
      <dgm:spPr/>
      <dgm:t>
        <a:bodyPr/>
        <a:lstStyle/>
        <a:p>
          <a:endParaRPr lang="en-GB"/>
        </a:p>
      </dgm:t>
    </dgm:pt>
    <dgm:pt modelId="{4E61162C-4533-4322-B64C-1E6DC1750F99}">
      <dgm:prSet phldrT="[Text]"/>
      <dgm:spPr/>
      <dgm:t>
        <a:bodyPr/>
        <a:lstStyle/>
        <a:p>
          <a:r>
            <a:rPr lang="en-GB" dirty="0"/>
            <a:t>2. Written report</a:t>
          </a:r>
        </a:p>
        <a:p>
          <a:r>
            <a:rPr lang="en-GB" dirty="0"/>
            <a:t>3000 words</a:t>
          </a:r>
        </a:p>
      </dgm:t>
    </dgm:pt>
    <dgm:pt modelId="{87604C0B-5DD0-4227-8D8A-A8A99341C1D4}" type="parTrans" cxnId="{86E84C64-98ED-44CF-A1B4-74BE3E06D590}">
      <dgm:prSet/>
      <dgm:spPr/>
      <dgm:t>
        <a:bodyPr/>
        <a:lstStyle/>
        <a:p>
          <a:endParaRPr lang="en-GB"/>
        </a:p>
      </dgm:t>
    </dgm:pt>
    <dgm:pt modelId="{4D10C21B-8B97-42A3-B128-2D15EB1BC596}" type="sibTrans" cxnId="{86E84C64-98ED-44CF-A1B4-74BE3E06D590}">
      <dgm:prSet/>
      <dgm:spPr/>
      <dgm:t>
        <a:bodyPr/>
        <a:lstStyle/>
        <a:p>
          <a:endParaRPr lang="en-GB"/>
        </a:p>
      </dgm:t>
    </dgm:pt>
    <dgm:pt modelId="{8BAB74EB-F1CA-41A5-9C69-0421372E3056}">
      <dgm:prSet/>
      <dgm:spPr/>
      <dgm:t>
        <a:bodyPr/>
        <a:lstStyle/>
        <a:p>
          <a:r>
            <a:rPr lang="en-GB" dirty="0"/>
            <a:t>3. Personal reflection</a:t>
          </a:r>
        </a:p>
        <a:p>
          <a:r>
            <a:rPr lang="en-GB" dirty="0"/>
            <a:t>2000 words</a:t>
          </a:r>
        </a:p>
      </dgm:t>
    </dgm:pt>
    <dgm:pt modelId="{63789120-937E-470D-A2F6-90CD2CCDA8A7}" type="parTrans" cxnId="{519CF6E4-DB4B-4312-A927-53126D7F18CE}">
      <dgm:prSet/>
      <dgm:spPr/>
      <dgm:t>
        <a:bodyPr/>
        <a:lstStyle/>
        <a:p>
          <a:endParaRPr lang="en-GB"/>
        </a:p>
      </dgm:t>
    </dgm:pt>
    <dgm:pt modelId="{5F8CB619-D62B-42ED-8049-B46A416F407F}" type="sibTrans" cxnId="{519CF6E4-DB4B-4312-A927-53126D7F18CE}">
      <dgm:prSet/>
      <dgm:spPr/>
      <dgm:t>
        <a:bodyPr/>
        <a:lstStyle/>
        <a:p>
          <a:endParaRPr lang="en-GB"/>
        </a:p>
      </dgm:t>
    </dgm:pt>
    <dgm:pt modelId="{1551AAE4-71F1-4452-9573-D4AC6B219D85}">
      <dgm:prSet/>
      <dgm:spPr/>
      <dgm:t>
        <a:bodyPr/>
        <a:lstStyle/>
        <a:p>
          <a:r>
            <a:rPr lang="en-GB" dirty="0"/>
            <a:t>4. Video presentation (showcase)</a:t>
          </a:r>
        </a:p>
        <a:p>
          <a:r>
            <a:rPr lang="en-GB" dirty="0"/>
            <a:t>5 minutes</a:t>
          </a:r>
        </a:p>
      </dgm:t>
    </dgm:pt>
    <dgm:pt modelId="{237977CB-A5FA-43E4-B41D-2FCAD6D73085}" type="parTrans" cxnId="{1012D02B-7A13-405E-85F7-966248173E80}">
      <dgm:prSet/>
      <dgm:spPr/>
      <dgm:t>
        <a:bodyPr/>
        <a:lstStyle/>
        <a:p>
          <a:endParaRPr lang="en-GB"/>
        </a:p>
      </dgm:t>
    </dgm:pt>
    <dgm:pt modelId="{E10C596C-1990-498E-8A6A-6C47DCA4FD43}" type="sibTrans" cxnId="{1012D02B-7A13-405E-85F7-966248173E80}">
      <dgm:prSet/>
      <dgm:spPr/>
      <dgm:t>
        <a:bodyPr/>
        <a:lstStyle/>
        <a:p>
          <a:endParaRPr lang="en-GB"/>
        </a:p>
      </dgm:t>
    </dgm:pt>
    <dgm:pt modelId="{4A4F256F-3FAF-42D9-BC85-AF7EC7D7CA9F}" type="pres">
      <dgm:prSet presAssocID="{094E40B7-8673-4775-AB1E-14BE0FDF775F}" presName="CompostProcess" presStyleCnt="0">
        <dgm:presLayoutVars>
          <dgm:dir/>
          <dgm:resizeHandles val="exact"/>
        </dgm:presLayoutVars>
      </dgm:prSet>
      <dgm:spPr/>
    </dgm:pt>
    <dgm:pt modelId="{F60F6EA6-39B5-4386-B5E4-B9AA6916F17B}" type="pres">
      <dgm:prSet presAssocID="{094E40B7-8673-4775-AB1E-14BE0FDF775F}" presName="arrow" presStyleLbl="bgShp" presStyleIdx="0" presStyleCnt="1"/>
      <dgm:spPr/>
    </dgm:pt>
    <dgm:pt modelId="{2C969635-3B94-46F2-83E7-6012A904D8A9}" type="pres">
      <dgm:prSet presAssocID="{094E40B7-8673-4775-AB1E-14BE0FDF775F}" presName="linearProcess" presStyleCnt="0"/>
      <dgm:spPr/>
    </dgm:pt>
    <dgm:pt modelId="{F0D8A9C9-20D3-418B-B4A8-5BDBD52116BD}" type="pres">
      <dgm:prSet presAssocID="{792B4F79-625A-4523-AD15-F56F4C818890}" presName="textNode" presStyleLbl="node1" presStyleIdx="0" presStyleCnt="4">
        <dgm:presLayoutVars>
          <dgm:bulletEnabled val="1"/>
        </dgm:presLayoutVars>
      </dgm:prSet>
      <dgm:spPr/>
    </dgm:pt>
    <dgm:pt modelId="{AA673D09-84B6-47E5-BDFE-26182E3AEE76}" type="pres">
      <dgm:prSet presAssocID="{F7FF7E25-9B02-45CA-BB00-CAB1E028AC73}" presName="sibTrans" presStyleCnt="0"/>
      <dgm:spPr/>
    </dgm:pt>
    <dgm:pt modelId="{177A3A8C-F9CA-40EC-BF94-BA596C9ED213}" type="pres">
      <dgm:prSet presAssocID="{4E61162C-4533-4322-B64C-1E6DC1750F99}" presName="textNode" presStyleLbl="node1" presStyleIdx="1" presStyleCnt="4">
        <dgm:presLayoutVars>
          <dgm:bulletEnabled val="1"/>
        </dgm:presLayoutVars>
      </dgm:prSet>
      <dgm:spPr/>
    </dgm:pt>
    <dgm:pt modelId="{49A3D41E-A3CA-420E-9628-67C1C6DB9791}" type="pres">
      <dgm:prSet presAssocID="{4D10C21B-8B97-42A3-B128-2D15EB1BC596}" presName="sibTrans" presStyleCnt="0"/>
      <dgm:spPr/>
    </dgm:pt>
    <dgm:pt modelId="{8E36554A-AE61-4FB1-A15A-C144E3B1EB7A}" type="pres">
      <dgm:prSet presAssocID="{8BAB74EB-F1CA-41A5-9C69-0421372E3056}" presName="textNode" presStyleLbl="node1" presStyleIdx="2" presStyleCnt="4">
        <dgm:presLayoutVars>
          <dgm:bulletEnabled val="1"/>
        </dgm:presLayoutVars>
      </dgm:prSet>
      <dgm:spPr/>
    </dgm:pt>
    <dgm:pt modelId="{BFC4EEB9-989A-4F0F-942A-DB6F4D565A19}" type="pres">
      <dgm:prSet presAssocID="{5F8CB619-D62B-42ED-8049-B46A416F407F}" presName="sibTrans" presStyleCnt="0"/>
      <dgm:spPr/>
    </dgm:pt>
    <dgm:pt modelId="{F131C3B2-1351-47CA-A942-B1CD4BC989E9}" type="pres">
      <dgm:prSet presAssocID="{1551AAE4-71F1-4452-9573-D4AC6B219D85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1809340C-88AE-4F29-9D6B-5F266C569E97}" srcId="{094E40B7-8673-4775-AB1E-14BE0FDF775F}" destId="{792B4F79-625A-4523-AD15-F56F4C818890}" srcOrd="0" destOrd="0" parTransId="{352ADFD9-92A1-4044-9409-5C80A02C8A4B}" sibTransId="{F7FF7E25-9B02-45CA-BB00-CAB1E028AC73}"/>
    <dgm:cxn modelId="{5855BF12-4554-4710-8822-22F672448E50}" type="presOf" srcId="{094E40B7-8673-4775-AB1E-14BE0FDF775F}" destId="{4A4F256F-3FAF-42D9-BC85-AF7EC7D7CA9F}" srcOrd="0" destOrd="0" presId="urn:microsoft.com/office/officeart/2005/8/layout/hProcess9"/>
    <dgm:cxn modelId="{1012D02B-7A13-405E-85F7-966248173E80}" srcId="{094E40B7-8673-4775-AB1E-14BE0FDF775F}" destId="{1551AAE4-71F1-4452-9573-D4AC6B219D85}" srcOrd="3" destOrd="0" parTransId="{237977CB-A5FA-43E4-B41D-2FCAD6D73085}" sibTransId="{E10C596C-1990-498E-8A6A-6C47DCA4FD43}"/>
    <dgm:cxn modelId="{709DFE3E-234A-42D0-AC6F-14C030D82041}" type="presOf" srcId="{4E61162C-4533-4322-B64C-1E6DC1750F99}" destId="{177A3A8C-F9CA-40EC-BF94-BA596C9ED213}" srcOrd="0" destOrd="0" presId="urn:microsoft.com/office/officeart/2005/8/layout/hProcess9"/>
    <dgm:cxn modelId="{86E84C64-98ED-44CF-A1B4-74BE3E06D590}" srcId="{094E40B7-8673-4775-AB1E-14BE0FDF775F}" destId="{4E61162C-4533-4322-B64C-1E6DC1750F99}" srcOrd="1" destOrd="0" parTransId="{87604C0B-5DD0-4227-8D8A-A8A99341C1D4}" sibTransId="{4D10C21B-8B97-42A3-B128-2D15EB1BC596}"/>
    <dgm:cxn modelId="{DC3E52B7-B5A3-4A7E-AEF8-92099EA06696}" type="presOf" srcId="{8BAB74EB-F1CA-41A5-9C69-0421372E3056}" destId="{8E36554A-AE61-4FB1-A15A-C144E3B1EB7A}" srcOrd="0" destOrd="0" presId="urn:microsoft.com/office/officeart/2005/8/layout/hProcess9"/>
    <dgm:cxn modelId="{C74318E0-D11B-41D7-BB38-DFA412970377}" type="presOf" srcId="{1551AAE4-71F1-4452-9573-D4AC6B219D85}" destId="{F131C3B2-1351-47CA-A942-B1CD4BC989E9}" srcOrd="0" destOrd="0" presId="urn:microsoft.com/office/officeart/2005/8/layout/hProcess9"/>
    <dgm:cxn modelId="{519CF6E4-DB4B-4312-A927-53126D7F18CE}" srcId="{094E40B7-8673-4775-AB1E-14BE0FDF775F}" destId="{8BAB74EB-F1CA-41A5-9C69-0421372E3056}" srcOrd="2" destOrd="0" parTransId="{63789120-937E-470D-A2F6-90CD2CCDA8A7}" sibTransId="{5F8CB619-D62B-42ED-8049-B46A416F407F}"/>
    <dgm:cxn modelId="{A43885F9-B180-487A-B54F-C10C8EE490CC}" type="presOf" srcId="{792B4F79-625A-4523-AD15-F56F4C818890}" destId="{F0D8A9C9-20D3-418B-B4A8-5BDBD52116BD}" srcOrd="0" destOrd="0" presId="urn:microsoft.com/office/officeart/2005/8/layout/hProcess9"/>
    <dgm:cxn modelId="{C9DD3CE8-20F8-43FF-8356-B21377948E44}" type="presParOf" srcId="{4A4F256F-3FAF-42D9-BC85-AF7EC7D7CA9F}" destId="{F60F6EA6-39B5-4386-B5E4-B9AA6916F17B}" srcOrd="0" destOrd="0" presId="urn:microsoft.com/office/officeart/2005/8/layout/hProcess9"/>
    <dgm:cxn modelId="{7690918C-FA3C-48B0-8C4D-F21CCEA24FD9}" type="presParOf" srcId="{4A4F256F-3FAF-42D9-BC85-AF7EC7D7CA9F}" destId="{2C969635-3B94-46F2-83E7-6012A904D8A9}" srcOrd="1" destOrd="0" presId="urn:microsoft.com/office/officeart/2005/8/layout/hProcess9"/>
    <dgm:cxn modelId="{A10C7841-758C-4DF6-9C85-5A6A4F3038E9}" type="presParOf" srcId="{2C969635-3B94-46F2-83E7-6012A904D8A9}" destId="{F0D8A9C9-20D3-418B-B4A8-5BDBD52116BD}" srcOrd="0" destOrd="0" presId="urn:microsoft.com/office/officeart/2005/8/layout/hProcess9"/>
    <dgm:cxn modelId="{5C5E71DB-1EF2-4BD3-996E-D2A48F373ACF}" type="presParOf" srcId="{2C969635-3B94-46F2-83E7-6012A904D8A9}" destId="{AA673D09-84B6-47E5-BDFE-26182E3AEE76}" srcOrd="1" destOrd="0" presId="urn:microsoft.com/office/officeart/2005/8/layout/hProcess9"/>
    <dgm:cxn modelId="{25E58F54-96FD-4F07-8F27-D3F831C167AE}" type="presParOf" srcId="{2C969635-3B94-46F2-83E7-6012A904D8A9}" destId="{177A3A8C-F9CA-40EC-BF94-BA596C9ED213}" srcOrd="2" destOrd="0" presId="urn:microsoft.com/office/officeart/2005/8/layout/hProcess9"/>
    <dgm:cxn modelId="{BB911088-DCE9-49A3-9A71-DFE954B3D7E4}" type="presParOf" srcId="{2C969635-3B94-46F2-83E7-6012A904D8A9}" destId="{49A3D41E-A3CA-420E-9628-67C1C6DB9791}" srcOrd="3" destOrd="0" presId="urn:microsoft.com/office/officeart/2005/8/layout/hProcess9"/>
    <dgm:cxn modelId="{4972ADDB-58C8-44CB-B248-C028247E2823}" type="presParOf" srcId="{2C969635-3B94-46F2-83E7-6012A904D8A9}" destId="{8E36554A-AE61-4FB1-A15A-C144E3B1EB7A}" srcOrd="4" destOrd="0" presId="urn:microsoft.com/office/officeart/2005/8/layout/hProcess9"/>
    <dgm:cxn modelId="{8F1371EF-A258-47B1-8FA9-5C8EE5324C80}" type="presParOf" srcId="{2C969635-3B94-46F2-83E7-6012A904D8A9}" destId="{BFC4EEB9-989A-4F0F-942A-DB6F4D565A19}" srcOrd="5" destOrd="0" presId="urn:microsoft.com/office/officeart/2005/8/layout/hProcess9"/>
    <dgm:cxn modelId="{F8FD3F89-CC95-4310-AB4D-0B5C6854D81F}" type="presParOf" srcId="{2C969635-3B94-46F2-83E7-6012A904D8A9}" destId="{F131C3B2-1351-47CA-A942-B1CD4BC989E9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F1E782-3A75-4767-83F2-B889383931DA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9A8D35-CB8B-46EC-A950-4D7863B4239A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D2B4A-E580-45AB-B6F5-C8430A6FCC70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Structure reminder</a:t>
          </a:r>
          <a:endParaRPr lang="en-US" sz="2500" kern="1200"/>
        </a:p>
      </dsp:txBody>
      <dsp:txXfrm>
        <a:off x="75768" y="3053169"/>
        <a:ext cx="3093750" cy="720000"/>
      </dsp:txXfrm>
    </dsp:sp>
    <dsp:sp modelId="{D5C20225-3122-4400-9A4E-58941713454C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9FC49D-9843-4780-88CA-BE1951590639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056F5-2899-458F-88F7-834358A5A9E7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Research and the story so far</a:t>
          </a:r>
          <a:endParaRPr lang="en-US" sz="2500" kern="1200"/>
        </a:p>
      </dsp:txBody>
      <dsp:txXfrm>
        <a:off x="3710925" y="3053169"/>
        <a:ext cx="3093750" cy="720000"/>
      </dsp:txXfrm>
    </dsp:sp>
    <dsp:sp modelId="{97036F5A-47DC-475B-B221-422CF36A866D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DB0D65-F7F3-488B-82AA-4F19A59B3F01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222A3-F1CC-485F-A26B-11902A55F9C1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Primary and Secondary Research</a:t>
          </a:r>
          <a:endParaRPr lang="en-US" sz="2500" kern="1200"/>
        </a:p>
      </dsp:txBody>
      <dsp:txXfrm>
        <a:off x="7346081" y="3053169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6EA6-39B5-4386-B5E4-B9AA6916F17B}">
      <dsp:nvSpPr>
        <dsp:cNvPr id="0" name=""/>
        <dsp:cNvSpPr/>
      </dsp:nvSpPr>
      <dsp:spPr>
        <a:xfrm>
          <a:off x="788669" y="0"/>
          <a:ext cx="8938260" cy="4351338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8A9C9-20D3-418B-B4A8-5BDBD52116BD}">
      <dsp:nvSpPr>
        <dsp:cNvPr id="0" name=""/>
        <dsp:cNvSpPr/>
      </dsp:nvSpPr>
      <dsp:spPr>
        <a:xfrm>
          <a:off x="288" y="1305401"/>
          <a:ext cx="2005755" cy="1740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1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Proposal – Introduction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1200 words</a:t>
          </a:r>
        </a:p>
      </dsp:txBody>
      <dsp:txXfrm>
        <a:off x="85254" y="1390367"/>
        <a:ext cx="1835823" cy="1570603"/>
      </dsp:txXfrm>
    </dsp:sp>
    <dsp:sp modelId="{177A3A8C-F9CA-40EC-BF94-BA596C9ED213}">
      <dsp:nvSpPr>
        <dsp:cNvPr id="0" name=""/>
        <dsp:cNvSpPr/>
      </dsp:nvSpPr>
      <dsp:spPr>
        <a:xfrm>
          <a:off x="2127605" y="1305401"/>
          <a:ext cx="2005755" cy="1740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2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Literature Review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2500 words</a:t>
          </a:r>
        </a:p>
      </dsp:txBody>
      <dsp:txXfrm>
        <a:off x="2212571" y="1390367"/>
        <a:ext cx="1835823" cy="1570603"/>
      </dsp:txXfrm>
    </dsp:sp>
    <dsp:sp modelId="{8E36554A-AE61-4FB1-A15A-C144E3B1EB7A}">
      <dsp:nvSpPr>
        <dsp:cNvPr id="0" name=""/>
        <dsp:cNvSpPr/>
      </dsp:nvSpPr>
      <dsp:spPr>
        <a:xfrm>
          <a:off x="4254922" y="1305401"/>
          <a:ext cx="2005755" cy="1740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3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Methodology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1500 words</a:t>
          </a:r>
        </a:p>
      </dsp:txBody>
      <dsp:txXfrm>
        <a:off x="4339888" y="1390367"/>
        <a:ext cx="1835823" cy="1570603"/>
      </dsp:txXfrm>
    </dsp:sp>
    <dsp:sp modelId="{F131C3B2-1351-47CA-A942-B1CD4BC989E9}">
      <dsp:nvSpPr>
        <dsp:cNvPr id="0" name=""/>
        <dsp:cNvSpPr/>
      </dsp:nvSpPr>
      <dsp:spPr>
        <a:xfrm>
          <a:off x="6382238" y="1305401"/>
          <a:ext cx="2005755" cy="1740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4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Findings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2000 words</a:t>
          </a:r>
        </a:p>
      </dsp:txBody>
      <dsp:txXfrm>
        <a:off x="6467204" y="1390367"/>
        <a:ext cx="1835823" cy="1570603"/>
      </dsp:txXfrm>
    </dsp:sp>
    <dsp:sp modelId="{7D96A2DE-AAF0-4B3B-870C-80DD0AB5940A}">
      <dsp:nvSpPr>
        <dsp:cNvPr id="0" name=""/>
        <dsp:cNvSpPr/>
      </dsp:nvSpPr>
      <dsp:spPr>
        <a:xfrm>
          <a:off x="8509555" y="1305401"/>
          <a:ext cx="2005755" cy="1740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Chapter 5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Conclusion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800 words</a:t>
          </a:r>
        </a:p>
      </dsp:txBody>
      <dsp:txXfrm>
        <a:off x="8594521" y="1390367"/>
        <a:ext cx="1835823" cy="15706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0F6EA6-39B5-4386-B5E4-B9AA6916F17B}">
      <dsp:nvSpPr>
        <dsp:cNvPr id="0" name=""/>
        <dsp:cNvSpPr/>
      </dsp:nvSpPr>
      <dsp:spPr>
        <a:xfrm>
          <a:off x="788669" y="0"/>
          <a:ext cx="8938260" cy="4351338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8A9C9-20D3-418B-B4A8-5BDBD52116BD}">
      <dsp:nvSpPr>
        <dsp:cNvPr id="0" name=""/>
        <dsp:cNvSpPr/>
      </dsp:nvSpPr>
      <dsp:spPr>
        <a:xfrm>
          <a:off x="5262" y="1305401"/>
          <a:ext cx="2531343" cy="1740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1. 80 hours signed off by your organisation</a:t>
          </a:r>
        </a:p>
      </dsp:txBody>
      <dsp:txXfrm>
        <a:off x="90228" y="1390367"/>
        <a:ext cx="2361411" cy="1570603"/>
      </dsp:txXfrm>
    </dsp:sp>
    <dsp:sp modelId="{177A3A8C-F9CA-40EC-BF94-BA596C9ED213}">
      <dsp:nvSpPr>
        <dsp:cNvPr id="0" name=""/>
        <dsp:cNvSpPr/>
      </dsp:nvSpPr>
      <dsp:spPr>
        <a:xfrm>
          <a:off x="2663173" y="1305401"/>
          <a:ext cx="2531343" cy="1740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 Written report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3000 words</a:t>
          </a:r>
        </a:p>
      </dsp:txBody>
      <dsp:txXfrm>
        <a:off x="2748139" y="1390367"/>
        <a:ext cx="2361411" cy="1570603"/>
      </dsp:txXfrm>
    </dsp:sp>
    <dsp:sp modelId="{8E36554A-AE61-4FB1-A15A-C144E3B1EB7A}">
      <dsp:nvSpPr>
        <dsp:cNvPr id="0" name=""/>
        <dsp:cNvSpPr/>
      </dsp:nvSpPr>
      <dsp:spPr>
        <a:xfrm>
          <a:off x="5321083" y="1305401"/>
          <a:ext cx="2531343" cy="1740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3. Personal reflection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2000 words</a:t>
          </a:r>
        </a:p>
      </dsp:txBody>
      <dsp:txXfrm>
        <a:off x="5406049" y="1390367"/>
        <a:ext cx="2361411" cy="1570603"/>
      </dsp:txXfrm>
    </dsp:sp>
    <dsp:sp modelId="{F131C3B2-1351-47CA-A942-B1CD4BC989E9}">
      <dsp:nvSpPr>
        <dsp:cNvPr id="0" name=""/>
        <dsp:cNvSpPr/>
      </dsp:nvSpPr>
      <dsp:spPr>
        <a:xfrm>
          <a:off x="7978993" y="1305401"/>
          <a:ext cx="2531343" cy="1740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4. Video presentation (showcase)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5 minutes</a:t>
          </a:r>
        </a:p>
      </dsp:txBody>
      <dsp:txXfrm>
        <a:off x="8063959" y="1390367"/>
        <a:ext cx="2361411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51662-D817-4519-BA2B-3DB51C0B7E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0C59A-976A-4164-9609-31B8A41DC9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31E03-05F6-4378-9529-2C6769BAC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F09953-6D03-411A-8E95-404C74048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E6320-C0AB-47B3-A123-D11B34C24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37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2C6A0-72CC-4D5F-BEB2-8EC8AE4B7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B9A73-749B-40FC-BFE0-084D321DA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E96E92-6F58-46D2-A830-E2321F796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CB5540-CD38-44DA-A25F-D917B93B8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1850A-33C8-4A8C-B33B-AF1C99D24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373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64C2B-FC5F-40A0-8046-56C81CD29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47DFE0-5761-4E63-8A25-780541AFC1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0D0BD-1D40-43FB-93DE-E563F6D5E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57027-517C-44AA-8DB8-40746F7D0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21BF0-20C6-4DF4-AB72-737FBCF5F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646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268B4-0F08-4D57-A66F-304EFB714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E2CC-2A7A-4681-812F-686F18EE88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A010E-0990-4366-9D8C-A2DCA14520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C8FEF2-3C1E-4C4C-8D14-4CE6277F5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65D3DB-E0ED-43B3-95D4-5C4112ECD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E69A59-F9C3-4F71-9785-AC032DD6C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060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2F86-F60F-456E-8A2E-A98F972D4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403BA4-2468-4775-83A3-20EC65E4E9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E55CC1-47B0-46CE-BCD0-1EF92F0A2D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A00EBD-C957-4BD0-8DDC-9067BD7253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62A6D0-1CAF-4F14-A6BD-18C35EF337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291F3C-251B-409F-9848-E716F5CA1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BCAD88-4296-465D-A4D4-4DFBE6BA2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4D2790-CD34-4D15-A953-5656AC6A8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6760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7DBC-53F7-4D4D-BD9A-35DB2F047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F1A47A-F966-4D13-A95F-8083CD44E5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66ECCB-E5FC-433F-8515-1677AA32A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220C77-C507-4CEC-BE20-590EAE9E0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33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C0C2B8-B6F2-415E-990D-860D64711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55E3FC-304E-44A9-8EFD-A7634146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6D3B7A-9856-4EE6-AF73-50A5DCF56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362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8A262-DB56-49C2-BE51-BE77D5CCE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9D548-AD90-4058-A693-27A81BF8F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47EA4E-4505-46BB-9CF6-B4B671C693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FA2740-C989-4FF7-8BEC-DD41A11BA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FAC098-7D66-4F86-8BC0-FF51E2CF3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3C5362-3D26-4D69-A8D8-69FA5076C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197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AEC3D-AFEC-4A49-807E-1CF03FDE5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509181-D1C8-4298-B3EA-065DD7FD75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2F3CB9-87C0-41DE-95FC-0C6609726D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8DE6BC-B7C2-4B3E-B747-22C0CBD33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382C16-A221-4E75-A917-71958CB99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84424F-CD2E-4AEF-B0F0-37D3D5BC5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475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A5F25-E519-4D63-929E-12025DA80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8426E5-A5FC-407B-BB81-A78AE6ADF9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61A45-FF9C-4F87-90D9-CDC1A60E3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8413DB-633B-4142-B1C4-6AADFEDE9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20A2F-EBDD-4EA7-A95E-FAEA37BC9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40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26F4C0-DC82-460C-9B10-4F4B6345B0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F78EB1-27C1-4416-9541-134730F17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9D69C-7750-4278-9FE5-FF0A62D57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DBBE8-193E-4900-9500-E293C08BC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B1FE22-9DBD-4294-BBD1-D15BC7FA5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3081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9256E-36FE-4148-A599-EE9A5D2902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485F7E-BBBE-47A6-BBEA-A2A1FC6FF8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0B904-4D43-4488-BAC4-C40E5C52C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2/3/2022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AF7A4-D7E1-4A64-9AC7-72E42B2C9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18693-19CA-49B9-86B3-AE1EC710C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9361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12F8-F7A7-45EA-93D0-7F5F53B22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AAC59-DAF7-409B-8C05-667ABA965D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104B5-3590-4739-B0C0-2F3521093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2/3/2022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5A8F14-B007-4674-B65A-DD2E292A7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63883A-7396-40CF-933B-B1B503528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505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93741-8019-4DA7-AB69-E47BF6CE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838A64-C44A-467D-BAC2-C40ECB12D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2B538D-347D-4D93-9ACC-A1B2E31C2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2/3/2022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9F9A5C-4A8B-4AAD-B5C5-430C208C9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20DA9-E48A-4A21-B306-3E8FBAFAF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996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AE5BC-D029-4DCF-BF4D-A121B12E0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9EE7C-421E-4BEC-A5A1-F81DF85F9E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EC6A72-5F5D-434B-A7BA-1B1464EB09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81076B-B302-4E97-B5B7-13794C1EF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2/3/2022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7038E-9EE3-4096-8B80-5F56258A6D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D91C5-2C0A-4B0A-8B78-D1AD3DA14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8760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5BEC4-8418-4CF3-8707-9472B4900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1254B9-B969-4578-AA6C-4DA89E760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5BF52D-75EB-43F7-8DD5-E6FD3742A5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E2A98A-1EC0-4204-93D0-AFE0FFEA30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B519AC-B4B4-4850-BA0C-946932063D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BE5C6-2713-4D62-A205-286E7729A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2/3/2022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82F41-E1A1-4974-A801-2E4FEB8C5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987228E-A790-47DA-91ED-934295FA1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6933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8348B-548F-49D1-9049-637E5774C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4A7E4F-18F8-40F8-BFEC-96D1E7D1F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2/3/2022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62A674-D81E-4FE2-B5DF-277286013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84992-DD63-4198-B042-2A755FDFA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9909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7FCCDE-6189-41A7-81C1-EC1680CC3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2/3/2022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61522B-F38E-449D-B576-A1AEC188B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541037-856B-4E41-B7C8-84BC8F8EE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7606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40D132-BD29-4771-A18B-F8C80E68B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E640-EBEE-49CB-BAF9-7E6AE9573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648A59-449F-4F50-A3ED-F066617F98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82285D-5B4A-44D6-B52C-AD91364AA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2/3/2022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30CB5-E6E0-4130-B9F9-320CE537E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270644-C717-4398-9AD1-E6FE642BB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1996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033D1-A2E4-456C-81F4-1C0D2A0FD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F906CF-6015-45C6-92A5-0600692900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445E9B-756C-4140-9991-2DB4D6B9C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1EAFF5-58CD-4CD2-9B66-49C462EC6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2/3/2022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38B03-93C6-4769-982A-A20B426AB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2C0A8-D0A9-414E-A721-33D1D942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7572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BCFA5-5EE1-423C-93C1-A7E216621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8ED51D-12A9-403F-ABC5-6E3250FE16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EEA69-23A6-452C-AE99-4747280C0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2/3/2022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C3C6E-6D05-4727-9F74-9CE541EB9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7C593-44FC-4647-8BA0-FBA0AA895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3571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E8BB3B-CD96-4561-97E1-93933297E9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21973A-A881-42D1-B006-F20865984A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C724B-8DEB-444F-9996-95E7A620C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2/3/2022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D04A7-4EFC-4D06-8432-3008D4D3E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8F666-5AFC-4B40-809C-6C432DF1D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978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219229-EDC8-4428-A241-72AC469B6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8913D3-5491-4FFE-AE37-6FBB265AF0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851BA-51F4-478E-8CD4-1F498DE0053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FF8669-1A59-4EDB-A4B3-F2D5447B238B}" type="datetimeFigureOut">
              <a:rPr lang="en-GB" smtClean="0"/>
              <a:t>03/02/2022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41B55-F473-4C23-8FF5-5498B8F09E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3EDEF-CB03-4E90-97DE-126C9FD1EB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B42843-D6FC-4CAE-9042-9523AF2EE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569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AAF020-C854-47B2-B61C-0B626FD34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F9D0A3-BFC4-4CB8-87E8-178C99636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AC7128-6384-4DF1-9215-91CA79A19E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2/3/2022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FC897A-080A-4C02-8BB4-1BE307DDE0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1F75E-685F-4684-8C6F-09CD0B6B9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47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7F780216-3C0D-4B0E-9C1E-D8374FBB110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1310" b="1442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A53E96-B1FC-4A0A-953C-16C8431479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9532" y="1695576"/>
            <a:ext cx="8652938" cy="2857191"/>
          </a:xfrm>
        </p:spPr>
        <p:txBody>
          <a:bodyPr anchor="ctr">
            <a:normAutofit/>
          </a:bodyPr>
          <a:lstStyle/>
          <a:p>
            <a:r>
              <a:rPr lang="en-GB" sz="8000" dirty="0"/>
              <a:t>Research Methods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5C9D78-EDB8-4FDD-97D3-198D7422D1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9532" y="4441371"/>
            <a:ext cx="8655200" cy="638957"/>
          </a:xfrm>
        </p:spPr>
        <p:txBody>
          <a:bodyPr>
            <a:noAutofit/>
          </a:bodyPr>
          <a:lstStyle/>
          <a:p>
            <a:r>
              <a:rPr lang="en-GB" sz="4000" dirty="0"/>
              <a:t>A focus on Chapter 3 of the dissertation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3938876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7D9DE-2507-4E8A-882D-9DEB1561B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6000" dirty="0"/>
              <a:t>Objectives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3AB06B-07F2-4DBF-AEFB-7C09F82998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15611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6747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9A8D35-CB8B-46EC-A950-4D7863B423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549A8D35-CB8B-46EC-A950-4D7863B423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549A8D35-CB8B-46EC-A950-4D7863B423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549A8D35-CB8B-46EC-A950-4D7863B423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4F1E782-3A75-4767-83F2-B88938393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C4F1E782-3A75-4767-83F2-B889383931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C4F1E782-3A75-4767-83F2-B88938393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C4F1E782-3A75-4767-83F2-B88938393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5D2B4A-E580-45AB-B6F5-C8430A6FC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dgm id="{7B5D2B4A-E580-45AB-B6F5-C8430A6FCC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graphicEl>
                                              <a:dgm id="{7B5D2B4A-E580-45AB-B6F5-C8430A6FC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graphicEl>
                                              <a:dgm id="{7B5D2B4A-E580-45AB-B6F5-C8430A6FCC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5C20225-3122-4400-9A4E-5894171345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graphicEl>
                                              <a:dgm id="{D5C20225-3122-4400-9A4E-5894171345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D5C20225-3122-4400-9A4E-5894171345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graphicEl>
                                              <a:dgm id="{D5C20225-3122-4400-9A4E-5894171345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9FC49D-9843-4780-88CA-BE1951590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graphicEl>
                                              <a:dgm id="{759FC49D-9843-4780-88CA-BE19515906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759FC49D-9843-4780-88CA-BE1951590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graphicEl>
                                              <a:dgm id="{759FC49D-9843-4780-88CA-BE19515906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F056F5-2899-458F-88F7-834358A5A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graphicEl>
                                              <a:dgm id="{1DF056F5-2899-458F-88F7-834358A5A9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graphicEl>
                                              <a:dgm id="{1DF056F5-2899-458F-88F7-834358A5A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1DF056F5-2899-458F-88F7-834358A5A9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1DB0D65-F7F3-488B-82AA-4F19A59B3F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graphicEl>
                                              <a:dgm id="{31DB0D65-F7F3-488B-82AA-4F19A59B3F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graphicEl>
                                              <a:dgm id="{31DB0D65-F7F3-488B-82AA-4F19A59B3F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graphicEl>
                                              <a:dgm id="{31DB0D65-F7F3-488B-82AA-4F19A59B3F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7036F5A-47DC-475B-B221-422CF36A8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graphicEl>
                                              <a:dgm id="{97036F5A-47DC-475B-B221-422CF36A86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graphicEl>
                                              <a:dgm id="{97036F5A-47DC-475B-B221-422CF36A8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97036F5A-47DC-475B-B221-422CF36A8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4222A3-F1CC-485F-A26B-11902A55F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graphicEl>
                                              <a:dgm id="{804222A3-F1CC-485F-A26B-11902A55F9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804222A3-F1CC-485F-A26B-11902A55F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graphicEl>
                                              <a:dgm id="{804222A3-F1CC-485F-A26B-11902A55F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F5481-2749-41DC-80D9-0E77436F2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 dissertation of 5 chapters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B5BC65-E86F-494E-A0B7-E201BF8949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919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7D96A2DE-AAF0-4B3B-870C-80DD0AB59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F5481-2749-41DC-80D9-0E77436F2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 project of 4 tasks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B5BC65-E86F-494E-A0B7-E201BF8949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5891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60F6EA6-39B5-4386-B5E4-B9AA6916F1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F0D8A9C9-20D3-418B-B4A8-5BDBD52116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177A3A8C-F9CA-40EC-BF94-BA596C9ED2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8E36554A-AE61-4FB1-A15A-C144E3B1E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F131C3B2-1351-47CA-A942-B1CD4BC989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EEFAC-B465-4F8D-8C0D-00BCCE0FB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DED4D-3378-4AC2-9E98-78C57DD813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284216" cy="4351338"/>
          </a:xfrm>
        </p:spPr>
        <p:txBody>
          <a:bodyPr/>
          <a:lstStyle/>
          <a:p>
            <a:r>
              <a:rPr lang="en-US" dirty="0"/>
              <a:t>An </a:t>
            </a:r>
            <a:r>
              <a:rPr lang="en-US" dirty="0" err="1"/>
              <a:t>organised</a:t>
            </a:r>
            <a:r>
              <a:rPr lang="en-US" dirty="0"/>
              <a:t> process of investigating a specific subject to advance current knowledge</a:t>
            </a:r>
          </a:p>
          <a:p>
            <a:r>
              <a:rPr lang="en-US" dirty="0"/>
              <a:t>Just like going on a journey, we need to know where we are heading before setting off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C0648C-C0E3-49C3-8B6D-DD6491E42B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3200" dirty="0"/>
              <a:t>Output</a:t>
            </a:r>
          </a:p>
          <a:p>
            <a:endParaRPr lang="en-US" sz="3200" dirty="0"/>
          </a:p>
          <a:p>
            <a:r>
              <a:rPr lang="en-US" sz="3200" dirty="0"/>
              <a:t>Research topic</a:t>
            </a:r>
          </a:p>
          <a:p>
            <a:endParaRPr lang="en-US" sz="3200" dirty="0"/>
          </a:p>
          <a:p>
            <a:r>
              <a:rPr lang="en-US" sz="3200" dirty="0"/>
              <a:t>Research Proposal</a:t>
            </a:r>
          </a:p>
          <a:p>
            <a:endParaRPr lang="en-US" sz="3200" dirty="0"/>
          </a:p>
          <a:p>
            <a:r>
              <a:rPr lang="en-US" sz="3200" dirty="0"/>
              <a:t>Ethical Approval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DEAAF1-CF76-4A37-A091-572C29E352CE}"/>
              </a:ext>
            </a:extLst>
          </p:cNvPr>
          <p:cNvSpPr txBox="1"/>
          <p:nvPr/>
        </p:nvSpPr>
        <p:spPr>
          <a:xfrm>
            <a:off x="907741" y="6123543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Collis and Hussey, (2013) and Saunders et al, (2009)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BC4830-ABC8-4455-B8DF-4ABF1E2DA6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35061" y="1690688"/>
            <a:ext cx="793589" cy="7935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01898D-74FE-4757-9546-CD7ADC9FD5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5059" y="2756021"/>
            <a:ext cx="792549" cy="79864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BD79EDE-57D2-423D-82CC-9BDE80A6D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5060" y="3818303"/>
            <a:ext cx="792549" cy="79864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6F71EF4-3834-4A74-A369-3923EA4303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5061" y="5083739"/>
            <a:ext cx="792549" cy="798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95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84042-39BE-46C7-BDCF-372F42460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or Practice-based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AD16A-979A-4AF0-9BD1-06008571CA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/>
              <a:t>Dissertation</a:t>
            </a:r>
          </a:p>
          <a:p>
            <a:r>
              <a:rPr lang="en-GB" dirty="0"/>
              <a:t>Chapter 3: Methodology or Research Methods</a:t>
            </a:r>
          </a:p>
          <a:p>
            <a:r>
              <a:rPr lang="en-GB" dirty="0"/>
              <a:t>8000 words</a:t>
            </a:r>
          </a:p>
          <a:p>
            <a:r>
              <a:rPr lang="en-GB" dirty="0"/>
              <a:t>Clear structure: headings and subheadings</a:t>
            </a:r>
          </a:p>
          <a:p>
            <a:r>
              <a:rPr lang="en-GB" dirty="0"/>
              <a:t>Show off your knowledge</a:t>
            </a:r>
          </a:p>
          <a:p>
            <a:r>
              <a:rPr lang="en-GB" dirty="0"/>
              <a:t>Tell the reader about the steps take to gather your data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97821D-0BA5-4E36-89D9-529ED46371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488664" cy="4351338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/>
              <a:t>Practice-based</a:t>
            </a:r>
          </a:p>
          <a:p>
            <a:r>
              <a:rPr lang="en-GB" dirty="0"/>
              <a:t>You are the expert: unique experience and personal insight</a:t>
            </a:r>
          </a:p>
          <a:p>
            <a:r>
              <a:rPr lang="en-GB" dirty="0"/>
              <a:t>80 hours </a:t>
            </a:r>
          </a:p>
          <a:p>
            <a:r>
              <a:rPr lang="en-GB" dirty="0"/>
              <a:t>Report on chosen topic: headings and subheadings (3000)</a:t>
            </a:r>
          </a:p>
          <a:p>
            <a:r>
              <a:rPr lang="en-GB" dirty="0"/>
              <a:t>Personal reflection (2000): (reflective model)</a:t>
            </a:r>
          </a:p>
          <a:p>
            <a:r>
              <a:rPr lang="en-GB" dirty="0"/>
              <a:t>Video showcase (5m)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092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A5C032-05D8-4A04-8993-ACE48817E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20676"/>
            <a:ext cx="7021513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Real World Examples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EBACF4-66C7-4FF7-9055-2C0A0408E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566" y="1136073"/>
            <a:ext cx="5181599" cy="7324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E0B2DD-FC8A-41C1-9848-603D89B6A1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6567" y="2713313"/>
            <a:ext cx="5181600" cy="92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793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866B7E13-E8F1-4044-8974-C29FE880B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0303" y="457200"/>
            <a:ext cx="1003139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815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AC1A907-1525-4228-A296-4D786476F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1698" y="643467"/>
            <a:ext cx="572860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25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FB19DB03-F970-4914-8D76-D0B55D3C1E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3361" y="643467"/>
            <a:ext cx="610527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783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9A6CA9-3A45-4925-A9D9-8B32AE1403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24316" y="643467"/>
            <a:ext cx="574336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9266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7123D-91B6-4151-9976-09BB2A34B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3220849" cy="4363844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Secondary Research then Primary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54147-9178-461B-9AC8-DBE8598086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2500 words</a:t>
            </a:r>
          </a:p>
          <a:p>
            <a:pPr marL="0" indent="0">
              <a:buNone/>
            </a:pPr>
            <a:r>
              <a:rPr lang="en-GB" b="1" dirty="0"/>
              <a:t>Chapter 2 Literature Review</a:t>
            </a:r>
          </a:p>
          <a:p>
            <a:r>
              <a:rPr lang="en-GB" dirty="0"/>
              <a:t>Secondary Research</a:t>
            </a:r>
          </a:p>
          <a:p>
            <a:r>
              <a:rPr lang="en-GB" dirty="0"/>
              <a:t>Already collected by someone else</a:t>
            </a:r>
          </a:p>
          <a:p>
            <a:r>
              <a:rPr lang="en-GB" dirty="0"/>
              <a:t>Credible academic sources</a:t>
            </a:r>
          </a:p>
          <a:p>
            <a:r>
              <a:rPr lang="en-GB" dirty="0"/>
              <a:t>Harvard referencing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E64518-3E48-45E6-AFA2-7DCF2211E2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13578" y="1412488"/>
            <a:ext cx="3797556" cy="462441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1500 words</a:t>
            </a:r>
          </a:p>
          <a:p>
            <a:pPr marL="0" indent="0">
              <a:buNone/>
            </a:pPr>
            <a:r>
              <a:rPr lang="en-GB" b="1" dirty="0"/>
              <a:t>Chapter 3 Methodology</a:t>
            </a:r>
          </a:p>
          <a:p>
            <a:r>
              <a:rPr lang="en-GB" dirty="0"/>
              <a:t>Primary Research</a:t>
            </a:r>
          </a:p>
          <a:p>
            <a:r>
              <a:rPr lang="en-GB" dirty="0"/>
              <a:t>Original and independent</a:t>
            </a:r>
          </a:p>
          <a:p>
            <a:r>
              <a:rPr lang="en-GB" dirty="0"/>
              <a:t>Unique to you</a:t>
            </a:r>
          </a:p>
          <a:p>
            <a:r>
              <a:rPr lang="en-GB" dirty="0"/>
              <a:t>You have done the reading</a:t>
            </a:r>
          </a:p>
          <a:p>
            <a:r>
              <a:rPr lang="en-GB" dirty="0"/>
              <a:t>Now you ask the questions</a:t>
            </a:r>
          </a:p>
        </p:txBody>
      </p:sp>
    </p:spTree>
    <p:extLst>
      <p:ext uri="{BB962C8B-B14F-4D97-AF65-F5344CB8AC3E}">
        <p14:creationId xmlns:p14="http://schemas.microsoft.com/office/powerpoint/2010/main" val="166610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588A425-2561-46E6-B7F9-4A1E8DDF6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Filling gaps and adding value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B815AA-BC77-4DFA-BAC9-E14FDE523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577920" cy="4351338"/>
          </a:xfrm>
        </p:spPr>
        <p:txBody>
          <a:bodyPr>
            <a:normAutofit/>
          </a:bodyPr>
          <a:lstStyle/>
          <a:p>
            <a:r>
              <a:rPr lang="en-US" dirty="0"/>
              <a:t>Research establishes an understanding of problems which need clarification. </a:t>
            </a:r>
          </a:p>
          <a:p>
            <a:r>
              <a:rPr lang="en-US" dirty="0"/>
              <a:t>Exploratory research aims to understand problems where there is an absence of existing research. </a:t>
            </a:r>
          </a:p>
          <a:p>
            <a:r>
              <a:rPr lang="en-US" dirty="0"/>
              <a:t>Additional investigation can provide a heightened level of knowledge and insight.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5E3096-F4D2-4DDF-82A5-4F2F1E031367}"/>
              </a:ext>
            </a:extLst>
          </p:cNvPr>
          <p:cNvSpPr txBox="1"/>
          <p:nvPr/>
        </p:nvSpPr>
        <p:spPr>
          <a:xfrm>
            <a:off x="6775881" y="6123543"/>
            <a:ext cx="518825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Collis and Hussey, (2013) and Saunders et al, (2009) 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E1565E5-21DC-485E-8F27-3662504CF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57" y="3897296"/>
            <a:ext cx="2021796" cy="2226247"/>
          </a:xfrm>
          <a:prstGeom prst="rect">
            <a:avLst/>
          </a:prstGeom>
        </p:spPr>
      </p:pic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B88C4686-15A5-47BD-AE89-76428620D47E}"/>
              </a:ext>
            </a:extLst>
          </p:cNvPr>
          <p:cNvSpPr/>
          <p:nvPr/>
        </p:nvSpPr>
        <p:spPr>
          <a:xfrm>
            <a:off x="7492753" y="1358284"/>
            <a:ext cx="4363005" cy="2761880"/>
          </a:xfrm>
          <a:prstGeom prst="cloudCallout">
            <a:avLst>
              <a:gd name="adj1" fmla="val -49404"/>
              <a:gd name="adj2" fmla="val 522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literature review shows that I have read very widely around my chosen topic. My independent research builds on that foundation</a:t>
            </a:r>
          </a:p>
        </p:txBody>
      </p:sp>
    </p:spTree>
    <p:extLst>
      <p:ext uri="{BB962C8B-B14F-4D97-AF65-F5344CB8AC3E}">
        <p14:creationId xmlns:p14="http://schemas.microsoft.com/office/powerpoint/2010/main" val="2647103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lasses on top of a book">
            <a:extLst>
              <a:ext uri="{FF2B5EF4-FFF2-40B4-BE49-F238E27FC236}">
                <a16:creationId xmlns:a16="http://schemas.microsoft.com/office/drawing/2014/main" id="{75986F75-B7BE-4881-A067-A3E961D75A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4112" b="98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7D3432D-540A-4D08-A96E-4FA4979D9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2332" y="4572000"/>
            <a:ext cx="8213456" cy="176724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Research Terminology &amp; Chapter 3 Structure</a:t>
            </a:r>
          </a:p>
        </p:txBody>
      </p:sp>
    </p:spTree>
    <p:extLst>
      <p:ext uri="{BB962C8B-B14F-4D97-AF65-F5344CB8AC3E}">
        <p14:creationId xmlns:p14="http://schemas.microsoft.com/office/powerpoint/2010/main" val="699453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A92BC41-5AE1-432E-87C7-12BF9E03D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01415" y="476778"/>
            <a:ext cx="7212450" cy="5920653"/>
          </a:xfrm>
          <a:prstGeom prst="rect">
            <a:avLst/>
          </a:prstGeom>
          <a:solidFill>
            <a:srgbClr val="5F9182">
              <a:alpha val="9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7904F-1DA1-4786-B2C3-4AFB1C15B3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1495" y="1179095"/>
            <a:ext cx="5956353" cy="3404488"/>
          </a:xfrm>
        </p:spPr>
        <p:txBody>
          <a:bodyPr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From the outside in …</a:t>
            </a:r>
            <a:br>
              <a:rPr lang="en-GB" sz="4800" dirty="0">
                <a:solidFill>
                  <a:srgbClr val="FFFFFF"/>
                </a:solidFill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8BE2BB-8C03-4346-B14A-BB89933E3D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1495" y="4866870"/>
            <a:ext cx="5956353" cy="1247274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0E1208-0B30-4396-AE7C-AEBFFAEE6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478" y="4713662"/>
            <a:ext cx="365760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E0C9392D-2C94-45C0-8898-ABA82D58EF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10" r="5291" b="2"/>
          <a:stretch/>
        </p:blipFill>
        <p:spPr>
          <a:xfrm>
            <a:off x="475488" y="476777"/>
            <a:ext cx="3864383" cy="592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429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6589646-555E-4E2E-8670-BB373EF78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 structured approach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203F7B-4061-46F3-B5E3-902D31FC5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US" sz="2400" dirty="0"/>
              <a:t>The authors suggest that thoughts about the specifics of our research (questionnaires or interviews) belong to the </a:t>
            </a:r>
            <a:r>
              <a:rPr lang="en-US" sz="2400" dirty="0" err="1"/>
              <a:t>centre</a:t>
            </a:r>
            <a:r>
              <a:rPr lang="en-US" sz="2400" dirty="0"/>
              <a:t> of the research onion</a:t>
            </a:r>
          </a:p>
          <a:p>
            <a:r>
              <a:rPr lang="en-US" sz="2400" dirty="0"/>
              <a:t>Before we get there, they argue, we need to peel back the layers of the research onion</a:t>
            </a:r>
          </a:p>
          <a:p>
            <a:r>
              <a:rPr lang="en-US" sz="2400" dirty="0"/>
              <a:t>Some might disagree and suggest that there is nothing wrong with diving-in and getting on with it</a:t>
            </a:r>
          </a:p>
          <a:p>
            <a:r>
              <a:rPr lang="en-US" sz="2400" dirty="0"/>
              <a:t>Chapter 3 is an opportunity to demonstrate our rationale</a:t>
            </a:r>
            <a:endParaRPr lang="en-GB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CE32A1-FC98-4167-BF26-FCEE7198BF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96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168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5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F97E17-4844-4AAF-B886-772DCBACF1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3732" b="130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539367-05E6-4A9C-BFF8-2B22641AF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rgbClr val="FFFFFF"/>
                </a:solidFill>
              </a:rPr>
              <a:t>Your focus</a:t>
            </a:r>
          </a:p>
        </p:txBody>
      </p:sp>
      <p:cxnSp>
        <p:nvCxnSpPr>
          <p:cNvPr id="21" name="Straight Connector 17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F22EF-A5D0-45E6-B071-3AE0E0D83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6297" y="1999350"/>
            <a:ext cx="6764566" cy="3043430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Consider setting out the third chapter in accordance with the structure we see in dissertation examples</a:t>
            </a:r>
          </a:p>
          <a:p>
            <a:r>
              <a:rPr lang="en-GB" sz="3200" dirty="0">
                <a:solidFill>
                  <a:srgbClr val="FFFFFF"/>
                </a:solidFill>
              </a:rPr>
              <a:t>Our context is the real world of public service design and delivery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6784108-CCF3-4F3A-8D18-81503C7F2704}"/>
              </a:ext>
            </a:extLst>
          </p:cNvPr>
          <p:cNvCxnSpPr/>
          <p:nvPr/>
        </p:nvCxnSpPr>
        <p:spPr>
          <a:xfrm>
            <a:off x="345248" y="769545"/>
            <a:ext cx="231647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68C2CB-D960-4321-A950-72F43E8564C3}"/>
              </a:ext>
            </a:extLst>
          </p:cNvPr>
          <p:cNvCxnSpPr/>
          <p:nvPr/>
        </p:nvCxnSpPr>
        <p:spPr>
          <a:xfrm>
            <a:off x="345248" y="6643735"/>
            <a:ext cx="2316471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09011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4BDB3E-35E1-467C-A4E6-DDADAA9B4008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647225" y="95437"/>
            <a:ext cx="7911101" cy="666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6303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31B93-BB70-4BEB-80AF-4456DED41D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B7731-4C05-4BAC-9293-6C5E25E6A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560065" cy="4351338"/>
          </a:xfrm>
        </p:spPr>
        <p:txBody>
          <a:bodyPr>
            <a:normAutofit/>
          </a:bodyPr>
          <a:lstStyle/>
          <a:p>
            <a:r>
              <a:rPr lang="en-GB" dirty="0"/>
              <a:t>Context is everything</a:t>
            </a:r>
          </a:p>
          <a:p>
            <a:r>
              <a:rPr lang="en-GB" dirty="0"/>
              <a:t>Vaccine research</a:t>
            </a:r>
          </a:p>
          <a:p>
            <a:r>
              <a:rPr lang="en-GB" dirty="0"/>
              <a:t>Manufacturing techniques</a:t>
            </a:r>
          </a:p>
          <a:p>
            <a:r>
              <a:rPr lang="en-GB" dirty="0"/>
              <a:t>Exploring attitudes in men who spike people in nightclubs</a:t>
            </a:r>
          </a:p>
          <a:p>
            <a:r>
              <a:rPr lang="en-GB" dirty="0"/>
              <a:t>Are criminals born or made?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A6A506-C330-4099-BFC3-85BEB7FD45FA}"/>
              </a:ext>
            </a:extLst>
          </p:cNvPr>
          <p:cNvSpPr txBox="1"/>
          <p:nvPr/>
        </p:nvSpPr>
        <p:spPr>
          <a:xfrm>
            <a:off x="6096000" y="952897"/>
            <a:ext cx="5805889" cy="5539978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might question the practical value of understanding our philosophical position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 much use as the outer layer of a real onion perhaps?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There is value in getting to grips with our own thoughts, feelings, attitudes and actions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if the researcher is a misogynist or has himself attacked women in nightclubs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 need to be aware of personal strengths and weaknesses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900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A1C6227-FB86-4FDB-B0BE-BDC844340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004" y="1011053"/>
            <a:ext cx="10443989" cy="125988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791CF79-0953-4B88-9BC7-F598FDDE7C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004" y="2934421"/>
            <a:ext cx="10443989" cy="261099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8609665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A1C6227-FB86-4FDB-B0BE-BDC844340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579" y="348580"/>
            <a:ext cx="10252841" cy="125988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2425C52-69F9-4751-849B-54DAFE420E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9580" y="2160184"/>
            <a:ext cx="10252840" cy="434923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638093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A1C6227-FB86-4FDB-B0BE-BDC844340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577" y="348580"/>
            <a:ext cx="10516405" cy="1259883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AB5D6FA-21F4-433D-A1EE-4FCB6D6979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577" y="2176749"/>
            <a:ext cx="10623399" cy="402237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0277006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AEA28-2844-47C4-8B11-9B34E579E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Bristow and Saunders 2018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1E8186-CFED-4F1E-8749-D739D1471A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492" y="1295942"/>
            <a:ext cx="5536001" cy="4207362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AA4E56C6-A55B-4F46-A309-ED764D69804D}"/>
              </a:ext>
            </a:extLst>
          </p:cNvPr>
          <p:cNvSpPr/>
          <p:nvPr/>
        </p:nvSpPr>
        <p:spPr>
          <a:xfrm>
            <a:off x="6542843" y="1509204"/>
            <a:ext cx="1411549" cy="1451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E5B3E79-B09F-4632-9FA4-F92E9A26E0D7}"/>
              </a:ext>
            </a:extLst>
          </p:cNvPr>
          <p:cNvSpPr/>
          <p:nvPr/>
        </p:nvSpPr>
        <p:spPr>
          <a:xfrm>
            <a:off x="9341170" y="1509204"/>
            <a:ext cx="1411549" cy="1451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D9EFEC2-D0B8-4F7F-BEA2-13543F625DAA}"/>
              </a:ext>
            </a:extLst>
          </p:cNvPr>
          <p:cNvSpPr/>
          <p:nvPr/>
        </p:nvSpPr>
        <p:spPr>
          <a:xfrm>
            <a:off x="7984717" y="3897285"/>
            <a:ext cx="1411549" cy="14515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472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B7250-0066-4EC0-8A28-3D8D6185A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The Language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95815-D555-4161-919B-B026F2C83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/>
              <a:t>Philosophy (Paradigm/Model)</a:t>
            </a:r>
          </a:p>
          <a:p>
            <a:r>
              <a:rPr lang="en-GB" dirty="0"/>
              <a:t>Approaches</a:t>
            </a:r>
          </a:p>
          <a:p>
            <a:r>
              <a:rPr lang="en-GB" dirty="0"/>
              <a:t>Strategies</a:t>
            </a:r>
          </a:p>
          <a:p>
            <a:r>
              <a:rPr lang="en-GB" dirty="0"/>
              <a:t>Choices</a:t>
            </a:r>
          </a:p>
          <a:p>
            <a:r>
              <a:rPr lang="en-GB" dirty="0"/>
              <a:t>Time horizons</a:t>
            </a:r>
          </a:p>
          <a:p>
            <a:r>
              <a:rPr lang="en-GB" dirty="0"/>
              <a:t>Techniques and procedures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C3CD17-B5A9-4D77-887D-75FACC0D1B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3976" y="4120164"/>
            <a:ext cx="2024047" cy="2231329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439924BF-23CF-4DFD-A7DE-9368B202C317}"/>
              </a:ext>
            </a:extLst>
          </p:cNvPr>
          <p:cNvSpPr/>
          <p:nvPr/>
        </p:nvSpPr>
        <p:spPr>
          <a:xfrm>
            <a:off x="6736703" y="1358284"/>
            <a:ext cx="5119056" cy="2761880"/>
          </a:xfrm>
          <a:prstGeom prst="cloudCallout">
            <a:avLst>
              <a:gd name="adj1" fmla="val -49404"/>
              <a:gd name="adj2" fmla="val 5220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 Chapter 3 we explain our Research Methodology or our Research Methods. We explain the rationale behind our chosen approach to gathering the information we desire</a:t>
            </a:r>
          </a:p>
        </p:txBody>
      </p:sp>
    </p:spTree>
    <p:extLst>
      <p:ext uri="{BB962C8B-B14F-4D97-AF65-F5344CB8AC3E}">
        <p14:creationId xmlns:p14="http://schemas.microsoft.com/office/powerpoint/2010/main" val="189502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082622D-AAF3-4897-8629-FC918530D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6" y="641850"/>
            <a:ext cx="3611880" cy="1535865"/>
          </a:xfrm>
        </p:spPr>
        <p:txBody>
          <a:bodyPr>
            <a:normAutofit/>
          </a:bodyPr>
          <a:lstStyle/>
          <a:p>
            <a:r>
              <a:rPr lang="en-GB" sz="3200" dirty="0"/>
              <a:t>Philosophy (Paradigms/Models) and Approaches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0956" y="365125"/>
            <a:ext cx="6550636" cy="2089317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Positivism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Realism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/>
              <a:t>Interpretivism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Pragmatism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FAB50C6-BAD4-4FD7-BA21-670A0EDCB1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3237"/>
          <a:stretch/>
        </p:blipFill>
        <p:spPr>
          <a:xfrm>
            <a:off x="554416" y="2731167"/>
            <a:ext cx="11167447" cy="3484983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A7292CD-6EFA-41DD-9A7F-DDA77A7682A1}"/>
              </a:ext>
            </a:extLst>
          </p:cNvPr>
          <p:cNvSpPr txBox="1"/>
          <p:nvPr/>
        </p:nvSpPr>
        <p:spPr>
          <a:xfrm>
            <a:off x="9561250" y="5850384"/>
            <a:ext cx="1917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Lived experience</a:t>
            </a:r>
          </a:p>
        </p:txBody>
      </p:sp>
    </p:spTree>
    <p:extLst>
      <p:ext uri="{BB962C8B-B14F-4D97-AF65-F5344CB8AC3E}">
        <p14:creationId xmlns:p14="http://schemas.microsoft.com/office/powerpoint/2010/main" val="3611682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A953C-DCF1-447D-9DAA-B647BFA42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Inductive or Deductive?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1E08B9-EA6B-4BC8-AFC0-96E667EF59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 b="1" dirty="0"/>
              <a:t>Inductive</a:t>
            </a:r>
          </a:p>
          <a:p>
            <a:r>
              <a:rPr lang="en-GB" dirty="0"/>
              <a:t>Reasoning by probability</a:t>
            </a:r>
          </a:p>
          <a:p>
            <a:r>
              <a:rPr lang="en-GB" dirty="0"/>
              <a:t>Based on experience</a:t>
            </a:r>
          </a:p>
          <a:p>
            <a:r>
              <a:rPr lang="en-GB" dirty="0"/>
              <a:t>The sun has risen every day</a:t>
            </a:r>
          </a:p>
          <a:p>
            <a:r>
              <a:rPr lang="en-GB" dirty="0"/>
              <a:t>The sun will rise tomorrow</a:t>
            </a:r>
          </a:p>
          <a:p>
            <a:r>
              <a:rPr lang="en-GB" dirty="0"/>
              <a:t>Experiments tell us what will probably follow in a given situation</a:t>
            </a:r>
          </a:p>
          <a:p>
            <a:r>
              <a:rPr lang="en-GB" dirty="0"/>
              <a:t>Conclusions are probable if our premises are true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CBC7E29-0035-4862-B97C-BA9656739F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4"/>
            <a:ext cx="5670613" cy="442425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600" b="1" dirty="0"/>
              <a:t>Deductive</a:t>
            </a:r>
          </a:p>
          <a:p>
            <a:r>
              <a:rPr lang="en-GB" dirty="0"/>
              <a:t>Reasoning by necessity</a:t>
            </a:r>
          </a:p>
          <a:p>
            <a:r>
              <a:rPr lang="en-GB" dirty="0"/>
              <a:t>Based on logic</a:t>
            </a:r>
          </a:p>
          <a:p>
            <a:r>
              <a:rPr lang="en-GB" dirty="0"/>
              <a:t>Maths – one correct outcome based on the propositions e.g. 2 + 2 =</a:t>
            </a:r>
          </a:p>
          <a:p>
            <a:r>
              <a:rPr lang="en-GB" dirty="0"/>
              <a:t>Syllogisms:</a:t>
            </a:r>
          </a:p>
          <a:p>
            <a:pPr lvl="1"/>
            <a:r>
              <a:rPr lang="en-GB" dirty="0"/>
              <a:t>Mike is a man</a:t>
            </a:r>
          </a:p>
          <a:p>
            <a:pPr lvl="1"/>
            <a:r>
              <a:rPr lang="en-GB" dirty="0"/>
              <a:t>All men are tall</a:t>
            </a:r>
          </a:p>
          <a:p>
            <a:pPr lvl="1"/>
            <a:r>
              <a:rPr lang="en-GB" dirty="0"/>
              <a:t>Therefore Mike is tall</a:t>
            </a:r>
          </a:p>
          <a:p>
            <a:r>
              <a:rPr lang="en-GB" dirty="0"/>
              <a:t>Conclusions must follow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539E7F-A3FE-425A-BC8C-6ECDEE0EA0F8}"/>
              </a:ext>
            </a:extLst>
          </p:cNvPr>
          <p:cNvSpPr txBox="1"/>
          <p:nvPr/>
        </p:nvSpPr>
        <p:spPr>
          <a:xfrm>
            <a:off x="488273" y="6176963"/>
            <a:ext cx="35510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 will not worry about ‘abduction’</a:t>
            </a:r>
          </a:p>
        </p:txBody>
      </p:sp>
    </p:spTree>
    <p:extLst>
      <p:ext uri="{BB962C8B-B14F-4D97-AF65-F5344CB8AC3E}">
        <p14:creationId xmlns:p14="http://schemas.microsoft.com/office/powerpoint/2010/main" val="71422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A953C-DCF1-447D-9DAA-B647BFA42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Inductive or Deductive?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1E08B9-EA6B-4BC8-AFC0-96E667EF596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Inductive Research</a:t>
            </a:r>
          </a:p>
          <a:p>
            <a:r>
              <a:rPr lang="en-GB" dirty="0"/>
              <a:t>Reasoning by probability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Observe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Observe a pattern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Develop a theory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CBC7E29-0035-4862-B97C-BA9656739F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7336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Deductive Research</a:t>
            </a:r>
          </a:p>
          <a:p>
            <a:r>
              <a:rPr lang="en-GB" dirty="0"/>
              <a:t>Reasoning by necessity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Existing theory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Hypothesis based on the theory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Test the hypothesis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Analyse the results: does the data support or reject the hypothesis?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65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83F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35D5336-6916-49D5-93D1-BA510B194A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834" y="643467"/>
            <a:ext cx="9948331" cy="55710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88DE41-8ED1-408B-B758-906EAA668C96}"/>
              </a:ext>
            </a:extLst>
          </p:cNvPr>
          <p:cNvSpPr txBox="1"/>
          <p:nvPr/>
        </p:nvSpPr>
        <p:spPr>
          <a:xfrm>
            <a:off x="7876412" y="5742239"/>
            <a:ext cx="3838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Saunders et al (2009: 127)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602E5E8-4496-4AE3-B0A6-113F501CFAF6}"/>
              </a:ext>
            </a:extLst>
          </p:cNvPr>
          <p:cNvSpPr/>
          <p:nvPr/>
        </p:nvSpPr>
        <p:spPr>
          <a:xfrm>
            <a:off x="5678028" y="1669002"/>
            <a:ext cx="5714548" cy="34445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29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39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145581" cy="4351338"/>
          </a:xfrm>
        </p:spPr>
        <p:txBody>
          <a:bodyPr/>
          <a:lstStyle/>
          <a:p>
            <a:r>
              <a:rPr lang="en-GB" dirty="0"/>
              <a:t>Experiments</a:t>
            </a:r>
          </a:p>
          <a:p>
            <a:r>
              <a:rPr lang="en-GB" b="1" dirty="0"/>
              <a:t>Surveys</a:t>
            </a:r>
          </a:p>
          <a:p>
            <a:r>
              <a:rPr lang="en-GB" b="1" dirty="0"/>
              <a:t>Case studies</a:t>
            </a:r>
          </a:p>
          <a:p>
            <a:r>
              <a:rPr lang="en-GB" b="1" dirty="0"/>
              <a:t>Action research</a:t>
            </a:r>
          </a:p>
          <a:p>
            <a:r>
              <a:rPr lang="en-GB" dirty="0"/>
              <a:t>Grounded Theory</a:t>
            </a:r>
          </a:p>
          <a:p>
            <a:r>
              <a:rPr lang="en-GB" dirty="0"/>
              <a:t>Ethnography</a:t>
            </a:r>
          </a:p>
          <a:p>
            <a:r>
              <a:rPr lang="en-GB" dirty="0"/>
              <a:t>Archived research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C2E82B4-4746-4765-AD48-76EAC0C08C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781" y="662781"/>
            <a:ext cx="7996871" cy="551418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0661CD0-443D-4D09-AF7E-F6A92DE1124C}"/>
              </a:ext>
            </a:extLst>
          </p:cNvPr>
          <p:cNvSpPr txBox="1"/>
          <p:nvPr/>
        </p:nvSpPr>
        <p:spPr>
          <a:xfrm>
            <a:off x="6086383" y="6378715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Vizcarguenaga</a:t>
            </a:r>
            <a:r>
              <a:rPr lang="en-GB" dirty="0"/>
              <a:t>-Aguirre and López-Robles (2020) </a:t>
            </a:r>
          </a:p>
        </p:txBody>
      </p:sp>
    </p:spTree>
    <p:extLst>
      <p:ext uri="{BB962C8B-B14F-4D97-AF65-F5344CB8AC3E}">
        <p14:creationId xmlns:p14="http://schemas.microsoft.com/office/powerpoint/2010/main" val="3375910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439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Experiments</a:t>
            </a:r>
          </a:p>
          <a:p>
            <a:r>
              <a:rPr lang="en-GB" b="1" dirty="0"/>
              <a:t>Surveys</a:t>
            </a:r>
          </a:p>
          <a:p>
            <a:r>
              <a:rPr lang="en-GB" b="1" dirty="0"/>
              <a:t>Case studies</a:t>
            </a:r>
          </a:p>
          <a:p>
            <a:r>
              <a:rPr lang="en-GB" b="1" dirty="0"/>
              <a:t>Action research</a:t>
            </a:r>
          </a:p>
          <a:p>
            <a:r>
              <a:rPr lang="en-GB" dirty="0"/>
              <a:t>Grounded Theory</a:t>
            </a:r>
          </a:p>
          <a:p>
            <a:r>
              <a:rPr lang="en-GB" dirty="0"/>
              <a:t>Ethnography</a:t>
            </a:r>
          </a:p>
          <a:p>
            <a:r>
              <a:rPr lang="en-GB" dirty="0"/>
              <a:t>Archived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F5BDA5-85D3-4D03-8BF8-777C78B77C03}"/>
              </a:ext>
            </a:extLst>
          </p:cNvPr>
          <p:cNvSpPr txBox="1"/>
          <p:nvPr/>
        </p:nvSpPr>
        <p:spPr>
          <a:xfrm>
            <a:off x="3203192" y="1158966"/>
            <a:ext cx="4152123" cy="1754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Survey </a:t>
            </a:r>
          </a:p>
          <a:p>
            <a:pPr algn="ctr"/>
            <a:r>
              <a:rPr lang="en-GB" sz="2400" dirty="0"/>
              <a:t>You ask people for their perspectives through questionnaires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8C57D9-139C-45B0-B2BB-4C70DD4FF924}"/>
              </a:ext>
            </a:extLst>
          </p:cNvPr>
          <p:cNvSpPr txBox="1"/>
          <p:nvPr/>
        </p:nvSpPr>
        <p:spPr>
          <a:xfrm>
            <a:off x="7644245" y="1442448"/>
            <a:ext cx="4152123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You design a set of questions and ask people to respond</a:t>
            </a:r>
          </a:p>
          <a:p>
            <a:pPr algn="ctr"/>
            <a:r>
              <a:rPr lang="en-GB" sz="2400" dirty="0"/>
              <a:t>We would expect 100 or more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6C11F8-CCA6-4452-82B7-DB60A731016B}"/>
              </a:ext>
            </a:extLst>
          </p:cNvPr>
          <p:cNvSpPr txBox="1"/>
          <p:nvPr/>
        </p:nvSpPr>
        <p:spPr>
          <a:xfrm>
            <a:off x="4019938" y="3667964"/>
            <a:ext cx="4152123" cy="175432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Interviews </a:t>
            </a:r>
          </a:p>
          <a:p>
            <a:pPr algn="ctr"/>
            <a:r>
              <a:rPr lang="en-GB" sz="2400" dirty="0"/>
              <a:t>You interview experts or professionals or people with direct experience in your area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3C98C0-FC5C-4EDE-BF73-C49BF072E193}"/>
              </a:ext>
            </a:extLst>
          </p:cNvPr>
          <p:cNvSpPr txBox="1"/>
          <p:nvPr/>
        </p:nvSpPr>
        <p:spPr>
          <a:xfrm>
            <a:off x="8515737" y="4006414"/>
            <a:ext cx="3493696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 structured approach is essential</a:t>
            </a:r>
          </a:p>
          <a:p>
            <a:pPr algn="ctr"/>
            <a:r>
              <a:rPr lang="en-GB" sz="2400" dirty="0"/>
              <a:t>Far fewer respondents</a:t>
            </a:r>
          </a:p>
        </p:txBody>
      </p:sp>
    </p:spTree>
    <p:extLst>
      <p:ext uri="{BB962C8B-B14F-4D97-AF65-F5344CB8AC3E}">
        <p14:creationId xmlns:p14="http://schemas.microsoft.com/office/powerpoint/2010/main" val="2825247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41462"/>
            <a:ext cx="3787066" cy="4351338"/>
          </a:xfrm>
        </p:spPr>
        <p:txBody>
          <a:bodyPr>
            <a:normAutofit/>
          </a:bodyPr>
          <a:lstStyle/>
          <a:p>
            <a:r>
              <a:rPr lang="en-GB" sz="3200" dirty="0"/>
              <a:t>Mono method</a:t>
            </a:r>
          </a:p>
          <a:p>
            <a:endParaRPr lang="en-GB" sz="3200" dirty="0"/>
          </a:p>
          <a:p>
            <a:r>
              <a:rPr lang="en-GB" sz="3200" dirty="0"/>
              <a:t>Mixed method</a:t>
            </a:r>
          </a:p>
          <a:p>
            <a:endParaRPr lang="en-GB" sz="3200" dirty="0"/>
          </a:p>
          <a:p>
            <a:r>
              <a:rPr lang="en-GB" sz="3200" dirty="0"/>
              <a:t>Multi-method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34FF6A-E2A5-4283-B72F-3150C5362D9F}"/>
              </a:ext>
            </a:extLst>
          </p:cNvPr>
          <p:cNvSpPr txBox="1"/>
          <p:nvPr/>
        </p:nvSpPr>
        <p:spPr>
          <a:xfrm>
            <a:off x="4625264" y="4426151"/>
            <a:ext cx="71820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Multi-method uses a wider selection of methods.</a:t>
            </a:r>
            <a:endParaRPr lang="en-GB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75EA2B-1944-444D-A9D7-1B6766FFD8FE}"/>
              </a:ext>
            </a:extLst>
          </p:cNvPr>
          <p:cNvSpPr txBox="1"/>
          <p:nvPr/>
        </p:nvSpPr>
        <p:spPr>
          <a:xfrm>
            <a:off x="4625265" y="2090490"/>
            <a:ext cx="71820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One method for the study: quantitative or qualitative 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FE08B8-4BF1-4C2E-A610-351F165EA660}"/>
              </a:ext>
            </a:extLst>
          </p:cNvPr>
          <p:cNvSpPr txBox="1"/>
          <p:nvPr/>
        </p:nvSpPr>
        <p:spPr>
          <a:xfrm>
            <a:off x="4625265" y="3013501"/>
            <a:ext cx="71820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Two or more methods of research and commonly refers to the use of quantitative and qualitative methodology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21271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8" grpId="0"/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Time horizons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81561"/>
            <a:ext cx="3849210" cy="3895402"/>
          </a:xfrm>
        </p:spPr>
        <p:txBody>
          <a:bodyPr>
            <a:normAutofit/>
          </a:bodyPr>
          <a:lstStyle/>
          <a:p>
            <a:r>
              <a:rPr lang="en-GB" sz="3200" b="1" dirty="0"/>
              <a:t>Cross-sectional</a:t>
            </a:r>
          </a:p>
          <a:p>
            <a:endParaRPr lang="en-GB" sz="3200" dirty="0"/>
          </a:p>
          <a:p>
            <a:r>
              <a:rPr lang="en-GB" sz="3200" dirty="0"/>
              <a:t>Longitudinal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D0DC7E-D567-440D-AE1A-20FFEA145075}"/>
              </a:ext>
            </a:extLst>
          </p:cNvPr>
          <p:cNvSpPr txBox="1"/>
          <p:nvPr/>
        </p:nvSpPr>
        <p:spPr>
          <a:xfrm>
            <a:off x="4148091" y="2330114"/>
            <a:ext cx="69578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A single point of time such as in most surveys</a:t>
            </a:r>
            <a:endParaRPr lang="en-GB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1C32B9-474A-4322-8C1D-E713B02230EC}"/>
              </a:ext>
            </a:extLst>
          </p:cNvPr>
          <p:cNvSpPr txBox="1"/>
          <p:nvPr/>
        </p:nvSpPr>
        <p:spPr>
          <a:xfrm>
            <a:off x="4148091" y="3338873"/>
            <a:ext cx="695787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Observations for a particular variable that are available for several years, quarters, months or days.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7438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27E70-EA57-49D1-B81D-B75EA04E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Techniques and procedure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2EEC81-0984-44AE-9DBC-8364B37DA6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274" y="3938246"/>
            <a:ext cx="2586403" cy="2851275"/>
          </a:xfrm>
          <a:prstGeom prst="rect">
            <a:avLst/>
          </a:prstGeo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F48CB5A5-DEF3-45F1-94E8-A47E9FD86C1C}"/>
              </a:ext>
            </a:extLst>
          </p:cNvPr>
          <p:cNvSpPr/>
          <p:nvPr/>
        </p:nvSpPr>
        <p:spPr>
          <a:xfrm>
            <a:off x="6234744" y="1687249"/>
            <a:ext cx="5119056" cy="2761880"/>
          </a:xfrm>
          <a:prstGeom prst="cloudCallout">
            <a:avLst>
              <a:gd name="adj1" fmla="val -59983"/>
              <a:gd name="adj2" fmla="val 374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 Chapter 3 we saw how we have approached the challenge of collecting our information. In Chapter 4 we analyse our research findings.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EDD8-B87A-46B5-90A4-7D0422EE2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6240" y="2370337"/>
            <a:ext cx="3524435" cy="3806625"/>
          </a:xfrm>
        </p:spPr>
        <p:txBody>
          <a:bodyPr>
            <a:normAutofit/>
          </a:bodyPr>
          <a:lstStyle/>
          <a:p>
            <a:r>
              <a:rPr lang="en-GB" sz="3600" dirty="0"/>
              <a:t>Data collection</a:t>
            </a:r>
          </a:p>
          <a:p>
            <a:endParaRPr lang="en-GB" sz="3600" dirty="0"/>
          </a:p>
          <a:p>
            <a:r>
              <a:rPr lang="en-GB" sz="3600" dirty="0"/>
              <a:t>Data analysis</a:t>
            </a:r>
          </a:p>
        </p:txBody>
      </p:sp>
    </p:spTree>
    <p:extLst>
      <p:ext uri="{BB962C8B-B14F-4D97-AF65-F5344CB8AC3E}">
        <p14:creationId xmlns:p14="http://schemas.microsoft.com/office/powerpoint/2010/main" val="3791535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AF317-D253-4C4B-8EB1-1BDF28EEC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073" y="1951264"/>
            <a:ext cx="2498694" cy="353141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An accessible way to shape our approach to primary research</a:t>
            </a:r>
          </a:p>
          <a:p>
            <a:r>
              <a:rPr lang="en-US" dirty="0"/>
              <a:t>Start from the outside and work your way 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F2D62-59E7-4DDA-BC91-0117BB54CC34}"/>
              </a:ext>
            </a:extLst>
          </p:cNvPr>
          <p:cNvSpPr txBox="1"/>
          <p:nvPr/>
        </p:nvSpPr>
        <p:spPr>
          <a:xfrm>
            <a:off x="294073" y="6308209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Saunders et al (2016)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014907-B461-4061-9527-0D7D23D89D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0592" y="756405"/>
            <a:ext cx="9217335" cy="592113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F7C40F-B40B-4F42-81C3-2A8C21D08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729" y="93623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Research Onion</a:t>
            </a:r>
          </a:p>
        </p:txBody>
      </p:sp>
    </p:spTree>
    <p:extLst>
      <p:ext uri="{BB962C8B-B14F-4D97-AF65-F5344CB8AC3E}">
        <p14:creationId xmlns:p14="http://schemas.microsoft.com/office/powerpoint/2010/main" val="93166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920CC-F012-4C42-81EC-677D0DC2F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18" y="494506"/>
            <a:ext cx="2810522" cy="5868987"/>
          </a:xfrm>
        </p:spPr>
        <p:txBody>
          <a:bodyPr>
            <a:normAutofit/>
          </a:bodyPr>
          <a:lstStyle/>
          <a:p>
            <a:r>
              <a:rPr lang="en-GB" dirty="0"/>
              <a:t>Illustrating our chosen approach using the Onion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105C7B-5754-4AA9-85FF-DA48E5E093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2" y="691524"/>
            <a:ext cx="8468046" cy="547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4415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A5C032-05D8-4A04-8993-ACE48817E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20676"/>
            <a:ext cx="7021513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Real World Examples</a:t>
            </a:r>
          </a:p>
        </p:txBody>
      </p:sp>
    </p:spTree>
    <p:extLst>
      <p:ext uri="{BB962C8B-B14F-4D97-AF65-F5344CB8AC3E}">
        <p14:creationId xmlns:p14="http://schemas.microsoft.com/office/powerpoint/2010/main" val="40273504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EAC1A907-1525-4228-A296-4D786476F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1698" y="643467"/>
            <a:ext cx="572860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0653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FB19DB03-F970-4914-8D76-D0B55D3C1E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43361" y="643467"/>
            <a:ext cx="610527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4321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9A6CA9-3A45-4925-A9D9-8B32AE1403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24316" y="643467"/>
            <a:ext cx="574336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16365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866B7E13-E8F1-4044-8974-C29FE880B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80303" y="457200"/>
            <a:ext cx="1003139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89629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table&#10;&#10;Description automatically generated with medium confidence">
            <a:extLst>
              <a:ext uri="{FF2B5EF4-FFF2-40B4-BE49-F238E27FC236}">
                <a16:creationId xmlns:a16="http://schemas.microsoft.com/office/drawing/2014/main" id="{9C2D91BA-6D95-4A76-B574-489A875EED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000" y="457200"/>
            <a:ext cx="914399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23464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, table&#10;&#10;Description automatically generated">
            <a:extLst>
              <a:ext uri="{FF2B5EF4-FFF2-40B4-BE49-F238E27FC236}">
                <a16:creationId xmlns:a16="http://schemas.microsoft.com/office/drawing/2014/main" id="{EDAE26E0-814D-474E-867A-BE0F37990B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1405" y="457200"/>
            <a:ext cx="107091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485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B887FF6D-BAB1-4F57-8212-C393CAD9F3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59051" y="457200"/>
            <a:ext cx="1007389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0863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263C28-6BA5-4141-92B5-2990F08ABD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517" y="457200"/>
            <a:ext cx="716096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31410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C527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4E5A76-AFED-4C32-B6BD-8EB831889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628" y="643467"/>
            <a:ext cx="819274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496022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6BCF1D6-1EDC-4DD2-9AF6-2725EFFF5F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2010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209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6CD84-8D63-48AB-BC64-7FB45B329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78A1C-79CC-464A-A4D6-FEA16A0C8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Akinci, C. and Saunders, M. (2015) ‘Using questionnaire surveys for within-</a:t>
            </a:r>
            <a:r>
              <a:rPr lang="en-US" dirty="0" err="1"/>
              <a:t>organisation</a:t>
            </a:r>
            <a:r>
              <a:rPr lang="en-US" dirty="0"/>
              <a:t> HRD research’: </a:t>
            </a:r>
            <a:r>
              <a:rPr lang="en-US" i="1" dirty="0"/>
              <a:t>In Handbook of research methods on human resource development</a:t>
            </a:r>
            <a:r>
              <a:rPr lang="en-US" dirty="0"/>
              <a:t>. London: Edward Elgar Publishing</a:t>
            </a:r>
          </a:p>
          <a:p>
            <a:r>
              <a:rPr lang="en-US" dirty="0"/>
              <a:t>Collis, J. and Hussey, R. (2013) </a:t>
            </a:r>
            <a:r>
              <a:rPr lang="en-US" i="1" dirty="0"/>
              <a:t>Business research: A practical guide for undergraduate and postgraduate students</a:t>
            </a:r>
            <a:r>
              <a:rPr lang="en-US" dirty="0"/>
              <a:t>. England: Palgrave Macmillan Higher Education.</a:t>
            </a:r>
          </a:p>
          <a:p>
            <a:r>
              <a:rPr lang="en-US" dirty="0"/>
              <a:t>Creswell, J. (2014) </a:t>
            </a:r>
            <a:r>
              <a:rPr lang="en-US" i="1" dirty="0"/>
              <a:t>A Concise Introduction to Mixed Methods Research</a:t>
            </a:r>
            <a:r>
              <a:rPr lang="en-US" dirty="0"/>
              <a:t>. 3rd </a:t>
            </a:r>
            <a:r>
              <a:rPr lang="en-US" dirty="0" err="1"/>
              <a:t>edn</a:t>
            </a:r>
            <a:r>
              <a:rPr lang="en-US" dirty="0"/>
              <a:t>. London: SAGE Publications.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89050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36E2C-B2C3-408A-B833-11F862C68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8F594-4721-44C8-B978-53234DE073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Saunders, M., Lewis, P. and Thornhill, A. (2009) </a:t>
            </a:r>
            <a:r>
              <a:rPr kumimoji="0" lang="en-US" sz="2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Research methods for business students.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England: Pearson Education Limited.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Saunders, M., Lewis, P. and Thornhill, A. (2016) </a:t>
            </a:r>
            <a:r>
              <a:rPr kumimoji="0" lang="en-US" sz="2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Research methods for business students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7th </a:t>
            </a: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edn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Nueva York: Pearson Education.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Vizcarguenaga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-Aguirre, I. and López-Robles, J.R. (2020) </a:t>
            </a:r>
            <a:r>
              <a:rPr kumimoji="0" lang="en-US" sz="2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Mono, mixed or multiple strategy approach: a descriptive study of the latest published articles in the International Journal of Project Management. 3rd International Conference on Research and Education in Project Management – REPM 2020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886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788</TotalTime>
  <Words>1171</Words>
  <Application>Microsoft Office PowerPoint</Application>
  <PresentationFormat>Widescreen</PresentationFormat>
  <Paragraphs>206</Paragraphs>
  <Slides>48</Slides>
  <Notes>0</Notes>
  <HiddenSlides>5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48</vt:i4>
      </vt:variant>
    </vt:vector>
  </HeadingPairs>
  <TitlesOfParts>
    <vt:vector size="53" baseType="lpstr">
      <vt:lpstr>Arial</vt:lpstr>
      <vt:lpstr>Calibri</vt:lpstr>
      <vt:lpstr>Calibri Light</vt:lpstr>
      <vt:lpstr>Office Theme</vt:lpstr>
      <vt:lpstr>1_Office Theme</vt:lpstr>
      <vt:lpstr>Research Methods </vt:lpstr>
      <vt:lpstr>Objectives</vt:lpstr>
      <vt:lpstr>A dissertation of 5 chapters</vt:lpstr>
      <vt:lpstr>A project of 4 tasks</vt:lpstr>
      <vt:lpstr>Research</vt:lpstr>
      <vt:lpstr>Dissertation or Practice-based</vt:lpstr>
      <vt:lpstr>Real World Examples</vt:lpstr>
      <vt:lpstr>PowerPoint Presentation</vt:lpstr>
      <vt:lpstr>PowerPoint Presentation</vt:lpstr>
      <vt:lpstr>PowerPoint Presentation</vt:lpstr>
      <vt:lpstr>PowerPoint Presentation</vt:lpstr>
      <vt:lpstr>Secondary Research then Primary</vt:lpstr>
      <vt:lpstr>Filling gaps and adding value</vt:lpstr>
      <vt:lpstr>Research Terminology &amp; Chapter 3 Structure</vt:lpstr>
      <vt:lpstr>From the outside in … </vt:lpstr>
      <vt:lpstr>A structured approach</vt:lpstr>
      <vt:lpstr>Your focus</vt:lpstr>
      <vt:lpstr>PowerPoint Presentation</vt:lpstr>
      <vt:lpstr>Research philosophy</vt:lpstr>
      <vt:lpstr>PowerPoint Presentation</vt:lpstr>
      <vt:lpstr>PowerPoint Presentation</vt:lpstr>
      <vt:lpstr>PowerPoint Presentation</vt:lpstr>
      <vt:lpstr>Bristow and Saunders 2018</vt:lpstr>
      <vt:lpstr>The Language of Research</vt:lpstr>
      <vt:lpstr>Philosophy (Paradigms/Models) and Approaches</vt:lpstr>
      <vt:lpstr>Inductive or Deductive?</vt:lpstr>
      <vt:lpstr>Inductive or Deductive?</vt:lpstr>
      <vt:lpstr>PowerPoint Presentation</vt:lpstr>
      <vt:lpstr>Strategies</vt:lpstr>
      <vt:lpstr>Strategies</vt:lpstr>
      <vt:lpstr>Choices</vt:lpstr>
      <vt:lpstr>Time horizons</vt:lpstr>
      <vt:lpstr>Techniques and procedure</vt:lpstr>
      <vt:lpstr>Research Onion</vt:lpstr>
      <vt:lpstr>Illustrating our chosen approach using the Onion</vt:lpstr>
      <vt:lpstr>Real World Examples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</dc:title>
  <dc:creator>Mike Durke</dc:creator>
  <cp:lastModifiedBy>Mike Durke</cp:lastModifiedBy>
  <cp:revision>16</cp:revision>
  <dcterms:created xsi:type="dcterms:W3CDTF">2021-11-03T12:39:02Z</dcterms:created>
  <dcterms:modified xsi:type="dcterms:W3CDTF">2022-02-03T15:42:15Z</dcterms:modified>
</cp:coreProperties>
</file>