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handoutMasterIdLst>
    <p:handoutMasterId r:id="rId8"/>
  </p:handoutMasterIdLst>
  <p:sldIdLst>
    <p:sldId id="256" r:id="rId2"/>
    <p:sldId id="257" r:id="rId3"/>
    <p:sldId id="259" r:id="rId4"/>
    <p:sldId id="260" r:id="rId5"/>
    <p:sldId id="261" r:id="rId6"/>
  </p:sldIdLst>
  <p:sldSz cx="12801600" cy="9601200" type="A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94656"/>
  </p:normalViewPr>
  <p:slideViewPr>
    <p:cSldViewPr snapToGrid="0">
      <p:cViewPr varScale="1">
        <p:scale>
          <a:sx n="69" d="100"/>
          <a:sy n="69" d="100"/>
        </p:scale>
        <p:origin x="2058"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C0B9A05-4556-F823-2C0A-AF12F207CECF}"/>
              </a:ext>
            </a:extLst>
          </p:cNvPr>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86EEB00-B31B-1977-B28B-8F4AD74D2246}"/>
              </a:ext>
            </a:extLst>
          </p:cNvPr>
          <p:cNvSpPr>
            <a:spLocks noGrp="1"/>
          </p:cNvSpPr>
          <p:nvPr>
            <p:ph type="dt" sz="quarter" idx="1"/>
          </p:nvPr>
        </p:nvSpPr>
        <p:spPr>
          <a:xfrm>
            <a:off x="5180013" y="0"/>
            <a:ext cx="3962400" cy="344488"/>
          </a:xfrm>
          <a:prstGeom prst="rect">
            <a:avLst/>
          </a:prstGeom>
        </p:spPr>
        <p:txBody>
          <a:bodyPr vert="horz" lIns="91440" tIns="45720" rIns="91440" bIns="45720" rtlCol="0"/>
          <a:lstStyle>
            <a:lvl1pPr algn="r">
              <a:defRPr sz="1200"/>
            </a:lvl1pPr>
          </a:lstStyle>
          <a:p>
            <a:fld id="{0F57D4FC-5971-4ADA-AEEC-D775453B9568}" type="datetimeFigureOut">
              <a:rPr lang="en-US" smtClean="0"/>
              <a:t>6/22/2025</a:t>
            </a:fld>
            <a:endParaRPr lang="en-US"/>
          </a:p>
        </p:txBody>
      </p:sp>
      <p:sp>
        <p:nvSpPr>
          <p:cNvPr id="4" name="Footer Placeholder 3">
            <a:extLst>
              <a:ext uri="{FF2B5EF4-FFF2-40B4-BE49-F238E27FC236}">
                <a16:creationId xmlns:a16="http://schemas.microsoft.com/office/drawing/2014/main" id="{1D98BA5F-54FB-7E26-3386-24126A3FABB7}"/>
              </a:ext>
            </a:extLst>
          </p:cNvPr>
          <p:cNvSpPr>
            <a:spLocks noGrp="1"/>
          </p:cNvSpPr>
          <p:nvPr>
            <p:ph type="ftr" sz="quarter" idx="2"/>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E77AA622-1150-8F8F-F042-F0796F803177}"/>
              </a:ext>
            </a:extLst>
          </p:cNvPr>
          <p:cNvSpPr>
            <a:spLocks noGrp="1"/>
          </p:cNvSpPr>
          <p:nvPr>
            <p:ph type="sldNum" sz="quarter" idx="3"/>
          </p:nvPr>
        </p:nvSpPr>
        <p:spPr>
          <a:xfrm>
            <a:off x="5180013" y="6513513"/>
            <a:ext cx="3962400" cy="344487"/>
          </a:xfrm>
          <a:prstGeom prst="rect">
            <a:avLst/>
          </a:prstGeom>
        </p:spPr>
        <p:txBody>
          <a:bodyPr vert="horz" lIns="91440" tIns="45720" rIns="91440" bIns="45720" rtlCol="0" anchor="b"/>
          <a:lstStyle>
            <a:lvl1pPr algn="r">
              <a:defRPr sz="1200"/>
            </a:lvl1pPr>
          </a:lstStyle>
          <a:p>
            <a:fld id="{3F10619F-30A9-4317-A0E7-1A934A1FD50B}" type="slidenum">
              <a:rPr lang="en-US" smtClean="0"/>
              <a:t>‹#›</a:t>
            </a:fld>
            <a:endParaRPr lang="en-US"/>
          </a:p>
        </p:txBody>
      </p:sp>
    </p:spTree>
    <p:extLst>
      <p:ext uri="{BB962C8B-B14F-4D97-AF65-F5344CB8AC3E}">
        <p14:creationId xmlns:p14="http://schemas.microsoft.com/office/powerpoint/2010/main" val="5760246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029E3F35-2FB5-43D2-9A1A-72BBCC9FFB05}" type="datetimeFigureOut">
              <a:rPr lang="en-US" smtClean="0"/>
              <a:t>6/22/2025</a:t>
            </a:fld>
            <a:endParaRPr lang="en-US"/>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53B3BAB0-4320-4FF6-AA3E-668A9962D92D}" type="slidenum">
              <a:rPr lang="en-US" smtClean="0"/>
              <a:t>‹#›</a:t>
            </a:fld>
            <a:endParaRPr lang="en-US"/>
          </a:p>
        </p:txBody>
      </p:sp>
    </p:spTree>
    <p:extLst>
      <p:ext uri="{BB962C8B-B14F-4D97-AF65-F5344CB8AC3E}">
        <p14:creationId xmlns:p14="http://schemas.microsoft.com/office/powerpoint/2010/main" val="2395985464"/>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884D71-B8FD-4261-810A-59AB3842CF71}" type="datetimeFigureOut">
              <a:rPr lang="en-US" smtClean="0"/>
              <a:t>6/22/2025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B5D5CF2-9263-4E87-8C16-0184EC7BB9A6}" type="slidenum">
              <a:rPr lang="en-US" smtClean="0"/>
              <a:t>‹#›</a:t>
            </a:fld>
            <a:endParaRPr lang="en-US"/>
          </a:p>
        </p:txBody>
      </p:sp>
    </p:spTree>
    <p:extLst>
      <p:ext uri="{BB962C8B-B14F-4D97-AF65-F5344CB8AC3E}">
        <p14:creationId xmlns:p14="http://schemas.microsoft.com/office/powerpoint/2010/main" val="830028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884D71-B8FD-4261-810A-59AB3842CF71}" type="datetimeFigureOut">
              <a:rPr lang="en-US" smtClean="0"/>
              <a:t>6/22/2025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B5D5CF2-9263-4E87-8C16-0184EC7BB9A6}" type="slidenum">
              <a:rPr lang="en-US" smtClean="0"/>
              <a:t>‹#›</a:t>
            </a:fld>
            <a:endParaRPr lang="en-US"/>
          </a:p>
        </p:txBody>
      </p:sp>
    </p:spTree>
    <p:extLst>
      <p:ext uri="{BB962C8B-B14F-4D97-AF65-F5344CB8AC3E}">
        <p14:creationId xmlns:p14="http://schemas.microsoft.com/office/powerpoint/2010/main" val="2491779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tint val="82000"/>
                  </a:schemeClr>
                </a:solidFill>
              </a:defRPr>
            </a:lvl1pPr>
            <a:lvl2pPr marL="640080" indent="0">
              <a:buNone/>
              <a:defRPr sz="2800">
                <a:solidFill>
                  <a:schemeClr val="tx1">
                    <a:tint val="82000"/>
                  </a:schemeClr>
                </a:solidFill>
              </a:defRPr>
            </a:lvl2pPr>
            <a:lvl3pPr marL="1280160" indent="0">
              <a:buNone/>
              <a:defRPr sz="2520">
                <a:solidFill>
                  <a:schemeClr val="tx1">
                    <a:tint val="82000"/>
                  </a:schemeClr>
                </a:solidFill>
              </a:defRPr>
            </a:lvl3pPr>
            <a:lvl4pPr marL="1920240" indent="0">
              <a:buNone/>
              <a:defRPr sz="2240">
                <a:solidFill>
                  <a:schemeClr val="tx1">
                    <a:tint val="82000"/>
                  </a:schemeClr>
                </a:solidFill>
              </a:defRPr>
            </a:lvl4pPr>
            <a:lvl5pPr marL="2560320" indent="0">
              <a:buNone/>
              <a:defRPr sz="2240">
                <a:solidFill>
                  <a:schemeClr val="tx1">
                    <a:tint val="82000"/>
                  </a:schemeClr>
                </a:solidFill>
              </a:defRPr>
            </a:lvl5pPr>
            <a:lvl6pPr marL="3200400" indent="0">
              <a:buNone/>
              <a:defRPr sz="2240">
                <a:solidFill>
                  <a:schemeClr val="tx1">
                    <a:tint val="82000"/>
                  </a:schemeClr>
                </a:solidFill>
              </a:defRPr>
            </a:lvl6pPr>
            <a:lvl7pPr marL="3840480" indent="0">
              <a:buNone/>
              <a:defRPr sz="2240">
                <a:solidFill>
                  <a:schemeClr val="tx1">
                    <a:tint val="82000"/>
                  </a:schemeClr>
                </a:solidFill>
              </a:defRPr>
            </a:lvl7pPr>
            <a:lvl8pPr marL="4480560" indent="0">
              <a:buNone/>
              <a:defRPr sz="2240">
                <a:solidFill>
                  <a:schemeClr val="tx1">
                    <a:tint val="82000"/>
                  </a:schemeClr>
                </a:solidFill>
              </a:defRPr>
            </a:lvl8pPr>
            <a:lvl9pPr marL="5120640" indent="0">
              <a:buNone/>
              <a:defRPr sz="224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884D71-B8FD-4261-810A-59AB3842CF71}" type="datetimeFigureOut">
              <a:rPr lang="en-US" smtClean="0"/>
              <a:t>6/22/2025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B5D5CF2-9263-4E87-8C16-0184EC7BB9A6}" type="slidenum">
              <a:rPr lang="en-US" smtClean="0"/>
              <a:t>‹#›</a:t>
            </a:fld>
            <a:endParaRPr lang="en-US"/>
          </a:p>
        </p:txBody>
      </p:sp>
    </p:spTree>
    <p:extLst>
      <p:ext uri="{BB962C8B-B14F-4D97-AF65-F5344CB8AC3E}">
        <p14:creationId xmlns:p14="http://schemas.microsoft.com/office/powerpoint/2010/main" val="3674913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6884D71-B8FD-4261-810A-59AB3842CF71}" type="datetimeFigureOut">
              <a:rPr lang="en-US" smtClean="0"/>
              <a:t>6/22/2025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B5D5CF2-9263-4E87-8C16-0184EC7BB9A6}" type="slidenum">
              <a:rPr lang="en-US" smtClean="0"/>
              <a:t>‹#›</a:t>
            </a:fld>
            <a:endParaRPr lang="en-US"/>
          </a:p>
        </p:txBody>
      </p:sp>
    </p:spTree>
    <p:extLst>
      <p:ext uri="{BB962C8B-B14F-4D97-AF65-F5344CB8AC3E}">
        <p14:creationId xmlns:p14="http://schemas.microsoft.com/office/powerpoint/2010/main" val="1882200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884D71-B8FD-4261-810A-59AB3842CF71}" type="datetimeFigureOut">
              <a:rPr lang="en-US" smtClean="0"/>
              <a:t>6/22/2025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B5D5CF2-9263-4E87-8C16-0184EC7BB9A6}" type="slidenum">
              <a:rPr lang="en-US" smtClean="0"/>
              <a:t>‹#›</a:t>
            </a:fld>
            <a:endParaRPr lang="en-US"/>
          </a:p>
        </p:txBody>
      </p:sp>
    </p:spTree>
    <p:extLst>
      <p:ext uri="{BB962C8B-B14F-4D97-AF65-F5344CB8AC3E}">
        <p14:creationId xmlns:p14="http://schemas.microsoft.com/office/powerpoint/2010/main" val="4185778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6884D71-B8FD-4261-810A-59AB3842CF71}" type="datetimeFigureOut">
              <a:rPr lang="en-US" smtClean="0"/>
              <a:t>6/22/2025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B5D5CF2-9263-4E87-8C16-0184EC7BB9A6}" type="slidenum">
              <a:rPr lang="en-US" smtClean="0"/>
              <a:t>‹#›</a:t>
            </a:fld>
            <a:endParaRPr lang="en-US"/>
          </a:p>
        </p:txBody>
      </p:sp>
    </p:spTree>
    <p:extLst>
      <p:ext uri="{BB962C8B-B14F-4D97-AF65-F5344CB8AC3E}">
        <p14:creationId xmlns:p14="http://schemas.microsoft.com/office/powerpoint/2010/main" val="3346875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884D71-B8FD-4261-810A-59AB3842CF71}" type="datetimeFigureOut">
              <a:rPr lang="en-US" smtClean="0"/>
              <a:t>6/22/2025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B5D5CF2-9263-4E87-8C16-0184EC7BB9A6}" type="slidenum">
              <a:rPr lang="en-US" smtClean="0"/>
              <a:t>‹#›</a:t>
            </a:fld>
            <a:endParaRPr lang="en-US"/>
          </a:p>
        </p:txBody>
      </p:sp>
    </p:spTree>
    <p:extLst>
      <p:ext uri="{BB962C8B-B14F-4D97-AF65-F5344CB8AC3E}">
        <p14:creationId xmlns:p14="http://schemas.microsoft.com/office/powerpoint/2010/main" val="1470685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C6884D71-B8FD-4261-810A-59AB3842CF71}" type="datetimeFigureOut">
              <a:rPr lang="en-US" smtClean="0"/>
              <a:t>6/22/2025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B5D5CF2-9263-4E87-8C16-0184EC7BB9A6}" type="slidenum">
              <a:rPr lang="en-US" smtClean="0"/>
              <a:t>‹#›</a:t>
            </a:fld>
            <a:endParaRPr lang="en-US"/>
          </a:p>
        </p:txBody>
      </p:sp>
    </p:spTree>
    <p:extLst>
      <p:ext uri="{BB962C8B-B14F-4D97-AF65-F5344CB8AC3E}">
        <p14:creationId xmlns:p14="http://schemas.microsoft.com/office/powerpoint/2010/main" val="2424377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C6884D71-B8FD-4261-810A-59AB3842CF71}" type="datetimeFigureOut">
              <a:rPr lang="en-US" smtClean="0"/>
              <a:t>6/22/2025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B5D5CF2-9263-4E87-8C16-0184EC7BB9A6}" type="slidenum">
              <a:rPr lang="en-US" smtClean="0"/>
              <a:t>‹#›</a:t>
            </a:fld>
            <a:endParaRPr lang="en-US"/>
          </a:p>
        </p:txBody>
      </p:sp>
    </p:spTree>
    <p:extLst>
      <p:ext uri="{BB962C8B-B14F-4D97-AF65-F5344CB8AC3E}">
        <p14:creationId xmlns:p14="http://schemas.microsoft.com/office/powerpoint/2010/main" val="4252766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884D71-B8FD-4261-810A-59AB3842CF71}" type="datetimeFigureOut">
              <a:rPr lang="en-US" smtClean="0"/>
              <a:t>6/22/2025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B5D5CF2-9263-4E87-8C16-0184EC7BB9A6}" type="slidenum">
              <a:rPr lang="en-US" smtClean="0"/>
              <a:t>‹#›</a:t>
            </a:fld>
            <a:endParaRPr lang="en-US"/>
          </a:p>
        </p:txBody>
      </p:sp>
    </p:spTree>
    <p:extLst>
      <p:ext uri="{BB962C8B-B14F-4D97-AF65-F5344CB8AC3E}">
        <p14:creationId xmlns:p14="http://schemas.microsoft.com/office/powerpoint/2010/main" val="7850139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884D71-B8FD-4261-810A-59AB3842CF71}" type="datetimeFigureOut">
              <a:rPr lang="en-US" smtClean="0"/>
              <a:t>6/22/2025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B5D5CF2-9263-4E87-8C16-0184EC7BB9A6}" type="slidenum">
              <a:rPr lang="en-US" smtClean="0"/>
              <a:t>‹#›</a:t>
            </a:fld>
            <a:endParaRPr lang="en-US"/>
          </a:p>
        </p:txBody>
      </p:sp>
    </p:spTree>
    <p:extLst>
      <p:ext uri="{BB962C8B-B14F-4D97-AF65-F5344CB8AC3E}">
        <p14:creationId xmlns:p14="http://schemas.microsoft.com/office/powerpoint/2010/main" val="2405462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82000"/>
                  </a:schemeClr>
                </a:solidFill>
              </a:defRPr>
            </a:lvl1pPr>
          </a:lstStyle>
          <a:p>
            <a:fld id="{C6884D71-B8FD-4261-810A-59AB3842CF71}" type="datetimeFigureOut">
              <a:rPr lang="en-US" smtClean="0"/>
              <a:t>6/22/2025</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82000"/>
                  </a:schemeClr>
                </a:solidFill>
              </a:defRPr>
            </a:lvl1pPr>
          </a:lstStyle>
          <a:p>
            <a:fld id="{3B5D5CF2-9263-4E87-8C16-0184EC7BB9A6}" type="slidenum">
              <a:rPr lang="en-US" smtClean="0"/>
              <a:t>‹#›</a:t>
            </a:fld>
            <a:endParaRPr lang="en-US"/>
          </a:p>
        </p:txBody>
      </p:sp>
    </p:spTree>
    <p:extLst>
      <p:ext uri="{BB962C8B-B14F-4D97-AF65-F5344CB8AC3E}">
        <p14:creationId xmlns:p14="http://schemas.microsoft.com/office/powerpoint/2010/main" val="42498230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birthto5matters.org.uk/wp-content/uploads/2021/04/Birthto5Matters-download.pdf" TargetMode="External"/><Relationship Id="rId13" Type="http://schemas.openxmlformats.org/officeDocument/2006/relationships/hyperlink" Target="https://doi.org/10.1080/10911359.2024.2310272" TargetMode="External"/><Relationship Id="rId18" Type="http://schemas.openxmlformats.org/officeDocument/2006/relationships/hyperlink" Target="https://doi.org/10.1111/infa.12588" TargetMode="External"/><Relationship Id="rId3" Type="http://schemas.openxmlformats.org/officeDocument/2006/relationships/hyperlink" Target="https://www.childcomwales.org.uk/wp-content/uploads/2023/03/A-No-Wrong-Door-Approach-to-Neurodiversity-.pdf" TargetMode="External"/><Relationship Id="rId7" Type="http://schemas.openxmlformats.org/officeDocument/2006/relationships/hyperlink" Target="https://www.eyalliance.org.uk/news/2025/06/early-years-settings-cap-funded-hours-september-cut-costs-new-poll-finds" TargetMode="External"/><Relationship Id="rId12" Type="http://schemas.openxmlformats.org/officeDocument/2006/relationships/hyperlink" Target="https://doi.org/10.1183/20734735.0058-2023" TargetMode="External"/><Relationship Id="rId17" Type="http://schemas.openxmlformats.org/officeDocument/2006/relationships/hyperlink" Target="https://doi.org/10.3390/nu13041138" TargetMode="External"/><Relationship Id="rId2" Type="http://schemas.openxmlformats.org/officeDocument/2006/relationships/hyperlink" Target="https://news.asu.edu/20190124-why-we-do-what-we-do" TargetMode="External"/><Relationship Id="rId16" Type="http://schemas.openxmlformats.org/officeDocument/2006/relationships/hyperlink" Target="https://learningjournals.co.uk/what-is-the-leuven-scale-and-how-to-use-it/#:~:text=The%20Leuven%20scale%20is%20a,in%20the%20nursery%20or%20school"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government-response-to-the-house-of-lords-food-and-health-report/government-response-to-the-house-of-lords-food-diet-and-obesity-committees-report-recipe-for-health-a-plan-to-fix-our-broken-food-system" TargetMode="External"/><Relationship Id="rId11" Type="http://schemas.openxmlformats.org/officeDocument/2006/relationships/hyperlink" Target="https://doi.org/10.1016/s0749-3797(98)00017-8" TargetMode="External"/><Relationship Id="rId5" Type="http://schemas.openxmlformats.org/officeDocument/2006/relationships/hyperlink" Target="https://doi.org/10.1111/1467-9566.13388" TargetMode="External"/><Relationship Id="rId15" Type="http://schemas.openxmlformats.org/officeDocument/2006/relationships/hyperlink" Target="https://www.barnardos.org.uk/sites/default/files/uploads/Nourishing%20the%20Future_making%20healthy%20food%20accessible%20for%20every%20child.pdf" TargetMode="External"/><Relationship Id="rId10" Type="http://schemas.openxmlformats.org/officeDocument/2006/relationships/hyperlink" Target="https://www.simplypsychology.org/erik-erikson.html" TargetMode="External"/><Relationship Id="rId19" Type="http://schemas.openxmlformats.org/officeDocument/2006/relationships/hyperlink" Target="https://www.ons.gov.uk/peoplepopulationandcommunity/educationandchildcare/articles/howdochildhoodcircumstancesaffectyourchancesofpovertyasanadult/2016-05-16?utm_source=chatgpt.com" TargetMode="External"/><Relationship Id="rId4" Type="http://schemas.openxmlformats.org/officeDocument/2006/relationships/hyperlink" Target="https://doi.org/10.1186/s12889-021-10732-w" TargetMode="External"/><Relationship Id="rId9" Type="http://schemas.openxmlformats.org/officeDocument/2006/relationships/hyperlink" Target="https://webarchive.nationalarchives.gov.uk/ukgwa/20220208115302/https:/esrc.ukri.org/about-us/50-years-of-esrc/50-achievements/the-dahlgren-whitehead-rainbow/" TargetMode="External"/><Relationship Id="rId14" Type="http://schemas.openxmlformats.org/officeDocument/2006/relationships/hyperlink" Target="https://doi.org/10.1177/1745691610369469"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savethechildren.org.uk/news/media-centre/press-releases/2024/43million-children-in-poverty-are-being-failed---uk-gov-needs-to-wake-up" TargetMode="External"/><Relationship Id="rId13" Type="http://schemas.openxmlformats.org/officeDocument/2006/relationships/hyperlink" Target="https://doi.org/10.3390/vaccines9040402" TargetMode="External"/><Relationship Id="rId18" Type="http://schemas.openxmlformats.org/officeDocument/2006/relationships/hyperlink" Target="https://www.gov.wales/food-and-nutrition-guidance-childcare-providers" TargetMode="External"/><Relationship Id="rId3" Type="http://schemas.openxmlformats.org/officeDocument/2006/relationships/hyperlink" Target="https://doi.org/10.4324/9781315009698" TargetMode="External"/><Relationship Id="rId21" Type="http://schemas.openxmlformats.org/officeDocument/2006/relationships/hyperlink" Target="https://www.who.int/news/item/24-04-2019-to-grow-up-healthy-children-need-to-sit-less-and-play-more" TargetMode="External"/><Relationship Id="rId7" Type="http://schemas.openxmlformats.org/officeDocument/2006/relationships/hyperlink" Target="https://www.wisdompress.co.in/wp-content/uploads/2023/10/Preschool-Education-and-An-Integrated-Preschool-Curriculum.pdf#page=16" TargetMode="External"/><Relationship Id="rId12" Type="http://schemas.openxmlformats.org/officeDocument/2006/relationships/hyperlink" Target="https://developingchild.harvard.edu/wp-content/uploads/2024/10/Childrens-Emotional-Development-Is-Built-into-the-Architecture-of-Their-Brains.pdf" TargetMode="External"/><Relationship Id="rId17" Type="http://schemas.openxmlformats.org/officeDocument/2006/relationships/hyperlink" Target="https://www.gov.wales/flying-start-programme#166773" TargetMode="External"/><Relationship Id="rId2" Type="http://schemas.openxmlformats.org/officeDocument/2006/relationships/hyperlink" Target="https://www.ons.gov.uk/peoplepopulationandcommunity/wellbeing/articles/childrenswellbeingindicatorreviewuk2020/2020-09-02" TargetMode="External"/><Relationship Id="rId16" Type="http://schemas.openxmlformats.org/officeDocument/2006/relationships/hyperlink" Target="https://futuregenerations.wales/discover/about-future-generations-commissioner/future-generations-act-2015/" TargetMode="External"/><Relationship Id="rId20" Type="http://schemas.openxmlformats.org/officeDocument/2006/relationships/hyperlink" Target="https://www.who.int/publications/i/item/strengthening-mental-health-promotion" TargetMode="External"/><Relationship Id="rId1" Type="http://schemas.openxmlformats.org/officeDocument/2006/relationships/slideLayout" Target="../slideLayouts/slideLayout2.xml"/><Relationship Id="rId6" Type="http://schemas.openxmlformats.org/officeDocument/2006/relationships/hyperlink" Target="https://rcm.org.uk/blog/2022/05/getting-the-right-start-in-life/" TargetMode="External"/><Relationship Id="rId11" Type="http://schemas.openxmlformats.org/officeDocument/2006/relationships/hyperlink" Target="https://doi.org/10.1016/S0140-6736(19)30041-8" TargetMode="External"/><Relationship Id="rId5" Type="http://schemas.openxmlformats.org/officeDocument/2006/relationships/hyperlink" Target="https://phw.nhs.wales/news/responding-to-adverse-childhood-experiences-an-evidence-review/responding-to-adverse-childhood-experiences/" TargetMode="External"/><Relationship Id="rId15" Type="http://schemas.openxmlformats.org/officeDocument/2006/relationships/hyperlink" Target="https://research.senedd.wales/research-articles/the-rise-in-obesity-some-food-for-thought/#:~:text=In%202023%20the%20Chief%20Medical,time%20they%20start%20primary%20school." TargetMode="External"/><Relationship Id="rId10" Type="http://schemas.openxmlformats.org/officeDocument/2006/relationships/hyperlink" Target="https://www.simplypsychology.org/bronfenbrenner.html" TargetMode="External"/><Relationship Id="rId19" Type="http://schemas.openxmlformats.org/officeDocument/2006/relationships/hyperlink" Target="https://www.who.int/about/governance/constitution" TargetMode="External"/><Relationship Id="rId4" Type="http://schemas.openxmlformats.org/officeDocument/2006/relationships/hyperlink" Target="https://phw.nhs.wales/topics/immunisation-and-vaccines/information-about-vaccinations-for-babies-and-children-aged-0-to-5-years/" TargetMode="External"/><Relationship Id="rId9" Type="http://schemas.openxmlformats.org/officeDocument/2006/relationships/hyperlink" Target="file:///C:\Users\User\Downloads\simplypsychology.org-MaslowsHierarchyofNeeds1.pdf" TargetMode="External"/><Relationship Id="rId14" Type="http://schemas.openxmlformats.org/officeDocument/2006/relationships/hyperlink" Target="https://www.gov.wales/sites/default/files/publications/2021-11/uncrc-summary-poster.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FE8DDE2-3A87-F2C2-FBD6-5F96BD05133A}"/>
              </a:ext>
            </a:extLst>
          </p:cNvPr>
          <p:cNvSpPr/>
          <p:nvPr/>
        </p:nvSpPr>
        <p:spPr>
          <a:xfrm>
            <a:off x="7324866" y="988848"/>
            <a:ext cx="4749802" cy="3209265"/>
          </a:xfrm>
          <a:prstGeom prst="rect">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F0DBA9F6-A018-7383-CA46-6F6B416433A0}"/>
              </a:ext>
            </a:extLst>
          </p:cNvPr>
          <p:cNvSpPr/>
          <p:nvPr/>
        </p:nvSpPr>
        <p:spPr>
          <a:xfrm>
            <a:off x="712873" y="2267711"/>
            <a:ext cx="5880225" cy="1443183"/>
          </a:xfrm>
          <a:prstGeom prst="roundRect">
            <a:avLst>
              <a:gd name="adj" fmla="val 6043"/>
            </a:avLst>
          </a:prstGeom>
          <a:noFill/>
          <a:ln>
            <a:solidFill>
              <a:srgbClr val="002060"/>
            </a:solidFill>
          </a:ln>
        </p:spPr>
        <p:style>
          <a:lnRef idx="2">
            <a:schemeClr val="accent6"/>
          </a:lnRef>
          <a:fillRef idx="1">
            <a:schemeClr val="lt1"/>
          </a:fillRef>
          <a:effectRef idx="0">
            <a:schemeClr val="accent6"/>
          </a:effectRef>
          <a:fontRef idx="minor">
            <a:schemeClr val="dk1"/>
          </a:fontRef>
        </p:style>
        <p:txBody>
          <a:bodyPr rtlCol="0" anchor="ctr"/>
          <a:lstStyle/>
          <a:p>
            <a:r>
              <a:rPr lang="en-GB" sz="1200" dirty="0">
                <a:latin typeface="Arial" panose="020B0604020202020204" pitchFamily="34" charset="0"/>
                <a:cs typeface="Arial" panose="020B0604020202020204" pitchFamily="34" charset="0"/>
              </a:rPr>
              <a:t>Health, well-being, and lifestyles are interconnected concepts that play a pivotal role in shaping the lives of young children. During early childhood, they are the foundations for physical, cognitive, emotional, and social development (Sahu and Singh, 2023). This poster defines each concept, explores theoretical underpinnings, reviews policy responses to inequality, links to early years practice, and evaluates their collective impact on future outcomes. </a:t>
            </a:r>
            <a:endParaRPr lang="en-US" sz="12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3B9F7344-3FC6-955C-C92F-DAA61A1F3903}"/>
              </a:ext>
            </a:extLst>
          </p:cNvPr>
          <p:cNvSpPr/>
          <p:nvPr/>
        </p:nvSpPr>
        <p:spPr>
          <a:xfrm>
            <a:off x="772075" y="969746"/>
            <a:ext cx="5676634" cy="461665"/>
          </a:xfrm>
          <a:prstGeom prst="rect">
            <a:avLst/>
          </a:prstGeom>
          <a:noFill/>
        </p:spPr>
        <p:txBody>
          <a:bodyPr wrap="square" lIns="91440" tIns="45720" rIns="91440" bIns="45720">
            <a:spAutoFit/>
          </a:bodyPr>
          <a:lstStyle/>
          <a:p>
            <a:pPr algn="ctr"/>
            <a:r>
              <a:rPr lang="en-GB" sz="2400" b="1" dirty="0">
                <a:solidFill>
                  <a:srgbClr val="002060"/>
                </a:solidFill>
                <a:latin typeface="Arial" panose="020B0604020202020204" pitchFamily="34" charset="0"/>
                <a:cs typeface="Arial" panose="020B0604020202020204" pitchFamily="34" charset="0"/>
              </a:rPr>
              <a:t>Health, Well-Being, and Lifestyles</a:t>
            </a:r>
            <a:endParaRPr lang="en-US" sz="2400" dirty="0">
              <a:solidFill>
                <a:srgbClr val="002060"/>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396E5D88-A141-DB6B-502C-ACCECA93FACF}"/>
              </a:ext>
            </a:extLst>
          </p:cNvPr>
          <p:cNvSpPr txBox="1"/>
          <p:nvPr/>
        </p:nvSpPr>
        <p:spPr>
          <a:xfrm>
            <a:off x="198120" y="275202"/>
            <a:ext cx="1910080"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ECEY5009</a:t>
            </a:r>
            <a:endParaRPr lang="en-US" sz="12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135FF895-3B7A-D392-1010-9A06DCB33E85}"/>
              </a:ext>
            </a:extLst>
          </p:cNvPr>
          <p:cNvSpPr txBox="1"/>
          <p:nvPr/>
        </p:nvSpPr>
        <p:spPr>
          <a:xfrm>
            <a:off x="5445758" y="254952"/>
            <a:ext cx="1910080"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0901804</a:t>
            </a:r>
            <a:endParaRPr lang="en-US" sz="12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66375B23-FB62-0E2F-EB3B-05746B481984}"/>
              </a:ext>
            </a:extLst>
          </p:cNvPr>
          <p:cNvSpPr txBox="1"/>
          <p:nvPr/>
        </p:nvSpPr>
        <p:spPr>
          <a:xfrm>
            <a:off x="10330176" y="254951"/>
            <a:ext cx="2052323"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Word Count: 2076</a:t>
            </a:r>
            <a:endParaRPr lang="en-US" sz="1200" dirty="0">
              <a:latin typeface="Arial" panose="020B0604020202020204" pitchFamily="34" charset="0"/>
              <a:cs typeface="Arial" panose="020B0604020202020204" pitchFamily="34" charset="0"/>
            </a:endParaRPr>
          </a:p>
        </p:txBody>
      </p:sp>
      <p:sp>
        <p:nvSpPr>
          <p:cNvPr id="14" name="Rectangle: Rounded Corners 13">
            <a:extLst>
              <a:ext uri="{FF2B5EF4-FFF2-40B4-BE49-F238E27FC236}">
                <a16:creationId xmlns:a16="http://schemas.microsoft.com/office/drawing/2014/main" id="{1C380EF0-3DBB-965E-7E93-8957F532D157}"/>
              </a:ext>
            </a:extLst>
          </p:cNvPr>
          <p:cNvSpPr/>
          <p:nvPr/>
        </p:nvSpPr>
        <p:spPr>
          <a:xfrm>
            <a:off x="712873" y="4416695"/>
            <a:ext cx="11361795" cy="4532554"/>
          </a:xfrm>
          <a:prstGeom prst="roundRect">
            <a:avLst>
              <a:gd name="adj" fmla="val 2411"/>
            </a:avLst>
          </a:prstGeom>
          <a:ln>
            <a:solidFill>
              <a:srgbClr val="002060"/>
            </a:solidFill>
          </a:ln>
        </p:spPr>
        <p:style>
          <a:lnRef idx="2">
            <a:schemeClr val="accent6"/>
          </a:lnRef>
          <a:fillRef idx="1">
            <a:schemeClr val="lt1"/>
          </a:fillRef>
          <a:effectRef idx="0">
            <a:schemeClr val="accent6"/>
          </a:effectRef>
          <a:fontRef idx="minor">
            <a:schemeClr val="dk1"/>
          </a:fontRef>
        </p:style>
        <p:txBody>
          <a:bodyPr rtlCol="0" anchor="ctr"/>
          <a:lstStyle/>
          <a:p>
            <a:r>
              <a:rPr lang="en-GB" sz="1200" dirty="0">
                <a:latin typeface="Arial" panose="020B0604020202020204" pitchFamily="34" charset="0"/>
                <a:cs typeface="Arial" panose="020B0604020202020204" pitchFamily="34" charset="0"/>
              </a:rPr>
              <a:t>Health for young children extends beyond the absence of disease, as promoted by the World Health Organization (1948), which advocates for a holistic view of physical, mental, and social well-being rather than the medical model. This includes meeting developmental milestones, accessing nutritional food, a safe environment, education, social relationships, play, emotional security and mental resilience.  Bronfenbrenner (1979) supported this holistic view through the Ecological Systems Theory with multiple layers of a child’s environment influencing child development. Dahlgren and Whitehead model (1991) (Fig. 1) focuses on external factors such as social and economic conditions and is used widely to inform policy makers around health. Both align with the Healthy Child Wales programme (Welsh Government, 2024) and the Well-being of Future Generations Act (2015).</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Maternal health inequalities, such as living in poverty and poor living conditions, limit access to good nutrition and prenatal care, according to Janaki and Prabakar (2024). Other factors, including substance abuse with drugs, alcohol, and smoking, argued by The Royal College of Midwives (2022), increase the risk of low birth weights, children’s developmental delay, and disabilities. Poverty carries the risk of amplifying an intergenerational cycle of inequality, according to the Office for National Statistics (2016).</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Poor diets in the early years contribute to adverse health outcomes, including impaired growth, delayed brain development, diet-related diseases and cancers (Yoong,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2023). Globally, unhealthy eating behaviours have been linked to 11 million deaths annually (The Lancet, 2019). Wales currently has the highest rates of childhood obesity among UK nations, with 20% of children starting school classified as overweight or obese (Watkins, 2024). In response, the UK Government’s strategy includes improving maternal and infant nutrition, mandatory food standards, and marketing restrictions for early years food products (Department of Health and Social Care, 2025). Wales, mandates nutritious meals in regulated childcare settings (Welsh Government, 2024). Reflecting a growing focus on early intervention. </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Healthy Child Wales programme (2024), also delivers the childhood immunisation programme via Health Visitors and GPs as part of an early years strategy aimed at reducing health inequalities.   Early years practitioners collaborate with them,  using observations and developmental checks to identify concerns and improve care pathways for young children (Welsh Government, 2018). </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However, debate persists around vaccines due to parental choice, health concerns, and vaccine safety. Discredited claims linking MMR to autism (</a:t>
            </a:r>
            <a:r>
              <a:rPr lang="en-GB" sz="1200" dirty="0" err="1">
                <a:latin typeface="Arial" panose="020B0604020202020204" pitchFamily="34" charset="0"/>
                <a:cs typeface="Arial" panose="020B0604020202020204" pitchFamily="34" charset="0"/>
              </a:rPr>
              <a:t>Torracinta</a:t>
            </a:r>
            <a:r>
              <a:rPr lang="en-GB" sz="1200" dirty="0">
                <a:latin typeface="Arial" panose="020B0604020202020204" pitchFamily="34" charset="0"/>
                <a:cs typeface="Arial" panose="020B0604020202020204" pitchFamily="34" charset="0"/>
              </a:rPr>
              <a:t>, Tanner and </a:t>
            </a:r>
            <a:r>
              <a:rPr lang="en-GB" sz="1200" dirty="0" err="1">
                <a:latin typeface="Arial" panose="020B0604020202020204" pitchFamily="34" charset="0"/>
                <a:cs typeface="Arial" panose="020B0604020202020204" pitchFamily="34" charset="0"/>
              </a:rPr>
              <a:t>Vanderslott</a:t>
            </a:r>
            <a:r>
              <a:rPr lang="en-GB" sz="1200" dirty="0">
                <a:latin typeface="Arial" panose="020B0604020202020204" pitchFamily="34" charset="0"/>
                <a:cs typeface="Arial" panose="020B0604020202020204" pitchFamily="34" charset="0"/>
              </a:rPr>
              <a:t>, 2021), distrust in government and pharmaceutical companies, especially in marginalised communities (Deml,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2021) fuel hesitancy. Nonetheless, Public Health Wales (2025)  affirms vaccines are safe, highly effective, and essential for protecting babies and young children from life-threatening illnesses supporting Article 24 of the UNCRC, which upholds children’s rights to preventative healthcare, to reduce infant mortality, and supports efforts to combat disease. </a:t>
            </a:r>
            <a:endParaRPr lang="en-US" sz="1200" dirty="0">
              <a:latin typeface="Arial" panose="020B0604020202020204" pitchFamily="34" charset="0"/>
              <a:cs typeface="Arial" panose="020B0604020202020204" pitchFamily="34" charset="0"/>
            </a:endParaRPr>
          </a:p>
        </p:txBody>
      </p:sp>
      <p:pic>
        <p:nvPicPr>
          <p:cNvPr id="16" name="Picture 15" descr="A diagram of a diagram of people&#10;&#10;AI-generated content may be incorrect.">
            <a:extLst>
              <a:ext uri="{FF2B5EF4-FFF2-40B4-BE49-F238E27FC236}">
                <a16:creationId xmlns:a16="http://schemas.microsoft.com/office/drawing/2014/main" id="{8D296002-2909-1A2C-3515-CF697BA8FE1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33299" y="1317679"/>
            <a:ext cx="4132936" cy="2510911"/>
          </a:xfrm>
          <a:prstGeom prst="rect">
            <a:avLst/>
          </a:prstGeom>
          <a:noFill/>
          <a:ln>
            <a:noFill/>
          </a:ln>
        </p:spPr>
      </p:pic>
      <p:sp>
        <p:nvSpPr>
          <p:cNvPr id="17" name="TextBox 16">
            <a:extLst>
              <a:ext uri="{FF2B5EF4-FFF2-40B4-BE49-F238E27FC236}">
                <a16:creationId xmlns:a16="http://schemas.microsoft.com/office/drawing/2014/main" id="{A152599D-1971-7B5E-8FB0-074F7947DFEB}"/>
              </a:ext>
            </a:extLst>
          </p:cNvPr>
          <p:cNvSpPr txBox="1"/>
          <p:nvPr/>
        </p:nvSpPr>
        <p:spPr>
          <a:xfrm>
            <a:off x="7352452" y="988848"/>
            <a:ext cx="4749802" cy="461665"/>
          </a:xfrm>
          <a:prstGeom prst="rect">
            <a:avLst/>
          </a:prstGeom>
          <a:noFill/>
        </p:spPr>
        <p:txBody>
          <a:bodyPr wrap="square" rtlCol="0">
            <a:spAutoFit/>
          </a:bodyPr>
          <a:lstStyle/>
          <a:p>
            <a:pPr algn="ctr"/>
            <a:r>
              <a:rPr lang="en-GB" sz="1200" dirty="0">
                <a:solidFill>
                  <a:srgbClr val="002060"/>
                </a:solidFill>
                <a:latin typeface="Arial" panose="020B0604020202020204" pitchFamily="34" charset="0"/>
                <a:cs typeface="Arial" panose="020B0604020202020204" pitchFamily="34" charset="0"/>
              </a:rPr>
              <a:t>Fig.1 Dahlgren and Whitehead model (1991)</a:t>
            </a:r>
          </a:p>
          <a:p>
            <a:pPr algn="ctr"/>
            <a:r>
              <a:rPr lang="en-GB" sz="1200" dirty="0">
                <a:solidFill>
                  <a:srgbClr val="002060"/>
                </a:solidFill>
                <a:latin typeface="Arial" panose="020B0604020202020204" pitchFamily="34" charset="0"/>
                <a:cs typeface="Arial" panose="020B0604020202020204" pitchFamily="34" charset="0"/>
              </a:rPr>
              <a:t> </a:t>
            </a:r>
            <a:endParaRPr lang="en-US" sz="1200" dirty="0">
              <a:solidFill>
                <a:srgbClr val="002060"/>
              </a:solidFill>
            </a:endParaRPr>
          </a:p>
        </p:txBody>
      </p:sp>
      <p:sp>
        <p:nvSpPr>
          <p:cNvPr id="18" name="TextBox 17">
            <a:extLst>
              <a:ext uri="{FF2B5EF4-FFF2-40B4-BE49-F238E27FC236}">
                <a16:creationId xmlns:a16="http://schemas.microsoft.com/office/drawing/2014/main" id="{86B6CC3F-B8D9-B7AA-3C2D-F40BB866C7E7}"/>
              </a:ext>
            </a:extLst>
          </p:cNvPr>
          <p:cNvSpPr txBox="1"/>
          <p:nvPr/>
        </p:nvSpPr>
        <p:spPr>
          <a:xfrm>
            <a:off x="7324866" y="3857031"/>
            <a:ext cx="4749802" cy="461665"/>
          </a:xfrm>
          <a:prstGeom prst="rect">
            <a:avLst/>
          </a:prstGeom>
          <a:noFill/>
        </p:spPr>
        <p:txBody>
          <a:bodyPr wrap="square" rtlCol="0">
            <a:spAutoFit/>
          </a:bodyPr>
          <a:lstStyle/>
          <a:p>
            <a:pPr algn="ctr"/>
            <a:r>
              <a:rPr lang="en-GB" sz="1200" dirty="0">
                <a:solidFill>
                  <a:srgbClr val="002060"/>
                </a:solidFill>
                <a:latin typeface="Arial" panose="020B0604020202020204" pitchFamily="34" charset="0"/>
                <a:cs typeface="Arial" panose="020B0604020202020204" pitchFamily="34" charset="0"/>
              </a:rPr>
              <a:t>(Source: Economic and Social Research Council, 2018) </a:t>
            </a:r>
          </a:p>
          <a:p>
            <a:pPr algn="ctr"/>
            <a:r>
              <a:rPr lang="en-GB" sz="1200" dirty="0">
                <a:solidFill>
                  <a:srgbClr val="002060"/>
                </a:solidFill>
                <a:latin typeface="Arial" panose="020B0604020202020204" pitchFamily="34" charset="0"/>
                <a:cs typeface="Arial" panose="020B0604020202020204" pitchFamily="34" charset="0"/>
              </a:rPr>
              <a:t> </a:t>
            </a:r>
            <a:endParaRPr lang="en-US" sz="1200" dirty="0">
              <a:solidFill>
                <a:srgbClr val="002060"/>
              </a:solidFill>
            </a:endParaRPr>
          </a:p>
        </p:txBody>
      </p:sp>
      <p:sp>
        <p:nvSpPr>
          <p:cNvPr id="3" name="Rectangle 2">
            <a:extLst>
              <a:ext uri="{FF2B5EF4-FFF2-40B4-BE49-F238E27FC236}">
                <a16:creationId xmlns:a16="http://schemas.microsoft.com/office/drawing/2014/main" id="{39F81F0B-B24E-66F1-D5C2-8010CA7CEDB2}"/>
              </a:ext>
            </a:extLst>
          </p:cNvPr>
          <p:cNvSpPr/>
          <p:nvPr/>
        </p:nvSpPr>
        <p:spPr>
          <a:xfrm>
            <a:off x="712873" y="1876644"/>
            <a:ext cx="5880224" cy="293068"/>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dirty="0">
                <a:solidFill>
                  <a:schemeClr val="bg1"/>
                </a:solidFill>
              </a:rPr>
              <a:t>INTRODUCTION</a:t>
            </a:r>
          </a:p>
        </p:txBody>
      </p:sp>
      <p:sp>
        <p:nvSpPr>
          <p:cNvPr id="5" name="Rectangle 4">
            <a:extLst>
              <a:ext uri="{FF2B5EF4-FFF2-40B4-BE49-F238E27FC236}">
                <a16:creationId xmlns:a16="http://schemas.microsoft.com/office/drawing/2014/main" id="{28C78C8B-A533-3B69-D465-24B43AD472D3}"/>
              </a:ext>
            </a:extLst>
          </p:cNvPr>
          <p:cNvSpPr/>
          <p:nvPr/>
        </p:nvSpPr>
        <p:spPr>
          <a:xfrm>
            <a:off x="772074" y="4051396"/>
            <a:ext cx="5821023" cy="267300"/>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dirty="0">
                <a:solidFill>
                  <a:schemeClr val="bg1"/>
                </a:solidFill>
              </a:rPr>
              <a:t>HEALTH</a:t>
            </a:r>
          </a:p>
        </p:txBody>
      </p:sp>
    </p:spTree>
    <p:extLst>
      <p:ext uri="{BB962C8B-B14F-4D97-AF65-F5344CB8AC3E}">
        <p14:creationId xmlns:p14="http://schemas.microsoft.com/office/powerpoint/2010/main" val="4025315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7C04DE4-6707-6ED6-9ADF-F2DDBE4A9BC7}"/>
              </a:ext>
            </a:extLst>
          </p:cNvPr>
          <p:cNvSpPr/>
          <p:nvPr/>
        </p:nvSpPr>
        <p:spPr>
          <a:xfrm>
            <a:off x="9017953" y="499866"/>
            <a:ext cx="3705579" cy="8942250"/>
          </a:xfrm>
          <a:prstGeom prst="rect">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hart of health issues&#10;&#10;AI-generated content may be incorrect.">
            <a:extLst>
              <a:ext uri="{FF2B5EF4-FFF2-40B4-BE49-F238E27FC236}">
                <a16:creationId xmlns:a16="http://schemas.microsoft.com/office/drawing/2014/main" id="{3FFC9E5C-EFF1-875D-F15E-BAE7D9BD8CA0}"/>
              </a:ext>
            </a:extLst>
          </p:cNvPr>
          <p:cNvPicPr>
            <a:picLocks noChangeAspect="1"/>
          </p:cNvPicPr>
          <p:nvPr/>
        </p:nvPicPr>
        <p:blipFill>
          <a:blip r:embed="rId2"/>
          <a:stretch>
            <a:fillRect/>
          </a:stretch>
        </p:blipFill>
        <p:spPr>
          <a:xfrm>
            <a:off x="9085797" y="702272"/>
            <a:ext cx="3521090" cy="2659022"/>
          </a:xfrm>
          <a:prstGeom prst="rect">
            <a:avLst/>
          </a:prstGeom>
        </p:spPr>
      </p:pic>
      <p:pic>
        <p:nvPicPr>
          <p:cNvPr id="10" name="Picture 9" descr="A pyramid of five elements&#10;&#10;AI-generated content may be incorrect.">
            <a:extLst>
              <a:ext uri="{FF2B5EF4-FFF2-40B4-BE49-F238E27FC236}">
                <a16:creationId xmlns:a16="http://schemas.microsoft.com/office/drawing/2014/main" id="{851AC2EA-DDA9-21F3-0665-53AFB706C4F9}"/>
              </a:ext>
            </a:extLst>
          </p:cNvPr>
          <p:cNvPicPr>
            <a:picLocks noChangeAspect="1"/>
          </p:cNvPicPr>
          <p:nvPr/>
        </p:nvPicPr>
        <p:blipFill>
          <a:blip r:embed="rId3"/>
          <a:stretch>
            <a:fillRect/>
          </a:stretch>
        </p:blipFill>
        <p:spPr>
          <a:xfrm>
            <a:off x="9094116" y="3802581"/>
            <a:ext cx="3477207" cy="2263213"/>
          </a:xfrm>
          <a:prstGeom prst="rect">
            <a:avLst/>
          </a:prstGeom>
        </p:spPr>
      </p:pic>
      <p:sp>
        <p:nvSpPr>
          <p:cNvPr id="4" name="TextBox 3">
            <a:extLst>
              <a:ext uri="{FF2B5EF4-FFF2-40B4-BE49-F238E27FC236}">
                <a16:creationId xmlns:a16="http://schemas.microsoft.com/office/drawing/2014/main" id="{87C97259-2465-2533-A5E5-ABAFF4D9965B}"/>
              </a:ext>
            </a:extLst>
          </p:cNvPr>
          <p:cNvSpPr txBox="1"/>
          <p:nvPr/>
        </p:nvSpPr>
        <p:spPr>
          <a:xfrm>
            <a:off x="198120" y="275202"/>
            <a:ext cx="1910080"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ECEY5009</a:t>
            </a:r>
            <a:endParaRPr lang="en-US"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DB3228D-2E50-45E2-2BCA-C84177183479}"/>
              </a:ext>
            </a:extLst>
          </p:cNvPr>
          <p:cNvSpPr txBox="1"/>
          <p:nvPr/>
        </p:nvSpPr>
        <p:spPr>
          <a:xfrm>
            <a:off x="5445758" y="254952"/>
            <a:ext cx="1910080"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0901804</a:t>
            </a:r>
            <a:endParaRPr lang="en-US" sz="1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A56A506-0BF8-E096-141E-355834B4E8FB}"/>
              </a:ext>
            </a:extLst>
          </p:cNvPr>
          <p:cNvSpPr txBox="1"/>
          <p:nvPr/>
        </p:nvSpPr>
        <p:spPr>
          <a:xfrm>
            <a:off x="10330176" y="254951"/>
            <a:ext cx="2052323"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Word Count: 2076</a:t>
            </a:r>
            <a:endParaRPr lang="en-US" sz="1200" dirty="0">
              <a:latin typeface="Arial" panose="020B0604020202020204" pitchFamily="34" charset="0"/>
              <a:cs typeface="Arial" panose="020B0604020202020204" pitchFamily="34" charset="0"/>
            </a:endParaRPr>
          </a:p>
        </p:txBody>
      </p:sp>
      <p:sp>
        <p:nvSpPr>
          <p:cNvPr id="15" name="Rectangle: Rounded Corners 14">
            <a:extLst>
              <a:ext uri="{FF2B5EF4-FFF2-40B4-BE49-F238E27FC236}">
                <a16:creationId xmlns:a16="http://schemas.microsoft.com/office/drawing/2014/main" id="{89B349FB-6679-096D-9575-55CE6C75D885}"/>
              </a:ext>
            </a:extLst>
          </p:cNvPr>
          <p:cNvSpPr/>
          <p:nvPr/>
        </p:nvSpPr>
        <p:spPr>
          <a:xfrm>
            <a:off x="78068" y="1072567"/>
            <a:ext cx="8904321" cy="8401633"/>
          </a:xfrm>
          <a:prstGeom prst="roundRect">
            <a:avLst>
              <a:gd name="adj" fmla="val 1249"/>
            </a:avLst>
          </a:prstGeom>
          <a:ln>
            <a:solidFill>
              <a:srgbClr val="002060"/>
            </a:solidFill>
          </a:ln>
        </p:spPr>
        <p:style>
          <a:lnRef idx="2">
            <a:schemeClr val="accent6"/>
          </a:lnRef>
          <a:fillRef idx="1">
            <a:schemeClr val="lt1"/>
          </a:fillRef>
          <a:effectRef idx="0">
            <a:schemeClr val="accent6"/>
          </a:effectRef>
          <a:fontRef idx="minor">
            <a:schemeClr val="dk1"/>
          </a:fontRef>
        </p:style>
        <p:txBody>
          <a:bodyPr rtlCol="0" anchor="ctr"/>
          <a:lstStyle/>
          <a:p>
            <a:r>
              <a:rPr lang="en-GB" sz="1000" dirty="0">
                <a:latin typeface="Arial" panose="020B0604020202020204" pitchFamily="34" charset="0"/>
                <a:cs typeface="Arial" panose="020B0604020202020204" pitchFamily="34" charset="0"/>
              </a:rPr>
              <a:t>Beyond physical health, emotional and psychological well-being also play a role in children’s development.  Well-being refers to an overall sense of happiness, security, and flourishing, which enables them to develop their full potential (</a:t>
            </a:r>
            <a:r>
              <a:rPr lang="en-US" sz="1000" dirty="0">
                <a:latin typeface="Arial" panose="020B0604020202020204" pitchFamily="34" charset="0"/>
                <a:cs typeface="Arial" panose="020B0604020202020204" pitchFamily="34" charset="0"/>
              </a:rPr>
              <a:t>Chaves, 2021</a:t>
            </a:r>
            <a:r>
              <a:rPr lang="en-GB" sz="1000" dirty="0">
                <a:latin typeface="Arial" panose="020B0604020202020204" pitchFamily="34" charset="0"/>
                <a:cs typeface="Arial" panose="020B0604020202020204" pitchFamily="34" charset="0"/>
              </a:rPr>
              <a:t>)</a:t>
            </a:r>
            <a:r>
              <a:rPr lang="en-US" sz="10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UNICEF’s (2020) view of well-being is positive functioning, encompassing emotional health, life satisfaction, and a sense of thriving. The World Health Organization’s (2001) definition is the ability to realise one’s potential, cope with everyday stresses, and contribute to the community. </a:t>
            </a:r>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Practitioners using the Leuven Scale (1994) in early years settings observe children’s behaviour to identify and respond to the children’s needs. Research within the UK shows that when early years practitioners collaborate closely with parents, through two‑way communication, and respectful partnerships grounded in the Birth to 5 Matters, they gain vital insight into home‑life factors such as routines, language, and parental stress, which enhances children’s emotional security, confidence, and learning outcomes. Early Years Coalition (2021).</a:t>
            </a:r>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During early development, children’s well-being is closely linked to their emotional experiences and social relationships. Psychologist Seligman, P. (2011), argues that positive relationships, such as secure attachments with caregivers, supportive friendships, and trusted bonds with practitioners, are foundational to a child’s mental and emotional well-being. He emphasises the importance of building on a child’s strengths rather than just addressing deficits or problems. This aligns with The National Scientific Council for the Developing Child at Harvard University (2011) and Erikson’s (1950) early psychosocial stages that link closely to children’s well-being, as secure relationships and opportunities for autonomy in early childhood form the foundation for emotional stability, confidence, and positive social interactions which are core elements of well-being.</a:t>
            </a:r>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Bowlby (1988) emphasises secure emotional attachments with children for the development of mental health, failure to do so could increase anxiety, emotional detachment, difficulty forming relationships and mental health disorders later in life. The role of an early years practitioner is to provide emotional availability, predictability, and sensitive responses. However, in practice this can be challenging due to high ratios, turnover of keyworkers and lack of 1:1 funding for children with ALN.</a:t>
            </a:r>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Curriculum for Wales (2019).</a:t>
            </a:r>
            <a:r>
              <a:rPr lang="en-GB" sz="1000" b="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places well-being at the heart of learning, targeting family support and parenting interventions through a holistic approach of the three interconnecting concepts. This approach aligns with the UNCRC Article 29, supporting the development of the child’s personality, talents and abilities to their fullest potential.</a:t>
            </a:r>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The Office for National Statistics (2020) identified certain groups that are more at risk of adverse well-being (Fig. 2). These factors have negative impacts on children's feelings, mood, and behaviour, increasing the risk of anxiety, depression, and long-term relationships. </a:t>
            </a:r>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The Anna Freud Centre highlights that while babies instinctively seek interaction, ongoing withdrawal can harm their emotional well-being and is an early indicator of anxiety or fear. This behaviour can be understood through the lens of Adverse Childhood Experiences (ACEs), where early exposure to neglect, abuse, or household dysfunction has been shown to impair children’s ability to form secure attachments and regulate emotion (</a:t>
            </a:r>
            <a:r>
              <a:rPr lang="en-GB" sz="1000" dirty="0" err="1">
                <a:latin typeface="Arial" panose="020B0604020202020204" pitchFamily="34" charset="0"/>
                <a:cs typeface="Arial" panose="020B0604020202020204" pitchFamily="34" charset="0"/>
              </a:rPr>
              <a:t>Felitti</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1998).</a:t>
            </a:r>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Children in Wales experiencing low well-being often come from homes affected by stress or parental mental health difficulties, increasing their risk of behavioural challenges and problems forming healthy relationships. In recent studies (Murray, Halligan and Cooper, 2010; Lewis,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2017), links maternal and paternal depression in the early years with long-term emotional and behavioural issues in children. Evidence supports the effectiveness of trauma-informed, collaborative approaches involving parents, schools, and early years practitioners in mitigating these risks (Welsh Government, 2025; Public Health Wales &amp; Bangor University, 2025; Daines,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2021). </a:t>
            </a:r>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The Children’s Commissioner for Wales (2020) highlights the need for integrated support, recommending that early years practitioners apply the No Wrong Door approach by creating emotionally safe environments, identifying early signs of distress, and ensuring that no child is turned away from support. This practice promotes early intervention and upholds children’s rights under Article 12 of the UNCRC, which affirms their right to be heard and taken seriously. However, Senedd </a:t>
            </a:r>
            <a:r>
              <a:rPr lang="en-GB" sz="1000" dirty="0" err="1">
                <a:latin typeface="Arial" panose="020B0604020202020204" pitchFamily="34" charset="0"/>
                <a:cs typeface="Arial" panose="020B0604020202020204" pitchFamily="34" charset="0"/>
              </a:rPr>
              <a:t>Ieuenctid</a:t>
            </a:r>
            <a:r>
              <a:rPr lang="en-GB" sz="1000" dirty="0">
                <a:latin typeface="Arial" panose="020B0604020202020204" pitchFamily="34" charset="0"/>
                <a:cs typeface="Arial" panose="020B0604020202020204" pitchFamily="34" charset="0"/>
              </a:rPr>
              <a:t> found that, despite policy-level commitments and strategies, wait times to access Child and Adolescent Mental Health Services (CAMHS) exceeded Welsh Government’s own targeted timeframes by nearly half, as reported in their Young Minds Matter report (2022). </a:t>
            </a:r>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Sleep researcher </a:t>
            </a:r>
            <a:r>
              <a:rPr lang="en-GB" sz="1000" dirty="0" err="1">
                <a:latin typeface="Arial" panose="020B0604020202020204" pitchFamily="34" charset="0"/>
                <a:cs typeface="Arial" panose="020B0604020202020204" pitchFamily="34" charset="0"/>
              </a:rPr>
              <a:t>Rechtschaffen</a:t>
            </a:r>
            <a:r>
              <a:rPr lang="en-GB" sz="1000" dirty="0">
                <a:latin typeface="Arial" panose="020B0604020202020204" pitchFamily="34" charset="0"/>
                <a:cs typeface="Arial" panose="020B0604020202020204" pitchFamily="34" charset="0"/>
              </a:rPr>
              <a:t> (1998) argues that inadequate sleep in children can impair memory, weaken immune function, and hinder emotional regulation. In support of this, Piaget (1951) recognises the importance of rest in the consolidation of learning during the sensorimotor and preoperational stages of cognitive development . These are reflected in the Healthy Child Wales Programme (Welsh Government, 2024), which promotes good sleep hygiene as part of early years well-being, and in the Well-being of Future Generations (Wales) Act (Welsh Government, 2015), which supports holistic, preventative approaches to child health. Together, these frameworks advocate for the ideal conditions in which children can thrive physically, mentally, and socially.</a:t>
            </a:r>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Theorist Maslow (1943) highlighted health as the foundational base in the Hierarchy of Needs pyramid. (Fig. 3) Once these basic needs are met, he claimed that you can progress to the next level and concluded that you couldn’t reach the top without satisfying each level. However, another more recent psychologist, Kenrick,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(2010) argues that each level is subjective as to the associated importance an individual can assign to it and therefore levels can be met and overlap whilst being satisfied at different times during one’s life. Kenrick went on to update Maslow’s pyramid. (Fig. 4) </a:t>
            </a:r>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In Wales, the government also understands the importance of a holistic approach to children’s health, committing to the principles of the UNCRC with the Rights of Children and Young Persons (Wales) Measure 2011, in order for children to have the best start in life. On of the Welsh Government (2022) 4-year strategies included the Healthy Child Wales programme (HWCP), which recognises the importance of significant investment in early years to have positive impacts on children’s long term outcomes. </a:t>
            </a:r>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However, just halfway through this initiative, Save the Children (2024) reported that 4.3 million children are in poverty, based on findings in the Department for Work and Pensions (DWP) statistical release of the analysis of households below average income. Save the Children assigns responsibility to the UK government for an increase of 100,000 more children year on year and stresses that change needs to happen. </a:t>
            </a:r>
            <a:r>
              <a:rPr lang="en-GB" sz="1000" dirty="0" err="1">
                <a:latin typeface="Arial" panose="020B0604020202020204" pitchFamily="34" charset="0"/>
                <a:cs typeface="Arial" panose="020B0604020202020204" pitchFamily="34" charset="0"/>
              </a:rPr>
              <a:t>Barnados</a:t>
            </a:r>
            <a:r>
              <a:rPr lang="en-GB" sz="1000" dirty="0">
                <a:latin typeface="Arial" panose="020B0604020202020204" pitchFamily="34" charset="0"/>
                <a:cs typeface="Arial" panose="020B0604020202020204" pitchFamily="34" charset="0"/>
              </a:rPr>
              <a:t> (2025) also highlighted that a further 50,000 will also fall into poverty with the UK government’s announcement to cut in benefits.</a:t>
            </a:r>
            <a:endParaRPr lang="en-US" sz="1000" dirty="0">
              <a:latin typeface="Arial" panose="020B0604020202020204" pitchFamily="34" charset="0"/>
              <a:cs typeface="Arial" panose="020B0604020202020204" pitchFamily="34" charset="0"/>
            </a:endParaRPr>
          </a:p>
        </p:txBody>
      </p:sp>
      <p:pic>
        <p:nvPicPr>
          <p:cNvPr id="11" name="Picture 10" descr="A pyramid of yellow paper with red text&#10;&#10;AI-generated content may be incorrect.">
            <a:extLst>
              <a:ext uri="{FF2B5EF4-FFF2-40B4-BE49-F238E27FC236}">
                <a16:creationId xmlns:a16="http://schemas.microsoft.com/office/drawing/2014/main" id="{DC286950-3537-2204-AAA2-BD806682A219}"/>
              </a:ext>
            </a:extLst>
          </p:cNvPr>
          <p:cNvPicPr>
            <a:picLocks noChangeAspect="1"/>
          </p:cNvPicPr>
          <p:nvPr/>
        </p:nvPicPr>
        <p:blipFill>
          <a:blip r:embed="rId4"/>
          <a:stretch>
            <a:fillRect/>
          </a:stretch>
        </p:blipFill>
        <p:spPr>
          <a:xfrm>
            <a:off x="9120924" y="6505478"/>
            <a:ext cx="3536920" cy="2771999"/>
          </a:xfrm>
          <a:prstGeom prst="rect">
            <a:avLst/>
          </a:prstGeom>
        </p:spPr>
      </p:pic>
      <p:sp>
        <p:nvSpPr>
          <p:cNvPr id="12" name="TextBox 11">
            <a:extLst>
              <a:ext uri="{FF2B5EF4-FFF2-40B4-BE49-F238E27FC236}">
                <a16:creationId xmlns:a16="http://schemas.microsoft.com/office/drawing/2014/main" id="{42543BF7-050A-4FD7-948B-942B1CB2C897}"/>
              </a:ext>
            </a:extLst>
          </p:cNvPr>
          <p:cNvSpPr txBox="1"/>
          <p:nvPr/>
        </p:nvSpPr>
        <p:spPr>
          <a:xfrm>
            <a:off x="9094116" y="3686091"/>
            <a:ext cx="3477207" cy="276999"/>
          </a:xfrm>
          <a:prstGeom prst="rect">
            <a:avLst/>
          </a:prstGeom>
          <a:solidFill>
            <a:schemeClr val="bg1"/>
          </a:solidFill>
        </p:spPr>
        <p:txBody>
          <a:bodyPr wrap="square" rtlCol="0">
            <a:spAutoFit/>
          </a:bodyPr>
          <a:lstStyle/>
          <a:p>
            <a:pPr algn="ctr"/>
            <a:r>
              <a:rPr lang="en-GB" sz="1200" dirty="0">
                <a:solidFill>
                  <a:srgbClr val="002060"/>
                </a:solidFill>
                <a:latin typeface="Arial" panose="020B0604020202020204" pitchFamily="34" charset="0"/>
                <a:cs typeface="Arial" panose="020B0604020202020204" pitchFamily="34" charset="0"/>
              </a:rPr>
              <a:t>Fig. 3 Maslow’s Hierarchy of Needs pyramid </a:t>
            </a:r>
          </a:p>
        </p:txBody>
      </p:sp>
      <p:sp>
        <p:nvSpPr>
          <p:cNvPr id="13" name="TextBox 12">
            <a:extLst>
              <a:ext uri="{FF2B5EF4-FFF2-40B4-BE49-F238E27FC236}">
                <a16:creationId xmlns:a16="http://schemas.microsoft.com/office/drawing/2014/main" id="{3E785C9C-BDA3-3BC8-D12F-92C0E04169C8}"/>
              </a:ext>
            </a:extLst>
          </p:cNvPr>
          <p:cNvSpPr txBox="1"/>
          <p:nvPr/>
        </p:nvSpPr>
        <p:spPr>
          <a:xfrm>
            <a:off x="9091205" y="612603"/>
            <a:ext cx="3515681" cy="276999"/>
          </a:xfrm>
          <a:prstGeom prst="rect">
            <a:avLst/>
          </a:prstGeom>
          <a:solidFill>
            <a:schemeClr val="bg1"/>
          </a:solidFill>
        </p:spPr>
        <p:txBody>
          <a:bodyPr wrap="square" rtlCol="0">
            <a:spAutoFit/>
          </a:bodyPr>
          <a:lstStyle/>
          <a:p>
            <a:pPr algn="ctr"/>
            <a:r>
              <a:rPr lang="en-GB" sz="1200" dirty="0">
                <a:solidFill>
                  <a:srgbClr val="002060"/>
                </a:solidFill>
                <a:latin typeface="Arial" panose="020B0604020202020204" pitchFamily="34" charset="0"/>
                <a:cs typeface="Arial" panose="020B0604020202020204" pitchFamily="34" charset="0"/>
              </a:rPr>
              <a:t>Fig. 2 Factors associated with greater risk</a:t>
            </a:r>
            <a:endParaRPr lang="en-US" sz="1200" dirty="0">
              <a:solidFill>
                <a:srgbClr val="002060"/>
              </a:solidFill>
            </a:endParaRPr>
          </a:p>
        </p:txBody>
      </p:sp>
      <p:sp>
        <p:nvSpPr>
          <p:cNvPr id="14" name="TextBox 13">
            <a:extLst>
              <a:ext uri="{FF2B5EF4-FFF2-40B4-BE49-F238E27FC236}">
                <a16:creationId xmlns:a16="http://schemas.microsoft.com/office/drawing/2014/main" id="{6F17F022-FD30-CA62-BD92-3BD0207CC65D}"/>
              </a:ext>
            </a:extLst>
          </p:cNvPr>
          <p:cNvSpPr txBox="1"/>
          <p:nvPr/>
        </p:nvSpPr>
        <p:spPr>
          <a:xfrm>
            <a:off x="9136967" y="6297011"/>
            <a:ext cx="3477208" cy="276999"/>
          </a:xfrm>
          <a:prstGeom prst="rect">
            <a:avLst/>
          </a:prstGeom>
          <a:solidFill>
            <a:schemeClr val="bg1"/>
          </a:solidFill>
        </p:spPr>
        <p:txBody>
          <a:bodyPr wrap="square" rtlCol="0">
            <a:spAutoFit/>
          </a:bodyPr>
          <a:lstStyle/>
          <a:p>
            <a:pPr algn="ctr"/>
            <a:r>
              <a:rPr lang="en-GB" sz="1200" dirty="0">
                <a:solidFill>
                  <a:srgbClr val="002060"/>
                </a:solidFill>
                <a:latin typeface="Arial" panose="020B0604020202020204" pitchFamily="34" charset="0"/>
                <a:cs typeface="Arial" panose="020B0604020202020204" pitchFamily="34" charset="0"/>
              </a:rPr>
              <a:t> Fig.4 Kenrick’s Updated Pyramid of Needs</a:t>
            </a:r>
            <a:endParaRPr lang="en-US" sz="1200" dirty="0">
              <a:solidFill>
                <a:srgbClr val="002060"/>
              </a:solidFill>
            </a:endParaRPr>
          </a:p>
        </p:txBody>
      </p:sp>
      <p:sp>
        <p:nvSpPr>
          <p:cNvPr id="16" name="TextBox 15">
            <a:extLst>
              <a:ext uri="{FF2B5EF4-FFF2-40B4-BE49-F238E27FC236}">
                <a16:creationId xmlns:a16="http://schemas.microsoft.com/office/drawing/2014/main" id="{91017A19-4747-A295-ECB2-A9BD30DDC526}"/>
              </a:ext>
            </a:extLst>
          </p:cNvPr>
          <p:cNvSpPr txBox="1"/>
          <p:nvPr/>
        </p:nvSpPr>
        <p:spPr>
          <a:xfrm>
            <a:off x="9087138" y="3165960"/>
            <a:ext cx="3519749" cy="276998"/>
          </a:xfrm>
          <a:prstGeom prst="rect">
            <a:avLst/>
          </a:prstGeom>
          <a:solidFill>
            <a:schemeClr val="bg1"/>
          </a:solidFill>
        </p:spPr>
        <p:txBody>
          <a:bodyPr wrap="square" rtlCol="0">
            <a:spAutoFit/>
          </a:bodyPr>
          <a:lstStyle/>
          <a:p>
            <a:pPr algn="ctr"/>
            <a:r>
              <a:rPr lang="en-GB" sz="1200" dirty="0">
                <a:solidFill>
                  <a:srgbClr val="002060"/>
                </a:solidFill>
                <a:latin typeface="Arial" panose="020B0604020202020204" pitchFamily="34" charset="0"/>
                <a:cs typeface="Arial" panose="020B0604020202020204" pitchFamily="34" charset="0"/>
              </a:rPr>
              <a:t>(Source: Office for National Statistics, 2020)  </a:t>
            </a:r>
            <a:endParaRPr lang="en-US" sz="1200" dirty="0">
              <a:solidFill>
                <a:srgbClr val="002060"/>
              </a:solidFill>
            </a:endParaRPr>
          </a:p>
        </p:txBody>
      </p:sp>
      <p:sp>
        <p:nvSpPr>
          <p:cNvPr id="17" name="TextBox 16">
            <a:extLst>
              <a:ext uri="{FF2B5EF4-FFF2-40B4-BE49-F238E27FC236}">
                <a16:creationId xmlns:a16="http://schemas.microsoft.com/office/drawing/2014/main" id="{BEDD5F76-34F3-A7F8-D56F-4C1839EAB5D0}"/>
              </a:ext>
            </a:extLst>
          </p:cNvPr>
          <p:cNvSpPr txBox="1"/>
          <p:nvPr/>
        </p:nvSpPr>
        <p:spPr>
          <a:xfrm>
            <a:off x="9231200" y="5770164"/>
            <a:ext cx="3261574" cy="276684"/>
          </a:xfrm>
          <a:prstGeom prst="rect">
            <a:avLst/>
          </a:prstGeom>
          <a:solidFill>
            <a:schemeClr val="bg1"/>
          </a:solidFill>
        </p:spPr>
        <p:txBody>
          <a:bodyPr wrap="square" rtlCol="0" anchor="ctr">
            <a:spAutoFit/>
          </a:bodyPr>
          <a:lstStyle/>
          <a:p>
            <a:pPr algn="ctr"/>
            <a:r>
              <a:rPr lang="en-GB" sz="1200" dirty="0">
                <a:solidFill>
                  <a:srgbClr val="002060"/>
                </a:solidFill>
                <a:latin typeface="Arial" panose="020B0604020202020204" pitchFamily="34" charset="0"/>
                <a:cs typeface="Arial" panose="020B0604020202020204" pitchFamily="34" charset="0"/>
              </a:rPr>
              <a:t>(Source: Simply Psychology, 2022) </a:t>
            </a:r>
          </a:p>
        </p:txBody>
      </p:sp>
      <p:sp>
        <p:nvSpPr>
          <p:cNvPr id="18" name="TextBox 17">
            <a:extLst>
              <a:ext uri="{FF2B5EF4-FFF2-40B4-BE49-F238E27FC236}">
                <a16:creationId xmlns:a16="http://schemas.microsoft.com/office/drawing/2014/main" id="{C5CB5CF2-907A-A324-7AA0-141EAF7937A8}"/>
              </a:ext>
            </a:extLst>
          </p:cNvPr>
          <p:cNvSpPr txBox="1"/>
          <p:nvPr/>
        </p:nvSpPr>
        <p:spPr>
          <a:xfrm>
            <a:off x="9120924" y="9046739"/>
            <a:ext cx="3485962" cy="276999"/>
          </a:xfrm>
          <a:prstGeom prst="rect">
            <a:avLst/>
          </a:prstGeom>
          <a:solidFill>
            <a:schemeClr val="bg1"/>
          </a:solidFill>
        </p:spPr>
        <p:txBody>
          <a:bodyPr wrap="square" rtlCol="0" anchor="ctr">
            <a:spAutoFit/>
          </a:bodyPr>
          <a:lstStyle/>
          <a:p>
            <a:pPr algn="ctr"/>
            <a:r>
              <a:rPr lang="en-GB" sz="1200" dirty="0">
                <a:latin typeface="Arial" panose="020B0604020202020204" pitchFamily="34" charset="0"/>
                <a:cs typeface="Arial" panose="020B0604020202020204" pitchFamily="34" charset="0"/>
              </a:rPr>
              <a:t>(Source: Arizona State University, 2019) </a:t>
            </a:r>
          </a:p>
        </p:txBody>
      </p:sp>
      <p:sp>
        <p:nvSpPr>
          <p:cNvPr id="2" name="Rectangle 1">
            <a:extLst>
              <a:ext uri="{FF2B5EF4-FFF2-40B4-BE49-F238E27FC236}">
                <a16:creationId xmlns:a16="http://schemas.microsoft.com/office/drawing/2014/main" id="{4C75EAF0-B7DA-6B51-F1B4-A4018E16E108}"/>
              </a:ext>
            </a:extLst>
          </p:cNvPr>
          <p:cNvSpPr/>
          <p:nvPr/>
        </p:nvSpPr>
        <p:spPr>
          <a:xfrm>
            <a:off x="78068" y="662555"/>
            <a:ext cx="8904321" cy="322707"/>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dirty="0">
                <a:solidFill>
                  <a:schemeClr val="bg1"/>
                </a:solidFill>
              </a:rPr>
              <a:t>WELL-BEING</a:t>
            </a:r>
          </a:p>
        </p:txBody>
      </p:sp>
      <p:sp>
        <p:nvSpPr>
          <p:cNvPr id="7" name="Rectangle 6">
            <a:extLst>
              <a:ext uri="{FF2B5EF4-FFF2-40B4-BE49-F238E27FC236}">
                <a16:creationId xmlns:a16="http://schemas.microsoft.com/office/drawing/2014/main" id="{D651E568-86DB-C6C3-9567-4A061A781470}"/>
              </a:ext>
            </a:extLst>
          </p:cNvPr>
          <p:cNvSpPr/>
          <p:nvPr/>
        </p:nvSpPr>
        <p:spPr>
          <a:xfrm>
            <a:off x="12598132" y="6147320"/>
            <a:ext cx="65245" cy="3189767"/>
          </a:xfrm>
          <a:prstGeom prst="rect">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8682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034A969-1846-8D89-F07C-85840B868B6E}"/>
              </a:ext>
            </a:extLst>
          </p:cNvPr>
          <p:cNvSpPr/>
          <p:nvPr/>
        </p:nvSpPr>
        <p:spPr>
          <a:xfrm>
            <a:off x="8901369" y="734169"/>
            <a:ext cx="3481130" cy="4315325"/>
          </a:xfrm>
          <a:prstGeom prst="rect">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Rounded Corners 7">
            <a:extLst>
              <a:ext uri="{FF2B5EF4-FFF2-40B4-BE49-F238E27FC236}">
                <a16:creationId xmlns:a16="http://schemas.microsoft.com/office/drawing/2014/main" id="{5EF43B52-2E72-598F-5808-9ADB53AC3838}"/>
              </a:ext>
            </a:extLst>
          </p:cNvPr>
          <p:cNvSpPr/>
          <p:nvPr/>
        </p:nvSpPr>
        <p:spPr>
          <a:xfrm>
            <a:off x="486411" y="7433974"/>
            <a:ext cx="11896088" cy="1366519"/>
          </a:xfrm>
          <a:prstGeom prst="roundRect">
            <a:avLst>
              <a:gd name="adj" fmla="val 8363"/>
            </a:avLst>
          </a:prstGeom>
          <a:ln>
            <a:solidFill>
              <a:srgbClr val="002060"/>
            </a:solidFill>
          </a:ln>
        </p:spPr>
        <p:style>
          <a:lnRef idx="2">
            <a:schemeClr val="accent6"/>
          </a:lnRef>
          <a:fillRef idx="1">
            <a:schemeClr val="lt1"/>
          </a:fillRef>
          <a:effectRef idx="0">
            <a:schemeClr val="accent6"/>
          </a:effectRef>
          <a:fontRef idx="minor">
            <a:schemeClr val="dk1"/>
          </a:fontRef>
        </p:style>
        <p:txBody>
          <a:bodyPr rtlCol="0" anchor="ctr"/>
          <a:lstStyle/>
          <a:p>
            <a:r>
              <a:rPr lang="en-US" sz="1200" dirty="0">
                <a:latin typeface="Arial" panose="020B0604020202020204" pitchFamily="34" charset="0"/>
                <a:cs typeface="Arial" panose="020B0604020202020204" pitchFamily="34" charset="0"/>
              </a:rPr>
              <a:t>Health, well-being, and lifestyle are interconnecting and essential to the holistic development of children. Good physical health supports emotional and social growth, while positive lifestyle habits like nutritious eating and active play, build resilience and mental well-being. Theories offer valuable insight into these elements, while government policies provide practical frameworks for action. More investment is needed to support early years practitioners in delivering these policies to lay the foundation for a thriving childhood and a successful future. By creating nurturing conditions and tackling inequalities early, we invest not only in individual children but in stronger families and healthier communities. </a:t>
            </a:r>
          </a:p>
        </p:txBody>
      </p:sp>
      <p:sp>
        <p:nvSpPr>
          <p:cNvPr id="7" name="Rectangle: Rounded Corners 6">
            <a:extLst>
              <a:ext uri="{FF2B5EF4-FFF2-40B4-BE49-F238E27FC236}">
                <a16:creationId xmlns:a16="http://schemas.microsoft.com/office/drawing/2014/main" id="{2298BA10-6A85-2EF8-BD09-5946154ED499}"/>
              </a:ext>
            </a:extLst>
          </p:cNvPr>
          <p:cNvSpPr/>
          <p:nvPr/>
        </p:nvSpPr>
        <p:spPr>
          <a:xfrm>
            <a:off x="486411" y="1206797"/>
            <a:ext cx="8301990" cy="5397203"/>
          </a:xfrm>
          <a:prstGeom prst="roundRect">
            <a:avLst>
              <a:gd name="adj" fmla="val 2222"/>
            </a:avLst>
          </a:prstGeom>
          <a:ln>
            <a:solidFill>
              <a:srgbClr val="002060"/>
            </a:solidFill>
          </a:ln>
        </p:spPr>
        <p:style>
          <a:lnRef idx="2">
            <a:schemeClr val="accent6"/>
          </a:lnRef>
          <a:fillRef idx="1">
            <a:schemeClr val="lt1"/>
          </a:fillRef>
          <a:effectRef idx="0">
            <a:schemeClr val="accent6"/>
          </a:effectRef>
          <a:fontRef idx="minor">
            <a:schemeClr val="dk1"/>
          </a:fontRef>
        </p:style>
        <p:txBody>
          <a:bodyPr rtlCol="0" anchor="ctr"/>
          <a:lstStyle/>
          <a:p>
            <a:r>
              <a:rPr lang="en-GB" sz="1200" dirty="0">
                <a:latin typeface="Arial" panose="020B0604020202020204" pitchFamily="34" charset="0"/>
                <a:cs typeface="Arial" panose="020B0604020202020204" pitchFamily="34" charset="0"/>
              </a:rPr>
              <a:t>Early childhood represents a critical stage of accelerated physical and cognitive development, during which parental decision-making significantly influences the formation of children’s routines, behaviours, and cultural practices. (Piaget,1951;  Margolis and Gabard-</a:t>
            </a:r>
            <a:r>
              <a:rPr lang="en-GB" sz="1200" dirty="0" err="1">
                <a:latin typeface="Arial" panose="020B0604020202020204" pitchFamily="34" charset="0"/>
                <a:cs typeface="Arial" panose="020B0604020202020204" pitchFamily="34" charset="0"/>
              </a:rPr>
              <a:t>Durnam</a:t>
            </a:r>
            <a:r>
              <a:rPr lang="en-GB" sz="1200" dirty="0">
                <a:latin typeface="Arial" panose="020B0604020202020204" pitchFamily="34" charset="0"/>
                <a:cs typeface="Arial" panose="020B0604020202020204" pitchFamily="34" charset="0"/>
              </a:rPr>
              <a:t>, 2024). Bronfenbrenner’s Bioecological Model (1994) (Fig.5) emphasises patterns of lifestyle behaviours, diets, physical activity, sleep, and routines, which influence children’s long-term health and well-being. The Montessori (1967) model underlines how good habits and cues from an early age shape health behaviour. </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Bandura's (1977) social learning theory suggests that children imitate healthy behaviours from significant role models, particularly parents and caregivers. However, in low-income households where stress or housing insecurity dominates, consistent positive role modelling may be more complex to maintain. Policies like Universal Primary Free School Meals attempt to support basic needs, remove the stigma attached to accessing a government benefit, reduce financial burdens, and increase participation, according to research conducted by the Institute for Social and Economic Research (2024). Mahmood,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(2021) mirrored this in their findings, addressing parental role modelling to improve children’s health outcomes. Furthermore, Spagnola and Fiese (2007) argue that, to support early development, early years practitioners play a crucial role in reinforcing positive lifestyle habits through consistent routines, healthy food choices, and physical play, particularly where home environments may lack stability. However, there are some limitations due to staffing levels and the government-funded places not covering costs; therefore, practitioners must cut enriched activities such as cooking and mindfulness to stay viable, according to a recent poll by the Early Years Alliance (2025).</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Failure to meet the World Health Organization’s (2019) guidelines on physical activity, sedentary behaviour, and sleep for children under five can have significant implications for development and long-term health. Insufficient active play and excessive screen time are linked to delayed motor skills and increased risk of obesity. Cognitively and emotionally, children may experience reduced attention, slower language and learning development, and difficulties with emotional regulation. Furthermore, inadequate physical activity often disrupts sleep quality, which is vital for overall growth and mental well-being. Early patterns of inactivity can persist into later life, increasing the risk of chronic health conditions and mental health issues in adolescence and adulthood.</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Holden,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(2023) Children from lower-income backgrounds living in poor quality housing can experience increased stress and physical harm, leading to developmental delays and respiratory issues.  Welsh Government’s response to includes policies such as Child Poverty Strategy (2024) to address poor housing conditions that impact on children’s health.</a:t>
            </a:r>
            <a:endParaRPr lang="en-US" sz="1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E02DAAA-AE29-1169-54B6-6A4AB5860DFD}"/>
              </a:ext>
            </a:extLst>
          </p:cNvPr>
          <p:cNvSpPr txBox="1"/>
          <p:nvPr/>
        </p:nvSpPr>
        <p:spPr>
          <a:xfrm>
            <a:off x="198120" y="275202"/>
            <a:ext cx="1910080"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ECEY5009</a:t>
            </a:r>
            <a:endParaRPr lang="en-US"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23CD2B6-697B-36D3-B876-B33D599A9488}"/>
              </a:ext>
            </a:extLst>
          </p:cNvPr>
          <p:cNvSpPr txBox="1"/>
          <p:nvPr/>
        </p:nvSpPr>
        <p:spPr>
          <a:xfrm>
            <a:off x="5445758" y="254952"/>
            <a:ext cx="1910080"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0901804</a:t>
            </a:r>
            <a:endParaRPr lang="en-US" sz="1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A900385-EBAF-2107-879E-6A783B90F489}"/>
              </a:ext>
            </a:extLst>
          </p:cNvPr>
          <p:cNvSpPr txBox="1"/>
          <p:nvPr/>
        </p:nvSpPr>
        <p:spPr>
          <a:xfrm>
            <a:off x="10330176" y="254951"/>
            <a:ext cx="2052323"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Word Count: 2076</a:t>
            </a:r>
            <a:endParaRPr lang="en-US" sz="1200" dirty="0">
              <a:latin typeface="Arial" panose="020B0604020202020204" pitchFamily="34" charset="0"/>
              <a:cs typeface="Arial" panose="020B0604020202020204" pitchFamily="34" charset="0"/>
            </a:endParaRPr>
          </a:p>
        </p:txBody>
      </p:sp>
      <p:pic>
        <p:nvPicPr>
          <p:cNvPr id="9" name="Picture 8" descr="A diagram of different types of life cycle&#10;&#10;AI-generated content may be incorrect.">
            <a:extLst>
              <a:ext uri="{FF2B5EF4-FFF2-40B4-BE49-F238E27FC236}">
                <a16:creationId xmlns:a16="http://schemas.microsoft.com/office/drawing/2014/main" id="{F46ECFCF-45C2-CD00-1674-B7371E37E29B}"/>
              </a:ext>
            </a:extLst>
          </p:cNvPr>
          <p:cNvPicPr>
            <a:picLocks noChangeAspect="1"/>
          </p:cNvPicPr>
          <p:nvPr/>
        </p:nvPicPr>
        <p:blipFill>
          <a:blip r:embed="rId2"/>
          <a:stretch>
            <a:fillRect/>
          </a:stretch>
        </p:blipFill>
        <p:spPr>
          <a:xfrm>
            <a:off x="9050534" y="1202588"/>
            <a:ext cx="3214521" cy="3249614"/>
          </a:xfrm>
          <a:prstGeom prst="rect">
            <a:avLst/>
          </a:prstGeom>
        </p:spPr>
      </p:pic>
      <p:sp>
        <p:nvSpPr>
          <p:cNvPr id="10" name="TextBox 9">
            <a:extLst>
              <a:ext uri="{FF2B5EF4-FFF2-40B4-BE49-F238E27FC236}">
                <a16:creationId xmlns:a16="http://schemas.microsoft.com/office/drawing/2014/main" id="{663C1589-B48B-A162-E894-92314A1E3245}"/>
              </a:ext>
            </a:extLst>
          </p:cNvPr>
          <p:cNvSpPr txBox="1"/>
          <p:nvPr/>
        </p:nvSpPr>
        <p:spPr>
          <a:xfrm>
            <a:off x="9050534" y="941631"/>
            <a:ext cx="3214521" cy="276999"/>
          </a:xfrm>
          <a:prstGeom prst="rect">
            <a:avLst/>
          </a:prstGeom>
          <a:solidFill>
            <a:schemeClr val="bg1"/>
          </a:solidFill>
        </p:spPr>
        <p:txBody>
          <a:bodyPr wrap="square" rtlCol="0">
            <a:spAutoFit/>
          </a:bodyPr>
          <a:lstStyle/>
          <a:p>
            <a:pPr algn="ctr"/>
            <a:r>
              <a:rPr lang="en-GB" sz="1200" dirty="0">
                <a:solidFill>
                  <a:srgbClr val="002060"/>
                </a:solidFill>
                <a:latin typeface="Arial" panose="020B0604020202020204" pitchFamily="34" charset="0"/>
                <a:cs typeface="Arial" panose="020B0604020202020204" pitchFamily="34" charset="0"/>
              </a:rPr>
              <a:t> Fig.5 Bronfenbrenner’s Bioecological Model </a:t>
            </a:r>
            <a:endParaRPr lang="en-US" sz="1200" dirty="0">
              <a:solidFill>
                <a:srgbClr val="002060"/>
              </a:solidFill>
            </a:endParaRPr>
          </a:p>
        </p:txBody>
      </p:sp>
      <p:sp>
        <p:nvSpPr>
          <p:cNvPr id="11" name="TextBox 10">
            <a:extLst>
              <a:ext uri="{FF2B5EF4-FFF2-40B4-BE49-F238E27FC236}">
                <a16:creationId xmlns:a16="http://schemas.microsoft.com/office/drawing/2014/main" id="{EA6B846A-CA28-1D78-BBAF-BCEF55796395}"/>
              </a:ext>
            </a:extLst>
          </p:cNvPr>
          <p:cNvSpPr txBox="1"/>
          <p:nvPr/>
        </p:nvSpPr>
        <p:spPr>
          <a:xfrm>
            <a:off x="9050534" y="4394644"/>
            <a:ext cx="3214521" cy="461665"/>
          </a:xfrm>
          <a:prstGeom prst="rect">
            <a:avLst/>
          </a:prstGeom>
          <a:solidFill>
            <a:schemeClr val="bg1"/>
          </a:solidFill>
        </p:spPr>
        <p:txBody>
          <a:bodyPr wrap="square" rtlCol="0">
            <a:spAutoFit/>
          </a:bodyPr>
          <a:lstStyle/>
          <a:p>
            <a:pPr algn="ctr"/>
            <a:r>
              <a:rPr lang="en-GB" sz="1200" dirty="0">
                <a:solidFill>
                  <a:srgbClr val="002060"/>
                </a:solidFill>
                <a:latin typeface="Arial" panose="020B0604020202020204" pitchFamily="34" charset="0"/>
                <a:cs typeface="Arial" panose="020B0604020202020204" pitchFamily="34" charset="0"/>
              </a:rPr>
              <a:t>(Source: Simply Psychology, 2025) </a:t>
            </a:r>
          </a:p>
          <a:p>
            <a:pPr algn="ctr"/>
            <a:r>
              <a:rPr lang="en-GB" sz="1200" dirty="0">
                <a:solidFill>
                  <a:srgbClr val="002060"/>
                </a:solidFill>
                <a:latin typeface="Arial" panose="020B0604020202020204" pitchFamily="34" charset="0"/>
                <a:cs typeface="Arial" panose="020B0604020202020204" pitchFamily="34" charset="0"/>
              </a:rPr>
              <a:t> </a:t>
            </a:r>
            <a:endParaRPr lang="en-US" sz="1200" dirty="0">
              <a:solidFill>
                <a:srgbClr val="002060"/>
              </a:solidFill>
            </a:endParaRPr>
          </a:p>
        </p:txBody>
      </p:sp>
      <p:sp>
        <p:nvSpPr>
          <p:cNvPr id="12" name="Rectangle 11">
            <a:extLst>
              <a:ext uri="{FF2B5EF4-FFF2-40B4-BE49-F238E27FC236}">
                <a16:creationId xmlns:a16="http://schemas.microsoft.com/office/drawing/2014/main" id="{E271261C-BB28-4A6F-6184-22E72C8FAFD0}"/>
              </a:ext>
            </a:extLst>
          </p:cNvPr>
          <p:cNvSpPr/>
          <p:nvPr/>
        </p:nvSpPr>
        <p:spPr>
          <a:xfrm>
            <a:off x="11341766" y="4175203"/>
            <a:ext cx="783377" cy="27699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2DC969E2-72F0-438F-38E5-C70406518B13}"/>
              </a:ext>
            </a:extLst>
          </p:cNvPr>
          <p:cNvSpPr/>
          <p:nvPr/>
        </p:nvSpPr>
        <p:spPr>
          <a:xfrm>
            <a:off x="486412" y="727579"/>
            <a:ext cx="8301990" cy="276999"/>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dirty="0">
                <a:solidFill>
                  <a:schemeClr val="bg1"/>
                </a:solidFill>
              </a:rPr>
              <a:t>LIFESTYLE</a:t>
            </a:r>
          </a:p>
        </p:txBody>
      </p:sp>
      <p:sp>
        <p:nvSpPr>
          <p:cNvPr id="13" name="Rectangle 12">
            <a:extLst>
              <a:ext uri="{FF2B5EF4-FFF2-40B4-BE49-F238E27FC236}">
                <a16:creationId xmlns:a16="http://schemas.microsoft.com/office/drawing/2014/main" id="{4A0161EB-4DDA-B570-DAA9-D6F6986FC202}"/>
              </a:ext>
            </a:extLst>
          </p:cNvPr>
          <p:cNvSpPr/>
          <p:nvPr/>
        </p:nvSpPr>
        <p:spPr>
          <a:xfrm>
            <a:off x="486411" y="6981597"/>
            <a:ext cx="11896088" cy="276999"/>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dirty="0">
                <a:solidFill>
                  <a:schemeClr val="bg1"/>
                </a:solidFill>
              </a:rPr>
              <a:t>CONCLUSION</a:t>
            </a:r>
          </a:p>
        </p:txBody>
      </p:sp>
      <p:sp>
        <p:nvSpPr>
          <p:cNvPr id="14" name="Rectangle 13">
            <a:extLst>
              <a:ext uri="{FF2B5EF4-FFF2-40B4-BE49-F238E27FC236}">
                <a16:creationId xmlns:a16="http://schemas.microsoft.com/office/drawing/2014/main" id="{02003525-125E-615F-A987-A61C484DDC1B}"/>
              </a:ext>
            </a:extLst>
          </p:cNvPr>
          <p:cNvSpPr/>
          <p:nvPr/>
        </p:nvSpPr>
        <p:spPr>
          <a:xfrm>
            <a:off x="12175277" y="1202588"/>
            <a:ext cx="45719" cy="352672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5DCEDC9-BBED-D711-DDFC-45BF48A3FE7A}"/>
              </a:ext>
            </a:extLst>
          </p:cNvPr>
          <p:cNvSpPr/>
          <p:nvPr/>
        </p:nvSpPr>
        <p:spPr>
          <a:xfrm>
            <a:off x="11975690" y="1218630"/>
            <a:ext cx="199587" cy="19721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19886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09EC403-6FC3-0977-062E-6835E2A7CB53}"/>
              </a:ext>
            </a:extLst>
          </p:cNvPr>
          <p:cNvSpPr/>
          <p:nvPr/>
        </p:nvSpPr>
        <p:spPr>
          <a:xfrm>
            <a:off x="452756" y="386834"/>
            <a:ext cx="11896088" cy="276999"/>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dirty="0">
                <a:solidFill>
                  <a:schemeClr val="bg1"/>
                </a:solidFill>
              </a:rPr>
              <a:t>REFERENCE LIST</a:t>
            </a:r>
          </a:p>
        </p:txBody>
      </p:sp>
      <p:sp>
        <p:nvSpPr>
          <p:cNvPr id="5" name="Rectangle: Rounded Corners 4">
            <a:extLst>
              <a:ext uri="{FF2B5EF4-FFF2-40B4-BE49-F238E27FC236}">
                <a16:creationId xmlns:a16="http://schemas.microsoft.com/office/drawing/2014/main" id="{2A1FC70C-C2BB-5957-A2F8-267702B22695}"/>
              </a:ext>
            </a:extLst>
          </p:cNvPr>
          <p:cNvSpPr/>
          <p:nvPr/>
        </p:nvSpPr>
        <p:spPr>
          <a:xfrm>
            <a:off x="452756" y="761999"/>
            <a:ext cx="11896088" cy="8340437"/>
          </a:xfrm>
          <a:prstGeom prst="roundRect">
            <a:avLst>
              <a:gd name="adj" fmla="val 8363"/>
            </a:avLst>
          </a:prstGeom>
          <a:ln>
            <a:solidFill>
              <a:srgbClr val="002060"/>
            </a:solidFill>
          </a:ln>
        </p:spPr>
        <p:style>
          <a:lnRef idx="2">
            <a:schemeClr val="accent6"/>
          </a:lnRef>
          <a:fillRef idx="1">
            <a:schemeClr val="lt1"/>
          </a:fillRef>
          <a:effectRef idx="0">
            <a:schemeClr val="accent6"/>
          </a:effectRef>
          <a:fontRef idx="minor">
            <a:schemeClr val="dk1"/>
          </a:fontRef>
        </p:style>
        <p:txBody>
          <a:bodyPr rtlCol="0" anchor="ctr"/>
          <a:lstStyle/>
          <a:p>
            <a:r>
              <a:rPr lang="en-GB" sz="1200" dirty="0">
                <a:latin typeface="Arial" panose="020B0604020202020204" pitchFamily="34" charset="0"/>
                <a:cs typeface="Arial" panose="020B0604020202020204" pitchFamily="34" charset="0"/>
              </a:rPr>
              <a:t>Anna Freud Centre (n.d.) </a:t>
            </a:r>
            <a:r>
              <a:rPr lang="en-GB" sz="1200" i="1" dirty="0">
                <a:latin typeface="Arial" panose="020B0604020202020204" pitchFamily="34" charset="0"/>
                <a:cs typeface="Arial" panose="020B0604020202020204" pitchFamily="34" charset="0"/>
              </a:rPr>
              <a:t>Under fives well-being</a:t>
            </a:r>
            <a:r>
              <a:rPr lang="en-GB" sz="1200" dirty="0">
                <a:latin typeface="Arial" panose="020B0604020202020204" pitchFamily="34" charset="0"/>
                <a:cs typeface="Arial" panose="020B0604020202020204" pitchFamily="34" charset="0"/>
              </a:rPr>
              <a:t>. Available at: https://www.annafreud.org/resources/under-fives-wellbeing/common-difficulties/trauma/ (Accessed: 21 June 2025).</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Arizona State University. (2019) Kenrick’s Updated Pyramid of Needs. Available at </a:t>
            </a:r>
            <a:r>
              <a:rPr lang="en-GB" sz="1200" u="sng" dirty="0">
                <a:latin typeface="Arial" panose="020B0604020202020204" pitchFamily="34" charset="0"/>
                <a:cs typeface="Arial" panose="020B0604020202020204" pitchFamily="34" charset="0"/>
                <a:hlinkClick r:id="rId2"/>
              </a:rPr>
              <a:t>Why we do what we do | ASU News</a:t>
            </a:r>
            <a:r>
              <a:rPr lang="en-GB" sz="1200" dirty="0">
                <a:latin typeface="Arial" panose="020B0604020202020204" pitchFamily="34" charset="0"/>
                <a:cs typeface="Arial" panose="020B0604020202020204" pitchFamily="34" charset="0"/>
              </a:rPr>
              <a:t> [Digital Photograph]</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Bowlby, J., 1988. </a:t>
            </a:r>
            <a:r>
              <a:rPr lang="en-GB" sz="1200" i="1" dirty="0">
                <a:latin typeface="Arial" panose="020B0604020202020204" pitchFamily="34" charset="0"/>
                <a:cs typeface="Arial" panose="020B0604020202020204" pitchFamily="34" charset="0"/>
              </a:rPr>
              <a:t>A Secure Base: Parent-Child Attachment and Healthy Human Development</a:t>
            </a:r>
            <a:r>
              <a:rPr lang="en-GB" sz="1200" dirty="0">
                <a:latin typeface="Arial" panose="020B0604020202020204" pitchFamily="34" charset="0"/>
                <a:cs typeface="Arial" panose="020B0604020202020204" pitchFamily="34" charset="0"/>
              </a:rPr>
              <a:t>. London: Routledge.</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Bronfenbrenner, U. (1979). </a:t>
            </a:r>
            <a:r>
              <a:rPr lang="en-GB" sz="1200" i="1" dirty="0">
                <a:latin typeface="Arial" panose="020B0604020202020204" pitchFamily="34" charset="0"/>
                <a:cs typeface="Arial" panose="020B0604020202020204" pitchFamily="34" charset="0"/>
              </a:rPr>
              <a:t>The ecology of human development: Experiments by nature and design</a:t>
            </a:r>
            <a:r>
              <a:rPr lang="en-GB" sz="1200" dirty="0">
                <a:latin typeface="Arial" panose="020B0604020202020204" pitchFamily="34" charset="0"/>
                <a:cs typeface="Arial" panose="020B0604020202020204" pitchFamily="34" charset="0"/>
              </a:rPr>
              <a:t>. Harvard University Press.</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Chaves, C., (2021). Wellbeing and flourishing. In </a:t>
            </a:r>
            <a:r>
              <a:rPr lang="en-GB" sz="1200" i="1" dirty="0">
                <a:latin typeface="Arial" panose="020B0604020202020204" pitchFamily="34" charset="0"/>
                <a:cs typeface="Arial" panose="020B0604020202020204" pitchFamily="34" charset="0"/>
              </a:rPr>
              <a:t>The Palgrave handbook of positive education</a:t>
            </a:r>
            <a:r>
              <a:rPr lang="en-GB" sz="1200" dirty="0">
                <a:latin typeface="Arial" panose="020B0604020202020204" pitchFamily="34" charset="0"/>
                <a:cs typeface="Arial" panose="020B0604020202020204" pitchFamily="34" charset="0"/>
              </a:rPr>
              <a:t> (pp. 273-295). Cham: Springer International Publishing.</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Commissioner for Wales (2020) No Wrong Door Approach to Neurodiversity :A Book of Experiences </a:t>
            </a:r>
            <a:r>
              <a:rPr lang="en-GB" sz="1200" u="sng" dirty="0">
                <a:latin typeface="Arial" panose="020B0604020202020204" pitchFamily="34" charset="0"/>
                <a:cs typeface="Arial" panose="020B0604020202020204" pitchFamily="34" charset="0"/>
                <a:hlinkClick r:id="rId3"/>
              </a:rPr>
              <a:t>A-No-Wrong-Door-Approach-to-Neurodiversity-.pdf</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Daines, C.L., Hansen, D., Novilla, M.L.B.  Crandall, A.(2021)</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Effects of positive and negative childhood experiences on adult family health. </a:t>
            </a:r>
            <a:r>
              <a:rPr lang="en-GB" sz="1200" i="1" dirty="0">
                <a:latin typeface="Arial" panose="020B0604020202020204" pitchFamily="34" charset="0"/>
                <a:cs typeface="Arial" panose="020B0604020202020204" pitchFamily="34" charset="0"/>
              </a:rPr>
              <a:t>BMC Public Health</a:t>
            </a:r>
            <a:r>
              <a:rPr lang="en-GB" sz="1200" dirty="0">
                <a:latin typeface="Arial" panose="020B0604020202020204" pitchFamily="34" charset="0"/>
                <a:cs typeface="Arial" panose="020B0604020202020204" pitchFamily="34" charset="0"/>
              </a:rPr>
              <a:t> 21, 651. </a:t>
            </a:r>
            <a:r>
              <a:rPr lang="en-GB" sz="1200" u="sng" dirty="0">
                <a:latin typeface="Arial" panose="020B0604020202020204" pitchFamily="34" charset="0"/>
                <a:cs typeface="Arial" panose="020B0604020202020204" pitchFamily="34" charset="0"/>
                <a:hlinkClick r:id="rId4"/>
              </a:rPr>
              <a:t>https://doi.org/10.1186/s12889-021-10732-w</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Demi, M., Buhl, A., Huber, B., Burton-</a:t>
            </a:r>
            <a:r>
              <a:rPr lang="en-GB" sz="1200" dirty="0" err="1">
                <a:latin typeface="Arial" panose="020B0604020202020204" pitchFamily="34" charset="0"/>
                <a:cs typeface="Arial" panose="020B0604020202020204" pitchFamily="34" charset="0"/>
              </a:rPr>
              <a:t>Jeangros</a:t>
            </a:r>
            <a:r>
              <a:rPr lang="en-GB" sz="1200" dirty="0">
                <a:latin typeface="Arial" panose="020B0604020202020204" pitchFamily="34" charset="0"/>
                <a:cs typeface="Arial" panose="020B0604020202020204" pitchFamily="34" charset="0"/>
              </a:rPr>
              <a:t>, C. and Tarr, P. (2021)Trust, affect, and choice in parents’ vaccination decision-making and health-care provider selection in Switzerland .  </a:t>
            </a:r>
            <a:r>
              <a:rPr lang="en-GB" sz="1200" u="sng" dirty="0">
                <a:latin typeface="Arial" panose="020B0604020202020204" pitchFamily="34" charset="0"/>
                <a:cs typeface="Arial" panose="020B0604020202020204" pitchFamily="34" charset="0"/>
                <a:hlinkClick r:id="rId5"/>
              </a:rPr>
              <a:t>https://doi.org/10.1111/1467-9566.13388</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Department of Health and Social Care (DHSC) (2025) </a:t>
            </a:r>
            <a:r>
              <a:rPr lang="en-GB" sz="1200" i="1" dirty="0">
                <a:latin typeface="Arial" panose="020B0604020202020204" pitchFamily="34" charset="0"/>
                <a:cs typeface="Arial" panose="020B0604020202020204" pitchFamily="34" charset="0"/>
              </a:rPr>
              <a:t>Government response to House of Lords Food, Diet and Obesity Committee report: Time for a national strategy</a:t>
            </a:r>
            <a:r>
              <a:rPr lang="en-GB" sz="1200" dirty="0">
                <a:latin typeface="Arial" panose="020B0604020202020204" pitchFamily="34" charset="0"/>
                <a:cs typeface="Arial" panose="020B0604020202020204" pitchFamily="34" charset="0"/>
              </a:rPr>
              <a:t>. London: DHSC </a:t>
            </a:r>
            <a:r>
              <a:rPr lang="en-GB" sz="1200" u="sng" dirty="0">
                <a:latin typeface="Arial" panose="020B0604020202020204" pitchFamily="34" charset="0"/>
                <a:cs typeface="Arial" panose="020B0604020202020204" pitchFamily="34" charset="0"/>
                <a:hlinkClick r:id="rId6"/>
              </a:rPr>
              <a:t>Government response to the House of Lords Food, Diet and Obesity Committee’s report 'Recipe for health: a plan to fix our broken food system' - GOV.UK</a:t>
            </a:r>
            <a:r>
              <a:rPr lang="en-GB" sz="1200" dirty="0">
                <a:latin typeface="Arial" panose="020B0604020202020204" pitchFamily="34" charset="0"/>
                <a:cs typeface="Arial" panose="020B0604020202020204" pitchFamily="34" charset="0"/>
              </a:rPr>
              <a:t> ISBN: 978-1-5286-5410-4</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Early Years Alliance (2025) Early years settings to cap funded hours from September to cut costs, new poll finds </a:t>
            </a:r>
            <a:r>
              <a:rPr lang="en-GB" sz="1200" u="sng" dirty="0">
                <a:latin typeface="Arial" panose="020B0604020202020204" pitchFamily="34" charset="0"/>
                <a:cs typeface="Arial" panose="020B0604020202020204" pitchFamily="34" charset="0"/>
                <a:hlinkClick r:id="rId7"/>
              </a:rPr>
              <a:t>https://www.eyalliance.org.uk/news/2025/06/early-years-settings-cap-funded-hours-september-cut-costs-new-poll-finds</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Early Years Coalition. (2021). </a:t>
            </a:r>
            <a:r>
              <a:rPr lang="en-GB" sz="1200" i="1" dirty="0">
                <a:latin typeface="Arial" panose="020B0604020202020204" pitchFamily="34" charset="0"/>
                <a:cs typeface="Arial" panose="020B0604020202020204" pitchFamily="34" charset="0"/>
              </a:rPr>
              <a:t>Birth to 5 Matters: Non-statutory guidance for the Early Years Foundation Stage.</a:t>
            </a:r>
            <a:r>
              <a:rPr lang="en-GB" sz="1200" dirty="0">
                <a:latin typeface="Arial" panose="020B0604020202020204" pitchFamily="34" charset="0"/>
                <a:cs typeface="Arial" panose="020B0604020202020204" pitchFamily="34" charset="0"/>
              </a:rPr>
              <a:t>  St Albans: Early Education.  Available at </a:t>
            </a:r>
            <a:r>
              <a:rPr lang="en-GB" sz="1200" u="sng" dirty="0">
                <a:latin typeface="Arial" panose="020B0604020202020204" pitchFamily="34" charset="0"/>
                <a:cs typeface="Arial" panose="020B0604020202020204" pitchFamily="34" charset="0"/>
                <a:hlinkClick r:id="rId8"/>
              </a:rPr>
              <a:t>https://birthto5matters.org.uk/wp-content/uploads/2021/04/Birthto5Matters-download.pdf</a:t>
            </a:r>
            <a:endParaRPr lang="en-GB" sz="1200" u="sng"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Economic and Social Research Council. (2018) </a:t>
            </a:r>
            <a:r>
              <a:rPr lang="en-GB" sz="1200" u="sng" dirty="0">
                <a:latin typeface="Arial" panose="020B0604020202020204" pitchFamily="34" charset="0"/>
                <a:cs typeface="Arial" panose="020B0604020202020204" pitchFamily="34" charset="0"/>
                <a:hlinkClick r:id="rId9"/>
              </a:rPr>
              <a:t>[ARCHIVED CONTENT] The Dahlgren-Whitehead rainbow - Economic and Social Research Council</a:t>
            </a:r>
            <a:r>
              <a:rPr lang="en-GB" sz="1200" dirty="0">
                <a:latin typeface="Arial" panose="020B0604020202020204" pitchFamily="34" charset="0"/>
                <a:cs typeface="Arial" panose="020B0604020202020204" pitchFamily="34" charset="0"/>
              </a:rPr>
              <a:t> [Digital Photograph]</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Erikson, E. (1950) referenced via </a:t>
            </a:r>
            <a:r>
              <a:rPr lang="en-GB" sz="1200" u="sng" dirty="0">
                <a:latin typeface="Arial" panose="020B0604020202020204" pitchFamily="34" charset="0"/>
                <a:cs typeface="Arial" panose="020B0604020202020204" pitchFamily="34" charset="0"/>
                <a:hlinkClick r:id="rId10"/>
              </a:rPr>
              <a:t>Erikson's Stages of Development</a:t>
            </a:r>
            <a:endParaRPr lang="en-US"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Felitti</a:t>
            </a:r>
            <a:r>
              <a:rPr lang="en-GB" sz="1200" dirty="0">
                <a:latin typeface="Arial" panose="020B0604020202020204" pitchFamily="34" charset="0"/>
                <a:cs typeface="Arial" panose="020B0604020202020204" pitchFamily="34" charset="0"/>
              </a:rPr>
              <a:t>, V. J., Anda, R. F., Nordenberg, D., Williamson, D. F., Spitz, A. M., Edwards, V., Koss, M. P., &amp; Marks, J. S. (1998). Relationship of childhood abuse and household dysfunction to many of the leading causes of death in adults. The Adverse Childhood Experiences (ACE) Study. </a:t>
            </a:r>
            <a:r>
              <a:rPr lang="en-GB" sz="1200" i="1" dirty="0">
                <a:latin typeface="Arial" panose="020B0604020202020204" pitchFamily="34" charset="0"/>
                <a:cs typeface="Arial" panose="020B0604020202020204" pitchFamily="34" charset="0"/>
              </a:rPr>
              <a:t>American journal of preventive medicine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14</a:t>
            </a:r>
            <a:r>
              <a:rPr lang="en-GB" sz="1200" dirty="0">
                <a:latin typeface="Arial" panose="020B0604020202020204" pitchFamily="34" charset="0"/>
                <a:cs typeface="Arial" panose="020B0604020202020204" pitchFamily="34" charset="0"/>
              </a:rPr>
              <a:t>(4), 245–258. </a:t>
            </a:r>
            <a:r>
              <a:rPr lang="en-GB" sz="1200" u="sng" dirty="0">
                <a:latin typeface="Arial" panose="020B0604020202020204" pitchFamily="34" charset="0"/>
                <a:cs typeface="Arial" panose="020B0604020202020204" pitchFamily="34" charset="0"/>
                <a:hlinkClick r:id="rId11"/>
              </a:rPr>
              <a:t>https://doi.org/10.1016/s0749-3797(98)00017-8</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Holden, K., Lee, A., </a:t>
            </a:r>
            <a:r>
              <a:rPr lang="en-GB" sz="1200" dirty="0" err="1">
                <a:latin typeface="Arial" panose="020B0604020202020204" pitchFamily="34" charset="0"/>
                <a:cs typeface="Arial" panose="020B0604020202020204" pitchFamily="34" charset="0"/>
              </a:rPr>
              <a:t>Hawcutt</a:t>
            </a:r>
            <a:r>
              <a:rPr lang="en-GB" sz="1200" dirty="0">
                <a:latin typeface="Arial" panose="020B0604020202020204" pitchFamily="34" charset="0"/>
                <a:cs typeface="Arial" panose="020B0604020202020204" pitchFamily="34" charset="0"/>
              </a:rPr>
              <a:t>, B. and Sinha, I. (2023). </a:t>
            </a:r>
            <a:r>
              <a:rPr lang="en-GB" sz="1200" i="1" dirty="0">
                <a:latin typeface="Arial" panose="020B0604020202020204" pitchFamily="34" charset="0"/>
                <a:cs typeface="Arial" panose="020B0604020202020204" pitchFamily="34" charset="0"/>
              </a:rPr>
              <a:t>Breathe The impact of poor housing and indoor air quality on respiratory health in children</a:t>
            </a:r>
            <a:r>
              <a:rPr lang="en-GB" sz="1200" dirty="0">
                <a:latin typeface="Arial" panose="020B0604020202020204" pitchFamily="34" charset="0"/>
                <a:cs typeface="Arial" panose="020B0604020202020204" pitchFamily="34" charset="0"/>
              </a:rPr>
              <a:t> DOI: </a:t>
            </a:r>
            <a:r>
              <a:rPr lang="en-GB" sz="1200" u="sng" dirty="0">
                <a:latin typeface="Arial" panose="020B0604020202020204" pitchFamily="34" charset="0"/>
                <a:cs typeface="Arial" panose="020B0604020202020204" pitchFamily="34" charset="0"/>
                <a:hlinkClick r:id="rId12" tooltip="10.1183/20734735.0058-2023"/>
              </a:rPr>
              <a:t>https://doi.org/10.1183/20734735.0058-2023</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Janki, S., &amp; Prabakar, S. (2024). Examining socioeconomic factors influencing maternal health in pregnancy. </a:t>
            </a:r>
            <a:r>
              <a:rPr lang="en-GB" sz="1200" i="1" dirty="0">
                <a:latin typeface="Arial" panose="020B0604020202020204" pitchFamily="34" charset="0"/>
                <a:cs typeface="Arial" panose="020B0604020202020204" pitchFamily="34" charset="0"/>
              </a:rPr>
              <a:t>Journal of Human </a:t>
            </a:r>
            <a:r>
              <a:rPr lang="en-GB" sz="1200" i="1" dirty="0" err="1">
                <a:latin typeface="Arial" panose="020B0604020202020204" pitchFamily="34" charset="0"/>
                <a:cs typeface="Arial" panose="020B0604020202020204" pitchFamily="34" charset="0"/>
              </a:rPr>
              <a:t>Behavior</a:t>
            </a:r>
            <a:r>
              <a:rPr lang="en-GB" sz="1200" i="1" dirty="0">
                <a:latin typeface="Arial" panose="020B0604020202020204" pitchFamily="34" charset="0"/>
                <a:cs typeface="Arial" panose="020B0604020202020204" pitchFamily="34" charset="0"/>
              </a:rPr>
              <a:t> in the Social Environment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35</a:t>
            </a:r>
            <a:r>
              <a:rPr lang="en-GB" sz="1200" dirty="0">
                <a:latin typeface="Arial" panose="020B0604020202020204" pitchFamily="34" charset="0"/>
                <a:cs typeface="Arial" panose="020B0604020202020204" pitchFamily="34" charset="0"/>
              </a:rPr>
              <a:t>(4), 469–487. </a:t>
            </a:r>
            <a:r>
              <a:rPr lang="en-GB" sz="1200" u="sng" dirty="0">
                <a:latin typeface="Arial" panose="020B0604020202020204" pitchFamily="34" charset="0"/>
                <a:cs typeface="Arial" panose="020B0604020202020204" pitchFamily="34" charset="0"/>
                <a:hlinkClick r:id="rId13"/>
              </a:rPr>
              <a:t>https://doi.org/10.1080/10911359.2024.2310272</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Kenrick, D. T., </a:t>
            </a:r>
            <a:r>
              <a:rPr lang="en-GB" sz="1200" dirty="0" err="1">
                <a:latin typeface="Arial" panose="020B0604020202020204" pitchFamily="34" charset="0"/>
                <a:cs typeface="Arial" panose="020B0604020202020204" pitchFamily="34" charset="0"/>
              </a:rPr>
              <a:t>Griskevicius</a:t>
            </a:r>
            <a:r>
              <a:rPr lang="en-GB" sz="1200" dirty="0">
                <a:latin typeface="Arial" panose="020B0604020202020204" pitchFamily="34" charset="0"/>
                <a:cs typeface="Arial" panose="020B0604020202020204" pitchFamily="34" charset="0"/>
              </a:rPr>
              <a:t>, V., Neuberg, S. L., &amp; Schaller, M. (2010). Renovating the Pyramid of Needs: Contemporary Extensions Built Upon Ancient Foundations. </a:t>
            </a:r>
            <a:r>
              <a:rPr lang="en-GB" sz="1200" i="1" dirty="0">
                <a:latin typeface="Arial" panose="020B0604020202020204" pitchFamily="34" charset="0"/>
                <a:cs typeface="Arial" panose="020B0604020202020204" pitchFamily="34" charset="0"/>
              </a:rPr>
              <a:t>Perspectives on Psychological Science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5</a:t>
            </a:r>
            <a:r>
              <a:rPr lang="en-GB" sz="1200" dirty="0">
                <a:latin typeface="Arial" panose="020B0604020202020204" pitchFamily="34" charset="0"/>
                <a:cs typeface="Arial" panose="020B0604020202020204" pitchFamily="34" charset="0"/>
              </a:rPr>
              <a:t>(3), 292-314. </a:t>
            </a:r>
            <a:r>
              <a:rPr lang="en-GB" sz="1200" u="sng" dirty="0">
                <a:latin typeface="Arial" panose="020B0604020202020204" pitchFamily="34" charset="0"/>
                <a:cs typeface="Arial" panose="020B0604020202020204" pitchFamily="34" charset="0"/>
                <a:hlinkClick r:id="rId14"/>
              </a:rPr>
              <a:t>https://doi.org/10.1177/1745691610369469</a:t>
            </a:r>
            <a:r>
              <a:rPr lang="en-GB" sz="1200" dirty="0">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Lejac</a:t>
            </a:r>
            <a:r>
              <a:rPr lang="en-GB" sz="1200" dirty="0">
                <a:latin typeface="Arial" panose="020B0604020202020204" pitchFamily="34" charset="0"/>
                <a:cs typeface="Arial" panose="020B0604020202020204" pitchFamily="34" charset="0"/>
              </a:rPr>
              <a:t>, B.,  Hannan, Z., and McNulty, P,. (2025) Barnardo’s </a:t>
            </a:r>
            <a:r>
              <a:rPr lang="en-GB" sz="1200" i="1" dirty="0">
                <a:latin typeface="Arial" panose="020B0604020202020204" pitchFamily="34" charset="0"/>
                <a:cs typeface="Arial" panose="020B0604020202020204" pitchFamily="34" charset="0"/>
              </a:rPr>
              <a:t>Nourishing the Future.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15"/>
              </a:rPr>
              <a:t>Nourishing the </a:t>
            </a:r>
            <a:r>
              <a:rPr lang="en-GB" sz="1200" u="sng" dirty="0" err="1">
                <a:latin typeface="Arial" panose="020B0604020202020204" pitchFamily="34" charset="0"/>
                <a:cs typeface="Arial" panose="020B0604020202020204" pitchFamily="34" charset="0"/>
                <a:hlinkClick r:id="rId15"/>
              </a:rPr>
              <a:t>Future_making</a:t>
            </a:r>
            <a:r>
              <a:rPr lang="en-GB" sz="1200" u="sng" dirty="0">
                <a:latin typeface="Arial" panose="020B0604020202020204" pitchFamily="34" charset="0"/>
                <a:cs typeface="Arial" panose="020B0604020202020204" pitchFamily="34" charset="0"/>
                <a:hlinkClick r:id="rId15"/>
              </a:rPr>
              <a:t> healthy food accessible for every child.pdf</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Leuven Scale (1994) Available at: </a:t>
            </a:r>
            <a:r>
              <a:rPr lang="en-GB" sz="1200" u="sng" dirty="0">
                <a:latin typeface="Arial" panose="020B0604020202020204" pitchFamily="34" charset="0"/>
                <a:cs typeface="Arial" panose="020B0604020202020204" pitchFamily="34" charset="0"/>
                <a:hlinkClick r:id="rId16"/>
              </a:rPr>
              <a:t>https://learningjournals.co.uk/what-is-the-leuven-scale-and-how-to-use-it/#:~:text=The%20Leuven%20scale%20is%20a,in%20the%20nursery%20or%20school</a:t>
            </a:r>
            <a:endParaRPr lang="en-GB" sz="1200" u="sng"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Lewis, G., Neary, M., Polek, E. and </a:t>
            </a:r>
            <a:r>
              <a:rPr lang="en-GB" sz="1200" dirty="0" err="1">
                <a:latin typeface="Arial" panose="020B0604020202020204" pitchFamily="34" charset="0"/>
                <a:cs typeface="Arial" panose="020B0604020202020204" pitchFamily="34" charset="0"/>
              </a:rPr>
              <a:t>Flouri</a:t>
            </a:r>
            <a:r>
              <a:rPr lang="en-GB" sz="1200" dirty="0">
                <a:latin typeface="Arial" panose="020B0604020202020204" pitchFamily="34" charset="0"/>
                <a:cs typeface="Arial" panose="020B0604020202020204" pitchFamily="34" charset="0"/>
              </a:rPr>
              <a:t>, E.(2017) Article: The association between paternal and adolescent depressive symptoms: evidence from two population-based cohorts Lewis, The Lancet Psychiatry, Volume 4, Issue 12, 920 – 926</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Mahmood, L.; Flores-Barrantes, P.; Moreno, L.A.; </a:t>
            </a:r>
            <a:r>
              <a:rPr lang="en-GB" sz="1200" dirty="0" err="1">
                <a:latin typeface="Arial" panose="020B0604020202020204" pitchFamily="34" charset="0"/>
                <a:cs typeface="Arial" panose="020B0604020202020204" pitchFamily="34" charset="0"/>
              </a:rPr>
              <a:t>Manios</a:t>
            </a:r>
            <a:r>
              <a:rPr lang="en-GB" sz="1200" dirty="0">
                <a:latin typeface="Arial" panose="020B0604020202020204" pitchFamily="34" charset="0"/>
                <a:cs typeface="Arial" panose="020B0604020202020204" pitchFamily="34" charset="0"/>
              </a:rPr>
              <a:t>, Y.; Gonzalez-Gil, E.M. (2021) The Influence of Parental Dietary </a:t>
            </a:r>
            <a:r>
              <a:rPr lang="en-GB" sz="1200" dirty="0" err="1">
                <a:latin typeface="Arial" panose="020B0604020202020204" pitchFamily="34" charset="0"/>
                <a:cs typeface="Arial" panose="020B0604020202020204" pitchFamily="34" charset="0"/>
              </a:rPr>
              <a:t>Behaviors</a:t>
            </a:r>
            <a:r>
              <a:rPr lang="en-GB" sz="1200" dirty="0">
                <a:latin typeface="Arial" panose="020B0604020202020204" pitchFamily="34" charset="0"/>
                <a:cs typeface="Arial" panose="020B0604020202020204" pitchFamily="34" charset="0"/>
              </a:rPr>
              <a:t> and Practices on Children’s Eating Habits. </a:t>
            </a:r>
            <a:r>
              <a:rPr lang="en-GB" sz="1200" i="1" dirty="0">
                <a:latin typeface="Arial" panose="020B0604020202020204" pitchFamily="34" charset="0"/>
                <a:cs typeface="Arial" panose="020B0604020202020204" pitchFamily="34" charset="0"/>
              </a:rPr>
              <a:t>Nutrients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13</a:t>
            </a:r>
            <a:r>
              <a:rPr lang="en-GB" sz="1200" dirty="0">
                <a:latin typeface="Arial" panose="020B0604020202020204" pitchFamily="34" charset="0"/>
                <a:cs typeface="Arial" panose="020B0604020202020204" pitchFamily="34" charset="0"/>
              </a:rPr>
              <a:t>, 1138. </a:t>
            </a:r>
            <a:r>
              <a:rPr lang="en-GB" sz="1200" u="sng" dirty="0">
                <a:latin typeface="Arial" panose="020B0604020202020204" pitchFamily="34" charset="0"/>
                <a:cs typeface="Arial" panose="020B0604020202020204" pitchFamily="34" charset="0"/>
                <a:hlinkClick r:id="rId17"/>
              </a:rPr>
              <a:t>https://doi.org/10.3390/nu13041138</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Margolis, E. and Gabard-</a:t>
            </a:r>
            <a:r>
              <a:rPr lang="en-GB" sz="1200" dirty="0" err="1">
                <a:latin typeface="Arial" panose="020B0604020202020204" pitchFamily="34" charset="0"/>
                <a:cs typeface="Arial" panose="020B0604020202020204" pitchFamily="34" charset="0"/>
              </a:rPr>
              <a:t>Durnam</a:t>
            </a:r>
            <a:r>
              <a:rPr lang="en-GB" sz="1200" dirty="0">
                <a:latin typeface="Arial" panose="020B0604020202020204" pitchFamily="34" charset="0"/>
                <a:cs typeface="Arial" panose="020B0604020202020204" pitchFamily="34" charset="0"/>
              </a:rPr>
              <a:t>, (2024) Prenatal influences on postnatal neuroplasticity: Integrating </a:t>
            </a:r>
            <a:r>
              <a:rPr lang="en-GB" sz="1200" dirty="0" err="1">
                <a:latin typeface="Arial" panose="020B0604020202020204" pitchFamily="34" charset="0"/>
                <a:cs typeface="Arial" panose="020B0604020202020204" pitchFamily="34" charset="0"/>
              </a:rPr>
              <a:t>DOHaD</a:t>
            </a:r>
            <a:r>
              <a:rPr lang="en-GB" sz="1200" dirty="0">
                <a:latin typeface="Arial" panose="020B0604020202020204" pitchFamily="34" charset="0"/>
                <a:cs typeface="Arial" panose="020B0604020202020204" pitchFamily="34" charset="0"/>
              </a:rPr>
              <a:t> and sensitive/critical period frameworks to understand biological embedding in early development. </a:t>
            </a:r>
            <a:r>
              <a:rPr lang="en-GB" sz="1200" u="sng" dirty="0">
                <a:latin typeface="Arial" panose="020B0604020202020204" pitchFamily="34" charset="0"/>
                <a:cs typeface="Arial" panose="020B0604020202020204" pitchFamily="34" charset="0"/>
                <a:hlinkClick r:id="rId18"/>
              </a:rPr>
              <a:t>https://doi.org/10.1111/infa.12588</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Montessori, M. (1967)  The Discovery of the Child </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Murray, L., Halligan, S. and Cooper, PJ. (2010), Effects of postnatal depression on mother-infant interactions and child development. in T Wachs &amp; G Bremner (eds), </a:t>
            </a:r>
            <a:r>
              <a:rPr lang="en-GB" sz="1200" i="1" dirty="0">
                <a:latin typeface="Arial" panose="020B0604020202020204" pitchFamily="34" charset="0"/>
                <a:cs typeface="Arial" panose="020B0604020202020204" pitchFamily="34" charset="0"/>
              </a:rPr>
              <a:t>Handbook of Infant Development (2nd ed.).</a:t>
            </a:r>
            <a:r>
              <a:rPr lang="en-GB" sz="1200" dirty="0">
                <a:latin typeface="Arial" panose="020B0604020202020204" pitchFamily="34" charset="0"/>
                <a:cs typeface="Arial" panose="020B0604020202020204" pitchFamily="34" charset="0"/>
              </a:rPr>
              <a:t> Wiley-Blackwell Handbooks of Developmental Psychology, Wiley-Blackwell, Oxford, U. K., pp. 192-220.</a:t>
            </a:r>
          </a:p>
          <a:p>
            <a:r>
              <a:rPr lang="en-GB" sz="1200" dirty="0">
                <a:latin typeface="Arial" panose="020B0604020202020204" pitchFamily="34" charset="0"/>
                <a:cs typeface="Arial" panose="020B0604020202020204" pitchFamily="34" charset="0"/>
              </a:rPr>
              <a:t>Office for National Statistics (2016) </a:t>
            </a:r>
            <a:r>
              <a:rPr lang="en-US" sz="1200" dirty="0">
                <a:latin typeface="Arial" panose="020B0604020202020204" pitchFamily="34" charset="0"/>
                <a:cs typeface="Arial" panose="020B0604020202020204" pitchFamily="34" charset="0"/>
              </a:rPr>
              <a:t>How do childhood circumstances affect your chances of poverty as an adult?. Available at:  </a:t>
            </a:r>
            <a:r>
              <a:rPr lang="en-GB" sz="1200" u="sng" dirty="0">
                <a:latin typeface="Arial" panose="020B0604020202020204" pitchFamily="34" charset="0"/>
                <a:cs typeface="Arial" panose="020B0604020202020204" pitchFamily="34" charset="0"/>
                <a:hlinkClick r:id="rId19"/>
              </a:rPr>
              <a:t>How do childhood circumstances affect your chances of poverty as an adult? - Office for National Statistics</a:t>
            </a:r>
            <a:r>
              <a:rPr lang="en-GB" sz="1200" dirty="0">
                <a:latin typeface="Arial" panose="020B0604020202020204" pitchFamily="34" charset="0"/>
                <a:cs typeface="Arial" panose="020B0604020202020204" pitchFamily="34" charset="0"/>
              </a:rPr>
              <a:t> (Accessed 15 June 2025)</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328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FD56962-DC14-F9A1-B69C-6CCDE8C4AB17}"/>
              </a:ext>
            </a:extLst>
          </p:cNvPr>
          <p:cNvSpPr/>
          <p:nvPr/>
        </p:nvSpPr>
        <p:spPr>
          <a:xfrm>
            <a:off x="452756" y="386834"/>
            <a:ext cx="11896088" cy="276999"/>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dirty="0">
                <a:solidFill>
                  <a:schemeClr val="bg1"/>
                </a:solidFill>
              </a:rPr>
              <a:t>REFERENCE LIST</a:t>
            </a:r>
          </a:p>
        </p:txBody>
      </p:sp>
      <p:sp>
        <p:nvSpPr>
          <p:cNvPr id="7" name="Rectangle: Rounded Corners 6">
            <a:extLst>
              <a:ext uri="{FF2B5EF4-FFF2-40B4-BE49-F238E27FC236}">
                <a16:creationId xmlns:a16="http://schemas.microsoft.com/office/drawing/2014/main" id="{D844C333-85B0-C74C-5546-C2ABCF7A695B}"/>
              </a:ext>
            </a:extLst>
          </p:cNvPr>
          <p:cNvSpPr/>
          <p:nvPr/>
        </p:nvSpPr>
        <p:spPr>
          <a:xfrm>
            <a:off x="452756" y="861004"/>
            <a:ext cx="11896088" cy="8665007"/>
          </a:xfrm>
          <a:prstGeom prst="roundRect">
            <a:avLst>
              <a:gd name="adj" fmla="val 8363"/>
            </a:avLst>
          </a:prstGeom>
          <a:ln>
            <a:solidFill>
              <a:srgbClr val="002060"/>
            </a:solidFill>
          </a:ln>
        </p:spPr>
        <p:style>
          <a:lnRef idx="2">
            <a:schemeClr val="accent6"/>
          </a:lnRef>
          <a:fillRef idx="1">
            <a:schemeClr val="lt1"/>
          </a:fillRef>
          <a:effectRef idx="0">
            <a:schemeClr val="accent6"/>
          </a:effectRef>
          <a:fontRef idx="minor">
            <a:schemeClr val="dk1"/>
          </a:fontRef>
        </p:style>
        <p:txBody>
          <a:bodyPr rtlCol="0" anchor="ctr"/>
          <a:lstStyle/>
          <a:p>
            <a:r>
              <a:rPr lang="en-GB" sz="1200" dirty="0">
                <a:latin typeface="Arial" panose="020B0604020202020204" pitchFamily="34" charset="0"/>
                <a:cs typeface="Arial" panose="020B0604020202020204" pitchFamily="34" charset="0"/>
              </a:rPr>
              <a:t>Office For National Statistics (2020). Children’s well-being indicator review, UK: Available at: </a:t>
            </a:r>
            <a:r>
              <a:rPr lang="en-GB" sz="1200" u="sng" dirty="0">
                <a:latin typeface="Arial" panose="020B0604020202020204" pitchFamily="34" charset="0"/>
                <a:cs typeface="Arial" panose="020B0604020202020204" pitchFamily="34" charset="0"/>
                <a:hlinkClick r:id="rId2"/>
              </a:rPr>
              <a:t>Children’s well-being indicator review, UK: 2020 - Office for National Statistics</a:t>
            </a:r>
            <a:r>
              <a:rPr lang="en-GB" sz="1200" dirty="0">
                <a:latin typeface="Arial" panose="020B0604020202020204" pitchFamily="34" charset="0"/>
                <a:cs typeface="Arial" panose="020B0604020202020204" pitchFamily="34" charset="0"/>
              </a:rPr>
              <a:t> [Accessed 20</a:t>
            </a:r>
            <a:r>
              <a:rPr lang="en-GB" sz="1200" baseline="300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June 2025)</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Piaget, Jean, (1951). Play, Dreams And Imitation In Childhood (1st ed.). Routledge. </a:t>
            </a:r>
            <a:r>
              <a:rPr lang="en-GB" sz="1200" u="sng" dirty="0">
                <a:latin typeface="Arial" panose="020B0604020202020204" pitchFamily="34" charset="0"/>
                <a:cs typeface="Arial" panose="020B0604020202020204" pitchFamily="34" charset="0"/>
                <a:hlinkClick r:id="rId3"/>
              </a:rPr>
              <a:t>https://doi.org/10.4324/9781315009698</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Public Health Wales (2025) </a:t>
            </a:r>
            <a:r>
              <a:rPr lang="en-US" sz="1200" dirty="0">
                <a:latin typeface="Arial" panose="020B0604020202020204" pitchFamily="34" charset="0"/>
                <a:cs typeface="Arial" panose="020B0604020202020204" pitchFamily="34" charset="0"/>
              </a:rPr>
              <a:t>Information about vaccinations for babies and children aged 0 to 5 years. Available at:  </a:t>
            </a:r>
            <a:r>
              <a:rPr lang="en-GB" sz="1200" u="sng" dirty="0">
                <a:latin typeface="Arial" panose="020B0604020202020204" pitchFamily="34" charset="0"/>
                <a:cs typeface="Arial" panose="020B0604020202020204" pitchFamily="34" charset="0"/>
                <a:hlinkClick r:id="rId4"/>
              </a:rPr>
              <a:t>Information about vaccinations for babies and children aged 0 to 5 years - Public Health Wales</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Public Health Wales and Bangor University (2025) </a:t>
            </a:r>
            <a:r>
              <a:rPr lang="en-GB" sz="1200" i="1" dirty="0">
                <a:latin typeface="Arial" panose="020B0604020202020204" pitchFamily="34" charset="0"/>
                <a:cs typeface="Arial" panose="020B0604020202020204" pitchFamily="34" charset="0"/>
              </a:rPr>
              <a:t>Adverse childhood experiences and their impact on school outcomes in Wales: A trauma-informed approach</a:t>
            </a:r>
            <a:r>
              <a:rPr lang="en-GB" sz="1200" dirty="0">
                <a:latin typeface="Arial" panose="020B0604020202020204" pitchFamily="34" charset="0"/>
                <a:cs typeface="Arial" panose="020B0604020202020204" pitchFamily="34" charset="0"/>
              </a:rPr>
              <a:t>. Cardiff: Public Health Wales. Available at: </a:t>
            </a:r>
            <a:r>
              <a:rPr lang="en-GB" sz="1200" u="sng" dirty="0">
                <a:latin typeface="Arial" panose="020B0604020202020204" pitchFamily="34" charset="0"/>
                <a:cs typeface="Arial" panose="020B0604020202020204" pitchFamily="34" charset="0"/>
                <a:hlinkClick r:id="rId5"/>
              </a:rPr>
              <a:t>https://phw.nhs.wales/news/responding-to-adverse-childhood-experiences-an-evidence-review/responding-to-adverse-childhood-experiences/</a:t>
            </a:r>
            <a:endParaRPr lang="en-US"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Rechtschaffen</a:t>
            </a:r>
            <a:r>
              <a:rPr lang="en-GB" sz="1200" dirty="0">
                <a:latin typeface="Arial" panose="020B0604020202020204" pitchFamily="34" charset="0"/>
                <a:cs typeface="Arial" panose="020B0604020202020204" pitchFamily="34" charset="0"/>
              </a:rPr>
              <a:t>, A. (1998) 'Current perspectives on the function of sleep', </a:t>
            </a:r>
            <a:r>
              <a:rPr lang="en-GB" sz="1200" i="1" dirty="0">
                <a:latin typeface="Arial" panose="020B0604020202020204" pitchFamily="34" charset="0"/>
                <a:cs typeface="Arial" panose="020B0604020202020204" pitchFamily="34" charset="0"/>
              </a:rPr>
              <a:t>Perspectives in Biology and Medicine</a:t>
            </a:r>
            <a:r>
              <a:rPr lang="en-GB" sz="1200" dirty="0">
                <a:latin typeface="Arial" panose="020B0604020202020204" pitchFamily="34" charset="0"/>
                <a:cs typeface="Arial" panose="020B0604020202020204" pitchFamily="34" charset="0"/>
              </a:rPr>
              <a:t>, 41(3), pp. 359–390.</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Royal College of Midwives. (2022) Blog </a:t>
            </a:r>
            <a:r>
              <a:rPr lang="en-GB" sz="1200" u="sng" dirty="0">
                <a:latin typeface="Arial" panose="020B0604020202020204" pitchFamily="34" charset="0"/>
                <a:cs typeface="Arial" panose="020B0604020202020204" pitchFamily="34" charset="0"/>
                <a:hlinkClick r:id="rId6"/>
              </a:rPr>
              <a:t>Getting the right start in life - Royal College of Midwives</a:t>
            </a:r>
            <a:r>
              <a:rPr lang="en-GB" sz="1200" dirty="0">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Sahu, B. Singh, M.K., (2023) Foundations of Early Childhood Development and Learning. </a:t>
            </a:r>
            <a:r>
              <a:rPr lang="en-GB" sz="1200" i="1" dirty="0">
                <a:latin typeface="Arial" panose="020B0604020202020204" pitchFamily="34" charset="0"/>
                <a:cs typeface="Arial" panose="020B0604020202020204" pitchFamily="34" charset="0"/>
              </a:rPr>
              <a:t>Preschool Education and An Integrated Preschool Curriculum</a:t>
            </a:r>
            <a:r>
              <a:rPr lang="en-GB" sz="1200" dirty="0">
                <a:latin typeface="Arial" panose="020B0604020202020204" pitchFamily="34" charset="0"/>
                <a:cs typeface="Arial" panose="020B0604020202020204" pitchFamily="34" charset="0"/>
              </a:rPr>
              <a:t>, p.10.  India </a:t>
            </a:r>
            <a:r>
              <a:rPr lang="en-GB" sz="1200" u="sng" dirty="0">
                <a:latin typeface="Arial" panose="020B0604020202020204" pitchFamily="34" charset="0"/>
                <a:cs typeface="Arial" panose="020B0604020202020204" pitchFamily="34" charset="0"/>
                <a:hlinkClick r:id="rId7"/>
              </a:rPr>
              <a:t>Microsoft Word - EBCH_24_1393 V4 (KAMAL)</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Save the Children (2024) </a:t>
            </a:r>
            <a:r>
              <a:rPr lang="en-US" sz="1200" i="1" dirty="0">
                <a:latin typeface="Arial" panose="020B0604020202020204" pitchFamily="34" charset="0"/>
                <a:cs typeface="Arial" panose="020B0604020202020204" pitchFamily="34" charset="0"/>
              </a:rPr>
              <a:t>4.3 Million Children in Poverty are Being Failed. </a:t>
            </a:r>
            <a:r>
              <a:rPr lang="en-US" sz="1200" dirty="0">
                <a:latin typeface="Arial" panose="020B0604020202020204" pitchFamily="34" charset="0"/>
                <a:cs typeface="Arial" panose="020B0604020202020204" pitchFamily="34" charset="0"/>
              </a:rPr>
              <a:t>Article Available at: </a:t>
            </a:r>
            <a:r>
              <a:rPr lang="en-GB" sz="1200" u="sng" dirty="0">
                <a:latin typeface="Arial" panose="020B0604020202020204" pitchFamily="34" charset="0"/>
                <a:cs typeface="Arial" panose="020B0604020202020204" pitchFamily="34" charset="0"/>
                <a:hlinkClick r:id="rId8"/>
              </a:rPr>
              <a:t>4.3million children in poverty are being failed - UK Gov needs to wake up</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Seligman, M.E.P. (2011) </a:t>
            </a:r>
            <a:r>
              <a:rPr lang="en-GB" sz="1200" i="1" dirty="0">
                <a:latin typeface="Arial" panose="020B0604020202020204" pitchFamily="34" charset="0"/>
                <a:cs typeface="Arial" panose="020B0604020202020204" pitchFamily="34" charset="0"/>
              </a:rPr>
              <a:t>Flourish: A Visionary New Understanding of Happiness and Well‑Being</a:t>
            </a:r>
            <a:r>
              <a:rPr lang="en-GB" sz="1200" dirty="0">
                <a:latin typeface="Arial" panose="020B0604020202020204" pitchFamily="34" charset="0"/>
                <a:cs typeface="Arial" panose="020B0604020202020204" pitchFamily="34" charset="0"/>
              </a:rPr>
              <a:t>. New York: Free Press.</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Simply Psychology. (2022) Available at: </a:t>
            </a:r>
            <a:r>
              <a:rPr lang="en-GB" sz="1200" u="sng" dirty="0">
                <a:latin typeface="Arial" panose="020B0604020202020204" pitchFamily="34" charset="0"/>
                <a:cs typeface="Arial" panose="020B0604020202020204" pitchFamily="34" charset="0"/>
                <a:hlinkClick r:id="rId9"/>
              </a:rPr>
              <a:t>simplypsychology.org-MaslowsHierarchyofNeeds1.pdf</a:t>
            </a:r>
            <a:r>
              <a:rPr lang="en-GB" sz="1200" dirty="0">
                <a:latin typeface="Arial" panose="020B0604020202020204" pitchFamily="34" charset="0"/>
                <a:cs typeface="Arial" panose="020B0604020202020204" pitchFamily="34" charset="0"/>
              </a:rPr>
              <a:t> [Digital Photograph]</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Simply Psychology. (2025) Available at </a:t>
            </a:r>
            <a:r>
              <a:rPr lang="en-GB" sz="1200" u="sng" dirty="0">
                <a:latin typeface="Arial" panose="020B0604020202020204" pitchFamily="34" charset="0"/>
                <a:cs typeface="Arial" panose="020B0604020202020204" pitchFamily="34" charset="0"/>
                <a:hlinkClick r:id="rId10"/>
              </a:rPr>
              <a:t>Bronfenbrenner's Ecological Systems Theory</a:t>
            </a:r>
            <a:r>
              <a:rPr lang="en-GB" sz="1200" dirty="0">
                <a:latin typeface="Arial" panose="020B0604020202020204" pitchFamily="34" charset="0"/>
                <a:cs typeface="Arial" panose="020B0604020202020204" pitchFamily="34" charset="0"/>
              </a:rPr>
              <a:t> [Digital Photograph]</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Spagnola, M. and Fiese, B.(2007) Family Routines and Rituals: A Context for Development in the Lives of Young Children. Infants &amp; Young Children 20(4):p 284-299,. | DOI: 10.1097/01.IYC.0000290352.32170.5a</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Lancet (2019). </a:t>
            </a:r>
            <a:r>
              <a:rPr lang="en-US" sz="1200" i="1" dirty="0">
                <a:latin typeface="Arial" panose="020B0604020202020204" pitchFamily="34" charset="0"/>
                <a:cs typeface="Arial" panose="020B0604020202020204" pitchFamily="34" charset="0"/>
              </a:rPr>
              <a:t>Health effects of dietary risks in 195 countries</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1990–2017: a systematic analysis for the Global Burden of Disease Study 2017</a:t>
            </a:r>
            <a:r>
              <a:rPr lang="en-GB" sz="1200" dirty="0">
                <a:latin typeface="Arial" panose="020B0604020202020204" pitchFamily="34" charset="0"/>
                <a:cs typeface="Arial" panose="020B0604020202020204" pitchFamily="34" charset="0"/>
              </a:rPr>
              <a:t> Volume 393, Issue 10184, 1958 – 1972 DOI: </a:t>
            </a:r>
            <a:r>
              <a:rPr lang="en-GB" sz="1200" u="sng" dirty="0">
                <a:latin typeface="Arial" panose="020B0604020202020204" pitchFamily="34" charset="0"/>
                <a:cs typeface="Arial" panose="020B0604020202020204" pitchFamily="34" charset="0"/>
                <a:hlinkClick r:id="rId11"/>
              </a:rPr>
              <a:t>10.1016/S0140-6736(19)30041-8</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National Scientific Council for the Developing Child (2011) Children’s Emotional Development is Built into the Architecture of their Brains. Available at: </a:t>
            </a:r>
            <a:r>
              <a:rPr lang="en-GB" sz="1200" u="sng" dirty="0">
                <a:latin typeface="Arial" panose="020B0604020202020204" pitchFamily="34" charset="0"/>
                <a:cs typeface="Arial" panose="020B0604020202020204" pitchFamily="34" charset="0"/>
                <a:hlinkClick r:id="rId12"/>
              </a:rPr>
              <a:t>Children's Emotional Development Is Built into the Architecture of Their Brains</a:t>
            </a:r>
            <a:r>
              <a:rPr lang="en-GB" sz="1200" dirty="0">
                <a:latin typeface="Arial" panose="020B0604020202020204" pitchFamily="34" charset="0"/>
                <a:cs typeface="Arial" panose="020B0604020202020204" pitchFamily="34" charset="0"/>
              </a:rPr>
              <a:t> (Accessed 19 June 2025)</a:t>
            </a:r>
            <a:endParaRPr lang="en-US"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Torracinta</a:t>
            </a:r>
            <a:r>
              <a:rPr lang="en-GB" sz="1200" dirty="0">
                <a:latin typeface="Arial" panose="020B0604020202020204" pitchFamily="34" charset="0"/>
                <a:cs typeface="Arial" panose="020B0604020202020204" pitchFamily="34" charset="0"/>
              </a:rPr>
              <a:t>, L., Tanner, R., and </a:t>
            </a:r>
            <a:r>
              <a:rPr lang="en-GB" sz="1200" dirty="0" err="1">
                <a:latin typeface="Arial" panose="020B0604020202020204" pitchFamily="34" charset="0"/>
                <a:cs typeface="Arial" panose="020B0604020202020204" pitchFamily="34" charset="0"/>
              </a:rPr>
              <a:t>Vanderslott</a:t>
            </a:r>
            <a:r>
              <a:rPr lang="en-GB" sz="1200" dirty="0">
                <a:latin typeface="Arial" panose="020B0604020202020204" pitchFamily="34" charset="0"/>
                <a:cs typeface="Arial" panose="020B0604020202020204" pitchFamily="34" charset="0"/>
              </a:rPr>
              <a:t>, S. (2021). MMR Vaccine Attitude and Uptake Research in the United Kingdom: A Critical Review </a:t>
            </a:r>
            <a:r>
              <a:rPr lang="en-GB" sz="1200" i="1" dirty="0">
                <a:latin typeface="Arial" panose="020B0604020202020204" pitchFamily="34" charset="0"/>
                <a:cs typeface="Arial" panose="020B0604020202020204" pitchFamily="34" charset="0"/>
              </a:rPr>
              <a:t>Vaccines</a:t>
            </a:r>
            <a:r>
              <a:rPr lang="en-GB" sz="1200" dirty="0">
                <a:latin typeface="Arial" panose="020B0604020202020204" pitchFamily="34" charset="0"/>
                <a:cs typeface="Arial" panose="020B0604020202020204" pitchFamily="34" charset="0"/>
              </a:rPr>
              <a:t> 9, no. 4: 402. </a:t>
            </a:r>
            <a:r>
              <a:rPr lang="en-GB" sz="1200" u="sng" dirty="0">
                <a:latin typeface="Arial" panose="020B0604020202020204" pitchFamily="34" charset="0"/>
                <a:cs typeface="Arial" panose="020B0604020202020204" pitchFamily="34" charset="0"/>
                <a:hlinkClick r:id="rId13"/>
              </a:rPr>
              <a:t>https://doi.org/10.3390/vaccines9040402</a:t>
            </a:r>
            <a:r>
              <a:rPr lang="en-GB" sz="1200" dirty="0">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Welsh Government (2011) United Nations Convention on the Rights of the Child Articles Poster. Available at: </a:t>
            </a:r>
            <a:r>
              <a:rPr lang="en-GB" sz="1200" u="sng" dirty="0">
                <a:latin typeface="Arial" panose="020B0604020202020204" pitchFamily="34" charset="0"/>
                <a:cs typeface="Arial" panose="020B0604020202020204" pitchFamily="34" charset="0"/>
                <a:hlinkClick r:id="rId14"/>
              </a:rPr>
              <a:t>The United Nations Convention on the rights of the child poster</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UNICEF (2020) </a:t>
            </a:r>
            <a:r>
              <a:rPr lang="en-GB" sz="1200" i="1" dirty="0">
                <a:latin typeface="Arial" panose="020B0604020202020204" pitchFamily="34" charset="0"/>
                <a:cs typeface="Arial" panose="020B0604020202020204" pitchFamily="34" charset="0"/>
              </a:rPr>
              <a:t>Worlds of Influence: Understanding What Shapes Child Well-being in Rich Countries</a:t>
            </a:r>
            <a:r>
              <a:rPr lang="en-GB" sz="1200" dirty="0">
                <a:latin typeface="Arial" panose="020B0604020202020204" pitchFamily="34" charset="0"/>
                <a:cs typeface="Arial" panose="020B0604020202020204" pitchFamily="34" charset="0"/>
              </a:rPr>
              <a:t>. Innocenti Report Card 16. Florence: UNICEF Office of Research – Innocenti. Available at: https://www.unicef-irc.org/publications/1140-worlds-of-influence-understanding-what-shapes-child-well-being.html (Accessed: 16 June 2025).</a:t>
            </a:r>
          </a:p>
          <a:p>
            <a:r>
              <a:rPr lang="en-GB" sz="1200" dirty="0">
                <a:latin typeface="Arial" panose="020B0604020202020204" pitchFamily="34" charset="0"/>
                <a:cs typeface="Arial" panose="020B0604020202020204" pitchFamily="34" charset="0"/>
              </a:rPr>
              <a:t>Watkins P (2024). </a:t>
            </a:r>
            <a:r>
              <a:rPr lang="en-GB" sz="1200" i="1" dirty="0">
                <a:latin typeface="Arial" panose="020B0604020202020204" pitchFamily="34" charset="0"/>
                <a:cs typeface="Arial" panose="020B0604020202020204" pitchFamily="34" charset="0"/>
              </a:rPr>
              <a:t>The rise in obesity: some food for thought</a:t>
            </a:r>
            <a:r>
              <a:rPr lang="en-GB" sz="1200" dirty="0">
                <a:latin typeface="Arial" panose="020B0604020202020204" pitchFamily="34" charset="0"/>
                <a:cs typeface="Arial" panose="020B0604020202020204" pitchFamily="34" charset="0"/>
              </a:rPr>
              <a:t> Available </a:t>
            </a:r>
            <a:r>
              <a:rPr lang="en-GB" sz="1200" dirty="0" err="1">
                <a:latin typeface="Arial" panose="020B0604020202020204" pitchFamily="34" charset="0"/>
                <a:cs typeface="Arial" panose="020B0604020202020204" pitchFamily="34" charset="0"/>
              </a:rPr>
              <a:t>at:</a:t>
            </a:r>
            <a:r>
              <a:rPr lang="en-GB" sz="1200" u="sng" dirty="0" err="1">
                <a:latin typeface="Arial" panose="020B0604020202020204" pitchFamily="34" charset="0"/>
                <a:cs typeface="Arial" panose="020B0604020202020204" pitchFamily="34" charset="0"/>
                <a:hlinkClick r:id="rId15"/>
              </a:rPr>
              <a:t>The</a:t>
            </a:r>
            <a:r>
              <a:rPr lang="en-GB" sz="1200" u="sng" dirty="0">
                <a:latin typeface="Arial" panose="020B0604020202020204" pitchFamily="34" charset="0"/>
                <a:cs typeface="Arial" panose="020B0604020202020204" pitchFamily="34" charset="0"/>
                <a:hlinkClick r:id="rId15"/>
              </a:rPr>
              <a:t> rise in obesity: some food for thought</a:t>
            </a:r>
            <a:r>
              <a:rPr lang="en-GB" sz="1200" dirty="0">
                <a:latin typeface="Arial" panose="020B0604020202020204" pitchFamily="34" charset="0"/>
                <a:cs typeface="Arial" panose="020B0604020202020204" pitchFamily="34" charset="0"/>
              </a:rPr>
              <a:t> (Accessed:  7 June 2025).</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Well-being Future Generations Act (2015) Available at: </a:t>
            </a:r>
            <a:r>
              <a:rPr lang="en-GB" sz="1200" u="sng" dirty="0">
                <a:latin typeface="Arial" panose="020B0604020202020204" pitchFamily="34" charset="0"/>
                <a:cs typeface="Arial" panose="020B0604020202020204" pitchFamily="34" charset="0"/>
                <a:hlinkClick r:id="rId16"/>
              </a:rPr>
              <a:t>Well-being of Future Generations Act 2015 - Future Generations Wales</a:t>
            </a:r>
            <a:r>
              <a:rPr lang="en-GB" sz="1200" dirty="0">
                <a:latin typeface="Arial" panose="020B0604020202020204" pitchFamily="34" charset="0"/>
                <a:cs typeface="Arial" panose="020B0604020202020204" pitchFamily="34" charset="0"/>
              </a:rPr>
              <a:t> (Accessed 15 June 2025).</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Welsh Government. (2019) Area of learning and experience: Health and well-being. Available at: https://hwb.gov.wales/curriculum-for-wales/health-and-well-being (Accessed:20 June 2025) </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Welsh Government(2024) Flying Start programme. Available at: </a:t>
            </a:r>
            <a:r>
              <a:rPr lang="en-GB" sz="1200" u="sng" dirty="0">
                <a:latin typeface="Arial" panose="020B0604020202020204" pitchFamily="34" charset="0"/>
                <a:cs typeface="Arial" panose="020B0604020202020204" pitchFamily="34" charset="0"/>
                <a:hlinkClick r:id="rId17"/>
              </a:rPr>
              <a:t>Flying Start programme | GOV.WALES</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Welsh Government (2024) </a:t>
            </a:r>
            <a:r>
              <a:rPr lang="en-GB" sz="1200" i="1" dirty="0">
                <a:latin typeface="Arial" panose="020B0604020202020204" pitchFamily="34" charset="0"/>
                <a:cs typeface="Arial" panose="020B0604020202020204" pitchFamily="34" charset="0"/>
              </a:rPr>
              <a:t>Healthy Child Wales Programme</a:t>
            </a:r>
            <a:r>
              <a:rPr lang="en-GB" sz="1200" dirty="0">
                <a:latin typeface="Arial" panose="020B0604020202020204" pitchFamily="34" charset="0"/>
                <a:cs typeface="Arial" panose="020B0604020202020204" pitchFamily="34" charset="0"/>
              </a:rPr>
              <a:t>. Available at: https://www.gov.wales/healthy-child-wales-programme (Accessed: 15</a:t>
            </a:r>
            <a:r>
              <a:rPr lang="en-GB" sz="1200" baseline="300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June 2025).</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Welsh Government (2024) Food and nutrition guidance for childcare providers. Cardiff:. Available at: </a:t>
            </a:r>
            <a:r>
              <a:rPr lang="en-GB" sz="1200" u="sng" dirty="0">
                <a:latin typeface="Arial" panose="020B0604020202020204" pitchFamily="34" charset="0"/>
                <a:cs typeface="Arial" panose="020B0604020202020204" pitchFamily="34" charset="0"/>
                <a:hlinkClick r:id="rId18"/>
              </a:rPr>
              <a:t>Food and nutrition guidance for childcare providers | GOV.WALES</a:t>
            </a:r>
            <a:r>
              <a:rPr lang="en-GB" sz="1200" dirty="0">
                <a:latin typeface="Arial" panose="020B0604020202020204" pitchFamily="34" charset="0"/>
                <a:cs typeface="Arial" panose="020B0604020202020204" pitchFamily="34" charset="0"/>
              </a:rPr>
              <a:t> (Accessed 15 June 2025)</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World Health Organization (1948). Principles. Available at: </a:t>
            </a:r>
            <a:r>
              <a:rPr lang="en-GB" sz="1200" u="sng" dirty="0">
                <a:latin typeface="Arial" panose="020B0604020202020204" pitchFamily="34" charset="0"/>
                <a:cs typeface="Arial" panose="020B0604020202020204" pitchFamily="34" charset="0"/>
                <a:hlinkClick r:id="rId19"/>
              </a:rPr>
              <a:t>Constitution of the World Health Organization</a:t>
            </a:r>
            <a:r>
              <a:rPr lang="en-GB" sz="1200" dirty="0">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World Health Organization (2001) </a:t>
            </a:r>
            <a:r>
              <a:rPr lang="en-GB" sz="1200" i="1" dirty="0">
                <a:latin typeface="Arial" panose="020B0604020202020204" pitchFamily="34" charset="0"/>
                <a:cs typeface="Arial" panose="020B0604020202020204" pitchFamily="34" charset="0"/>
              </a:rPr>
              <a:t>Strengthening Mental Health Promotion</a:t>
            </a:r>
            <a:r>
              <a:rPr lang="en-GB" sz="1200" dirty="0">
                <a:latin typeface="Arial" panose="020B0604020202020204" pitchFamily="34" charset="0"/>
                <a:cs typeface="Arial" panose="020B0604020202020204" pitchFamily="34" charset="0"/>
              </a:rPr>
              <a:t>. Geneva: WHO. Available at: </a:t>
            </a:r>
            <a:r>
              <a:rPr lang="en-GB" sz="1200" u="sng" dirty="0">
                <a:latin typeface="Arial" panose="020B0604020202020204" pitchFamily="34" charset="0"/>
                <a:cs typeface="Arial" panose="020B0604020202020204" pitchFamily="34" charset="0"/>
                <a:hlinkClick r:id="rId20"/>
              </a:rPr>
              <a:t>https://www.who.int/publications/i/item/strengthening-mental-health-promotion</a:t>
            </a:r>
            <a:r>
              <a:rPr lang="en-GB" sz="1200" dirty="0">
                <a:latin typeface="Arial" panose="020B0604020202020204" pitchFamily="34" charset="0"/>
                <a:cs typeface="Arial" panose="020B0604020202020204" pitchFamily="34" charset="0"/>
              </a:rPr>
              <a:t> (Accessed: 16 June 2025).</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World Health Organization (2019). To grow up healthy, children need to sit less and play more. Available at: </a:t>
            </a:r>
            <a:r>
              <a:rPr lang="en-GB" sz="1200" u="sng" dirty="0">
                <a:latin typeface="Arial" panose="020B0604020202020204" pitchFamily="34" charset="0"/>
                <a:cs typeface="Arial" panose="020B0604020202020204" pitchFamily="34" charset="0"/>
                <a:hlinkClick r:id="rId21"/>
              </a:rPr>
              <a:t>https://www.who.int/news/item/24-04-2019-to-grow-up-healthy-children-need-to-sit-less-and-play-more</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Yoong, SL., Lum, M., Wolfenden, L., Jackson, J., Barnes, C., Hall, AE., McCrabb, S., Pearson N., Lane, C., Jones, JZ., Nolan, E., </a:t>
            </a:r>
            <a:r>
              <a:rPr lang="en-GB" sz="1200" dirty="0" err="1">
                <a:latin typeface="Arial" panose="020B0604020202020204" pitchFamily="34" charset="0"/>
                <a:cs typeface="Arial" panose="020B0604020202020204" pitchFamily="34" charset="0"/>
              </a:rPr>
              <a:t>Dinour</a:t>
            </a:r>
            <a:r>
              <a:rPr lang="en-GB" sz="1200" dirty="0">
                <a:latin typeface="Arial" panose="020B0604020202020204" pitchFamily="34" charset="0"/>
                <a:cs typeface="Arial" panose="020B0604020202020204" pitchFamily="34" charset="0"/>
              </a:rPr>
              <a:t>, L., McDonnell, T., Booth, D., and Grady, A. (2023) Healthy eating interventions delivered in early childhood education and care settings for improving the diet of children aged six months to six years. Cochrane Database of Systematic Reviews 2023, Issue 8. Art. No.: CD013862. DOI: 10.1002/14651858.CD013862.pub3. (Accessed 21 June 2025).</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99164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4620</Words>
  <Application>Microsoft Office PowerPoint</Application>
  <PresentationFormat>A3 Paper (297x420 mm)</PresentationFormat>
  <Paragraphs>106</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Sullivan</dc:creator>
  <cp:lastModifiedBy>Natasha Sullivan</cp:lastModifiedBy>
  <cp:revision>10</cp:revision>
  <dcterms:created xsi:type="dcterms:W3CDTF">2025-06-22T16:46:31Z</dcterms:created>
  <dcterms:modified xsi:type="dcterms:W3CDTF">2025-06-22T22:36:35Z</dcterms:modified>
</cp:coreProperties>
</file>