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71" r:id="rId2"/>
    <p:sldId id="854" r:id="rId3"/>
    <p:sldId id="846" r:id="rId4"/>
    <p:sldId id="847" r:id="rId5"/>
    <p:sldId id="870" r:id="rId6"/>
    <p:sldId id="855" r:id="rId7"/>
    <p:sldId id="856" r:id="rId8"/>
    <p:sldId id="871" r:id="rId9"/>
    <p:sldId id="857" r:id="rId10"/>
    <p:sldId id="872" r:id="rId11"/>
    <p:sldId id="858" r:id="rId12"/>
    <p:sldId id="873" r:id="rId13"/>
    <p:sldId id="859" r:id="rId14"/>
    <p:sldId id="874" r:id="rId15"/>
    <p:sldId id="860" r:id="rId16"/>
    <p:sldId id="861" r:id="rId17"/>
    <p:sldId id="869" r:id="rId1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51" d="100"/>
          <a:sy n="51" d="100"/>
        </p:scale>
        <p:origin x="514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1E81343-1A6F-0B61-4FC5-4375C2805B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0317FC60-94BF-CB5F-9B51-87185B867B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5FF5009E-0707-76E9-6EFE-4F97804A5346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307FBDFE-972E-49EB-48E3-CA221D670777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2C56961E-7CFC-ECFC-6EA4-AE9CF14ADA92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90F60FDC-2C89-28C2-6F66-01312D776602}"/>
              </a:ext>
            </a:extLst>
          </p:cNvPr>
          <p:cNvSpPr/>
          <p:nvPr/>
        </p:nvSpPr>
        <p:spPr>
          <a:xfrm>
            <a:off x="616721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5FEB7108-00F3-4A34-E7E4-8F0CD6DFD44A}"/>
              </a:ext>
            </a:extLst>
          </p:cNvPr>
          <p:cNvSpPr/>
          <p:nvPr/>
        </p:nvSpPr>
        <p:spPr>
          <a:xfrm>
            <a:off x="7319342" y="4869954"/>
            <a:ext cx="504056" cy="79208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581394AB-3A48-853B-D652-95E9B0EAA92B}"/>
              </a:ext>
            </a:extLst>
          </p:cNvPr>
          <p:cNvSpPr/>
          <p:nvPr/>
        </p:nvSpPr>
        <p:spPr>
          <a:xfrm>
            <a:off x="8039422" y="595007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77369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C446DD6D-0EA5-DB75-CDEE-A53A8925FF83}"/>
              </a:ext>
            </a:extLst>
          </p:cNvPr>
          <p:cNvSpPr txBox="1"/>
          <p:nvPr/>
        </p:nvSpPr>
        <p:spPr>
          <a:xfrm>
            <a:off x="5901049" y="621482"/>
            <a:ext cx="3005951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此明眾緣聚散無常之義也。文中重在「碎合」二字。因其可碎可合，足證微塵世界之相，皆是緣生，當體即空。而法性中，本無此物。故雖不斷滅，而不可執著也。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4489604-971F-41D7-4AE7-CFEAA5F50422}"/>
              </a:ext>
            </a:extLst>
          </p:cNvPr>
          <p:cNvSpPr txBox="1"/>
          <p:nvPr/>
        </p:nvSpPr>
        <p:spPr>
          <a:xfrm>
            <a:off x="8940100" y="621482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須菩提。若善男子。善女人。以三千大千世界碎為微塵。於意云何。是微塵眾。寧為多不。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E1A597A-C6F3-FA16-77A2-6640D877E615}"/>
              </a:ext>
            </a:extLst>
          </p:cNvPr>
          <p:cNvSpPr txBox="1"/>
          <p:nvPr/>
        </p:nvSpPr>
        <p:spPr>
          <a:xfrm>
            <a:off x="0" y="644203"/>
            <a:ext cx="582723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塵是物質裡頭最小的。世界是物相裡面最大的。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上講這個，現代科學研究的重心也是這個。他研究大的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探</a:t>
            </a:r>
            <a:r>
              <a:rPr lang="zh-CN" altLang="en-US" sz="2800" dirty="0">
                <a:solidFill>
                  <a:srgbClr val="FFFF00"/>
                </a:solidFill>
              </a:rPr>
              <a:t>索</a:t>
            </a:r>
            <a:r>
              <a:rPr lang="zh-TW" altLang="en-US" sz="2800" dirty="0">
                <a:solidFill>
                  <a:srgbClr val="FFFF00"/>
                </a:solidFill>
              </a:rPr>
              <a:t>無量無邊的太空。小的研究原子、電子、基本粒子，這是最小的。佛</a:t>
            </a:r>
            <a:r>
              <a:rPr lang="zh-CN" altLang="en-US" sz="2800" dirty="0">
                <a:solidFill>
                  <a:srgbClr val="FFFF00"/>
                </a:solidFill>
              </a:rPr>
              <a:t>拿</a:t>
            </a:r>
            <a:r>
              <a:rPr lang="zh-TW" altLang="en-US" sz="2800" dirty="0">
                <a:solidFill>
                  <a:srgbClr val="FFFF00"/>
                </a:solidFill>
              </a:rPr>
              <a:t>最大</a:t>
            </a:r>
            <a:r>
              <a:rPr lang="zh-CN" altLang="en-US" sz="2800" dirty="0">
                <a:solidFill>
                  <a:srgbClr val="FFFF00"/>
                </a:solidFill>
              </a:rPr>
              <a:t>的和</a:t>
            </a:r>
            <a:r>
              <a:rPr lang="zh-TW" altLang="en-US" sz="2800" dirty="0">
                <a:solidFill>
                  <a:srgbClr val="FFFF00"/>
                </a:solidFill>
              </a:rPr>
              <a:t>最小的，來告訴我們</a:t>
            </a:r>
            <a:r>
              <a:rPr lang="zh-CN" altLang="en-US" sz="2800" dirty="0">
                <a:solidFill>
                  <a:srgbClr val="FFFF00"/>
                </a:solidFill>
              </a:rPr>
              <a:t>，</a:t>
            </a:r>
            <a:r>
              <a:rPr lang="zh-TW" altLang="en-US" sz="2800" dirty="0">
                <a:solidFill>
                  <a:srgbClr val="FFFF00"/>
                </a:solidFill>
              </a:rPr>
              <a:t>一多、大小，都是相對的，</a:t>
            </a:r>
            <a:r>
              <a:rPr lang="zh-CN" altLang="en-US" sz="2800" dirty="0">
                <a:solidFill>
                  <a:srgbClr val="FFFF00"/>
                </a:solidFill>
              </a:rPr>
              <a:t>都</a:t>
            </a:r>
            <a:r>
              <a:rPr lang="zh-TW" altLang="en-US" sz="2800" dirty="0">
                <a:solidFill>
                  <a:srgbClr val="FFFF00"/>
                </a:solidFill>
              </a:rPr>
              <a:t>是從妄想分別執著</a:t>
            </a:r>
            <a:r>
              <a:rPr lang="zh-CN" altLang="en-US" sz="2800" dirty="0">
                <a:solidFill>
                  <a:srgbClr val="FFFF00"/>
                </a:solidFill>
              </a:rPr>
              <a:t>而</a:t>
            </a:r>
            <a:r>
              <a:rPr lang="zh-TW" altLang="en-US" sz="2800" dirty="0">
                <a:solidFill>
                  <a:srgbClr val="FFFF00"/>
                </a:solidFill>
              </a:rPr>
              <a:t>來，不是真的，要把它捨掉。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F0A9AC0F-C65E-6C13-3B32-2F410C32E1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96858" y="189434"/>
            <a:ext cx="830996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766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EC81E585-33DC-5000-8A37-FA077D153440}"/>
              </a:ext>
            </a:extLst>
          </p:cNvPr>
          <p:cNvSpPr txBox="1"/>
          <p:nvPr/>
        </p:nvSpPr>
        <p:spPr>
          <a:xfrm>
            <a:off x="478590" y="846297"/>
            <a:ext cx="1034129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世界怎麼來的？微塵組合的。它可以組合，它可以分解。過去認為物質最小的是原子，現在中子、質子又可以分，科學名詞叫夸克，組合的。夸克將來</a:t>
            </a:r>
            <a:r>
              <a:rPr lang="zh-CN" altLang="en-US" sz="2800" dirty="0">
                <a:solidFill>
                  <a:srgbClr val="FFFF00"/>
                </a:solidFill>
              </a:rPr>
              <a:t>可能可以</a:t>
            </a:r>
            <a:r>
              <a:rPr lang="zh-TW" altLang="en-US" sz="2800" dirty="0">
                <a:solidFill>
                  <a:srgbClr val="FFFF00"/>
                </a:solidFill>
              </a:rPr>
              <a:t>再分。所以才曉得，一切法因緣</a:t>
            </a:r>
            <a:r>
              <a:rPr lang="zh-CN" altLang="en-US" sz="2800" dirty="0">
                <a:solidFill>
                  <a:srgbClr val="FFFF00"/>
                </a:solidFill>
              </a:rPr>
              <a:t>所</a:t>
            </a:r>
            <a:r>
              <a:rPr lang="zh-TW" altLang="en-US" sz="2800" dirty="0">
                <a:solidFill>
                  <a:srgbClr val="FFFF00"/>
                </a:solidFill>
              </a:rPr>
              <a:t>生。緣生之法沒有自性，沒有自性是沒有自體，所以是當體即空，了不可得。這是說宇宙的現象。所以，哪一樣東西是自己的？你要能了解事實真相，你還會執著嗎？你還會打妄想「這是我的，那個東西我要佔有它</a:t>
            </a:r>
            <a:r>
              <a:rPr lang="zh-TW" altLang="en-US" sz="2800">
                <a:solidFill>
                  <a:srgbClr val="FFFF00"/>
                </a:solidFill>
              </a:rPr>
              <a:t>」？說</a:t>
            </a:r>
            <a:r>
              <a:rPr lang="zh-TW" altLang="en-US" sz="2800" dirty="0">
                <a:solidFill>
                  <a:srgbClr val="FFFF00"/>
                </a:solidFill>
              </a:rPr>
              <a:t>老實話，身體都不是自己的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心是精神，也是緣生的，八識五十一心所都是緣生的。這才了解原來身心萬物都不可得，都是緣聚緣散的假相而已。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B4639DD0-618D-C088-4288-F9EA050CAF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CA4E6A3-55A5-8291-0EFC-967DCC0CCDC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54969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A30E0505-18E9-E207-35E1-79C5F6092C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43809AE9-1305-2DCB-AB8E-C3BD45922C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008C27B-9535-B730-0E7B-A988512ABDD3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B195D3A9-AA71-3FD2-11B7-22C71137E77A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F3F3A95C-3E9E-C21D-FCFD-BD4CD4FB2E86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6EC8C783-8449-F55F-0560-D54A02D71567}"/>
              </a:ext>
            </a:extLst>
          </p:cNvPr>
          <p:cNvSpPr/>
          <p:nvPr/>
        </p:nvSpPr>
        <p:spPr>
          <a:xfrm>
            <a:off x="616721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77055E0A-7574-0A74-DEA9-3CEBCA082AAF}"/>
              </a:ext>
            </a:extLst>
          </p:cNvPr>
          <p:cNvSpPr/>
          <p:nvPr/>
        </p:nvSpPr>
        <p:spPr>
          <a:xfrm>
            <a:off x="7319342" y="4869954"/>
            <a:ext cx="504056" cy="79208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EA94F776-F7A5-53C8-B12B-C15435BFCC36}"/>
              </a:ext>
            </a:extLst>
          </p:cNvPr>
          <p:cNvSpPr/>
          <p:nvPr/>
        </p:nvSpPr>
        <p:spPr>
          <a:xfrm>
            <a:off x="7319342" y="595007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571316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15A143DE-633C-CAC3-8412-B84E34F56CC7}"/>
              </a:ext>
            </a:extLst>
          </p:cNvPr>
          <p:cNvSpPr txBox="1"/>
          <p:nvPr/>
        </p:nvSpPr>
        <p:spPr>
          <a:xfrm>
            <a:off x="7890177" y="628954"/>
            <a:ext cx="187743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問意著重在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眾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字。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微塵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是集合之幻相，並非實有。當體即空，了不可得。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C9D99117-F89C-B9D9-4B01-082484A760BD}"/>
              </a:ext>
            </a:extLst>
          </p:cNvPr>
          <p:cNvSpPr txBox="1"/>
          <p:nvPr/>
        </p:nvSpPr>
        <p:spPr>
          <a:xfrm>
            <a:off x="9767614" y="628954"/>
            <a:ext cx="1477328" cy="5399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甚多。世尊。何以故。若是微塵眾實有者。佛則不說是微塵眾。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BA8BD8C8-5385-6117-033B-25A8607F6CB5}"/>
              </a:ext>
            </a:extLst>
          </p:cNvPr>
          <p:cNvSpPr txBox="1"/>
          <p:nvPr/>
        </p:nvSpPr>
        <p:spPr>
          <a:xfrm>
            <a:off x="303391" y="628954"/>
            <a:ext cx="752000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佛告訴我們，物質是怎麼發生的？是從「一念不覺，而有無明」。無明就是波動的現象。「無明不覺生三細」，三細相第一個是「業相」，業相</a:t>
            </a:r>
            <a:r>
              <a:rPr lang="zh-CN" altLang="en-US" sz="2800" dirty="0">
                <a:solidFill>
                  <a:srgbClr val="FFFF00"/>
                </a:solidFill>
              </a:rPr>
              <a:t>是</a:t>
            </a:r>
            <a:r>
              <a:rPr lang="zh-TW" altLang="en-US" sz="2800" dirty="0">
                <a:solidFill>
                  <a:srgbClr val="FFFF00"/>
                </a:solidFill>
              </a:rPr>
              <a:t>極其微弱的波動。從業相再變成「轉相」，轉</a:t>
            </a:r>
            <a:r>
              <a:rPr lang="zh-CN" altLang="en-US" sz="2800" dirty="0">
                <a:solidFill>
                  <a:srgbClr val="FFFF00"/>
                </a:solidFill>
              </a:rPr>
              <a:t>相</a:t>
            </a:r>
            <a:r>
              <a:rPr lang="zh-TW" altLang="en-US" sz="2800" dirty="0">
                <a:solidFill>
                  <a:srgbClr val="FFFF00"/>
                </a:solidFill>
              </a:rPr>
              <a:t>還是一個波動，不過波動的幅度比業相要大。從轉相就變成「境界相」，境界相就是物質，就變成現在所謂的基本粒子。為什麼波動會變成物質？唯識所變。識</a:t>
            </a:r>
            <a:r>
              <a:rPr lang="zh-CN" altLang="en-US" sz="2800" dirty="0">
                <a:solidFill>
                  <a:srgbClr val="FFFF00"/>
                </a:solidFill>
              </a:rPr>
              <a:t>就</a:t>
            </a:r>
            <a:r>
              <a:rPr lang="zh-TW" altLang="en-US" sz="2800" dirty="0">
                <a:solidFill>
                  <a:srgbClr val="FFFF00"/>
                </a:solidFill>
              </a:rPr>
              <a:t>是分別執著。</a:t>
            </a:r>
            <a:r>
              <a:rPr lang="zh-CN" altLang="en-US" sz="2800" dirty="0">
                <a:solidFill>
                  <a:srgbClr val="FFFF00"/>
                </a:solidFill>
              </a:rPr>
              <a:t>所以物質</a:t>
            </a:r>
            <a:r>
              <a:rPr lang="zh-TW" altLang="en-US" sz="2800" dirty="0">
                <a:solidFill>
                  <a:srgbClr val="FFFF00"/>
                </a:solidFill>
              </a:rPr>
              <a:t>本來沒有，是分別執著變現出來的。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92796FBD-BE14-B4EE-D1C2-0565E4D64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03586" y="768754"/>
            <a:ext cx="596276" cy="27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3077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BBC7A281-D0F2-B401-3F88-09F3B4F97D78}"/>
              </a:ext>
            </a:extLst>
          </p:cNvPr>
          <p:cNvSpPr txBox="1"/>
          <p:nvPr/>
        </p:nvSpPr>
        <p:spPr>
          <a:xfrm>
            <a:off x="6067519" y="651099"/>
            <a:ext cx="582723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眾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字之義，謂凡由集合而成者，便知是空，不可執實。今之科學家云，物質形成於場（「場」乃具有能量強度之空間，其中並無一物）。又有謂一切物質都是波之現象。又有謂，元質點的世界，是一個反復生成和消滅的世界。此與</a:t>
            </a:r>
            <a:r>
              <a:rPr lang="en-US" altLang="zh-TW" sz="2800" b="1" dirty="0">
                <a:solidFill>
                  <a:schemeClr val="bg1"/>
                </a:solidFill>
              </a:rPr>
              <a:t>《</a:t>
            </a:r>
            <a:r>
              <a:rPr lang="zh-TW" altLang="en-US" sz="2800" b="1" dirty="0">
                <a:solidFill>
                  <a:schemeClr val="bg1"/>
                </a:solidFill>
              </a:rPr>
              <a:t>心經</a:t>
            </a:r>
            <a:r>
              <a:rPr lang="en-US" altLang="zh-TW" sz="2800" b="1" dirty="0">
                <a:solidFill>
                  <a:schemeClr val="bg1"/>
                </a:solidFill>
              </a:rPr>
              <a:t>》</a:t>
            </a:r>
            <a:r>
              <a:rPr lang="zh-TW" altLang="en-US" sz="2800" b="1" dirty="0">
                <a:solidFill>
                  <a:schemeClr val="bg1"/>
                </a:solidFill>
              </a:rPr>
              <a:t>中「色即是空，空即是色」義似合。故一切法誠不可著也。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153C0C9-D000-1C40-929E-3531771B4602}"/>
              </a:ext>
            </a:extLst>
          </p:cNvPr>
          <p:cNvSpPr txBox="1"/>
          <p:nvPr/>
        </p:nvSpPr>
        <p:spPr>
          <a:xfrm>
            <a:off x="240283" y="651098"/>
            <a:ext cx="582723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這是近代科學家所說的，這種說法，真的與佛經上講的愈來愈接近。為什麼不說它跟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般若經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上講的是一樣的？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科學家雖然觀測出來，他沒放下，他還是執著有，</a:t>
            </a:r>
            <a:r>
              <a:rPr lang="zh-CN" altLang="en-US" sz="2800" dirty="0">
                <a:solidFill>
                  <a:srgbClr val="FFFF00"/>
                </a:solidFill>
              </a:rPr>
              <a:t>所以</a:t>
            </a:r>
            <a:r>
              <a:rPr lang="zh-TW" altLang="en-US" sz="2800" dirty="0">
                <a:solidFill>
                  <a:srgbClr val="FFFF00"/>
                </a:solidFill>
              </a:rPr>
              <a:t>他依舊是凡夫，出不了三界六道。如果他真的明白了，相信他一定把妄想、分別、執著統統放下了。這一放下，最低限度他證阿羅漢果，</a:t>
            </a:r>
          </a:p>
        </p:txBody>
      </p:sp>
    </p:spTree>
    <p:extLst>
      <p:ext uri="{BB962C8B-B14F-4D97-AF65-F5344CB8AC3E}">
        <p14:creationId xmlns:p14="http://schemas.microsoft.com/office/powerpoint/2010/main" val="26215846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18B0346C-D1A2-8176-6D3E-BC1CD616F8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B727D043-3919-3908-D68E-943F60EF50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A6739EED-E976-9250-B391-5236A986D3A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760D6169-5EB1-15CA-352F-A0D2839D732F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3F1031C9-A6C4-6EEC-736C-50E0A5AA6F85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8A7F2851-F8BA-D12F-E289-B6F91FBB49C3}"/>
              </a:ext>
            </a:extLst>
          </p:cNvPr>
          <p:cNvSpPr/>
          <p:nvPr/>
        </p:nvSpPr>
        <p:spPr>
          <a:xfrm>
            <a:off x="616721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60F1EDE8-5859-D081-EC3F-E5CB4182104C}"/>
              </a:ext>
            </a:extLst>
          </p:cNvPr>
          <p:cNvSpPr/>
          <p:nvPr/>
        </p:nvSpPr>
        <p:spPr>
          <a:xfrm>
            <a:off x="7319342" y="4869954"/>
            <a:ext cx="504056" cy="79208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95745777-11E2-B3C0-53E6-491E30AE4085}"/>
              </a:ext>
            </a:extLst>
          </p:cNvPr>
          <p:cNvSpPr/>
          <p:nvPr/>
        </p:nvSpPr>
        <p:spPr>
          <a:xfrm>
            <a:off x="6599262" y="5950074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68077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2902DCC4-4132-7134-C67B-2B70DE780A40}"/>
              </a:ext>
            </a:extLst>
          </p:cNvPr>
          <p:cNvSpPr txBox="1"/>
          <p:nvPr/>
        </p:nvSpPr>
        <p:spPr>
          <a:xfrm>
            <a:off x="7008523" y="653679"/>
            <a:ext cx="254428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佛說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者，顯示覺智洞照，法性本空，法相皆幻。當其有時，便是空時。因微塵之本空，便可類推而知世界皆空耳。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8B09E39-5829-A2F7-6AD2-1B5EF4652CB3}"/>
              </a:ext>
            </a:extLst>
          </p:cNvPr>
          <p:cNvSpPr txBox="1"/>
          <p:nvPr/>
        </p:nvSpPr>
        <p:spPr>
          <a:xfrm>
            <a:off x="9717204" y="683821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所以者何。佛說微塵眾。則非微塵眾。是名微塵眾。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D5B67D5-B00A-B6B7-2D70-C0D0F57CDD9C}"/>
              </a:ext>
            </a:extLst>
          </p:cNvPr>
          <p:cNvSpPr txBox="1"/>
          <p:nvPr/>
        </p:nvSpPr>
        <p:spPr>
          <a:xfrm>
            <a:off x="452636" y="722222"/>
            <a:ext cx="639149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從體上說，從性上說，「則非微塵眾」。換句話說，清淨心中哪有此物？這個東西到底是怎麼來的？前面已經說過，這個地方不再重複了。「是名微塵眾」，「是名」是從現相上說的，這個現相是因緣所生。什麼因緣？是眾生無始劫來、無量劫來的妄想分別執著的習氣，本來是空寂的。在空寂裡面凝結的現相，這個現相不是真有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9A727860-3A4C-D2AA-7B05-E09C8C65EB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6461" y="981522"/>
            <a:ext cx="588151" cy="2512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812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8CEC1ACF-5280-81A5-A904-C02B455D5C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07DBA885-F163-F171-1E0F-82663CCA0E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2003D335-6DF8-0BBE-CE77-2E880E1FDDC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B68226DC-1BFC-B784-1088-7CDDCE2C1738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8BCE15DC-9B39-B073-3B2D-D13AD79FAD6F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8EDF9B79-91A2-A121-6833-325C6C0446EB}"/>
              </a:ext>
            </a:extLst>
          </p:cNvPr>
          <p:cNvSpPr/>
          <p:nvPr/>
        </p:nvSpPr>
        <p:spPr>
          <a:xfrm>
            <a:off x="616721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7EBACFB9-2505-12E1-7FBD-8599FBF36496}"/>
              </a:ext>
            </a:extLst>
          </p:cNvPr>
          <p:cNvSpPr/>
          <p:nvPr/>
        </p:nvSpPr>
        <p:spPr>
          <a:xfrm>
            <a:off x="5087094" y="4869954"/>
            <a:ext cx="504056" cy="79208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99187918-0861-B290-9DF9-C0658FE6344E}"/>
              </a:ext>
            </a:extLst>
          </p:cNvPr>
          <p:cNvSpPr/>
          <p:nvPr/>
        </p:nvSpPr>
        <p:spPr>
          <a:xfrm>
            <a:off x="5807174" y="595007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73422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672D5CD-5718-C846-7E9A-9F6FFF3BB68D}"/>
              </a:ext>
            </a:extLst>
          </p:cNvPr>
          <p:cNvSpPr txBox="1"/>
          <p:nvPr/>
        </p:nvSpPr>
        <p:spPr>
          <a:xfrm>
            <a:off x="7086265" y="765497"/>
            <a:ext cx="244169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三千大千世界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，名為應身教化之境，此境為一切眾生所依。如來為利益一切眾生，隨緣顯現，以教化耳，不住著此境也。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7AE7336-1FDA-E5E2-E816-1A1BF85299AC}"/>
              </a:ext>
            </a:extLst>
          </p:cNvPr>
          <p:cNvSpPr txBox="1"/>
          <p:nvPr/>
        </p:nvSpPr>
        <p:spPr>
          <a:xfrm>
            <a:off x="9617387" y="621482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世尊。如來所說三千大千世界。則非世界。是名世界。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7529B4B-A994-79A0-AC0E-69B2C7D2E14E}"/>
              </a:ext>
            </a:extLst>
          </p:cNvPr>
          <p:cNvSpPr txBox="1"/>
          <p:nvPr/>
        </p:nvSpPr>
        <p:spPr>
          <a:xfrm>
            <a:off x="181978" y="765498"/>
            <a:ext cx="695575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古德教給我們讀經、聽教，貴在隨文入觀。隨著經文，隨著說法的音聲，你就能契入這個境界。所以佛當年講經，聽眾當中一部經還沒有聽完就開悟、就證果了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要怎樣才能達到隨文入觀？馬鳴菩薩告訴我們，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大乘起信論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裡頭所說的：「離名字相，離言說相，離心緣相」，就能隨文入觀。真的讀到哪裡，這個境界就入到哪裡，馬上就提升，非常明顯的提升。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D9D09676-9E99-3926-94B7-7FBA3104E5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3571" y="765498"/>
            <a:ext cx="648072" cy="484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850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554D190-422B-F382-7D86-1F11626FBC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F8D2EC76-9482-169A-2B30-10D59102EE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FCD2A605-99DE-715E-939B-4360F631633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A8232E6-9E8F-07E5-FAA7-F598859B4A92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4A140E05-973A-B6C5-6EFE-41CF17FFE28D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1ACA9E9C-C906-751A-F036-7C47A0A2CF20}"/>
              </a:ext>
            </a:extLst>
          </p:cNvPr>
          <p:cNvSpPr/>
          <p:nvPr/>
        </p:nvSpPr>
        <p:spPr>
          <a:xfrm>
            <a:off x="616721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23392D1C-61CB-023C-4BAD-9E5CF18BB77E}"/>
              </a:ext>
            </a:extLst>
          </p:cNvPr>
          <p:cNvSpPr/>
          <p:nvPr/>
        </p:nvSpPr>
        <p:spPr>
          <a:xfrm>
            <a:off x="5087094" y="4869954"/>
            <a:ext cx="504056" cy="79208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18BC454C-D58B-9B79-C1C7-C4837793FE0D}"/>
              </a:ext>
            </a:extLst>
          </p:cNvPr>
          <p:cNvSpPr/>
          <p:nvPr/>
        </p:nvSpPr>
        <p:spPr>
          <a:xfrm>
            <a:off x="5159102" y="595007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41617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9F19324-2DE8-D163-07D9-AA4D7F887FED}"/>
              </a:ext>
            </a:extLst>
          </p:cNvPr>
          <p:cNvSpPr txBox="1"/>
          <p:nvPr/>
        </p:nvSpPr>
        <p:spPr>
          <a:xfrm>
            <a:off x="5597728" y="646446"/>
            <a:ext cx="244169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一合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，合而為一之謂。雖聞界可碎塵，然其未碎時，其合而為一之相，明明有也。長老為遮此執，所以徹底破之。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8E8FF64-35D8-185F-B044-85D8E0927C64}"/>
              </a:ext>
            </a:extLst>
          </p:cNvPr>
          <p:cNvSpPr txBox="1"/>
          <p:nvPr/>
        </p:nvSpPr>
        <p:spPr>
          <a:xfrm>
            <a:off x="8057900" y="637859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何以故。若世界實有。則是一合相。如來說一合相。則非一合相。是名一合相。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170AAFB-89AC-5749-EA49-FBDE65D515EB}"/>
              </a:ext>
            </a:extLst>
          </p:cNvPr>
          <p:cNvSpPr txBox="1"/>
          <p:nvPr/>
        </p:nvSpPr>
        <p:spPr>
          <a:xfrm>
            <a:off x="256163" y="657593"/>
            <a:ext cx="526297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有這種執著的人的確太多了。這個執著不打破，剛才講了，縱然你開了圓解，你依舊放不下，依舊不得受用。所以須菩提尊者再進一步，知道我們病根之所在，就在這個病根的地方下手，幫助我們把這個微細、無始劫來牢不可破的習氣把它連根拔除。所以有這一問，這一問的用意太深了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78188F9-D3AA-FBC9-9412-F22BEAAA48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9662" y="837505"/>
            <a:ext cx="717985" cy="2840337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E8CFEE41-0C64-F0F3-94D8-6723660F2D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2E8185EA-36FC-D8AB-AAC4-905A734D597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44007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9D351EE-0546-BAC4-9521-C4BF2D8D8A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35939033-2E18-EC22-80C3-613BFEAB7C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00861F4-8E72-26B1-7240-14B01059BF07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91E34CF3-3634-27A5-5404-6B66169DEE40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B669B7F8-420A-FEF9-7B73-E9D5BB8121FA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40F07D7B-028F-27DD-8296-F411F5273C28}"/>
              </a:ext>
            </a:extLst>
          </p:cNvPr>
          <p:cNvSpPr/>
          <p:nvPr/>
        </p:nvSpPr>
        <p:spPr>
          <a:xfrm>
            <a:off x="616721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3DFA94B7-395F-0BD2-D479-803DBE2D5305}"/>
              </a:ext>
            </a:extLst>
          </p:cNvPr>
          <p:cNvSpPr/>
          <p:nvPr/>
        </p:nvSpPr>
        <p:spPr>
          <a:xfrm>
            <a:off x="5087094" y="4869954"/>
            <a:ext cx="504056" cy="79208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51F8D739-BB5B-939F-1CAF-2525EEF90551}"/>
              </a:ext>
            </a:extLst>
          </p:cNvPr>
          <p:cNvSpPr/>
          <p:nvPr/>
        </p:nvSpPr>
        <p:spPr>
          <a:xfrm>
            <a:off x="4367014" y="595007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3923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138634F-9AD1-726A-8146-01B4E8946DEB}"/>
              </a:ext>
            </a:extLst>
          </p:cNvPr>
          <p:cNvSpPr txBox="1"/>
          <p:nvPr/>
        </p:nvSpPr>
        <p:spPr>
          <a:xfrm>
            <a:off x="5519142" y="594230"/>
            <a:ext cx="4134465" cy="54006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一合相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者，一不定一，合不定合。故曰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一合相者，則是不可說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。若說世界真是一合，豈非微塵亦真是一合。而世界非世界，乃微塵也。微塵非微塵，乃本空也。由是可知世界之一合相，亦復本空。豈非一即非一，合即非合耶。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109EA31-17D5-A54C-8839-8CC501C96223}"/>
              </a:ext>
            </a:extLst>
          </p:cNvPr>
          <p:cNvSpPr txBox="1"/>
          <p:nvPr/>
        </p:nvSpPr>
        <p:spPr>
          <a:xfrm>
            <a:off x="9767614" y="594230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須菩提。一合相者。則是不可說。但凡夫之人。貪著其事。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0313C93-C9AC-DC2A-1FE7-7777058A404E}"/>
              </a:ext>
            </a:extLst>
          </p:cNvPr>
          <p:cNvSpPr txBox="1"/>
          <p:nvPr/>
        </p:nvSpPr>
        <p:spPr>
          <a:xfrm>
            <a:off x="262558" y="594230"/>
            <a:ext cx="5262979" cy="54006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佛這個講法，比須菩提尊者前面所說的更深廣、更微細，真的是徹法底源，宇宙人生的根源。一合相是方便說，不是真實說。說一合相，凡夫之人貪著其事，凡夫能夠接受。再往深一層觀察，物質根本不存在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「一」尚且沒有，怎麼「合」？</a:t>
            </a:r>
            <a:r>
              <a:rPr lang="zh-CN" altLang="en-US" sz="2800" dirty="0">
                <a:solidFill>
                  <a:srgbClr val="FFFF00"/>
                </a:solidFill>
              </a:rPr>
              <a:t>所以</a:t>
            </a:r>
            <a:r>
              <a:rPr lang="zh-TW" altLang="en-US" sz="2800" dirty="0">
                <a:solidFill>
                  <a:srgbClr val="FFFF00"/>
                </a:solidFill>
              </a:rPr>
              <a:t>「一合相者，則是不可說。」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184D3C90-DE39-AFF2-D250-3565B2B04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6950" y="765498"/>
            <a:ext cx="648072" cy="335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9590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F76C3E6-EED1-FEF9-6E87-A2C2246500FA}"/>
              </a:ext>
            </a:extLst>
          </p:cNvPr>
          <p:cNvSpPr txBox="1"/>
          <p:nvPr/>
        </p:nvSpPr>
        <p:spPr>
          <a:xfrm>
            <a:off x="7969746" y="765498"/>
            <a:ext cx="30059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欲不貪著，須淨凡情。欲淨凡情，須開正知。當知一合相，當離名字言說。當於不可說處領會。不可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貪著其事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。如此，方為能解如來所說義。得以隨順契入。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6CD1E2B-BA6E-214A-86E8-549DD3238086}"/>
              </a:ext>
            </a:extLst>
          </p:cNvPr>
          <p:cNvSpPr txBox="1"/>
          <p:nvPr/>
        </p:nvSpPr>
        <p:spPr>
          <a:xfrm>
            <a:off x="334566" y="765497"/>
            <a:ext cx="752000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要把凡情淘汰盡，一定要開正知。正知是佛知佛見。佛說</a:t>
            </a:r>
            <a:r>
              <a:rPr lang="zh-CN" altLang="en-US" sz="2800" dirty="0">
                <a:solidFill>
                  <a:srgbClr val="FFFF00"/>
                </a:solidFill>
              </a:rPr>
              <a:t>一合相</a:t>
            </a:r>
            <a:r>
              <a:rPr lang="zh-TW" altLang="en-US" sz="2800" dirty="0">
                <a:solidFill>
                  <a:srgbClr val="FFFF00"/>
                </a:solidFill>
              </a:rPr>
              <a:t>，種種根性的人體會不一樣，則是不可說，「一合相者，則是不可說」，從這裡頭去體會。貪著一合相，錯了。實在講，佛菩薩唯恐我們聽了這個話，沒有懂他的意思，貪著言教，貪著名相，貪著言說，這就錯了。決定不能貪著，要離言說、離名字，離心緣相。你才真正懂得佛所說的意思，得以隨順契入，這就是古德所講的隨文入觀，你能夠契入。</a:t>
            </a:r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BF6DC37E-5538-3AB1-221F-E6CB6244E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DE196C9-32B8-2AA7-0F7C-492FD30B26F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第廿三講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4002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ADF30F5-A2F4-67C4-F412-35A6406EBE07}"/>
              </a:ext>
            </a:extLst>
          </p:cNvPr>
          <p:cNvSpPr txBox="1"/>
          <p:nvPr/>
        </p:nvSpPr>
        <p:spPr>
          <a:xfrm>
            <a:off x="5589984" y="703120"/>
            <a:ext cx="413446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一切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法相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，皆是假名。本來即非。生即無生也。此明不生法相之所以然。所謂「不生法相」者，乃是一切法相，本為緣生。緣生之法，當體即空，本性無故。既本性無，則不生亦亡，生即無生故。乃為真不生義。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EFAD10C-9EAD-97C9-F56E-08237FE67BF3}"/>
              </a:ext>
            </a:extLst>
          </p:cNvPr>
          <p:cNvSpPr txBox="1"/>
          <p:nvPr/>
        </p:nvSpPr>
        <p:spPr>
          <a:xfrm>
            <a:off x="261782" y="703120"/>
            <a:ext cx="526297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為什麼圓教初住以上的菩薩能夠不生法相，這一段是把這個道理給我們說出來了。法相是假名而已。法相有沒有？決定沒有，本來即非；如來說即非法相。本來沒有，現在有沒有？現在還是沒有。我明明看到有，那是你看錯了。所以生即無生。你真的契入這個境界，就是證得無生法忍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AA4D9AF-60DC-09A5-74C3-4C2AB9F68E5E}"/>
              </a:ext>
            </a:extLst>
          </p:cNvPr>
          <p:cNvSpPr txBox="1"/>
          <p:nvPr/>
        </p:nvSpPr>
        <p:spPr>
          <a:xfrm>
            <a:off x="9754984" y="697449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須菩提。所言法相者。如來說即非法相。是名法相。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A5336CF-45CC-9DDD-2C5F-7E6A54DAA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2223" y="697449"/>
            <a:ext cx="649119" cy="2523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347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34274</TotalTime>
  <Words>2081</Words>
  <Application>Microsoft Office PowerPoint</Application>
  <PresentationFormat>自訂</PresentationFormat>
  <Paragraphs>63</Paragraphs>
  <Slides>17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817</cp:revision>
  <dcterms:created xsi:type="dcterms:W3CDTF">2019-12-17T19:51:00Z</dcterms:created>
  <dcterms:modified xsi:type="dcterms:W3CDTF">2025-05-23T09:16:18Z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