
<file path=[Content_Types].xml><?xml version="1.0" encoding="utf-8"?>
<Types xmlns="http://schemas.openxmlformats.org/package/2006/content-types">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rts/chart1.xml" ContentType="application/vnd.openxmlformats-officedocument.drawingml.chart+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rts/chart2.xml" ContentType="application/vnd.openxmlformats-officedocument.drawingml.chart+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2"/>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82" d="100"/>
          <a:sy n="82" d="100"/>
        </p:scale>
        <p:origin x="691"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autoTitleDeleted val="1"/>
    <c:plotArea>
      <c:layout/>
      <c:barChart>
        <c:barDir val="col"/>
        <c:grouping val="clustered"/>
        <c:varyColors val="0"/>
        <c:ser>
          <c:idx val="0"/>
          <c:order val="0"/>
          <c:tx>
            <c:strRef>
              <c:f>Sheet1!$B$1</c:f>
              <c:strCache>
                <c:ptCount val="1"/>
                <c:pt idx="0">
                  <c:v>% of learners with access</c:v>
                </c:pt>
              </c:strCache>
            </c:strRef>
          </c:tx>
          <c:spPr>
            <a:solidFill>
              <a:srgbClr val="005EB8"/>
            </a:solidFill>
            <a:effectLst/>
          </c:spPr>
          <c:invertIfNegative val="0"/>
          <c:dLbls>
            <c:numFmt formatCode="#,##0" sourceLinked="0"/>
            <c:spPr>
              <a:noFill/>
              <a:ln>
                <a:noFill/>
              </a:ln>
              <a:effectLst/>
            </c:spPr>
            <c:txPr>
              <a:bodyPr/>
              <a:lstStyle/>
              <a:p>
                <a:pPr>
                  <a:defRPr sz="1000" b="0" i="0" u="none" strike="noStrike">
                    <a:solidFill>
                      <a:srgbClr val="1F2A37"/>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Sheet1!$A$2:$A$5</c:f>
              <c:strCache>
                <c:ptCount val="4"/>
                <c:pt idx="0">
                  <c:v>2022</c:v>
                </c:pt>
                <c:pt idx="1">
                  <c:v>2023</c:v>
                </c:pt>
                <c:pt idx="2">
                  <c:v>2024</c:v>
                </c:pt>
                <c:pt idx="3">
                  <c:v>2025</c:v>
                </c:pt>
              </c:strCache>
            </c:strRef>
          </c:cat>
          <c:val>
            <c:numRef>
              <c:f>Sheet1!$B$2:$B$5</c:f>
              <c:numCache>
                <c:formatCode>General</c:formatCode>
                <c:ptCount val="4"/>
                <c:pt idx="0">
                  <c:v>33</c:v>
                </c:pt>
                <c:pt idx="1">
                  <c:v>34</c:v>
                </c:pt>
                <c:pt idx="2">
                  <c:v>36</c:v>
                </c:pt>
                <c:pt idx="3">
                  <c:v>38</c:v>
                </c:pt>
              </c:numCache>
            </c:numRef>
          </c:val>
          <c:extLst>
            <c:ext xmlns:c16="http://schemas.microsoft.com/office/drawing/2014/chart" uri="{C3380CC4-5D6E-409C-BE32-E72D297353CC}">
              <c16:uniqueId val="{00000000-26E0-4804-8197-8B40C94FC18D}"/>
            </c:ext>
          </c:extLst>
        </c:ser>
        <c:dLbls>
          <c:showLegendKey val="0"/>
          <c:showVal val="1"/>
          <c:showCatName val="0"/>
          <c:showSerName val="0"/>
          <c:showPercent val="0"/>
          <c:showBubbleSize val="0"/>
        </c:dLbls>
        <c:gapWidth val="15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000" b="0" i="0" u="none" strike="noStrike">
                <a:solidFill>
                  <a:srgbClr val="5A6B7B"/>
                </a:solidFill>
                <a:latin typeface="Arial"/>
              </a:defRPr>
            </a:pPr>
            <a:endParaRPr lang="en-US"/>
          </a:p>
        </c:txPr>
        <c:crossAx val="2094734552"/>
        <c:crosses val="autoZero"/>
        <c:auto val="1"/>
        <c:lblAlgn val="ctr"/>
        <c:lblOffset val="100"/>
        <c:noMultiLvlLbl val="1"/>
      </c:catAx>
      <c:valAx>
        <c:axId val="2094734552"/>
        <c:scaling>
          <c:orientation val="minMax"/>
          <c:max val="50"/>
          <c:min val="0"/>
        </c:scaling>
        <c:delete val="0"/>
        <c:axPos val="l"/>
        <c:majorGridlines>
          <c:spPr>
            <a:ln w="6350" cap="flat">
              <a:solidFill>
                <a:srgbClr val="E2E8F0"/>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900" b="0" i="0" u="none" strike="noStrike">
                <a:solidFill>
                  <a:srgbClr val="5A6B7B"/>
                </a:solidFill>
                <a:latin typeface="Arial"/>
              </a:defRPr>
            </a:pPr>
            <a:endParaRPr lang="en-US"/>
          </a:p>
        </c:txPr>
        <c:crossAx val="2094734554"/>
        <c:crosses val="autoZero"/>
        <c:crossBetween val="between"/>
      </c:valAx>
      <c:spPr>
        <a:noFill/>
        <a:ln>
          <a:noFill/>
        </a:ln>
        <a:effectLst/>
      </c:spPr>
    </c:plotArea>
    <c:plotVisOnly val="1"/>
    <c:dispBlanksAs val="span"/>
    <c:showDLblsOverMax val="1"/>
  </c:chart>
  <c:spPr>
    <a:solidFill>
      <a:srgbClr val="FFFFFF"/>
    </a:solidFill>
    <a:ln>
      <a:noFill/>
    </a:ln>
    <a:effectLst/>
  </c:sp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autoTitleDeleted val="1"/>
    <c:plotArea>
      <c:layout/>
      <c:barChart>
        <c:barDir val="col"/>
        <c:grouping val="clustered"/>
        <c:varyColors val="0"/>
        <c:ser>
          <c:idx val="0"/>
          <c:order val="0"/>
          <c:tx>
            <c:strRef>
              <c:f>Sheet1!$B$1</c:f>
              <c:strCache>
                <c:ptCount val="1"/>
                <c:pt idx="0">
                  <c:v>2024</c:v>
                </c:pt>
              </c:strCache>
            </c:strRef>
          </c:tx>
          <c:spPr>
            <a:solidFill>
              <a:srgbClr val="41B6E6"/>
            </a:solidFill>
            <a:effectLst/>
          </c:spPr>
          <c:invertIfNegative val="0"/>
          <c:dLbls>
            <c:numFmt formatCode="#,##0" sourceLinked="0"/>
            <c:spPr>
              <a:noFill/>
              <a:ln>
                <a:noFill/>
              </a:ln>
              <a:effectLst/>
            </c:spPr>
            <c:txPr>
              <a:bodyPr/>
              <a:lstStyle/>
              <a:p>
                <a:pPr>
                  <a:defRPr sz="900" b="0" i="0" u="none" strike="noStrike">
                    <a:solidFill>
                      <a:srgbClr val="1F2A37"/>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Sheet1!$A$2:$A$5</c:f>
              <c:strCache>
                <c:ptCount val="4"/>
                <c:pt idx="0">
                  <c:v>Career development
opportunities here</c:v>
                </c:pt>
                <c:pt idx="1">
                  <c:v>Opportunities to improve
knowledge and skills</c:v>
                </c:pt>
                <c:pt idx="2">
                  <c:v>Feel supported to
develop my potential</c:v>
                </c:pt>
                <c:pt idx="3">
                  <c:v>Can access the right
L&amp;D when needed</c:v>
                </c:pt>
              </c:strCache>
            </c:strRef>
          </c:cat>
          <c:val>
            <c:numRef>
              <c:f>Sheet1!$B$2:$B$5</c:f>
              <c:numCache>
                <c:formatCode>General</c:formatCode>
                <c:ptCount val="4"/>
                <c:pt idx="0">
                  <c:v>54.65</c:v>
                </c:pt>
                <c:pt idx="1">
                  <c:v>70.349999999999994</c:v>
                </c:pt>
                <c:pt idx="2">
                  <c:v>56.91</c:v>
                </c:pt>
                <c:pt idx="3">
                  <c:v>60.02</c:v>
                </c:pt>
              </c:numCache>
            </c:numRef>
          </c:val>
          <c:extLst>
            <c:ext xmlns:c16="http://schemas.microsoft.com/office/drawing/2014/chart" uri="{C3380CC4-5D6E-409C-BE32-E72D297353CC}">
              <c16:uniqueId val="{00000000-09C7-4C07-9DFD-CA42AB12A269}"/>
            </c:ext>
          </c:extLst>
        </c:ser>
        <c:ser>
          <c:idx val="1"/>
          <c:order val="1"/>
          <c:tx>
            <c:strRef>
              <c:f>Sheet1!$C$1</c:f>
              <c:strCache>
                <c:ptCount val="1"/>
                <c:pt idx="0">
                  <c:v>2025</c:v>
                </c:pt>
              </c:strCache>
            </c:strRef>
          </c:tx>
          <c:spPr>
            <a:solidFill>
              <a:srgbClr val="003087"/>
            </a:solidFill>
            <a:effectLst/>
          </c:spPr>
          <c:invertIfNegative val="0"/>
          <c:dLbls>
            <c:numFmt formatCode="#,##0" sourceLinked="0"/>
            <c:spPr>
              <a:noFill/>
              <a:ln>
                <a:noFill/>
              </a:ln>
              <a:effectLst/>
            </c:spPr>
            <c:txPr>
              <a:bodyPr/>
              <a:lstStyle/>
              <a:p>
                <a:pPr>
                  <a:defRPr sz="900" b="0" i="0" u="none" strike="noStrike">
                    <a:solidFill>
                      <a:srgbClr val="1F2A37"/>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Sheet1!$A$2:$A$5</c:f>
              <c:strCache>
                <c:ptCount val="4"/>
                <c:pt idx="0">
                  <c:v>Career development
opportunities here</c:v>
                </c:pt>
                <c:pt idx="1">
                  <c:v>Opportunities to improve
knowledge and skills</c:v>
                </c:pt>
                <c:pt idx="2">
                  <c:v>Feel supported to
develop my potential</c:v>
                </c:pt>
                <c:pt idx="3">
                  <c:v>Can access the right
L&amp;D when needed</c:v>
                </c:pt>
              </c:strCache>
            </c:strRef>
          </c:cat>
          <c:val>
            <c:numRef>
              <c:f>Sheet1!$C$2:$C$5</c:f>
              <c:numCache>
                <c:formatCode>General</c:formatCode>
                <c:ptCount val="4"/>
                <c:pt idx="0">
                  <c:v>51.15</c:v>
                </c:pt>
                <c:pt idx="1">
                  <c:v>68.47</c:v>
                </c:pt>
                <c:pt idx="2">
                  <c:v>55.24</c:v>
                </c:pt>
                <c:pt idx="3">
                  <c:v>58.24</c:v>
                </c:pt>
              </c:numCache>
            </c:numRef>
          </c:val>
          <c:extLst>
            <c:ext xmlns:c16="http://schemas.microsoft.com/office/drawing/2014/chart" uri="{C3380CC4-5D6E-409C-BE32-E72D297353CC}">
              <c16:uniqueId val="{00000001-09C7-4C07-9DFD-CA42AB12A269}"/>
            </c:ext>
          </c:extLst>
        </c:ser>
        <c:dLbls>
          <c:showLegendKey val="0"/>
          <c:showVal val="1"/>
          <c:showCatName val="0"/>
          <c:showSerName val="0"/>
          <c:showPercent val="0"/>
          <c:showBubbleSize val="0"/>
        </c:dLbls>
        <c:gapWidth val="15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900" b="0" i="0" u="none" strike="noStrike">
                <a:solidFill>
                  <a:srgbClr val="5A6B7B"/>
                </a:solidFill>
                <a:latin typeface="Arial"/>
              </a:defRPr>
            </a:pPr>
            <a:endParaRPr lang="en-US"/>
          </a:p>
        </c:txPr>
        <c:crossAx val="2094734552"/>
        <c:crosses val="autoZero"/>
        <c:auto val="1"/>
        <c:lblAlgn val="ctr"/>
        <c:lblOffset val="100"/>
        <c:noMultiLvlLbl val="1"/>
      </c:catAx>
      <c:valAx>
        <c:axId val="2094734552"/>
        <c:scaling>
          <c:orientation val="minMax"/>
          <c:max val="80"/>
          <c:min val="0"/>
        </c:scaling>
        <c:delete val="0"/>
        <c:axPos val="l"/>
        <c:majorGridlines>
          <c:spPr>
            <a:ln w="6350" cap="flat">
              <a:solidFill>
                <a:srgbClr val="E2E8F0"/>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900" b="0" i="0" u="none" strike="noStrike">
                <a:solidFill>
                  <a:srgbClr val="5A6B7B"/>
                </a:solidFill>
                <a:latin typeface="Arial"/>
              </a:defRPr>
            </a:pPr>
            <a:endParaRPr lang="en-US"/>
          </a:p>
        </c:txPr>
        <c:crossAx val="2094734554"/>
        <c:crosses val="autoZero"/>
        <c:crossBetween val="between"/>
      </c:valAx>
      <c:spPr>
        <a:noFill/>
        <a:ln>
          <a:noFill/>
        </a:ln>
        <a:effectLst/>
      </c:spPr>
    </c:plotArea>
    <c:legend>
      <c:legendPos val="b"/>
      <c:overlay val="0"/>
      <c:txPr>
        <a:bodyPr/>
        <a:lstStyle/>
        <a:p>
          <a:pPr>
            <a:defRPr sz="1000"/>
          </a:pPr>
          <a:endParaRPr lang="en-US"/>
        </a:p>
      </c:txPr>
    </c:legend>
    <c:plotVisOnly val="1"/>
    <c:dispBlanksAs val="span"/>
    <c:showDLblsOverMax val="1"/>
  </c:chart>
  <c:spPr>
    <a:solidFill>
      <a:srgbClr val="FFFFFF"/>
    </a:solid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252431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Cover slide. Group leader opens: welcome panel, introduce the group, state the chosen organisation (NHS England) and focus area (Training &amp; Development). One line on why it matters: the NHS is Europe's largest employer and its 2025 staff survey shows development opportunity at a record low.</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Leader walks through the running order in ~30 seconds. Each presenter covers one of the six assessment areas; timings follow the brief (6 minutes each plus 2 minutes Q&amp;A; leader adds a 4-minute synthesis).</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Set the scene: scale (1.5m staff, £192bn), breadth (350+ careers), and the stakes — in healthcare, undertrained staff is a patient-safety risk. Land the Becker point: training as investment, not cost. Mention the HEE merger because it recurs in the root-cause section.</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Walk the six pillars quickly — the point is breadth: the NHS already has a comprehensive T&amp;D architecture on paper. Flag two hooks for later presenters: mandatory training reform (opportunity) and the 86% appraisal completion rate (challenge — the paradox slide).</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Contrast the two plans: 2023 = volume (more training places); 2025 = capability and technology (AI-enabled workforce, reformed mandatory training, skills escalators). Close with the critical point about policy churn — it shows Level 7 critical awareness rather than description.</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Keep this brisk (~60 seconds): name each theory, one line on what it says, one line on how the group uses it. This slide is the marking-criteria anchor for 'knowledge and understanding' — every later section refers back to at least one of these frameworks. Hand over to Presenter 2.</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Frame the section: four levers, all with existing policy cover. The argument is that the NHS does not need new ideas — it needs to execute the ones already announced. The next two slides deep-dive the digital/AI lever and the career-pathway lever.</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Chart shows steady but slow simulation growth — an opportunity to accelerate. Key numbers to say aloud: 505,000 staff on Copilot by Oct 2026; curricula overhaul within 3 years. Position Topol (2019) as the seminal source finally being implemented. Senge gives the theoretical framing.</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Use the escalator visual: four steps from entry to leadership, each backed by a numbered national commitment. The kicker links opportunity to challenge — record-low career development perception — which tees up Presenter 3. Vroom's expectancy theory supplies the motivational logic.</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critical-evaluation slide for this section: AMO shows why abundant provision coexists with falling satisfaction. Ability = fine; Motivation and Opportunity = the constraints. This is the intellectual bridge to the challenges section. Hand over to Presenter 3.</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Let the chart do the work: all four learning metrics fell year-on-year; two are at three-year lows and one is the worst ever recorded. Over 1.5m staff were invited to respond — this is not anecdote. Link to retention: staff who cannot see development leave.</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paradox: appraisal completion at an all-time high, perceived value stuck around a quarter. Diagnosis: process without mechanism (Locke &amp; Latham). Add the operational reality — no backfill means no release for learning, worst in ambulance trusts.</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Balance is the point: the same AI that is the biggest opportunity is also generating new training demands (validation, oversight), governance confusion, and professional pushback. Quote the BMA line verbatim — it shows engagement with critical voices, not just policy cheerleading.</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Summarise the section in one table: five gaps, each with evidence and impact. End on the handover line — 'these are symptoms' — to make the structure explicit for markers. Hand to Presenter 4.</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Explain the method in 30 seconds (why fishbone, not 5-Whys: multi-causal problem). Point at each of the six bones briefly — the next three slides take them in pairs. Defending methodology choice earns marks under 'cognitive and intellectual skills'.</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Two 'hard' root causes. Structure: the system that champions education was absorbed and diluted; devolution created postcode variation. Resources: it's not that leaders don't value training — the operating pressure makes release time feel unaffordable, which is precisely the false economy Becker's theory exposes.</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'soft' root causes. Three moves: compliance culture (Schein), manager capability (note the nuance — manager scores are positive, so this is systemic), and psychological contract breach against the People Promise's own words. Finish with the vicious-circle chain — it shows systems thinking.</a:t>
            </a:r>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Close the fishbone: technology (legacy IT + governance vacuum + the six-year Topol implementation lag) and external forces (disputes, fiscal targets, demand growth). Deliver the verdict line with emphasis — it is the logical gateway to the recommendations.</a:t>
            </a:r>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Overview table: five recommendations, each mapped to a root cause and a theory — that mapping is the marking gold. Flag the prioritisation: R2/R4 quick wins, R1 highest leverage. The next two slides give the detail; the fourth slide covers delivery and evaluation.</a:t>
            </a:r>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R1: the funding answer matters — tie backfill to the £1bn agency-spend savings so the recommendation is financed, not wishful. R2: cheap, fast, and already has policy cover; the theory (goal specificity, frequency of feedback) explains exactly why the current model fails.</a:t>
            </a:r>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Three tech-and-people recommendations. Key rhetorical move: R4 reframes the Copilot rollout — already funded and happening — as the NHS's largest-ever on-the-job learning laboratory. The risk line pre-empts the obvious Q&amp;A challenge on AI ethics.</a:t>
            </a:r>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Close the section with delivery credibility: phased roadmap (quick wins first, pilots before scale) and a Kirkpatrick evaluation plan using existing NHS data. Hand to the Group Leader for the future-of-work section and synthesis.</a:t>
            </a:r>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Three-horizon view anchored in published commitments, not speculation. Then take a position on the contested question — markers reward a defended judgement: tasks transform faster than roles disappear, so reskilling becomes the decade's defining HR capability.</a:t>
            </a:r>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From/to table — five shifts, each with the new capability it demands. The most examinable row is the fourth: AI oversight (validation, knowing when to overrule) becomes a core clinical skill. End with the ICHP quotation.</a:t>
            </a:r>
          </a:p>
        </p:txBody>
      </p:sp>
      <p:sp>
        <p:nvSpPr>
          <p:cNvPr id="4" name="Slide Number Placeholder 3"/>
          <p:cNvSpPr>
            <a:spLocks noGrp="1"/>
          </p:cNvSpPr>
          <p:nvPr>
            <p:ph type="sldNum" sz="quarter" idx="10"/>
          </p:nvPr>
        </p:nvSpPr>
        <p:spPr/>
        <p:txBody>
          <a:bodyPr/>
          <a:lstStyle/>
          <a:p>
            <a:fld id="{F7021451-1387-4CA6-816F-3879F97B5CBC}" type="slidenum">
              <a:rPr lang="en-US"/>
              <a:t>24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Four imperatives: governance, educators, equity, reskilling-as-infrastructure. Each is actionable now and each connects back to a challenge or root cause identified earlier — make those connections aloud. Then move into the 4-minute synthesis.</a:t>
            </a:r>
          </a:p>
        </p:txBody>
      </p:sp>
      <p:sp>
        <p:nvSpPr>
          <p:cNvPr id="4" name="Slide Number Placeholder 3"/>
          <p:cNvSpPr>
            <a:spLocks noGrp="1"/>
          </p:cNvSpPr>
          <p:nvPr>
            <p:ph type="sldNum" sz="quarter" idx="10"/>
          </p:nvPr>
        </p:nvSpPr>
        <p:spPr/>
        <p:txBody>
          <a:bodyPr/>
          <a:lstStyle/>
          <a:p>
            <a:fld id="{F7021451-1387-4CA6-816F-3879F97B5CBC}" type="slidenum">
              <a:rPr lang="en-US"/>
              <a:t>25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4-minute leader synthesis. Walk the six tiles in order — they mirror the assessment's six required areas — then land the one-sentence thesis: a learning-conditions problem, not a learning-content problem. Invite the panel toward the final group slide.</a:t>
            </a:r>
          </a:p>
        </p:txBody>
      </p:sp>
      <p:sp>
        <p:nvSpPr>
          <p:cNvPr id="4" name="Slide Number Placeholder 3"/>
          <p:cNvSpPr>
            <a:spLocks noGrp="1"/>
          </p:cNvSpPr>
          <p:nvPr>
            <p:ph type="sldNum" sz="quarter" idx="10"/>
          </p:nvPr>
        </p:nvSpPr>
        <p:spPr/>
        <p:txBody>
          <a:bodyPr/>
          <a:lstStyle/>
          <a:p>
            <a:fld id="{F7021451-1387-4CA6-816F-3879F97B5CBC}" type="slidenum">
              <a:rPr lang="en-US"/>
              <a:t>26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Final group slide (the one required 'conclusion and overall HRM strategy' slide). Four pillars: Time, Trust, Technology, Talent architecture. Whole group stands for Q&amp;A. Closing line links people outcomes to patient outcomes.</a:t>
            </a:r>
          </a:p>
        </p:txBody>
      </p:sp>
      <p:sp>
        <p:nvSpPr>
          <p:cNvPr id="4" name="Slide Number Placeholder 3"/>
          <p:cNvSpPr>
            <a:spLocks noGrp="1"/>
          </p:cNvSpPr>
          <p:nvPr>
            <p:ph type="sldNum" sz="quarter" idx="10"/>
          </p:nvPr>
        </p:nvSpPr>
        <p:spPr/>
        <p:txBody>
          <a:bodyPr/>
          <a:lstStyle/>
          <a:p>
            <a:fld id="{F7021451-1387-4CA6-816F-3879F97B5CBC}" type="slidenum">
              <a:rPr lang="en-US"/>
              <a:t>27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Reference slides are excluded from the per-student slide count under the brief. All sources cited in-text across the deck appear here in UWTSD Harvard style.</a:t>
            </a:r>
          </a:p>
        </p:txBody>
      </p:sp>
      <p:sp>
        <p:nvSpPr>
          <p:cNvPr id="4" name="Slide Number Placeholder 3"/>
          <p:cNvSpPr>
            <a:spLocks noGrp="1"/>
          </p:cNvSpPr>
          <p:nvPr>
            <p:ph type="sldNum" sz="quarter" idx="10"/>
          </p:nvPr>
        </p:nvSpPr>
        <p:spPr/>
        <p:txBody>
          <a:bodyPr/>
          <a:lstStyle/>
          <a:p>
            <a:fld id="{F7021451-1387-4CA6-816F-3879F97B5CBC}" type="slidenum">
              <a:rPr lang="en-US"/>
              <a:t>28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Reference slides are excluded from the per-student slide count under the brief. All sources cited in-text across the deck appear here in UWTSD Harvard style.</a:t>
            </a:r>
          </a:p>
        </p:txBody>
      </p:sp>
      <p:sp>
        <p:nvSpPr>
          <p:cNvPr id="4" name="Slide Number Placeholder 3"/>
          <p:cNvSpPr>
            <a:spLocks noGrp="1"/>
          </p:cNvSpPr>
          <p:nvPr>
            <p:ph type="sldNum" sz="quarter" idx="10"/>
          </p:nvPr>
        </p:nvSpPr>
        <p:spPr/>
        <p:txBody>
          <a:bodyPr/>
          <a:lstStyle/>
          <a:p>
            <a:fld id="{F7021451-1387-4CA6-816F-3879F97B5CBC}" type="slidenum">
              <a:rPr lang="en-US"/>
              <a:t>29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Appendix for Q&amp;A backup: glossary of abbreviations and provenance of the headline datasets.</a:t>
            </a:r>
          </a:p>
        </p:txBody>
      </p:sp>
      <p:sp>
        <p:nvSpPr>
          <p:cNvPr id="4" name="Slide Number Placeholder 3"/>
          <p:cNvSpPr>
            <a:spLocks noGrp="1"/>
          </p:cNvSpPr>
          <p:nvPr>
            <p:ph type="sldNum" sz="quarter" idx="10"/>
          </p:nvPr>
        </p:nvSpPr>
        <p:spPr/>
        <p:txBody>
          <a:bodyPr/>
          <a:lstStyle/>
          <a:p>
            <a:fld id="{F7021451-1387-4CA6-816F-3879F97B5CBC}" type="slidenum">
              <a:rPr lang="en-US"/>
              <a:t>30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image" Target="../media/image17.png"/><Relationship Id="rId5" Type="http://schemas.openxmlformats.org/officeDocument/2006/relationships/image" Target="../media/image6.png"/><Relationship Id="rId4" Type="http://schemas.openxmlformats.org/officeDocument/2006/relationships/image" Target="../media/image16.png"/></Relationships>
</file>

<file path=ppt/slides/_rels/slide8.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image" Target="../media/image18.png"/></Relationships>
</file>

<file path=ppt/slides/_rels/slide11.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2.xml"/><Relationship Id="rId1" Type="http://schemas.openxmlformats.org/officeDocument/2006/relationships/slideLayout" Target="../slideLayouts/slideLayout1.xml"/><Relationship Id="rId4" Type="http://schemas.openxmlformats.org/officeDocument/2006/relationships/image" Target="../media/image20.png"/></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3.xml"/><Relationship Id="rId1" Type="http://schemas.openxmlformats.org/officeDocument/2006/relationships/slideLayout" Target="../slideLayouts/slideLayout1.xml"/><Relationship Id="rId6" Type="http://schemas.openxmlformats.org/officeDocument/2006/relationships/image" Target="../media/image13.png"/><Relationship Id="rId5" Type="http://schemas.openxmlformats.org/officeDocument/2006/relationships/image" Target="../media/image7.png"/><Relationship Id="rId4" Type="http://schemas.openxmlformats.org/officeDocument/2006/relationships/image" Target="../media/image12.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6.xml"/><Relationship Id="rId1" Type="http://schemas.openxmlformats.org/officeDocument/2006/relationships/slideLayout" Target="../slideLayouts/slideLayout1.xml"/><Relationship Id="rId4" Type="http://schemas.openxmlformats.org/officeDocument/2006/relationships/image" Target="../media/image10.png"/></Relationships>
</file>

<file path=ppt/slides/_rels/slide1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7.xml"/><Relationship Id="rId1" Type="http://schemas.openxmlformats.org/officeDocument/2006/relationships/slideLayout" Target="../slideLayouts/slideLayout1.xml"/><Relationship Id="rId5" Type="http://schemas.openxmlformats.org/officeDocument/2006/relationships/image" Target="../media/image13.png"/><Relationship Id="rId4" Type="http://schemas.openxmlformats.org/officeDocument/2006/relationships/image" Target="../media/image7.png"/></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8.xml"/><Relationship Id="rId1" Type="http://schemas.openxmlformats.org/officeDocument/2006/relationships/slideLayout" Target="../slideLayouts/slideLayout1.xml"/><Relationship Id="rId4" Type="http://schemas.openxmlformats.org/officeDocument/2006/relationships/image" Target="../media/image18.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1.xml"/><Relationship Id="rId1" Type="http://schemas.openxmlformats.org/officeDocument/2006/relationships/slideLayout" Target="../slideLayouts/slideLayout1.xml"/><Relationship Id="rId5" Type="http://schemas.openxmlformats.org/officeDocument/2006/relationships/image" Target="../media/image7.png"/><Relationship Id="rId4" Type="http://schemas.openxmlformats.org/officeDocument/2006/relationships/image" Target="../media/image4.pn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3.xml"/><Relationship Id="rId1" Type="http://schemas.openxmlformats.org/officeDocument/2006/relationships/slideLayout" Target="../slideLayouts/slideLayout1.xml"/><Relationship Id="rId5" Type="http://schemas.openxmlformats.org/officeDocument/2006/relationships/image" Target="../media/image21.png"/><Relationship Id="rId4" Type="http://schemas.openxmlformats.org/officeDocument/2006/relationships/image" Target="../media/image15.pn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5.xml"/><Relationship Id="rId1" Type="http://schemas.openxmlformats.org/officeDocument/2006/relationships/slideLayout" Target="../slideLayouts/slideLayout1.xml"/><Relationship Id="rId6" Type="http://schemas.openxmlformats.org/officeDocument/2006/relationships/image" Target="../media/image22.png"/><Relationship Id="rId5" Type="http://schemas.openxmlformats.org/officeDocument/2006/relationships/image" Target="../media/image20.png"/><Relationship Id="rId4" Type="http://schemas.openxmlformats.org/officeDocument/2006/relationships/image" Target="../media/image7.png"/></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03087"/>
        </a:solidFill>
        <a:effectLst/>
      </p:bgPr>
    </p:bg>
    <p:spTree>
      <p:nvGrpSpPr>
        <p:cNvPr id="1" name=""/>
        <p:cNvGrpSpPr/>
        <p:nvPr/>
      </p:nvGrpSpPr>
      <p:grpSpPr>
        <a:xfrm>
          <a:off x="0" y="0"/>
          <a:ext cx="0" cy="0"/>
          <a:chOff x="0" y="0"/>
          <a:chExt cx="0" cy="0"/>
        </a:xfrm>
      </p:grpSpPr>
      <p:sp>
        <p:nvSpPr>
          <p:cNvPr id="3" name="Text 1"/>
          <p:cNvSpPr/>
          <p:nvPr/>
        </p:nvSpPr>
        <p:spPr>
          <a:xfrm>
            <a:off x="685800" y="502920"/>
            <a:ext cx="2286000" cy="868680"/>
          </a:xfrm>
          <a:prstGeom prst="rect">
            <a:avLst/>
          </a:prstGeom>
          <a:noFill/>
          <a:ln/>
        </p:spPr>
        <p:txBody>
          <a:bodyPr wrap="square" lIns="0" tIns="0" rIns="0" bIns="0" rtlCol="0" anchor="ctr"/>
          <a:lstStyle/>
          <a:p>
            <a:pPr marL="0" indent="0" algn="ctr">
              <a:buNone/>
            </a:pPr>
            <a:endParaRPr lang="en-US" sz="1100" dirty="0"/>
          </a:p>
        </p:txBody>
      </p:sp>
      <p:sp>
        <p:nvSpPr>
          <p:cNvPr id="6" name="Text 4"/>
          <p:cNvSpPr/>
          <p:nvPr/>
        </p:nvSpPr>
        <p:spPr>
          <a:xfrm>
            <a:off x="685800" y="1874520"/>
            <a:ext cx="10789920" cy="411480"/>
          </a:xfrm>
          <a:prstGeom prst="rect">
            <a:avLst/>
          </a:prstGeom>
          <a:noFill/>
          <a:ln/>
        </p:spPr>
        <p:txBody>
          <a:bodyPr wrap="square" lIns="0" tIns="0" rIns="0" bIns="0" rtlCol="0" anchor="ctr"/>
          <a:lstStyle/>
          <a:p>
            <a:pPr marL="0" indent="0">
              <a:buNone/>
            </a:pPr>
            <a:r>
              <a:rPr lang="en-US" sz="1700" b="1" dirty="0">
                <a:solidFill>
                  <a:srgbClr val="41B6E6"/>
                </a:solidFill>
                <a:latin typeface="Arial" pitchFamily="34" charset="0"/>
                <a:ea typeface="Arial" pitchFamily="34" charset="-122"/>
                <a:cs typeface="Arial" pitchFamily="34" charset="-120"/>
              </a:rPr>
              <a:t>Human Capital Management (LCMB7023)</a:t>
            </a:r>
            <a:endParaRPr lang="en-US" sz="1700" dirty="0"/>
          </a:p>
        </p:txBody>
      </p:sp>
      <p:sp>
        <p:nvSpPr>
          <p:cNvPr id="7" name="Text 5"/>
          <p:cNvSpPr/>
          <p:nvPr/>
        </p:nvSpPr>
        <p:spPr>
          <a:xfrm>
            <a:off x="716280" y="2709863"/>
            <a:ext cx="10881360" cy="777240"/>
          </a:xfrm>
          <a:prstGeom prst="rect">
            <a:avLst/>
          </a:prstGeom>
          <a:noFill/>
          <a:ln/>
        </p:spPr>
        <p:txBody>
          <a:bodyPr wrap="square" lIns="0" tIns="0" rIns="0" bIns="0" rtlCol="0" anchor="ctr"/>
          <a:lstStyle/>
          <a:p>
            <a:pPr marL="0" indent="0">
              <a:buNone/>
            </a:pPr>
            <a:r>
              <a:rPr lang="en-US" sz="3500" b="1" dirty="0">
                <a:solidFill>
                  <a:srgbClr val="FFFFFF"/>
                </a:solidFill>
                <a:latin typeface="Arial" pitchFamily="34" charset="0"/>
                <a:ea typeface="Arial" pitchFamily="34" charset="-122"/>
                <a:cs typeface="Arial" pitchFamily="34" charset="-120"/>
              </a:rPr>
              <a:t>Assessment 2: Group Presentation — NHS England</a:t>
            </a:r>
            <a:endParaRPr lang="en-US" sz="3500" dirty="0"/>
          </a:p>
        </p:txBody>
      </p:sp>
      <p:sp>
        <p:nvSpPr>
          <p:cNvPr id="8" name="Text 6"/>
          <p:cNvSpPr/>
          <p:nvPr/>
        </p:nvSpPr>
        <p:spPr>
          <a:xfrm>
            <a:off x="716280" y="3803492"/>
            <a:ext cx="10515600" cy="411480"/>
          </a:xfrm>
          <a:prstGeom prst="rect">
            <a:avLst/>
          </a:prstGeom>
          <a:noFill/>
          <a:ln/>
        </p:spPr>
        <p:txBody>
          <a:bodyPr wrap="square" lIns="0" tIns="0" rIns="0" bIns="0" rtlCol="0" anchor="ctr"/>
          <a:lstStyle/>
          <a:p>
            <a:pPr marL="0" indent="0">
              <a:buNone/>
            </a:pPr>
            <a:r>
              <a:rPr lang="en-US" sz="1500" i="1" dirty="0">
                <a:solidFill>
                  <a:srgbClr val="C7D9F5"/>
                </a:solidFill>
                <a:latin typeface="Arial" pitchFamily="34" charset="0"/>
                <a:ea typeface="Arial" pitchFamily="34" charset="-122"/>
                <a:cs typeface="Arial" pitchFamily="34" charset="-120"/>
              </a:rPr>
              <a:t>Focus area: Training &amp; Development — rebuilding the learning culture of Europe's largest employer</a:t>
            </a:r>
            <a:endParaRPr lang="en-US" sz="1500" dirty="0"/>
          </a:p>
        </p:txBody>
      </p:sp>
      <p:graphicFrame>
        <p:nvGraphicFramePr>
          <p:cNvPr id="9" name="Table 0"/>
          <p:cNvGraphicFramePr>
            <a:graphicFrameLocks noGrp="1"/>
          </p:cNvGraphicFramePr>
          <p:nvPr>
            <p:extLst>
              <p:ext uri="{D42A27DB-BD31-4B8C-83A1-F6EECF244321}">
                <p14:modId xmlns:p14="http://schemas.microsoft.com/office/powerpoint/2010/main" val="839880347"/>
              </p:ext>
            </p:extLst>
          </p:nvPr>
        </p:nvGraphicFramePr>
        <p:xfrm>
          <a:off x="685800" y="4576519"/>
          <a:ext cx="7589520" cy="1248769"/>
        </p:xfrm>
        <a:graphic>
          <a:graphicData uri="http://schemas.openxmlformats.org/drawingml/2006/table">
            <a:tbl>
              <a:tblPr/>
              <a:tblGrid>
                <a:gridCol w="2286000">
                  <a:extLst>
                    <a:ext uri="{9D8B030D-6E8A-4147-A177-3AD203B41FA5}">
                      <a16:colId xmlns:a16="http://schemas.microsoft.com/office/drawing/2014/main" val="20000"/>
                    </a:ext>
                  </a:extLst>
                </a:gridCol>
                <a:gridCol w="1280160">
                  <a:extLst>
                    <a:ext uri="{9D8B030D-6E8A-4147-A177-3AD203B41FA5}">
                      <a16:colId xmlns:a16="http://schemas.microsoft.com/office/drawing/2014/main" val="20001"/>
                    </a:ext>
                  </a:extLst>
                </a:gridCol>
                <a:gridCol w="2743200">
                  <a:extLst>
                    <a:ext uri="{9D8B030D-6E8A-4147-A177-3AD203B41FA5}">
                      <a16:colId xmlns:a16="http://schemas.microsoft.com/office/drawing/2014/main" val="20002"/>
                    </a:ext>
                  </a:extLst>
                </a:gridCol>
                <a:gridCol w="1280160">
                  <a:extLst>
                    <a:ext uri="{9D8B030D-6E8A-4147-A177-3AD203B41FA5}">
                      <a16:colId xmlns:a16="http://schemas.microsoft.com/office/drawing/2014/main" val="20003"/>
                    </a:ext>
                  </a:extLst>
                </a:gridCol>
              </a:tblGrid>
              <a:tr h="310896">
                <a:tc>
                  <a:txBody>
                    <a:bodyPr/>
                    <a:lstStyle/>
                    <a:p>
                      <a:pPr marL="0" indent="0">
                        <a:buNone/>
                      </a:pPr>
                      <a:r>
                        <a:rPr lang="en-US" sz="1100" b="1" dirty="0">
                          <a:solidFill>
                            <a:srgbClr val="FFFFFF"/>
                          </a:solidFill>
                          <a:latin typeface="Arial" pitchFamily="34" charset="0"/>
                          <a:ea typeface="Arial" pitchFamily="34" charset="-122"/>
                          <a:cs typeface="Arial" pitchFamily="34" charset="-120"/>
                        </a:rPr>
                        <a:t>Group member</a:t>
                      </a:r>
                      <a:endParaRPr lang="en-US" sz="1100" dirty="0">
                        <a:latin typeface="Arial" charset="0"/>
                        <a:ea typeface="Arial" charset="0"/>
                        <a:cs typeface="Arial" charset="0"/>
                      </a:endParaRPr>
                    </a:p>
                  </a:txBody>
                  <a:tcPr marL="54864" marR="54864" marT="54864" marB="54864" anchor="ctr">
                    <a:lnL w="9525" cap="flat" cmpd="sng" algn="ctr">
                      <a:solidFill>
                        <a:srgbClr val="1D55B8"/>
                      </a:solidFill>
                      <a:prstDash val="solid"/>
                      <a:round/>
                      <a:headEnd type="none" w="med" len="med"/>
                      <a:tailEnd type="none" w="med" len="med"/>
                    </a:lnL>
                    <a:lnR w="9525" cap="flat" cmpd="sng" algn="ctr">
                      <a:solidFill>
                        <a:srgbClr val="1D55B8"/>
                      </a:solidFill>
                      <a:prstDash val="solid"/>
                      <a:round/>
                      <a:headEnd type="none" w="med" len="med"/>
                      <a:tailEnd type="none" w="med" len="med"/>
                    </a:lnR>
                    <a:lnT w="9525" cap="flat" cmpd="sng" algn="ctr">
                      <a:solidFill>
                        <a:srgbClr val="1D55B8"/>
                      </a:solidFill>
                      <a:prstDash val="solid"/>
                      <a:round/>
                      <a:headEnd type="none" w="med" len="med"/>
                      <a:tailEnd type="none" w="med" len="med"/>
                    </a:lnT>
                    <a:lnB w="9525" cap="flat" cmpd="sng" algn="ctr">
                      <a:solidFill>
                        <a:srgbClr val="1D55B8"/>
                      </a:solidFill>
                      <a:prstDash val="solid"/>
                      <a:round/>
                      <a:headEnd type="none" w="med" len="med"/>
                      <a:tailEnd type="none" w="med" len="med"/>
                    </a:lnB>
                    <a:solidFill>
                      <a:srgbClr val="005EB8"/>
                    </a:solidFill>
                  </a:tcPr>
                </a:tc>
                <a:tc>
                  <a:txBody>
                    <a:bodyPr/>
                    <a:lstStyle/>
                    <a:p>
                      <a:pPr marL="0" indent="0">
                        <a:buNone/>
                      </a:pPr>
                      <a:r>
                        <a:rPr lang="en-US" sz="1100" b="1" dirty="0">
                          <a:solidFill>
                            <a:srgbClr val="FFFFFF"/>
                          </a:solidFill>
                          <a:latin typeface="Arial" pitchFamily="34" charset="0"/>
                          <a:ea typeface="Arial" pitchFamily="34" charset="-122"/>
                          <a:cs typeface="Arial" pitchFamily="34" charset="-120"/>
                        </a:rPr>
                        <a:t>Student ID</a:t>
                      </a:r>
                      <a:endParaRPr lang="en-US" sz="1100" dirty="0">
                        <a:latin typeface="Arial" charset="0"/>
                        <a:ea typeface="Arial" charset="0"/>
                        <a:cs typeface="Arial" charset="0"/>
                      </a:endParaRPr>
                    </a:p>
                  </a:txBody>
                  <a:tcPr marL="54864" marR="54864" marT="54864" marB="54864" anchor="ctr">
                    <a:lnL w="9525" cap="flat" cmpd="sng" algn="ctr">
                      <a:solidFill>
                        <a:srgbClr val="1D55B8"/>
                      </a:solidFill>
                      <a:prstDash val="solid"/>
                      <a:round/>
                      <a:headEnd type="none" w="med" len="med"/>
                      <a:tailEnd type="none" w="med" len="med"/>
                    </a:lnL>
                    <a:lnR w="9525" cap="flat" cmpd="sng" algn="ctr">
                      <a:solidFill>
                        <a:srgbClr val="1D55B8"/>
                      </a:solidFill>
                      <a:prstDash val="solid"/>
                      <a:round/>
                      <a:headEnd type="none" w="med" len="med"/>
                      <a:tailEnd type="none" w="med" len="med"/>
                    </a:lnR>
                    <a:lnT w="9525" cap="flat" cmpd="sng" algn="ctr">
                      <a:solidFill>
                        <a:srgbClr val="1D55B8"/>
                      </a:solidFill>
                      <a:prstDash val="solid"/>
                      <a:round/>
                      <a:headEnd type="none" w="med" len="med"/>
                      <a:tailEnd type="none" w="med" len="med"/>
                    </a:lnT>
                    <a:lnB w="9525" cap="flat" cmpd="sng" algn="ctr">
                      <a:solidFill>
                        <a:srgbClr val="1D55B8"/>
                      </a:solidFill>
                      <a:prstDash val="solid"/>
                      <a:round/>
                      <a:headEnd type="none" w="med" len="med"/>
                      <a:tailEnd type="none" w="med" len="med"/>
                    </a:lnB>
                    <a:solidFill>
                      <a:srgbClr val="005EB8"/>
                    </a:solidFill>
                  </a:tcPr>
                </a:tc>
                <a:tc>
                  <a:txBody>
                    <a:bodyPr/>
                    <a:lstStyle/>
                    <a:p>
                      <a:pPr marL="0" indent="0">
                        <a:buNone/>
                      </a:pPr>
                      <a:r>
                        <a:rPr lang="en-US" sz="1100" b="1" dirty="0">
                          <a:solidFill>
                            <a:srgbClr val="FFFFFF"/>
                          </a:solidFill>
                          <a:latin typeface="Arial" pitchFamily="34" charset="0"/>
                          <a:ea typeface="Arial" pitchFamily="34" charset="-122"/>
                          <a:cs typeface="Arial" pitchFamily="34" charset="-120"/>
                        </a:rPr>
                        <a:t>Group member</a:t>
                      </a:r>
                      <a:endParaRPr lang="en-US" sz="1100" dirty="0">
                        <a:latin typeface="Arial" charset="0"/>
                        <a:ea typeface="Arial" charset="0"/>
                        <a:cs typeface="Arial" charset="0"/>
                      </a:endParaRPr>
                    </a:p>
                  </a:txBody>
                  <a:tcPr marL="54864" marR="54864" marT="54864" marB="54864" anchor="ctr">
                    <a:lnL w="9525" cap="flat" cmpd="sng" algn="ctr">
                      <a:solidFill>
                        <a:srgbClr val="1D55B8"/>
                      </a:solidFill>
                      <a:prstDash val="solid"/>
                      <a:round/>
                      <a:headEnd type="none" w="med" len="med"/>
                      <a:tailEnd type="none" w="med" len="med"/>
                    </a:lnL>
                    <a:lnR w="9525" cap="flat" cmpd="sng" algn="ctr">
                      <a:solidFill>
                        <a:srgbClr val="1D55B8"/>
                      </a:solidFill>
                      <a:prstDash val="solid"/>
                      <a:round/>
                      <a:headEnd type="none" w="med" len="med"/>
                      <a:tailEnd type="none" w="med" len="med"/>
                    </a:lnR>
                    <a:lnT w="9525" cap="flat" cmpd="sng" algn="ctr">
                      <a:solidFill>
                        <a:srgbClr val="1D55B8"/>
                      </a:solidFill>
                      <a:prstDash val="solid"/>
                      <a:round/>
                      <a:headEnd type="none" w="med" len="med"/>
                      <a:tailEnd type="none" w="med" len="med"/>
                    </a:lnT>
                    <a:lnB w="9525" cap="flat" cmpd="sng" algn="ctr">
                      <a:solidFill>
                        <a:srgbClr val="1D55B8"/>
                      </a:solidFill>
                      <a:prstDash val="solid"/>
                      <a:round/>
                      <a:headEnd type="none" w="med" len="med"/>
                      <a:tailEnd type="none" w="med" len="med"/>
                    </a:lnB>
                    <a:solidFill>
                      <a:srgbClr val="005EB8"/>
                    </a:solidFill>
                  </a:tcPr>
                </a:tc>
                <a:tc>
                  <a:txBody>
                    <a:bodyPr/>
                    <a:lstStyle/>
                    <a:p>
                      <a:pPr marL="0" indent="0">
                        <a:buNone/>
                      </a:pPr>
                      <a:r>
                        <a:rPr lang="en-US" sz="1100" b="1" dirty="0">
                          <a:solidFill>
                            <a:srgbClr val="FFFFFF"/>
                          </a:solidFill>
                          <a:latin typeface="Arial" pitchFamily="34" charset="0"/>
                          <a:ea typeface="Arial" pitchFamily="34" charset="-122"/>
                          <a:cs typeface="Arial" pitchFamily="34" charset="-120"/>
                        </a:rPr>
                        <a:t>Student ID</a:t>
                      </a:r>
                      <a:endParaRPr lang="en-US" sz="1100" dirty="0">
                        <a:latin typeface="Arial" charset="0"/>
                        <a:ea typeface="Arial" charset="0"/>
                        <a:cs typeface="Arial" charset="0"/>
                      </a:endParaRPr>
                    </a:p>
                  </a:txBody>
                  <a:tcPr marL="54864" marR="54864" marT="54864" marB="54864" anchor="ctr">
                    <a:lnL w="9525" cap="flat" cmpd="sng" algn="ctr">
                      <a:solidFill>
                        <a:srgbClr val="1D55B8"/>
                      </a:solidFill>
                      <a:prstDash val="solid"/>
                      <a:round/>
                      <a:headEnd type="none" w="med" len="med"/>
                      <a:tailEnd type="none" w="med" len="med"/>
                    </a:lnL>
                    <a:lnR w="9525" cap="flat" cmpd="sng" algn="ctr">
                      <a:solidFill>
                        <a:srgbClr val="1D55B8"/>
                      </a:solidFill>
                      <a:prstDash val="solid"/>
                      <a:round/>
                      <a:headEnd type="none" w="med" len="med"/>
                      <a:tailEnd type="none" w="med" len="med"/>
                    </a:lnR>
                    <a:lnT w="9525" cap="flat" cmpd="sng" algn="ctr">
                      <a:solidFill>
                        <a:srgbClr val="1D55B8"/>
                      </a:solidFill>
                      <a:prstDash val="solid"/>
                      <a:round/>
                      <a:headEnd type="none" w="med" len="med"/>
                      <a:tailEnd type="none" w="med" len="med"/>
                    </a:lnT>
                    <a:lnB w="9525" cap="flat" cmpd="sng" algn="ctr">
                      <a:solidFill>
                        <a:srgbClr val="1D55B8"/>
                      </a:solidFill>
                      <a:prstDash val="solid"/>
                      <a:round/>
                      <a:headEnd type="none" w="med" len="med"/>
                      <a:tailEnd type="none" w="med" len="med"/>
                    </a:lnB>
                    <a:solidFill>
                      <a:srgbClr val="005EB8"/>
                    </a:solidFill>
                  </a:tcPr>
                </a:tc>
                <a:extLst>
                  <a:ext uri="{0D108BD9-81ED-4DB2-BD59-A6C34878D82A}">
                    <a16:rowId xmlns:a16="http://schemas.microsoft.com/office/drawing/2014/main" val="10000"/>
                  </a:ext>
                </a:extLst>
              </a:tr>
              <a:tr h="310896">
                <a:tc>
                  <a:txBody>
                    <a:bodyPr/>
                    <a:lstStyle/>
                    <a:p>
                      <a:pPr marL="0" indent="0">
                        <a:buNone/>
                      </a:pPr>
                      <a:r>
                        <a:rPr lang="en-US" sz="1100" dirty="0" err="1">
                          <a:solidFill>
                            <a:srgbClr val="E8F0FB"/>
                          </a:solidFill>
                          <a:latin typeface="Arial" pitchFamily="34" charset="0"/>
                          <a:ea typeface="Arial" charset="0"/>
                          <a:cs typeface="Arial" pitchFamily="34" charset="-120"/>
                        </a:rPr>
                        <a:t>Shivans</a:t>
                      </a:r>
                      <a:r>
                        <a:rPr lang="en-US" sz="1100" dirty="0">
                          <a:solidFill>
                            <a:srgbClr val="E8F0FB"/>
                          </a:solidFill>
                          <a:latin typeface="Arial" pitchFamily="34" charset="0"/>
                          <a:ea typeface="Arial" charset="0"/>
                          <a:cs typeface="Arial" pitchFamily="34" charset="-120"/>
                        </a:rPr>
                        <a:t> </a:t>
                      </a:r>
                      <a:r>
                        <a:rPr lang="en-US" sz="1100" dirty="0" err="1">
                          <a:solidFill>
                            <a:srgbClr val="E8F0FB"/>
                          </a:solidFill>
                          <a:latin typeface="Arial" pitchFamily="34" charset="0"/>
                          <a:ea typeface="Arial" charset="0"/>
                          <a:cs typeface="Arial" pitchFamily="34" charset="-120"/>
                        </a:rPr>
                        <a:t>Bhimbha</a:t>
                      </a:r>
                      <a:endParaRPr lang="en-US" sz="1100" dirty="0">
                        <a:latin typeface="Arial" charset="0"/>
                        <a:ea typeface="Arial" charset="0"/>
                        <a:cs typeface="Arial" charset="0"/>
                      </a:endParaRPr>
                    </a:p>
                  </a:txBody>
                  <a:tcPr marL="54864" marR="54864" marT="54864" marB="54864" anchor="ctr">
                    <a:lnL w="9525" cap="flat" cmpd="sng" algn="ctr">
                      <a:solidFill>
                        <a:srgbClr val="1D55B8"/>
                      </a:solidFill>
                      <a:prstDash val="solid"/>
                      <a:round/>
                      <a:headEnd type="none" w="med" len="med"/>
                      <a:tailEnd type="none" w="med" len="med"/>
                    </a:lnL>
                    <a:lnR w="9525" cap="flat" cmpd="sng" algn="ctr">
                      <a:solidFill>
                        <a:srgbClr val="1D55B8"/>
                      </a:solidFill>
                      <a:prstDash val="solid"/>
                      <a:round/>
                      <a:headEnd type="none" w="med" len="med"/>
                      <a:tailEnd type="none" w="med" len="med"/>
                    </a:lnR>
                    <a:lnT w="9525" cap="flat" cmpd="sng" algn="ctr">
                      <a:solidFill>
                        <a:srgbClr val="1D55B8"/>
                      </a:solidFill>
                      <a:prstDash val="solid"/>
                      <a:round/>
                      <a:headEnd type="none" w="med" len="med"/>
                      <a:tailEnd type="none" w="med" len="med"/>
                    </a:lnT>
                    <a:lnB w="9525" cap="flat" cmpd="sng" algn="ctr">
                      <a:solidFill>
                        <a:srgbClr val="1D55B8"/>
                      </a:solidFill>
                      <a:prstDash val="solid"/>
                      <a:round/>
                      <a:headEnd type="none" w="med" len="med"/>
                      <a:tailEnd type="none" w="med" len="med"/>
                    </a:lnB>
                    <a:solidFill>
                      <a:srgbClr val="0B3E9C"/>
                    </a:solidFill>
                  </a:tcPr>
                </a:tc>
                <a:tc>
                  <a:txBody>
                    <a:bodyPr/>
                    <a:lstStyle/>
                    <a:p>
                      <a:pPr marL="0" indent="0">
                        <a:buNone/>
                      </a:pPr>
                      <a:r>
                        <a:rPr lang="en-US" sz="1100" dirty="0">
                          <a:solidFill>
                            <a:srgbClr val="E8F0FB"/>
                          </a:solidFill>
                          <a:latin typeface="Arial" pitchFamily="34" charset="0"/>
                          <a:ea typeface="Arial" pitchFamily="34" charset="-122"/>
                          <a:cs typeface="Arial" pitchFamily="34" charset="-120"/>
                        </a:rPr>
                        <a:t>2514071</a:t>
                      </a:r>
                      <a:endParaRPr lang="en-US" sz="1100" dirty="0">
                        <a:latin typeface="Arial" charset="0"/>
                        <a:ea typeface="Arial" charset="0"/>
                        <a:cs typeface="Arial" charset="0"/>
                      </a:endParaRPr>
                    </a:p>
                  </a:txBody>
                  <a:tcPr marL="54864" marR="54864" marT="54864" marB="54864" anchor="ctr">
                    <a:lnL w="9525" cap="flat" cmpd="sng" algn="ctr">
                      <a:solidFill>
                        <a:srgbClr val="1D55B8"/>
                      </a:solidFill>
                      <a:prstDash val="solid"/>
                      <a:round/>
                      <a:headEnd type="none" w="med" len="med"/>
                      <a:tailEnd type="none" w="med" len="med"/>
                    </a:lnL>
                    <a:lnR w="9525" cap="flat" cmpd="sng" algn="ctr">
                      <a:solidFill>
                        <a:srgbClr val="1D55B8"/>
                      </a:solidFill>
                      <a:prstDash val="solid"/>
                      <a:round/>
                      <a:headEnd type="none" w="med" len="med"/>
                      <a:tailEnd type="none" w="med" len="med"/>
                    </a:lnR>
                    <a:lnT w="9525" cap="flat" cmpd="sng" algn="ctr">
                      <a:solidFill>
                        <a:srgbClr val="1D55B8"/>
                      </a:solidFill>
                      <a:prstDash val="solid"/>
                      <a:round/>
                      <a:headEnd type="none" w="med" len="med"/>
                      <a:tailEnd type="none" w="med" len="med"/>
                    </a:lnT>
                    <a:lnB w="9525" cap="flat" cmpd="sng" algn="ctr">
                      <a:solidFill>
                        <a:srgbClr val="1D55B8"/>
                      </a:solidFill>
                      <a:prstDash val="solid"/>
                      <a:round/>
                      <a:headEnd type="none" w="med" len="med"/>
                      <a:tailEnd type="none" w="med" len="med"/>
                    </a:lnB>
                    <a:solidFill>
                      <a:srgbClr val="0B3E9C"/>
                    </a:solidFill>
                  </a:tcPr>
                </a:tc>
                <a:tc>
                  <a:txBody>
                    <a:bodyPr/>
                    <a:lstStyle/>
                    <a:p>
                      <a:pPr marL="0" indent="0">
                        <a:buNone/>
                      </a:pPr>
                      <a:r>
                        <a:rPr lang="en-US" sz="1100" dirty="0">
                          <a:solidFill>
                            <a:srgbClr val="E8F0FB"/>
                          </a:solidFill>
                          <a:latin typeface="Arial" pitchFamily="34" charset="0"/>
                          <a:ea typeface="Arial" charset="0"/>
                          <a:cs typeface="Arial" pitchFamily="34" charset="-120"/>
                        </a:rPr>
                        <a:t>Sejal</a:t>
                      </a:r>
                      <a:endParaRPr lang="en-US" sz="1100" dirty="0">
                        <a:latin typeface="Arial" charset="0"/>
                        <a:ea typeface="Arial" charset="0"/>
                        <a:cs typeface="Arial" charset="0"/>
                      </a:endParaRPr>
                    </a:p>
                  </a:txBody>
                  <a:tcPr marL="54864" marR="54864" marT="54864" marB="54864" anchor="ctr">
                    <a:lnL w="9525" cap="flat" cmpd="sng" algn="ctr">
                      <a:solidFill>
                        <a:srgbClr val="1D55B8"/>
                      </a:solidFill>
                      <a:prstDash val="solid"/>
                      <a:round/>
                      <a:headEnd type="none" w="med" len="med"/>
                      <a:tailEnd type="none" w="med" len="med"/>
                    </a:lnL>
                    <a:lnR w="9525" cap="flat" cmpd="sng" algn="ctr">
                      <a:solidFill>
                        <a:srgbClr val="1D55B8"/>
                      </a:solidFill>
                      <a:prstDash val="solid"/>
                      <a:round/>
                      <a:headEnd type="none" w="med" len="med"/>
                      <a:tailEnd type="none" w="med" len="med"/>
                    </a:lnR>
                    <a:lnT w="9525" cap="flat" cmpd="sng" algn="ctr">
                      <a:solidFill>
                        <a:srgbClr val="1D55B8"/>
                      </a:solidFill>
                      <a:prstDash val="solid"/>
                      <a:round/>
                      <a:headEnd type="none" w="med" len="med"/>
                      <a:tailEnd type="none" w="med" len="med"/>
                    </a:lnT>
                    <a:lnB w="9525" cap="flat" cmpd="sng" algn="ctr">
                      <a:solidFill>
                        <a:srgbClr val="1D55B8"/>
                      </a:solidFill>
                      <a:prstDash val="solid"/>
                      <a:round/>
                      <a:headEnd type="none" w="med" len="med"/>
                      <a:tailEnd type="none" w="med" len="med"/>
                    </a:lnB>
                    <a:solidFill>
                      <a:srgbClr val="0B3E9C"/>
                    </a:solidFill>
                  </a:tcPr>
                </a:tc>
                <a:tc>
                  <a:txBody>
                    <a:bodyPr/>
                    <a:lstStyle/>
                    <a:p>
                      <a:pPr marL="0" indent="0">
                        <a:buNone/>
                      </a:pPr>
                      <a:r>
                        <a:rPr lang="en-US" sz="1100" dirty="0">
                          <a:solidFill>
                            <a:srgbClr val="E8F0FB"/>
                          </a:solidFill>
                          <a:latin typeface="Arial" pitchFamily="34" charset="0"/>
                          <a:ea typeface="Arial" charset="0"/>
                          <a:cs typeface="Arial" pitchFamily="34" charset="-120"/>
                        </a:rPr>
                        <a:t>2538991</a:t>
                      </a:r>
                      <a:endParaRPr lang="en-US" sz="1100" dirty="0">
                        <a:latin typeface="Arial" charset="0"/>
                        <a:ea typeface="Arial" charset="0"/>
                        <a:cs typeface="Arial" charset="0"/>
                      </a:endParaRPr>
                    </a:p>
                  </a:txBody>
                  <a:tcPr marL="54864" marR="54864" marT="54864" marB="54864" anchor="ctr">
                    <a:lnL w="9525" cap="flat" cmpd="sng" algn="ctr">
                      <a:solidFill>
                        <a:srgbClr val="1D55B8"/>
                      </a:solidFill>
                      <a:prstDash val="solid"/>
                      <a:round/>
                      <a:headEnd type="none" w="med" len="med"/>
                      <a:tailEnd type="none" w="med" len="med"/>
                    </a:lnL>
                    <a:lnR w="9525" cap="flat" cmpd="sng" algn="ctr">
                      <a:solidFill>
                        <a:srgbClr val="1D55B8"/>
                      </a:solidFill>
                      <a:prstDash val="solid"/>
                      <a:round/>
                      <a:headEnd type="none" w="med" len="med"/>
                      <a:tailEnd type="none" w="med" len="med"/>
                    </a:lnR>
                    <a:lnT w="9525" cap="flat" cmpd="sng" algn="ctr">
                      <a:solidFill>
                        <a:srgbClr val="1D55B8"/>
                      </a:solidFill>
                      <a:prstDash val="solid"/>
                      <a:round/>
                      <a:headEnd type="none" w="med" len="med"/>
                      <a:tailEnd type="none" w="med" len="med"/>
                    </a:lnT>
                    <a:lnB w="9525" cap="flat" cmpd="sng" algn="ctr">
                      <a:solidFill>
                        <a:srgbClr val="1D55B8"/>
                      </a:solidFill>
                      <a:prstDash val="solid"/>
                      <a:round/>
                      <a:headEnd type="none" w="med" len="med"/>
                      <a:tailEnd type="none" w="med" len="med"/>
                    </a:lnB>
                    <a:solidFill>
                      <a:srgbClr val="0B3E9C"/>
                    </a:solidFill>
                  </a:tcPr>
                </a:tc>
                <a:extLst>
                  <a:ext uri="{0D108BD9-81ED-4DB2-BD59-A6C34878D82A}">
                    <a16:rowId xmlns:a16="http://schemas.microsoft.com/office/drawing/2014/main" val="10001"/>
                  </a:ext>
                </a:extLst>
              </a:tr>
              <a:tr h="316081">
                <a:tc>
                  <a:txBody>
                    <a:bodyPr/>
                    <a:lstStyle/>
                    <a:p>
                      <a:pPr marL="0" indent="0">
                        <a:buNone/>
                      </a:pPr>
                      <a:r>
                        <a:rPr lang="en-US" sz="1100" u="none" dirty="0">
                          <a:solidFill>
                            <a:srgbClr val="E8F0FB"/>
                          </a:solidFill>
                          <a:latin typeface="Arial" pitchFamily="34" charset="0"/>
                          <a:ea typeface="Arial" charset="0"/>
                          <a:cs typeface="Arial" pitchFamily="34" charset="-120"/>
                        </a:rPr>
                        <a:t>Niraj </a:t>
                      </a:r>
                      <a:r>
                        <a:rPr lang="en-US" sz="1100" u="none" dirty="0" err="1">
                          <a:solidFill>
                            <a:srgbClr val="E8F0FB"/>
                          </a:solidFill>
                          <a:latin typeface="Arial" pitchFamily="34" charset="0"/>
                          <a:ea typeface="Arial" charset="0"/>
                          <a:cs typeface="Arial" pitchFamily="34" charset="-120"/>
                        </a:rPr>
                        <a:t>Odedara</a:t>
                      </a:r>
                      <a:endParaRPr lang="en-US" sz="1100" u="none" dirty="0">
                        <a:latin typeface="Arial" charset="0"/>
                        <a:ea typeface="Arial" charset="0"/>
                        <a:cs typeface="Arial" charset="0"/>
                      </a:endParaRPr>
                    </a:p>
                  </a:txBody>
                  <a:tcPr marL="54864" marR="54864" marT="54864" marB="54864" anchor="ctr">
                    <a:lnL w="9525" cap="flat" cmpd="sng" algn="ctr">
                      <a:solidFill>
                        <a:srgbClr val="1D55B8"/>
                      </a:solidFill>
                      <a:prstDash val="solid"/>
                      <a:round/>
                      <a:headEnd type="none" w="med" len="med"/>
                      <a:tailEnd type="none" w="med" len="med"/>
                    </a:lnL>
                    <a:lnR w="9525" cap="flat" cmpd="sng" algn="ctr">
                      <a:solidFill>
                        <a:srgbClr val="1D55B8"/>
                      </a:solidFill>
                      <a:prstDash val="solid"/>
                      <a:round/>
                      <a:headEnd type="none" w="med" len="med"/>
                      <a:tailEnd type="none" w="med" len="med"/>
                    </a:lnR>
                    <a:lnT w="9525" cap="flat" cmpd="sng" algn="ctr">
                      <a:solidFill>
                        <a:srgbClr val="1D55B8"/>
                      </a:solidFill>
                      <a:prstDash val="solid"/>
                      <a:round/>
                      <a:headEnd type="none" w="med" len="med"/>
                      <a:tailEnd type="none" w="med" len="med"/>
                    </a:lnT>
                    <a:lnB w="9525" cap="flat" cmpd="sng" algn="ctr">
                      <a:solidFill>
                        <a:srgbClr val="1D55B8"/>
                      </a:solidFill>
                      <a:prstDash val="solid"/>
                      <a:round/>
                      <a:headEnd type="none" w="med" len="med"/>
                      <a:tailEnd type="none" w="med" len="med"/>
                    </a:lnB>
                    <a:solidFill>
                      <a:srgbClr val="0B3E9C"/>
                    </a:solidFill>
                  </a:tcPr>
                </a:tc>
                <a:tc>
                  <a:txBody>
                    <a:bodyPr/>
                    <a:lstStyle/>
                    <a:p>
                      <a:pPr marL="0" indent="0">
                        <a:buNone/>
                      </a:pPr>
                      <a:r>
                        <a:rPr lang="en-US" sz="1100" dirty="0">
                          <a:solidFill>
                            <a:schemeClr val="bg1"/>
                          </a:solidFill>
                          <a:latin typeface="Arial" charset="0"/>
                          <a:ea typeface="Arial" charset="0"/>
                          <a:cs typeface="Arial" charset="0"/>
                        </a:rPr>
                        <a:t>2541726</a:t>
                      </a:r>
                    </a:p>
                  </a:txBody>
                  <a:tcPr marL="54864" marR="54864" marT="54864" marB="54864" anchor="ctr">
                    <a:lnL w="9525" cap="flat" cmpd="sng" algn="ctr">
                      <a:solidFill>
                        <a:srgbClr val="1D55B8"/>
                      </a:solidFill>
                      <a:prstDash val="solid"/>
                      <a:round/>
                      <a:headEnd type="none" w="med" len="med"/>
                      <a:tailEnd type="none" w="med" len="med"/>
                    </a:lnL>
                    <a:lnR w="9525" cap="flat" cmpd="sng" algn="ctr">
                      <a:solidFill>
                        <a:srgbClr val="1D55B8"/>
                      </a:solidFill>
                      <a:prstDash val="solid"/>
                      <a:round/>
                      <a:headEnd type="none" w="med" len="med"/>
                      <a:tailEnd type="none" w="med" len="med"/>
                    </a:lnR>
                    <a:lnT w="9525" cap="flat" cmpd="sng" algn="ctr">
                      <a:solidFill>
                        <a:srgbClr val="1D55B8"/>
                      </a:solidFill>
                      <a:prstDash val="solid"/>
                      <a:round/>
                      <a:headEnd type="none" w="med" len="med"/>
                      <a:tailEnd type="none" w="med" len="med"/>
                    </a:lnT>
                    <a:lnB w="9525" cap="flat" cmpd="sng" algn="ctr">
                      <a:solidFill>
                        <a:srgbClr val="1D55B8"/>
                      </a:solidFill>
                      <a:prstDash val="solid"/>
                      <a:round/>
                      <a:headEnd type="none" w="med" len="med"/>
                      <a:tailEnd type="none" w="med" len="med"/>
                    </a:lnB>
                    <a:solidFill>
                      <a:srgbClr val="0B3E9C"/>
                    </a:solidFill>
                  </a:tcPr>
                </a:tc>
                <a:tc>
                  <a:txBody>
                    <a:bodyPr/>
                    <a:lstStyle/>
                    <a:p>
                      <a:pPr marL="0" indent="0">
                        <a:buNone/>
                      </a:pPr>
                      <a:r>
                        <a:rPr lang="en-US" sz="1100" dirty="0">
                          <a:solidFill>
                            <a:srgbClr val="E8F0FB"/>
                          </a:solidFill>
                          <a:latin typeface="Arial" pitchFamily="34" charset="0"/>
                          <a:ea typeface="Arial" pitchFamily="34" charset="-122"/>
                          <a:cs typeface="Arial" pitchFamily="34" charset="-120"/>
                        </a:rPr>
                        <a:t>Mayur </a:t>
                      </a:r>
                      <a:r>
                        <a:rPr lang="en-US" sz="1100" dirty="0" err="1">
                          <a:solidFill>
                            <a:srgbClr val="E8F0FB"/>
                          </a:solidFill>
                          <a:latin typeface="Arial" pitchFamily="34" charset="0"/>
                          <a:ea typeface="Arial" pitchFamily="34" charset="-122"/>
                          <a:cs typeface="Arial" pitchFamily="34" charset="-120"/>
                        </a:rPr>
                        <a:t>Sundavadra</a:t>
                      </a:r>
                      <a:endParaRPr lang="en-US" sz="1100" dirty="0">
                        <a:latin typeface="Arial" charset="0"/>
                        <a:ea typeface="Arial" charset="0"/>
                        <a:cs typeface="Arial" charset="0"/>
                      </a:endParaRPr>
                    </a:p>
                  </a:txBody>
                  <a:tcPr marL="54864" marR="54864" marT="54864" marB="54864" anchor="ctr">
                    <a:lnL w="9525" cap="flat" cmpd="sng" algn="ctr">
                      <a:solidFill>
                        <a:srgbClr val="1D55B8"/>
                      </a:solidFill>
                      <a:prstDash val="solid"/>
                      <a:round/>
                      <a:headEnd type="none" w="med" len="med"/>
                      <a:tailEnd type="none" w="med" len="med"/>
                    </a:lnL>
                    <a:lnR w="9525" cap="flat" cmpd="sng" algn="ctr">
                      <a:solidFill>
                        <a:srgbClr val="1D55B8"/>
                      </a:solidFill>
                      <a:prstDash val="solid"/>
                      <a:round/>
                      <a:headEnd type="none" w="med" len="med"/>
                      <a:tailEnd type="none" w="med" len="med"/>
                    </a:lnR>
                    <a:lnT w="9525" cap="flat" cmpd="sng" algn="ctr">
                      <a:solidFill>
                        <a:srgbClr val="1D55B8"/>
                      </a:solidFill>
                      <a:prstDash val="solid"/>
                      <a:round/>
                      <a:headEnd type="none" w="med" len="med"/>
                      <a:tailEnd type="none" w="med" len="med"/>
                    </a:lnT>
                    <a:lnB w="9525" cap="flat" cmpd="sng" algn="ctr">
                      <a:solidFill>
                        <a:srgbClr val="1D55B8"/>
                      </a:solidFill>
                      <a:prstDash val="solid"/>
                      <a:round/>
                      <a:headEnd type="none" w="med" len="med"/>
                      <a:tailEnd type="none" w="med" len="med"/>
                    </a:lnB>
                    <a:solidFill>
                      <a:srgbClr val="0B3E9C"/>
                    </a:solidFill>
                  </a:tcPr>
                </a:tc>
                <a:tc>
                  <a:txBody>
                    <a:bodyPr/>
                    <a:lstStyle/>
                    <a:p>
                      <a:pPr marL="0" indent="0">
                        <a:buNone/>
                      </a:pPr>
                      <a:r>
                        <a:rPr lang="en-US" sz="1100" dirty="0">
                          <a:solidFill>
                            <a:srgbClr val="E8F0FB"/>
                          </a:solidFill>
                          <a:latin typeface="Arial" pitchFamily="34" charset="0"/>
                          <a:ea typeface="Arial" pitchFamily="34" charset="-122"/>
                          <a:cs typeface="Arial" pitchFamily="34" charset="-120"/>
                        </a:rPr>
                        <a:t>2538588</a:t>
                      </a:r>
                      <a:endParaRPr lang="en-US" sz="1100" dirty="0">
                        <a:latin typeface="Arial" charset="0"/>
                        <a:ea typeface="Arial" charset="0"/>
                        <a:cs typeface="Arial" charset="0"/>
                      </a:endParaRPr>
                    </a:p>
                  </a:txBody>
                  <a:tcPr marL="54864" marR="54864" marT="54864" marB="54864" anchor="ctr">
                    <a:lnL w="9525" cap="flat" cmpd="sng" algn="ctr">
                      <a:solidFill>
                        <a:srgbClr val="1D55B8"/>
                      </a:solidFill>
                      <a:prstDash val="solid"/>
                      <a:round/>
                      <a:headEnd type="none" w="med" len="med"/>
                      <a:tailEnd type="none" w="med" len="med"/>
                    </a:lnL>
                    <a:lnR w="9525" cap="flat" cmpd="sng" algn="ctr">
                      <a:solidFill>
                        <a:srgbClr val="1D55B8"/>
                      </a:solidFill>
                      <a:prstDash val="solid"/>
                      <a:round/>
                      <a:headEnd type="none" w="med" len="med"/>
                      <a:tailEnd type="none" w="med" len="med"/>
                    </a:lnR>
                    <a:lnT w="9525" cap="flat" cmpd="sng" algn="ctr">
                      <a:solidFill>
                        <a:srgbClr val="1D55B8"/>
                      </a:solidFill>
                      <a:prstDash val="solid"/>
                      <a:round/>
                      <a:headEnd type="none" w="med" len="med"/>
                      <a:tailEnd type="none" w="med" len="med"/>
                    </a:lnT>
                    <a:lnB w="9525" cap="flat" cmpd="sng" algn="ctr">
                      <a:solidFill>
                        <a:srgbClr val="1D55B8"/>
                      </a:solidFill>
                      <a:prstDash val="solid"/>
                      <a:round/>
                      <a:headEnd type="none" w="med" len="med"/>
                      <a:tailEnd type="none" w="med" len="med"/>
                    </a:lnB>
                    <a:solidFill>
                      <a:srgbClr val="0B3E9C"/>
                    </a:solidFill>
                  </a:tcPr>
                </a:tc>
                <a:extLst>
                  <a:ext uri="{0D108BD9-81ED-4DB2-BD59-A6C34878D82A}">
                    <a16:rowId xmlns:a16="http://schemas.microsoft.com/office/drawing/2014/main" val="10002"/>
                  </a:ext>
                </a:extLst>
              </a:tr>
              <a:tr h="310896">
                <a:tc>
                  <a:txBody>
                    <a:bodyPr/>
                    <a:lstStyle/>
                    <a:p>
                      <a:pPr marL="0" indent="0">
                        <a:buNone/>
                      </a:pPr>
                      <a:r>
                        <a:rPr lang="en-US" sz="1100" dirty="0" err="1">
                          <a:solidFill>
                            <a:srgbClr val="E8F0FB"/>
                          </a:solidFill>
                          <a:latin typeface="Arial" pitchFamily="34" charset="0"/>
                          <a:ea typeface="Arial" charset="0"/>
                          <a:cs typeface="Arial" pitchFamily="34" charset="-120"/>
                        </a:rPr>
                        <a:t>Rekhaben</a:t>
                      </a:r>
                      <a:r>
                        <a:rPr lang="en-US" sz="1100" dirty="0">
                          <a:solidFill>
                            <a:srgbClr val="E8F0FB"/>
                          </a:solidFill>
                          <a:latin typeface="Arial" pitchFamily="34" charset="0"/>
                          <a:ea typeface="Arial" charset="0"/>
                          <a:cs typeface="Arial" pitchFamily="34" charset="-120"/>
                        </a:rPr>
                        <a:t> </a:t>
                      </a:r>
                      <a:r>
                        <a:rPr lang="en-US" sz="1100" dirty="0" err="1">
                          <a:solidFill>
                            <a:srgbClr val="E8F0FB"/>
                          </a:solidFill>
                          <a:latin typeface="Arial" pitchFamily="34" charset="0"/>
                          <a:ea typeface="Arial" charset="0"/>
                          <a:cs typeface="Arial" pitchFamily="34" charset="-120"/>
                        </a:rPr>
                        <a:t>Odedara</a:t>
                      </a:r>
                      <a:endParaRPr lang="en-US" sz="1100" dirty="0">
                        <a:latin typeface="Arial" charset="0"/>
                        <a:ea typeface="Arial" charset="0"/>
                        <a:cs typeface="Arial" charset="0"/>
                      </a:endParaRPr>
                    </a:p>
                  </a:txBody>
                  <a:tcPr marL="54864" marR="54864" marT="54864" marB="54864" anchor="ctr">
                    <a:lnL w="9525" cap="flat" cmpd="sng" algn="ctr">
                      <a:solidFill>
                        <a:srgbClr val="1D55B8"/>
                      </a:solidFill>
                      <a:prstDash val="solid"/>
                      <a:round/>
                      <a:headEnd type="none" w="med" len="med"/>
                      <a:tailEnd type="none" w="med" len="med"/>
                    </a:lnL>
                    <a:lnR w="9525" cap="flat" cmpd="sng" algn="ctr">
                      <a:solidFill>
                        <a:srgbClr val="1D55B8"/>
                      </a:solidFill>
                      <a:prstDash val="solid"/>
                      <a:round/>
                      <a:headEnd type="none" w="med" len="med"/>
                      <a:tailEnd type="none" w="med" len="med"/>
                    </a:lnR>
                    <a:lnT w="9525" cap="flat" cmpd="sng" algn="ctr">
                      <a:solidFill>
                        <a:srgbClr val="1D55B8"/>
                      </a:solidFill>
                      <a:prstDash val="solid"/>
                      <a:round/>
                      <a:headEnd type="none" w="med" len="med"/>
                      <a:tailEnd type="none" w="med" len="med"/>
                    </a:lnT>
                    <a:lnB w="9525" cap="flat" cmpd="sng" algn="ctr">
                      <a:solidFill>
                        <a:srgbClr val="1D55B8"/>
                      </a:solidFill>
                      <a:prstDash val="solid"/>
                      <a:round/>
                      <a:headEnd type="none" w="med" len="med"/>
                      <a:tailEnd type="none" w="med" len="med"/>
                    </a:lnB>
                    <a:solidFill>
                      <a:srgbClr val="0B3E9C"/>
                    </a:solidFill>
                  </a:tcPr>
                </a:tc>
                <a:tc>
                  <a:txBody>
                    <a:bodyPr/>
                    <a:lstStyle/>
                    <a:p>
                      <a:pPr marL="0" indent="0">
                        <a:buNone/>
                      </a:pPr>
                      <a:r>
                        <a:rPr lang="en-US" sz="1100" dirty="0">
                          <a:solidFill>
                            <a:srgbClr val="E8F0FB"/>
                          </a:solidFill>
                          <a:latin typeface="Arial" pitchFamily="34" charset="0"/>
                          <a:ea typeface="Arial" charset="0"/>
                          <a:cs typeface="Arial" pitchFamily="34" charset="-120"/>
                        </a:rPr>
                        <a:t>2534406</a:t>
                      </a:r>
                      <a:endParaRPr lang="en-US" sz="1100" dirty="0">
                        <a:latin typeface="Arial" charset="0"/>
                        <a:ea typeface="Arial" charset="0"/>
                        <a:cs typeface="Arial" charset="0"/>
                      </a:endParaRPr>
                    </a:p>
                  </a:txBody>
                  <a:tcPr marL="54864" marR="54864" marT="54864" marB="54864" anchor="ctr">
                    <a:lnL w="9525" cap="flat" cmpd="sng" algn="ctr">
                      <a:solidFill>
                        <a:srgbClr val="1D55B8"/>
                      </a:solidFill>
                      <a:prstDash val="solid"/>
                      <a:round/>
                      <a:headEnd type="none" w="med" len="med"/>
                      <a:tailEnd type="none" w="med" len="med"/>
                    </a:lnL>
                    <a:lnR w="9525" cap="flat" cmpd="sng" algn="ctr">
                      <a:solidFill>
                        <a:srgbClr val="1D55B8"/>
                      </a:solidFill>
                      <a:prstDash val="solid"/>
                      <a:round/>
                      <a:headEnd type="none" w="med" len="med"/>
                      <a:tailEnd type="none" w="med" len="med"/>
                    </a:lnR>
                    <a:lnT w="9525" cap="flat" cmpd="sng" algn="ctr">
                      <a:solidFill>
                        <a:srgbClr val="1D55B8"/>
                      </a:solidFill>
                      <a:prstDash val="solid"/>
                      <a:round/>
                      <a:headEnd type="none" w="med" len="med"/>
                      <a:tailEnd type="none" w="med" len="med"/>
                    </a:lnT>
                    <a:lnB w="9525" cap="flat" cmpd="sng" algn="ctr">
                      <a:solidFill>
                        <a:srgbClr val="1D55B8"/>
                      </a:solidFill>
                      <a:prstDash val="solid"/>
                      <a:round/>
                      <a:headEnd type="none" w="med" len="med"/>
                      <a:tailEnd type="none" w="med" len="med"/>
                    </a:lnB>
                    <a:solidFill>
                      <a:srgbClr val="0B3E9C"/>
                    </a:solidFill>
                  </a:tcPr>
                </a:tc>
                <a:tc>
                  <a:txBody>
                    <a:bodyPr/>
                    <a:lstStyle/>
                    <a:p>
                      <a:pPr marL="0" indent="0">
                        <a:buNone/>
                      </a:pPr>
                      <a:r>
                        <a:rPr lang="en-US" sz="1100" dirty="0" err="1">
                          <a:solidFill>
                            <a:srgbClr val="E8F0FB"/>
                          </a:solidFill>
                          <a:latin typeface="Arial" pitchFamily="34" charset="0"/>
                          <a:ea typeface="Arial" pitchFamily="34" charset="-122"/>
                          <a:cs typeface="Arial" pitchFamily="34" charset="-120"/>
                        </a:rPr>
                        <a:t>Dhrumilkumar</a:t>
                      </a:r>
                      <a:r>
                        <a:rPr lang="en-US" sz="1100" dirty="0">
                          <a:solidFill>
                            <a:srgbClr val="E8F0FB"/>
                          </a:solidFill>
                          <a:latin typeface="Arial" pitchFamily="34" charset="0"/>
                          <a:ea typeface="Arial" pitchFamily="34" charset="-122"/>
                          <a:cs typeface="Arial" pitchFamily="34" charset="-120"/>
                        </a:rPr>
                        <a:t> </a:t>
                      </a:r>
                      <a:r>
                        <a:rPr lang="en-US" sz="1100" dirty="0" err="1">
                          <a:solidFill>
                            <a:srgbClr val="E8F0FB"/>
                          </a:solidFill>
                          <a:latin typeface="Arial" pitchFamily="34" charset="0"/>
                          <a:ea typeface="Arial" pitchFamily="34" charset="-122"/>
                          <a:cs typeface="Arial" pitchFamily="34" charset="-120"/>
                        </a:rPr>
                        <a:t>Makrubiya</a:t>
                      </a:r>
                      <a:endParaRPr lang="en-US" sz="1100" dirty="0">
                        <a:latin typeface="Arial" charset="0"/>
                        <a:ea typeface="Arial" charset="0"/>
                        <a:cs typeface="Arial" charset="0"/>
                      </a:endParaRPr>
                    </a:p>
                  </a:txBody>
                  <a:tcPr marL="54864" marR="54864" marT="54864" marB="54864" anchor="ctr">
                    <a:lnL w="9525" cap="flat" cmpd="sng" algn="ctr">
                      <a:solidFill>
                        <a:srgbClr val="1D55B8"/>
                      </a:solidFill>
                      <a:prstDash val="solid"/>
                      <a:round/>
                      <a:headEnd type="none" w="med" len="med"/>
                      <a:tailEnd type="none" w="med" len="med"/>
                    </a:lnL>
                    <a:lnR w="9525" cap="flat" cmpd="sng" algn="ctr">
                      <a:solidFill>
                        <a:srgbClr val="1D55B8"/>
                      </a:solidFill>
                      <a:prstDash val="solid"/>
                      <a:round/>
                      <a:headEnd type="none" w="med" len="med"/>
                      <a:tailEnd type="none" w="med" len="med"/>
                    </a:lnR>
                    <a:lnT w="9525" cap="flat" cmpd="sng" algn="ctr">
                      <a:solidFill>
                        <a:srgbClr val="1D55B8"/>
                      </a:solidFill>
                      <a:prstDash val="solid"/>
                      <a:round/>
                      <a:headEnd type="none" w="med" len="med"/>
                      <a:tailEnd type="none" w="med" len="med"/>
                    </a:lnT>
                    <a:lnB w="9525" cap="flat" cmpd="sng" algn="ctr">
                      <a:solidFill>
                        <a:srgbClr val="1D55B8"/>
                      </a:solidFill>
                      <a:prstDash val="solid"/>
                      <a:round/>
                      <a:headEnd type="none" w="med" len="med"/>
                      <a:tailEnd type="none" w="med" len="med"/>
                    </a:lnB>
                    <a:solidFill>
                      <a:srgbClr val="0B3E9C"/>
                    </a:solidFill>
                  </a:tcPr>
                </a:tc>
                <a:tc>
                  <a:txBody>
                    <a:bodyPr/>
                    <a:lstStyle/>
                    <a:p>
                      <a:pPr marL="0" indent="0">
                        <a:buNone/>
                      </a:pPr>
                      <a:r>
                        <a:rPr lang="en-US" sz="1100" dirty="0">
                          <a:solidFill>
                            <a:srgbClr val="E8F0FB"/>
                          </a:solidFill>
                          <a:latin typeface="Arial" pitchFamily="34" charset="0"/>
                          <a:ea typeface="Arial" charset="0"/>
                          <a:cs typeface="Arial" pitchFamily="34" charset="-120"/>
                        </a:rPr>
                        <a:t>2536596</a:t>
                      </a:r>
                      <a:endParaRPr lang="en-US" sz="1100" dirty="0">
                        <a:latin typeface="Arial" charset="0"/>
                        <a:ea typeface="Arial" charset="0"/>
                        <a:cs typeface="Arial" charset="0"/>
                      </a:endParaRPr>
                    </a:p>
                  </a:txBody>
                  <a:tcPr marL="54864" marR="54864" marT="54864" marB="54864" anchor="ctr">
                    <a:lnL w="9525" cap="flat" cmpd="sng" algn="ctr">
                      <a:solidFill>
                        <a:srgbClr val="1D55B8"/>
                      </a:solidFill>
                      <a:prstDash val="solid"/>
                      <a:round/>
                      <a:headEnd type="none" w="med" len="med"/>
                      <a:tailEnd type="none" w="med" len="med"/>
                    </a:lnL>
                    <a:lnR w="9525" cap="flat" cmpd="sng" algn="ctr">
                      <a:solidFill>
                        <a:srgbClr val="1D55B8"/>
                      </a:solidFill>
                      <a:prstDash val="solid"/>
                      <a:round/>
                      <a:headEnd type="none" w="med" len="med"/>
                      <a:tailEnd type="none" w="med" len="med"/>
                    </a:lnR>
                    <a:lnT w="9525" cap="flat" cmpd="sng" algn="ctr">
                      <a:solidFill>
                        <a:srgbClr val="1D55B8"/>
                      </a:solidFill>
                      <a:prstDash val="solid"/>
                      <a:round/>
                      <a:headEnd type="none" w="med" len="med"/>
                      <a:tailEnd type="none" w="med" len="med"/>
                    </a:lnT>
                    <a:lnB w="9525" cap="flat" cmpd="sng" algn="ctr">
                      <a:solidFill>
                        <a:srgbClr val="1D55B8"/>
                      </a:solidFill>
                      <a:prstDash val="solid"/>
                      <a:round/>
                      <a:headEnd type="none" w="med" len="med"/>
                      <a:tailEnd type="none" w="med" len="med"/>
                    </a:lnB>
                    <a:solidFill>
                      <a:srgbClr val="0B3E9C"/>
                    </a:solidFill>
                  </a:tcPr>
                </a:tc>
                <a:extLst>
                  <a:ext uri="{0D108BD9-81ED-4DB2-BD59-A6C34878D82A}">
                    <a16:rowId xmlns:a16="http://schemas.microsoft.com/office/drawing/2014/main" val="10003"/>
                  </a:ext>
                </a:extLst>
              </a:tr>
            </a:tbl>
          </a:graphicData>
        </a:graphic>
      </p:graphicFrame>
      <p:sp>
        <p:nvSpPr>
          <p:cNvPr id="10" name="Text 7"/>
          <p:cNvSpPr/>
          <p:nvPr/>
        </p:nvSpPr>
        <p:spPr>
          <a:xfrm>
            <a:off x="685800" y="6193155"/>
            <a:ext cx="3108960" cy="365760"/>
          </a:xfrm>
          <a:prstGeom prst="rect">
            <a:avLst/>
          </a:prstGeom>
          <a:noFill/>
          <a:ln/>
        </p:spPr>
        <p:txBody>
          <a:bodyPr wrap="square" lIns="0" tIns="0" rIns="0" bIns="0" rtlCol="0" anchor="ctr"/>
          <a:lstStyle/>
          <a:p>
            <a:pPr marL="0" indent="0">
              <a:buNone/>
            </a:pPr>
            <a:r>
              <a:rPr lang="en-US" sz="1200" b="1" dirty="0">
                <a:solidFill>
                  <a:srgbClr val="41B6E6"/>
                </a:solidFill>
                <a:latin typeface="Arial" pitchFamily="34" charset="0"/>
                <a:ea typeface="Arial" pitchFamily="34" charset="-122"/>
                <a:cs typeface="Arial" pitchFamily="34" charset="-120"/>
              </a:rPr>
              <a:t>Lecturer:  </a:t>
            </a:r>
            <a:r>
              <a:rPr lang="en-US" sz="1200" dirty="0">
                <a:solidFill>
                  <a:srgbClr val="E8F0FB"/>
                </a:solidFill>
                <a:latin typeface="Arial" pitchFamily="34" charset="0"/>
                <a:ea typeface="Arial" pitchFamily="34" charset="-122"/>
                <a:cs typeface="Arial" pitchFamily="34" charset="-120"/>
              </a:rPr>
              <a:t>Eno Maycock (Birmingham)</a:t>
            </a:r>
            <a:endParaRPr lang="en-US" sz="1200" dirty="0"/>
          </a:p>
        </p:txBody>
      </p:sp>
      <p:sp>
        <p:nvSpPr>
          <p:cNvPr id="11" name="Text 8"/>
          <p:cNvSpPr/>
          <p:nvPr/>
        </p:nvSpPr>
        <p:spPr>
          <a:xfrm>
            <a:off x="716280" y="5968365"/>
            <a:ext cx="3108960" cy="365760"/>
          </a:xfrm>
          <a:prstGeom prst="rect">
            <a:avLst/>
          </a:prstGeom>
          <a:noFill/>
          <a:ln/>
        </p:spPr>
        <p:txBody>
          <a:bodyPr wrap="square" lIns="0" tIns="0" rIns="0" bIns="0" rtlCol="0" anchor="ctr"/>
          <a:lstStyle/>
          <a:p>
            <a:pPr marL="0" indent="0">
              <a:buNone/>
            </a:pPr>
            <a:endParaRPr lang="en-US" sz="1200" dirty="0"/>
          </a:p>
        </p:txBody>
      </p:sp>
      <p:sp>
        <p:nvSpPr>
          <p:cNvPr id="13" name="Text 10"/>
          <p:cNvSpPr/>
          <p:nvPr/>
        </p:nvSpPr>
        <p:spPr>
          <a:xfrm>
            <a:off x="685800" y="6126480"/>
            <a:ext cx="10789920" cy="320040"/>
          </a:xfrm>
          <a:prstGeom prst="rect">
            <a:avLst/>
          </a:prstGeom>
          <a:noFill/>
          <a:ln/>
        </p:spPr>
        <p:txBody>
          <a:bodyPr wrap="square" lIns="0" tIns="0" rIns="0" bIns="0" rtlCol="0" anchor="ctr"/>
          <a:lstStyle/>
          <a:p>
            <a:pPr marL="0" indent="0">
              <a:buNone/>
            </a:pPr>
            <a:endParaRPr lang="en-US" sz="1000" dirty="0"/>
          </a:p>
        </p:txBody>
      </p:sp>
      <p:sp>
        <p:nvSpPr>
          <p:cNvPr id="14" name="Text 11"/>
          <p:cNvSpPr/>
          <p:nvPr/>
        </p:nvSpPr>
        <p:spPr>
          <a:xfrm>
            <a:off x="11411712" y="6446520"/>
            <a:ext cx="457200" cy="274320"/>
          </a:xfrm>
          <a:prstGeom prst="rect">
            <a:avLst/>
          </a:prstGeom>
          <a:noFill/>
          <a:ln/>
        </p:spPr>
        <p:txBody>
          <a:bodyPr wrap="square" lIns="0" tIns="0" rIns="0" bIns="0" rtlCol="0" anchor="ctr"/>
          <a:lstStyle/>
          <a:p>
            <a:pPr marL="0" indent="0" algn="r">
              <a:buNone/>
            </a:pPr>
            <a:r>
              <a:rPr lang="en-US" sz="1000" dirty="0">
                <a:solidFill>
                  <a:srgbClr val="B9CBE8"/>
                </a:solidFill>
                <a:latin typeface="Arial" pitchFamily="34" charset="0"/>
                <a:ea typeface="Arial" pitchFamily="34" charset="-122"/>
                <a:cs typeface="Arial" pitchFamily="34" charset="-120"/>
              </a:rPr>
              <a:t>1</a:t>
            </a:r>
            <a:endParaRPr lang="en-US" sz="1000" dirty="0"/>
          </a:p>
        </p:txBody>
      </p:sp>
      <p:sp>
        <p:nvSpPr>
          <p:cNvPr id="15" name="Text 12"/>
          <p:cNvSpPr/>
          <p:nvPr/>
        </p:nvSpPr>
        <p:spPr>
          <a:xfrm>
            <a:off x="502920" y="6446520"/>
            <a:ext cx="7772400" cy="274320"/>
          </a:xfrm>
          <a:prstGeom prst="rect">
            <a:avLst/>
          </a:prstGeom>
          <a:noFill/>
          <a:ln/>
        </p:spPr>
        <p:txBody>
          <a:bodyPr wrap="square" lIns="0" tIns="0" rIns="0" bIns="0" rtlCol="0" anchor="ctr"/>
          <a:lstStyle/>
          <a:p>
            <a:pPr marL="0" indent="0" algn="l">
              <a:buNone/>
            </a:pPr>
            <a:endParaRPr lang="en-US" sz="850" dirty="0"/>
          </a:p>
        </p:txBody>
      </p:sp>
      <p:pic>
        <p:nvPicPr>
          <p:cNvPr id="17" name="1">
            <a:extLst>
              <a:ext uri="{FF2B5EF4-FFF2-40B4-BE49-F238E27FC236}">
                <a16:creationId xmlns:a16="http://schemas.microsoft.com/office/drawing/2014/main" id="{00EEB2C5-3275-460D-FB9A-00EA375E95C7}"/>
              </a:ext>
            </a:extLst>
          </p:cNvPr>
          <p:cNvPicPr>
            <a:picLocks noChangeAspect="1"/>
          </p:cNvPicPr>
          <p:nvPr/>
        </p:nvPicPr>
        <p:blipFill>
          <a:blip r:embed="rId3"/>
          <a:stretch>
            <a:fillRect/>
          </a:stretch>
        </p:blipFill>
        <p:spPr bwMode="auto">
          <a:xfrm>
            <a:off x="4278086" y="567447"/>
            <a:ext cx="2964180" cy="981075"/>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457200"/>
            <a:ext cx="11155680" cy="658368"/>
          </a:xfrm>
          <a:prstGeom prst="rect">
            <a:avLst/>
          </a:prstGeom>
          <a:noFill/>
          <a:ln/>
        </p:spPr>
        <p:txBody>
          <a:bodyPr wrap="square" lIns="0" tIns="0" rIns="0" bIns="0" rtlCol="0" anchor="ctr"/>
          <a:lstStyle/>
          <a:p>
            <a:pPr marL="0" indent="0">
              <a:buNone/>
            </a:pPr>
            <a:r>
              <a:rPr lang="en-US" sz="3000" b="1" dirty="0">
                <a:solidFill>
                  <a:srgbClr val="003087"/>
                </a:solidFill>
                <a:latin typeface="Arial" pitchFamily="34" charset="0"/>
                <a:ea typeface="Arial" pitchFamily="34" charset="-122"/>
                <a:cs typeface="Arial" pitchFamily="34" charset="-120"/>
              </a:rPr>
              <a:t>Contents &amp; presenter allocation</a:t>
            </a:r>
            <a:endParaRPr lang="en-US" sz="3000" dirty="0"/>
          </a:p>
        </p:txBody>
      </p:sp>
      <p:graphicFrame>
        <p:nvGraphicFramePr>
          <p:cNvPr id="4" name="Table 0"/>
          <p:cNvGraphicFramePr>
            <a:graphicFrameLocks noGrp="1"/>
          </p:cNvGraphicFramePr>
          <p:nvPr>
            <p:extLst>
              <p:ext uri="{D42A27DB-BD31-4B8C-83A1-F6EECF244321}">
                <p14:modId xmlns:p14="http://schemas.microsoft.com/office/powerpoint/2010/main" val="1476646472"/>
              </p:ext>
            </p:extLst>
          </p:nvPr>
        </p:nvGraphicFramePr>
        <p:xfrm>
          <a:off x="502920" y="1691640"/>
          <a:ext cx="8948991" cy="3803904"/>
        </p:xfrm>
        <a:graphic>
          <a:graphicData uri="http://schemas.openxmlformats.org/drawingml/2006/table">
            <a:tbl>
              <a:tblPr/>
              <a:tblGrid>
                <a:gridCol w="505593">
                  <a:extLst>
                    <a:ext uri="{9D8B030D-6E8A-4147-A177-3AD203B41FA5}">
                      <a16:colId xmlns:a16="http://schemas.microsoft.com/office/drawing/2014/main" val="20000"/>
                    </a:ext>
                  </a:extLst>
                </a:gridCol>
                <a:gridCol w="3539149">
                  <a:extLst>
                    <a:ext uri="{9D8B030D-6E8A-4147-A177-3AD203B41FA5}">
                      <a16:colId xmlns:a16="http://schemas.microsoft.com/office/drawing/2014/main" val="20001"/>
                    </a:ext>
                  </a:extLst>
                </a:gridCol>
                <a:gridCol w="4904249">
                  <a:extLst>
                    <a:ext uri="{9D8B030D-6E8A-4147-A177-3AD203B41FA5}">
                      <a16:colId xmlns:a16="http://schemas.microsoft.com/office/drawing/2014/main" val="20002"/>
                    </a:ext>
                  </a:extLst>
                </a:gridCol>
              </a:tblGrid>
              <a:tr h="475488">
                <a:tc>
                  <a:txBody>
                    <a:bodyPr/>
                    <a:lstStyle/>
                    <a:p>
                      <a:pPr marL="0" indent="0">
                        <a:buNone/>
                      </a:pPr>
                      <a:r>
                        <a:rPr lang="en-US" sz="1150" b="1" dirty="0">
                          <a:solidFill>
                            <a:srgbClr val="FFFFFF"/>
                          </a:solidFill>
                          <a:latin typeface="Arial" pitchFamily="34" charset="0"/>
                          <a:ea typeface="Arial" pitchFamily="34" charset="-122"/>
                          <a:cs typeface="Arial" pitchFamily="34" charset="-120"/>
                        </a:rPr>
                        <a:t>#</a:t>
                      </a:r>
                      <a:endParaRPr lang="en-US" sz="1150" dirty="0">
                        <a:latin typeface="Arial" charset="0"/>
                        <a:ea typeface="Arial" charset="0"/>
                        <a:cs typeface="Arial" charset="0"/>
                      </a:endParaRPr>
                    </a:p>
                  </a:txBody>
                  <a:tcPr marL="64008" marR="64008" marT="64008" marB="64008"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solidFill>
                      <a:srgbClr val="003087"/>
                    </a:solidFill>
                  </a:tcPr>
                </a:tc>
                <a:tc>
                  <a:txBody>
                    <a:bodyPr/>
                    <a:lstStyle/>
                    <a:p>
                      <a:pPr marL="0" indent="0">
                        <a:buNone/>
                      </a:pPr>
                      <a:r>
                        <a:rPr lang="en-US" sz="1150" b="1" dirty="0">
                          <a:solidFill>
                            <a:srgbClr val="FFFFFF"/>
                          </a:solidFill>
                          <a:latin typeface="Arial" pitchFamily="34" charset="0"/>
                          <a:ea typeface="Arial" pitchFamily="34" charset="-122"/>
                          <a:cs typeface="Arial" pitchFamily="34" charset="-120"/>
                        </a:rPr>
                        <a:t>Section</a:t>
                      </a:r>
                      <a:endParaRPr lang="en-US" sz="1150" dirty="0">
                        <a:latin typeface="Arial" charset="0"/>
                        <a:ea typeface="Arial" charset="0"/>
                        <a:cs typeface="Arial" charset="0"/>
                      </a:endParaRPr>
                    </a:p>
                  </a:txBody>
                  <a:tcPr marL="64008" marR="64008" marT="64008" marB="64008"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solidFill>
                      <a:srgbClr val="003087"/>
                    </a:solidFill>
                  </a:tcPr>
                </a:tc>
                <a:tc>
                  <a:txBody>
                    <a:bodyPr/>
                    <a:lstStyle/>
                    <a:p>
                      <a:pPr marL="0" indent="0">
                        <a:buNone/>
                      </a:pPr>
                      <a:r>
                        <a:rPr lang="en-US" sz="1150" b="1" dirty="0">
                          <a:solidFill>
                            <a:srgbClr val="FFFFFF"/>
                          </a:solidFill>
                          <a:latin typeface="Arial" pitchFamily="34" charset="0"/>
                          <a:ea typeface="Arial" pitchFamily="34" charset="-122"/>
                          <a:cs typeface="Arial" pitchFamily="34" charset="-120"/>
                        </a:rPr>
                        <a:t>What it covers</a:t>
                      </a:r>
                      <a:endParaRPr lang="en-US" sz="1150" dirty="0">
                        <a:latin typeface="Arial" charset="0"/>
                        <a:ea typeface="Arial" charset="0"/>
                        <a:cs typeface="Arial" charset="0"/>
                      </a:endParaRPr>
                    </a:p>
                  </a:txBody>
                  <a:tcPr marL="64008" marR="64008" marT="64008" marB="64008"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solidFill>
                      <a:srgbClr val="003087"/>
                    </a:solidFill>
                  </a:tcPr>
                </a:tc>
                <a:extLst>
                  <a:ext uri="{0D108BD9-81ED-4DB2-BD59-A6C34878D82A}">
                    <a16:rowId xmlns:a16="http://schemas.microsoft.com/office/drawing/2014/main" val="10000"/>
                  </a:ext>
                </a:extLst>
              </a:tr>
              <a:tr h="475488">
                <a:tc>
                  <a:txBody>
                    <a:bodyPr/>
                    <a:lstStyle/>
                    <a:p>
                      <a:pPr marL="0" indent="0">
                        <a:buNone/>
                      </a:pPr>
                      <a:r>
                        <a:rPr lang="en-US" sz="1150" dirty="0">
                          <a:solidFill>
                            <a:srgbClr val="1F2A37"/>
                          </a:solidFill>
                          <a:latin typeface="Arial" pitchFamily="34" charset="0"/>
                          <a:ea typeface="Arial" pitchFamily="34" charset="-122"/>
                          <a:cs typeface="Arial" pitchFamily="34" charset="-120"/>
                        </a:rPr>
                        <a:t>1</a:t>
                      </a:r>
                      <a:endParaRPr lang="en-US" sz="1150" dirty="0">
                        <a:latin typeface="Arial" charset="0"/>
                        <a:ea typeface="Arial" charset="0"/>
                        <a:cs typeface="Arial" charset="0"/>
                      </a:endParaRPr>
                    </a:p>
                  </a:txBody>
                  <a:tcPr marL="64008" marR="64008" marT="64008" marB="64008"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tc>
                  <a:txBody>
                    <a:bodyPr/>
                    <a:lstStyle/>
                    <a:p>
                      <a:pPr marL="0" indent="0">
                        <a:buNone/>
                      </a:pPr>
                      <a:r>
                        <a:rPr lang="en-US" sz="1150" dirty="0">
                          <a:solidFill>
                            <a:srgbClr val="1F2A37"/>
                          </a:solidFill>
                          <a:latin typeface="Arial" pitchFamily="34" charset="0"/>
                          <a:ea typeface="Arial" pitchFamily="34" charset="-122"/>
                          <a:cs typeface="Arial" pitchFamily="34" charset="-120"/>
                        </a:rPr>
                        <a:t>Introduction &amp; current policies and practices</a:t>
                      </a:r>
                      <a:endParaRPr lang="en-US" sz="1150" dirty="0">
                        <a:latin typeface="Arial" charset="0"/>
                        <a:ea typeface="Arial" charset="0"/>
                        <a:cs typeface="Arial" charset="0"/>
                      </a:endParaRPr>
                    </a:p>
                  </a:txBody>
                  <a:tcPr marL="64008" marR="64008" marT="64008" marB="64008"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tc>
                  <a:txBody>
                    <a:bodyPr/>
                    <a:lstStyle/>
                    <a:p>
                      <a:pPr marL="0" indent="0">
                        <a:buNone/>
                      </a:pPr>
                      <a:r>
                        <a:rPr lang="en-US" sz="1150" dirty="0">
                          <a:solidFill>
                            <a:srgbClr val="1F2A37"/>
                          </a:solidFill>
                          <a:latin typeface="Arial" pitchFamily="34" charset="0"/>
                          <a:ea typeface="Arial" pitchFamily="34" charset="-122"/>
                          <a:cs typeface="Arial" pitchFamily="34" charset="-120"/>
                        </a:rPr>
                        <a:t>NHS context; the T&amp;D architecture; policy direction of travel</a:t>
                      </a:r>
                      <a:endParaRPr lang="en-US" sz="1150" dirty="0">
                        <a:latin typeface="Arial" charset="0"/>
                        <a:ea typeface="Arial" charset="0"/>
                        <a:cs typeface="Arial" charset="0"/>
                      </a:endParaRPr>
                    </a:p>
                  </a:txBody>
                  <a:tcPr marL="64008" marR="64008" marT="64008" marB="64008"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extLst>
                  <a:ext uri="{0D108BD9-81ED-4DB2-BD59-A6C34878D82A}">
                    <a16:rowId xmlns:a16="http://schemas.microsoft.com/office/drawing/2014/main" val="10001"/>
                  </a:ext>
                </a:extLst>
              </a:tr>
              <a:tr h="475488">
                <a:tc>
                  <a:txBody>
                    <a:bodyPr/>
                    <a:lstStyle/>
                    <a:p>
                      <a:pPr marL="0" indent="0">
                        <a:buNone/>
                      </a:pPr>
                      <a:r>
                        <a:rPr lang="en-US" sz="1150" dirty="0">
                          <a:solidFill>
                            <a:srgbClr val="1F2A37"/>
                          </a:solidFill>
                          <a:latin typeface="Arial" pitchFamily="34" charset="0"/>
                          <a:ea typeface="Arial" pitchFamily="34" charset="-122"/>
                          <a:cs typeface="Arial" pitchFamily="34" charset="-120"/>
                        </a:rPr>
                        <a:t>2</a:t>
                      </a:r>
                      <a:endParaRPr lang="en-US" sz="1150" dirty="0">
                        <a:latin typeface="Arial" charset="0"/>
                        <a:ea typeface="Arial" charset="0"/>
                        <a:cs typeface="Arial" charset="0"/>
                      </a:endParaRPr>
                    </a:p>
                  </a:txBody>
                  <a:tcPr marL="64008" marR="64008" marT="64008" marB="64008"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tc>
                  <a:txBody>
                    <a:bodyPr/>
                    <a:lstStyle/>
                    <a:p>
                      <a:pPr marL="0" indent="0">
                        <a:buNone/>
                      </a:pPr>
                      <a:r>
                        <a:rPr lang="en-US" sz="1150" dirty="0">
                          <a:solidFill>
                            <a:srgbClr val="1F2A37"/>
                          </a:solidFill>
                          <a:latin typeface="Arial" pitchFamily="34" charset="0"/>
                          <a:ea typeface="Arial" pitchFamily="34" charset="-122"/>
                          <a:cs typeface="Arial" pitchFamily="34" charset="-120"/>
                        </a:rPr>
                        <a:t>Current opportunities</a:t>
                      </a:r>
                      <a:endParaRPr lang="en-US" sz="1150" dirty="0">
                        <a:latin typeface="Arial" charset="0"/>
                        <a:ea typeface="Arial" charset="0"/>
                        <a:cs typeface="Arial" charset="0"/>
                      </a:endParaRPr>
                    </a:p>
                  </a:txBody>
                  <a:tcPr marL="64008" marR="64008" marT="64008" marB="64008"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tc>
                  <a:txBody>
                    <a:bodyPr/>
                    <a:lstStyle/>
                    <a:p>
                      <a:pPr marL="0" indent="0">
                        <a:buNone/>
                      </a:pPr>
                      <a:r>
                        <a:rPr lang="en-US" sz="1150" dirty="0">
                          <a:solidFill>
                            <a:srgbClr val="1F2A37"/>
                          </a:solidFill>
                          <a:latin typeface="Arial" pitchFamily="34" charset="0"/>
                          <a:ea typeface="Arial" pitchFamily="34" charset="-122"/>
                          <a:cs typeface="Arial" pitchFamily="34" charset="-120"/>
                        </a:rPr>
                        <a:t>AI and digital learning at scale, new career pathway,  apprenticeships</a:t>
                      </a:r>
                      <a:endParaRPr lang="en-US" sz="1150" dirty="0">
                        <a:latin typeface="Arial" charset="0"/>
                        <a:ea typeface="Arial" charset="0"/>
                        <a:cs typeface="Arial" charset="0"/>
                      </a:endParaRPr>
                    </a:p>
                  </a:txBody>
                  <a:tcPr marL="64008" marR="64008" marT="64008" marB="64008"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extLst>
                  <a:ext uri="{0D108BD9-81ED-4DB2-BD59-A6C34878D82A}">
                    <a16:rowId xmlns:a16="http://schemas.microsoft.com/office/drawing/2014/main" val="10002"/>
                  </a:ext>
                </a:extLst>
              </a:tr>
              <a:tr h="475488">
                <a:tc>
                  <a:txBody>
                    <a:bodyPr/>
                    <a:lstStyle/>
                    <a:p>
                      <a:pPr marL="0" indent="0">
                        <a:buNone/>
                      </a:pPr>
                      <a:r>
                        <a:rPr lang="en-US" sz="1150" dirty="0">
                          <a:solidFill>
                            <a:srgbClr val="1F2A37"/>
                          </a:solidFill>
                          <a:latin typeface="Arial" pitchFamily="34" charset="0"/>
                          <a:ea typeface="Arial" pitchFamily="34" charset="-122"/>
                          <a:cs typeface="Arial" pitchFamily="34" charset="-120"/>
                        </a:rPr>
                        <a:t>3</a:t>
                      </a:r>
                      <a:endParaRPr lang="en-US" sz="1150" dirty="0">
                        <a:latin typeface="Arial" charset="0"/>
                        <a:ea typeface="Arial" charset="0"/>
                        <a:cs typeface="Arial" charset="0"/>
                      </a:endParaRPr>
                    </a:p>
                  </a:txBody>
                  <a:tcPr marL="64008" marR="64008" marT="64008" marB="64008"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tc>
                  <a:txBody>
                    <a:bodyPr/>
                    <a:lstStyle/>
                    <a:p>
                      <a:pPr marL="0" indent="0">
                        <a:buNone/>
                      </a:pPr>
                      <a:r>
                        <a:rPr lang="en-US" sz="1150" dirty="0">
                          <a:solidFill>
                            <a:srgbClr val="1F2A37"/>
                          </a:solidFill>
                          <a:latin typeface="Arial" pitchFamily="34" charset="0"/>
                          <a:ea typeface="Arial" pitchFamily="34" charset="-122"/>
                          <a:cs typeface="Arial" pitchFamily="34" charset="-120"/>
                        </a:rPr>
                        <a:t>Current challenges</a:t>
                      </a:r>
                      <a:endParaRPr lang="en-US" sz="1150" dirty="0">
                        <a:latin typeface="Arial" charset="0"/>
                        <a:ea typeface="Arial" charset="0"/>
                        <a:cs typeface="Arial" charset="0"/>
                      </a:endParaRPr>
                    </a:p>
                  </a:txBody>
                  <a:tcPr marL="64008" marR="64008" marT="64008" marB="64008"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tc>
                  <a:txBody>
                    <a:bodyPr/>
                    <a:lstStyle/>
                    <a:p>
                      <a:pPr marL="0" indent="0">
                        <a:buNone/>
                      </a:pPr>
                      <a:r>
                        <a:rPr lang="en-US" sz="1150" dirty="0">
                          <a:solidFill>
                            <a:srgbClr val="1F2A37"/>
                          </a:solidFill>
                          <a:latin typeface="Arial" pitchFamily="34" charset="0"/>
                          <a:ea typeface="Arial" pitchFamily="34" charset="-122"/>
                          <a:cs typeface="Arial" pitchFamily="34" charset="-120"/>
                        </a:rPr>
                        <a:t>2025 Staff Survey evidence; the appraisal paradox; AI adoption tensions</a:t>
                      </a:r>
                      <a:endParaRPr lang="en-US" sz="1150" dirty="0">
                        <a:latin typeface="Arial" charset="0"/>
                        <a:ea typeface="Arial" charset="0"/>
                        <a:cs typeface="Arial" charset="0"/>
                      </a:endParaRPr>
                    </a:p>
                  </a:txBody>
                  <a:tcPr marL="64008" marR="64008" marT="64008" marB="64008"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extLst>
                  <a:ext uri="{0D108BD9-81ED-4DB2-BD59-A6C34878D82A}">
                    <a16:rowId xmlns:a16="http://schemas.microsoft.com/office/drawing/2014/main" val="10003"/>
                  </a:ext>
                </a:extLst>
              </a:tr>
              <a:tr h="475488">
                <a:tc>
                  <a:txBody>
                    <a:bodyPr/>
                    <a:lstStyle/>
                    <a:p>
                      <a:pPr marL="0" indent="0">
                        <a:buNone/>
                      </a:pPr>
                      <a:r>
                        <a:rPr lang="en-US" sz="1150" dirty="0">
                          <a:solidFill>
                            <a:srgbClr val="1F2A37"/>
                          </a:solidFill>
                          <a:latin typeface="Arial" pitchFamily="34" charset="0"/>
                          <a:ea typeface="Arial" pitchFamily="34" charset="-122"/>
                          <a:cs typeface="Arial" pitchFamily="34" charset="-120"/>
                        </a:rPr>
                        <a:t>4</a:t>
                      </a:r>
                      <a:endParaRPr lang="en-US" sz="1150" dirty="0">
                        <a:latin typeface="Arial" charset="0"/>
                        <a:ea typeface="Arial" charset="0"/>
                        <a:cs typeface="Arial" charset="0"/>
                      </a:endParaRPr>
                    </a:p>
                  </a:txBody>
                  <a:tcPr marL="64008" marR="64008" marT="64008" marB="64008"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tc>
                  <a:txBody>
                    <a:bodyPr/>
                    <a:lstStyle/>
                    <a:p>
                      <a:pPr marL="0" indent="0">
                        <a:buNone/>
                      </a:pPr>
                      <a:r>
                        <a:rPr lang="en-US" sz="1150" dirty="0">
                          <a:solidFill>
                            <a:srgbClr val="1F2A37"/>
                          </a:solidFill>
                          <a:latin typeface="Arial" pitchFamily="34" charset="0"/>
                          <a:ea typeface="Arial" pitchFamily="34" charset="-122"/>
                          <a:cs typeface="Arial" pitchFamily="34" charset="-120"/>
                        </a:rPr>
                        <a:t>Root-cause analysis</a:t>
                      </a:r>
                      <a:endParaRPr lang="en-US" sz="1150" dirty="0">
                        <a:latin typeface="Arial" charset="0"/>
                        <a:ea typeface="Arial" charset="0"/>
                        <a:cs typeface="Arial" charset="0"/>
                      </a:endParaRPr>
                    </a:p>
                  </a:txBody>
                  <a:tcPr marL="64008" marR="64008" marT="64008" marB="64008"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tc>
                  <a:txBody>
                    <a:bodyPr/>
                    <a:lstStyle/>
                    <a:p>
                      <a:pPr marL="0" indent="0">
                        <a:buNone/>
                      </a:pPr>
                      <a:r>
                        <a:rPr lang="en-US" sz="1150" dirty="0">
                          <a:solidFill>
                            <a:srgbClr val="1F2A37"/>
                          </a:solidFill>
                          <a:latin typeface="Arial" pitchFamily="34" charset="0"/>
                          <a:ea typeface="Arial" pitchFamily="34" charset="-122"/>
                          <a:cs typeface="Arial" pitchFamily="34" charset="-120"/>
                        </a:rPr>
                        <a:t>Why the gaps persist: structure, funding, culture, leadership, technology</a:t>
                      </a:r>
                      <a:endParaRPr lang="en-US" sz="1150" dirty="0">
                        <a:latin typeface="Arial" charset="0"/>
                        <a:ea typeface="Arial" charset="0"/>
                        <a:cs typeface="Arial" charset="0"/>
                      </a:endParaRPr>
                    </a:p>
                  </a:txBody>
                  <a:tcPr marL="64008" marR="64008" marT="64008" marB="64008"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extLst>
                  <a:ext uri="{0D108BD9-81ED-4DB2-BD59-A6C34878D82A}">
                    <a16:rowId xmlns:a16="http://schemas.microsoft.com/office/drawing/2014/main" val="10004"/>
                  </a:ext>
                </a:extLst>
              </a:tr>
              <a:tr h="475488">
                <a:tc>
                  <a:txBody>
                    <a:bodyPr/>
                    <a:lstStyle/>
                    <a:p>
                      <a:pPr marL="0" indent="0">
                        <a:buNone/>
                      </a:pPr>
                      <a:r>
                        <a:rPr lang="en-US" sz="1150" dirty="0">
                          <a:solidFill>
                            <a:srgbClr val="1F2A37"/>
                          </a:solidFill>
                          <a:latin typeface="Arial" pitchFamily="34" charset="0"/>
                          <a:ea typeface="Arial" pitchFamily="34" charset="-122"/>
                          <a:cs typeface="Arial" pitchFamily="34" charset="-120"/>
                        </a:rPr>
                        <a:t>5</a:t>
                      </a:r>
                      <a:endParaRPr lang="en-US" sz="1150" dirty="0">
                        <a:latin typeface="Arial" charset="0"/>
                        <a:ea typeface="Arial" charset="0"/>
                        <a:cs typeface="Arial" charset="0"/>
                      </a:endParaRPr>
                    </a:p>
                  </a:txBody>
                  <a:tcPr marL="64008" marR="64008" marT="64008" marB="64008"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tc>
                  <a:txBody>
                    <a:bodyPr/>
                    <a:lstStyle/>
                    <a:p>
                      <a:pPr marL="0" indent="0">
                        <a:buNone/>
                      </a:pPr>
                      <a:r>
                        <a:rPr lang="en-US" sz="1150" dirty="0">
                          <a:solidFill>
                            <a:srgbClr val="1F2A37"/>
                          </a:solidFill>
                          <a:latin typeface="Arial" pitchFamily="34" charset="0"/>
                          <a:ea typeface="Arial" pitchFamily="34" charset="-122"/>
                          <a:cs typeface="Arial" pitchFamily="34" charset="-120"/>
                        </a:rPr>
                        <a:t>Evidence-based recommendations</a:t>
                      </a:r>
                      <a:endParaRPr lang="en-US" sz="1150" dirty="0">
                        <a:latin typeface="Arial" charset="0"/>
                        <a:ea typeface="Arial" charset="0"/>
                        <a:cs typeface="Arial" charset="0"/>
                      </a:endParaRPr>
                    </a:p>
                  </a:txBody>
                  <a:tcPr marL="64008" marR="64008" marT="64008" marB="64008"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tc>
                  <a:txBody>
                    <a:bodyPr/>
                    <a:lstStyle/>
                    <a:p>
                      <a:pPr marL="0" indent="0">
                        <a:buNone/>
                      </a:pPr>
                      <a:r>
                        <a:rPr lang="en-US" sz="1150" dirty="0">
                          <a:solidFill>
                            <a:srgbClr val="1F2A37"/>
                          </a:solidFill>
                          <a:latin typeface="Arial" pitchFamily="34" charset="0"/>
                          <a:ea typeface="Arial" pitchFamily="34" charset="-122"/>
                          <a:cs typeface="Arial" pitchFamily="34" charset="-120"/>
                        </a:rPr>
                        <a:t>Five prioritised, theory-grounded interventions and a delivery roadmap</a:t>
                      </a:r>
                      <a:endParaRPr lang="en-US" sz="1150" dirty="0">
                        <a:latin typeface="Arial" charset="0"/>
                        <a:ea typeface="Arial" charset="0"/>
                        <a:cs typeface="Arial" charset="0"/>
                      </a:endParaRPr>
                    </a:p>
                  </a:txBody>
                  <a:tcPr marL="64008" marR="64008" marT="64008" marB="64008"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extLst>
                  <a:ext uri="{0D108BD9-81ED-4DB2-BD59-A6C34878D82A}">
                    <a16:rowId xmlns:a16="http://schemas.microsoft.com/office/drawing/2014/main" val="10005"/>
                  </a:ext>
                </a:extLst>
              </a:tr>
              <a:tr h="475488">
                <a:tc>
                  <a:txBody>
                    <a:bodyPr/>
                    <a:lstStyle/>
                    <a:p>
                      <a:pPr marL="0" indent="0">
                        <a:buNone/>
                      </a:pPr>
                      <a:r>
                        <a:rPr lang="en-US" sz="1150" dirty="0">
                          <a:solidFill>
                            <a:srgbClr val="1F2A37"/>
                          </a:solidFill>
                          <a:latin typeface="Arial" pitchFamily="34" charset="0"/>
                          <a:ea typeface="Arial" pitchFamily="34" charset="-122"/>
                          <a:cs typeface="Arial" pitchFamily="34" charset="-120"/>
                        </a:rPr>
                        <a:t>6</a:t>
                      </a:r>
                      <a:endParaRPr lang="en-US" sz="1150" dirty="0">
                        <a:latin typeface="Arial" charset="0"/>
                        <a:ea typeface="Arial" charset="0"/>
                        <a:cs typeface="Arial" charset="0"/>
                      </a:endParaRPr>
                    </a:p>
                  </a:txBody>
                  <a:tcPr marL="64008" marR="64008" marT="64008" marB="64008"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tc>
                  <a:txBody>
                    <a:bodyPr/>
                    <a:lstStyle/>
                    <a:p>
                      <a:pPr marL="0" indent="0">
                        <a:buNone/>
                      </a:pPr>
                      <a:r>
                        <a:rPr lang="en-US" sz="1150" dirty="0">
                          <a:solidFill>
                            <a:srgbClr val="1F2A37"/>
                          </a:solidFill>
                          <a:latin typeface="Arial" pitchFamily="34" charset="0"/>
                          <a:ea typeface="Arial" pitchFamily="34" charset="-122"/>
                          <a:cs typeface="Arial" pitchFamily="34" charset="-120"/>
                        </a:rPr>
                        <a:t>Future-of-work implications &amp; synthesis</a:t>
                      </a:r>
                      <a:endParaRPr lang="en-US" sz="1150" dirty="0">
                        <a:latin typeface="Arial" charset="0"/>
                        <a:ea typeface="Arial" charset="0"/>
                        <a:cs typeface="Arial" charset="0"/>
                      </a:endParaRPr>
                    </a:p>
                  </a:txBody>
                  <a:tcPr marL="64008" marR="64008" marT="64008" marB="64008"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tc>
                  <a:txBody>
                    <a:bodyPr/>
                    <a:lstStyle/>
                    <a:p>
                      <a:pPr marL="0" indent="0">
                        <a:buNone/>
                      </a:pPr>
                      <a:r>
                        <a:rPr lang="en-US" sz="1150" dirty="0">
                          <a:solidFill>
                            <a:srgbClr val="1F2A37"/>
                          </a:solidFill>
                          <a:latin typeface="Arial" pitchFamily="34" charset="0"/>
                          <a:ea typeface="Arial" pitchFamily="34" charset="-122"/>
                          <a:cs typeface="Arial" pitchFamily="34" charset="-120"/>
                        </a:rPr>
                        <a:t>How AI reshapes NHS learning by 2031–36; leader's summary of findings</a:t>
                      </a:r>
                      <a:endParaRPr lang="en-US" sz="1150" dirty="0">
                        <a:latin typeface="Arial" charset="0"/>
                        <a:ea typeface="Arial" charset="0"/>
                        <a:cs typeface="Arial" charset="0"/>
                      </a:endParaRPr>
                    </a:p>
                  </a:txBody>
                  <a:tcPr marL="64008" marR="64008" marT="64008" marB="64008"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extLst>
                  <a:ext uri="{0D108BD9-81ED-4DB2-BD59-A6C34878D82A}">
                    <a16:rowId xmlns:a16="http://schemas.microsoft.com/office/drawing/2014/main" val="10006"/>
                  </a:ext>
                </a:extLst>
              </a:tr>
              <a:tr h="475488">
                <a:tc>
                  <a:txBody>
                    <a:bodyPr/>
                    <a:lstStyle/>
                    <a:p>
                      <a:pPr marL="0" indent="0">
                        <a:buNone/>
                      </a:pPr>
                      <a:r>
                        <a:rPr lang="en-US" sz="1150" dirty="0">
                          <a:solidFill>
                            <a:srgbClr val="1F2A37"/>
                          </a:solidFill>
                          <a:latin typeface="Arial" pitchFamily="34" charset="0"/>
                          <a:ea typeface="Arial" pitchFamily="34" charset="-122"/>
                          <a:cs typeface="Arial" pitchFamily="34" charset="-120"/>
                        </a:rPr>
                        <a:t>–</a:t>
                      </a:r>
                      <a:endParaRPr lang="en-US" sz="1150" dirty="0">
                        <a:latin typeface="Arial" charset="0"/>
                        <a:ea typeface="Arial" charset="0"/>
                        <a:cs typeface="Arial" charset="0"/>
                      </a:endParaRPr>
                    </a:p>
                  </a:txBody>
                  <a:tcPr marL="64008" marR="64008" marT="64008" marB="64008"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tc>
                  <a:txBody>
                    <a:bodyPr/>
                    <a:lstStyle/>
                    <a:p>
                      <a:pPr marL="0" indent="0">
                        <a:buNone/>
                      </a:pPr>
                      <a:r>
                        <a:rPr lang="en-US" sz="1150" dirty="0">
                          <a:solidFill>
                            <a:srgbClr val="1F2A37"/>
                          </a:solidFill>
                          <a:latin typeface="Arial" pitchFamily="34" charset="0"/>
                          <a:ea typeface="Arial" pitchFamily="34" charset="-122"/>
                          <a:cs typeface="Arial" pitchFamily="34" charset="-120"/>
                        </a:rPr>
                        <a:t>Group conclusion</a:t>
                      </a:r>
                      <a:endParaRPr lang="en-US" sz="1150" dirty="0">
                        <a:latin typeface="Arial" charset="0"/>
                        <a:ea typeface="Arial" charset="0"/>
                        <a:cs typeface="Arial" charset="0"/>
                      </a:endParaRPr>
                    </a:p>
                  </a:txBody>
                  <a:tcPr marL="64008" marR="64008" marT="64008" marB="64008"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tc>
                  <a:txBody>
                    <a:bodyPr/>
                    <a:lstStyle/>
                    <a:p>
                      <a:pPr marL="0" indent="0">
                        <a:buNone/>
                      </a:pPr>
                      <a:r>
                        <a:rPr lang="en-US" sz="1150" dirty="0">
                          <a:solidFill>
                            <a:srgbClr val="1F2A37"/>
                          </a:solidFill>
                          <a:latin typeface="Arial" pitchFamily="34" charset="0"/>
                          <a:ea typeface="Arial" pitchFamily="34" charset="-122"/>
                          <a:cs typeface="Arial" pitchFamily="34" charset="-120"/>
                        </a:rPr>
                        <a:t>Overall HRM strategy for NHS England</a:t>
                      </a:r>
                      <a:endParaRPr lang="en-US" sz="1150" dirty="0">
                        <a:latin typeface="Arial" charset="0"/>
                        <a:ea typeface="Arial" charset="0"/>
                        <a:cs typeface="Arial" charset="0"/>
                      </a:endParaRPr>
                    </a:p>
                  </a:txBody>
                  <a:tcPr marL="64008" marR="64008" marT="64008" marB="64008"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extLst>
                  <a:ext uri="{0D108BD9-81ED-4DB2-BD59-A6C34878D82A}">
                    <a16:rowId xmlns:a16="http://schemas.microsoft.com/office/drawing/2014/main" val="10007"/>
                  </a:ext>
                </a:extLst>
              </a:tr>
            </a:tbl>
          </a:graphicData>
        </a:graphic>
      </p:graphicFrame>
      <p:sp>
        <p:nvSpPr>
          <p:cNvPr id="6" name="Text 3"/>
          <p:cNvSpPr/>
          <p:nvPr/>
        </p:nvSpPr>
        <p:spPr>
          <a:xfrm>
            <a:off x="11411712" y="6446520"/>
            <a:ext cx="457200" cy="274320"/>
          </a:xfrm>
          <a:prstGeom prst="rect">
            <a:avLst/>
          </a:prstGeom>
          <a:noFill/>
          <a:ln/>
        </p:spPr>
        <p:txBody>
          <a:bodyPr wrap="square" lIns="0" tIns="0" rIns="0" bIns="0" rtlCol="0" anchor="ctr"/>
          <a:lstStyle/>
          <a:p>
            <a:pPr marL="0" indent="0" algn="r">
              <a:buNone/>
            </a:pPr>
            <a:r>
              <a:rPr lang="en-US" sz="1000" dirty="0">
                <a:solidFill>
                  <a:srgbClr val="5A6B7B"/>
                </a:solidFill>
                <a:latin typeface="Arial" pitchFamily="34" charset="0"/>
                <a:ea typeface="Arial" pitchFamily="34" charset="-122"/>
                <a:cs typeface="Arial" pitchFamily="34" charset="-120"/>
              </a:rPr>
              <a:t>2</a:t>
            </a:r>
            <a:endParaRPr lang="en-US" sz="10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457200"/>
            <a:ext cx="11155680" cy="658368"/>
          </a:xfrm>
          <a:prstGeom prst="rect">
            <a:avLst/>
          </a:prstGeom>
          <a:noFill/>
          <a:ln/>
        </p:spPr>
        <p:txBody>
          <a:bodyPr wrap="square" lIns="0" tIns="0" rIns="0" bIns="0" rtlCol="0" anchor="ctr"/>
          <a:lstStyle/>
          <a:p>
            <a:pPr marL="0" indent="0">
              <a:buNone/>
            </a:pPr>
            <a:r>
              <a:rPr lang="en-US" sz="3000" b="1" dirty="0">
                <a:solidFill>
                  <a:srgbClr val="003087"/>
                </a:solidFill>
                <a:latin typeface="Arial" pitchFamily="34" charset="0"/>
                <a:ea typeface="Arial" pitchFamily="34" charset="-122"/>
                <a:cs typeface="Arial" pitchFamily="34" charset="-120"/>
              </a:rPr>
              <a:t>NHS England at a glance: why training is mission-critical</a:t>
            </a:r>
            <a:endParaRPr lang="en-US" sz="3000" dirty="0"/>
          </a:p>
        </p:txBody>
      </p:sp>
      <p:sp>
        <p:nvSpPr>
          <p:cNvPr id="4" name="Shape 2"/>
          <p:cNvSpPr/>
          <p:nvPr/>
        </p:nvSpPr>
        <p:spPr>
          <a:xfrm>
            <a:off x="502920" y="1783080"/>
            <a:ext cx="2651760" cy="1874520"/>
          </a:xfrm>
          <a:prstGeom prst="roundRect">
            <a:avLst>
              <a:gd name="adj" fmla="val 3415"/>
            </a:avLst>
          </a:prstGeom>
          <a:solidFill>
            <a:srgbClr val="F4F8FC"/>
          </a:solidFill>
          <a:ln/>
          <a:effectLst>
            <a:outerShdw blurRad="88900" dist="25400" dir="5400000" algn="bl" rotWithShape="0">
              <a:srgbClr val="8FA6C0">
                <a:alpha val="22000"/>
              </a:srgbClr>
            </a:outerShdw>
          </a:effectLst>
        </p:spPr>
      </p:sp>
      <p:sp>
        <p:nvSpPr>
          <p:cNvPr id="5" name="Text 3"/>
          <p:cNvSpPr/>
          <p:nvPr/>
        </p:nvSpPr>
        <p:spPr>
          <a:xfrm>
            <a:off x="685800" y="1965960"/>
            <a:ext cx="2286000" cy="685800"/>
          </a:xfrm>
          <a:prstGeom prst="rect">
            <a:avLst/>
          </a:prstGeom>
          <a:noFill/>
          <a:ln/>
        </p:spPr>
        <p:txBody>
          <a:bodyPr wrap="square" lIns="0" tIns="0" rIns="0" bIns="0" rtlCol="0" anchor="ctr"/>
          <a:lstStyle/>
          <a:p>
            <a:pPr marL="0" indent="0">
              <a:buNone/>
            </a:pPr>
            <a:r>
              <a:rPr lang="en-US" sz="3400" b="1" dirty="0">
                <a:solidFill>
                  <a:srgbClr val="005EB8"/>
                </a:solidFill>
                <a:latin typeface="Arial" pitchFamily="34" charset="0"/>
                <a:ea typeface="Arial" pitchFamily="34" charset="-122"/>
                <a:cs typeface="Arial" pitchFamily="34" charset="-120"/>
              </a:rPr>
              <a:t>~1.5m</a:t>
            </a:r>
            <a:endParaRPr lang="en-US" sz="3400" dirty="0"/>
          </a:p>
        </p:txBody>
      </p:sp>
      <p:sp>
        <p:nvSpPr>
          <p:cNvPr id="6" name="Text 4"/>
          <p:cNvSpPr/>
          <p:nvPr/>
        </p:nvSpPr>
        <p:spPr>
          <a:xfrm>
            <a:off x="685800" y="2697480"/>
            <a:ext cx="2331720" cy="868680"/>
          </a:xfrm>
          <a:prstGeom prst="rect">
            <a:avLst/>
          </a:prstGeom>
          <a:noFill/>
          <a:ln/>
        </p:spPr>
        <p:txBody>
          <a:bodyPr wrap="square" lIns="0" tIns="0" rIns="0" bIns="0" rtlCol="0" anchor="ctr"/>
          <a:lstStyle/>
          <a:p>
            <a:pPr marL="0" indent="0">
              <a:buNone/>
            </a:pPr>
            <a:r>
              <a:rPr lang="en-US" sz="1050" dirty="0">
                <a:solidFill>
                  <a:srgbClr val="5A6B7B"/>
                </a:solidFill>
                <a:latin typeface="Arial" pitchFamily="34" charset="0"/>
                <a:ea typeface="Arial" pitchFamily="34" charset="-122"/>
                <a:cs typeface="Arial" pitchFamily="34" charset="-120"/>
              </a:rPr>
              <a:t>staff invited to the 2025 NHS Staff Survey — Europe's largest employer (NHS Staff Survey, 2026)</a:t>
            </a:r>
            <a:endParaRPr lang="en-US" sz="1050" dirty="0"/>
          </a:p>
        </p:txBody>
      </p:sp>
      <p:sp>
        <p:nvSpPr>
          <p:cNvPr id="7" name="Shape 5"/>
          <p:cNvSpPr/>
          <p:nvPr/>
        </p:nvSpPr>
        <p:spPr>
          <a:xfrm>
            <a:off x="3364992" y="1783080"/>
            <a:ext cx="2651760" cy="1874520"/>
          </a:xfrm>
          <a:prstGeom prst="roundRect">
            <a:avLst>
              <a:gd name="adj" fmla="val 3415"/>
            </a:avLst>
          </a:prstGeom>
          <a:solidFill>
            <a:srgbClr val="F4F8FC"/>
          </a:solidFill>
          <a:ln/>
          <a:effectLst>
            <a:outerShdw blurRad="88900" dist="25400" dir="5400000" algn="bl" rotWithShape="0">
              <a:srgbClr val="8FA6C0">
                <a:alpha val="22000"/>
              </a:srgbClr>
            </a:outerShdw>
          </a:effectLst>
        </p:spPr>
      </p:sp>
      <p:sp>
        <p:nvSpPr>
          <p:cNvPr id="8" name="Text 6"/>
          <p:cNvSpPr/>
          <p:nvPr/>
        </p:nvSpPr>
        <p:spPr>
          <a:xfrm>
            <a:off x="3547872" y="1965960"/>
            <a:ext cx="2286000" cy="685800"/>
          </a:xfrm>
          <a:prstGeom prst="rect">
            <a:avLst/>
          </a:prstGeom>
          <a:noFill/>
          <a:ln/>
        </p:spPr>
        <p:txBody>
          <a:bodyPr wrap="square" lIns="0" tIns="0" rIns="0" bIns="0" rtlCol="0" anchor="ctr"/>
          <a:lstStyle/>
          <a:p>
            <a:pPr marL="0" indent="0">
              <a:buNone/>
            </a:pPr>
            <a:r>
              <a:rPr lang="en-US" sz="3400" b="1" dirty="0">
                <a:solidFill>
                  <a:srgbClr val="005EB8"/>
                </a:solidFill>
                <a:latin typeface="Arial" pitchFamily="34" charset="0"/>
                <a:ea typeface="Arial" pitchFamily="34" charset="-122"/>
                <a:cs typeface="Arial" pitchFamily="34" charset="-120"/>
              </a:rPr>
              <a:t>£192bn</a:t>
            </a:r>
            <a:endParaRPr lang="en-US" sz="3400" dirty="0"/>
          </a:p>
        </p:txBody>
      </p:sp>
      <p:sp>
        <p:nvSpPr>
          <p:cNvPr id="9" name="Text 7"/>
          <p:cNvSpPr/>
          <p:nvPr/>
        </p:nvSpPr>
        <p:spPr>
          <a:xfrm>
            <a:off x="3547872" y="2697480"/>
            <a:ext cx="2331720" cy="868680"/>
          </a:xfrm>
          <a:prstGeom prst="rect">
            <a:avLst/>
          </a:prstGeom>
          <a:noFill/>
          <a:ln/>
        </p:spPr>
        <p:txBody>
          <a:bodyPr wrap="square" lIns="0" tIns="0" rIns="0" bIns="0" rtlCol="0" anchor="ctr"/>
          <a:lstStyle/>
          <a:p>
            <a:pPr marL="0" indent="0">
              <a:buNone/>
            </a:pPr>
            <a:r>
              <a:rPr lang="en-US" sz="1050" dirty="0">
                <a:solidFill>
                  <a:srgbClr val="5A6B7B"/>
                </a:solidFill>
                <a:latin typeface="Arial" pitchFamily="34" charset="0"/>
                <a:ea typeface="Arial" pitchFamily="34" charset="-122"/>
                <a:cs typeface="Arial" pitchFamily="34" charset="-120"/>
              </a:rPr>
              <a:t>annual budget across c.600 million patient contacts a year (Open Access Government, 2026)</a:t>
            </a:r>
            <a:endParaRPr lang="en-US" sz="1050" dirty="0"/>
          </a:p>
        </p:txBody>
      </p:sp>
      <p:sp>
        <p:nvSpPr>
          <p:cNvPr id="10" name="Shape 8"/>
          <p:cNvSpPr/>
          <p:nvPr/>
        </p:nvSpPr>
        <p:spPr>
          <a:xfrm>
            <a:off x="6227064" y="1783080"/>
            <a:ext cx="2651760" cy="1874520"/>
          </a:xfrm>
          <a:prstGeom prst="roundRect">
            <a:avLst>
              <a:gd name="adj" fmla="val 3415"/>
            </a:avLst>
          </a:prstGeom>
          <a:solidFill>
            <a:srgbClr val="F4F8FC"/>
          </a:solidFill>
          <a:ln/>
          <a:effectLst>
            <a:outerShdw blurRad="88900" dist="25400" dir="5400000" algn="bl" rotWithShape="0">
              <a:srgbClr val="8FA6C0">
                <a:alpha val="22000"/>
              </a:srgbClr>
            </a:outerShdw>
          </a:effectLst>
        </p:spPr>
      </p:sp>
      <p:sp>
        <p:nvSpPr>
          <p:cNvPr id="11" name="Text 9"/>
          <p:cNvSpPr/>
          <p:nvPr/>
        </p:nvSpPr>
        <p:spPr>
          <a:xfrm>
            <a:off x="6409944" y="1965960"/>
            <a:ext cx="2286000" cy="685800"/>
          </a:xfrm>
          <a:prstGeom prst="rect">
            <a:avLst/>
          </a:prstGeom>
          <a:noFill/>
          <a:ln/>
        </p:spPr>
        <p:txBody>
          <a:bodyPr wrap="square" lIns="0" tIns="0" rIns="0" bIns="0" rtlCol="0" anchor="ctr"/>
          <a:lstStyle/>
          <a:p>
            <a:pPr marL="0" indent="0">
              <a:buNone/>
            </a:pPr>
            <a:r>
              <a:rPr lang="en-US" sz="3400" b="1" dirty="0">
                <a:solidFill>
                  <a:srgbClr val="005EB8"/>
                </a:solidFill>
                <a:latin typeface="Arial" pitchFamily="34" charset="0"/>
                <a:ea typeface="Arial" pitchFamily="34" charset="-122"/>
                <a:cs typeface="Arial" pitchFamily="34" charset="-120"/>
              </a:rPr>
              <a:t>350+</a:t>
            </a:r>
            <a:endParaRPr lang="en-US" sz="3400" dirty="0"/>
          </a:p>
        </p:txBody>
      </p:sp>
      <p:sp>
        <p:nvSpPr>
          <p:cNvPr id="12" name="Text 10"/>
          <p:cNvSpPr/>
          <p:nvPr/>
        </p:nvSpPr>
        <p:spPr>
          <a:xfrm>
            <a:off x="6409944" y="2697480"/>
            <a:ext cx="2331720" cy="868680"/>
          </a:xfrm>
          <a:prstGeom prst="rect">
            <a:avLst/>
          </a:prstGeom>
          <a:noFill/>
          <a:ln/>
        </p:spPr>
        <p:txBody>
          <a:bodyPr wrap="square" lIns="0" tIns="0" rIns="0" bIns="0" rtlCol="0" anchor="ctr"/>
          <a:lstStyle/>
          <a:p>
            <a:pPr marL="0" indent="0">
              <a:buNone/>
            </a:pPr>
            <a:r>
              <a:rPr lang="en-US" sz="1050" dirty="0">
                <a:solidFill>
                  <a:srgbClr val="5A6B7B"/>
                </a:solidFill>
                <a:latin typeface="Arial" pitchFamily="34" charset="0"/>
                <a:ea typeface="Arial" pitchFamily="34" charset="-122"/>
                <a:cs typeface="Arial" pitchFamily="34" charset="-120"/>
              </a:rPr>
              <a:t>distinct careers spanning clinical, scientific, digital and support roles (NHS England, 2023)</a:t>
            </a:r>
            <a:endParaRPr lang="en-US" sz="1050" dirty="0"/>
          </a:p>
        </p:txBody>
      </p:sp>
      <p:sp>
        <p:nvSpPr>
          <p:cNvPr id="13" name="Shape 11"/>
          <p:cNvSpPr/>
          <p:nvPr/>
        </p:nvSpPr>
        <p:spPr>
          <a:xfrm>
            <a:off x="9089136" y="1783080"/>
            <a:ext cx="2651760" cy="1874520"/>
          </a:xfrm>
          <a:prstGeom prst="roundRect">
            <a:avLst>
              <a:gd name="adj" fmla="val 3415"/>
            </a:avLst>
          </a:prstGeom>
          <a:solidFill>
            <a:srgbClr val="F4F8FC"/>
          </a:solidFill>
          <a:ln/>
          <a:effectLst>
            <a:outerShdw blurRad="88900" dist="25400" dir="5400000" algn="bl" rotWithShape="0">
              <a:srgbClr val="8FA6C0">
                <a:alpha val="22000"/>
              </a:srgbClr>
            </a:outerShdw>
          </a:effectLst>
        </p:spPr>
      </p:sp>
      <p:sp>
        <p:nvSpPr>
          <p:cNvPr id="14" name="Text 12"/>
          <p:cNvSpPr/>
          <p:nvPr/>
        </p:nvSpPr>
        <p:spPr>
          <a:xfrm>
            <a:off x="9272016" y="1965960"/>
            <a:ext cx="2286000" cy="685800"/>
          </a:xfrm>
          <a:prstGeom prst="rect">
            <a:avLst/>
          </a:prstGeom>
          <a:noFill/>
          <a:ln/>
        </p:spPr>
        <p:txBody>
          <a:bodyPr wrap="square" lIns="0" tIns="0" rIns="0" bIns="0" rtlCol="0" anchor="ctr"/>
          <a:lstStyle/>
          <a:p>
            <a:pPr marL="0" indent="0">
              <a:buNone/>
            </a:pPr>
            <a:r>
              <a:rPr lang="en-US" sz="3400" b="1" dirty="0">
                <a:solidFill>
                  <a:srgbClr val="005EB8"/>
                </a:solidFill>
                <a:latin typeface="Arial" pitchFamily="34" charset="0"/>
                <a:ea typeface="Arial" pitchFamily="34" charset="-122"/>
                <a:cs typeface="Arial" pitchFamily="34" charset="-120"/>
              </a:rPr>
              <a:t>206</a:t>
            </a:r>
            <a:endParaRPr lang="en-US" sz="3400" dirty="0"/>
          </a:p>
        </p:txBody>
      </p:sp>
      <p:sp>
        <p:nvSpPr>
          <p:cNvPr id="15" name="Text 13"/>
          <p:cNvSpPr/>
          <p:nvPr/>
        </p:nvSpPr>
        <p:spPr>
          <a:xfrm>
            <a:off x="9272016" y="2697480"/>
            <a:ext cx="2331720" cy="868680"/>
          </a:xfrm>
          <a:prstGeom prst="rect">
            <a:avLst/>
          </a:prstGeom>
          <a:noFill/>
          <a:ln/>
        </p:spPr>
        <p:txBody>
          <a:bodyPr wrap="square" lIns="0" tIns="0" rIns="0" bIns="0" rtlCol="0" anchor="ctr"/>
          <a:lstStyle/>
          <a:p>
            <a:pPr marL="0" indent="0">
              <a:buNone/>
            </a:pPr>
            <a:r>
              <a:rPr lang="en-US" sz="1050" dirty="0">
                <a:solidFill>
                  <a:srgbClr val="5A6B7B"/>
                </a:solidFill>
                <a:latin typeface="Arial" pitchFamily="34" charset="0"/>
                <a:ea typeface="Arial" pitchFamily="34" charset="-122"/>
                <a:cs typeface="Arial" pitchFamily="34" charset="-120"/>
              </a:rPr>
              <a:t>NHS trusts covered by the national Staff Survey results (NHS Staff Survey, 2026)</a:t>
            </a:r>
            <a:endParaRPr lang="en-US" sz="1050" dirty="0"/>
          </a:p>
        </p:txBody>
      </p:sp>
      <p:sp>
        <p:nvSpPr>
          <p:cNvPr id="16" name="Shape 14"/>
          <p:cNvSpPr/>
          <p:nvPr/>
        </p:nvSpPr>
        <p:spPr>
          <a:xfrm>
            <a:off x="502920" y="4069080"/>
            <a:ext cx="457200" cy="457200"/>
          </a:xfrm>
          <a:prstGeom prst="ellipse">
            <a:avLst/>
          </a:prstGeom>
          <a:solidFill>
            <a:srgbClr val="EAF2FA"/>
          </a:solidFill>
          <a:ln/>
        </p:spPr>
      </p:sp>
      <p:pic>
        <p:nvPicPr>
          <p:cNvPr id="17" name="Image 0" descr="preencoded.png"/>
          <p:cNvPicPr>
            <a:picLocks noChangeAspect="1"/>
          </p:cNvPicPr>
          <p:nvPr/>
        </p:nvPicPr>
        <p:blipFill>
          <a:blip r:embed="rId3"/>
          <a:stretch>
            <a:fillRect/>
          </a:stretch>
        </p:blipFill>
        <p:spPr>
          <a:xfrm>
            <a:off x="565484" y="4131644"/>
            <a:ext cx="338328" cy="338328"/>
          </a:xfrm>
          <a:prstGeom prst="rect">
            <a:avLst/>
          </a:prstGeom>
        </p:spPr>
      </p:pic>
      <p:sp>
        <p:nvSpPr>
          <p:cNvPr id="18" name="Text 15"/>
          <p:cNvSpPr/>
          <p:nvPr/>
        </p:nvSpPr>
        <p:spPr>
          <a:xfrm>
            <a:off x="1143000" y="4041648"/>
            <a:ext cx="10424160" cy="868680"/>
          </a:xfrm>
          <a:prstGeom prst="rect">
            <a:avLst/>
          </a:prstGeom>
          <a:noFill/>
          <a:ln/>
        </p:spPr>
        <p:txBody>
          <a:bodyPr wrap="square" lIns="0" tIns="0" rIns="0" bIns="0" rtlCol="0" anchor="ctr"/>
          <a:lstStyle/>
          <a:p>
            <a:pPr marL="0" indent="0">
              <a:buNone/>
            </a:pPr>
            <a:r>
              <a:rPr lang="en-US" sz="1350" b="1" dirty="0">
                <a:solidFill>
                  <a:srgbClr val="003087"/>
                </a:solidFill>
                <a:latin typeface="Arial" pitchFamily="34" charset="0"/>
                <a:ea typeface="Arial" pitchFamily="34" charset="-122"/>
                <a:cs typeface="Arial" pitchFamily="34" charset="-120"/>
              </a:rPr>
              <a:t>Training is a patient-safety issue, not a perk. </a:t>
            </a:r>
            <a:r>
              <a:rPr lang="en-US" sz="1350" dirty="0">
                <a:solidFill>
                  <a:srgbClr val="1F2A37"/>
                </a:solidFill>
                <a:latin typeface="Arial" pitchFamily="34" charset="0"/>
                <a:ea typeface="Arial" pitchFamily="34" charset="-122"/>
                <a:cs typeface="Arial" pitchFamily="34" charset="-120"/>
              </a:rPr>
              <a:t>In a service where skills directly determine clinical outcomes, human capital theory (Becker, 1964) treats every hour of staff development as productive investment rather than cost — yet, as we will show, the NHS currently under-invests in exactly this asset.</a:t>
            </a:r>
            <a:endParaRPr lang="en-US" sz="1350" dirty="0"/>
          </a:p>
        </p:txBody>
      </p:sp>
      <p:sp>
        <p:nvSpPr>
          <p:cNvPr id="19" name="Shape 16"/>
          <p:cNvSpPr/>
          <p:nvPr/>
        </p:nvSpPr>
        <p:spPr>
          <a:xfrm>
            <a:off x="502920" y="5074920"/>
            <a:ext cx="457200" cy="457200"/>
          </a:xfrm>
          <a:prstGeom prst="ellipse">
            <a:avLst/>
          </a:prstGeom>
          <a:solidFill>
            <a:srgbClr val="EAF2FA"/>
          </a:solidFill>
          <a:ln/>
        </p:spPr>
      </p:sp>
      <p:pic>
        <p:nvPicPr>
          <p:cNvPr id="20" name="Image 1" descr="preencoded.png"/>
          <p:cNvPicPr>
            <a:picLocks noChangeAspect="1"/>
          </p:cNvPicPr>
          <p:nvPr/>
        </p:nvPicPr>
        <p:blipFill>
          <a:blip r:embed="rId4"/>
          <a:stretch>
            <a:fillRect/>
          </a:stretch>
        </p:blipFill>
        <p:spPr>
          <a:xfrm>
            <a:off x="565484" y="5137484"/>
            <a:ext cx="338328" cy="338328"/>
          </a:xfrm>
          <a:prstGeom prst="rect">
            <a:avLst/>
          </a:prstGeom>
        </p:spPr>
      </p:pic>
      <p:sp>
        <p:nvSpPr>
          <p:cNvPr id="21" name="Text 17"/>
          <p:cNvSpPr/>
          <p:nvPr/>
        </p:nvSpPr>
        <p:spPr>
          <a:xfrm>
            <a:off x="1143000" y="5047488"/>
            <a:ext cx="10424160" cy="868680"/>
          </a:xfrm>
          <a:prstGeom prst="rect">
            <a:avLst/>
          </a:prstGeom>
          <a:noFill/>
          <a:ln/>
        </p:spPr>
        <p:txBody>
          <a:bodyPr wrap="square" lIns="0" tIns="0" rIns="0" bIns="0" rtlCol="0" anchor="ctr"/>
          <a:lstStyle/>
          <a:p>
            <a:pPr marL="0" indent="0">
              <a:buNone/>
            </a:pPr>
            <a:r>
              <a:rPr lang="en-US" sz="1350" b="1" dirty="0">
                <a:solidFill>
                  <a:srgbClr val="003087"/>
                </a:solidFill>
                <a:latin typeface="Arial" pitchFamily="34" charset="0"/>
                <a:ea typeface="Arial" pitchFamily="34" charset="-122"/>
                <a:cs typeface="Arial" pitchFamily="34" charset="-120"/>
              </a:rPr>
              <a:t>Who “owns” learning? </a:t>
            </a:r>
            <a:r>
              <a:rPr lang="en-US" sz="1350" dirty="0">
                <a:solidFill>
                  <a:srgbClr val="1F2A37"/>
                </a:solidFill>
                <a:latin typeface="Arial" pitchFamily="34" charset="0"/>
                <a:ea typeface="Arial" pitchFamily="34" charset="-122"/>
                <a:cs typeface="Arial" pitchFamily="34" charset="-120"/>
              </a:rPr>
              <a:t>Since Health Education England merged into NHS England in April 2023, one national body now plans, funds and quality-assures education for the whole workforce — a structural change that shapes both the opportunities and the challenges in this presentation.</a:t>
            </a:r>
            <a:endParaRPr lang="en-US" sz="1350" dirty="0"/>
          </a:p>
        </p:txBody>
      </p:sp>
      <p:sp>
        <p:nvSpPr>
          <p:cNvPr id="23" name="Text 19"/>
          <p:cNvSpPr/>
          <p:nvPr/>
        </p:nvSpPr>
        <p:spPr>
          <a:xfrm>
            <a:off x="11411712" y="6446520"/>
            <a:ext cx="457200" cy="274320"/>
          </a:xfrm>
          <a:prstGeom prst="rect">
            <a:avLst/>
          </a:prstGeom>
          <a:noFill/>
          <a:ln/>
        </p:spPr>
        <p:txBody>
          <a:bodyPr wrap="square" lIns="0" tIns="0" rIns="0" bIns="0" rtlCol="0" anchor="ctr"/>
          <a:lstStyle/>
          <a:p>
            <a:pPr marL="0" indent="0" algn="r">
              <a:buNone/>
            </a:pPr>
            <a:r>
              <a:rPr lang="en-US" sz="1000" dirty="0">
                <a:solidFill>
                  <a:srgbClr val="5A6B7B"/>
                </a:solidFill>
                <a:latin typeface="Arial" pitchFamily="34" charset="0"/>
                <a:ea typeface="Arial" pitchFamily="34" charset="-122"/>
                <a:cs typeface="Arial" pitchFamily="34" charset="-120"/>
              </a:rPr>
              <a:t>3</a:t>
            </a:r>
            <a:endParaRPr lang="en-US" sz="10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457200"/>
            <a:ext cx="11155680" cy="658368"/>
          </a:xfrm>
          <a:prstGeom prst="rect">
            <a:avLst/>
          </a:prstGeom>
          <a:noFill/>
          <a:ln/>
        </p:spPr>
        <p:txBody>
          <a:bodyPr wrap="square" lIns="0" tIns="0" rIns="0" bIns="0" rtlCol="0" anchor="ctr"/>
          <a:lstStyle/>
          <a:p>
            <a:pPr marL="0" indent="0">
              <a:buNone/>
            </a:pPr>
            <a:r>
              <a:rPr lang="en-US" sz="3000" b="1" dirty="0">
                <a:solidFill>
                  <a:srgbClr val="003087"/>
                </a:solidFill>
                <a:latin typeface="Arial" pitchFamily="34" charset="0"/>
                <a:ea typeface="Arial" pitchFamily="34" charset="-122"/>
                <a:cs typeface="Arial" pitchFamily="34" charset="-120"/>
              </a:rPr>
              <a:t>What the NHS currently does: the T&amp;D architecture</a:t>
            </a:r>
            <a:endParaRPr lang="en-US" sz="3000" dirty="0"/>
          </a:p>
        </p:txBody>
      </p:sp>
      <p:sp>
        <p:nvSpPr>
          <p:cNvPr id="4" name="Shape 2"/>
          <p:cNvSpPr/>
          <p:nvPr/>
        </p:nvSpPr>
        <p:spPr>
          <a:xfrm>
            <a:off x="502920" y="1737360"/>
            <a:ext cx="5532120" cy="1417320"/>
          </a:xfrm>
          <a:prstGeom prst="roundRect">
            <a:avLst>
              <a:gd name="adj" fmla="val 4516"/>
            </a:avLst>
          </a:prstGeom>
          <a:solidFill>
            <a:srgbClr val="F4F8FC"/>
          </a:solidFill>
          <a:ln w="12700">
            <a:solidFill>
              <a:srgbClr val="D7E3F0"/>
            </a:solidFill>
            <a:prstDash val="solid"/>
          </a:ln>
        </p:spPr>
      </p:sp>
      <p:sp>
        <p:nvSpPr>
          <p:cNvPr id="5" name="Shape 3"/>
          <p:cNvSpPr/>
          <p:nvPr/>
        </p:nvSpPr>
        <p:spPr>
          <a:xfrm>
            <a:off x="667512" y="1901952"/>
            <a:ext cx="438912" cy="438912"/>
          </a:xfrm>
          <a:prstGeom prst="ellipse">
            <a:avLst/>
          </a:prstGeom>
          <a:solidFill>
            <a:srgbClr val="EAF2FA"/>
          </a:solidFill>
          <a:ln/>
        </p:spPr>
      </p:sp>
      <p:pic>
        <p:nvPicPr>
          <p:cNvPr id="6" name="Image 0" descr="preencoded.png"/>
          <p:cNvPicPr>
            <a:picLocks noChangeAspect="1"/>
          </p:cNvPicPr>
          <p:nvPr/>
        </p:nvPicPr>
        <p:blipFill>
          <a:blip r:embed="rId3"/>
          <a:stretch>
            <a:fillRect/>
          </a:stretch>
        </p:blipFill>
        <p:spPr>
          <a:xfrm>
            <a:off x="727574" y="1962014"/>
            <a:ext cx="324795" cy="324795"/>
          </a:xfrm>
          <a:prstGeom prst="rect">
            <a:avLst/>
          </a:prstGeom>
        </p:spPr>
      </p:pic>
      <p:sp>
        <p:nvSpPr>
          <p:cNvPr id="7" name="Text 4"/>
          <p:cNvSpPr/>
          <p:nvPr/>
        </p:nvSpPr>
        <p:spPr>
          <a:xfrm>
            <a:off x="1252728" y="1865376"/>
            <a:ext cx="4617720" cy="292608"/>
          </a:xfrm>
          <a:prstGeom prst="rect">
            <a:avLst/>
          </a:prstGeom>
          <a:noFill/>
          <a:ln/>
        </p:spPr>
        <p:txBody>
          <a:bodyPr wrap="square" lIns="0" tIns="0" rIns="0" bIns="0" rtlCol="0" anchor="ctr"/>
          <a:lstStyle/>
          <a:p>
            <a:pPr marL="0" indent="0">
              <a:buNone/>
            </a:pPr>
            <a:r>
              <a:rPr lang="en-US" sz="1300" b="1" dirty="0">
                <a:solidFill>
                  <a:srgbClr val="003087"/>
                </a:solidFill>
                <a:latin typeface="Arial" pitchFamily="34" charset="0"/>
                <a:ea typeface="Arial" pitchFamily="34" charset="-122"/>
                <a:cs typeface="Arial" pitchFamily="34" charset="-120"/>
              </a:rPr>
              <a:t>Statutory &amp; mandatory training</a:t>
            </a:r>
            <a:endParaRPr lang="en-US" sz="1300" dirty="0"/>
          </a:p>
        </p:txBody>
      </p:sp>
      <p:sp>
        <p:nvSpPr>
          <p:cNvPr id="8" name="Text 5"/>
          <p:cNvSpPr/>
          <p:nvPr/>
        </p:nvSpPr>
        <p:spPr>
          <a:xfrm>
            <a:off x="1252728" y="2157984"/>
            <a:ext cx="4663440" cy="932688"/>
          </a:xfrm>
          <a:prstGeom prst="rect">
            <a:avLst/>
          </a:prstGeom>
          <a:noFill/>
          <a:ln/>
        </p:spPr>
        <p:txBody>
          <a:bodyPr wrap="square" lIns="0" tIns="0" rIns="0" bIns="0" rtlCol="0" anchor="ctr"/>
          <a:lstStyle/>
          <a:p>
            <a:pPr marL="0" indent="0">
              <a:buNone/>
            </a:pPr>
            <a:r>
              <a:rPr lang="en-US" sz="980" dirty="0">
                <a:solidFill>
                  <a:srgbClr val="1F2A37"/>
                </a:solidFill>
                <a:latin typeface="Arial" pitchFamily="34" charset="0"/>
                <a:ea typeface="Arial" pitchFamily="34" charset="-122"/>
                <a:cs typeface="Arial" pitchFamily="34" charset="-120"/>
              </a:rPr>
              <a:t>A national Core Skills Training Framework (fire safety, safeguarding, infection control) delivered annually to all staff — high compliance, but widely criticised as a tick-box exercise; the 10 Year Health Plan commits to reform it by April 2026 (DHSC, 2025).</a:t>
            </a:r>
            <a:endParaRPr lang="en-US" sz="980" dirty="0"/>
          </a:p>
        </p:txBody>
      </p:sp>
      <p:sp>
        <p:nvSpPr>
          <p:cNvPr id="9" name="Shape 6"/>
          <p:cNvSpPr/>
          <p:nvPr/>
        </p:nvSpPr>
        <p:spPr>
          <a:xfrm>
            <a:off x="6309360" y="1737360"/>
            <a:ext cx="5532120" cy="1417320"/>
          </a:xfrm>
          <a:prstGeom prst="roundRect">
            <a:avLst>
              <a:gd name="adj" fmla="val 4516"/>
            </a:avLst>
          </a:prstGeom>
          <a:solidFill>
            <a:srgbClr val="FFFFFF"/>
          </a:solidFill>
          <a:ln/>
          <a:effectLst>
            <a:outerShdw blurRad="88900" dist="25400" dir="5400000" algn="bl" rotWithShape="0">
              <a:srgbClr val="8FA6C0">
                <a:alpha val="22000"/>
              </a:srgbClr>
            </a:outerShdw>
          </a:effectLst>
        </p:spPr>
      </p:sp>
      <p:sp>
        <p:nvSpPr>
          <p:cNvPr id="10" name="Shape 7"/>
          <p:cNvSpPr/>
          <p:nvPr/>
        </p:nvSpPr>
        <p:spPr>
          <a:xfrm>
            <a:off x="6473952" y="1901952"/>
            <a:ext cx="438912" cy="438912"/>
          </a:xfrm>
          <a:prstGeom prst="ellipse">
            <a:avLst/>
          </a:prstGeom>
          <a:solidFill>
            <a:srgbClr val="EAF2FA"/>
          </a:solidFill>
          <a:ln/>
        </p:spPr>
      </p:sp>
      <p:pic>
        <p:nvPicPr>
          <p:cNvPr id="11" name="Image 1" descr="preencoded.png"/>
          <p:cNvPicPr>
            <a:picLocks noChangeAspect="1"/>
          </p:cNvPicPr>
          <p:nvPr/>
        </p:nvPicPr>
        <p:blipFill>
          <a:blip r:embed="rId4"/>
          <a:stretch>
            <a:fillRect/>
          </a:stretch>
        </p:blipFill>
        <p:spPr>
          <a:xfrm>
            <a:off x="6534014" y="1962014"/>
            <a:ext cx="324795" cy="324795"/>
          </a:xfrm>
          <a:prstGeom prst="rect">
            <a:avLst/>
          </a:prstGeom>
        </p:spPr>
      </p:pic>
      <p:sp>
        <p:nvSpPr>
          <p:cNvPr id="12" name="Text 8"/>
          <p:cNvSpPr/>
          <p:nvPr/>
        </p:nvSpPr>
        <p:spPr>
          <a:xfrm>
            <a:off x="7059168" y="1865376"/>
            <a:ext cx="4617720" cy="292608"/>
          </a:xfrm>
          <a:prstGeom prst="rect">
            <a:avLst/>
          </a:prstGeom>
          <a:noFill/>
          <a:ln/>
        </p:spPr>
        <p:txBody>
          <a:bodyPr wrap="square" lIns="0" tIns="0" rIns="0" bIns="0" rtlCol="0" anchor="ctr"/>
          <a:lstStyle/>
          <a:p>
            <a:pPr marL="0" indent="0">
              <a:buNone/>
            </a:pPr>
            <a:r>
              <a:rPr lang="en-US" sz="1300" b="1" dirty="0">
                <a:solidFill>
                  <a:srgbClr val="003087"/>
                </a:solidFill>
                <a:latin typeface="Arial" pitchFamily="34" charset="0"/>
                <a:ea typeface="Arial" pitchFamily="34" charset="-122"/>
                <a:cs typeface="Arial" pitchFamily="34" charset="-120"/>
              </a:rPr>
              <a:t>eLearning for healthcare (elfh)</a:t>
            </a:r>
            <a:endParaRPr lang="en-US" sz="1300" dirty="0"/>
          </a:p>
        </p:txBody>
      </p:sp>
      <p:sp>
        <p:nvSpPr>
          <p:cNvPr id="13" name="Text 9"/>
          <p:cNvSpPr/>
          <p:nvPr/>
        </p:nvSpPr>
        <p:spPr>
          <a:xfrm>
            <a:off x="7059168" y="2157984"/>
            <a:ext cx="4663440" cy="932688"/>
          </a:xfrm>
          <a:prstGeom prst="rect">
            <a:avLst/>
          </a:prstGeom>
          <a:noFill/>
          <a:ln/>
        </p:spPr>
        <p:txBody>
          <a:bodyPr wrap="square" lIns="0" tIns="0" rIns="0" bIns="0" rtlCol="0" anchor="ctr"/>
          <a:lstStyle/>
          <a:p>
            <a:pPr marL="0" indent="0">
              <a:buNone/>
            </a:pPr>
            <a:r>
              <a:rPr lang="en-US" sz="980" dirty="0">
                <a:solidFill>
                  <a:srgbClr val="1F2A37"/>
                </a:solidFill>
                <a:latin typeface="Arial" pitchFamily="34" charset="0"/>
                <a:ea typeface="Arial" pitchFamily="34" charset="-122"/>
                <a:cs typeface="Arial" pitchFamily="34" charset="-120"/>
              </a:rPr>
              <a:t>A free national digital platform hosting 400+ programmes, including the Patient Safety Syllabus (Levels 1–2 open to all staff) — the backbone of scalable, standardised learning (NHS England, 2025).</a:t>
            </a:r>
            <a:endParaRPr lang="en-US" sz="980" dirty="0"/>
          </a:p>
        </p:txBody>
      </p:sp>
      <p:sp>
        <p:nvSpPr>
          <p:cNvPr id="14" name="Shape 10"/>
          <p:cNvSpPr/>
          <p:nvPr/>
        </p:nvSpPr>
        <p:spPr>
          <a:xfrm>
            <a:off x="502920" y="3310128"/>
            <a:ext cx="5532120" cy="1417320"/>
          </a:xfrm>
          <a:prstGeom prst="roundRect">
            <a:avLst>
              <a:gd name="adj" fmla="val 4516"/>
            </a:avLst>
          </a:prstGeom>
          <a:solidFill>
            <a:srgbClr val="F4F8FC"/>
          </a:solidFill>
          <a:ln w="12700">
            <a:solidFill>
              <a:srgbClr val="D7E3F0"/>
            </a:solidFill>
            <a:prstDash val="solid"/>
          </a:ln>
        </p:spPr>
      </p:sp>
      <p:sp>
        <p:nvSpPr>
          <p:cNvPr id="15" name="Shape 11"/>
          <p:cNvSpPr/>
          <p:nvPr/>
        </p:nvSpPr>
        <p:spPr>
          <a:xfrm>
            <a:off x="667512" y="3474720"/>
            <a:ext cx="438912" cy="438912"/>
          </a:xfrm>
          <a:prstGeom prst="ellipse">
            <a:avLst/>
          </a:prstGeom>
          <a:solidFill>
            <a:srgbClr val="EAF2FA"/>
          </a:solidFill>
          <a:ln/>
        </p:spPr>
      </p:sp>
      <p:pic>
        <p:nvPicPr>
          <p:cNvPr id="16" name="Image 2" descr="preencoded.png"/>
          <p:cNvPicPr>
            <a:picLocks noChangeAspect="1"/>
          </p:cNvPicPr>
          <p:nvPr/>
        </p:nvPicPr>
        <p:blipFill>
          <a:blip r:embed="rId5"/>
          <a:stretch>
            <a:fillRect/>
          </a:stretch>
        </p:blipFill>
        <p:spPr>
          <a:xfrm>
            <a:off x="727574" y="3534782"/>
            <a:ext cx="324795" cy="324795"/>
          </a:xfrm>
          <a:prstGeom prst="rect">
            <a:avLst/>
          </a:prstGeom>
        </p:spPr>
      </p:pic>
      <p:sp>
        <p:nvSpPr>
          <p:cNvPr id="17" name="Text 12"/>
          <p:cNvSpPr/>
          <p:nvPr/>
        </p:nvSpPr>
        <p:spPr>
          <a:xfrm>
            <a:off x="1252728" y="3438144"/>
            <a:ext cx="4617720" cy="292608"/>
          </a:xfrm>
          <a:prstGeom prst="rect">
            <a:avLst/>
          </a:prstGeom>
          <a:noFill/>
          <a:ln/>
        </p:spPr>
        <p:txBody>
          <a:bodyPr wrap="square" lIns="0" tIns="0" rIns="0" bIns="0" rtlCol="0" anchor="ctr"/>
          <a:lstStyle/>
          <a:p>
            <a:pPr marL="0" indent="0">
              <a:buNone/>
            </a:pPr>
            <a:r>
              <a:rPr lang="en-US" sz="1300" b="1" dirty="0">
                <a:solidFill>
                  <a:srgbClr val="003087"/>
                </a:solidFill>
                <a:latin typeface="Arial" pitchFamily="34" charset="0"/>
                <a:ea typeface="Arial" pitchFamily="34" charset="-122"/>
                <a:cs typeface="Arial" pitchFamily="34" charset="-120"/>
              </a:rPr>
              <a:t>Apprenticeships &amp; the levy</a:t>
            </a:r>
            <a:endParaRPr lang="en-US" sz="1300" dirty="0"/>
          </a:p>
        </p:txBody>
      </p:sp>
      <p:sp>
        <p:nvSpPr>
          <p:cNvPr id="18" name="Text 13"/>
          <p:cNvSpPr/>
          <p:nvPr/>
        </p:nvSpPr>
        <p:spPr>
          <a:xfrm>
            <a:off x="1252728" y="3730752"/>
            <a:ext cx="4663440" cy="932688"/>
          </a:xfrm>
          <a:prstGeom prst="rect">
            <a:avLst/>
          </a:prstGeom>
          <a:noFill/>
          <a:ln/>
        </p:spPr>
        <p:txBody>
          <a:bodyPr wrap="square" lIns="0" tIns="0" rIns="0" bIns="0" rtlCol="0" anchor="ctr"/>
          <a:lstStyle/>
          <a:p>
            <a:pPr marL="0" indent="0">
              <a:buNone/>
            </a:pPr>
            <a:r>
              <a:rPr lang="en-US" sz="980" dirty="0">
                <a:solidFill>
                  <a:srgbClr val="1F2A37"/>
                </a:solidFill>
                <a:latin typeface="Arial" pitchFamily="34" charset="0"/>
                <a:ea typeface="Arial" pitchFamily="34" charset="-122"/>
                <a:cs typeface="Arial" pitchFamily="34" charset="-120"/>
              </a:rPr>
              <a:t>As a levy-paying employer, the NHS runs one of the UK's largest apprenticeship programmes — from healthcare support workers to registered nurse degree apprenticeships — widening access to clinical careers (NHS England, 2023).</a:t>
            </a:r>
            <a:endParaRPr lang="en-US" sz="980" dirty="0"/>
          </a:p>
        </p:txBody>
      </p:sp>
      <p:sp>
        <p:nvSpPr>
          <p:cNvPr id="19" name="Shape 14"/>
          <p:cNvSpPr/>
          <p:nvPr/>
        </p:nvSpPr>
        <p:spPr>
          <a:xfrm>
            <a:off x="6309360" y="3310128"/>
            <a:ext cx="5532120" cy="1417320"/>
          </a:xfrm>
          <a:prstGeom prst="roundRect">
            <a:avLst>
              <a:gd name="adj" fmla="val 4516"/>
            </a:avLst>
          </a:prstGeom>
          <a:solidFill>
            <a:srgbClr val="FFFFFF"/>
          </a:solidFill>
          <a:ln/>
          <a:effectLst>
            <a:outerShdw blurRad="88900" dist="25400" dir="5400000" algn="bl" rotWithShape="0">
              <a:srgbClr val="8FA6C0">
                <a:alpha val="22000"/>
              </a:srgbClr>
            </a:outerShdw>
          </a:effectLst>
        </p:spPr>
      </p:sp>
      <p:sp>
        <p:nvSpPr>
          <p:cNvPr id="20" name="Shape 15"/>
          <p:cNvSpPr/>
          <p:nvPr/>
        </p:nvSpPr>
        <p:spPr>
          <a:xfrm>
            <a:off x="6473952" y="3474720"/>
            <a:ext cx="438912" cy="438912"/>
          </a:xfrm>
          <a:prstGeom prst="ellipse">
            <a:avLst/>
          </a:prstGeom>
          <a:solidFill>
            <a:srgbClr val="EAF2FA"/>
          </a:solidFill>
          <a:ln/>
        </p:spPr>
      </p:sp>
      <p:pic>
        <p:nvPicPr>
          <p:cNvPr id="21" name="Image 3" descr="preencoded.png"/>
          <p:cNvPicPr>
            <a:picLocks noChangeAspect="1"/>
          </p:cNvPicPr>
          <p:nvPr/>
        </p:nvPicPr>
        <p:blipFill>
          <a:blip r:embed="rId6"/>
          <a:stretch>
            <a:fillRect/>
          </a:stretch>
        </p:blipFill>
        <p:spPr>
          <a:xfrm>
            <a:off x="6534014" y="3534782"/>
            <a:ext cx="324795" cy="324795"/>
          </a:xfrm>
          <a:prstGeom prst="rect">
            <a:avLst/>
          </a:prstGeom>
        </p:spPr>
      </p:pic>
      <p:sp>
        <p:nvSpPr>
          <p:cNvPr id="22" name="Text 16"/>
          <p:cNvSpPr/>
          <p:nvPr/>
        </p:nvSpPr>
        <p:spPr>
          <a:xfrm>
            <a:off x="7059168" y="3438144"/>
            <a:ext cx="4617720" cy="292608"/>
          </a:xfrm>
          <a:prstGeom prst="rect">
            <a:avLst/>
          </a:prstGeom>
          <a:noFill/>
          <a:ln/>
        </p:spPr>
        <p:txBody>
          <a:bodyPr wrap="square" lIns="0" tIns="0" rIns="0" bIns="0" rtlCol="0" anchor="ctr"/>
          <a:lstStyle/>
          <a:p>
            <a:pPr marL="0" indent="0">
              <a:buNone/>
            </a:pPr>
            <a:r>
              <a:rPr lang="en-US" sz="1300" b="1" dirty="0">
                <a:solidFill>
                  <a:srgbClr val="003087"/>
                </a:solidFill>
                <a:latin typeface="Arial" pitchFamily="34" charset="0"/>
                <a:ea typeface="Arial" pitchFamily="34" charset="-122"/>
                <a:cs typeface="Arial" pitchFamily="34" charset="-120"/>
              </a:rPr>
              <a:t>Leadership &amp; management development</a:t>
            </a:r>
            <a:endParaRPr lang="en-US" sz="1300" dirty="0"/>
          </a:p>
        </p:txBody>
      </p:sp>
      <p:sp>
        <p:nvSpPr>
          <p:cNvPr id="23" name="Text 17"/>
          <p:cNvSpPr/>
          <p:nvPr/>
        </p:nvSpPr>
        <p:spPr>
          <a:xfrm>
            <a:off x="7059168" y="3730752"/>
            <a:ext cx="4663440" cy="932688"/>
          </a:xfrm>
          <a:prstGeom prst="rect">
            <a:avLst/>
          </a:prstGeom>
          <a:noFill/>
          <a:ln/>
        </p:spPr>
        <p:txBody>
          <a:bodyPr wrap="square" lIns="0" tIns="0" rIns="0" bIns="0" rtlCol="0" anchor="ctr"/>
          <a:lstStyle/>
          <a:p>
            <a:pPr marL="0" indent="0">
              <a:buNone/>
            </a:pPr>
            <a:r>
              <a:rPr lang="en-US" sz="980" dirty="0">
                <a:solidFill>
                  <a:srgbClr val="1F2A37"/>
                </a:solidFill>
                <a:latin typeface="Arial" pitchFamily="34" charset="0"/>
                <a:ea typeface="Arial" pitchFamily="34" charset="-122"/>
                <a:cs typeface="Arial" pitchFamily="34" charset="-120"/>
              </a:rPr>
              <a:t>The NHS Leadership Academy suite (e.g. Edward Jenner, Mary Seacole) plus a new Management and Leadership Framework introduced in autumn 2025 (Mills &amp; Reeve, 2025).</a:t>
            </a:r>
            <a:endParaRPr lang="en-US" sz="980" dirty="0"/>
          </a:p>
        </p:txBody>
      </p:sp>
      <p:sp>
        <p:nvSpPr>
          <p:cNvPr id="24" name="Shape 18"/>
          <p:cNvSpPr/>
          <p:nvPr/>
        </p:nvSpPr>
        <p:spPr>
          <a:xfrm>
            <a:off x="502920" y="4882896"/>
            <a:ext cx="5532120" cy="1417320"/>
          </a:xfrm>
          <a:prstGeom prst="roundRect">
            <a:avLst>
              <a:gd name="adj" fmla="val 4516"/>
            </a:avLst>
          </a:prstGeom>
          <a:solidFill>
            <a:srgbClr val="F4F8FC"/>
          </a:solidFill>
          <a:ln w="12700">
            <a:solidFill>
              <a:srgbClr val="D7E3F0"/>
            </a:solidFill>
            <a:prstDash val="solid"/>
          </a:ln>
        </p:spPr>
      </p:sp>
      <p:sp>
        <p:nvSpPr>
          <p:cNvPr id="25" name="Shape 19"/>
          <p:cNvSpPr/>
          <p:nvPr/>
        </p:nvSpPr>
        <p:spPr>
          <a:xfrm>
            <a:off x="667512" y="5047488"/>
            <a:ext cx="438912" cy="438912"/>
          </a:xfrm>
          <a:prstGeom prst="ellipse">
            <a:avLst/>
          </a:prstGeom>
          <a:solidFill>
            <a:srgbClr val="EAF2FA"/>
          </a:solidFill>
          <a:ln/>
        </p:spPr>
      </p:sp>
      <p:pic>
        <p:nvPicPr>
          <p:cNvPr id="26" name="Image 4" descr="preencoded.png"/>
          <p:cNvPicPr>
            <a:picLocks noChangeAspect="1"/>
          </p:cNvPicPr>
          <p:nvPr/>
        </p:nvPicPr>
        <p:blipFill>
          <a:blip r:embed="rId7"/>
          <a:stretch>
            <a:fillRect/>
          </a:stretch>
        </p:blipFill>
        <p:spPr>
          <a:xfrm>
            <a:off x="727574" y="5107550"/>
            <a:ext cx="324795" cy="324795"/>
          </a:xfrm>
          <a:prstGeom prst="rect">
            <a:avLst/>
          </a:prstGeom>
        </p:spPr>
      </p:pic>
      <p:sp>
        <p:nvSpPr>
          <p:cNvPr id="27" name="Text 20"/>
          <p:cNvSpPr/>
          <p:nvPr/>
        </p:nvSpPr>
        <p:spPr>
          <a:xfrm>
            <a:off x="1252728" y="5010912"/>
            <a:ext cx="4617720" cy="292608"/>
          </a:xfrm>
          <a:prstGeom prst="rect">
            <a:avLst/>
          </a:prstGeom>
          <a:noFill/>
          <a:ln/>
        </p:spPr>
        <p:txBody>
          <a:bodyPr wrap="square" lIns="0" tIns="0" rIns="0" bIns="0" rtlCol="0" anchor="ctr"/>
          <a:lstStyle/>
          <a:p>
            <a:pPr marL="0" indent="0">
              <a:buNone/>
            </a:pPr>
            <a:r>
              <a:rPr lang="en-US" sz="1300" b="1" dirty="0">
                <a:solidFill>
                  <a:srgbClr val="003087"/>
                </a:solidFill>
                <a:latin typeface="Arial" pitchFamily="34" charset="0"/>
                <a:ea typeface="Arial" pitchFamily="34" charset="-122"/>
                <a:cs typeface="Arial" pitchFamily="34" charset="-120"/>
              </a:rPr>
              <a:t>Clinical education &amp; supervision</a:t>
            </a:r>
            <a:endParaRPr lang="en-US" sz="1300" dirty="0"/>
          </a:p>
        </p:txBody>
      </p:sp>
      <p:sp>
        <p:nvSpPr>
          <p:cNvPr id="28" name="Text 21"/>
          <p:cNvSpPr/>
          <p:nvPr/>
        </p:nvSpPr>
        <p:spPr>
          <a:xfrm>
            <a:off x="1252728" y="5303520"/>
            <a:ext cx="4663440" cy="932688"/>
          </a:xfrm>
          <a:prstGeom prst="rect">
            <a:avLst/>
          </a:prstGeom>
          <a:noFill/>
          <a:ln/>
        </p:spPr>
        <p:txBody>
          <a:bodyPr wrap="square" lIns="0" tIns="0" rIns="0" bIns="0" rtlCol="0" anchor="ctr"/>
          <a:lstStyle/>
          <a:p>
            <a:pPr marL="0" indent="0">
              <a:buNone/>
            </a:pPr>
            <a:r>
              <a:rPr lang="en-US" sz="980" dirty="0">
                <a:solidFill>
                  <a:srgbClr val="1F2A37"/>
                </a:solidFill>
                <a:latin typeface="Arial" pitchFamily="34" charset="0"/>
                <a:ea typeface="Arial" pitchFamily="34" charset="-122"/>
                <a:cs typeface="Arial" pitchFamily="34" charset="-120"/>
              </a:rPr>
              <a:t>Preceptorship for newly-qualified staff, protected clinical supervision, and placement quality monitored through the National Education and Training Survey (NETS) (NHS England, 2026).</a:t>
            </a:r>
            <a:endParaRPr lang="en-US" sz="980" dirty="0"/>
          </a:p>
        </p:txBody>
      </p:sp>
      <p:sp>
        <p:nvSpPr>
          <p:cNvPr id="29" name="Shape 22"/>
          <p:cNvSpPr/>
          <p:nvPr/>
        </p:nvSpPr>
        <p:spPr>
          <a:xfrm>
            <a:off x="6309360" y="4882896"/>
            <a:ext cx="5532120" cy="1417320"/>
          </a:xfrm>
          <a:prstGeom prst="roundRect">
            <a:avLst>
              <a:gd name="adj" fmla="val 4516"/>
            </a:avLst>
          </a:prstGeom>
          <a:solidFill>
            <a:srgbClr val="FFFFFF"/>
          </a:solidFill>
          <a:ln/>
          <a:effectLst>
            <a:outerShdw blurRad="88900" dist="25400" dir="5400000" algn="bl" rotWithShape="0">
              <a:srgbClr val="8FA6C0">
                <a:alpha val="22000"/>
              </a:srgbClr>
            </a:outerShdw>
          </a:effectLst>
        </p:spPr>
      </p:sp>
      <p:sp>
        <p:nvSpPr>
          <p:cNvPr id="30" name="Shape 23"/>
          <p:cNvSpPr/>
          <p:nvPr/>
        </p:nvSpPr>
        <p:spPr>
          <a:xfrm>
            <a:off x="6473952" y="5047488"/>
            <a:ext cx="438912" cy="438912"/>
          </a:xfrm>
          <a:prstGeom prst="ellipse">
            <a:avLst/>
          </a:prstGeom>
          <a:solidFill>
            <a:srgbClr val="EAF2FA"/>
          </a:solidFill>
          <a:ln/>
        </p:spPr>
      </p:sp>
      <p:pic>
        <p:nvPicPr>
          <p:cNvPr id="31" name="Image 5" descr="preencoded.png"/>
          <p:cNvPicPr>
            <a:picLocks noChangeAspect="1"/>
          </p:cNvPicPr>
          <p:nvPr/>
        </p:nvPicPr>
        <p:blipFill>
          <a:blip r:embed="rId8"/>
          <a:stretch>
            <a:fillRect/>
          </a:stretch>
        </p:blipFill>
        <p:spPr>
          <a:xfrm>
            <a:off x="6534014" y="5107550"/>
            <a:ext cx="324795" cy="324795"/>
          </a:xfrm>
          <a:prstGeom prst="rect">
            <a:avLst/>
          </a:prstGeom>
        </p:spPr>
      </p:pic>
      <p:sp>
        <p:nvSpPr>
          <p:cNvPr id="32" name="Text 24"/>
          <p:cNvSpPr/>
          <p:nvPr/>
        </p:nvSpPr>
        <p:spPr>
          <a:xfrm>
            <a:off x="7059168" y="5010912"/>
            <a:ext cx="4617720" cy="292608"/>
          </a:xfrm>
          <a:prstGeom prst="rect">
            <a:avLst/>
          </a:prstGeom>
          <a:noFill/>
          <a:ln/>
        </p:spPr>
        <p:txBody>
          <a:bodyPr wrap="square" lIns="0" tIns="0" rIns="0" bIns="0" rtlCol="0" anchor="ctr"/>
          <a:lstStyle/>
          <a:p>
            <a:pPr marL="0" indent="0">
              <a:buNone/>
            </a:pPr>
            <a:r>
              <a:rPr lang="en-US" sz="1300" b="1" dirty="0">
                <a:solidFill>
                  <a:srgbClr val="003087"/>
                </a:solidFill>
                <a:latin typeface="Arial" pitchFamily="34" charset="0"/>
                <a:ea typeface="Arial" pitchFamily="34" charset="-122"/>
                <a:cs typeface="Arial" pitchFamily="34" charset="-120"/>
              </a:rPr>
              <a:t>Appraisal &amp; personal development</a:t>
            </a:r>
            <a:endParaRPr lang="en-US" sz="1300" dirty="0"/>
          </a:p>
        </p:txBody>
      </p:sp>
      <p:sp>
        <p:nvSpPr>
          <p:cNvPr id="33" name="Text 25"/>
          <p:cNvSpPr/>
          <p:nvPr/>
        </p:nvSpPr>
        <p:spPr>
          <a:xfrm>
            <a:off x="7059168" y="5303520"/>
            <a:ext cx="4663440" cy="932688"/>
          </a:xfrm>
          <a:prstGeom prst="rect">
            <a:avLst/>
          </a:prstGeom>
          <a:noFill/>
          <a:ln/>
        </p:spPr>
        <p:txBody>
          <a:bodyPr wrap="square" lIns="0" tIns="0" rIns="0" bIns="0" rtlCol="0" anchor="ctr"/>
          <a:lstStyle/>
          <a:p>
            <a:pPr marL="0" indent="0">
              <a:buNone/>
            </a:pPr>
            <a:r>
              <a:rPr lang="en-US" sz="980" dirty="0">
                <a:solidFill>
                  <a:srgbClr val="1F2A37"/>
                </a:solidFill>
                <a:latin typeface="Arial" pitchFamily="34" charset="0"/>
                <a:ea typeface="Arial" pitchFamily="34" charset="-122"/>
                <a:cs typeface="Arial" pitchFamily="34" charset="-120"/>
              </a:rPr>
              <a:t>Annual appraisals with personal development plans — completion is at a record 86.4%, though we will question their developmental value later (NHS Staff Survey, 2026).</a:t>
            </a:r>
            <a:endParaRPr lang="en-US" sz="980" dirty="0"/>
          </a:p>
        </p:txBody>
      </p:sp>
      <p:sp>
        <p:nvSpPr>
          <p:cNvPr id="35" name="Text 27"/>
          <p:cNvSpPr/>
          <p:nvPr/>
        </p:nvSpPr>
        <p:spPr>
          <a:xfrm>
            <a:off x="11411712" y="6446520"/>
            <a:ext cx="457200" cy="274320"/>
          </a:xfrm>
          <a:prstGeom prst="rect">
            <a:avLst/>
          </a:prstGeom>
          <a:noFill/>
          <a:ln/>
        </p:spPr>
        <p:txBody>
          <a:bodyPr wrap="square" lIns="0" tIns="0" rIns="0" bIns="0" rtlCol="0" anchor="ctr"/>
          <a:lstStyle/>
          <a:p>
            <a:pPr marL="0" indent="0" algn="r">
              <a:buNone/>
            </a:pPr>
            <a:r>
              <a:rPr lang="en-US" sz="1000" dirty="0">
                <a:solidFill>
                  <a:srgbClr val="5A6B7B"/>
                </a:solidFill>
                <a:latin typeface="Arial" pitchFamily="34" charset="0"/>
                <a:ea typeface="Arial" pitchFamily="34" charset="-122"/>
                <a:cs typeface="Arial" pitchFamily="34" charset="-120"/>
              </a:rPr>
              <a:t>4</a:t>
            </a:r>
            <a:endParaRPr lang="en-US" sz="10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457200"/>
            <a:ext cx="11155680" cy="658368"/>
          </a:xfrm>
          <a:prstGeom prst="rect">
            <a:avLst/>
          </a:prstGeom>
          <a:noFill/>
          <a:ln/>
        </p:spPr>
        <p:txBody>
          <a:bodyPr wrap="square" lIns="0" tIns="0" rIns="0" bIns="0" rtlCol="0" anchor="ctr"/>
          <a:lstStyle/>
          <a:p>
            <a:pPr marL="0" indent="0">
              <a:buNone/>
            </a:pPr>
            <a:r>
              <a:rPr lang="en-US" sz="3000" b="1" dirty="0">
                <a:solidFill>
                  <a:srgbClr val="003087"/>
                </a:solidFill>
                <a:latin typeface="Arial" pitchFamily="34" charset="0"/>
                <a:ea typeface="Arial" pitchFamily="34" charset="-122"/>
                <a:cs typeface="Arial" pitchFamily="34" charset="-120"/>
              </a:rPr>
              <a:t>Policy direction: from the Long Term Workforce Plan to the 10 Year Health Plan</a:t>
            </a:r>
            <a:endParaRPr lang="en-US" sz="3000" dirty="0"/>
          </a:p>
        </p:txBody>
      </p:sp>
      <p:sp>
        <p:nvSpPr>
          <p:cNvPr id="4" name="Shape 2"/>
          <p:cNvSpPr/>
          <p:nvPr/>
        </p:nvSpPr>
        <p:spPr>
          <a:xfrm>
            <a:off x="502920" y="1737360"/>
            <a:ext cx="5532120" cy="4160520"/>
          </a:xfrm>
          <a:prstGeom prst="roundRect">
            <a:avLst>
              <a:gd name="adj" fmla="val 1538"/>
            </a:avLst>
          </a:prstGeom>
          <a:solidFill>
            <a:srgbClr val="F4F8FC"/>
          </a:solidFill>
          <a:ln/>
          <a:effectLst>
            <a:outerShdw blurRad="88900" dist="25400" dir="5400000" algn="bl" rotWithShape="0">
              <a:srgbClr val="8FA6C0">
                <a:alpha val="22000"/>
              </a:srgbClr>
            </a:outerShdw>
          </a:effectLst>
        </p:spPr>
      </p:sp>
      <p:sp>
        <p:nvSpPr>
          <p:cNvPr id="5" name="Text 3"/>
          <p:cNvSpPr/>
          <p:nvPr/>
        </p:nvSpPr>
        <p:spPr>
          <a:xfrm>
            <a:off x="777240" y="1920240"/>
            <a:ext cx="5029200" cy="320040"/>
          </a:xfrm>
          <a:prstGeom prst="rect">
            <a:avLst/>
          </a:prstGeom>
          <a:noFill/>
          <a:ln/>
        </p:spPr>
        <p:txBody>
          <a:bodyPr wrap="square" lIns="0" tIns="0" rIns="0" bIns="0" rtlCol="0" anchor="ctr"/>
          <a:lstStyle/>
          <a:p>
            <a:pPr marL="0" indent="0">
              <a:buNone/>
            </a:pPr>
            <a:r>
              <a:rPr lang="en-US" sz="1500" b="1" dirty="0">
                <a:solidFill>
                  <a:srgbClr val="005EB8"/>
                </a:solidFill>
                <a:latin typeface="Arial" pitchFamily="34" charset="0"/>
                <a:ea typeface="Arial" pitchFamily="34" charset="-122"/>
                <a:cs typeface="Arial" pitchFamily="34" charset="-120"/>
              </a:rPr>
              <a:t>NHS Long Term Workforce Plan (2023)</a:t>
            </a:r>
            <a:endParaRPr lang="en-US" sz="1500" dirty="0"/>
          </a:p>
        </p:txBody>
      </p:sp>
      <p:sp>
        <p:nvSpPr>
          <p:cNvPr id="6" name="Text 4"/>
          <p:cNvSpPr/>
          <p:nvPr/>
        </p:nvSpPr>
        <p:spPr>
          <a:xfrm>
            <a:off x="777240" y="2240280"/>
            <a:ext cx="5029200" cy="274320"/>
          </a:xfrm>
          <a:prstGeom prst="rect">
            <a:avLst/>
          </a:prstGeom>
          <a:noFill/>
          <a:ln/>
        </p:spPr>
        <p:txBody>
          <a:bodyPr wrap="square" lIns="0" tIns="0" rIns="0" bIns="0" rtlCol="0" anchor="ctr"/>
          <a:lstStyle/>
          <a:p>
            <a:pPr marL="0" indent="0">
              <a:buNone/>
            </a:pPr>
            <a:r>
              <a:rPr lang="en-US" sz="1100" i="1" dirty="0">
                <a:solidFill>
                  <a:srgbClr val="5A6B7B"/>
                </a:solidFill>
                <a:latin typeface="Arial" pitchFamily="34" charset="0"/>
                <a:ea typeface="Arial" pitchFamily="34" charset="-122"/>
                <a:cs typeface="Arial" pitchFamily="34" charset="-120"/>
              </a:rPr>
              <a:t>“Train, retain, reform”</a:t>
            </a:r>
            <a:endParaRPr lang="en-US" sz="1100" dirty="0"/>
          </a:p>
        </p:txBody>
      </p:sp>
      <p:sp>
        <p:nvSpPr>
          <p:cNvPr id="7" name="Text 5"/>
          <p:cNvSpPr/>
          <p:nvPr/>
        </p:nvSpPr>
        <p:spPr>
          <a:xfrm>
            <a:off x="777240" y="2606040"/>
            <a:ext cx="5029200" cy="3108960"/>
          </a:xfrm>
          <a:prstGeom prst="rect">
            <a:avLst/>
          </a:prstGeom>
          <a:noFill/>
          <a:ln/>
        </p:spPr>
        <p:txBody>
          <a:bodyPr wrap="square" lIns="0" tIns="0" rIns="0" bIns="0" rtlCol="0" anchor="ctr"/>
          <a:lstStyle/>
          <a:p>
            <a:pPr marL="342900" indent="-342900">
              <a:spcAft>
                <a:spcPts val="800"/>
              </a:spcAft>
              <a:buSzPct val="100000"/>
              <a:buChar char="•"/>
            </a:pPr>
            <a:r>
              <a:rPr lang="en-US" sz="1200" dirty="0">
                <a:solidFill>
                  <a:srgbClr val="1F2A37"/>
                </a:solidFill>
                <a:latin typeface="Arial" pitchFamily="34" charset="0"/>
                <a:ea typeface="Arial" pitchFamily="34" charset="-122"/>
                <a:cs typeface="Arial" pitchFamily="34" charset="-120"/>
              </a:rPr>
              <a:t>Double medical school places to 15,000 a year by 2031/32</a:t>
            </a:r>
            <a:endParaRPr lang="en-US" sz="1200" dirty="0"/>
          </a:p>
          <a:p>
            <a:pPr marL="342900" indent="-342900">
              <a:spcAft>
                <a:spcPts val="800"/>
              </a:spcAft>
              <a:buSzPct val="100000"/>
              <a:buChar char="•"/>
            </a:pPr>
            <a:r>
              <a:rPr lang="en-US" sz="1200" dirty="0">
                <a:solidFill>
                  <a:srgbClr val="1F2A37"/>
                </a:solidFill>
                <a:latin typeface="Arial" pitchFamily="34" charset="0"/>
                <a:ea typeface="Arial" pitchFamily="34" charset="-122"/>
                <a:cs typeface="Arial" pitchFamily="34" charset="-120"/>
              </a:rPr>
              <a:t>6,300+ clinicians starting advanced practice pathways annually by 2031/32</a:t>
            </a:r>
            <a:endParaRPr lang="en-US" sz="1200" dirty="0"/>
          </a:p>
          <a:p>
            <a:pPr marL="342900" indent="-342900">
              <a:spcAft>
                <a:spcPts val="800"/>
              </a:spcAft>
              <a:buSzPct val="100000"/>
              <a:buChar char="•"/>
            </a:pPr>
            <a:r>
              <a:rPr lang="en-US" sz="1200" dirty="0">
                <a:solidFill>
                  <a:srgbClr val="1F2A37"/>
                </a:solidFill>
                <a:latin typeface="Arial" pitchFamily="34" charset="0"/>
                <a:ea typeface="Arial" pitchFamily="34" charset="-122"/>
                <a:cs typeface="Arial" pitchFamily="34" charset="-120"/>
              </a:rPr>
              <a:t>Nursing associate training places up to 10,500 by 2031/32</a:t>
            </a:r>
            <a:endParaRPr lang="en-US" sz="1200" dirty="0"/>
          </a:p>
          <a:p>
            <a:pPr marL="342900" indent="-342900">
              <a:spcAft>
                <a:spcPts val="800"/>
              </a:spcAft>
              <a:buSzPct val="100000"/>
              <a:buChar char="•"/>
            </a:pPr>
            <a:r>
              <a:rPr lang="en-US" sz="1200" dirty="0">
                <a:solidFill>
                  <a:srgbClr val="1F2A37"/>
                </a:solidFill>
                <a:latin typeface="Arial" pitchFamily="34" charset="0"/>
                <a:ea typeface="Arial" pitchFamily="34" charset="-122"/>
                <a:cs typeface="Arial" pitchFamily="34" charset="-120"/>
              </a:rPr>
              <a:t>GP training places up 50% to 6,000 by 2031/32</a:t>
            </a:r>
            <a:endParaRPr lang="en-US" sz="1200" dirty="0"/>
          </a:p>
          <a:p>
            <a:pPr marL="342900" indent="-342900">
              <a:spcAft>
                <a:spcPts val="800"/>
              </a:spcAft>
              <a:buSzPct val="100000"/>
              <a:buChar char="•"/>
            </a:pPr>
            <a:r>
              <a:rPr lang="en-US" sz="1200" dirty="0">
                <a:solidFill>
                  <a:srgbClr val="1F2A37"/>
                </a:solidFill>
                <a:latin typeface="Arial" pitchFamily="34" charset="0"/>
                <a:ea typeface="Arial" pitchFamily="34" charset="-122"/>
                <a:cs typeface="Arial" pitchFamily="34" charset="-120"/>
              </a:rPr>
              <a:t>Expert group on AI adoption, building on the Topol Review (2019)</a:t>
            </a:r>
            <a:endParaRPr lang="en-US" sz="1200" dirty="0"/>
          </a:p>
        </p:txBody>
      </p:sp>
      <p:sp>
        <p:nvSpPr>
          <p:cNvPr id="8" name="Shape 6"/>
          <p:cNvSpPr/>
          <p:nvPr/>
        </p:nvSpPr>
        <p:spPr>
          <a:xfrm>
            <a:off x="6263640" y="1737360"/>
            <a:ext cx="5532120" cy="4160520"/>
          </a:xfrm>
          <a:prstGeom prst="roundRect">
            <a:avLst>
              <a:gd name="adj" fmla="val 1538"/>
            </a:avLst>
          </a:prstGeom>
          <a:solidFill>
            <a:srgbClr val="FFFFFF"/>
          </a:solidFill>
          <a:ln w="12700">
            <a:solidFill>
              <a:srgbClr val="D7E3F0"/>
            </a:solidFill>
            <a:prstDash val="solid"/>
          </a:ln>
        </p:spPr>
      </p:sp>
      <p:sp>
        <p:nvSpPr>
          <p:cNvPr id="9" name="Text 7"/>
          <p:cNvSpPr/>
          <p:nvPr/>
        </p:nvSpPr>
        <p:spPr>
          <a:xfrm>
            <a:off x="6537960" y="1920240"/>
            <a:ext cx="5029200" cy="320040"/>
          </a:xfrm>
          <a:prstGeom prst="rect">
            <a:avLst/>
          </a:prstGeom>
          <a:noFill/>
          <a:ln/>
        </p:spPr>
        <p:txBody>
          <a:bodyPr wrap="square" lIns="0" tIns="0" rIns="0" bIns="0" rtlCol="0" anchor="ctr"/>
          <a:lstStyle/>
          <a:p>
            <a:pPr marL="0" indent="0">
              <a:buNone/>
            </a:pPr>
            <a:r>
              <a:rPr lang="en-US" sz="1500" b="1" dirty="0">
                <a:solidFill>
                  <a:srgbClr val="009639"/>
                </a:solidFill>
                <a:latin typeface="Arial" pitchFamily="34" charset="0"/>
                <a:ea typeface="Arial" pitchFamily="34" charset="-122"/>
                <a:cs typeface="Arial" pitchFamily="34" charset="-120"/>
              </a:rPr>
              <a:t>Fit for the Future: 10 Year Health Plan (2025)</a:t>
            </a:r>
            <a:endParaRPr lang="en-US" sz="1500" dirty="0"/>
          </a:p>
        </p:txBody>
      </p:sp>
      <p:sp>
        <p:nvSpPr>
          <p:cNvPr id="10" name="Text 8"/>
          <p:cNvSpPr/>
          <p:nvPr/>
        </p:nvSpPr>
        <p:spPr>
          <a:xfrm>
            <a:off x="6537960" y="2240280"/>
            <a:ext cx="5029200" cy="274320"/>
          </a:xfrm>
          <a:prstGeom prst="rect">
            <a:avLst/>
          </a:prstGeom>
          <a:noFill/>
          <a:ln/>
        </p:spPr>
        <p:txBody>
          <a:bodyPr wrap="square" lIns="0" tIns="0" rIns="0" bIns="0" rtlCol="0" anchor="ctr"/>
          <a:lstStyle/>
          <a:p>
            <a:pPr marL="0" indent="0">
              <a:buNone/>
            </a:pPr>
            <a:r>
              <a:rPr lang="en-US" sz="1100" i="1" dirty="0">
                <a:solidFill>
                  <a:srgbClr val="5A6B7B"/>
                </a:solidFill>
                <a:latin typeface="Arial" pitchFamily="34" charset="0"/>
                <a:ea typeface="Arial" pitchFamily="34" charset="-122"/>
                <a:cs typeface="Arial" pitchFamily="34" charset="-120"/>
              </a:rPr>
              <a:t>“The most AI-enabled health workforce in the world”</a:t>
            </a:r>
            <a:endParaRPr lang="en-US" sz="1100" dirty="0"/>
          </a:p>
        </p:txBody>
      </p:sp>
      <p:sp>
        <p:nvSpPr>
          <p:cNvPr id="11" name="Text 9"/>
          <p:cNvSpPr/>
          <p:nvPr/>
        </p:nvSpPr>
        <p:spPr>
          <a:xfrm>
            <a:off x="6537960" y="2606040"/>
            <a:ext cx="5029200" cy="3108960"/>
          </a:xfrm>
          <a:prstGeom prst="rect">
            <a:avLst/>
          </a:prstGeom>
          <a:noFill/>
          <a:ln/>
        </p:spPr>
        <p:txBody>
          <a:bodyPr wrap="square" lIns="0" tIns="0" rIns="0" bIns="0" rtlCol="0" anchor="ctr"/>
          <a:lstStyle/>
          <a:p>
            <a:pPr marL="342900" indent="-342900">
              <a:spcAft>
                <a:spcPts val="800"/>
              </a:spcAft>
              <a:buSzPct val="100000"/>
              <a:buChar char="•"/>
            </a:pPr>
            <a:r>
              <a:rPr lang="en-US" sz="1200" dirty="0">
                <a:solidFill>
                  <a:srgbClr val="1F2A37"/>
                </a:solidFill>
                <a:latin typeface="Arial" pitchFamily="34" charset="0"/>
                <a:ea typeface="Arial" pitchFamily="34" charset="-122"/>
                <a:cs typeface="Arial" pitchFamily="34" charset="-120"/>
              </a:rPr>
              <a:t>Complete reform of mandatory training by April 2026</a:t>
            </a:r>
            <a:endParaRPr lang="en-US" sz="1200" dirty="0"/>
          </a:p>
          <a:p>
            <a:pPr marL="342900" indent="-342900">
              <a:spcAft>
                <a:spcPts val="800"/>
              </a:spcAft>
              <a:buSzPct val="100000"/>
              <a:buChar char="•"/>
            </a:pPr>
            <a:r>
              <a:rPr lang="en-US" sz="1200" dirty="0">
                <a:solidFill>
                  <a:srgbClr val="1F2A37"/>
                </a:solidFill>
                <a:latin typeface="Arial" pitchFamily="34" charset="0"/>
                <a:ea typeface="Arial" pitchFamily="34" charset="-122"/>
                <a:cs typeface="Arial" pitchFamily="34" charset="-120"/>
              </a:rPr>
              <a:t>“Skills escalators” giving every role a visible progression route</a:t>
            </a:r>
            <a:endParaRPr lang="en-US" sz="1200" dirty="0"/>
          </a:p>
          <a:p>
            <a:pPr marL="342900" indent="-342900">
              <a:spcAft>
                <a:spcPts val="800"/>
              </a:spcAft>
              <a:buSzPct val="100000"/>
              <a:buChar char="•"/>
            </a:pPr>
            <a:r>
              <a:rPr lang="en-US" sz="1200" dirty="0">
                <a:solidFill>
                  <a:srgbClr val="1F2A37"/>
                </a:solidFill>
                <a:latin typeface="Arial" pitchFamily="34" charset="0"/>
                <a:ea typeface="Arial" pitchFamily="34" charset="-122"/>
                <a:cs typeface="Arial" pitchFamily="34" charset="-120"/>
              </a:rPr>
              <a:t>Personalised career coaching and development plans for all staff</a:t>
            </a:r>
            <a:endParaRPr lang="en-US" sz="1200" dirty="0"/>
          </a:p>
          <a:p>
            <a:pPr marL="342900" indent="-342900">
              <a:spcAft>
                <a:spcPts val="800"/>
              </a:spcAft>
              <a:buSzPct val="100000"/>
              <a:buChar char="•"/>
            </a:pPr>
            <a:r>
              <a:rPr lang="en-US" sz="1200" dirty="0">
                <a:solidFill>
                  <a:srgbClr val="1F2A37"/>
                </a:solidFill>
                <a:latin typeface="Arial" pitchFamily="34" charset="0"/>
                <a:ea typeface="Arial" pitchFamily="34" charset="-122"/>
                <a:cs typeface="Arial" pitchFamily="34" charset="-120"/>
              </a:rPr>
              <a:t>Education and training curricula overhauled within 3 years to embed AI and digital competencies</a:t>
            </a:r>
            <a:endParaRPr lang="en-US" sz="1200" dirty="0"/>
          </a:p>
          <a:p>
            <a:pPr marL="342900" indent="-342900">
              <a:spcAft>
                <a:spcPts val="800"/>
              </a:spcAft>
              <a:buSzPct val="100000"/>
              <a:buChar char="•"/>
            </a:pPr>
            <a:r>
              <a:rPr lang="en-US" sz="1200" dirty="0">
                <a:solidFill>
                  <a:srgbClr val="1F2A37"/>
                </a:solidFill>
                <a:latin typeface="Arial" pitchFamily="34" charset="0"/>
                <a:ea typeface="Arial" pitchFamily="34" charset="-122"/>
                <a:cs typeface="Arial" pitchFamily="34" charset="-120"/>
              </a:rPr>
              <a:t>A successor 10 Year Workforce Plan (in development at the time of writing)</a:t>
            </a:r>
            <a:endParaRPr lang="en-US" sz="1200" dirty="0"/>
          </a:p>
        </p:txBody>
      </p:sp>
      <p:sp>
        <p:nvSpPr>
          <p:cNvPr id="12" name="Text 10"/>
          <p:cNvSpPr/>
          <p:nvPr/>
        </p:nvSpPr>
        <p:spPr>
          <a:xfrm>
            <a:off x="502920" y="6035040"/>
            <a:ext cx="11155680" cy="411480"/>
          </a:xfrm>
          <a:prstGeom prst="rect">
            <a:avLst/>
          </a:prstGeom>
          <a:noFill/>
          <a:ln/>
        </p:spPr>
        <p:txBody>
          <a:bodyPr wrap="square" lIns="0" tIns="0" rIns="0" bIns="0" rtlCol="0" anchor="ctr"/>
          <a:lstStyle/>
          <a:p>
            <a:pPr marL="0" indent="0">
              <a:buNone/>
            </a:pPr>
            <a:endParaRPr lang="en-US" sz="1150" dirty="0"/>
          </a:p>
        </p:txBody>
      </p:sp>
      <p:sp>
        <p:nvSpPr>
          <p:cNvPr id="14" name="Text 12"/>
          <p:cNvSpPr/>
          <p:nvPr/>
        </p:nvSpPr>
        <p:spPr>
          <a:xfrm>
            <a:off x="11411712" y="6446520"/>
            <a:ext cx="457200" cy="274320"/>
          </a:xfrm>
          <a:prstGeom prst="rect">
            <a:avLst/>
          </a:prstGeom>
          <a:noFill/>
          <a:ln/>
        </p:spPr>
        <p:txBody>
          <a:bodyPr wrap="square" lIns="0" tIns="0" rIns="0" bIns="0" rtlCol="0" anchor="ctr"/>
          <a:lstStyle/>
          <a:p>
            <a:pPr marL="0" indent="0" algn="r">
              <a:buNone/>
            </a:pPr>
            <a:r>
              <a:rPr lang="en-US" sz="1000" dirty="0">
                <a:solidFill>
                  <a:srgbClr val="5A6B7B"/>
                </a:solidFill>
                <a:latin typeface="Arial" pitchFamily="34" charset="0"/>
                <a:ea typeface="Arial" pitchFamily="34" charset="-122"/>
                <a:cs typeface="Arial" pitchFamily="34" charset="-120"/>
              </a:rPr>
              <a:t>5</a:t>
            </a:r>
            <a:endParaRPr lang="en-US" sz="1000" dirty="0"/>
          </a:p>
        </p:txBody>
      </p:sp>
      <p:sp>
        <p:nvSpPr>
          <p:cNvPr id="15" name="Text 13"/>
          <p:cNvSpPr/>
          <p:nvPr/>
        </p:nvSpPr>
        <p:spPr>
          <a:xfrm>
            <a:off x="502920" y="6446520"/>
            <a:ext cx="7772400" cy="274320"/>
          </a:xfrm>
          <a:prstGeom prst="rect">
            <a:avLst/>
          </a:prstGeom>
          <a:noFill/>
          <a:ln/>
        </p:spPr>
        <p:txBody>
          <a:bodyPr wrap="square" lIns="0" tIns="0" rIns="0" bIns="0" rtlCol="0" anchor="ctr"/>
          <a:lstStyle/>
          <a:p>
            <a:pPr marL="0" indent="0" algn="l">
              <a:buNone/>
            </a:pPr>
            <a:endParaRPr lang="en-US" sz="85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457200"/>
            <a:ext cx="11155680" cy="658368"/>
          </a:xfrm>
          <a:prstGeom prst="rect">
            <a:avLst/>
          </a:prstGeom>
          <a:noFill/>
          <a:ln/>
        </p:spPr>
        <p:txBody>
          <a:bodyPr wrap="square" lIns="0" tIns="0" rIns="0" bIns="0" rtlCol="0" anchor="ctr"/>
          <a:lstStyle/>
          <a:p>
            <a:pPr marL="0" indent="0">
              <a:buNone/>
            </a:pPr>
            <a:r>
              <a:rPr lang="en-US" sz="3000" b="1" dirty="0">
                <a:solidFill>
                  <a:srgbClr val="003087"/>
                </a:solidFill>
                <a:latin typeface="Arial" pitchFamily="34" charset="0"/>
                <a:ea typeface="Arial" pitchFamily="34" charset="-122"/>
                <a:cs typeface="Arial" pitchFamily="34" charset="-120"/>
              </a:rPr>
              <a:t>The theoretical lens we apply throughout</a:t>
            </a:r>
            <a:endParaRPr lang="en-US" sz="3000" dirty="0"/>
          </a:p>
        </p:txBody>
      </p:sp>
      <p:sp>
        <p:nvSpPr>
          <p:cNvPr id="4" name="Shape 2"/>
          <p:cNvSpPr/>
          <p:nvPr/>
        </p:nvSpPr>
        <p:spPr>
          <a:xfrm>
            <a:off x="502920" y="1682496"/>
            <a:ext cx="11201400" cy="804672"/>
          </a:xfrm>
          <a:prstGeom prst="roundRect">
            <a:avLst>
              <a:gd name="adj" fmla="val 5682"/>
            </a:avLst>
          </a:prstGeom>
          <a:solidFill>
            <a:srgbClr val="F4F8FC"/>
          </a:solidFill>
          <a:ln/>
        </p:spPr>
      </p:sp>
      <p:sp>
        <p:nvSpPr>
          <p:cNvPr id="5" name="Shape 3"/>
          <p:cNvSpPr/>
          <p:nvPr/>
        </p:nvSpPr>
        <p:spPr>
          <a:xfrm>
            <a:off x="640080" y="1865376"/>
            <a:ext cx="420624" cy="420624"/>
          </a:xfrm>
          <a:prstGeom prst="ellipse">
            <a:avLst/>
          </a:prstGeom>
          <a:solidFill>
            <a:srgbClr val="EAF2FA"/>
          </a:solidFill>
          <a:ln/>
        </p:spPr>
      </p:sp>
      <p:pic>
        <p:nvPicPr>
          <p:cNvPr id="6" name="Image 0" descr="preencoded.png"/>
          <p:cNvPicPr>
            <a:picLocks noChangeAspect="1"/>
          </p:cNvPicPr>
          <p:nvPr/>
        </p:nvPicPr>
        <p:blipFill>
          <a:blip r:embed="rId3"/>
          <a:stretch>
            <a:fillRect/>
          </a:stretch>
        </p:blipFill>
        <p:spPr>
          <a:xfrm>
            <a:off x="697639" y="1922935"/>
            <a:ext cx="311262" cy="311262"/>
          </a:xfrm>
          <a:prstGeom prst="rect">
            <a:avLst/>
          </a:prstGeom>
        </p:spPr>
      </p:pic>
      <p:sp>
        <p:nvSpPr>
          <p:cNvPr id="7" name="Text 4"/>
          <p:cNvSpPr/>
          <p:nvPr/>
        </p:nvSpPr>
        <p:spPr>
          <a:xfrm>
            <a:off x="1207008" y="1755648"/>
            <a:ext cx="3108960" cy="731520"/>
          </a:xfrm>
          <a:prstGeom prst="rect">
            <a:avLst/>
          </a:prstGeom>
          <a:noFill/>
          <a:ln/>
        </p:spPr>
        <p:txBody>
          <a:bodyPr wrap="square" lIns="0" tIns="0" rIns="0" bIns="0" rtlCol="0" anchor="ctr"/>
          <a:lstStyle/>
          <a:p>
            <a:pPr marL="0" indent="0">
              <a:buNone/>
            </a:pPr>
            <a:r>
              <a:rPr lang="en-US" sz="1250" b="1" dirty="0">
                <a:solidFill>
                  <a:srgbClr val="003087"/>
                </a:solidFill>
                <a:latin typeface="Arial" pitchFamily="34" charset="0"/>
                <a:ea typeface="Arial" pitchFamily="34" charset="-122"/>
                <a:cs typeface="Arial" pitchFamily="34" charset="-120"/>
              </a:rPr>
              <a:t>Human capital theory  </a:t>
            </a:r>
            <a:r>
              <a:rPr lang="en-US" sz="1050" i="1" dirty="0">
                <a:solidFill>
                  <a:srgbClr val="5A6B7B"/>
                </a:solidFill>
                <a:latin typeface="Arial" pitchFamily="34" charset="0"/>
                <a:ea typeface="Arial" pitchFamily="34" charset="-122"/>
                <a:cs typeface="Arial" pitchFamily="34" charset="-120"/>
              </a:rPr>
              <a:t>Becker (1964)</a:t>
            </a:r>
            <a:endParaRPr lang="en-US" sz="1250" dirty="0"/>
          </a:p>
        </p:txBody>
      </p:sp>
      <p:sp>
        <p:nvSpPr>
          <p:cNvPr id="8" name="Text 5"/>
          <p:cNvSpPr/>
          <p:nvPr/>
        </p:nvSpPr>
        <p:spPr>
          <a:xfrm>
            <a:off x="4389120" y="1755648"/>
            <a:ext cx="3794760" cy="731520"/>
          </a:xfrm>
          <a:prstGeom prst="rect">
            <a:avLst/>
          </a:prstGeom>
          <a:noFill/>
          <a:ln/>
        </p:spPr>
        <p:txBody>
          <a:bodyPr wrap="square" lIns="381" tIns="381" rIns="381" bIns="381" rtlCol="0" anchor="ctr"/>
          <a:lstStyle/>
          <a:p>
            <a:pPr marL="0" indent="0">
              <a:buNone/>
            </a:pPr>
            <a:r>
              <a:rPr lang="en-US" sz="1030" dirty="0">
                <a:solidFill>
                  <a:srgbClr val="1F2A37"/>
                </a:solidFill>
                <a:latin typeface="Arial" pitchFamily="34" charset="0"/>
                <a:ea typeface="Arial" pitchFamily="34" charset="-122"/>
                <a:cs typeface="Arial" pitchFamily="34" charset="-120"/>
              </a:rPr>
              <a:t>Skills are productive assets; development spend is investment with measurable returns in quality, safety and retention.</a:t>
            </a:r>
            <a:endParaRPr lang="en-US" sz="1030" dirty="0"/>
          </a:p>
        </p:txBody>
      </p:sp>
      <p:sp>
        <p:nvSpPr>
          <p:cNvPr id="9" name="Text 6"/>
          <p:cNvSpPr/>
          <p:nvPr/>
        </p:nvSpPr>
        <p:spPr>
          <a:xfrm>
            <a:off x="8275320" y="1755648"/>
            <a:ext cx="3291840" cy="731520"/>
          </a:xfrm>
          <a:prstGeom prst="rect">
            <a:avLst/>
          </a:prstGeom>
          <a:noFill/>
          <a:ln/>
        </p:spPr>
        <p:txBody>
          <a:bodyPr wrap="square" lIns="381" tIns="381" rIns="381" bIns="381" rtlCol="0" anchor="ctr"/>
          <a:lstStyle/>
          <a:p>
            <a:pPr marL="0" indent="0">
              <a:buNone/>
            </a:pPr>
            <a:r>
              <a:rPr lang="en-US" sz="1030" i="1" dirty="0">
                <a:solidFill>
                  <a:srgbClr val="005EB8"/>
                </a:solidFill>
                <a:latin typeface="Arial" pitchFamily="34" charset="0"/>
                <a:ea typeface="Arial" pitchFamily="34" charset="-122"/>
                <a:cs typeface="Arial" pitchFamily="34" charset="-120"/>
              </a:rPr>
              <a:t>Justifies treating the CPD squeeze as value destruction, not saving.</a:t>
            </a:r>
            <a:endParaRPr lang="en-US" sz="1030" dirty="0"/>
          </a:p>
        </p:txBody>
      </p:sp>
      <p:sp>
        <p:nvSpPr>
          <p:cNvPr id="10" name="Shape 7"/>
          <p:cNvSpPr/>
          <p:nvPr/>
        </p:nvSpPr>
        <p:spPr>
          <a:xfrm>
            <a:off x="640080" y="2724912"/>
            <a:ext cx="420624" cy="420624"/>
          </a:xfrm>
          <a:prstGeom prst="ellipse">
            <a:avLst/>
          </a:prstGeom>
          <a:solidFill>
            <a:srgbClr val="EAF2FA"/>
          </a:solidFill>
          <a:ln/>
        </p:spPr>
      </p:sp>
      <p:pic>
        <p:nvPicPr>
          <p:cNvPr id="11" name="Image 1" descr="preencoded.png"/>
          <p:cNvPicPr>
            <a:picLocks noChangeAspect="1"/>
          </p:cNvPicPr>
          <p:nvPr/>
        </p:nvPicPr>
        <p:blipFill>
          <a:blip r:embed="rId4"/>
          <a:stretch>
            <a:fillRect/>
          </a:stretch>
        </p:blipFill>
        <p:spPr>
          <a:xfrm>
            <a:off x="697639" y="2782471"/>
            <a:ext cx="311262" cy="311262"/>
          </a:xfrm>
          <a:prstGeom prst="rect">
            <a:avLst/>
          </a:prstGeom>
        </p:spPr>
      </p:pic>
      <p:sp>
        <p:nvSpPr>
          <p:cNvPr id="12" name="Text 8"/>
          <p:cNvSpPr/>
          <p:nvPr/>
        </p:nvSpPr>
        <p:spPr>
          <a:xfrm>
            <a:off x="1207008" y="2615184"/>
            <a:ext cx="3108960" cy="731520"/>
          </a:xfrm>
          <a:prstGeom prst="rect">
            <a:avLst/>
          </a:prstGeom>
          <a:noFill/>
          <a:ln/>
        </p:spPr>
        <p:txBody>
          <a:bodyPr wrap="square" lIns="0" tIns="0" rIns="0" bIns="0" rtlCol="0" anchor="ctr"/>
          <a:lstStyle/>
          <a:p>
            <a:pPr marL="0" indent="0">
              <a:buNone/>
            </a:pPr>
            <a:r>
              <a:rPr lang="en-US" sz="1250" b="1" dirty="0">
                <a:solidFill>
                  <a:srgbClr val="003087"/>
                </a:solidFill>
                <a:latin typeface="Arial" pitchFamily="34" charset="0"/>
                <a:ea typeface="Arial" pitchFamily="34" charset="-122"/>
                <a:cs typeface="Arial" pitchFamily="34" charset="-120"/>
              </a:rPr>
              <a:t>Strategic HRD  </a:t>
            </a:r>
            <a:r>
              <a:rPr lang="en-US" sz="1050" i="1" dirty="0">
                <a:solidFill>
                  <a:srgbClr val="5A6B7B"/>
                </a:solidFill>
                <a:latin typeface="Arial" pitchFamily="34" charset="0"/>
                <a:ea typeface="Arial" pitchFamily="34" charset="-122"/>
                <a:cs typeface="Arial" pitchFamily="34" charset="-120"/>
              </a:rPr>
              <a:t>Garavan (2007)</a:t>
            </a:r>
            <a:endParaRPr lang="en-US" sz="1250" dirty="0"/>
          </a:p>
        </p:txBody>
      </p:sp>
      <p:sp>
        <p:nvSpPr>
          <p:cNvPr id="13" name="Text 9"/>
          <p:cNvSpPr/>
          <p:nvPr/>
        </p:nvSpPr>
        <p:spPr>
          <a:xfrm>
            <a:off x="4389120" y="2615184"/>
            <a:ext cx="3794760" cy="731520"/>
          </a:xfrm>
          <a:prstGeom prst="rect">
            <a:avLst/>
          </a:prstGeom>
          <a:noFill/>
          <a:ln/>
        </p:spPr>
        <p:txBody>
          <a:bodyPr wrap="square" lIns="381" tIns="381" rIns="381" bIns="381" rtlCol="0" anchor="ctr"/>
          <a:lstStyle/>
          <a:p>
            <a:pPr marL="0" indent="0">
              <a:buNone/>
            </a:pPr>
            <a:r>
              <a:rPr lang="en-US" sz="1030" dirty="0">
                <a:solidFill>
                  <a:srgbClr val="1F2A37"/>
                </a:solidFill>
                <a:latin typeface="Arial" pitchFamily="34" charset="0"/>
                <a:ea typeface="Arial" pitchFamily="34" charset="-122"/>
                <a:cs typeface="Arial" pitchFamily="34" charset="-120"/>
              </a:rPr>
              <a:t>Learning must be vertically aligned to strategy and horizontally integrated with other HR practices.</a:t>
            </a:r>
            <a:endParaRPr lang="en-US" sz="1030" dirty="0"/>
          </a:p>
        </p:txBody>
      </p:sp>
      <p:sp>
        <p:nvSpPr>
          <p:cNvPr id="14" name="Text 10"/>
          <p:cNvSpPr/>
          <p:nvPr/>
        </p:nvSpPr>
        <p:spPr>
          <a:xfrm>
            <a:off x="8275320" y="2615184"/>
            <a:ext cx="3291840" cy="731520"/>
          </a:xfrm>
          <a:prstGeom prst="rect">
            <a:avLst/>
          </a:prstGeom>
          <a:noFill/>
          <a:ln/>
        </p:spPr>
        <p:txBody>
          <a:bodyPr wrap="square" lIns="381" tIns="381" rIns="381" bIns="381" rtlCol="0" anchor="ctr"/>
          <a:lstStyle/>
          <a:p>
            <a:pPr marL="0" indent="0">
              <a:buNone/>
            </a:pPr>
            <a:r>
              <a:rPr lang="en-US" sz="1030" i="1" dirty="0">
                <a:solidFill>
                  <a:srgbClr val="005EB8"/>
                </a:solidFill>
                <a:latin typeface="Arial" pitchFamily="34" charset="0"/>
                <a:ea typeface="Arial" pitchFamily="34" charset="-122"/>
                <a:cs typeface="Arial" pitchFamily="34" charset="-120"/>
              </a:rPr>
              <a:t>Tests whether NHS T&amp;D actually connects to the 10 Year Health Plan's goals.</a:t>
            </a:r>
            <a:endParaRPr lang="en-US" sz="1030" dirty="0"/>
          </a:p>
        </p:txBody>
      </p:sp>
      <p:sp>
        <p:nvSpPr>
          <p:cNvPr id="15" name="Shape 11"/>
          <p:cNvSpPr/>
          <p:nvPr/>
        </p:nvSpPr>
        <p:spPr>
          <a:xfrm>
            <a:off x="502920" y="3401568"/>
            <a:ext cx="11201400" cy="804672"/>
          </a:xfrm>
          <a:prstGeom prst="roundRect">
            <a:avLst>
              <a:gd name="adj" fmla="val 5682"/>
            </a:avLst>
          </a:prstGeom>
          <a:solidFill>
            <a:srgbClr val="F4F8FC"/>
          </a:solidFill>
          <a:ln/>
        </p:spPr>
      </p:sp>
      <p:sp>
        <p:nvSpPr>
          <p:cNvPr id="16" name="Shape 12"/>
          <p:cNvSpPr/>
          <p:nvPr/>
        </p:nvSpPr>
        <p:spPr>
          <a:xfrm>
            <a:off x="640080" y="3584448"/>
            <a:ext cx="420624" cy="420624"/>
          </a:xfrm>
          <a:prstGeom prst="ellipse">
            <a:avLst/>
          </a:prstGeom>
          <a:solidFill>
            <a:srgbClr val="EAF2FA"/>
          </a:solidFill>
          <a:ln/>
        </p:spPr>
      </p:sp>
      <p:pic>
        <p:nvPicPr>
          <p:cNvPr id="17" name="Image 2" descr="preencoded.png"/>
          <p:cNvPicPr>
            <a:picLocks noChangeAspect="1"/>
          </p:cNvPicPr>
          <p:nvPr/>
        </p:nvPicPr>
        <p:blipFill>
          <a:blip r:embed="rId5"/>
          <a:stretch>
            <a:fillRect/>
          </a:stretch>
        </p:blipFill>
        <p:spPr>
          <a:xfrm>
            <a:off x="697639" y="3642007"/>
            <a:ext cx="311262" cy="311262"/>
          </a:xfrm>
          <a:prstGeom prst="rect">
            <a:avLst/>
          </a:prstGeom>
        </p:spPr>
      </p:pic>
      <p:sp>
        <p:nvSpPr>
          <p:cNvPr id="18" name="Text 13"/>
          <p:cNvSpPr/>
          <p:nvPr/>
        </p:nvSpPr>
        <p:spPr>
          <a:xfrm>
            <a:off x="1207008" y="3474720"/>
            <a:ext cx="3108960" cy="731520"/>
          </a:xfrm>
          <a:prstGeom prst="rect">
            <a:avLst/>
          </a:prstGeom>
          <a:noFill/>
          <a:ln/>
        </p:spPr>
        <p:txBody>
          <a:bodyPr wrap="square" lIns="0" tIns="0" rIns="0" bIns="0" rtlCol="0" anchor="ctr"/>
          <a:lstStyle/>
          <a:p>
            <a:pPr marL="0" indent="0">
              <a:buNone/>
            </a:pPr>
            <a:r>
              <a:rPr lang="en-US" sz="1250" b="1" dirty="0">
                <a:solidFill>
                  <a:srgbClr val="003087"/>
                </a:solidFill>
                <a:latin typeface="Arial" pitchFamily="34" charset="0"/>
                <a:ea typeface="Arial" pitchFamily="34" charset="-122"/>
                <a:cs typeface="Arial" pitchFamily="34" charset="-120"/>
              </a:rPr>
              <a:t>AMO framework  </a:t>
            </a:r>
            <a:r>
              <a:rPr lang="en-US" sz="1050" i="1" dirty="0">
                <a:solidFill>
                  <a:srgbClr val="5A6B7B"/>
                </a:solidFill>
                <a:latin typeface="Arial" pitchFamily="34" charset="0"/>
                <a:ea typeface="Arial" pitchFamily="34" charset="-122"/>
                <a:cs typeface="Arial" pitchFamily="34" charset="-120"/>
              </a:rPr>
              <a:t>Appelbaum et al. (2000)</a:t>
            </a:r>
            <a:endParaRPr lang="en-US" sz="1250" dirty="0"/>
          </a:p>
        </p:txBody>
      </p:sp>
      <p:sp>
        <p:nvSpPr>
          <p:cNvPr id="19" name="Text 14"/>
          <p:cNvSpPr/>
          <p:nvPr/>
        </p:nvSpPr>
        <p:spPr>
          <a:xfrm>
            <a:off x="4389120" y="3474720"/>
            <a:ext cx="3794760" cy="731520"/>
          </a:xfrm>
          <a:prstGeom prst="rect">
            <a:avLst/>
          </a:prstGeom>
          <a:noFill/>
          <a:ln/>
        </p:spPr>
        <p:txBody>
          <a:bodyPr wrap="square" lIns="381" tIns="381" rIns="381" bIns="381" rtlCol="0" anchor="ctr"/>
          <a:lstStyle/>
          <a:p>
            <a:pPr marL="0" indent="0">
              <a:buNone/>
            </a:pPr>
            <a:r>
              <a:rPr lang="en-US" sz="1030" dirty="0">
                <a:solidFill>
                  <a:srgbClr val="1F2A37"/>
                </a:solidFill>
                <a:latin typeface="Arial" pitchFamily="34" charset="0"/>
                <a:ea typeface="Arial" pitchFamily="34" charset="-122"/>
                <a:cs typeface="Arial" pitchFamily="34" charset="-120"/>
              </a:rPr>
              <a:t>Performance = Ability × Motivation × Opportunity.</a:t>
            </a:r>
            <a:endParaRPr lang="en-US" sz="1030" dirty="0"/>
          </a:p>
        </p:txBody>
      </p:sp>
      <p:sp>
        <p:nvSpPr>
          <p:cNvPr id="20" name="Text 15"/>
          <p:cNvSpPr/>
          <p:nvPr/>
        </p:nvSpPr>
        <p:spPr>
          <a:xfrm>
            <a:off x="8275320" y="3474720"/>
            <a:ext cx="3291840" cy="731520"/>
          </a:xfrm>
          <a:prstGeom prst="rect">
            <a:avLst/>
          </a:prstGeom>
          <a:noFill/>
          <a:ln/>
        </p:spPr>
        <p:txBody>
          <a:bodyPr wrap="square" lIns="381" tIns="381" rIns="381" bIns="381" rtlCol="0" anchor="ctr"/>
          <a:lstStyle/>
          <a:p>
            <a:pPr marL="0" indent="0">
              <a:buNone/>
            </a:pPr>
            <a:r>
              <a:rPr lang="en-US" sz="1030" i="1" dirty="0">
                <a:solidFill>
                  <a:srgbClr val="005EB8"/>
                </a:solidFill>
                <a:latin typeface="Arial" pitchFamily="34" charset="0"/>
                <a:ea typeface="Arial" pitchFamily="34" charset="-122"/>
                <a:cs typeface="Arial" pitchFamily="34" charset="-120"/>
              </a:rPr>
              <a:t>Explains why courses fail when staff lack time (Opportunity) even where Ability provision exists.</a:t>
            </a:r>
            <a:endParaRPr lang="en-US" sz="1030" dirty="0"/>
          </a:p>
        </p:txBody>
      </p:sp>
      <p:sp>
        <p:nvSpPr>
          <p:cNvPr id="21" name="Shape 16"/>
          <p:cNvSpPr/>
          <p:nvPr/>
        </p:nvSpPr>
        <p:spPr>
          <a:xfrm>
            <a:off x="640080" y="4443984"/>
            <a:ext cx="420624" cy="420624"/>
          </a:xfrm>
          <a:prstGeom prst="ellipse">
            <a:avLst/>
          </a:prstGeom>
          <a:solidFill>
            <a:srgbClr val="EAF2FA"/>
          </a:solidFill>
          <a:ln/>
        </p:spPr>
      </p:sp>
      <p:pic>
        <p:nvPicPr>
          <p:cNvPr id="22" name="Image 3" descr="preencoded.png"/>
          <p:cNvPicPr>
            <a:picLocks noChangeAspect="1"/>
          </p:cNvPicPr>
          <p:nvPr/>
        </p:nvPicPr>
        <p:blipFill>
          <a:blip r:embed="rId6"/>
          <a:stretch>
            <a:fillRect/>
          </a:stretch>
        </p:blipFill>
        <p:spPr>
          <a:xfrm>
            <a:off x="697639" y="4501543"/>
            <a:ext cx="311262" cy="311262"/>
          </a:xfrm>
          <a:prstGeom prst="rect">
            <a:avLst/>
          </a:prstGeom>
        </p:spPr>
      </p:pic>
      <p:sp>
        <p:nvSpPr>
          <p:cNvPr id="23" name="Text 17"/>
          <p:cNvSpPr/>
          <p:nvPr/>
        </p:nvSpPr>
        <p:spPr>
          <a:xfrm>
            <a:off x="1207008" y="4334256"/>
            <a:ext cx="3108960" cy="731520"/>
          </a:xfrm>
          <a:prstGeom prst="rect">
            <a:avLst/>
          </a:prstGeom>
          <a:noFill/>
          <a:ln/>
        </p:spPr>
        <p:txBody>
          <a:bodyPr wrap="square" lIns="0" tIns="0" rIns="0" bIns="0" rtlCol="0" anchor="ctr"/>
          <a:lstStyle/>
          <a:p>
            <a:pPr marL="0" indent="0">
              <a:buNone/>
            </a:pPr>
            <a:r>
              <a:rPr lang="en-US" sz="1250" b="1" dirty="0">
                <a:solidFill>
                  <a:srgbClr val="003087"/>
                </a:solidFill>
                <a:latin typeface="Arial" pitchFamily="34" charset="0"/>
                <a:ea typeface="Arial" pitchFamily="34" charset="-122"/>
                <a:cs typeface="Arial" pitchFamily="34" charset="-120"/>
              </a:rPr>
              <a:t>Psychological contract  </a:t>
            </a:r>
            <a:r>
              <a:rPr lang="en-US" sz="1050" i="1" dirty="0">
                <a:solidFill>
                  <a:srgbClr val="5A6B7B"/>
                </a:solidFill>
                <a:latin typeface="Arial" pitchFamily="34" charset="0"/>
                <a:ea typeface="Arial" pitchFamily="34" charset="-122"/>
                <a:cs typeface="Arial" pitchFamily="34" charset="-120"/>
              </a:rPr>
              <a:t>Rousseau (1995)</a:t>
            </a:r>
            <a:endParaRPr lang="en-US" sz="1250" dirty="0"/>
          </a:p>
        </p:txBody>
      </p:sp>
      <p:sp>
        <p:nvSpPr>
          <p:cNvPr id="24" name="Text 18"/>
          <p:cNvSpPr/>
          <p:nvPr/>
        </p:nvSpPr>
        <p:spPr>
          <a:xfrm>
            <a:off x="4389120" y="4334256"/>
            <a:ext cx="3794760" cy="731520"/>
          </a:xfrm>
          <a:prstGeom prst="rect">
            <a:avLst/>
          </a:prstGeom>
          <a:noFill/>
          <a:ln/>
        </p:spPr>
        <p:txBody>
          <a:bodyPr wrap="square" lIns="381" tIns="381" rIns="381" bIns="381" rtlCol="0" anchor="ctr"/>
          <a:lstStyle/>
          <a:p>
            <a:pPr marL="0" indent="0">
              <a:buNone/>
            </a:pPr>
            <a:r>
              <a:rPr lang="en-US" sz="1030" dirty="0">
                <a:solidFill>
                  <a:srgbClr val="1F2A37"/>
                </a:solidFill>
                <a:latin typeface="Arial" pitchFamily="34" charset="0"/>
                <a:ea typeface="Arial" pitchFamily="34" charset="-122"/>
                <a:cs typeface="Arial" pitchFamily="34" charset="-120"/>
              </a:rPr>
              <a:t>Unwritten mutual expectations between employer and employee; breach damages engagement and retention.</a:t>
            </a:r>
            <a:endParaRPr lang="en-US" sz="1030" dirty="0"/>
          </a:p>
        </p:txBody>
      </p:sp>
      <p:sp>
        <p:nvSpPr>
          <p:cNvPr id="25" name="Text 19"/>
          <p:cNvSpPr/>
          <p:nvPr/>
        </p:nvSpPr>
        <p:spPr>
          <a:xfrm>
            <a:off x="8275320" y="4334256"/>
            <a:ext cx="3291840" cy="731520"/>
          </a:xfrm>
          <a:prstGeom prst="rect">
            <a:avLst/>
          </a:prstGeom>
          <a:noFill/>
          <a:ln/>
        </p:spPr>
        <p:txBody>
          <a:bodyPr wrap="square" lIns="381" tIns="381" rIns="381" bIns="381" rtlCol="0" anchor="ctr"/>
          <a:lstStyle/>
          <a:p>
            <a:pPr marL="0" indent="0">
              <a:buNone/>
            </a:pPr>
            <a:r>
              <a:rPr lang="en-US" sz="1030" i="1" dirty="0">
                <a:solidFill>
                  <a:srgbClr val="005EB8"/>
                </a:solidFill>
                <a:latin typeface="Arial" pitchFamily="34" charset="0"/>
                <a:ea typeface="Arial" pitchFamily="34" charset="-122"/>
                <a:cs typeface="Arial" pitchFamily="34" charset="-120"/>
              </a:rPr>
              <a:t>Frames falling development scores as perceived broken promises.</a:t>
            </a:r>
            <a:endParaRPr lang="en-US" sz="1030" dirty="0"/>
          </a:p>
        </p:txBody>
      </p:sp>
      <p:sp>
        <p:nvSpPr>
          <p:cNvPr id="26" name="Shape 20"/>
          <p:cNvSpPr/>
          <p:nvPr/>
        </p:nvSpPr>
        <p:spPr>
          <a:xfrm>
            <a:off x="502920" y="5120640"/>
            <a:ext cx="11201400" cy="804672"/>
          </a:xfrm>
          <a:prstGeom prst="roundRect">
            <a:avLst>
              <a:gd name="adj" fmla="val 5682"/>
            </a:avLst>
          </a:prstGeom>
          <a:solidFill>
            <a:srgbClr val="F4F8FC"/>
          </a:solidFill>
          <a:ln/>
        </p:spPr>
      </p:sp>
      <p:sp>
        <p:nvSpPr>
          <p:cNvPr id="27" name="Shape 21"/>
          <p:cNvSpPr/>
          <p:nvPr/>
        </p:nvSpPr>
        <p:spPr>
          <a:xfrm>
            <a:off x="640080" y="5303520"/>
            <a:ext cx="420624" cy="420624"/>
          </a:xfrm>
          <a:prstGeom prst="ellipse">
            <a:avLst/>
          </a:prstGeom>
          <a:solidFill>
            <a:srgbClr val="EAF2FA"/>
          </a:solidFill>
          <a:ln/>
        </p:spPr>
      </p:sp>
      <p:pic>
        <p:nvPicPr>
          <p:cNvPr id="28" name="Image 4" descr="preencoded.png"/>
          <p:cNvPicPr>
            <a:picLocks noChangeAspect="1"/>
          </p:cNvPicPr>
          <p:nvPr/>
        </p:nvPicPr>
        <p:blipFill>
          <a:blip r:embed="rId7"/>
          <a:stretch>
            <a:fillRect/>
          </a:stretch>
        </p:blipFill>
        <p:spPr>
          <a:xfrm>
            <a:off x="697639" y="5361079"/>
            <a:ext cx="311262" cy="311262"/>
          </a:xfrm>
          <a:prstGeom prst="rect">
            <a:avLst/>
          </a:prstGeom>
        </p:spPr>
      </p:pic>
      <p:sp>
        <p:nvSpPr>
          <p:cNvPr id="29" name="Text 22"/>
          <p:cNvSpPr/>
          <p:nvPr/>
        </p:nvSpPr>
        <p:spPr>
          <a:xfrm>
            <a:off x="1207008" y="5193792"/>
            <a:ext cx="3108960" cy="731520"/>
          </a:xfrm>
          <a:prstGeom prst="rect">
            <a:avLst/>
          </a:prstGeom>
          <a:noFill/>
          <a:ln/>
        </p:spPr>
        <p:txBody>
          <a:bodyPr wrap="square" lIns="0" tIns="0" rIns="0" bIns="0" rtlCol="0" anchor="ctr"/>
          <a:lstStyle/>
          <a:p>
            <a:pPr marL="0" indent="0">
              <a:buNone/>
            </a:pPr>
            <a:r>
              <a:rPr lang="en-US" sz="1250" b="1" dirty="0">
                <a:solidFill>
                  <a:srgbClr val="003087"/>
                </a:solidFill>
                <a:latin typeface="Arial" pitchFamily="34" charset="0"/>
                <a:ea typeface="Arial" pitchFamily="34" charset="-122"/>
                <a:cs typeface="Arial" pitchFamily="34" charset="-120"/>
              </a:rPr>
              <a:t>Training evaluation  </a:t>
            </a:r>
            <a:r>
              <a:rPr lang="en-US" sz="1050" i="1" dirty="0">
                <a:solidFill>
                  <a:srgbClr val="5A6B7B"/>
                </a:solidFill>
                <a:latin typeface="Arial" pitchFamily="34" charset="0"/>
                <a:ea typeface="Arial" pitchFamily="34" charset="-122"/>
                <a:cs typeface="Arial" pitchFamily="34" charset="-120"/>
              </a:rPr>
              <a:t>Kirkpatrick &amp; Kirkpatrick (2016)</a:t>
            </a:r>
            <a:endParaRPr lang="en-US" sz="1250" dirty="0"/>
          </a:p>
        </p:txBody>
      </p:sp>
      <p:sp>
        <p:nvSpPr>
          <p:cNvPr id="30" name="Text 23"/>
          <p:cNvSpPr/>
          <p:nvPr/>
        </p:nvSpPr>
        <p:spPr>
          <a:xfrm>
            <a:off x="4389120" y="5193792"/>
            <a:ext cx="3794760" cy="731520"/>
          </a:xfrm>
          <a:prstGeom prst="rect">
            <a:avLst/>
          </a:prstGeom>
          <a:noFill/>
          <a:ln/>
        </p:spPr>
        <p:txBody>
          <a:bodyPr wrap="square" lIns="381" tIns="381" rIns="381" bIns="381" rtlCol="0" anchor="ctr"/>
          <a:lstStyle/>
          <a:p>
            <a:pPr marL="0" indent="0">
              <a:buNone/>
            </a:pPr>
            <a:r>
              <a:rPr lang="en-US" sz="1030" dirty="0">
                <a:solidFill>
                  <a:srgbClr val="1F2A37"/>
                </a:solidFill>
                <a:latin typeface="Arial" pitchFamily="34" charset="0"/>
                <a:ea typeface="Arial" pitchFamily="34" charset="-122"/>
                <a:cs typeface="Arial" pitchFamily="34" charset="-120"/>
              </a:rPr>
              <a:t>Four levels: reaction, learning, behaviour, results.</a:t>
            </a:r>
            <a:endParaRPr lang="en-US" sz="1030" dirty="0"/>
          </a:p>
        </p:txBody>
      </p:sp>
      <p:sp>
        <p:nvSpPr>
          <p:cNvPr id="31" name="Text 24"/>
          <p:cNvSpPr/>
          <p:nvPr/>
        </p:nvSpPr>
        <p:spPr>
          <a:xfrm>
            <a:off x="8275320" y="5193792"/>
            <a:ext cx="3291840" cy="731520"/>
          </a:xfrm>
          <a:prstGeom prst="rect">
            <a:avLst/>
          </a:prstGeom>
          <a:noFill/>
          <a:ln/>
        </p:spPr>
        <p:txBody>
          <a:bodyPr wrap="square" lIns="381" tIns="381" rIns="381" bIns="381" rtlCol="0" anchor="ctr"/>
          <a:lstStyle/>
          <a:p>
            <a:pPr marL="0" indent="0">
              <a:buNone/>
            </a:pPr>
            <a:r>
              <a:rPr lang="en-US" sz="1030" i="1" dirty="0">
                <a:solidFill>
                  <a:srgbClr val="005EB8"/>
                </a:solidFill>
                <a:latin typeface="Arial" pitchFamily="34" charset="0"/>
                <a:ea typeface="Arial" pitchFamily="34" charset="-122"/>
                <a:cs typeface="Arial" pitchFamily="34" charset="-120"/>
              </a:rPr>
              <a:t>The standard we apply to our own recommendations in Section 5.</a:t>
            </a:r>
            <a:endParaRPr lang="en-US" sz="1030" dirty="0"/>
          </a:p>
        </p:txBody>
      </p:sp>
      <p:sp>
        <p:nvSpPr>
          <p:cNvPr id="33" name="Text 26"/>
          <p:cNvSpPr/>
          <p:nvPr/>
        </p:nvSpPr>
        <p:spPr>
          <a:xfrm>
            <a:off x="11411712" y="6446520"/>
            <a:ext cx="457200" cy="274320"/>
          </a:xfrm>
          <a:prstGeom prst="rect">
            <a:avLst/>
          </a:prstGeom>
          <a:noFill/>
          <a:ln/>
        </p:spPr>
        <p:txBody>
          <a:bodyPr wrap="square" lIns="0" tIns="0" rIns="0" bIns="0" rtlCol="0" anchor="ctr"/>
          <a:lstStyle/>
          <a:p>
            <a:pPr marL="0" indent="0" algn="r">
              <a:buNone/>
            </a:pPr>
            <a:r>
              <a:rPr lang="en-US" sz="1000" dirty="0">
                <a:solidFill>
                  <a:srgbClr val="5A6B7B"/>
                </a:solidFill>
                <a:latin typeface="Arial" pitchFamily="34" charset="0"/>
                <a:ea typeface="Arial" pitchFamily="34" charset="-122"/>
                <a:cs typeface="Arial" pitchFamily="34" charset="-120"/>
              </a:rPr>
              <a:t>6</a:t>
            </a:r>
            <a:endParaRPr lang="en-US" sz="1000" dirty="0"/>
          </a:p>
        </p:txBody>
      </p:sp>
      <p:sp>
        <p:nvSpPr>
          <p:cNvPr id="34" name="Text 27"/>
          <p:cNvSpPr/>
          <p:nvPr/>
        </p:nvSpPr>
        <p:spPr>
          <a:xfrm>
            <a:off x="502920" y="6446520"/>
            <a:ext cx="7772400" cy="274320"/>
          </a:xfrm>
          <a:prstGeom prst="rect">
            <a:avLst/>
          </a:prstGeom>
          <a:noFill/>
          <a:ln/>
        </p:spPr>
        <p:txBody>
          <a:bodyPr wrap="square" lIns="0" tIns="0" rIns="0" bIns="0" rtlCol="0" anchor="ctr"/>
          <a:lstStyle/>
          <a:p>
            <a:pPr marL="0" indent="0" algn="l">
              <a:buNone/>
            </a:pPr>
            <a:endParaRPr lang="en-US" sz="85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457200"/>
            <a:ext cx="11155680" cy="658368"/>
          </a:xfrm>
          <a:prstGeom prst="rect">
            <a:avLst/>
          </a:prstGeom>
          <a:noFill/>
          <a:ln/>
        </p:spPr>
        <p:txBody>
          <a:bodyPr wrap="square" lIns="0" tIns="0" rIns="0" bIns="0" rtlCol="0" anchor="ctr"/>
          <a:lstStyle/>
          <a:p>
            <a:pPr marL="0" indent="0">
              <a:buNone/>
            </a:pPr>
            <a:r>
              <a:rPr lang="en-US" sz="3000" b="1" dirty="0">
                <a:solidFill>
                  <a:srgbClr val="003087"/>
                </a:solidFill>
                <a:latin typeface="Arial" pitchFamily="34" charset="0"/>
                <a:ea typeface="Arial" pitchFamily="34" charset="-122"/>
                <a:cs typeface="Arial" pitchFamily="34" charset="-120"/>
              </a:rPr>
              <a:t>Current opportunities: four levers for a step-change</a:t>
            </a:r>
            <a:endParaRPr lang="en-US" sz="3000" dirty="0"/>
          </a:p>
        </p:txBody>
      </p:sp>
      <p:sp>
        <p:nvSpPr>
          <p:cNvPr id="4" name="Shape 2"/>
          <p:cNvSpPr/>
          <p:nvPr/>
        </p:nvSpPr>
        <p:spPr>
          <a:xfrm>
            <a:off x="502920" y="1783080"/>
            <a:ext cx="5532120" cy="1920240"/>
          </a:xfrm>
          <a:prstGeom prst="roundRect">
            <a:avLst>
              <a:gd name="adj" fmla="val 3333"/>
            </a:avLst>
          </a:prstGeom>
          <a:solidFill>
            <a:srgbClr val="F4F8FC"/>
          </a:solidFill>
          <a:ln/>
          <a:effectLst>
            <a:outerShdw blurRad="88900" dist="25400" dir="5400000" algn="bl" rotWithShape="0">
              <a:srgbClr val="8FA6C0">
                <a:alpha val="22000"/>
              </a:srgbClr>
            </a:outerShdw>
          </a:effectLst>
        </p:spPr>
      </p:sp>
      <p:sp>
        <p:nvSpPr>
          <p:cNvPr id="5" name="Shape 3"/>
          <p:cNvSpPr/>
          <p:nvPr/>
        </p:nvSpPr>
        <p:spPr>
          <a:xfrm>
            <a:off x="704088" y="1984248"/>
            <a:ext cx="512064" cy="512064"/>
          </a:xfrm>
          <a:prstGeom prst="ellipse">
            <a:avLst/>
          </a:prstGeom>
          <a:solidFill>
            <a:srgbClr val="FFFFFF"/>
          </a:solidFill>
          <a:ln/>
        </p:spPr>
      </p:sp>
      <p:pic>
        <p:nvPicPr>
          <p:cNvPr id="6" name="Image 0" descr="preencoded.png"/>
          <p:cNvPicPr>
            <a:picLocks noChangeAspect="1"/>
          </p:cNvPicPr>
          <p:nvPr/>
        </p:nvPicPr>
        <p:blipFill>
          <a:blip r:embed="rId3"/>
          <a:stretch>
            <a:fillRect/>
          </a:stretch>
        </p:blipFill>
        <p:spPr>
          <a:xfrm>
            <a:off x="774160" y="2054320"/>
            <a:ext cx="378927" cy="378927"/>
          </a:xfrm>
          <a:prstGeom prst="rect">
            <a:avLst/>
          </a:prstGeom>
        </p:spPr>
      </p:pic>
      <p:sp>
        <p:nvSpPr>
          <p:cNvPr id="7" name="Text 4"/>
          <p:cNvSpPr/>
          <p:nvPr/>
        </p:nvSpPr>
        <p:spPr>
          <a:xfrm>
            <a:off x="1371600" y="1984248"/>
            <a:ext cx="4526280" cy="502920"/>
          </a:xfrm>
          <a:prstGeom prst="rect">
            <a:avLst/>
          </a:prstGeom>
          <a:noFill/>
          <a:ln/>
        </p:spPr>
        <p:txBody>
          <a:bodyPr wrap="square" lIns="0" tIns="0" rIns="0" bIns="0" rtlCol="0" anchor="ctr"/>
          <a:lstStyle/>
          <a:p>
            <a:pPr marL="0" indent="0">
              <a:buNone/>
            </a:pPr>
            <a:r>
              <a:rPr lang="en-US" sz="1450" b="1" dirty="0">
                <a:solidFill>
                  <a:srgbClr val="003087"/>
                </a:solidFill>
                <a:latin typeface="Arial" pitchFamily="34" charset="0"/>
                <a:ea typeface="Arial" pitchFamily="34" charset="-122"/>
                <a:cs typeface="Arial" pitchFamily="34" charset="-120"/>
              </a:rPr>
              <a:t>AI-enabled learning at scale</a:t>
            </a:r>
            <a:endParaRPr lang="en-US" sz="1450" dirty="0"/>
          </a:p>
        </p:txBody>
      </p:sp>
      <p:sp>
        <p:nvSpPr>
          <p:cNvPr id="8" name="Text 5"/>
          <p:cNvSpPr/>
          <p:nvPr/>
        </p:nvSpPr>
        <p:spPr>
          <a:xfrm>
            <a:off x="1371600" y="2514600"/>
            <a:ext cx="4480560" cy="1051560"/>
          </a:xfrm>
          <a:prstGeom prst="rect">
            <a:avLst/>
          </a:prstGeom>
          <a:noFill/>
          <a:ln/>
        </p:spPr>
        <p:txBody>
          <a:bodyPr wrap="square" lIns="0" tIns="0" rIns="0" bIns="0" rtlCol="0" anchor="ctr"/>
          <a:lstStyle/>
          <a:p>
            <a:pPr marL="0" indent="0">
              <a:buNone/>
            </a:pPr>
            <a:r>
              <a:rPr lang="en-US" sz="1150" dirty="0">
                <a:solidFill>
                  <a:srgbClr val="1F2A37"/>
                </a:solidFill>
                <a:latin typeface="Arial" pitchFamily="34" charset="0"/>
                <a:ea typeface="Arial" pitchFamily="34" charset="-122"/>
                <a:cs typeface="Arial" pitchFamily="34" charset="-120"/>
              </a:rPr>
              <a:t>Copilot for 505,000 staff by Oct 2026; AI embedded in curricula; national elfh platform ready to personalise.</a:t>
            </a:r>
            <a:endParaRPr lang="en-US" sz="1150" dirty="0"/>
          </a:p>
        </p:txBody>
      </p:sp>
      <p:sp>
        <p:nvSpPr>
          <p:cNvPr id="9" name="Shape 6"/>
          <p:cNvSpPr/>
          <p:nvPr/>
        </p:nvSpPr>
        <p:spPr>
          <a:xfrm>
            <a:off x="6309360" y="1783080"/>
            <a:ext cx="5532120" cy="1920240"/>
          </a:xfrm>
          <a:prstGeom prst="roundRect">
            <a:avLst>
              <a:gd name="adj" fmla="val 3333"/>
            </a:avLst>
          </a:prstGeom>
          <a:solidFill>
            <a:srgbClr val="F4F8FC"/>
          </a:solidFill>
          <a:ln/>
          <a:effectLst>
            <a:outerShdw blurRad="88900" dist="25400" dir="5400000" algn="bl" rotWithShape="0">
              <a:srgbClr val="8FA6C0">
                <a:alpha val="22000"/>
              </a:srgbClr>
            </a:outerShdw>
          </a:effectLst>
        </p:spPr>
      </p:sp>
      <p:sp>
        <p:nvSpPr>
          <p:cNvPr id="10" name="Shape 7"/>
          <p:cNvSpPr/>
          <p:nvPr/>
        </p:nvSpPr>
        <p:spPr>
          <a:xfrm>
            <a:off x="6510528" y="1984248"/>
            <a:ext cx="512064" cy="512064"/>
          </a:xfrm>
          <a:prstGeom prst="ellipse">
            <a:avLst/>
          </a:prstGeom>
          <a:solidFill>
            <a:srgbClr val="FFFFFF"/>
          </a:solidFill>
          <a:ln/>
        </p:spPr>
      </p:sp>
      <p:pic>
        <p:nvPicPr>
          <p:cNvPr id="11" name="Image 1" descr="preencoded.png"/>
          <p:cNvPicPr>
            <a:picLocks noChangeAspect="1"/>
          </p:cNvPicPr>
          <p:nvPr/>
        </p:nvPicPr>
        <p:blipFill>
          <a:blip r:embed="rId4"/>
          <a:stretch>
            <a:fillRect/>
          </a:stretch>
        </p:blipFill>
        <p:spPr>
          <a:xfrm>
            <a:off x="6580600" y="2054320"/>
            <a:ext cx="378927" cy="378927"/>
          </a:xfrm>
          <a:prstGeom prst="rect">
            <a:avLst/>
          </a:prstGeom>
        </p:spPr>
      </p:pic>
      <p:sp>
        <p:nvSpPr>
          <p:cNvPr id="12" name="Text 8"/>
          <p:cNvSpPr/>
          <p:nvPr/>
        </p:nvSpPr>
        <p:spPr>
          <a:xfrm>
            <a:off x="7178040" y="1984248"/>
            <a:ext cx="4526280" cy="502920"/>
          </a:xfrm>
          <a:prstGeom prst="rect">
            <a:avLst/>
          </a:prstGeom>
          <a:noFill/>
          <a:ln/>
        </p:spPr>
        <p:txBody>
          <a:bodyPr wrap="square" lIns="0" tIns="0" rIns="0" bIns="0" rtlCol="0" anchor="ctr"/>
          <a:lstStyle/>
          <a:p>
            <a:pPr marL="0" indent="0">
              <a:buNone/>
            </a:pPr>
            <a:r>
              <a:rPr lang="en-US" sz="1450" b="1" dirty="0">
                <a:solidFill>
                  <a:srgbClr val="00722B"/>
                </a:solidFill>
                <a:latin typeface="Arial" pitchFamily="34" charset="0"/>
                <a:ea typeface="Arial" pitchFamily="34" charset="-122"/>
                <a:cs typeface="Arial" pitchFamily="34" charset="-120"/>
              </a:rPr>
              <a:t>Visible career pathways</a:t>
            </a:r>
            <a:endParaRPr lang="en-US" sz="1450" dirty="0"/>
          </a:p>
        </p:txBody>
      </p:sp>
      <p:sp>
        <p:nvSpPr>
          <p:cNvPr id="13" name="Text 9"/>
          <p:cNvSpPr/>
          <p:nvPr/>
        </p:nvSpPr>
        <p:spPr>
          <a:xfrm>
            <a:off x="7178040" y="2514600"/>
            <a:ext cx="4480560" cy="1051560"/>
          </a:xfrm>
          <a:prstGeom prst="rect">
            <a:avLst/>
          </a:prstGeom>
          <a:noFill/>
          <a:ln/>
        </p:spPr>
        <p:txBody>
          <a:bodyPr wrap="square" lIns="0" tIns="0" rIns="0" bIns="0" rtlCol="0" anchor="ctr"/>
          <a:lstStyle/>
          <a:p>
            <a:pPr marL="0" indent="0">
              <a:buNone/>
            </a:pPr>
            <a:r>
              <a:rPr lang="en-US" sz="1150" dirty="0">
                <a:solidFill>
                  <a:srgbClr val="1F2A37"/>
                </a:solidFill>
                <a:latin typeface="Arial" pitchFamily="34" charset="0"/>
                <a:ea typeface="Arial" pitchFamily="34" charset="-122"/>
                <a:cs typeface="Arial" pitchFamily="34" charset="-120"/>
              </a:rPr>
              <a:t>Skills escalators, advanced practice (6,300 starters/yr by 2031/32) and personalised coaching promised for all.</a:t>
            </a:r>
            <a:endParaRPr lang="en-US" sz="1150" dirty="0"/>
          </a:p>
        </p:txBody>
      </p:sp>
      <p:sp>
        <p:nvSpPr>
          <p:cNvPr id="14" name="Shape 10"/>
          <p:cNvSpPr/>
          <p:nvPr/>
        </p:nvSpPr>
        <p:spPr>
          <a:xfrm>
            <a:off x="502920" y="3867912"/>
            <a:ext cx="5532120" cy="1920240"/>
          </a:xfrm>
          <a:prstGeom prst="roundRect">
            <a:avLst>
              <a:gd name="adj" fmla="val 3333"/>
            </a:avLst>
          </a:prstGeom>
          <a:solidFill>
            <a:srgbClr val="F4F8FC"/>
          </a:solidFill>
          <a:ln/>
          <a:effectLst>
            <a:outerShdw blurRad="88900" dist="25400" dir="5400000" algn="bl" rotWithShape="0">
              <a:srgbClr val="8FA6C0">
                <a:alpha val="22000"/>
              </a:srgbClr>
            </a:outerShdw>
          </a:effectLst>
        </p:spPr>
      </p:sp>
      <p:sp>
        <p:nvSpPr>
          <p:cNvPr id="15" name="Shape 11"/>
          <p:cNvSpPr/>
          <p:nvPr/>
        </p:nvSpPr>
        <p:spPr>
          <a:xfrm>
            <a:off x="704088" y="4069080"/>
            <a:ext cx="512064" cy="512064"/>
          </a:xfrm>
          <a:prstGeom prst="ellipse">
            <a:avLst/>
          </a:prstGeom>
          <a:solidFill>
            <a:srgbClr val="FFFFFF"/>
          </a:solidFill>
          <a:ln/>
        </p:spPr>
      </p:sp>
      <p:pic>
        <p:nvPicPr>
          <p:cNvPr id="16" name="Image 2" descr="preencoded.png"/>
          <p:cNvPicPr>
            <a:picLocks noChangeAspect="1"/>
          </p:cNvPicPr>
          <p:nvPr/>
        </p:nvPicPr>
        <p:blipFill>
          <a:blip r:embed="rId5"/>
          <a:stretch>
            <a:fillRect/>
          </a:stretch>
        </p:blipFill>
        <p:spPr>
          <a:xfrm>
            <a:off x="774160" y="4139152"/>
            <a:ext cx="378927" cy="378927"/>
          </a:xfrm>
          <a:prstGeom prst="rect">
            <a:avLst/>
          </a:prstGeom>
        </p:spPr>
      </p:pic>
      <p:sp>
        <p:nvSpPr>
          <p:cNvPr id="17" name="Text 12"/>
          <p:cNvSpPr/>
          <p:nvPr/>
        </p:nvSpPr>
        <p:spPr>
          <a:xfrm>
            <a:off x="1371600" y="4069080"/>
            <a:ext cx="4526280" cy="502920"/>
          </a:xfrm>
          <a:prstGeom prst="rect">
            <a:avLst/>
          </a:prstGeom>
          <a:noFill/>
          <a:ln/>
        </p:spPr>
        <p:txBody>
          <a:bodyPr wrap="square" lIns="0" tIns="0" rIns="0" bIns="0" rtlCol="0" anchor="ctr"/>
          <a:lstStyle/>
          <a:p>
            <a:pPr marL="0" indent="0">
              <a:buNone/>
            </a:pPr>
            <a:r>
              <a:rPr lang="en-US" sz="1450" b="1" dirty="0">
                <a:solidFill>
                  <a:srgbClr val="003087"/>
                </a:solidFill>
                <a:latin typeface="Arial" pitchFamily="34" charset="0"/>
                <a:ea typeface="Arial" pitchFamily="34" charset="-122"/>
                <a:cs typeface="Arial" pitchFamily="34" charset="-120"/>
              </a:rPr>
              <a:t>Apprenticeships &amp; widening access</a:t>
            </a:r>
            <a:endParaRPr lang="en-US" sz="1450" dirty="0"/>
          </a:p>
        </p:txBody>
      </p:sp>
      <p:sp>
        <p:nvSpPr>
          <p:cNvPr id="18" name="Text 13"/>
          <p:cNvSpPr/>
          <p:nvPr/>
        </p:nvSpPr>
        <p:spPr>
          <a:xfrm>
            <a:off x="1371600" y="4599432"/>
            <a:ext cx="4480560" cy="1051560"/>
          </a:xfrm>
          <a:prstGeom prst="rect">
            <a:avLst/>
          </a:prstGeom>
          <a:noFill/>
          <a:ln/>
        </p:spPr>
        <p:txBody>
          <a:bodyPr wrap="square" lIns="0" tIns="0" rIns="0" bIns="0" rtlCol="0" anchor="ctr"/>
          <a:lstStyle/>
          <a:p>
            <a:pPr marL="0" indent="0">
              <a:buNone/>
            </a:pPr>
            <a:r>
              <a:rPr lang="en-US" sz="1150" dirty="0">
                <a:solidFill>
                  <a:srgbClr val="1F2A37"/>
                </a:solidFill>
                <a:latin typeface="Arial" pitchFamily="34" charset="0"/>
                <a:ea typeface="Arial" pitchFamily="34" charset="-122"/>
                <a:cs typeface="Arial" pitchFamily="34" charset="-120"/>
              </a:rPr>
              <a:t>Levy-funded routes from support worker to registered professional — grow-your-own supply in shortage areas.</a:t>
            </a:r>
            <a:endParaRPr lang="en-US" sz="1150" dirty="0"/>
          </a:p>
        </p:txBody>
      </p:sp>
      <p:sp>
        <p:nvSpPr>
          <p:cNvPr id="19" name="Shape 14"/>
          <p:cNvSpPr/>
          <p:nvPr/>
        </p:nvSpPr>
        <p:spPr>
          <a:xfrm>
            <a:off x="6309360" y="3867912"/>
            <a:ext cx="5532120" cy="1920240"/>
          </a:xfrm>
          <a:prstGeom prst="roundRect">
            <a:avLst>
              <a:gd name="adj" fmla="val 3333"/>
            </a:avLst>
          </a:prstGeom>
          <a:solidFill>
            <a:srgbClr val="F4F8FC"/>
          </a:solidFill>
          <a:ln/>
          <a:effectLst>
            <a:outerShdw blurRad="88900" dist="25400" dir="5400000" algn="bl" rotWithShape="0">
              <a:srgbClr val="8FA6C0">
                <a:alpha val="22000"/>
              </a:srgbClr>
            </a:outerShdw>
          </a:effectLst>
        </p:spPr>
      </p:sp>
      <p:sp>
        <p:nvSpPr>
          <p:cNvPr id="20" name="Shape 15"/>
          <p:cNvSpPr/>
          <p:nvPr/>
        </p:nvSpPr>
        <p:spPr>
          <a:xfrm>
            <a:off x="6510528" y="4069080"/>
            <a:ext cx="512064" cy="512064"/>
          </a:xfrm>
          <a:prstGeom prst="ellipse">
            <a:avLst/>
          </a:prstGeom>
          <a:solidFill>
            <a:srgbClr val="FFFFFF"/>
          </a:solidFill>
          <a:ln/>
        </p:spPr>
      </p:sp>
      <p:pic>
        <p:nvPicPr>
          <p:cNvPr id="21" name="Image 3" descr="preencoded.png"/>
          <p:cNvPicPr>
            <a:picLocks noChangeAspect="1"/>
          </p:cNvPicPr>
          <p:nvPr/>
        </p:nvPicPr>
        <p:blipFill>
          <a:blip r:embed="rId6"/>
          <a:stretch>
            <a:fillRect/>
          </a:stretch>
        </p:blipFill>
        <p:spPr>
          <a:xfrm>
            <a:off x="6580600" y="4139152"/>
            <a:ext cx="378927" cy="378927"/>
          </a:xfrm>
          <a:prstGeom prst="rect">
            <a:avLst/>
          </a:prstGeom>
        </p:spPr>
      </p:pic>
      <p:sp>
        <p:nvSpPr>
          <p:cNvPr id="22" name="Text 16"/>
          <p:cNvSpPr/>
          <p:nvPr/>
        </p:nvSpPr>
        <p:spPr>
          <a:xfrm>
            <a:off x="7178040" y="4069080"/>
            <a:ext cx="4526280" cy="502920"/>
          </a:xfrm>
          <a:prstGeom prst="rect">
            <a:avLst/>
          </a:prstGeom>
          <a:noFill/>
          <a:ln/>
        </p:spPr>
        <p:txBody>
          <a:bodyPr wrap="square" lIns="0" tIns="0" rIns="0" bIns="0" rtlCol="0" anchor="ctr"/>
          <a:lstStyle/>
          <a:p>
            <a:pPr marL="0" indent="0">
              <a:buNone/>
            </a:pPr>
            <a:r>
              <a:rPr lang="en-US" sz="1450" b="1" dirty="0">
                <a:solidFill>
                  <a:srgbClr val="00722B"/>
                </a:solidFill>
                <a:latin typeface="Arial" pitchFamily="34" charset="0"/>
                <a:ea typeface="Arial" pitchFamily="34" charset="-122"/>
                <a:cs typeface="Arial" pitchFamily="34" charset="-120"/>
              </a:rPr>
              <a:t>Simulation &amp; immersive learning</a:t>
            </a:r>
            <a:endParaRPr lang="en-US" sz="1450" dirty="0"/>
          </a:p>
        </p:txBody>
      </p:sp>
      <p:sp>
        <p:nvSpPr>
          <p:cNvPr id="23" name="Text 17"/>
          <p:cNvSpPr/>
          <p:nvPr/>
        </p:nvSpPr>
        <p:spPr>
          <a:xfrm>
            <a:off x="7178040" y="4599432"/>
            <a:ext cx="4480560" cy="1051560"/>
          </a:xfrm>
          <a:prstGeom prst="rect">
            <a:avLst/>
          </a:prstGeom>
          <a:noFill/>
          <a:ln/>
        </p:spPr>
        <p:txBody>
          <a:bodyPr wrap="square" lIns="0" tIns="0" rIns="0" bIns="0" rtlCol="0" anchor="ctr"/>
          <a:lstStyle/>
          <a:p>
            <a:pPr marL="0" indent="0">
              <a:buNone/>
            </a:pPr>
            <a:r>
              <a:rPr lang="en-US" sz="1150" dirty="0">
                <a:solidFill>
                  <a:srgbClr val="1F2A37"/>
                </a:solidFill>
                <a:latin typeface="Arial" pitchFamily="34" charset="0"/>
                <a:ea typeface="Arial" pitchFamily="34" charset="-122"/>
                <a:cs typeface="Arial" pitchFamily="34" charset="-120"/>
              </a:rPr>
              <a:t>Learner access to simulation up from 33% (2022) to 38% (2025) — momentum to build on (NETS, 2026).</a:t>
            </a:r>
            <a:endParaRPr lang="en-US" sz="1150" dirty="0"/>
          </a:p>
        </p:txBody>
      </p:sp>
      <p:sp>
        <p:nvSpPr>
          <p:cNvPr id="24" name="Text 18"/>
          <p:cNvSpPr/>
          <p:nvPr/>
        </p:nvSpPr>
        <p:spPr>
          <a:xfrm>
            <a:off x="502920" y="5989320"/>
            <a:ext cx="11155680" cy="365760"/>
          </a:xfrm>
          <a:prstGeom prst="rect">
            <a:avLst/>
          </a:prstGeom>
          <a:noFill/>
          <a:ln/>
        </p:spPr>
        <p:txBody>
          <a:bodyPr wrap="square" lIns="0" tIns="0" rIns="0" bIns="0" rtlCol="0" anchor="ctr"/>
          <a:lstStyle/>
          <a:p>
            <a:pPr marL="0" indent="0">
              <a:buNone/>
            </a:pPr>
            <a:endParaRPr lang="en-US" sz="1200" dirty="0"/>
          </a:p>
        </p:txBody>
      </p:sp>
      <p:sp>
        <p:nvSpPr>
          <p:cNvPr id="26" name="Text 20"/>
          <p:cNvSpPr/>
          <p:nvPr/>
        </p:nvSpPr>
        <p:spPr>
          <a:xfrm>
            <a:off x="11411712" y="6446520"/>
            <a:ext cx="457200" cy="274320"/>
          </a:xfrm>
          <a:prstGeom prst="rect">
            <a:avLst/>
          </a:prstGeom>
          <a:noFill/>
          <a:ln/>
        </p:spPr>
        <p:txBody>
          <a:bodyPr wrap="square" lIns="0" tIns="0" rIns="0" bIns="0" rtlCol="0" anchor="ctr"/>
          <a:lstStyle/>
          <a:p>
            <a:pPr marL="0" indent="0" algn="r">
              <a:buNone/>
            </a:pPr>
            <a:r>
              <a:rPr lang="en-US" sz="1000" dirty="0">
                <a:solidFill>
                  <a:srgbClr val="5A6B7B"/>
                </a:solidFill>
                <a:latin typeface="Arial" pitchFamily="34" charset="0"/>
                <a:ea typeface="Arial" pitchFamily="34" charset="-122"/>
                <a:cs typeface="Arial" pitchFamily="34" charset="-120"/>
              </a:rPr>
              <a:t>7</a:t>
            </a:r>
            <a:endParaRPr lang="en-US" sz="1000" dirty="0"/>
          </a:p>
        </p:txBody>
      </p:sp>
      <p:sp>
        <p:nvSpPr>
          <p:cNvPr id="27" name="Text 21"/>
          <p:cNvSpPr/>
          <p:nvPr/>
        </p:nvSpPr>
        <p:spPr>
          <a:xfrm>
            <a:off x="502920" y="6446520"/>
            <a:ext cx="7772400" cy="274320"/>
          </a:xfrm>
          <a:prstGeom prst="rect">
            <a:avLst/>
          </a:prstGeom>
          <a:noFill/>
          <a:ln/>
        </p:spPr>
        <p:txBody>
          <a:bodyPr wrap="square" lIns="0" tIns="0" rIns="0" bIns="0" rtlCol="0" anchor="ctr"/>
          <a:lstStyle/>
          <a:p>
            <a:pPr marL="0" indent="0" algn="l">
              <a:buNone/>
            </a:pPr>
            <a:endParaRPr lang="en-US" sz="85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457200"/>
            <a:ext cx="11155680" cy="658368"/>
          </a:xfrm>
          <a:prstGeom prst="rect">
            <a:avLst/>
          </a:prstGeom>
          <a:noFill/>
          <a:ln/>
        </p:spPr>
        <p:txBody>
          <a:bodyPr wrap="square" lIns="0" tIns="0" rIns="0" bIns="0" rtlCol="0" anchor="ctr"/>
          <a:lstStyle/>
          <a:p>
            <a:pPr marL="0" indent="0">
              <a:buNone/>
            </a:pPr>
            <a:r>
              <a:rPr lang="en-US" sz="3000" b="1" dirty="0">
                <a:solidFill>
                  <a:srgbClr val="003087"/>
                </a:solidFill>
                <a:latin typeface="Arial" pitchFamily="34" charset="0"/>
                <a:ea typeface="Arial" pitchFamily="34" charset="-122"/>
                <a:cs typeface="Arial" pitchFamily="34" charset="-120"/>
              </a:rPr>
              <a:t>Opportunity in depth: AI and digital learning</a:t>
            </a:r>
            <a:endParaRPr lang="en-US" sz="3000" dirty="0"/>
          </a:p>
        </p:txBody>
      </p:sp>
      <p:sp>
        <p:nvSpPr>
          <p:cNvPr id="4" name="Shape 2"/>
          <p:cNvSpPr/>
          <p:nvPr/>
        </p:nvSpPr>
        <p:spPr>
          <a:xfrm>
            <a:off x="502920" y="1737360"/>
            <a:ext cx="5029200" cy="3200400"/>
          </a:xfrm>
          <a:prstGeom prst="roundRect">
            <a:avLst>
              <a:gd name="adj" fmla="val 2000"/>
            </a:avLst>
          </a:prstGeom>
          <a:solidFill>
            <a:srgbClr val="FFFFFF"/>
          </a:solidFill>
          <a:ln w="12700">
            <a:solidFill>
              <a:srgbClr val="D7E3F0"/>
            </a:solidFill>
            <a:prstDash val="solid"/>
          </a:ln>
        </p:spPr>
      </p:sp>
      <p:sp>
        <p:nvSpPr>
          <p:cNvPr id="5" name="Text 3"/>
          <p:cNvSpPr/>
          <p:nvPr/>
        </p:nvSpPr>
        <p:spPr>
          <a:xfrm>
            <a:off x="731520" y="1874520"/>
            <a:ext cx="4572000" cy="320040"/>
          </a:xfrm>
          <a:prstGeom prst="rect">
            <a:avLst/>
          </a:prstGeom>
          <a:noFill/>
          <a:ln/>
        </p:spPr>
        <p:txBody>
          <a:bodyPr wrap="square" lIns="0" tIns="0" rIns="0" bIns="0" rtlCol="0" anchor="ctr"/>
          <a:lstStyle/>
          <a:p>
            <a:pPr marL="0" indent="0">
              <a:buNone/>
            </a:pPr>
            <a:r>
              <a:rPr lang="en-US" sz="1150" b="1" dirty="0">
                <a:solidFill>
                  <a:srgbClr val="003087"/>
                </a:solidFill>
                <a:latin typeface="Arial" pitchFamily="34" charset="0"/>
                <a:ea typeface="Arial" pitchFamily="34" charset="-122"/>
                <a:cs typeface="Arial" pitchFamily="34" charset="-120"/>
              </a:rPr>
              <a:t>Learner access to simulation &amp; immersive learning (NETS)</a:t>
            </a:r>
            <a:endParaRPr lang="en-US" sz="1150" dirty="0"/>
          </a:p>
        </p:txBody>
      </p:sp>
      <p:graphicFrame>
        <p:nvGraphicFramePr>
          <p:cNvPr id="6" name="Chart 0"/>
          <p:cNvGraphicFramePr/>
          <p:nvPr/>
        </p:nvGraphicFramePr>
        <p:xfrm>
          <a:off x="685800" y="2240280"/>
          <a:ext cx="4663440" cy="2560320"/>
        </p:xfrm>
        <a:graphic>
          <a:graphicData uri="http://schemas.openxmlformats.org/drawingml/2006/chart">
            <c:chart xmlns:c="http://schemas.openxmlformats.org/drawingml/2006/chart" xmlns:r="http://schemas.openxmlformats.org/officeDocument/2006/relationships" r:id="rId3"/>
          </a:graphicData>
        </a:graphic>
      </p:graphicFrame>
      <p:sp>
        <p:nvSpPr>
          <p:cNvPr id="7" name="Text 4"/>
          <p:cNvSpPr/>
          <p:nvPr/>
        </p:nvSpPr>
        <p:spPr>
          <a:xfrm>
            <a:off x="731520" y="4709160"/>
            <a:ext cx="4572000" cy="228600"/>
          </a:xfrm>
          <a:prstGeom prst="rect">
            <a:avLst/>
          </a:prstGeom>
          <a:noFill/>
          <a:ln/>
        </p:spPr>
        <p:txBody>
          <a:bodyPr wrap="square" lIns="0" tIns="0" rIns="0" bIns="0" rtlCol="0" anchor="ctr"/>
          <a:lstStyle/>
          <a:p>
            <a:pPr marL="0" indent="0">
              <a:buNone/>
            </a:pPr>
            <a:r>
              <a:rPr lang="en-US" sz="850" i="1" dirty="0">
                <a:solidFill>
                  <a:srgbClr val="5A6B7B"/>
                </a:solidFill>
                <a:latin typeface="Arial" pitchFamily="34" charset="0"/>
                <a:ea typeface="Arial" pitchFamily="34" charset="-122"/>
                <a:cs typeface="Arial" pitchFamily="34" charset="-120"/>
              </a:rPr>
              <a:t>Source: NHS England NETS 2025 reporting (2026)</a:t>
            </a:r>
            <a:endParaRPr lang="en-US" sz="850" dirty="0"/>
          </a:p>
        </p:txBody>
      </p:sp>
      <p:sp>
        <p:nvSpPr>
          <p:cNvPr id="8" name="Shape 5"/>
          <p:cNvSpPr/>
          <p:nvPr/>
        </p:nvSpPr>
        <p:spPr>
          <a:xfrm>
            <a:off x="5852160" y="1856232"/>
            <a:ext cx="420624" cy="420624"/>
          </a:xfrm>
          <a:prstGeom prst="ellipse">
            <a:avLst/>
          </a:prstGeom>
          <a:solidFill>
            <a:srgbClr val="EAF2FA"/>
          </a:solidFill>
          <a:ln/>
        </p:spPr>
      </p:sp>
      <p:pic>
        <p:nvPicPr>
          <p:cNvPr id="9" name="Image 0" descr="preencoded.png"/>
          <p:cNvPicPr>
            <a:picLocks noChangeAspect="1"/>
          </p:cNvPicPr>
          <p:nvPr/>
        </p:nvPicPr>
        <p:blipFill>
          <a:blip r:embed="rId4"/>
          <a:stretch>
            <a:fillRect/>
          </a:stretch>
        </p:blipFill>
        <p:spPr>
          <a:xfrm>
            <a:off x="5909719" y="1913791"/>
            <a:ext cx="311262" cy="311262"/>
          </a:xfrm>
          <a:prstGeom prst="rect">
            <a:avLst/>
          </a:prstGeom>
        </p:spPr>
      </p:pic>
      <p:sp>
        <p:nvSpPr>
          <p:cNvPr id="10" name="Text 6"/>
          <p:cNvSpPr/>
          <p:nvPr/>
        </p:nvSpPr>
        <p:spPr>
          <a:xfrm>
            <a:off x="6400800" y="1783080"/>
            <a:ext cx="5303520" cy="1005840"/>
          </a:xfrm>
          <a:prstGeom prst="rect">
            <a:avLst/>
          </a:prstGeom>
          <a:noFill/>
          <a:ln/>
        </p:spPr>
        <p:txBody>
          <a:bodyPr wrap="square" lIns="0" tIns="0" rIns="0" bIns="0" rtlCol="0" anchor="ctr"/>
          <a:lstStyle/>
          <a:p>
            <a:pPr marL="0" indent="0">
              <a:buNone/>
            </a:pPr>
            <a:r>
              <a:rPr lang="en-US" sz="1130" b="1" dirty="0">
                <a:solidFill>
                  <a:srgbClr val="003087"/>
                </a:solidFill>
                <a:latin typeface="Arial" pitchFamily="34" charset="0"/>
                <a:ea typeface="Arial" pitchFamily="34" charset="-122"/>
                <a:cs typeface="Arial" pitchFamily="34" charset="-120"/>
              </a:rPr>
              <a:t>Copilot at national scale. </a:t>
            </a:r>
            <a:r>
              <a:rPr lang="en-US" sz="1130" dirty="0">
                <a:solidFill>
                  <a:srgbClr val="1F2A37"/>
                </a:solidFill>
                <a:latin typeface="Arial" pitchFamily="34" charset="0"/>
                <a:ea typeface="Arial" pitchFamily="34" charset="-122"/>
                <a:cs typeface="Arial" pitchFamily="34" charset="-120"/>
              </a:rPr>
              <a:t>505,000 clinicians and support staff gain Microsoft 365 Copilot by October 2026 — potentially the world's largest workplace AI upskilling exercise (ICHP, 2026).</a:t>
            </a:r>
            <a:endParaRPr lang="en-US" sz="1130" dirty="0"/>
          </a:p>
        </p:txBody>
      </p:sp>
      <p:sp>
        <p:nvSpPr>
          <p:cNvPr id="11" name="Shape 7"/>
          <p:cNvSpPr/>
          <p:nvPr/>
        </p:nvSpPr>
        <p:spPr>
          <a:xfrm>
            <a:off x="5852160" y="2935224"/>
            <a:ext cx="420624" cy="420624"/>
          </a:xfrm>
          <a:prstGeom prst="ellipse">
            <a:avLst/>
          </a:prstGeom>
          <a:solidFill>
            <a:srgbClr val="EAF2FA"/>
          </a:solidFill>
          <a:ln/>
        </p:spPr>
      </p:sp>
      <p:pic>
        <p:nvPicPr>
          <p:cNvPr id="12" name="Image 1" descr="preencoded.png"/>
          <p:cNvPicPr>
            <a:picLocks noChangeAspect="1"/>
          </p:cNvPicPr>
          <p:nvPr/>
        </p:nvPicPr>
        <p:blipFill>
          <a:blip r:embed="rId4"/>
          <a:stretch>
            <a:fillRect/>
          </a:stretch>
        </p:blipFill>
        <p:spPr>
          <a:xfrm>
            <a:off x="5909719" y="2992783"/>
            <a:ext cx="311262" cy="311262"/>
          </a:xfrm>
          <a:prstGeom prst="rect">
            <a:avLst/>
          </a:prstGeom>
        </p:spPr>
      </p:pic>
      <p:sp>
        <p:nvSpPr>
          <p:cNvPr id="13" name="Text 8"/>
          <p:cNvSpPr/>
          <p:nvPr/>
        </p:nvSpPr>
        <p:spPr>
          <a:xfrm>
            <a:off x="6400800" y="2862072"/>
            <a:ext cx="5303520" cy="1005840"/>
          </a:xfrm>
          <a:prstGeom prst="rect">
            <a:avLst/>
          </a:prstGeom>
          <a:noFill/>
          <a:ln/>
        </p:spPr>
        <p:txBody>
          <a:bodyPr wrap="square" lIns="0" tIns="0" rIns="0" bIns="0" rtlCol="0" anchor="ctr"/>
          <a:lstStyle/>
          <a:p>
            <a:pPr marL="0" indent="0">
              <a:buNone/>
            </a:pPr>
            <a:r>
              <a:rPr lang="en-US" sz="1130" b="1" dirty="0">
                <a:solidFill>
                  <a:srgbClr val="003087"/>
                </a:solidFill>
                <a:latin typeface="Arial" pitchFamily="34" charset="0"/>
                <a:ea typeface="Arial" pitchFamily="34" charset="-122"/>
                <a:cs typeface="Arial" pitchFamily="34" charset="-120"/>
              </a:rPr>
              <a:t>Curricula built for the digital future. </a:t>
            </a:r>
            <a:r>
              <a:rPr lang="en-US" sz="1130" dirty="0">
                <a:solidFill>
                  <a:srgbClr val="1F2A37"/>
                </a:solidFill>
                <a:latin typeface="Arial" pitchFamily="34" charset="0"/>
                <a:ea typeface="Arial" pitchFamily="34" charset="-122"/>
                <a:cs typeface="Arial" pitchFamily="34" charset="-120"/>
              </a:rPr>
              <a:t>The 10 Year Health Plan commits to embedding AI competencies in all education and training within 3 years — delivering, at last, the Topol Review's (2019) vision.</a:t>
            </a:r>
            <a:endParaRPr lang="en-US" sz="1130" dirty="0"/>
          </a:p>
        </p:txBody>
      </p:sp>
      <p:sp>
        <p:nvSpPr>
          <p:cNvPr id="14" name="Shape 9"/>
          <p:cNvSpPr/>
          <p:nvPr/>
        </p:nvSpPr>
        <p:spPr>
          <a:xfrm>
            <a:off x="5852160" y="4014216"/>
            <a:ext cx="420624" cy="420624"/>
          </a:xfrm>
          <a:prstGeom prst="ellipse">
            <a:avLst/>
          </a:prstGeom>
          <a:solidFill>
            <a:srgbClr val="EAF2FA"/>
          </a:solidFill>
          <a:ln/>
        </p:spPr>
      </p:sp>
      <p:pic>
        <p:nvPicPr>
          <p:cNvPr id="15" name="Image 2" descr="preencoded.png"/>
          <p:cNvPicPr>
            <a:picLocks noChangeAspect="1"/>
          </p:cNvPicPr>
          <p:nvPr/>
        </p:nvPicPr>
        <p:blipFill>
          <a:blip r:embed="rId4"/>
          <a:stretch>
            <a:fillRect/>
          </a:stretch>
        </p:blipFill>
        <p:spPr>
          <a:xfrm>
            <a:off x="5909719" y="4071775"/>
            <a:ext cx="311262" cy="311262"/>
          </a:xfrm>
          <a:prstGeom prst="rect">
            <a:avLst/>
          </a:prstGeom>
        </p:spPr>
      </p:pic>
      <p:sp>
        <p:nvSpPr>
          <p:cNvPr id="16" name="Text 10"/>
          <p:cNvSpPr/>
          <p:nvPr/>
        </p:nvSpPr>
        <p:spPr>
          <a:xfrm>
            <a:off x="6400800" y="3941064"/>
            <a:ext cx="5303520" cy="1005840"/>
          </a:xfrm>
          <a:prstGeom prst="rect">
            <a:avLst/>
          </a:prstGeom>
          <a:noFill/>
          <a:ln/>
        </p:spPr>
        <p:txBody>
          <a:bodyPr wrap="square" lIns="0" tIns="0" rIns="0" bIns="0" rtlCol="0" anchor="ctr"/>
          <a:lstStyle/>
          <a:p>
            <a:pPr marL="0" indent="0">
              <a:buNone/>
            </a:pPr>
            <a:r>
              <a:rPr lang="en-US" sz="1130" b="1" dirty="0">
                <a:solidFill>
                  <a:srgbClr val="003087"/>
                </a:solidFill>
                <a:latin typeface="Arial" pitchFamily="34" charset="0"/>
                <a:ea typeface="Arial" pitchFamily="34" charset="-122"/>
                <a:cs typeface="Arial" pitchFamily="34" charset="-120"/>
              </a:rPr>
              <a:t>Personalisation of learning. </a:t>
            </a:r>
            <a:r>
              <a:rPr lang="en-US" sz="1130" dirty="0">
                <a:solidFill>
                  <a:srgbClr val="1F2A37"/>
                </a:solidFill>
                <a:latin typeface="Arial" pitchFamily="34" charset="0"/>
                <a:ea typeface="Arial" pitchFamily="34" charset="-122"/>
                <a:cs typeface="Arial" pitchFamily="34" charset="-120"/>
              </a:rPr>
              <a:t>AI can analyse workforce data to spot skill gaps and recommend individual pathways — shifting from one-size-fits-all courses to precision development (Oleeo, 2025).</a:t>
            </a:r>
            <a:endParaRPr lang="en-US" sz="1130" dirty="0"/>
          </a:p>
        </p:txBody>
      </p:sp>
      <p:sp>
        <p:nvSpPr>
          <p:cNvPr id="17" name="Shape 11"/>
          <p:cNvSpPr/>
          <p:nvPr/>
        </p:nvSpPr>
        <p:spPr>
          <a:xfrm>
            <a:off x="5852160" y="5093208"/>
            <a:ext cx="420624" cy="420624"/>
          </a:xfrm>
          <a:prstGeom prst="ellipse">
            <a:avLst/>
          </a:prstGeom>
          <a:solidFill>
            <a:srgbClr val="EAF2FA"/>
          </a:solidFill>
          <a:ln/>
        </p:spPr>
      </p:sp>
      <p:pic>
        <p:nvPicPr>
          <p:cNvPr id="18" name="Image 3" descr="preencoded.png"/>
          <p:cNvPicPr>
            <a:picLocks noChangeAspect="1"/>
          </p:cNvPicPr>
          <p:nvPr/>
        </p:nvPicPr>
        <p:blipFill>
          <a:blip r:embed="rId4"/>
          <a:stretch>
            <a:fillRect/>
          </a:stretch>
        </p:blipFill>
        <p:spPr>
          <a:xfrm>
            <a:off x="5909719" y="5150767"/>
            <a:ext cx="311262" cy="311262"/>
          </a:xfrm>
          <a:prstGeom prst="rect">
            <a:avLst/>
          </a:prstGeom>
        </p:spPr>
      </p:pic>
      <p:sp>
        <p:nvSpPr>
          <p:cNvPr id="19" name="Text 12"/>
          <p:cNvSpPr/>
          <p:nvPr/>
        </p:nvSpPr>
        <p:spPr>
          <a:xfrm>
            <a:off x="6400800" y="5020056"/>
            <a:ext cx="5303520" cy="1005840"/>
          </a:xfrm>
          <a:prstGeom prst="rect">
            <a:avLst/>
          </a:prstGeom>
          <a:noFill/>
          <a:ln/>
        </p:spPr>
        <p:txBody>
          <a:bodyPr wrap="square" lIns="0" tIns="0" rIns="0" bIns="0" rtlCol="0" anchor="ctr"/>
          <a:lstStyle/>
          <a:p>
            <a:pPr marL="0" indent="0">
              <a:buNone/>
            </a:pPr>
            <a:r>
              <a:rPr lang="en-US" sz="1130" b="1" dirty="0">
                <a:solidFill>
                  <a:srgbClr val="003087"/>
                </a:solidFill>
                <a:latin typeface="Arial" pitchFamily="34" charset="0"/>
                <a:ea typeface="Arial" pitchFamily="34" charset="-122"/>
                <a:cs typeface="Arial" pitchFamily="34" charset="-120"/>
              </a:rPr>
              <a:t>A growing clinical AI talent pipeline. </a:t>
            </a:r>
            <a:r>
              <a:rPr lang="en-US" sz="1130" dirty="0">
                <a:solidFill>
                  <a:srgbClr val="1F2A37"/>
                </a:solidFill>
                <a:latin typeface="Arial" pitchFamily="34" charset="0"/>
                <a:ea typeface="Arial" pitchFamily="34" charset="-122"/>
                <a:cs typeface="Arial" pitchFamily="34" charset="-120"/>
              </a:rPr>
              <a:t>The NHS Fellowship in Clinical AI (Cohort 5, 2026–27) builds in-house expert capacity to deploy AI safely.</a:t>
            </a:r>
            <a:endParaRPr lang="en-US" sz="1130" dirty="0"/>
          </a:p>
        </p:txBody>
      </p:sp>
      <p:sp>
        <p:nvSpPr>
          <p:cNvPr id="20" name="Text 13"/>
          <p:cNvSpPr/>
          <p:nvPr/>
        </p:nvSpPr>
        <p:spPr>
          <a:xfrm>
            <a:off x="502920" y="6108192"/>
            <a:ext cx="11155680" cy="365760"/>
          </a:xfrm>
          <a:prstGeom prst="rect">
            <a:avLst/>
          </a:prstGeom>
          <a:noFill/>
          <a:ln/>
        </p:spPr>
        <p:txBody>
          <a:bodyPr wrap="square" lIns="0" tIns="0" rIns="0" bIns="0" rtlCol="0" anchor="ctr"/>
          <a:lstStyle/>
          <a:p>
            <a:pPr marL="0" indent="0">
              <a:buNone/>
            </a:pPr>
            <a:endParaRPr lang="en-US" sz="1150" dirty="0"/>
          </a:p>
        </p:txBody>
      </p:sp>
      <p:sp>
        <p:nvSpPr>
          <p:cNvPr id="22" name="Text 15"/>
          <p:cNvSpPr/>
          <p:nvPr/>
        </p:nvSpPr>
        <p:spPr>
          <a:xfrm>
            <a:off x="11411712" y="6446520"/>
            <a:ext cx="457200" cy="274320"/>
          </a:xfrm>
          <a:prstGeom prst="rect">
            <a:avLst/>
          </a:prstGeom>
          <a:noFill/>
          <a:ln/>
        </p:spPr>
        <p:txBody>
          <a:bodyPr wrap="square" lIns="0" tIns="0" rIns="0" bIns="0" rtlCol="0" anchor="ctr"/>
          <a:lstStyle/>
          <a:p>
            <a:pPr marL="0" indent="0" algn="r">
              <a:buNone/>
            </a:pPr>
            <a:r>
              <a:rPr lang="en-US" sz="1000" dirty="0">
                <a:solidFill>
                  <a:srgbClr val="5A6B7B"/>
                </a:solidFill>
                <a:latin typeface="Arial" pitchFamily="34" charset="0"/>
                <a:ea typeface="Arial" pitchFamily="34" charset="-122"/>
                <a:cs typeface="Arial" pitchFamily="34" charset="-120"/>
              </a:rPr>
              <a:t>8</a:t>
            </a:r>
            <a:endParaRPr lang="en-US" sz="10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457200"/>
            <a:ext cx="11155680" cy="658368"/>
          </a:xfrm>
          <a:prstGeom prst="rect">
            <a:avLst/>
          </a:prstGeom>
          <a:noFill/>
          <a:ln/>
        </p:spPr>
        <p:txBody>
          <a:bodyPr wrap="square" lIns="0" tIns="0" rIns="0" bIns="0" rtlCol="0" anchor="ctr"/>
          <a:lstStyle/>
          <a:p>
            <a:pPr marL="0" indent="0">
              <a:buNone/>
            </a:pPr>
            <a:r>
              <a:rPr lang="en-US" sz="3000" b="1" dirty="0">
                <a:solidFill>
                  <a:srgbClr val="003087"/>
                </a:solidFill>
                <a:latin typeface="Arial" pitchFamily="34" charset="0"/>
                <a:ea typeface="Arial" pitchFamily="34" charset="-122"/>
                <a:cs typeface="Arial" pitchFamily="34" charset="-120"/>
              </a:rPr>
              <a:t>Opportunity in depth: careers as an escalator, not a ladder</a:t>
            </a:r>
            <a:endParaRPr lang="en-US" sz="3000" dirty="0"/>
          </a:p>
        </p:txBody>
      </p:sp>
      <p:sp>
        <p:nvSpPr>
          <p:cNvPr id="4" name="Shape 2"/>
          <p:cNvSpPr/>
          <p:nvPr/>
        </p:nvSpPr>
        <p:spPr>
          <a:xfrm>
            <a:off x="502920" y="4023360"/>
            <a:ext cx="2670048" cy="1463040"/>
          </a:xfrm>
          <a:prstGeom prst="roundRect">
            <a:avLst>
              <a:gd name="adj" fmla="val 4375"/>
            </a:avLst>
          </a:prstGeom>
          <a:solidFill>
            <a:srgbClr val="EAF2FA"/>
          </a:solidFill>
          <a:ln/>
          <a:effectLst>
            <a:outerShdw blurRad="88900" dist="25400" dir="5400000" algn="bl" rotWithShape="0">
              <a:srgbClr val="8FA6C0">
                <a:alpha val="22000"/>
              </a:srgbClr>
            </a:outerShdw>
          </a:effectLst>
        </p:spPr>
      </p:sp>
      <p:sp>
        <p:nvSpPr>
          <p:cNvPr id="5" name="Text 3"/>
          <p:cNvSpPr/>
          <p:nvPr/>
        </p:nvSpPr>
        <p:spPr>
          <a:xfrm>
            <a:off x="667512" y="4133088"/>
            <a:ext cx="457200" cy="457200"/>
          </a:xfrm>
          <a:prstGeom prst="rect">
            <a:avLst/>
          </a:prstGeom>
          <a:noFill/>
          <a:ln/>
        </p:spPr>
        <p:txBody>
          <a:bodyPr wrap="square" lIns="0" tIns="0" rIns="0" bIns="0" rtlCol="0" anchor="ctr"/>
          <a:lstStyle/>
          <a:p>
            <a:pPr marL="0" indent="0">
              <a:buNone/>
            </a:pPr>
            <a:r>
              <a:rPr lang="en-US" sz="2200" b="1" dirty="0">
                <a:solidFill>
                  <a:srgbClr val="41B6E6"/>
                </a:solidFill>
                <a:latin typeface="Arial" pitchFamily="34" charset="0"/>
                <a:ea typeface="Arial" pitchFamily="34" charset="-122"/>
                <a:cs typeface="Arial" pitchFamily="34" charset="-120"/>
              </a:rPr>
              <a:t>1</a:t>
            </a:r>
            <a:endParaRPr lang="en-US" sz="2200" dirty="0"/>
          </a:p>
        </p:txBody>
      </p:sp>
      <p:sp>
        <p:nvSpPr>
          <p:cNvPr id="6" name="Text 4"/>
          <p:cNvSpPr/>
          <p:nvPr/>
        </p:nvSpPr>
        <p:spPr>
          <a:xfrm>
            <a:off x="667512" y="4526280"/>
            <a:ext cx="2377440" cy="411480"/>
          </a:xfrm>
          <a:prstGeom prst="rect">
            <a:avLst/>
          </a:prstGeom>
          <a:noFill/>
          <a:ln/>
        </p:spPr>
        <p:txBody>
          <a:bodyPr wrap="square" lIns="0" tIns="0" rIns="0" bIns="0" rtlCol="0" anchor="ctr"/>
          <a:lstStyle/>
          <a:p>
            <a:pPr marL="0" indent="0">
              <a:buNone/>
            </a:pPr>
            <a:r>
              <a:rPr lang="en-US" sz="1200" b="1" dirty="0">
                <a:solidFill>
                  <a:srgbClr val="003087"/>
                </a:solidFill>
                <a:latin typeface="Arial" pitchFamily="34" charset="0"/>
                <a:ea typeface="Arial" pitchFamily="34" charset="-122"/>
                <a:cs typeface="Arial" pitchFamily="34" charset="-120"/>
              </a:rPr>
              <a:t>Entry &amp; support roles</a:t>
            </a:r>
            <a:endParaRPr lang="en-US" sz="1200" dirty="0"/>
          </a:p>
        </p:txBody>
      </p:sp>
      <p:sp>
        <p:nvSpPr>
          <p:cNvPr id="7" name="Text 5"/>
          <p:cNvSpPr/>
          <p:nvPr/>
        </p:nvSpPr>
        <p:spPr>
          <a:xfrm>
            <a:off x="667512" y="4919472"/>
            <a:ext cx="2377440" cy="1188720"/>
          </a:xfrm>
          <a:prstGeom prst="rect">
            <a:avLst/>
          </a:prstGeom>
          <a:noFill/>
          <a:ln/>
        </p:spPr>
        <p:txBody>
          <a:bodyPr wrap="square" lIns="0" tIns="0" rIns="0" bIns="0" rtlCol="0" anchor="ctr"/>
          <a:lstStyle/>
          <a:p>
            <a:pPr marL="0" indent="0">
              <a:buNone/>
            </a:pPr>
            <a:r>
              <a:rPr lang="en-US" sz="960" dirty="0">
                <a:solidFill>
                  <a:srgbClr val="1F2A37"/>
                </a:solidFill>
                <a:latin typeface="Arial" pitchFamily="34" charset="0"/>
                <a:ea typeface="Arial" pitchFamily="34" charset="-122"/>
                <a:cs typeface="Arial" pitchFamily="34" charset="-120"/>
              </a:rPr>
              <a:t>Healthcare support workers, apprentices — levy-funded entry with no student debt</a:t>
            </a:r>
            <a:endParaRPr lang="en-US" sz="960" dirty="0"/>
          </a:p>
        </p:txBody>
      </p:sp>
      <p:sp>
        <p:nvSpPr>
          <p:cNvPr id="8" name="Shape 6"/>
          <p:cNvSpPr/>
          <p:nvPr/>
        </p:nvSpPr>
        <p:spPr>
          <a:xfrm>
            <a:off x="3364992" y="3246120"/>
            <a:ext cx="2670048" cy="1463040"/>
          </a:xfrm>
          <a:prstGeom prst="roundRect">
            <a:avLst>
              <a:gd name="adj" fmla="val 4375"/>
            </a:avLst>
          </a:prstGeom>
          <a:solidFill>
            <a:srgbClr val="F4F8FC"/>
          </a:solidFill>
          <a:ln/>
          <a:effectLst>
            <a:outerShdw blurRad="88900" dist="25400" dir="5400000" algn="bl" rotWithShape="0">
              <a:srgbClr val="8FA6C0">
                <a:alpha val="22000"/>
              </a:srgbClr>
            </a:outerShdw>
          </a:effectLst>
        </p:spPr>
      </p:sp>
      <p:sp>
        <p:nvSpPr>
          <p:cNvPr id="9" name="Text 7"/>
          <p:cNvSpPr/>
          <p:nvPr/>
        </p:nvSpPr>
        <p:spPr>
          <a:xfrm>
            <a:off x="3529584" y="3355848"/>
            <a:ext cx="457200" cy="457200"/>
          </a:xfrm>
          <a:prstGeom prst="rect">
            <a:avLst/>
          </a:prstGeom>
          <a:noFill/>
          <a:ln/>
        </p:spPr>
        <p:txBody>
          <a:bodyPr wrap="square" lIns="0" tIns="0" rIns="0" bIns="0" rtlCol="0" anchor="ctr"/>
          <a:lstStyle/>
          <a:p>
            <a:pPr marL="0" indent="0">
              <a:buNone/>
            </a:pPr>
            <a:r>
              <a:rPr lang="en-US" sz="2200" b="1" dirty="0">
                <a:solidFill>
                  <a:srgbClr val="41B6E6"/>
                </a:solidFill>
                <a:latin typeface="Arial" pitchFamily="34" charset="0"/>
                <a:ea typeface="Arial" pitchFamily="34" charset="-122"/>
                <a:cs typeface="Arial" pitchFamily="34" charset="-120"/>
              </a:rPr>
              <a:t>2</a:t>
            </a:r>
            <a:endParaRPr lang="en-US" sz="2200" dirty="0"/>
          </a:p>
        </p:txBody>
      </p:sp>
      <p:sp>
        <p:nvSpPr>
          <p:cNvPr id="10" name="Text 8"/>
          <p:cNvSpPr/>
          <p:nvPr/>
        </p:nvSpPr>
        <p:spPr>
          <a:xfrm>
            <a:off x="3529584" y="3749040"/>
            <a:ext cx="2377440" cy="411480"/>
          </a:xfrm>
          <a:prstGeom prst="rect">
            <a:avLst/>
          </a:prstGeom>
          <a:noFill/>
          <a:ln/>
        </p:spPr>
        <p:txBody>
          <a:bodyPr wrap="square" lIns="0" tIns="0" rIns="0" bIns="0" rtlCol="0" anchor="ctr"/>
          <a:lstStyle/>
          <a:p>
            <a:pPr marL="0" indent="0">
              <a:buNone/>
            </a:pPr>
            <a:r>
              <a:rPr lang="en-US" sz="1200" b="1" dirty="0">
                <a:solidFill>
                  <a:srgbClr val="003087"/>
                </a:solidFill>
                <a:latin typeface="Arial" pitchFamily="34" charset="0"/>
                <a:ea typeface="Arial" pitchFamily="34" charset="-122"/>
                <a:cs typeface="Arial" pitchFamily="34" charset="-120"/>
              </a:rPr>
              <a:t>Registered professional</a:t>
            </a:r>
            <a:endParaRPr lang="en-US" sz="1200" dirty="0"/>
          </a:p>
        </p:txBody>
      </p:sp>
      <p:sp>
        <p:nvSpPr>
          <p:cNvPr id="11" name="Text 9"/>
          <p:cNvSpPr/>
          <p:nvPr/>
        </p:nvSpPr>
        <p:spPr>
          <a:xfrm>
            <a:off x="3529584" y="4142232"/>
            <a:ext cx="2377440" cy="1188720"/>
          </a:xfrm>
          <a:prstGeom prst="rect">
            <a:avLst/>
          </a:prstGeom>
          <a:noFill/>
          <a:ln/>
        </p:spPr>
        <p:txBody>
          <a:bodyPr wrap="square" lIns="0" tIns="0" rIns="0" bIns="0" rtlCol="0" anchor="ctr"/>
          <a:lstStyle/>
          <a:p>
            <a:pPr marL="0" indent="0">
              <a:buNone/>
            </a:pPr>
            <a:r>
              <a:rPr lang="en-US" sz="960" dirty="0">
                <a:solidFill>
                  <a:srgbClr val="1F2A37"/>
                </a:solidFill>
                <a:latin typeface="Arial" pitchFamily="34" charset="0"/>
                <a:ea typeface="Arial" pitchFamily="34" charset="-122"/>
                <a:cs typeface="Arial" pitchFamily="34" charset="-120"/>
              </a:rPr>
              <a:t>Nurse degree apprenticeships; expanded medical school places (15,000/yr by 2031/32)</a:t>
            </a:r>
            <a:endParaRPr lang="en-US" sz="960" dirty="0"/>
          </a:p>
        </p:txBody>
      </p:sp>
      <p:sp>
        <p:nvSpPr>
          <p:cNvPr id="12" name="Shape 10"/>
          <p:cNvSpPr/>
          <p:nvPr/>
        </p:nvSpPr>
        <p:spPr>
          <a:xfrm>
            <a:off x="6227064" y="2468880"/>
            <a:ext cx="2670048" cy="1463040"/>
          </a:xfrm>
          <a:prstGeom prst="roundRect">
            <a:avLst>
              <a:gd name="adj" fmla="val 4375"/>
            </a:avLst>
          </a:prstGeom>
          <a:solidFill>
            <a:srgbClr val="EAF2FA"/>
          </a:solidFill>
          <a:ln/>
          <a:effectLst>
            <a:outerShdw blurRad="88900" dist="25400" dir="5400000" algn="bl" rotWithShape="0">
              <a:srgbClr val="8FA6C0">
                <a:alpha val="22000"/>
              </a:srgbClr>
            </a:outerShdw>
          </a:effectLst>
        </p:spPr>
      </p:sp>
      <p:sp>
        <p:nvSpPr>
          <p:cNvPr id="13" name="Text 11"/>
          <p:cNvSpPr/>
          <p:nvPr/>
        </p:nvSpPr>
        <p:spPr>
          <a:xfrm>
            <a:off x="6391656" y="2578608"/>
            <a:ext cx="457200" cy="457200"/>
          </a:xfrm>
          <a:prstGeom prst="rect">
            <a:avLst/>
          </a:prstGeom>
          <a:noFill/>
          <a:ln/>
        </p:spPr>
        <p:txBody>
          <a:bodyPr wrap="square" lIns="0" tIns="0" rIns="0" bIns="0" rtlCol="0" anchor="ctr"/>
          <a:lstStyle/>
          <a:p>
            <a:pPr marL="0" indent="0">
              <a:buNone/>
            </a:pPr>
            <a:r>
              <a:rPr lang="en-US" sz="2200" b="1" dirty="0">
                <a:solidFill>
                  <a:srgbClr val="41B6E6"/>
                </a:solidFill>
                <a:latin typeface="Arial" pitchFamily="34" charset="0"/>
                <a:ea typeface="Arial" pitchFamily="34" charset="-122"/>
                <a:cs typeface="Arial" pitchFamily="34" charset="-120"/>
              </a:rPr>
              <a:t>3</a:t>
            </a:r>
            <a:endParaRPr lang="en-US" sz="2200" dirty="0"/>
          </a:p>
        </p:txBody>
      </p:sp>
      <p:sp>
        <p:nvSpPr>
          <p:cNvPr id="14" name="Text 12"/>
          <p:cNvSpPr/>
          <p:nvPr/>
        </p:nvSpPr>
        <p:spPr>
          <a:xfrm>
            <a:off x="6391656" y="2971800"/>
            <a:ext cx="2377440" cy="411480"/>
          </a:xfrm>
          <a:prstGeom prst="rect">
            <a:avLst/>
          </a:prstGeom>
          <a:noFill/>
          <a:ln/>
        </p:spPr>
        <p:txBody>
          <a:bodyPr wrap="square" lIns="0" tIns="0" rIns="0" bIns="0" rtlCol="0" anchor="ctr"/>
          <a:lstStyle/>
          <a:p>
            <a:pPr marL="0" indent="0">
              <a:buNone/>
            </a:pPr>
            <a:r>
              <a:rPr lang="en-US" sz="1200" b="1" dirty="0">
                <a:solidFill>
                  <a:srgbClr val="003087"/>
                </a:solidFill>
                <a:latin typeface="Arial" pitchFamily="34" charset="0"/>
                <a:ea typeface="Arial" pitchFamily="34" charset="-122"/>
                <a:cs typeface="Arial" pitchFamily="34" charset="-120"/>
              </a:rPr>
              <a:t>Enhanced &amp; advanced practice</a:t>
            </a:r>
            <a:endParaRPr lang="en-US" sz="1200" dirty="0"/>
          </a:p>
        </p:txBody>
      </p:sp>
      <p:sp>
        <p:nvSpPr>
          <p:cNvPr id="15" name="Text 13"/>
          <p:cNvSpPr/>
          <p:nvPr/>
        </p:nvSpPr>
        <p:spPr>
          <a:xfrm>
            <a:off x="6391656" y="3364992"/>
            <a:ext cx="2377440" cy="1188720"/>
          </a:xfrm>
          <a:prstGeom prst="rect">
            <a:avLst/>
          </a:prstGeom>
          <a:noFill/>
          <a:ln/>
        </p:spPr>
        <p:txBody>
          <a:bodyPr wrap="square" lIns="0" tIns="0" rIns="0" bIns="0" rtlCol="0" anchor="ctr"/>
          <a:lstStyle/>
          <a:p>
            <a:pPr marL="0" indent="0">
              <a:buNone/>
            </a:pPr>
            <a:r>
              <a:rPr lang="en-US" sz="960" dirty="0">
                <a:solidFill>
                  <a:srgbClr val="1F2A37"/>
                </a:solidFill>
                <a:latin typeface="Arial" pitchFamily="34" charset="0"/>
                <a:ea typeface="Arial" pitchFamily="34" charset="-122"/>
                <a:cs typeface="Arial" pitchFamily="34" charset="-120"/>
              </a:rPr>
              <a:t>6,300+ advanced practice starters a year by 2031/32; nursing associates to 10,500 places</a:t>
            </a:r>
            <a:endParaRPr lang="en-US" sz="960" dirty="0"/>
          </a:p>
        </p:txBody>
      </p:sp>
      <p:sp>
        <p:nvSpPr>
          <p:cNvPr id="16" name="Shape 14"/>
          <p:cNvSpPr/>
          <p:nvPr/>
        </p:nvSpPr>
        <p:spPr>
          <a:xfrm>
            <a:off x="9089136" y="1691640"/>
            <a:ext cx="2670048" cy="1463040"/>
          </a:xfrm>
          <a:prstGeom prst="roundRect">
            <a:avLst>
              <a:gd name="adj" fmla="val 4375"/>
            </a:avLst>
          </a:prstGeom>
          <a:solidFill>
            <a:srgbClr val="F4F8FC"/>
          </a:solidFill>
          <a:ln/>
          <a:effectLst>
            <a:outerShdw blurRad="88900" dist="25400" dir="5400000" algn="bl" rotWithShape="0">
              <a:srgbClr val="8FA6C0">
                <a:alpha val="22000"/>
              </a:srgbClr>
            </a:outerShdw>
          </a:effectLst>
        </p:spPr>
      </p:sp>
      <p:sp>
        <p:nvSpPr>
          <p:cNvPr id="17" name="Text 15"/>
          <p:cNvSpPr/>
          <p:nvPr/>
        </p:nvSpPr>
        <p:spPr>
          <a:xfrm>
            <a:off x="9253728" y="1801368"/>
            <a:ext cx="457200" cy="457200"/>
          </a:xfrm>
          <a:prstGeom prst="rect">
            <a:avLst/>
          </a:prstGeom>
          <a:noFill/>
          <a:ln/>
        </p:spPr>
        <p:txBody>
          <a:bodyPr wrap="square" lIns="0" tIns="0" rIns="0" bIns="0" rtlCol="0" anchor="ctr"/>
          <a:lstStyle/>
          <a:p>
            <a:pPr marL="0" indent="0">
              <a:buNone/>
            </a:pPr>
            <a:r>
              <a:rPr lang="en-US" sz="2200" b="1" dirty="0">
                <a:solidFill>
                  <a:srgbClr val="41B6E6"/>
                </a:solidFill>
                <a:latin typeface="Arial" pitchFamily="34" charset="0"/>
                <a:ea typeface="Arial" pitchFamily="34" charset="-122"/>
                <a:cs typeface="Arial" pitchFamily="34" charset="-120"/>
              </a:rPr>
              <a:t>4</a:t>
            </a:r>
            <a:endParaRPr lang="en-US" sz="2200" dirty="0"/>
          </a:p>
        </p:txBody>
      </p:sp>
      <p:sp>
        <p:nvSpPr>
          <p:cNvPr id="18" name="Text 16"/>
          <p:cNvSpPr/>
          <p:nvPr/>
        </p:nvSpPr>
        <p:spPr>
          <a:xfrm>
            <a:off x="9253728" y="2194560"/>
            <a:ext cx="2377440" cy="411480"/>
          </a:xfrm>
          <a:prstGeom prst="rect">
            <a:avLst/>
          </a:prstGeom>
          <a:noFill/>
          <a:ln/>
        </p:spPr>
        <p:txBody>
          <a:bodyPr wrap="square" lIns="0" tIns="0" rIns="0" bIns="0" rtlCol="0" anchor="ctr"/>
          <a:lstStyle/>
          <a:p>
            <a:pPr marL="0" indent="0">
              <a:buNone/>
            </a:pPr>
            <a:r>
              <a:rPr lang="en-US" sz="1200" b="1" dirty="0">
                <a:solidFill>
                  <a:srgbClr val="003087"/>
                </a:solidFill>
                <a:latin typeface="Arial" pitchFamily="34" charset="0"/>
                <a:ea typeface="Arial" pitchFamily="34" charset="-122"/>
                <a:cs typeface="Arial" pitchFamily="34" charset="-120"/>
              </a:rPr>
              <a:t>Consultant &amp; system leadership</a:t>
            </a:r>
            <a:endParaRPr lang="en-US" sz="1200" dirty="0"/>
          </a:p>
        </p:txBody>
      </p:sp>
      <p:sp>
        <p:nvSpPr>
          <p:cNvPr id="19" name="Text 17"/>
          <p:cNvSpPr/>
          <p:nvPr/>
        </p:nvSpPr>
        <p:spPr>
          <a:xfrm>
            <a:off x="9253728" y="2587752"/>
            <a:ext cx="2377440" cy="1188720"/>
          </a:xfrm>
          <a:prstGeom prst="rect">
            <a:avLst/>
          </a:prstGeom>
          <a:noFill/>
          <a:ln/>
        </p:spPr>
        <p:txBody>
          <a:bodyPr wrap="square" lIns="0" tIns="0" rIns="0" bIns="0" rtlCol="0" anchor="ctr"/>
          <a:lstStyle/>
          <a:p>
            <a:pPr marL="0" indent="0">
              <a:buNone/>
            </a:pPr>
            <a:r>
              <a:rPr lang="en-US" sz="960" dirty="0">
                <a:solidFill>
                  <a:srgbClr val="1F2A37"/>
                </a:solidFill>
                <a:latin typeface="Arial" pitchFamily="34" charset="0"/>
                <a:ea typeface="Arial" pitchFamily="34" charset="-122"/>
                <a:cs typeface="Arial" pitchFamily="34" charset="-120"/>
              </a:rPr>
              <a:t>Nurse consultants expanded; modernised postgraduate medical education; leadership framework</a:t>
            </a:r>
            <a:endParaRPr lang="en-US" sz="960" dirty="0"/>
          </a:p>
        </p:txBody>
      </p:sp>
      <p:sp>
        <p:nvSpPr>
          <p:cNvPr id="20" name="Text 18"/>
          <p:cNvSpPr/>
          <p:nvPr/>
        </p:nvSpPr>
        <p:spPr>
          <a:xfrm>
            <a:off x="502920" y="5623560"/>
            <a:ext cx="11155680" cy="868680"/>
          </a:xfrm>
          <a:prstGeom prst="rect">
            <a:avLst/>
          </a:prstGeom>
          <a:noFill/>
          <a:ln/>
        </p:spPr>
        <p:txBody>
          <a:bodyPr wrap="square" lIns="0" tIns="0" rIns="0" bIns="0" rtlCol="0" anchor="ctr"/>
          <a:lstStyle/>
          <a:p>
            <a:pPr marL="0" indent="0">
              <a:buNone/>
            </a:pPr>
            <a:r>
              <a:rPr lang="en-US" sz="1200" b="1" dirty="0">
                <a:solidFill>
                  <a:srgbClr val="003087"/>
                </a:solidFill>
                <a:latin typeface="Arial" pitchFamily="34" charset="0"/>
                <a:ea typeface="Arial" pitchFamily="34" charset="-122"/>
                <a:cs typeface="Arial" pitchFamily="34" charset="-120"/>
              </a:rPr>
              <a:t>Why it matters:  </a:t>
            </a:r>
            <a:r>
              <a:rPr lang="en-US" sz="1200" dirty="0">
                <a:solidFill>
                  <a:srgbClr val="1F2A37"/>
                </a:solidFill>
                <a:latin typeface="Arial" pitchFamily="34" charset="0"/>
                <a:ea typeface="Arial" pitchFamily="34" charset="-122"/>
                <a:cs typeface="Arial" pitchFamily="34" charset="-120"/>
              </a:rPr>
              <a:t>51% of staff currently see no career development opportunity in their organisation — the lowest score ever recorded (NHS Staff Survey, 2026). Visible escalators attack the single biggest driver of avoidable turnover, and expectancy logic (Vroom, 1964) predicts effort rises when the path from development to progression is believable.</a:t>
            </a:r>
            <a:endParaRPr lang="en-US" sz="1200" dirty="0"/>
          </a:p>
        </p:txBody>
      </p:sp>
      <p:sp>
        <p:nvSpPr>
          <p:cNvPr id="22" name="Text 20"/>
          <p:cNvSpPr/>
          <p:nvPr/>
        </p:nvSpPr>
        <p:spPr>
          <a:xfrm>
            <a:off x="11411712" y="6446520"/>
            <a:ext cx="457200" cy="274320"/>
          </a:xfrm>
          <a:prstGeom prst="rect">
            <a:avLst/>
          </a:prstGeom>
          <a:noFill/>
          <a:ln/>
        </p:spPr>
        <p:txBody>
          <a:bodyPr wrap="square" lIns="0" tIns="0" rIns="0" bIns="0" rtlCol="0" anchor="ctr"/>
          <a:lstStyle/>
          <a:p>
            <a:pPr marL="0" indent="0" algn="r">
              <a:buNone/>
            </a:pPr>
            <a:r>
              <a:rPr lang="en-US" sz="1000" dirty="0">
                <a:solidFill>
                  <a:srgbClr val="5A6B7B"/>
                </a:solidFill>
                <a:latin typeface="Arial" pitchFamily="34" charset="0"/>
                <a:ea typeface="Arial" pitchFamily="34" charset="-122"/>
                <a:cs typeface="Arial" pitchFamily="34" charset="-120"/>
              </a:rPr>
              <a:t>9</a:t>
            </a:r>
            <a:endParaRPr lang="en-US" sz="1000" dirty="0"/>
          </a:p>
        </p:txBody>
      </p:sp>
      <p:sp>
        <p:nvSpPr>
          <p:cNvPr id="23" name="Text 21"/>
          <p:cNvSpPr/>
          <p:nvPr/>
        </p:nvSpPr>
        <p:spPr>
          <a:xfrm>
            <a:off x="502920" y="6446520"/>
            <a:ext cx="7772400" cy="274320"/>
          </a:xfrm>
          <a:prstGeom prst="rect">
            <a:avLst/>
          </a:prstGeom>
          <a:noFill/>
          <a:ln/>
        </p:spPr>
        <p:txBody>
          <a:bodyPr wrap="square" lIns="0" tIns="0" rIns="0" bIns="0" rtlCol="0" anchor="ctr"/>
          <a:lstStyle/>
          <a:p>
            <a:pPr marL="0" indent="0" algn="l">
              <a:buNone/>
            </a:pPr>
            <a:endParaRPr lang="en-US" sz="85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457200"/>
            <a:ext cx="11155680" cy="658368"/>
          </a:xfrm>
          <a:prstGeom prst="rect">
            <a:avLst/>
          </a:prstGeom>
          <a:noFill/>
          <a:ln/>
        </p:spPr>
        <p:txBody>
          <a:bodyPr wrap="square" lIns="0" tIns="0" rIns="0" bIns="0" rtlCol="0" anchor="ctr"/>
          <a:lstStyle/>
          <a:p>
            <a:pPr marL="0" indent="0">
              <a:buNone/>
            </a:pPr>
            <a:r>
              <a:rPr lang="en-US" sz="3000" b="1" dirty="0">
                <a:solidFill>
                  <a:srgbClr val="003087"/>
                </a:solidFill>
                <a:latin typeface="Arial" pitchFamily="34" charset="0"/>
                <a:ea typeface="Arial" pitchFamily="34" charset="-122"/>
                <a:cs typeface="Arial" pitchFamily="34" charset="-120"/>
              </a:rPr>
              <a:t>A critical evaluation: opportunity ≠ outcome</a:t>
            </a:r>
            <a:endParaRPr lang="en-US" sz="3000" dirty="0"/>
          </a:p>
        </p:txBody>
      </p:sp>
      <p:sp>
        <p:nvSpPr>
          <p:cNvPr id="4" name="Shape 2"/>
          <p:cNvSpPr/>
          <p:nvPr/>
        </p:nvSpPr>
        <p:spPr>
          <a:xfrm>
            <a:off x="502920" y="1828800"/>
            <a:ext cx="3611880" cy="3291840"/>
          </a:xfrm>
          <a:prstGeom prst="roundRect">
            <a:avLst>
              <a:gd name="adj" fmla="val 1944"/>
            </a:avLst>
          </a:prstGeom>
          <a:solidFill>
            <a:srgbClr val="F4F8FC"/>
          </a:solidFill>
          <a:ln/>
          <a:effectLst>
            <a:outerShdw blurRad="88900" dist="25400" dir="5400000" algn="bl" rotWithShape="0">
              <a:srgbClr val="8FA6C0">
                <a:alpha val="22000"/>
              </a:srgbClr>
            </a:outerShdw>
          </a:effectLst>
        </p:spPr>
      </p:sp>
      <p:sp>
        <p:nvSpPr>
          <p:cNvPr id="5" name="Shape 3"/>
          <p:cNvSpPr/>
          <p:nvPr/>
        </p:nvSpPr>
        <p:spPr>
          <a:xfrm>
            <a:off x="731520" y="2057400"/>
            <a:ext cx="502920" cy="502920"/>
          </a:xfrm>
          <a:prstGeom prst="ellipse">
            <a:avLst/>
          </a:prstGeom>
          <a:solidFill>
            <a:srgbClr val="FFFFFF"/>
          </a:solidFill>
          <a:ln/>
        </p:spPr>
      </p:sp>
      <p:pic>
        <p:nvPicPr>
          <p:cNvPr id="6" name="Image 0" descr="preencoded.png"/>
          <p:cNvPicPr>
            <a:picLocks noChangeAspect="1"/>
          </p:cNvPicPr>
          <p:nvPr/>
        </p:nvPicPr>
        <p:blipFill>
          <a:blip r:embed="rId3"/>
          <a:stretch>
            <a:fillRect/>
          </a:stretch>
        </p:blipFill>
        <p:spPr>
          <a:xfrm>
            <a:off x="800341" y="2126221"/>
            <a:ext cx="372161" cy="372161"/>
          </a:xfrm>
          <a:prstGeom prst="rect">
            <a:avLst/>
          </a:prstGeom>
        </p:spPr>
      </p:pic>
      <p:sp>
        <p:nvSpPr>
          <p:cNvPr id="7" name="Text 4"/>
          <p:cNvSpPr/>
          <p:nvPr/>
        </p:nvSpPr>
        <p:spPr>
          <a:xfrm>
            <a:off x="1371600" y="2084832"/>
            <a:ext cx="2560320" cy="411480"/>
          </a:xfrm>
          <a:prstGeom prst="rect">
            <a:avLst/>
          </a:prstGeom>
          <a:noFill/>
          <a:ln/>
        </p:spPr>
        <p:txBody>
          <a:bodyPr wrap="square" lIns="0" tIns="0" rIns="0" bIns="0" rtlCol="0" anchor="ctr"/>
          <a:lstStyle/>
          <a:p>
            <a:pPr marL="0" indent="0">
              <a:buNone/>
            </a:pPr>
            <a:r>
              <a:rPr lang="en-US" sz="1800" b="1" dirty="0">
                <a:solidFill>
                  <a:srgbClr val="003087"/>
                </a:solidFill>
                <a:latin typeface="Arial" pitchFamily="34" charset="0"/>
                <a:ea typeface="Arial" pitchFamily="34" charset="-122"/>
                <a:cs typeface="Arial" pitchFamily="34" charset="-120"/>
              </a:rPr>
              <a:t>Ability</a:t>
            </a:r>
            <a:endParaRPr lang="en-US" sz="1800" dirty="0"/>
          </a:p>
        </p:txBody>
      </p:sp>
      <p:sp>
        <p:nvSpPr>
          <p:cNvPr id="8" name="Text 5"/>
          <p:cNvSpPr/>
          <p:nvPr/>
        </p:nvSpPr>
        <p:spPr>
          <a:xfrm>
            <a:off x="731520" y="2743200"/>
            <a:ext cx="3154680" cy="365760"/>
          </a:xfrm>
          <a:prstGeom prst="rect">
            <a:avLst/>
          </a:prstGeom>
          <a:noFill/>
          <a:ln/>
        </p:spPr>
        <p:txBody>
          <a:bodyPr wrap="square" lIns="0" tIns="0" rIns="0" bIns="0" rtlCol="0" anchor="ctr"/>
          <a:lstStyle/>
          <a:p>
            <a:pPr marL="0" indent="0">
              <a:buNone/>
            </a:pPr>
            <a:r>
              <a:rPr lang="en-US" sz="1250" b="1" dirty="0">
                <a:solidFill>
                  <a:srgbClr val="00722B"/>
                </a:solidFill>
                <a:latin typeface="Arial" pitchFamily="34" charset="0"/>
                <a:ea typeface="Arial" pitchFamily="34" charset="-122"/>
                <a:cs typeface="Arial" pitchFamily="34" charset="-120"/>
              </a:rPr>
              <a:t>Provision is strong on paper</a:t>
            </a:r>
            <a:endParaRPr lang="en-US" sz="1250" dirty="0"/>
          </a:p>
        </p:txBody>
      </p:sp>
      <p:sp>
        <p:nvSpPr>
          <p:cNvPr id="9" name="Text 6"/>
          <p:cNvSpPr/>
          <p:nvPr/>
        </p:nvSpPr>
        <p:spPr>
          <a:xfrm>
            <a:off x="731520" y="3154680"/>
            <a:ext cx="3154680" cy="1828800"/>
          </a:xfrm>
          <a:prstGeom prst="rect">
            <a:avLst/>
          </a:prstGeom>
          <a:noFill/>
          <a:ln/>
        </p:spPr>
        <p:txBody>
          <a:bodyPr wrap="square" lIns="0" tIns="0" rIns="0" bIns="0" rtlCol="0" anchor="ctr"/>
          <a:lstStyle/>
          <a:p>
            <a:pPr marL="0" indent="0">
              <a:buNone/>
            </a:pPr>
            <a:r>
              <a:rPr lang="en-US" sz="1150" dirty="0">
                <a:solidFill>
                  <a:srgbClr val="1F2A37"/>
                </a:solidFill>
                <a:latin typeface="Arial" pitchFamily="34" charset="0"/>
                <a:ea typeface="Arial" pitchFamily="34" charset="-122"/>
                <a:cs typeface="Arial" pitchFamily="34" charset="-120"/>
              </a:rPr>
              <a:t>elfh platform, apprenticeships, simulation, Copilot licences — the NHS is not short of learning 'supply'.</a:t>
            </a:r>
            <a:endParaRPr lang="en-US" sz="1150" dirty="0"/>
          </a:p>
        </p:txBody>
      </p:sp>
      <p:sp>
        <p:nvSpPr>
          <p:cNvPr id="10" name="Shape 7"/>
          <p:cNvSpPr/>
          <p:nvPr/>
        </p:nvSpPr>
        <p:spPr>
          <a:xfrm>
            <a:off x="4315968" y="1828800"/>
            <a:ext cx="3611880" cy="3291840"/>
          </a:xfrm>
          <a:prstGeom prst="roundRect">
            <a:avLst>
              <a:gd name="adj" fmla="val 1944"/>
            </a:avLst>
          </a:prstGeom>
          <a:solidFill>
            <a:srgbClr val="FDF6EC"/>
          </a:solidFill>
          <a:ln/>
          <a:effectLst>
            <a:outerShdw blurRad="88900" dist="25400" dir="5400000" algn="bl" rotWithShape="0">
              <a:srgbClr val="8FA6C0">
                <a:alpha val="22000"/>
              </a:srgbClr>
            </a:outerShdw>
          </a:effectLst>
        </p:spPr>
      </p:sp>
      <p:sp>
        <p:nvSpPr>
          <p:cNvPr id="11" name="Shape 8"/>
          <p:cNvSpPr/>
          <p:nvPr/>
        </p:nvSpPr>
        <p:spPr>
          <a:xfrm>
            <a:off x="4544568" y="2057400"/>
            <a:ext cx="502920" cy="502920"/>
          </a:xfrm>
          <a:prstGeom prst="ellipse">
            <a:avLst/>
          </a:prstGeom>
          <a:solidFill>
            <a:srgbClr val="FFFFFF"/>
          </a:solidFill>
          <a:ln/>
        </p:spPr>
      </p:sp>
      <p:pic>
        <p:nvPicPr>
          <p:cNvPr id="12" name="Image 1" descr="preencoded.png"/>
          <p:cNvPicPr>
            <a:picLocks noChangeAspect="1"/>
          </p:cNvPicPr>
          <p:nvPr/>
        </p:nvPicPr>
        <p:blipFill>
          <a:blip r:embed="rId4"/>
          <a:stretch>
            <a:fillRect/>
          </a:stretch>
        </p:blipFill>
        <p:spPr>
          <a:xfrm>
            <a:off x="4613389" y="2126221"/>
            <a:ext cx="372161" cy="372161"/>
          </a:xfrm>
          <a:prstGeom prst="rect">
            <a:avLst/>
          </a:prstGeom>
        </p:spPr>
      </p:pic>
      <p:sp>
        <p:nvSpPr>
          <p:cNvPr id="13" name="Text 9"/>
          <p:cNvSpPr/>
          <p:nvPr/>
        </p:nvSpPr>
        <p:spPr>
          <a:xfrm>
            <a:off x="5184648" y="2084832"/>
            <a:ext cx="2560320" cy="411480"/>
          </a:xfrm>
          <a:prstGeom prst="rect">
            <a:avLst/>
          </a:prstGeom>
          <a:noFill/>
          <a:ln/>
        </p:spPr>
        <p:txBody>
          <a:bodyPr wrap="square" lIns="0" tIns="0" rIns="0" bIns="0" rtlCol="0" anchor="ctr"/>
          <a:lstStyle/>
          <a:p>
            <a:pPr marL="0" indent="0">
              <a:buNone/>
            </a:pPr>
            <a:r>
              <a:rPr lang="en-US" sz="1800" b="1" dirty="0">
                <a:solidFill>
                  <a:srgbClr val="003087"/>
                </a:solidFill>
                <a:latin typeface="Arial" pitchFamily="34" charset="0"/>
                <a:ea typeface="Arial" pitchFamily="34" charset="-122"/>
                <a:cs typeface="Arial" pitchFamily="34" charset="-120"/>
              </a:rPr>
              <a:t>Motivation</a:t>
            </a:r>
            <a:endParaRPr lang="en-US" sz="1800" dirty="0"/>
          </a:p>
        </p:txBody>
      </p:sp>
      <p:sp>
        <p:nvSpPr>
          <p:cNvPr id="14" name="Text 10"/>
          <p:cNvSpPr/>
          <p:nvPr/>
        </p:nvSpPr>
        <p:spPr>
          <a:xfrm>
            <a:off x="4544568" y="2743200"/>
            <a:ext cx="3154680" cy="365760"/>
          </a:xfrm>
          <a:prstGeom prst="rect">
            <a:avLst/>
          </a:prstGeom>
          <a:noFill/>
          <a:ln/>
        </p:spPr>
        <p:txBody>
          <a:bodyPr wrap="square" lIns="0" tIns="0" rIns="0" bIns="0" rtlCol="0" anchor="ctr"/>
          <a:lstStyle/>
          <a:p>
            <a:pPr marL="0" indent="0">
              <a:buNone/>
            </a:pPr>
            <a:r>
              <a:rPr lang="en-US" sz="1250" b="1" dirty="0">
                <a:solidFill>
                  <a:srgbClr val="B36A00"/>
                </a:solidFill>
                <a:latin typeface="Arial" pitchFamily="34" charset="0"/>
                <a:ea typeface="Arial" pitchFamily="34" charset="-122"/>
                <a:cs typeface="Arial" pitchFamily="34" charset="-120"/>
              </a:rPr>
              <a:t>Fragile and falling</a:t>
            </a:r>
            <a:endParaRPr lang="en-US" sz="1250" dirty="0"/>
          </a:p>
        </p:txBody>
      </p:sp>
      <p:sp>
        <p:nvSpPr>
          <p:cNvPr id="15" name="Text 11"/>
          <p:cNvSpPr/>
          <p:nvPr/>
        </p:nvSpPr>
        <p:spPr>
          <a:xfrm>
            <a:off x="4544568" y="3154680"/>
            <a:ext cx="3154680" cy="1828800"/>
          </a:xfrm>
          <a:prstGeom prst="rect">
            <a:avLst/>
          </a:prstGeom>
          <a:noFill/>
          <a:ln/>
        </p:spPr>
        <p:txBody>
          <a:bodyPr wrap="square" lIns="0" tIns="0" rIns="0" bIns="0" rtlCol="0" anchor="ctr"/>
          <a:lstStyle/>
          <a:p>
            <a:pPr marL="0" indent="0">
              <a:buNone/>
            </a:pPr>
            <a:r>
              <a:rPr lang="en-US" sz="1150" dirty="0">
                <a:solidFill>
                  <a:srgbClr val="1F2A37"/>
                </a:solidFill>
                <a:latin typeface="Arial" pitchFamily="34" charset="0"/>
                <a:ea typeface="Arial" pitchFamily="34" charset="-122"/>
                <a:cs typeface="Arial" pitchFamily="34" charset="-120"/>
              </a:rPr>
              <a:t>Only 55% of staff feel supported to develop their potential; appraisals rarely feel valuable — motivation cannot be assumed (NHS Staff Survey, 2026).</a:t>
            </a:r>
            <a:endParaRPr lang="en-US" sz="1150" dirty="0"/>
          </a:p>
        </p:txBody>
      </p:sp>
      <p:sp>
        <p:nvSpPr>
          <p:cNvPr id="16" name="Shape 12"/>
          <p:cNvSpPr/>
          <p:nvPr/>
        </p:nvSpPr>
        <p:spPr>
          <a:xfrm>
            <a:off x="8129016" y="1828800"/>
            <a:ext cx="3611880" cy="3291840"/>
          </a:xfrm>
          <a:prstGeom prst="roundRect">
            <a:avLst>
              <a:gd name="adj" fmla="val 1944"/>
            </a:avLst>
          </a:prstGeom>
          <a:solidFill>
            <a:srgbClr val="FDF6EC"/>
          </a:solidFill>
          <a:ln/>
          <a:effectLst>
            <a:outerShdw blurRad="88900" dist="25400" dir="5400000" algn="bl" rotWithShape="0">
              <a:srgbClr val="8FA6C0">
                <a:alpha val="22000"/>
              </a:srgbClr>
            </a:outerShdw>
          </a:effectLst>
        </p:spPr>
      </p:sp>
      <p:sp>
        <p:nvSpPr>
          <p:cNvPr id="17" name="Shape 13"/>
          <p:cNvSpPr/>
          <p:nvPr/>
        </p:nvSpPr>
        <p:spPr>
          <a:xfrm>
            <a:off x="8357616" y="2057400"/>
            <a:ext cx="502920" cy="502920"/>
          </a:xfrm>
          <a:prstGeom prst="ellipse">
            <a:avLst/>
          </a:prstGeom>
          <a:solidFill>
            <a:srgbClr val="FFFFFF"/>
          </a:solidFill>
          <a:ln/>
        </p:spPr>
      </p:sp>
      <p:pic>
        <p:nvPicPr>
          <p:cNvPr id="18" name="Image 2" descr="preencoded.png"/>
          <p:cNvPicPr>
            <a:picLocks noChangeAspect="1"/>
          </p:cNvPicPr>
          <p:nvPr/>
        </p:nvPicPr>
        <p:blipFill>
          <a:blip r:embed="rId4"/>
          <a:stretch>
            <a:fillRect/>
          </a:stretch>
        </p:blipFill>
        <p:spPr>
          <a:xfrm>
            <a:off x="8426437" y="2126221"/>
            <a:ext cx="372161" cy="372161"/>
          </a:xfrm>
          <a:prstGeom prst="rect">
            <a:avLst/>
          </a:prstGeom>
        </p:spPr>
      </p:pic>
      <p:sp>
        <p:nvSpPr>
          <p:cNvPr id="19" name="Text 14"/>
          <p:cNvSpPr/>
          <p:nvPr/>
        </p:nvSpPr>
        <p:spPr>
          <a:xfrm>
            <a:off x="8997696" y="2084832"/>
            <a:ext cx="2560320" cy="411480"/>
          </a:xfrm>
          <a:prstGeom prst="rect">
            <a:avLst/>
          </a:prstGeom>
          <a:noFill/>
          <a:ln/>
        </p:spPr>
        <p:txBody>
          <a:bodyPr wrap="square" lIns="0" tIns="0" rIns="0" bIns="0" rtlCol="0" anchor="ctr"/>
          <a:lstStyle/>
          <a:p>
            <a:pPr marL="0" indent="0">
              <a:buNone/>
            </a:pPr>
            <a:r>
              <a:rPr lang="en-US" sz="1800" b="1" dirty="0">
                <a:solidFill>
                  <a:srgbClr val="003087"/>
                </a:solidFill>
                <a:latin typeface="Arial" pitchFamily="34" charset="0"/>
                <a:ea typeface="Arial" pitchFamily="34" charset="-122"/>
                <a:cs typeface="Arial" pitchFamily="34" charset="-120"/>
              </a:rPr>
              <a:t>Opportunity</a:t>
            </a:r>
            <a:endParaRPr lang="en-US" sz="1800" dirty="0"/>
          </a:p>
        </p:txBody>
      </p:sp>
      <p:sp>
        <p:nvSpPr>
          <p:cNvPr id="20" name="Text 15"/>
          <p:cNvSpPr/>
          <p:nvPr/>
        </p:nvSpPr>
        <p:spPr>
          <a:xfrm>
            <a:off x="8357616" y="2743200"/>
            <a:ext cx="3154680" cy="365760"/>
          </a:xfrm>
          <a:prstGeom prst="rect">
            <a:avLst/>
          </a:prstGeom>
          <a:noFill/>
          <a:ln/>
        </p:spPr>
        <p:txBody>
          <a:bodyPr wrap="square" lIns="0" tIns="0" rIns="0" bIns="0" rtlCol="0" anchor="ctr"/>
          <a:lstStyle/>
          <a:p>
            <a:pPr marL="0" indent="0">
              <a:buNone/>
            </a:pPr>
            <a:r>
              <a:rPr lang="en-US" sz="1250" b="1" dirty="0">
                <a:solidFill>
                  <a:srgbClr val="B36A00"/>
                </a:solidFill>
                <a:latin typeface="Arial" pitchFamily="34" charset="0"/>
                <a:ea typeface="Arial" pitchFamily="34" charset="-122"/>
                <a:cs typeface="Arial" pitchFamily="34" charset="-120"/>
              </a:rPr>
              <a:t>The binding constraint</a:t>
            </a:r>
            <a:endParaRPr lang="en-US" sz="1250" dirty="0"/>
          </a:p>
        </p:txBody>
      </p:sp>
      <p:sp>
        <p:nvSpPr>
          <p:cNvPr id="21" name="Text 16"/>
          <p:cNvSpPr/>
          <p:nvPr/>
        </p:nvSpPr>
        <p:spPr>
          <a:xfrm>
            <a:off x="8357616" y="3154680"/>
            <a:ext cx="3154680" cy="1828800"/>
          </a:xfrm>
          <a:prstGeom prst="rect">
            <a:avLst/>
          </a:prstGeom>
          <a:noFill/>
          <a:ln/>
        </p:spPr>
        <p:txBody>
          <a:bodyPr wrap="square" lIns="0" tIns="0" rIns="0" bIns="0" rtlCol="0" anchor="ctr"/>
          <a:lstStyle/>
          <a:p>
            <a:pPr marL="0" indent="0">
              <a:buNone/>
            </a:pPr>
            <a:r>
              <a:rPr lang="en-US" sz="1150" dirty="0">
                <a:solidFill>
                  <a:srgbClr val="1F2A37"/>
                </a:solidFill>
                <a:latin typeface="Arial" pitchFamily="34" charset="0"/>
                <a:ea typeface="Arial" pitchFamily="34" charset="-122"/>
                <a:cs typeface="Arial" pitchFamily="34" charset="-120"/>
              </a:rPr>
              <a:t>Without protected time, backfill and manager support, provision goes unused — 58% can access the right L&amp;D when needed, a three-year low.</a:t>
            </a:r>
            <a:endParaRPr lang="en-US" sz="1150" dirty="0"/>
          </a:p>
        </p:txBody>
      </p:sp>
      <p:sp>
        <p:nvSpPr>
          <p:cNvPr id="22" name="Text 17"/>
          <p:cNvSpPr/>
          <p:nvPr/>
        </p:nvSpPr>
        <p:spPr>
          <a:xfrm>
            <a:off x="502920" y="5349240"/>
            <a:ext cx="11155680" cy="731520"/>
          </a:xfrm>
          <a:prstGeom prst="rect">
            <a:avLst/>
          </a:prstGeom>
          <a:noFill/>
          <a:ln/>
        </p:spPr>
        <p:txBody>
          <a:bodyPr wrap="square" lIns="0" tIns="0" rIns="0" bIns="0" rtlCol="0" anchor="ctr"/>
          <a:lstStyle/>
          <a:p>
            <a:pPr marL="0" indent="0">
              <a:buNone/>
            </a:pPr>
            <a:r>
              <a:rPr lang="en-US" sz="1300" b="1" dirty="0">
                <a:solidFill>
                  <a:srgbClr val="003087"/>
                </a:solidFill>
                <a:latin typeface="Arial" pitchFamily="34" charset="0"/>
                <a:ea typeface="Arial" pitchFamily="34" charset="-122"/>
                <a:cs typeface="Arial" pitchFamily="34" charset="-120"/>
              </a:rPr>
              <a:t>Judgement: </a:t>
            </a:r>
            <a:r>
              <a:rPr lang="en-US" sz="1300" dirty="0">
                <a:solidFill>
                  <a:srgbClr val="1F2A37"/>
                </a:solidFill>
                <a:latin typeface="Arial" pitchFamily="34" charset="0"/>
                <a:ea typeface="Arial" pitchFamily="34" charset="-122"/>
                <a:cs typeface="Arial" pitchFamily="34" charset="-120"/>
              </a:rPr>
              <a:t>performance requires all three multiplied together — so the highest-value interventions are those that unlock Opportunity and Motivation, not more content. This directly shapes our recommendations in Section 5.</a:t>
            </a:r>
            <a:endParaRPr lang="en-US" sz="1300" dirty="0"/>
          </a:p>
        </p:txBody>
      </p:sp>
      <p:sp>
        <p:nvSpPr>
          <p:cNvPr id="24" name="Text 19"/>
          <p:cNvSpPr/>
          <p:nvPr/>
        </p:nvSpPr>
        <p:spPr>
          <a:xfrm>
            <a:off x="11411712" y="6446520"/>
            <a:ext cx="457200" cy="274320"/>
          </a:xfrm>
          <a:prstGeom prst="rect">
            <a:avLst/>
          </a:prstGeom>
          <a:noFill/>
          <a:ln/>
        </p:spPr>
        <p:txBody>
          <a:bodyPr wrap="square" lIns="0" tIns="0" rIns="0" bIns="0" rtlCol="0" anchor="ctr"/>
          <a:lstStyle/>
          <a:p>
            <a:pPr marL="0" indent="0" algn="r">
              <a:buNone/>
            </a:pPr>
            <a:r>
              <a:rPr lang="en-US" sz="1000" dirty="0">
                <a:solidFill>
                  <a:srgbClr val="5A6B7B"/>
                </a:solidFill>
                <a:latin typeface="Arial" pitchFamily="34" charset="0"/>
                <a:ea typeface="Arial" pitchFamily="34" charset="-122"/>
                <a:cs typeface="Arial" pitchFamily="34" charset="-120"/>
              </a:rPr>
              <a:t>10</a:t>
            </a:r>
            <a:endParaRPr lang="en-US" sz="1000" dirty="0"/>
          </a:p>
        </p:txBody>
      </p:sp>
      <p:sp>
        <p:nvSpPr>
          <p:cNvPr id="25" name="Text 20"/>
          <p:cNvSpPr/>
          <p:nvPr/>
        </p:nvSpPr>
        <p:spPr>
          <a:xfrm>
            <a:off x="502920" y="6446520"/>
            <a:ext cx="7772400" cy="274320"/>
          </a:xfrm>
          <a:prstGeom prst="rect">
            <a:avLst/>
          </a:prstGeom>
          <a:noFill/>
          <a:ln/>
        </p:spPr>
        <p:txBody>
          <a:bodyPr wrap="square" lIns="0" tIns="0" rIns="0" bIns="0" rtlCol="0" anchor="ctr"/>
          <a:lstStyle/>
          <a:p>
            <a:pPr marL="0" indent="0" algn="l">
              <a:buNone/>
            </a:pPr>
            <a:endParaRPr lang="en-US" sz="85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457200"/>
            <a:ext cx="11155680" cy="658368"/>
          </a:xfrm>
          <a:prstGeom prst="rect">
            <a:avLst/>
          </a:prstGeom>
          <a:noFill/>
          <a:ln/>
        </p:spPr>
        <p:txBody>
          <a:bodyPr wrap="square" lIns="0" tIns="0" rIns="0" bIns="0" rtlCol="0" anchor="ctr"/>
          <a:lstStyle/>
          <a:p>
            <a:pPr marL="0" indent="0">
              <a:buNone/>
            </a:pPr>
            <a:r>
              <a:rPr lang="en-US" sz="3000" b="1" dirty="0">
                <a:solidFill>
                  <a:srgbClr val="003087"/>
                </a:solidFill>
                <a:latin typeface="Arial" pitchFamily="34" charset="0"/>
                <a:ea typeface="Arial" pitchFamily="34" charset="-122"/>
                <a:cs typeface="Arial" pitchFamily="34" charset="-120"/>
              </a:rPr>
              <a:t>The challenge in the workforce's own words</a:t>
            </a:r>
            <a:endParaRPr lang="en-US" sz="3000" dirty="0"/>
          </a:p>
        </p:txBody>
      </p:sp>
      <p:graphicFrame>
        <p:nvGraphicFramePr>
          <p:cNvPr id="4" name="Chart 0"/>
          <p:cNvGraphicFramePr/>
          <p:nvPr/>
        </p:nvGraphicFramePr>
        <p:xfrm>
          <a:off x="502920" y="1783080"/>
          <a:ext cx="7315200" cy="4114800"/>
        </p:xfrm>
        <a:graphic>
          <a:graphicData uri="http://schemas.openxmlformats.org/drawingml/2006/chart">
            <c:chart xmlns:c="http://schemas.openxmlformats.org/drawingml/2006/chart" xmlns:r="http://schemas.openxmlformats.org/officeDocument/2006/relationships" r:id="rId3"/>
          </a:graphicData>
        </a:graphic>
      </p:graphicFrame>
      <p:sp>
        <p:nvSpPr>
          <p:cNvPr id="5" name="Text 2"/>
          <p:cNvSpPr/>
          <p:nvPr/>
        </p:nvSpPr>
        <p:spPr>
          <a:xfrm>
            <a:off x="502920" y="5943600"/>
            <a:ext cx="7315200" cy="274320"/>
          </a:xfrm>
          <a:prstGeom prst="rect">
            <a:avLst/>
          </a:prstGeom>
          <a:noFill/>
          <a:ln/>
        </p:spPr>
        <p:txBody>
          <a:bodyPr wrap="square" lIns="0" tIns="0" rIns="0" bIns="0" rtlCol="0" anchor="ctr"/>
          <a:lstStyle/>
          <a:p>
            <a:pPr marL="0" indent="0">
              <a:buNone/>
            </a:pPr>
            <a:endParaRPr lang="en-US" sz="850" dirty="0"/>
          </a:p>
        </p:txBody>
      </p:sp>
      <p:sp>
        <p:nvSpPr>
          <p:cNvPr id="6" name="Shape 3"/>
          <p:cNvSpPr/>
          <p:nvPr/>
        </p:nvSpPr>
        <p:spPr>
          <a:xfrm>
            <a:off x="8092440" y="1783080"/>
            <a:ext cx="3611880" cy="1920240"/>
          </a:xfrm>
          <a:prstGeom prst="roundRect">
            <a:avLst>
              <a:gd name="adj" fmla="val 3333"/>
            </a:avLst>
          </a:prstGeom>
          <a:solidFill>
            <a:srgbClr val="FDECEC"/>
          </a:solidFill>
          <a:ln/>
          <a:effectLst>
            <a:outerShdw blurRad="88900" dist="25400" dir="5400000" algn="bl" rotWithShape="0">
              <a:srgbClr val="8FA6C0">
                <a:alpha val="22000"/>
              </a:srgbClr>
            </a:outerShdw>
          </a:effectLst>
        </p:spPr>
      </p:sp>
      <p:sp>
        <p:nvSpPr>
          <p:cNvPr id="7" name="Text 4"/>
          <p:cNvSpPr/>
          <p:nvPr/>
        </p:nvSpPr>
        <p:spPr>
          <a:xfrm>
            <a:off x="8321040" y="1965960"/>
            <a:ext cx="3108960" cy="640080"/>
          </a:xfrm>
          <a:prstGeom prst="rect">
            <a:avLst/>
          </a:prstGeom>
          <a:noFill/>
          <a:ln/>
        </p:spPr>
        <p:txBody>
          <a:bodyPr wrap="square" lIns="0" tIns="0" rIns="0" bIns="0" rtlCol="0" anchor="ctr"/>
          <a:lstStyle/>
          <a:p>
            <a:pPr marL="0" indent="0">
              <a:buNone/>
            </a:pPr>
            <a:r>
              <a:rPr lang="en-US" sz="3600" b="1" dirty="0">
                <a:solidFill>
                  <a:srgbClr val="B02A30"/>
                </a:solidFill>
                <a:latin typeface="Arial" pitchFamily="34" charset="0"/>
                <a:ea typeface="Arial" pitchFamily="34" charset="-122"/>
                <a:cs typeface="Arial" pitchFamily="34" charset="-120"/>
              </a:rPr>
              <a:t>51.15%</a:t>
            </a:r>
            <a:endParaRPr lang="en-US" sz="3600" dirty="0"/>
          </a:p>
        </p:txBody>
      </p:sp>
      <p:sp>
        <p:nvSpPr>
          <p:cNvPr id="8" name="Text 5"/>
          <p:cNvSpPr/>
          <p:nvPr/>
        </p:nvSpPr>
        <p:spPr>
          <a:xfrm>
            <a:off x="8321040" y="2651760"/>
            <a:ext cx="3200400" cy="960120"/>
          </a:xfrm>
          <a:prstGeom prst="rect">
            <a:avLst/>
          </a:prstGeom>
          <a:noFill/>
          <a:ln/>
        </p:spPr>
        <p:txBody>
          <a:bodyPr wrap="square" lIns="0" tIns="0" rIns="0" bIns="0" rtlCol="0" anchor="ctr"/>
          <a:lstStyle/>
          <a:p>
            <a:pPr marL="0" indent="0">
              <a:buNone/>
            </a:pPr>
            <a:r>
              <a:rPr lang="en-US" sz="1150" dirty="0">
                <a:solidFill>
                  <a:srgbClr val="1F2A37"/>
                </a:solidFill>
                <a:latin typeface="Arial" pitchFamily="34" charset="0"/>
                <a:ea typeface="Arial" pitchFamily="34" charset="-122"/>
                <a:cs typeface="Arial" pitchFamily="34" charset="-120"/>
              </a:rPr>
              <a:t>see career development opportunities in their organisation — the lowest level ever recorded in the survey's history.</a:t>
            </a:r>
            <a:endParaRPr lang="en-US" sz="1150" dirty="0"/>
          </a:p>
        </p:txBody>
      </p:sp>
      <p:sp>
        <p:nvSpPr>
          <p:cNvPr id="9" name="Shape 6"/>
          <p:cNvSpPr/>
          <p:nvPr/>
        </p:nvSpPr>
        <p:spPr>
          <a:xfrm>
            <a:off x="8092440" y="3931920"/>
            <a:ext cx="3611880" cy="1965960"/>
          </a:xfrm>
          <a:prstGeom prst="roundRect">
            <a:avLst>
              <a:gd name="adj" fmla="val 3256"/>
            </a:avLst>
          </a:prstGeom>
          <a:solidFill>
            <a:srgbClr val="F4F8FC"/>
          </a:solidFill>
          <a:ln/>
          <a:effectLst>
            <a:outerShdw blurRad="88900" dist="25400" dir="5400000" algn="bl" rotWithShape="0">
              <a:srgbClr val="8FA6C0">
                <a:alpha val="22000"/>
              </a:srgbClr>
            </a:outerShdw>
          </a:effectLst>
        </p:spPr>
      </p:sp>
      <p:sp>
        <p:nvSpPr>
          <p:cNvPr id="10" name="Text 7"/>
          <p:cNvSpPr/>
          <p:nvPr/>
        </p:nvSpPr>
        <p:spPr>
          <a:xfrm>
            <a:off x="8321040" y="4114800"/>
            <a:ext cx="3200400" cy="1645920"/>
          </a:xfrm>
          <a:prstGeom prst="rect">
            <a:avLst/>
          </a:prstGeom>
          <a:noFill/>
          <a:ln/>
        </p:spPr>
        <p:txBody>
          <a:bodyPr wrap="square" lIns="0" tIns="0" rIns="0" bIns="0" rtlCol="0" anchor="ctr"/>
          <a:lstStyle/>
          <a:p>
            <a:pPr marL="0" indent="0">
              <a:buNone/>
            </a:pPr>
            <a:r>
              <a:rPr lang="en-US" sz="1150" b="1" dirty="0">
                <a:solidFill>
                  <a:srgbClr val="003087"/>
                </a:solidFill>
                <a:latin typeface="Arial" pitchFamily="34" charset="0"/>
                <a:ea typeface="Arial" pitchFamily="34" charset="-122"/>
                <a:cs typeface="Arial" pitchFamily="34" charset="-120"/>
              </a:rPr>
              <a:t>Why this matters: </a:t>
            </a:r>
            <a:r>
              <a:rPr lang="en-US" sz="1150" dirty="0">
                <a:solidFill>
                  <a:srgbClr val="1F2A37"/>
                </a:solidFill>
                <a:latin typeface="Arial" pitchFamily="34" charset="0"/>
                <a:ea typeface="Arial" pitchFamily="34" charset="-122"/>
                <a:cs typeface="Arial" pitchFamily="34" charset="-120"/>
              </a:rPr>
              <a:t>development perception is a proven predictor of retention and care quality — both metrics the 10 Year Workforce Plan is expected to target (NHS Confederation, 2026).</a:t>
            </a:r>
            <a:endParaRPr lang="en-US" sz="1150" dirty="0"/>
          </a:p>
        </p:txBody>
      </p:sp>
      <p:sp>
        <p:nvSpPr>
          <p:cNvPr id="11" name="Text 8"/>
          <p:cNvSpPr/>
          <p:nvPr/>
        </p:nvSpPr>
        <p:spPr>
          <a:xfrm>
            <a:off x="6976872" y="146304"/>
            <a:ext cx="4754880" cy="274320"/>
          </a:xfrm>
          <a:prstGeom prst="rect">
            <a:avLst/>
          </a:prstGeom>
          <a:noFill/>
          <a:ln/>
        </p:spPr>
        <p:txBody>
          <a:bodyPr wrap="square" lIns="0" tIns="0" rIns="0" bIns="0" rtlCol="0" anchor="ctr"/>
          <a:lstStyle/>
          <a:p>
            <a:pPr marL="0" indent="0" algn="r">
              <a:buNone/>
            </a:pPr>
            <a:endParaRPr lang="en-US" sz="900" dirty="0"/>
          </a:p>
        </p:txBody>
      </p:sp>
      <p:sp>
        <p:nvSpPr>
          <p:cNvPr id="12" name="Text 9"/>
          <p:cNvSpPr/>
          <p:nvPr/>
        </p:nvSpPr>
        <p:spPr>
          <a:xfrm>
            <a:off x="11411712" y="6446520"/>
            <a:ext cx="457200" cy="274320"/>
          </a:xfrm>
          <a:prstGeom prst="rect">
            <a:avLst/>
          </a:prstGeom>
          <a:noFill/>
          <a:ln/>
        </p:spPr>
        <p:txBody>
          <a:bodyPr wrap="square" lIns="0" tIns="0" rIns="0" bIns="0" rtlCol="0" anchor="ctr"/>
          <a:lstStyle/>
          <a:p>
            <a:pPr marL="0" indent="0" algn="r">
              <a:buNone/>
            </a:pPr>
            <a:r>
              <a:rPr lang="en-US" sz="1000" dirty="0">
                <a:solidFill>
                  <a:srgbClr val="5A6B7B"/>
                </a:solidFill>
                <a:latin typeface="Arial" pitchFamily="34" charset="0"/>
                <a:ea typeface="Arial" pitchFamily="34" charset="-122"/>
                <a:cs typeface="Arial" pitchFamily="34" charset="-120"/>
              </a:rPr>
              <a:t>11</a:t>
            </a:r>
            <a:endParaRPr lang="en-US" sz="10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457200"/>
            <a:ext cx="11155680" cy="658368"/>
          </a:xfrm>
          <a:prstGeom prst="rect">
            <a:avLst/>
          </a:prstGeom>
          <a:noFill/>
          <a:ln/>
        </p:spPr>
        <p:txBody>
          <a:bodyPr wrap="square" lIns="0" tIns="0" rIns="0" bIns="0" rtlCol="0" anchor="ctr"/>
          <a:lstStyle/>
          <a:p>
            <a:pPr marL="0" indent="0">
              <a:buNone/>
            </a:pPr>
            <a:r>
              <a:rPr lang="en-US" sz="3000" b="1" dirty="0">
                <a:solidFill>
                  <a:srgbClr val="003087"/>
                </a:solidFill>
                <a:latin typeface="Arial" pitchFamily="34" charset="0"/>
                <a:ea typeface="Arial" pitchFamily="34" charset="-122"/>
                <a:cs typeface="Arial" pitchFamily="34" charset="-120"/>
              </a:rPr>
              <a:t>The appraisal paradox: maximum compliance, minimum value</a:t>
            </a:r>
            <a:endParaRPr lang="en-US" sz="3000" dirty="0"/>
          </a:p>
        </p:txBody>
      </p:sp>
      <p:sp>
        <p:nvSpPr>
          <p:cNvPr id="4" name="Shape 2"/>
          <p:cNvSpPr/>
          <p:nvPr/>
        </p:nvSpPr>
        <p:spPr>
          <a:xfrm>
            <a:off x="502920" y="1783080"/>
            <a:ext cx="3611880" cy="1783080"/>
          </a:xfrm>
          <a:prstGeom prst="roundRect">
            <a:avLst>
              <a:gd name="adj" fmla="val 3590"/>
            </a:avLst>
          </a:prstGeom>
          <a:solidFill>
            <a:srgbClr val="F4F8FC"/>
          </a:solidFill>
          <a:ln/>
          <a:effectLst>
            <a:outerShdw blurRad="88900" dist="25400" dir="5400000" algn="bl" rotWithShape="0">
              <a:srgbClr val="8FA6C0">
                <a:alpha val="22000"/>
              </a:srgbClr>
            </a:outerShdw>
          </a:effectLst>
        </p:spPr>
      </p:sp>
      <p:sp>
        <p:nvSpPr>
          <p:cNvPr id="5" name="Text 3"/>
          <p:cNvSpPr/>
          <p:nvPr/>
        </p:nvSpPr>
        <p:spPr>
          <a:xfrm>
            <a:off x="731520" y="1938528"/>
            <a:ext cx="3108960" cy="640080"/>
          </a:xfrm>
          <a:prstGeom prst="rect">
            <a:avLst/>
          </a:prstGeom>
          <a:noFill/>
          <a:ln/>
        </p:spPr>
        <p:txBody>
          <a:bodyPr wrap="square" lIns="0" tIns="0" rIns="0" bIns="0" rtlCol="0" anchor="ctr"/>
          <a:lstStyle/>
          <a:p>
            <a:pPr marL="0" indent="0">
              <a:buNone/>
            </a:pPr>
            <a:r>
              <a:rPr lang="en-US" sz="3400" b="1" dirty="0">
                <a:solidFill>
                  <a:srgbClr val="003087"/>
                </a:solidFill>
                <a:latin typeface="Arial" pitchFamily="34" charset="0"/>
                <a:ea typeface="Arial" pitchFamily="34" charset="-122"/>
                <a:cs typeface="Arial" pitchFamily="34" charset="-120"/>
              </a:rPr>
              <a:t>86.4%</a:t>
            </a:r>
            <a:endParaRPr lang="en-US" sz="3400" dirty="0"/>
          </a:p>
        </p:txBody>
      </p:sp>
      <p:sp>
        <p:nvSpPr>
          <p:cNvPr id="6" name="Text 4"/>
          <p:cNvSpPr/>
          <p:nvPr/>
        </p:nvSpPr>
        <p:spPr>
          <a:xfrm>
            <a:off x="731520" y="2606040"/>
            <a:ext cx="3154680" cy="868680"/>
          </a:xfrm>
          <a:prstGeom prst="rect">
            <a:avLst/>
          </a:prstGeom>
          <a:noFill/>
          <a:ln/>
        </p:spPr>
        <p:txBody>
          <a:bodyPr wrap="square" lIns="0" tIns="0" rIns="0" bIns="0" rtlCol="0" anchor="ctr"/>
          <a:lstStyle/>
          <a:p>
            <a:pPr marL="0" indent="0">
              <a:buNone/>
            </a:pPr>
            <a:r>
              <a:rPr lang="en-US" sz="1150" dirty="0">
                <a:solidFill>
                  <a:srgbClr val="1F2A37"/>
                </a:solidFill>
                <a:latin typeface="Arial" pitchFamily="34" charset="0"/>
                <a:ea typeface="Arial" pitchFamily="34" charset="-122"/>
                <a:cs typeface="Arial" pitchFamily="34" charset="-120"/>
              </a:rPr>
              <a:t>of staff had an appraisal in the last 12 months — the highest completion rate ever</a:t>
            </a:r>
            <a:endParaRPr lang="en-US" sz="1150" dirty="0"/>
          </a:p>
        </p:txBody>
      </p:sp>
      <p:sp>
        <p:nvSpPr>
          <p:cNvPr id="7" name="Shape 5"/>
          <p:cNvSpPr/>
          <p:nvPr/>
        </p:nvSpPr>
        <p:spPr>
          <a:xfrm>
            <a:off x="4315968" y="1783080"/>
            <a:ext cx="3611880" cy="1783080"/>
          </a:xfrm>
          <a:prstGeom prst="roundRect">
            <a:avLst>
              <a:gd name="adj" fmla="val 3590"/>
            </a:avLst>
          </a:prstGeom>
          <a:solidFill>
            <a:srgbClr val="FDECEC"/>
          </a:solidFill>
          <a:ln/>
          <a:effectLst>
            <a:outerShdw blurRad="88900" dist="25400" dir="5400000" algn="bl" rotWithShape="0">
              <a:srgbClr val="8FA6C0">
                <a:alpha val="22000"/>
              </a:srgbClr>
            </a:outerShdw>
          </a:effectLst>
        </p:spPr>
      </p:sp>
      <p:sp>
        <p:nvSpPr>
          <p:cNvPr id="8" name="Text 6"/>
          <p:cNvSpPr/>
          <p:nvPr/>
        </p:nvSpPr>
        <p:spPr>
          <a:xfrm>
            <a:off x="4544568" y="1938528"/>
            <a:ext cx="3108960" cy="640080"/>
          </a:xfrm>
          <a:prstGeom prst="rect">
            <a:avLst/>
          </a:prstGeom>
          <a:noFill/>
          <a:ln/>
        </p:spPr>
        <p:txBody>
          <a:bodyPr wrap="square" lIns="0" tIns="0" rIns="0" bIns="0" rtlCol="0" anchor="ctr"/>
          <a:lstStyle/>
          <a:p>
            <a:pPr marL="0" indent="0">
              <a:buNone/>
            </a:pPr>
            <a:r>
              <a:rPr lang="en-US" sz="3400" b="1" dirty="0">
                <a:solidFill>
                  <a:srgbClr val="B02A30"/>
                </a:solidFill>
                <a:latin typeface="Arial" pitchFamily="34" charset="0"/>
                <a:ea typeface="Arial" pitchFamily="34" charset="-122"/>
                <a:cs typeface="Arial" pitchFamily="34" charset="-120"/>
              </a:rPr>
              <a:t>26.0%</a:t>
            </a:r>
            <a:endParaRPr lang="en-US" sz="3400" dirty="0"/>
          </a:p>
        </p:txBody>
      </p:sp>
      <p:sp>
        <p:nvSpPr>
          <p:cNvPr id="9" name="Text 7"/>
          <p:cNvSpPr/>
          <p:nvPr/>
        </p:nvSpPr>
        <p:spPr>
          <a:xfrm>
            <a:off x="4544568" y="2606040"/>
            <a:ext cx="3154680" cy="868680"/>
          </a:xfrm>
          <a:prstGeom prst="rect">
            <a:avLst/>
          </a:prstGeom>
          <a:noFill/>
          <a:ln/>
        </p:spPr>
        <p:txBody>
          <a:bodyPr wrap="square" lIns="0" tIns="0" rIns="0" bIns="0" rtlCol="0" anchor="ctr"/>
          <a:lstStyle/>
          <a:p>
            <a:pPr marL="0" indent="0">
              <a:buNone/>
            </a:pPr>
            <a:r>
              <a:rPr lang="en-US" sz="1150" dirty="0">
                <a:solidFill>
                  <a:srgbClr val="1F2A37"/>
                </a:solidFill>
                <a:latin typeface="Arial" pitchFamily="34" charset="0"/>
                <a:ea typeface="Arial" pitchFamily="34" charset="-122"/>
                <a:cs typeface="Arial" pitchFamily="34" charset="-120"/>
              </a:rPr>
              <a:t>say it helped them improve how they do their job</a:t>
            </a:r>
            <a:endParaRPr lang="en-US" sz="1150" dirty="0"/>
          </a:p>
        </p:txBody>
      </p:sp>
      <p:sp>
        <p:nvSpPr>
          <p:cNvPr id="10" name="Shape 8"/>
          <p:cNvSpPr/>
          <p:nvPr/>
        </p:nvSpPr>
        <p:spPr>
          <a:xfrm>
            <a:off x="8129016" y="1783080"/>
            <a:ext cx="3611880" cy="1783080"/>
          </a:xfrm>
          <a:prstGeom prst="roundRect">
            <a:avLst>
              <a:gd name="adj" fmla="val 3590"/>
            </a:avLst>
          </a:prstGeom>
          <a:solidFill>
            <a:srgbClr val="FDECEC"/>
          </a:solidFill>
          <a:ln/>
          <a:effectLst>
            <a:outerShdw blurRad="88900" dist="25400" dir="5400000" algn="bl" rotWithShape="0">
              <a:srgbClr val="8FA6C0">
                <a:alpha val="22000"/>
              </a:srgbClr>
            </a:outerShdw>
          </a:effectLst>
        </p:spPr>
      </p:sp>
      <p:sp>
        <p:nvSpPr>
          <p:cNvPr id="11" name="Text 9"/>
          <p:cNvSpPr/>
          <p:nvPr/>
        </p:nvSpPr>
        <p:spPr>
          <a:xfrm>
            <a:off x="8357616" y="1938528"/>
            <a:ext cx="3108960" cy="640080"/>
          </a:xfrm>
          <a:prstGeom prst="rect">
            <a:avLst/>
          </a:prstGeom>
          <a:noFill/>
          <a:ln/>
        </p:spPr>
        <p:txBody>
          <a:bodyPr wrap="square" lIns="0" tIns="0" rIns="0" bIns="0" rtlCol="0" anchor="ctr"/>
          <a:lstStyle/>
          <a:p>
            <a:pPr marL="0" indent="0">
              <a:buNone/>
            </a:pPr>
            <a:r>
              <a:rPr lang="en-US" sz="3400" b="1" dirty="0">
                <a:solidFill>
                  <a:srgbClr val="B02A30"/>
                </a:solidFill>
                <a:latin typeface="Arial" pitchFamily="34" charset="0"/>
                <a:ea typeface="Arial" pitchFamily="34" charset="-122"/>
                <a:cs typeface="Arial" pitchFamily="34" charset="-120"/>
              </a:rPr>
              <a:t>32.9%</a:t>
            </a:r>
            <a:endParaRPr lang="en-US" sz="3400" dirty="0"/>
          </a:p>
        </p:txBody>
      </p:sp>
      <p:sp>
        <p:nvSpPr>
          <p:cNvPr id="12" name="Text 10"/>
          <p:cNvSpPr/>
          <p:nvPr/>
        </p:nvSpPr>
        <p:spPr>
          <a:xfrm>
            <a:off x="8357616" y="2606040"/>
            <a:ext cx="3154680" cy="868680"/>
          </a:xfrm>
          <a:prstGeom prst="rect">
            <a:avLst/>
          </a:prstGeom>
          <a:noFill/>
          <a:ln/>
        </p:spPr>
        <p:txBody>
          <a:bodyPr wrap="square" lIns="0" tIns="0" rIns="0" bIns="0" rtlCol="0" anchor="ctr"/>
          <a:lstStyle/>
          <a:p>
            <a:pPr marL="0" indent="0">
              <a:buNone/>
            </a:pPr>
            <a:r>
              <a:rPr lang="en-US" sz="1150" dirty="0">
                <a:solidFill>
                  <a:srgbClr val="1F2A37"/>
                </a:solidFill>
                <a:latin typeface="Arial" pitchFamily="34" charset="0"/>
                <a:ea typeface="Arial" pitchFamily="34" charset="-122"/>
                <a:cs typeface="Arial" pitchFamily="34" charset="-120"/>
              </a:rPr>
              <a:t>left feeling their work is valued by the organisation</a:t>
            </a:r>
            <a:endParaRPr lang="en-US" sz="1150" dirty="0"/>
          </a:p>
        </p:txBody>
      </p:sp>
      <p:sp>
        <p:nvSpPr>
          <p:cNvPr id="13" name="Text 11"/>
          <p:cNvSpPr/>
          <p:nvPr/>
        </p:nvSpPr>
        <p:spPr>
          <a:xfrm>
            <a:off x="502920" y="3639312"/>
            <a:ext cx="7315200" cy="256032"/>
          </a:xfrm>
          <a:prstGeom prst="rect">
            <a:avLst/>
          </a:prstGeom>
          <a:noFill/>
          <a:ln/>
        </p:spPr>
        <p:txBody>
          <a:bodyPr wrap="square" lIns="0" tIns="0" rIns="0" bIns="0" rtlCol="0" anchor="ctr"/>
          <a:lstStyle/>
          <a:p>
            <a:pPr marL="0" indent="0">
              <a:buNone/>
            </a:pPr>
            <a:r>
              <a:rPr lang="en-US" sz="850" i="1" dirty="0">
                <a:solidFill>
                  <a:srgbClr val="5A6B7B"/>
                </a:solidFill>
                <a:latin typeface="Arial" pitchFamily="34" charset="0"/>
                <a:ea typeface="Arial" pitchFamily="34" charset="-122"/>
                <a:cs typeface="Arial" pitchFamily="34" charset="-120"/>
              </a:rPr>
              <a:t>Source: NHS Staff Survey national results 2025 (2026)</a:t>
            </a:r>
            <a:endParaRPr lang="en-US" sz="850" dirty="0"/>
          </a:p>
        </p:txBody>
      </p:sp>
      <p:sp>
        <p:nvSpPr>
          <p:cNvPr id="14" name="Shape 12"/>
          <p:cNvSpPr/>
          <p:nvPr/>
        </p:nvSpPr>
        <p:spPr>
          <a:xfrm>
            <a:off x="502920" y="4114800"/>
            <a:ext cx="457200" cy="457200"/>
          </a:xfrm>
          <a:prstGeom prst="ellipse">
            <a:avLst/>
          </a:prstGeom>
          <a:solidFill>
            <a:srgbClr val="EAF2FA"/>
          </a:solidFill>
          <a:ln/>
        </p:spPr>
      </p:sp>
      <p:pic>
        <p:nvPicPr>
          <p:cNvPr id="15" name="Image 0" descr="preencoded.png"/>
          <p:cNvPicPr>
            <a:picLocks noChangeAspect="1"/>
          </p:cNvPicPr>
          <p:nvPr/>
        </p:nvPicPr>
        <p:blipFill>
          <a:blip r:embed="rId3"/>
          <a:stretch>
            <a:fillRect/>
          </a:stretch>
        </p:blipFill>
        <p:spPr>
          <a:xfrm>
            <a:off x="565484" y="4177364"/>
            <a:ext cx="338328" cy="338328"/>
          </a:xfrm>
          <a:prstGeom prst="rect">
            <a:avLst/>
          </a:prstGeom>
        </p:spPr>
      </p:pic>
      <p:sp>
        <p:nvSpPr>
          <p:cNvPr id="16" name="Text 13"/>
          <p:cNvSpPr/>
          <p:nvPr/>
        </p:nvSpPr>
        <p:spPr>
          <a:xfrm>
            <a:off x="1143000" y="4069080"/>
            <a:ext cx="10515600" cy="868680"/>
          </a:xfrm>
          <a:prstGeom prst="rect">
            <a:avLst/>
          </a:prstGeom>
          <a:noFill/>
          <a:ln/>
        </p:spPr>
        <p:txBody>
          <a:bodyPr wrap="square" lIns="0" tIns="0" rIns="0" bIns="0" rtlCol="0" anchor="ctr"/>
          <a:lstStyle/>
          <a:p>
            <a:pPr marL="0" indent="0">
              <a:buNone/>
            </a:pPr>
            <a:r>
              <a:rPr lang="en-US" sz="1250" b="1" dirty="0">
                <a:solidFill>
                  <a:srgbClr val="003087"/>
                </a:solidFill>
                <a:latin typeface="Arial" pitchFamily="34" charset="0"/>
                <a:ea typeface="Arial" pitchFamily="34" charset="-122"/>
                <a:cs typeface="Arial" pitchFamily="34" charset="-120"/>
              </a:rPr>
              <a:t>The release-time problem. </a:t>
            </a:r>
            <a:r>
              <a:rPr lang="en-US" sz="1250" dirty="0">
                <a:solidFill>
                  <a:srgbClr val="1F2A37"/>
                </a:solidFill>
                <a:latin typeface="Arial" pitchFamily="34" charset="0"/>
                <a:ea typeface="Arial" pitchFamily="34" charset="-122"/>
                <a:cs typeface="Arial" pitchFamily="34" charset="-120"/>
              </a:rPr>
              <a:t>With vacancies and elective backlogs, wards cannot backfill staff to attend training — the AMO 'Opportunity' constraint in action. Ambulance trusts score worst on nearly every learning measure (e.g. 46% able to access clinical supervision) (NHS Staff Survey, 2026).</a:t>
            </a:r>
            <a:endParaRPr lang="en-US" sz="1250" dirty="0"/>
          </a:p>
        </p:txBody>
      </p:sp>
      <p:sp>
        <p:nvSpPr>
          <p:cNvPr id="17" name="Shape 14"/>
          <p:cNvSpPr/>
          <p:nvPr/>
        </p:nvSpPr>
        <p:spPr>
          <a:xfrm>
            <a:off x="502920" y="5120640"/>
            <a:ext cx="457200" cy="457200"/>
          </a:xfrm>
          <a:prstGeom prst="ellipse">
            <a:avLst/>
          </a:prstGeom>
          <a:solidFill>
            <a:srgbClr val="EAF2FA"/>
          </a:solidFill>
          <a:ln/>
        </p:spPr>
      </p:sp>
      <p:pic>
        <p:nvPicPr>
          <p:cNvPr id="18" name="Image 1" descr="preencoded.png"/>
          <p:cNvPicPr>
            <a:picLocks noChangeAspect="1"/>
          </p:cNvPicPr>
          <p:nvPr/>
        </p:nvPicPr>
        <p:blipFill>
          <a:blip r:embed="rId4"/>
          <a:stretch>
            <a:fillRect/>
          </a:stretch>
        </p:blipFill>
        <p:spPr>
          <a:xfrm>
            <a:off x="565484" y="5183204"/>
            <a:ext cx="338328" cy="338328"/>
          </a:xfrm>
          <a:prstGeom prst="rect">
            <a:avLst/>
          </a:prstGeom>
        </p:spPr>
      </p:pic>
      <p:sp>
        <p:nvSpPr>
          <p:cNvPr id="19" name="Text 15"/>
          <p:cNvSpPr/>
          <p:nvPr/>
        </p:nvSpPr>
        <p:spPr>
          <a:xfrm>
            <a:off x="1143000" y="5074920"/>
            <a:ext cx="10515600" cy="960120"/>
          </a:xfrm>
          <a:prstGeom prst="rect">
            <a:avLst/>
          </a:prstGeom>
          <a:noFill/>
          <a:ln/>
        </p:spPr>
        <p:txBody>
          <a:bodyPr wrap="square" lIns="0" tIns="0" rIns="0" bIns="0" rtlCol="0" anchor="ctr"/>
          <a:lstStyle/>
          <a:p>
            <a:pPr marL="0" indent="0">
              <a:buNone/>
            </a:pPr>
            <a:r>
              <a:rPr lang="en-US" sz="1250" b="1" dirty="0">
                <a:solidFill>
                  <a:srgbClr val="003087"/>
                </a:solidFill>
                <a:latin typeface="Arial" pitchFamily="34" charset="0"/>
                <a:ea typeface="Arial" pitchFamily="34" charset="-122"/>
                <a:cs typeface="Arial" pitchFamily="34" charset="-120"/>
              </a:rPr>
              <a:t>Interpretation through goal-setting theory (Locke &amp; Latham, 2002): </a:t>
            </a:r>
            <a:r>
              <a:rPr lang="en-US" sz="1250" dirty="0">
                <a:solidFill>
                  <a:srgbClr val="1F2A37"/>
                </a:solidFill>
                <a:latin typeface="Arial" pitchFamily="34" charset="0"/>
                <a:ea typeface="Arial" pitchFamily="34" charset="-122"/>
                <a:cs typeface="Arial" pitchFamily="34" charset="-120"/>
              </a:rPr>
              <a:t>appraisals only motivate when they produce specific, challenging, accepted goals — just 35% of NHS staff say theirs produced clear objectives, so the process is compliance without the psychological mechanism that makes it work.</a:t>
            </a:r>
            <a:endParaRPr lang="en-US" sz="1250" dirty="0"/>
          </a:p>
        </p:txBody>
      </p:sp>
      <p:sp>
        <p:nvSpPr>
          <p:cNvPr id="21" name="Text 17"/>
          <p:cNvSpPr/>
          <p:nvPr/>
        </p:nvSpPr>
        <p:spPr>
          <a:xfrm>
            <a:off x="11411712" y="6446520"/>
            <a:ext cx="457200" cy="274320"/>
          </a:xfrm>
          <a:prstGeom prst="rect">
            <a:avLst/>
          </a:prstGeom>
          <a:noFill/>
          <a:ln/>
        </p:spPr>
        <p:txBody>
          <a:bodyPr wrap="square" lIns="0" tIns="0" rIns="0" bIns="0" rtlCol="0" anchor="ctr"/>
          <a:lstStyle/>
          <a:p>
            <a:pPr marL="0" indent="0" algn="r">
              <a:buNone/>
            </a:pPr>
            <a:r>
              <a:rPr lang="en-US" sz="1000" dirty="0">
                <a:solidFill>
                  <a:srgbClr val="5A6B7B"/>
                </a:solidFill>
                <a:latin typeface="Arial" pitchFamily="34" charset="0"/>
                <a:ea typeface="Arial" pitchFamily="34" charset="-122"/>
                <a:cs typeface="Arial" pitchFamily="34" charset="-120"/>
              </a:rPr>
              <a:t>12</a:t>
            </a:r>
            <a:endParaRPr lang="en-US" sz="1000" dirty="0"/>
          </a:p>
        </p:txBody>
      </p:sp>
      <p:sp>
        <p:nvSpPr>
          <p:cNvPr id="22" name="Text 18"/>
          <p:cNvSpPr/>
          <p:nvPr/>
        </p:nvSpPr>
        <p:spPr>
          <a:xfrm>
            <a:off x="502920" y="6446520"/>
            <a:ext cx="7772400" cy="274320"/>
          </a:xfrm>
          <a:prstGeom prst="rect">
            <a:avLst/>
          </a:prstGeom>
          <a:noFill/>
          <a:ln/>
        </p:spPr>
        <p:txBody>
          <a:bodyPr wrap="square" lIns="0" tIns="0" rIns="0" bIns="0" rtlCol="0" anchor="ctr"/>
          <a:lstStyle/>
          <a:p>
            <a:pPr marL="0" indent="0" algn="l">
              <a:buNone/>
            </a:pPr>
            <a:endParaRPr lang="en-US" sz="85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457200"/>
            <a:ext cx="11155680" cy="658368"/>
          </a:xfrm>
          <a:prstGeom prst="rect">
            <a:avLst/>
          </a:prstGeom>
          <a:noFill/>
          <a:ln/>
        </p:spPr>
        <p:txBody>
          <a:bodyPr wrap="square" lIns="0" tIns="0" rIns="0" bIns="0" rtlCol="0" anchor="ctr"/>
          <a:lstStyle/>
          <a:p>
            <a:pPr marL="0" indent="0">
              <a:buNone/>
            </a:pPr>
            <a:r>
              <a:rPr lang="en-US" sz="3000" b="1" dirty="0">
                <a:solidFill>
                  <a:srgbClr val="003087"/>
                </a:solidFill>
                <a:latin typeface="Arial" pitchFamily="34" charset="0"/>
                <a:ea typeface="Arial" pitchFamily="34" charset="-122"/>
                <a:cs typeface="Arial" pitchFamily="34" charset="-120"/>
              </a:rPr>
              <a:t>The AI double-edge: adoption is outpacing capability</a:t>
            </a:r>
            <a:endParaRPr lang="en-US" sz="3000" dirty="0"/>
          </a:p>
        </p:txBody>
      </p:sp>
      <p:sp>
        <p:nvSpPr>
          <p:cNvPr id="4" name="Shape 2"/>
          <p:cNvSpPr/>
          <p:nvPr/>
        </p:nvSpPr>
        <p:spPr>
          <a:xfrm>
            <a:off x="502920" y="1783080"/>
            <a:ext cx="5532120" cy="1828800"/>
          </a:xfrm>
          <a:prstGeom prst="roundRect">
            <a:avLst>
              <a:gd name="adj" fmla="val 3500"/>
            </a:avLst>
          </a:prstGeom>
          <a:solidFill>
            <a:srgbClr val="FDF6EC"/>
          </a:solidFill>
          <a:ln/>
          <a:effectLst>
            <a:outerShdw blurRad="88900" dist="25400" dir="5400000" algn="bl" rotWithShape="0">
              <a:srgbClr val="8FA6C0">
                <a:alpha val="22000"/>
              </a:srgbClr>
            </a:outerShdw>
          </a:effectLst>
        </p:spPr>
      </p:sp>
      <p:sp>
        <p:nvSpPr>
          <p:cNvPr id="5" name="Shape 3"/>
          <p:cNvSpPr/>
          <p:nvPr/>
        </p:nvSpPr>
        <p:spPr>
          <a:xfrm>
            <a:off x="685800" y="1965960"/>
            <a:ext cx="457200" cy="457200"/>
          </a:xfrm>
          <a:prstGeom prst="ellipse">
            <a:avLst/>
          </a:prstGeom>
          <a:solidFill>
            <a:srgbClr val="FFFFFF"/>
          </a:solidFill>
          <a:ln/>
        </p:spPr>
      </p:sp>
      <p:pic>
        <p:nvPicPr>
          <p:cNvPr id="6" name="Image 0" descr="preencoded.png"/>
          <p:cNvPicPr>
            <a:picLocks noChangeAspect="1"/>
          </p:cNvPicPr>
          <p:nvPr/>
        </p:nvPicPr>
        <p:blipFill>
          <a:blip r:embed="rId3"/>
          <a:stretch>
            <a:fillRect/>
          </a:stretch>
        </p:blipFill>
        <p:spPr>
          <a:xfrm>
            <a:off x="748364" y="2028524"/>
            <a:ext cx="338328" cy="338328"/>
          </a:xfrm>
          <a:prstGeom prst="rect">
            <a:avLst/>
          </a:prstGeom>
        </p:spPr>
      </p:pic>
      <p:sp>
        <p:nvSpPr>
          <p:cNvPr id="7" name="Text 4"/>
          <p:cNvSpPr/>
          <p:nvPr/>
        </p:nvSpPr>
        <p:spPr>
          <a:xfrm>
            <a:off x="1280160" y="1947672"/>
            <a:ext cx="4617720" cy="502920"/>
          </a:xfrm>
          <a:prstGeom prst="rect">
            <a:avLst/>
          </a:prstGeom>
          <a:noFill/>
          <a:ln/>
        </p:spPr>
        <p:txBody>
          <a:bodyPr wrap="square" lIns="0" tIns="0" rIns="0" bIns="0" rtlCol="0" anchor="ctr"/>
          <a:lstStyle/>
          <a:p>
            <a:pPr marL="0" indent="0">
              <a:buNone/>
            </a:pPr>
            <a:r>
              <a:rPr lang="en-US" sz="1300" b="1" dirty="0">
                <a:solidFill>
                  <a:srgbClr val="003087"/>
                </a:solidFill>
                <a:latin typeface="Arial" pitchFamily="34" charset="0"/>
                <a:ea typeface="Arial" pitchFamily="34" charset="-122"/>
                <a:cs typeface="Arial" pitchFamily="34" charset="-120"/>
              </a:rPr>
              <a:t>Inconsistent national guidance</a:t>
            </a:r>
            <a:endParaRPr lang="en-US" sz="1300" dirty="0"/>
          </a:p>
        </p:txBody>
      </p:sp>
      <p:sp>
        <p:nvSpPr>
          <p:cNvPr id="8" name="Text 5"/>
          <p:cNvSpPr/>
          <p:nvPr/>
        </p:nvSpPr>
        <p:spPr>
          <a:xfrm>
            <a:off x="1280160" y="2441448"/>
            <a:ext cx="4617720" cy="1097280"/>
          </a:xfrm>
          <a:prstGeom prst="rect">
            <a:avLst/>
          </a:prstGeom>
          <a:noFill/>
          <a:ln/>
        </p:spPr>
        <p:txBody>
          <a:bodyPr wrap="square" lIns="0" tIns="0" rIns="0" bIns="0" rtlCol="0" anchor="ctr"/>
          <a:lstStyle/>
          <a:p>
            <a:pPr marL="0" indent="0">
              <a:buNone/>
            </a:pPr>
            <a:r>
              <a:rPr lang="en-US" sz="1060" dirty="0">
                <a:solidFill>
                  <a:srgbClr val="1F2A37"/>
                </a:solidFill>
                <a:latin typeface="Arial" pitchFamily="34" charset="0"/>
                <a:ea typeface="Arial" pitchFamily="34" charset="-122"/>
                <a:cs typeface="Arial" pitchFamily="34" charset="-120"/>
              </a:rPr>
              <a:t>GPs report wide variation — some Integrated Care Boards prohibit AI use while others encourage piloting, leaving clinicians without shared standards (Nuffield Trust, cited in Skills for Health, 2026).</a:t>
            </a:r>
            <a:endParaRPr lang="en-US" sz="1060" dirty="0"/>
          </a:p>
        </p:txBody>
      </p:sp>
      <p:sp>
        <p:nvSpPr>
          <p:cNvPr id="9" name="Shape 6"/>
          <p:cNvSpPr/>
          <p:nvPr/>
        </p:nvSpPr>
        <p:spPr>
          <a:xfrm>
            <a:off x="6309360" y="1783080"/>
            <a:ext cx="5532120" cy="1828800"/>
          </a:xfrm>
          <a:prstGeom prst="roundRect">
            <a:avLst>
              <a:gd name="adj" fmla="val 3500"/>
            </a:avLst>
          </a:prstGeom>
          <a:solidFill>
            <a:srgbClr val="FDF6EC"/>
          </a:solidFill>
          <a:ln/>
          <a:effectLst>
            <a:outerShdw blurRad="88900" dist="25400" dir="5400000" algn="bl" rotWithShape="0">
              <a:srgbClr val="8FA6C0">
                <a:alpha val="22000"/>
              </a:srgbClr>
            </a:outerShdw>
          </a:effectLst>
        </p:spPr>
      </p:sp>
      <p:sp>
        <p:nvSpPr>
          <p:cNvPr id="10" name="Shape 7"/>
          <p:cNvSpPr/>
          <p:nvPr/>
        </p:nvSpPr>
        <p:spPr>
          <a:xfrm>
            <a:off x="6492240" y="1965960"/>
            <a:ext cx="457200" cy="457200"/>
          </a:xfrm>
          <a:prstGeom prst="ellipse">
            <a:avLst/>
          </a:prstGeom>
          <a:solidFill>
            <a:srgbClr val="FFFFFF"/>
          </a:solidFill>
          <a:ln/>
        </p:spPr>
      </p:sp>
      <p:pic>
        <p:nvPicPr>
          <p:cNvPr id="11" name="Image 1" descr="preencoded.png"/>
          <p:cNvPicPr>
            <a:picLocks noChangeAspect="1"/>
          </p:cNvPicPr>
          <p:nvPr/>
        </p:nvPicPr>
        <p:blipFill>
          <a:blip r:embed="rId4"/>
          <a:stretch>
            <a:fillRect/>
          </a:stretch>
        </p:blipFill>
        <p:spPr>
          <a:xfrm>
            <a:off x="6554804" y="2028524"/>
            <a:ext cx="338328" cy="338328"/>
          </a:xfrm>
          <a:prstGeom prst="rect">
            <a:avLst/>
          </a:prstGeom>
        </p:spPr>
      </p:pic>
      <p:sp>
        <p:nvSpPr>
          <p:cNvPr id="12" name="Text 8"/>
          <p:cNvSpPr/>
          <p:nvPr/>
        </p:nvSpPr>
        <p:spPr>
          <a:xfrm>
            <a:off x="7086600" y="1947672"/>
            <a:ext cx="4617720" cy="502920"/>
          </a:xfrm>
          <a:prstGeom prst="rect">
            <a:avLst/>
          </a:prstGeom>
          <a:noFill/>
          <a:ln/>
        </p:spPr>
        <p:txBody>
          <a:bodyPr wrap="square" lIns="0" tIns="0" rIns="0" bIns="0" rtlCol="0" anchor="ctr"/>
          <a:lstStyle/>
          <a:p>
            <a:pPr marL="0" indent="0">
              <a:buNone/>
            </a:pPr>
            <a:r>
              <a:rPr lang="en-US" sz="1300" b="1" dirty="0">
                <a:solidFill>
                  <a:srgbClr val="003087"/>
                </a:solidFill>
                <a:latin typeface="Arial" pitchFamily="34" charset="0"/>
                <a:ea typeface="Arial" pitchFamily="34" charset="-122"/>
                <a:cs typeface="Arial" pitchFamily="34" charset="-120"/>
              </a:rPr>
              <a:t>AI redistributes work rather than removing it</a:t>
            </a:r>
            <a:endParaRPr lang="en-US" sz="1300" dirty="0"/>
          </a:p>
        </p:txBody>
      </p:sp>
      <p:sp>
        <p:nvSpPr>
          <p:cNvPr id="13" name="Text 9"/>
          <p:cNvSpPr/>
          <p:nvPr/>
        </p:nvSpPr>
        <p:spPr>
          <a:xfrm>
            <a:off x="7086600" y="2441448"/>
            <a:ext cx="4617720" cy="1097280"/>
          </a:xfrm>
          <a:prstGeom prst="rect">
            <a:avLst/>
          </a:prstGeom>
          <a:noFill/>
          <a:ln/>
        </p:spPr>
        <p:txBody>
          <a:bodyPr wrap="square" lIns="0" tIns="0" rIns="0" bIns="0" rtlCol="0" anchor="ctr"/>
          <a:lstStyle/>
          <a:p>
            <a:pPr marL="0" indent="0">
              <a:buNone/>
            </a:pPr>
            <a:r>
              <a:rPr lang="en-US" sz="1060" dirty="0">
                <a:solidFill>
                  <a:srgbClr val="1F2A37"/>
                </a:solidFill>
                <a:latin typeface="Arial" pitchFamily="34" charset="0"/>
                <a:ea typeface="Arial" pitchFamily="34" charset="-122"/>
                <a:cs typeface="Arial" pitchFamily="34" charset="-120"/>
              </a:rPr>
              <a:t>New duties of checking, validation and oversight are landing on staff without matching training or role redesign (Imperial College Health Partners, 2026).</a:t>
            </a:r>
            <a:endParaRPr lang="en-US" sz="1060" dirty="0"/>
          </a:p>
        </p:txBody>
      </p:sp>
      <p:sp>
        <p:nvSpPr>
          <p:cNvPr id="14" name="Shape 10"/>
          <p:cNvSpPr/>
          <p:nvPr/>
        </p:nvSpPr>
        <p:spPr>
          <a:xfrm>
            <a:off x="502920" y="3794760"/>
            <a:ext cx="5532120" cy="1828800"/>
          </a:xfrm>
          <a:prstGeom prst="roundRect">
            <a:avLst>
              <a:gd name="adj" fmla="val 3500"/>
            </a:avLst>
          </a:prstGeom>
          <a:solidFill>
            <a:srgbClr val="F4F8FC"/>
          </a:solidFill>
          <a:ln/>
          <a:effectLst>
            <a:outerShdw blurRad="88900" dist="25400" dir="5400000" algn="bl" rotWithShape="0">
              <a:srgbClr val="8FA6C0">
                <a:alpha val="22000"/>
              </a:srgbClr>
            </a:outerShdw>
          </a:effectLst>
        </p:spPr>
      </p:sp>
      <p:sp>
        <p:nvSpPr>
          <p:cNvPr id="15" name="Shape 11"/>
          <p:cNvSpPr/>
          <p:nvPr/>
        </p:nvSpPr>
        <p:spPr>
          <a:xfrm>
            <a:off x="685800" y="3977640"/>
            <a:ext cx="457200" cy="457200"/>
          </a:xfrm>
          <a:prstGeom prst="ellipse">
            <a:avLst/>
          </a:prstGeom>
          <a:solidFill>
            <a:srgbClr val="FFFFFF"/>
          </a:solidFill>
          <a:ln/>
        </p:spPr>
      </p:sp>
      <p:pic>
        <p:nvPicPr>
          <p:cNvPr id="16" name="Image 2" descr="preencoded.png"/>
          <p:cNvPicPr>
            <a:picLocks noChangeAspect="1"/>
          </p:cNvPicPr>
          <p:nvPr/>
        </p:nvPicPr>
        <p:blipFill>
          <a:blip r:embed="rId5"/>
          <a:stretch>
            <a:fillRect/>
          </a:stretch>
        </p:blipFill>
        <p:spPr>
          <a:xfrm>
            <a:off x="748364" y="4040204"/>
            <a:ext cx="338328" cy="338328"/>
          </a:xfrm>
          <a:prstGeom prst="rect">
            <a:avLst/>
          </a:prstGeom>
        </p:spPr>
      </p:pic>
      <p:sp>
        <p:nvSpPr>
          <p:cNvPr id="17" name="Text 12"/>
          <p:cNvSpPr/>
          <p:nvPr/>
        </p:nvSpPr>
        <p:spPr>
          <a:xfrm>
            <a:off x="1280160" y="3959352"/>
            <a:ext cx="4617720" cy="502920"/>
          </a:xfrm>
          <a:prstGeom prst="rect">
            <a:avLst/>
          </a:prstGeom>
          <a:noFill/>
          <a:ln/>
        </p:spPr>
        <p:txBody>
          <a:bodyPr wrap="square" lIns="0" tIns="0" rIns="0" bIns="0" rtlCol="0" anchor="ctr"/>
          <a:lstStyle/>
          <a:p>
            <a:pPr marL="0" indent="0">
              <a:buNone/>
            </a:pPr>
            <a:r>
              <a:rPr lang="en-US" sz="1300" b="1" dirty="0">
                <a:solidFill>
                  <a:srgbClr val="003087"/>
                </a:solidFill>
                <a:latin typeface="Arial" pitchFamily="34" charset="0"/>
                <a:ea typeface="Arial" pitchFamily="34" charset="-122"/>
                <a:cs typeface="Arial" pitchFamily="34" charset="-120"/>
              </a:rPr>
              <a:t>Uneven digital confidence</a:t>
            </a:r>
            <a:endParaRPr lang="en-US" sz="1300" dirty="0"/>
          </a:p>
        </p:txBody>
      </p:sp>
      <p:sp>
        <p:nvSpPr>
          <p:cNvPr id="18" name="Text 13"/>
          <p:cNvSpPr/>
          <p:nvPr/>
        </p:nvSpPr>
        <p:spPr>
          <a:xfrm>
            <a:off x="1280160" y="4453128"/>
            <a:ext cx="4617720" cy="1097280"/>
          </a:xfrm>
          <a:prstGeom prst="rect">
            <a:avLst/>
          </a:prstGeom>
          <a:noFill/>
          <a:ln/>
        </p:spPr>
        <p:txBody>
          <a:bodyPr wrap="square" lIns="0" tIns="0" rIns="0" bIns="0" rtlCol="0" anchor="ctr"/>
          <a:lstStyle/>
          <a:p>
            <a:pPr marL="0" indent="0">
              <a:buNone/>
            </a:pPr>
            <a:r>
              <a:rPr lang="en-US" sz="1060" dirty="0">
                <a:solidFill>
                  <a:srgbClr val="1F2A37"/>
                </a:solidFill>
                <a:latin typeface="Arial" pitchFamily="34" charset="0"/>
                <a:ea typeface="Arial" pitchFamily="34" charset="-122"/>
                <a:cs typeface="Arial" pitchFamily="34" charset="-120"/>
              </a:rPr>
              <a:t>A workforce of 1.5m spans digital natives and staff with limited basic IT skills; a Copilot licence is not capability — training must close the gap or it will widen inequity.</a:t>
            </a:r>
            <a:endParaRPr lang="en-US" sz="1060" dirty="0"/>
          </a:p>
        </p:txBody>
      </p:sp>
      <p:sp>
        <p:nvSpPr>
          <p:cNvPr id="19" name="Shape 14"/>
          <p:cNvSpPr/>
          <p:nvPr/>
        </p:nvSpPr>
        <p:spPr>
          <a:xfrm>
            <a:off x="6309360" y="3794760"/>
            <a:ext cx="5532120" cy="1828800"/>
          </a:xfrm>
          <a:prstGeom prst="roundRect">
            <a:avLst>
              <a:gd name="adj" fmla="val 3500"/>
            </a:avLst>
          </a:prstGeom>
          <a:solidFill>
            <a:srgbClr val="F4F8FC"/>
          </a:solidFill>
          <a:ln/>
          <a:effectLst>
            <a:outerShdw blurRad="88900" dist="25400" dir="5400000" algn="bl" rotWithShape="0">
              <a:srgbClr val="8FA6C0">
                <a:alpha val="22000"/>
              </a:srgbClr>
            </a:outerShdw>
          </a:effectLst>
        </p:spPr>
      </p:sp>
      <p:sp>
        <p:nvSpPr>
          <p:cNvPr id="20" name="Shape 15"/>
          <p:cNvSpPr/>
          <p:nvPr/>
        </p:nvSpPr>
        <p:spPr>
          <a:xfrm>
            <a:off x="6492240" y="3977640"/>
            <a:ext cx="457200" cy="457200"/>
          </a:xfrm>
          <a:prstGeom prst="ellipse">
            <a:avLst/>
          </a:prstGeom>
          <a:solidFill>
            <a:srgbClr val="FFFFFF"/>
          </a:solidFill>
          <a:ln/>
        </p:spPr>
      </p:sp>
      <p:pic>
        <p:nvPicPr>
          <p:cNvPr id="21" name="Image 3" descr="preencoded.png"/>
          <p:cNvPicPr>
            <a:picLocks noChangeAspect="1"/>
          </p:cNvPicPr>
          <p:nvPr/>
        </p:nvPicPr>
        <p:blipFill>
          <a:blip r:embed="rId6"/>
          <a:stretch>
            <a:fillRect/>
          </a:stretch>
        </p:blipFill>
        <p:spPr>
          <a:xfrm>
            <a:off x="6554804" y="4040204"/>
            <a:ext cx="338328" cy="338328"/>
          </a:xfrm>
          <a:prstGeom prst="rect">
            <a:avLst/>
          </a:prstGeom>
        </p:spPr>
      </p:pic>
      <p:sp>
        <p:nvSpPr>
          <p:cNvPr id="22" name="Text 16"/>
          <p:cNvSpPr/>
          <p:nvPr/>
        </p:nvSpPr>
        <p:spPr>
          <a:xfrm>
            <a:off x="7086600" y="3959352"/>
            <a:ext cx="4617720" cy="502920"/>
          </a:xfrm>
          <a:prstGeom prst="rect">
            <a:avLst/>
          </a:prstGeom>
          <a:noFill/>
          <a:ln/>
        </p:spPr>
        <p:txBody>
          <a:bodyPr wrap="square" lIns="0" tIns="0" rIns="0" bIns="0" rtlCol="0" anchor="ctr"/>
          <a:lstStyle/>
          <a:p>
            <a:pPr marL="0" indent="0">
              <a:buNone/>
            </a:pPr>
            <a:r>
              <a:rPr lang="en-US" sz="1300" b="1" dirty="0">
                <a:solidFill>
                  <a:srgbClr val="003087"/>
                </a:solidFill>
                <a:latin typeface="Arial" pitchFamily="34" charset="0"/>
                <a:ea typeface="Arial" pitchFamily="34" charset="-122"/>
                <a:cs typeface="Arial" pitchFamily="34" charset="-120"/>
              </a:rPr>
              <a:t>Professional scepticism</a:t>
            </a:r>
            <a:endParaRPr lang="en-US" sz="1300" dirty="0"/>
          </a:p>
        </p:txBody>
      </p:sp>
      <p:sp>
        <p:nvSpPr>
          <p:cNvPr id="23" name="Text 17"/>
          <p:cNvSpPr/>
          <p:nvPr/>
        </p:nvSpPr>
        <p:spPr>
          <a:xfrm>
            <a:off x="7086600" y="4453128"/>
            <a:ext cx="4617720" cy="1097280"/>
          </a:xfrm>
          <a:prstGeom prst="rect">
            <a:avLst/>
          </a:prstGeom>
          <a:noFill/>
          <a:ln/>
        </p:spPr>
        <p:txBody>
          <a:bodyPr wrap="square" lIns="0" tIns="0" rIns="0" bIns="0" rtlCol="0" anchor="ctr"/>
          <a:lstStyle/>
          <a:p>
            <a:pPr marL="0" indent="0">
              <a:buNone/>
            </a:pPr>
            <a:r>
              <a:rPr lang="en-US" sz="1060" dirty="0">
                <a:solidFill>
                  <a:srgbClr val="1F2A37"/>
                </a:solidFill>
                <a:latin typeface="Arial" pitchFamily="34" charset="0"/>
                <a:ea typeface="Arial" pitchFamily="34" charset="-122"/>
                <a:cs typeface="Arial" pitchFamily="34" charset="-120"/>
              </a:rPr>
              <a:t>The BMA (2026) calls reliance on AI to fix workforce gaps a “massive, dangerous gamble” — credible adoption requires bringing staff with the change, not imposing it.</a:t>
            </a:r>
            <a:endParaRPr lang="en-US" sz="1060" dirty="0"/>
          </a:p>
        </p:txBody>
      </p:sp>
      <p:sp>
        <p:nvSpPr>
          <p:cNvPr id="24" name="Text 18"/>
          <p:cNvSpPr/>
          <p:nvPr/>
        </p:nvSpPr>
        <p:spPr>
          <a:xfrm>
            <a:off x="502920" y="5943600"/>
            <a:ext cx="11155680" cy="502920"/>
          </a:xfrm>
          <a:prstGeom prst="rect">
            <a:avLst/>
          </a:prstGeom>
          <a:noFill/>
          <a:ln/>
        </p:spPr>
        <p:txBody>
          <a:bodyPr wrap="square" lIns="0" tIns="0" rIns="0" bIns="0" rtlCol="0" anchor="ctr"/>
          <a:lstStyle/>
          <a:p>
            <a:pPr marL="0" indent="0">
              <a:buNone/>
            </a:pPr>
            <a:endParaRPr lang="en-US" sz="1150" dirty="0"/>
          </a:p>
        </p:txBody>
      </p:sp>
      <p:sp>
        <p:nvSpPr>
          <p:cNvPr id="26" name="Text 20"/>
          <p:cNvSpPr/>
          <p:nvPr/>
        </p:nvSpPr>
        <p:spPr>
          <a:xfrm>
            <a:off x="11411712" y="6446520"/>
            <a:ext cx="457200" cy="274320"/>
          </a:xfrm>
          <a:prstGeom prst="rect">
            <a:avLst/>
          </a:prstGeom>
          <a:noFill/>
          <a:ln/>
        </p:spPr>
        <p:txBody>
          <a:bodyPr wrap="square" lIns="0" tIns="0" rIns="0" bIns="0" rtlCol="0" anchor="ctr"/>
          <a:lstStyle/>
          <a:p>
            <a:pPr marL="0" indent="0" algn="r">
              <a:buNone/>
            </a:pPr>
            <a:r>
              <a:rPr lang="en-US" sz="1000" dirty="0">
                <a:solidFill>
                  <a:srgbClr val="5A6B7B"/>
                </a:solidFill>
                <a:latin typeface="Arial" pitchFamily="34" charset="0"/>
                <a:ea typeface="Arial" pitchFamily="34" charset="-122"/>
                <a:cs typeface="Arial" pitchFamily="34" charset="-120"/>
              </a:rPr>
              <a:t>13</a:t>
            </a:r>
            <a:endParaRPr lang="en-US" sz="1000" dirty="0"/>
          </a:p>
        </p:txBody>
      </p:sp>
      <p:sp>
        <p:nvSpPr>
          <p:cNvPr id="27" name="Text 21"/>
          <p:cNvSpPr/>
          <p:nvPr/>
        </p:nvSpPr>
        <p:spPr>
          <a:xfrm>
            <a:off x="502920" y="6446520"/>
            <a:ext cx="7772400" cy="274320"/>
          </a:xfrm>
          <a:prstGeom prst="rect">
            <a:avLst/>
          </a:prstGeom>
          <a:noFill/>
          <a:ln/>
        </p:spPr>
        <p:txBody>
          <a:bodyPr wrap="square" lIns="0" tIns="0" rIns="0" bIns="0" rtlCol="0" anchor="ctr"/>
          <a:lstStyle/>
          <a:p>
            <a:pPr marL="0" indent="0" algn="l">
              <a:buNone/>
            </a:pPr>
            <a:endParaRPr lang="en-US" sz="85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457200"/>
            <a:ext cx="11155680" cy="658368"/>
          </a:xfrm>
          <a:prstGeom prst="rect">
            <a:avLst/>
          </a:prstGeom>
          <a:noFill/>
          <a:ln/>
        </p:spPr>
        <p:txBody>
          <a:bodyPr wrap="square" lIns="0" tIns="0" rIns="0" bIns="0" rtlCol="0" anchor="ctr"/>
          <a:lstStyle/>
          <a:p>
            <a:pPr marL="0" indent="0">
              <a:buNone/>
            </a:pPr>
            <a:r>
              <a:rPr lang="en-US" sz="3000" b="1" dirty="0">
                <a:solidFill>
                  <a:srgbClr val="003087"/>
                </a:solidFill>
                <a:latin typeface="Arial" pitchFamily="34" charset="0"/>
                <a:ea typeface="Arial" pitchFamily="34" charset="-122"/>
                <a:cs typeface="Arial" pitchFamily="34" charset="-120"/>
              </a:rPr>
              <a:t>Challenge synthesis: five performance gaps</a:t>
            </a:r>
            <a:endParaRPr lang="en-US" sz="3000" dirty="0"/>
          </a:p>
        </p:txBody>
      </p:sp>
      <p:graphicFrame>
        <p:nvGraphicFramePr>
          <p:cNvPr id="15" name="Table 0"/>
          <p:cNvGraphicFramePr>
            <a:graphicFrameLocks noGrp="1"/>
          </p:cNvGraphicFramePr>
          <p:nvPr>
            <p:extLst>
              <p:ext uri="{D42A27DB-BD31-4B8C-83A1-F6EECF244321}">
                <p14:modId xmlns:p14="http://schemas.microsoft.com/office/powerpoint/2010/main" val="1579011935"/>
              </p:ext>
            </p:extLst>
          </p:nvPr>
        </p:nvGraphicFramePr>
        <p:xfrm>
          <a:off x="502920" y="1783080"/>
          <a:ext cx="11201400" cy="4279392"/>
        </p:xfrm>
        <a:graphic>
          <a:graphicData uri="http://schemas.openxmlformats.org/drawingml/2006/table">
            <a:tbl>
              <a:tblPr/>
              <a:tblGrid>
                <a:gridCol w="3291840">
                  <a:extLst>
                    <a:ext uri="{9D8B030D-6E8A-4147-A177-3AD203B41FA5}">
                      <a16:colId xmlns:a16="http://schemas.microsoft.com/office/drawing/2014/main" val="20000"/>
                    </a:ext>
                  </a:extLst>
                </a:gridCol>
                <a:gridCol w="4206240">
                  <a:extLst>
                    <a:ext uri="{9D8B030D-6E8A-4147-A177-3AD203B41FA5}">
                      <a16:colId xmlns:a16="http://schemas.microsoft.com/office/drawing/2014/main" val="20001"/>
                    </a:ext>
                  </a:extLst>
                </a:gridCol>
                <a:gridCol w="3703320">
                  <a:extLst>
                    <a:ext uri="{9D8B030D-6E8A-4147-A177-3AD203B41FA5}">
                      <a16:colId xmlns:a16="http://schemas.microsoft.com/office/drawing/2014/main" val="20002"/>
                    </a:ext>
                  </a:extLst>
                </a:gridCol>
              </a:tblGrid>
              <a:tr h="713232">
                <a:tc>
                  <a:txBody>
                    <a:bodyPr/>
                    <a:lstStyle/>
                    <a:p>
                      <a:pPr marL="0" indent="0">
                        <a:buNone/>
                      </a:pPr>
                      <a:r>
                        <a:rPr lang="en-US" sz="1100" b="1" dirty="0">
                          <a:solidFill>
                            <a:srgbClr val="FFFFFF"/>
                          </a:solidFill>
                          <a:latin typeface="Arial" pitchFamily="34" charset="0"/>
                          <a:ea typeface="Arial" pitchFamily="34" charset="-122"/>
                          <a:cs typeface="Arial" pitchFamily="34" charset="-120"/>
                        </a:rPr>
                        <a:t>Performance gap</a:t>
                      </a:r>
                      <a:endParaRPr lang="en-US" sz="1100" dirty="0">
                        <a:latin typeface="Arial" charset="0"/>
                        <a:ea typeface="Arial" charset="0"/>
                        <a:cs typeface="Arial" charset="0"/>
                      </a:endParaRPr>
                    </a:p>
                  </a:txBody>
                  <a:tcPr marL="73152" marR="73152" marT="73152" marB="73152"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solidFill>
                      <a:srgbClr val="003087"/>
                    </a:solidFill>
                  </a:tcPr>
                </a:tc>
                <a:tc>
                  <a:txBody>
                    <a:bodyPr/>
                    <a:lstStyle/>
                    <a:p>
                      <a:pPr marL="0" indent="0">
                        <a:buNone/>
                      </a:pPr>
                      <a:r>
                        <a:rPr lang="en-US" sz="1100" b="1" dirty="0">
                          <a:solidFill>
                            <a:srgbClr val="FFFFFF"/>
                          </a:solidFill>
                          <a:latin typeface="Arial" pitchFamily="34" charset="0"/>
                          <a:ea typeface="Arial" pitchFamily="34" charset="-122"/>
                          <a:cs typeface="Arial" pitchFamily="34" charset="-120"/>
                        </a:rPr>
                        <a:t>Headline evidence</a:t>
                      </a:r>
                      <a:endParaRPr lang="en-US" sz="1100" dirty="0">
                        <a:latin typeface="Arial" charset="0"/>
                        <a:ea typeface="Arial" charset="0"/>
                        <a:cs typeface="Arial" charset="0"/>
                      </a:endParaRPr>
                    </a:p>
                  </a:txBody>
                  <a:tcPr marL="73152" marR="73152" marT="73152" marB="73152"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solidFill>
                      <a:srgbClr val="003087"/>
                    </a:solidFill>
                  </a:tcPr>
                </a:tc>
                <a:tc>
                  <a:txBody>
                    <a:bodyPr/>
                    <a:lstStyle/>
                    <a:p>
                      <a:pPr marL="0" indent="0">
                        <a:buNone/>
                      </a:pPr>
                      <a:r>
                        <a:rPr lang="en-US" sz="1100" b="1" dirty="0">
                          <a:solidFill>
                            <a:srgbClr val="FFFFFF"/>
                          </a:solidFill>
                          <a:latin typeface="Arial" pitchFamily="34" charset="0"/>
                          <a:ea typeface="Arial" pitchFamily="34" charset="-122"/>
                          <a:cs typeface="Arial" pitchFamily="34" charset="-120"/>
                        </a:rPr>
                        <a:t>Business &amp; patient impact</a:t>
                      </a:r>
                      <a:endParaRPr lang="en-US" sz="1100" dirty="0">
                        <a:latin typeface="Arial" charset="0"/>
                        <a:ea typeface="Arial" charset="0"/>
                        <a:cs typeface="Arial" charset="0"/>
                      </a:endParaRPr>
                    </a:p>
                  </a:txBody>
                  <a:tcPr marL="73152" marR="73152" marT="73152" marB="73152"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solidFill>
                      <a:srgbClr val="003087"/>
                    </a:solidFill>
                  </a:tcPr>
                </a:tc>
                <a:extLst>
                  <a:ext uri="{0D108BD9-81ED-4DB2-BD59-A6C34878D82A}">
                    <a16:rowId xmlns:a16="http://schemas.microsoft.com/office/drawing/2014/main" val="10000"/>
                  </a:ext>
                </a:extLst>
              </a:tr>
              <a:tr h="713232">
                <a:tc>
                  <a:txBody>
                    <a:bodyPr/>
                    <a:lstStyle/>
                    <a:p>
                      <a:pPr marL="0" indent="0">
                        <a:buNone/>
                      </a:pPr>
                      <a:r>
                        <a:rPr lang="en-US" sz="1100" dirty="0">
                          <a:solidFill>
                            <a:srgbClr val="1F2A37"/>
                          </a:solidFill>
                          <a:latin typeface="Arial" pitchFamily="34" charset="0"/>
                          <a:ea typeface="Arial" pitchFamily="34" charset="-122"/>
                          <a:cs typeface="Arial" pitchFamily="34" charset="-120"/>
                        </a:rPr>
                        <a:t>Collapsing development perception</a:t>
                      </a:r>
                      <a:endParaRPr lang="en-US" sz="1100" dirty="0">
                        <a:latin typeface="Arial" charset="0"/>
                        <a:ea typeface="Arial" charset="0"/>
                        <a:cs typeface="Arial" charset="0"/>
                      </a:endParaRPr>
                    </a:p>
                  </a:txBody>
                  <a:tcPr marL="73152" marR="73152" marT="73152" marB="73152"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tc>
                  <a:txBody>
                    <a:bodyPr/>
                    <a:lstStyle/>
                    <a:p>
                      <a:pPr marL="0" indent="0">
                        <a:buNone/>
                      </a:pPr>
                      <a:r>
                        <a:rPr lang="en-US" sz="1100" dirty="0">
                          <a:solidFill>
                            <a:srgbClr val="1F2A37"/>
                          </a:solidFill>
                          <a:latin typeface="Arial" pitchFamily="34" charset="0"/>
                          <a:ea typeface="Arial" pitchFamily="34" charset="-122"/>
                          <a:cs typeface="Arial" pitchFamily="34" charset="-120"/>
                        </a:rPr>
                        <a:t>Career development at 51.15% — lowest ever; all L&amp;D metrics fell in 2025</a:t>
                      </a:r>
                      <a:endParaRPr lang="en-US" sz="1100" dirty="0">
                        <a:latin typeface="Arial" charset="0"/>
                        <a:ea typeface="Arial" charset="0"/>
                        <a:cs typeface="Arial" charset="0"/>
                      </a:endParaRPr>
                    </a:p>
                  </a:txBody>
                  <a:tcPr marL="73152" marR="73152" marT="73152" marB="73152"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tc>
                  <a:txBody>
                    <a:bodyPr/>
                    <a:lstStyle/>
                    <a:p>
                      <a:pPr marL="0" indent="0">
                        <a:buNone/>
                      </a:pPr>
                      <a:r>
                        <a:rPr lang="en-US" sz="1100" dirty="0">
                          <a:solidFill>
                            <a:srgbClr val="1F2A37"/>
                          </a:solidFill>
                          <a:latin typeface="Arial" pitchFamily="34" charset="0"/>
                          <a:ea typeface="Arial" pitchFamily="34" charset="-122"/>
                          <a:cs typeface="Arial" pitchFamily="34" charset="-120"/>
                        </a:rPr>
                        <a:t>Higher turnover intention; weaker employer brand in a competitive labour market</a:t>
                      </a:r>
                      <a:endParaRPr lang="en-US" sz="1100" dirty="0">
                        <a:latin typeface="Arial" charset="0"/>
                        <a:ea typeface="Arial" charset="0"/>
                        <a:cs typeface="Arial" charset="0"/>
                      </a:endParaRPr>
                    </a:p>
                  </a:txBody>
                  <a:tcPr marL="73152" marR="73152" marT="73152" marB="73152"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extLst>
                  <a:ext uri="{0D108BD9-81ED-4DB2-BD59-A6C34878D82A}">
                    <a16:rowId xmlns:a16="http://schemas.microsoft.com/office/drawing/2014/main" val="10001"/>
                  </a:ext>
                </a:extLst>
              </a:tr>
              <a:tr h="713232">
                <a:tc>
                  <a:txBody>
                    <a:bodyPr/>
                    <a:lstStyle/>
                    <a:p>
                      <a:pPr marL="0" indent="0">
                        <a:buNone/>
                      </a:pPr>
                      <a:r>
                        <a:rPr lang="en-US" sz="1100" dirty="0">
                          <a:solidFill>
                            <a:srgbClr val="1F2A37"/>
                          </a:solidFill>
                          <a:latin typeface="Arial" pitchFamily="34" charset="0"/>
                          <a:ea typeface="Arial" pitchFamily="34" charset="-122"/>
                          <a:cs typeface="Arial" pitchFamily="34" charset="-120"/>
                        </a:rPr>
                        <a:t>Appraisals without development value</a:t>
                      </a:r>
                      <a:endParaRPr lang="en-US" sz="1100" dirty="0">
                        <a:latin typeface="Arial" charset="0"/>
                        <a:ea typeface="Arial" charset="0"/>
                        <a:cs typeface="Arial" charset="0"/>
                      </a:endParaRPr>
                    </a:p>
                  </a:txBody>
                  <a:tcPr marL="73152" marR="73152" marT="73152" marB="73152"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tc>
                  <a:txBody>
                    <a:bodyPr/>
                    <a:lstStyle/>
                    <a:p>
                      <a:pPr marL="0" indent="0">
                        <a:buNone/>
                      </a:pPr>
                      <a:r>
                        <a:rPr lang="en-US" sz="1100" dirty="0">
                          <a:solidFill>
                            <a:srgbClr val="1F2A37"/>
                          </a:solidFill>
                          <a:latin typeface="Arial" pitchFamily="34" charset="0"/>
                          <a:ea typeface="Arial" pitchFamily="34" charset="-122"/>
                          <a:cs typeface="Arial" pitchFamily="34" charset="-120"/>
                        </a:rPr>
                        <a:t>86% completion but only 26% found them useful for their job</a:t>
                      </a:r>
                      <a:endParaRPr lang="en-US" sz="1100" dirty="0">
                        <a:latin typeface="Arial" charset="0"/>
                        <a:ea typeface="Arial" charset="0"/>
                        <a:cs typeface="Arial" charset="0"/>
                      </a:endParaRPr>
                    </a:p>
                  </a:txBody>
                  <a:tcPr marL="73152" marR="73152" marT="73152" marB="73152"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tc>
                  <a:txBody>
                    <a:bodyPr/>
                    <a:lstStyle/>
                    <a:p>
                      <a:pPr marL="0" indent="0">
                        <a:buNone/>
                      </a:pPr>
                      <a:r>
                        <a:rPr lang="en-US" sz="1100" dirty="0">
                          <a:solidFill>
                            <a:srgbClr val="1F2A37"/>
                          </a:solidFill>
                          <a:latin typeface="Arial" pitchFamily="34" charset="0"/>
                          <a:ea typeface="Arial" pitchFamily="34" charset="-122"/>
                          <a:cs typeface="Arial" pitchFamily="34" charset="-120"/>
                        </a:rPr>
                        <a:t>Wasted management hours; disengagement; goal-setting mechanism broken</a:t>
                      </a:r>
                      <a:endParaRPr lang="en-US" sz="1100" dirty="0">
                        <a:latin typeface="Arial" charset="0"/>
                        <a:ea typeface="Arial" charset="0"/>
                        <a:cs typeface="Arial" charset="0"/>
                      </a:endParaRPr>
                    </a:p>
                  </a:txBody>
                  <a:tcPr marL="73152" marR="73152" marT="73152" marB="73152"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extLst>
                  <a:ext uri="{0D108BD9-81ED-4DB2-BD59-A6C34878D82A}">
                    <a16:rowId xmlns:a16="http://schemas.microsoft.com/office/drawing/2014/main" val="10002"/>
                  </a:ext>
                </a:extLst>
              </a:tr>
              <a:tr h="713232">
                <a:tc>
                  <a:txBody>
                    <a:bodyPr/>
                    <a:lstStyle/>
                    <a:p>
                      <a:pPr marL="0" indent="0">
                        <a:buNone/>
                      </a:pPr>
                      <a:r>
                        <a:rPr lang="en-US" sz="1100" dirty="0">
                          <a:solidFill>
                            <a:srgbClr val="1F2A37"/>
                          </a:solidFill>
                          <a:latin typeface="Arial" pitchFamily="34" charset="0"/>
                          <a:ea typeface="Arial" pitchFamily="34" charset="-122"/>
                          <a:cs typeface="Arial" pitchFamily="34" charset="-120"/>
                        </a:rPr>
                        <a:t>No time or backfill to learn</a:t>
                      </a:r>
                      <a:endParaRPr lang="en-US" sz="1100" dirty="0">
                        <a:latin typeface="Arial" charset="0"/>
                        <a:ea typeface="Arial" charset="0"/>
                        <a:cs typeface="Arial" charset="0"/>
                      </a:endParaRPr>
                    </a:p>
                  </a:txBody>
                  <a:tcPr marL="73152" marR="73152" marT="73152" marB="73152"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tc>
                  <a:txBody>
                    <a:bodyPr/>
                    <a:lstStyle/>
                    <a:p>
                      <a:pPr marL="0" indent="0">
                        <a:buNone/>
                      </a:pPr>
                      <a:r>
                        <a:rPr lang="en-US" sz="1100" dirty="0">
                          <a:solidFill>
                            <a:srgbClr val="1F2A37"/>
                          </a:solidFill>
                          <a:latin typeface="Arial" pitchFamily="34" charset="0"/>
                          <a:ea typeface="Arial" pitchFamily="34" charset="-122"/>
                          <a:cs typeface="Arial" pitchFamily="34" charset="-120"/>
                        </a:rPr>
                        <a:t>Access to right L&amp;D at a 3-year low (58%); ambulance trusts worst</a:t>
                      </a:r>
                      <a:endParaRPr lang="en-US" sz="1100" dirty="0">
                        <a:latin typeface="Arial" charset="0"/>
                        <a:ea typeface="Arial" charset="0"/>
                        <a:cs typeface="Arial" charset="0"/>
                      </a:endParaRPr>
                    </a:p>
                  </a:txBody>
                  <a:tcPr marL="73152" marR="73152" marT="73152" marB="73152"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tc>
                  <a:txBody>
                    <a:bodyPr/>
                    <a:lstStyle/>
                    <a:p>
                      <a:pPr marL="0" indent="0">
                        <a:buNone/>
                      </a:pPr>
                      <a:r>
                        <a:rPr lang="en-US" sz="1100" dirty="0">
                          <a:solidFill>
                            <a:srgbClr val="1F2A37"/>
                          </a:solidFill>
                          <a:latin typeface="Arial" pitchFamily="34" charset="0"/>
                          <a:ea typeface="Arial" pitchFamily="34" charset="-122"/>
                          <a:cs typeface="Arial" pitchFamily="34" charset="-120"/>
                        </a:rPr>
                        <a:t>Provision unused; mandatory training crowds out developmental learning</a:t>
                      </a:r>
                      <a:endParaRPr lang="en-US" sz="1100" dirty="0">
                        <a:latin typeface="Arial" charset="0"/>
                        <a:ea typeface="Arial" charset="0"/>
                        <a:cs typeface="Arial" charset="0"/>
                      </a:endParaRPr>
                    </a:p>
                  </a:txBody>
                  <a:tcPr marL="73152" marR="73152" marT="73152" marB="73152"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extLst>
                  <a:ext uri="{0D108BD9-81ED-4DB2-BD59-A6C34878D82A}">
                    <a16:rowId xmlns:a16="http://schemas.microsoft.com/office/drawing/2014/main" val="10003"/>
                  </a:ext>
                </a:extLst>
              </a:tr>
              <a:tr h="713232">
                <a:tc>
                  <a:txBody>
                    <a:bodyPr/>
                    <a:lstStyle/>
                    <a:p>
                      <a:pPr marL="0" indent="0">
                        <a:buNone/>
                      </a:pPr>
                      <a:r>
                        <a:rPr lang="en-US" sz="1100" dirty="0">
                          <a:solidFill>
                            <a:srgbClr val="1F2A37"/>
                          </a:solidFill>
                          <a:latin typeface="Arial" pitchFamily="34" charset="0"/>
                          <a:ea typeface="Arial" pitchFamily="34" charset="-122"/>
                          <a:cs typeface="Arial" pitchFamily="34" charset="-120"/>
                        </a:rPr>
                        <a:t>AI capability gap</a:t>
                      </a:r>
                      <a:endParaRPr lang="en-US" sz="1100" dirty="0">
                        <a:latin typeface="Arial" charset="0"/>
                        <a:ea typeface="Arial" charset="0"/>
                        <a:cs typeface="Arial" charset="0"/>
                      </a:endParaRPr>
                    </a:p>
                  </a:txBody>
                  <a:tcPr marL="73152" marR="73152" marT="73152" marB="73152"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tc>
                  <a:txBody>
                    <a:bodyPr/>
                    <a:lstStyle/>
                    <a:p>
                      <a:pPr marL="0" indent="0">
                        <a:buNone/>
                      </a:pPr>
                      <a:r>
                        <a:rPr lang="en-US" sz="1100" dirty="0">
                          <a:solidFill>
                            <a:srgbClr val="1F2A37"/>
                          </a:solidFill>
                          <a:latin typeface="Arial" pitchFamily="34" charset="0"/>
                          <a:ea typeface="Arial" pitchFamily="34" charset="-122"/>
                          <a:cs typeface="Arial" pitchFamily="34" charset="-120"/>
                        </a:rPr>
                        <a:t>Copilot for 505k staff by Oct 2026, but guidance inconsistent and validation burden unaddressed</a:t>
                      </a:r>
                      <a:endParaRPr lang="en-US" sz="1100" dirty="0">
                        <a:latin typeface="Arial" charset="0"/>
                        <a:ea typeface="Arial" charset="0"/>
                        <a:cs typeface="Arial" charset="0"/>
                      </a:endParaRPr>
                    </a:p>
                  </a:txBody>
                  <a:tcPr marL="73152" marR="73152" marT="73152" marB="73152"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tc>
                  <a:txBody>
                    <a:bodyPr/>
                    <a:lstStyle/>
                    <a:p>
                      <a:pPr marL="0" indent="0">
                        <a:buNone/>
                      </a:pPr>
                      <a:r>
                        <a:rPr lang="en-US" sz="1100" dirty="0">
                          <a:solidFill>
                            <a:srgbClr val="1F2A37"/>
                          </a:solidFill>
                          <a:latin typeface="Arial" pitchFamily="34" charset="0"/>
                          <a:ea typeface="Arial" pitchFamily="34" charset="-122"/>
                          <a:cs typeface="Arial" pitchFamily="34" charset="-120"/>
                        </a:rPr>
                        <a:t>Safety and governance risk; benefits of £10bn tech investment unrealised</a:t>
                      </a:r>
                      <a:endParaRPr lang="en-US" sz="1100" dirty="0">
                        <a:latin typeface="Arial" charset="0"/>
                        <a:ea typeface="Arial" charset="0"/>
                        <a:cs typeface="Arial" charset="0"/>
                      </a:endParaRPr>
                    </a:p>
                  </a:txBody>
                  <a:tcPr marL="73152" marR="73152" marT="73152" marB="73152"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extLst>
                  <a:ext uri="{0D108BD9-81ED-4DB2-BD59-A6C34878D82A}">
                    <a16:rowId xmlns:a16="http://schemas.microsoft.com/office/drawing/2014/main" val="10004"/>
                  </a:ext>
                </a:extLst>
              </a:tr>
              <a:tr h="713232">
                <a:tc>
                  <a:txBody>
                    <a:bodyPr/>
                    <a:lstStyle/>
                    <a:p>
                      <a:pPr marL="0" indent="0">
                        <a:buNone/>
                      </a:pPr>
                      <a:r>
                        <a:rPr lang="en-US" sz="1100" dirty="0">
                          <a:solidFill>
                            <a:srgbClr val="1F2A37"/>
                          </a:solidFill>
                          <a:latin typeface="Arial" pitchFamily="34" charset="0"/>
                          <a:ea typeface="Arial" pitchFamily="34" charset="-122"/>
                          <a:cs typeface="Arial" pitchFamily="34" charset="-120"/>
                        </a:rPr>
                        <a:t>Inequity of access</a:t>
                      </a:r>
                      <a:endParaRPr lang="en-US" sz="1100" dirty="0">
                        <a:latin typeface="Arial" charset="0"/>
                        <a:ea typeface="Arial" charset="0"/>
                        <a:cs typeface="Arial" charset="0"/>
                      </a:endParaRPr>
                    </a:p>
                  </a:txBody>
                  <a:tcPr marL="73152" marR="73152" marT="73152" marB="73152"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tc>
                  <a:txBody>
                    <a:bodyPr/>
                    <a:lstStyle/>
                    <a:p>
                      <a:pPr marL="0" indent="0">
                        <a:buNone/>
                      </a:pPr>
                      <a:r>
                        <a:rPr lang="en-US" sz="1100" dirty="0">
                          <a:solidFill>
                            <a:srgbClr val="1F2A37"/>
                          </a:solidFill>
                          <a:latin typeface="Arial" pitchFamily="34" charset="0"/>
                          <a:ea typeface="Arial" pitchFamily="34" charset="-122"/>
                          <a:cs typeface="Arial" pitchFamily="34" charset="-120"/>
                        </a:rPr>
                        <a:t>Progression and access vary by profession, ethnicity and trust type</a:t>
                      </a:r>
                      <a:endParaRPr lang="en-US" sz="1100" dirty="0">
                        <a:latin typeface="Arial" charset="0"/>
                        <a:ea typeface="Arial" charset="0"/>
                        <a:cs typeface="Arial" charset="0"/>
                      </a:endParaRPr>
                    </a:p>
                  </a:txBody>
                  <a:tcPr marL="73152" marR="73152" marT="73152" marB="73152"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tc>
                  <a:txBody>
                    <a:bodyPr/>
                    <a:lstStyle/>
                    <a:p>
                      <a:pPr marL="0" indent="0">
                        <a:buNone/>
                      </a:pPr>
                      <a:r>
                        <a:rPr lang="en-US" sz="1100" dirty="0">
                          <a:solidFill>
                            <a:srgbClr val="1F2A37"/>
                          </a:solidFill>
                          <a:latin typeface="Arial" pitchFamily="34" charset="0"/>
                          <a:ea typeface="Arial" pitchFamily="34" charset="-122"/>
                          <a:cs typeface="Arial" pitchFamily="34" charset="-120"/>
                        </a:rPr>
                        <a:t>Legal/reputational risk; loss of diverse talent pipelines</a:t>
                      </a:r>
                      <a:endParaRPr lang="en-US" sz="1100" dirty="0">
                        <a:latin typeface="Arial" charset="0"/>
                        <a:ea typeface="Arial" charset="0"/>
                        <a:cs typeface="Arial" charset="0"/>
                      </a:endParaRPr>
                    </a:p>
                  </a:txBody>
                  <a:tcPr marL="73152" marR="73152" marT="73152" marB="73152"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extLst>
                  <a:ext uri="{0D108BD9-81ED-4DB2-BD59-A6C34878D82A}">
                    <a16:rowId xmlns:a16="http://schemas.microsoft.com/office/drawing/2014/main" val="10005"/>
                  </a:ext>
                </a:extLst>
              </a:tr>
            </a:tbl>
          </a:graphicData>
        </a:graphic>
      </p:graphicFrame>
      <p:sp>
        <p:nvSpPr>
          <p:cNvPr id="5" name="Text 2"/>
          <p:cNvSpPr/>
          <p:nvPr/>
        </p:nvSpPr>
        <p:spPr>
          <a:xfrm>
            <a:off x="502920" y="6126480"/>
            <a:ext cx="11155680" cy="365760"/>
          </a:xfrm>
          <a:prstGeom prst="rect">
            <a:avLst/>
          </a:prstGeom>
          <a:noFill/>
          <a:ln/>
        </p:spPr>
        <p:txBody>
          <a:bodyPr wrap="square" lIns="0" tIns="0" rIns="0" bIns="0" rtlCol="0" anchor="ctr"/>
          <a:lstStyle/>
          <a:p>
            <a:pPr marL="0" indent="0">
              <a:buNone/>
            </a:pPr>
            <a:endParaRPr lang="en-US" sz="1200" dirty="0"/>
          </a:p>
        </p:txBody>
      </p:sp>
      <p:sp>
        <p:nvSpPr>
          <p:cNvPr id="7" name="Text 4"/>
          <p:cNvSpPr/>
          <p:nvPr/>
        </p:nvSpPr>
        <p:spPr>
          <a:xfrm>
            <a:off x="11411712" y="6446520"/>
            <a:ext cx="457200" cy="274320"/>
          </a:xfrm>
          <a:prstGeom prst="rect">
            <a:avLst/>
          </a:prstGeom>
          <a:noFill/>
          <a:ln/>
        </p:spPr>
        <p:txBody>
          <a:bodyPr wrap="square" lIns="0" tIns="0" rIns="0" bIns="0" rtlCol="0" anchor="ctr"/>
          <a:lstStyle/>
          <a:p>
            <a:pPr marL="0" indent="0" algn="r">
              <a:buNone/>
            </a:pPr>
            <a:r>
              <a:rPr lang="en-US" sz="1000" dirty="0">
                <a:solidFill>
                  <a:srgbClr val="5A6B7B"/>
                </a:solidFill>
                <a:latin typeface="Arial" pitchFamily="34" charset="0"/>
                <a:ea typeface="Arial" pitchFamily="34" charset="-122"/>
                <a:cs typeface="Arial" pitchFamily="34" charset="-120"/>
              </a:rPr>
              <a:t>14</a:t>
            </a:r>
            <a:endParaRPr lang="en-US" sz="1000" dirty="0"/>
          </a:p>
        </p:txBody>
      </p:sp>
      <p:sp>
        <p:nvSpPr>
          <p:cNvPr id="8" name="Text 5"/>
          <p:cNvSpPr/>
          <p:nvPr/>
        </p:nvSpPr>
        <p:spPr>
          <a:xfrm>
            <a:off x="502920" y="6446520"/>
            <a:ext cx="7772400" cy="274320"/>
          </a:xfrm>
          <a:prstGeom prst="rect">
            <a:avLst/>
          </a:prstGeom>
          <a:noFill/>
          <a:ln/>
        </p:spPr>
        <p:txBody>
          <a:bodyPr wrap="square" lIns="0" tIns="0" rIns="0" bIns="0" rtlCol="0" anchor="ctr"/>
          <a:lstStyle/>
          <a:p>
            <a:pPr marL="0" indent="0" algn="l">
              <a:buNone/>
            </a:pPr>
            <a:endParaRPr lang="en-US" sz="85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457200"/>
            <a:ext cx="11155680" cy="658368"/>
          </a:xfrm>
          <a:prstGeom prst="rect">
            <a:avLst/>
          </a:prstGeom>
          <a:noFill/>
          <a:ln/>
        </p:spPr>
        <p:txBody>
          <a:bodyPr wrap="square" lIns="0" tIns="0" rIns="0" bIns="0" rtlCol="0" anchor="ctr"/>
          <a:lstStyle/>
          <a:p>
            <a:pPr marL="0" indent="0">
              <a:buNone/>
            </a:pPr>
            <a:r>
              <a:rPr lang="en-US" sz="3000" b="1" dirty="0">
                <a:solidFill>
                  <a:srgbClr val="003087"/>
                </a:solidFill>
                <a:latin typeface="Arial" pitchFamily="34" charset="0"/>
                <a:ea typeface="Arial" pitchFamily="34" charset="-122"/>
                <a:cs typeface="Arial" pitchFamily="34" charset="-120"/>
              </a:rPr>
              <a:t>Root-cause analysis: our approach</a:t>
            </a:r>
            <a:endParaRPr lang="en-US" sz="3000" dirty="0"/>
          </a:p>
        </p:txBody>
      </p:sp>
      <p:sp>
        <p:nvSpPr>
          <p:cNvPr id="4" name="Shape 2"/>
          <p:cNvSpPr/>
          <p:nvPr/>
        </p:nvSpPr>
        <p:spPr>
          <a:xfrm>
            <a:off x="914400" y="3931920"/>
            <a:ext cx="8412480" cy="0"/>
          </a:xfrm>
          <a:prstGeom prst="line">
            <a:avLst/>
          </a:prstGeom>
          <a:noFill/>
          <a:ln w="38100">
            <a:solidFill>
              <a:srgbClr val="003087"/>
            </a:solidFill>
            <a:prstDash val="solid"/>
          </a:ln>
        </p:spPr>
      </p:sp>
      <p:sp>
        <p:nvSpPr>
          <p:cNvPr id="5" name="Shape 3"/>
          <p:cNvSpPr/>
          <p:nvPr/>
        </p:nvSpPr>
        <p:spPr>
          <a:xfrm>
            <a:off x="9418320" y="3246120"/>
            <a:ext cx="2286000" cy="1371600"/>
          </a:xfrm>
          <a:prstGeom prst="roundRect">
            <a:avLst>
              <a:gd name="adj" fmla="val 4667"/>
            </a:avLst>
          </a:prstGeom>
          <a:solidFill>
            <a:srgbClr val="003087"/>
          </a:solidFill>
          <a:ln/>
          <a:effectLst>
            <a:outerShdw blurRad="88900" dist="25400" dir="5400000" algn="bl" rotWithShape="0">
              <a:srgbClr val="8FA6C0">
                <a:alpha val="22000"/>
              </a:srgbClr>
            </a:outerShdw>
          </a:effectLst>
        </p:spPr>
      </p:sp>
      <p:sp>
        <p:nvSpPr>
          <p:cNvPr id="6" name="Text 4"/>
          <p:cNvSpPr/>
          <p:nvPr/>
        </p:nvSpPr>
        <p:spPr>
          <a:xfrm>
            <a:off x="9418320" y="3246120"/>
            <a:ext cx="2286000" cy="1371600"/>
          </a:xfrm>
          <a:prstGeom prst="rect">
            <a:avLst/>
          </a:prstGeom>
          <a:noFill/>
          <a:ln/>
        </p:spPr>
        <p:txBody>
          <a:bodyPr wrap="square" lIns="0" tIns="0" rIns="0" bIns="0" rtlCol="0" anchor="ctr"/>
          <a:lstStyle/>
          <a:p>
            <a:pPr marL="0" indent="0" algn="ctr">
              <a:buNone/>
            </a:pPr>
            <a:r>
              <a:rPr lang="en-US" sz="1250" b="1" dirty="0">
                <a:solidFill>
                  <a:srgbClr val="FFFFFF"/>
                </a:solidFill>
                <a:latin typeface="Arial" pitchFamily="34" charset="0"/>
                <a:ea typeface="Arial" pitchFamily="34" charset="-122"/>
                <a:cs typeface="Arial" pitchFamily="34" charset="-120"/>
              </a:rPr>
              <a:t>Falling L&amp;D</a:t>
            </a:r>
            <a:endParaRPr lang="en-US" sz="1250" dirty="0"/>
          </a:p>
          <a:p>
            <a:pPr marL="0" indent="0" algn="ctr">
              <a:buNone/>
            </a:pPr>
            <a:r>
              <a:rPr lang="en-US" sz="1250" b="1" dirty="0">
                <a:solidFill>
                  <a:srgbClr val="FFFFFF"/>
                </a:solidFill>
                <a:latin typeface="Arial" pitchFamily="34" charset="0"/>
                <a:ea typeface="Arial" pitchFamily="34" charset="-122"/>
                <a:cs typeface="Arial" pitchFamily="34" charset="-120"/>
              </a:rPr>
              <a:t>performance &amp;</a:t>
            </a:r>
            <a:endParaRPr lang="en-US" sz="1250" dirty="0"/>
          </a:p>
          <a:p>
            <a:pPr marL="0" indent="0" algn="ctr">
              <a:buNone/>
            </a:pPr>
            <a:r>
              <a:rPr lang="en-US" sz="1250" b="1" dirty="0">
                <a:solidFill>
                  <a:srgbClr val="FFFFFF"/>
                </a:solidFill>
                <a:latin typeface="Arial" pitchFamily="34" charset="0"/>
                <a:ea typeface="Arial" pitchFamily="34" charset="-122"/>
                <a:cs typeface="Arial" pitchFamily="34" charset="-120"/>
              </a:rPr>
              <a:t>perception</a:t>
            </a:r>
            <a:endParaRPr lang="en-US" sz="1250" dirty="0"/>
          </a:p>
        </p:txBody>
      </p:sp>
      <p:sp>
        <p:nvSpPr>
          <p:cNvPr id="7" name="Shape 5"/>
          <p:cNvSpPr/>
          <p:nvPr/>
        </p:nvSpPr>
        <p:spPr>
          <a:xfrm>
            <a:off x="1234440" y="1874520"/>
            <a:ext cx="2468880" cy="1051560"/>
          </a:xfrm>
          <a:prstGeom prst="roundRect">
            <a:avLst>
              <a:gd name="adj" fmla="val 6087"/>
            </a:avLst>
          </a:prstGeom>
          <a:solidFill>
            <a:srgbClr val="EAF2FA"/>
          </a:solidFill>
          <a:ln/>
          <a:effectLst>
            <a:outerShdw blurRad="88900" dist="25400" dir="5400000" algn="bl" rotWithShape="0">
              <a:srgbClr val="8FA6C0">
                <a:alpha val="22000"/>
              </a:srgbClr>
            </a:outerShdw>
          </a:effectLst>
        </p:spPr>
      </p:sp>
      <p:sp>
        <p:nvSpPr>
          <p:cNvPr id="8" name="Text 6"/>
          <p:cNvSpPr/>
          <p:nvPr/>
        </p:nvSpPr>
        <p:spPr>
          <a:xfrm>
            <a:off x="1371600" y="1947672"/>
            <a:ext cx="2194560" cy="274320"/>
          </a:xfrm>
          <a:prstGeom prst="rect">
            <a:avLst/>
          </a:prstGeom>
          <a:noFill/>
          <a:ln/>
        </p:spPr>
        <p:txBody>
          <a:bodyPr wrap="square" lIns="0" tIns="0" rIns="0" bIns="0" rtlCol="0" anchor="ctr"/>
          <a:lstStyle/>
          <a:p>
            <a:pPr marL="0" indent="0">
              <a:buNone/>
            </a:pPr>
            <a:r>
              <a:rPr lang="en-US" sz="1200" b="1" dirty="0">
                <a:solidFill>
                  <a:srgbClr val="003087"/>
                </a:solidFill>
                <a:latin typeface="Arial" pitchFamily="34" charset="0"/>
                <a:ea typeface="Arial" pitchFamily="34" charset="-122"/>
                <a:cs typeface="Arial" pitchFamily="34" charset="-120"/>
              </a:rPr>
              <a:t>Policy design</a:t>
            </a:r>
            <a:endParaRPr lang="en-US" sz="1200" dirty="0"/>
          </a:p>
        </p:txBody>
      </p:sp>
      <p:sp>
        <p:nvSpPr>
          <p:cNvPr id="9" name="Text 7"/>
          <p:cNvSpPr/>
          <p:nvPr/>
        </p:nvSpPr>
        <p:spPr>
          <a:xfrm>
            <a:off x="1371600" y="2221992"/>
            <a:ext cx="2240280" cy="658368"/>
          </a:xfrm>
          <a:prstGeom prst="rect">
            <a:avLst/>
          </a:prstGeom>
          <a:noFill/>
          <a:ln/>
        </p:spPr>
        <p:txBody>
          <a:bodyPr wrap="square" lIns="0" tIns="0" rIns="0" bIns="0" rtlCol="0" anchor="ctr"/>
          <a:lstStyle/>
          <a:p>
            <a:pPr marL="0" indent="0">
              <a:buNone/>
            </a:pPr>
            <a:r>
              <a:rPr lang="en-US" sz="950" dirty="0">
                <a:solidFill>
                  <a:srgbClr val="1F2A37"/>
                </a:solidFill>
                <a:latin typeface="Arial" pitchFamily="34" charset="0"/>
                <a:ea typeface="Arial" pitchFamily="34" charset="-122"/>
                <a:cs typeface="Arial" pitchFamily="34" charset="-120"/>
              </a:rPr>
              <a:t>Churn between national plans; mandatory training bloat</a:t>
            </a:r>
            <a:endParaRPr lang="en-US" sz="950" dirty="0"/>
          </a:p>
        </p:txBody>
      </p:sp>
      <p:sp>
        <p:nvSpPr>
          <p:cNvPr id="10" name="Shape 8"/>
          <p:cNvSpPr/>
          <p:nvPr/>
        </p:nvSpPr>
        <p:spPr>
          <a:xfrm>
            <a:off x="2468880" y="2926080"/>
            <a:ext cx="411480" cy="1005840"/>
          </a:xfrm>
          <a:prstGeom prst="line">
            <a:avLst/>
          </a:prstGeom>
          <a:noFill/>
          <a:ln w="22225">
            <a:solidFill>
              <a:srgbClr val="8FA6C0"/>
            </a:solidFill>
            <a:prstDash val="solid"/>
          </a:ln>
        </p:spPr>
      </p:sp>
      <p:sp>
        <p:nvSpPr>
          <p:cNvPr id="11" name="Shape 9"/>
          <p:cNvSpPr/>
          <p:nvPr/>
        </p:nvSpPr>
        <p:spPr>
          <a:xfrm>
            <a:off x="3977640" y="1874520"/>
            <a:ext cx="2468880" cy="1051560"/>
          </a:xfrm>
          <a:prstGeom prst="roundRect">
            <a:avLst>
              <a:gd name="adj" fmla="val 6087"/>
            </a:avLst>
          </a:prstGeom>
          <a:solidFill>
            <a:srgbClr val="EAF2FA"/>
          </a:solidFill>
          <a:ln/>
          <a:effectLst>
            <a:outerShdw blurRad="88900" dist="25400" dir="5400000" algn="bl" rotWithShape="0">
              <a:srgbClr val="8FA6C0">
                <a:alpha val="22000"/>
              </a:srgbClr>
            </a:outerShdw>
          </a:effectLst>
        </p:spPr>
      </p:sp>
      <p:sp>
        <p:nvSpPr>
          <p:cNvPr id="12" name="Text 10"/>
          <p:cNvSpPr/>
          <p:nvPr/>
        </p:nvSpPr>
        <p:spPr>
          <a:xfrm>
            <a:off x="4114800" y="1947672"/>
            <a:ext cx="2194560" cy="274320"/>
          </a:xfrm>
          <a:prstGeom prst="rect">
            <a:avLst/>
          </a:prstGeom>
          <a:noFill/>
          <a:ln/>
        </p:spPr>
        <p:txBody>
          <a:bodyPr wrap="square" lIns="0" tIns="0" rIns="0" bIns="0" rtlCol="0" anchor="ctr"/>
          <a:lstStyle/>
          <a:p>
            <a:pPr marL="0" indent="0">
              <a:buNone/>
            </a:pPr>
            <a:r>
              <a:rPr lang="en-US" sz="1200" b="1" dirty="0">
                <a:solidFill>
                  <a:srgbClr val="003087"/>
                </a:solidFill>
                <a:latin typeface="Arial" pitchFamily="34" charset="0"/>
                <a:ea typeface="Arial" pitchFamily="34" charset="-122"/>
                <a:cs typeface="Arial" pitchFamily="34" charset="-120"/>
              </a:rPr>
              <a:t>Structure</a:t>
            </a:r>
            <a:endParaRPr lang="en-US" sz="1200" dirty="0"/>
          </a:p>
        </p:txBody>
      </p:sp>
      <p:sp>
        <p:nvSpPr>
          <p:cNvPr id="13" name="Text 11"/>
          <p:cNvSpPr/>
          <p:nvPr/>
        </p:nvSpPr>
        <p:spPr>
          <a:xfrm>
            <a:off x="4114800" y="2221992"/>
            <a:ext cx="2240280" cy="658368"/>
          </a:xfrm>
          <a:prstGeom prst="rect">
            <a:avLst/>
          </a:prstGeom>
          <a:noFill/>
          <a:ln/>
        </p:spPr>
        <p:txBody>
          <a:bodyPr wrap="square" lIns="0" tIns="0" rIns="0" bIns="0" rtlCol="0" anchor="ctr"/>
          <a:lstStyle/>
          <a:p>
            <a:pPr marL="0" indent="0">
              <a:buNone/>
            </a:pPr>
            <a:r>
              <a:rPr lang="en-US" sz="950" dirty="0">
                <a:solidFill>
                  <a:srgbClr val="1F2A37"/>
                </a:solidFill>
                <a:latin typeface="Arial" pitchFamily="34" charset="0"/>
                <a:ea typeface="Arial" pitchFamily="34" charset="-122"/>
                <a:cs typeface="Arial" pitchFamily="34" charset="-120"/>
              </a:rPr>
              <a:t>HEE merger; 42 ICBs with varying maturity</a:t>
            </a:r>
            <a:endParaRPr lang="en-US" sz="950" dirty="0"/>
          </a:p>
        </p:txBody>
      </p:sp>
      <p:sp>
        <p:nvSpPr>
          <p:cNvPr id="14" name="Shape 12"/>
          <p:cNvSpPr/>
          <p:nvPr/>
        </p:nvSpPr>
        <p:spPr>
          <a:xfrm>
            <a:off x="5212080" y="2926080"/>
            <a:ext cx="411480" cy="1005840"/>
          </a:xfrm>
          <a:prstGeom prst="line">
            <a:avLst/>
          </a:prstGeom>
          <a:noFill/>
          <a:ln w="22225">
            <a:solidFill>
              <a:srgbClr val="8FA6C0"/>
            </a:solidFill>
            <a:prstDash val="solid"/>
          </a:ln>
        </p:spPr>
      </p:sp>
      <p:sp>
        <p:nvSpPr>
          <p:cNvPr id="15" name="Shape 13"/>
          <p:cNvSpPr/>
          <p:nvPr/>
        </p:nvSpPr>
        <p:spPr>
          <a:xfrm>
            <a:off x="6720840" y="1874520"/>
            <a:ext cx="2468880" cy="1051560"/>
          </a:xfrm>
          <a:prstGeom prst="roundRect">
            <a:avLst>
              <a:gd name="adj" fmla="val 6087"/>
            </a:avLst>
          </a:prstGeom>
          <a:solidFill>
            <a:srgbClr val="EAF2FA"/>
          </a:solidFill>
          <a:ln/>
          <a:effectLst>
            <a:outerShdw blurRad="88900" dist="25400" dir="5400000" algn="bl" rotWithShape="0">
              <a:srgbClr val="8FA6C0">
                <a:alpha val="22000"/>
              </a:srgbClr>
            </a:outerShdw>
          </a:effectLst>
        </p:spPr>
      </p:sp>
      <p:sp>
        <p:nvSpPr>
          <p:cNvPr id="16" name="Text 14"/>
          <p:cNvSpPr/>
          <p:nvPr/>
        </p:nvSpPr>
        <p:spPr>
          <a:xfrm>
            <a:off x="6858000" y="1947672"/>
            <a:ext cx="2194560" cy="274320"/>
          </a:xfrm>
          <a:prstGeom prst="rect">
            <a:avLst/>
          </a:prstGeom>
          <a:noFill/>
          <a:ln/>
        </p:spPr>
        <p:txBody>
          <a:bodyPr wrap="square" lIns="0" tIns="0" rIns="0" bIns="0" rtlCol="0" anchor="ctr"/>
          <a:lstStyle/>
          <a:p>
            <a:pPr marL="0" indent="0">
              <a:buNone/>
            </a:pPr>
            <a:r>
              <a:rPr lang="en-US" sz="1200" b="1" dirty="0">
                <a:solidFill>
                  <a:srgbClr val="003087"/>
                </a:solidFill>
                <a:latin typeface="Arial" pitchFamily="34" charset="0"/>
                <a:ea typeface="Arial" pitchFamily="34" charset="-122"/>
                <a:cs typeface="Arial" pitchFamily="34" charset="-120"/>
              </a:rPr>
              <a:t>Resources</a:t>
            </a:r>
            <a:endParaRPr lang="en-US" sz="1200" dirty="0"/>
          </a:p>
        </p:txBody>
      </p:sp>
      <p:sp>
        <p:nvSpPr>
          <p:cNvPr id="17" name="Text 15"/>
          <p:cNvSpPr/>
          <p:nvPr/>
        </p:nvSpPr>
        <p:spPr>
          <a:xfrm>
            <a:off x="6858000" y="2221992"/>
            <a:ext cx="2240280" cy="658368"/>
          </a:xfrm>
          <a:prstGeom prst="rect">
            <a:avLst/>
          </a:prstGeom>
          <a:noFill/>
          <a:ln/>
        </p:spPr>
        <p:txBody>
          <a:bodyPr wrap="square" lIns="0" tIns="0" rIns="0" bIns="0" rtlCol="0" anchor="ctr"/>
          <a:lstStyle/>
          <a:p>
            <a:pPr marL="0" indent="0">
              <a:buNone/>
            </a:pPr>
            <a:r>
              <a:rPr lang="en-US" sz="950" dirty="0">
                <a:solidFill>
                  <a:srgbClr val="1F2A37"/>
                </a:solidFill>
                <a:latin typeface="Arial" pitchFamily="34" charset="0"/>
                <a:ea typeface="Arial" pitchFamily="34" charset="-122"/>
                <a:cs typeface="Arial" pitchFamily="34" charset="-120"/>
              </a:rPr>
              <a:t>CPD funding erosion; no backfill economics</a:t>
            </a:r>
            <a:endParaRPr lang="en-US" sz="950" dirty="0"/>
          </a:p>
        </p:txBody>
      </p:sp>
      <p:sp>
        <p:nvSpPr>
          <p:cNvPr id="18" name="Shape 16"/>
          <p:cNvSpPr/>
          <p:nvPr/>
        </p:nvSpPr>
        <p:spPr>
          <a:xfrm>
            <a:off x="7955280" y="2926080"/>
            <a:ext cx="411480" cy="1005840"/>
          </a:xfrm>
          <a:prstGeom prst="line">
            <a:avLst/>
          </a:prstGeom>
          <a:noFill/>
          <a:ln w="22225">
            <a:solidFill>
              <a:srgbClr val="8FA6C0"/>
            </a:solidFill>
            <a:prstDash val="solid"/>
          </a:ln>
        </p:spPr>
      </p:sp>
      <p:sp>
        <p:nvSpPr>
          <p:cNvPr id="19" name="Shape 17"/>
          <p:cNvSpPr/>
          <p:nvPr/>
        </p:nvSpPr>
        <p:spPr>
          <a:xfrm>
            <a:off x="1234440" y="4892040"/>
            <a:ext cx="2468880" cy="1051560"/>
          </a:xfrm>
          <a:prstGeom prst="roundRect">
            <a:avLst>
              <a:gd name="adj" fmla="val 6087"/>
            </a:avLst>
          </a:prstGeom>
          <a:solidFill>
            <a:srgbClr val="F4F8FC"/>
          </a:solidFill>
          <a:ln/>
          <a:effectLst>
            <a:outerShdw blurRad="88900" dist="25400" dir="5400000" algn="bl" rotWithShape="0">
              <a:srgbClr val="8FA6C0">
                <a:alpha val="22000"/>
              </a:srgbClr>
            </a:outerShdw>
          </a:effectLst>
        </p:spPr>
      </p:sp>
      <p:sp>
        <p:nvSpPr>
          <p:cNvPr id="20" name="Text 18"/>
          <p:cNvSpPr/>
          <p:nvPr/>
        </p:nvSpPr>
        <p:spPr>
          <a:xfrm>
            <a:off x="1371600" y="4965192"/>
            <a:ext cx="2194560" cy="274320"/>
          </a:xfrm>
          <a:prstGeom prst="rect">
            <a:avLst/>
          </a:prstGeom>
          <a:noFill/>
          <a:ln/>
        </p:spPr>
        <p:txBody>
          <a:bodyPr wrap="square" lIns="0" tIns="0" rIns="0" bIns="0" rtlCol="0" anchor="ctr"/>
          <a:lstStyle/>
          <a:p>
            <a:pPr marL="0" indent="0">
              <a:buNone/>
            </a:pPr>
            <a:r>
              <a:rPr lang="en-US" sz="1200" b="1" dirty="0">
                <a:solidFill>
                  <a:srgbClr val="003087"/>
                </a:solidFill>
                <a:latin typeface="Arial" pitchFamily="34" charset="0"/>
                <a:ea typeface="Arial" pitchFamily="34" charset="-122"/>
                <a:cs typeface="Arial" pitchFamily="34" charset="-120"/>
              </a:rPr>
              <a:t>Culture &amp; leadership</a:t>
            </a:r>
            <a:endParaRPr lang="en-US" sz="1200" dirty="0"/>
          </a:p>
        </p:txBody>
      </p:sp>
      <p:sp>
        <p:nvSpPr>
          <p:cNvPr id="21" name="Text 19"/>
          <p:cNvSpPr/>
          <p:nvPr/>
        </p:nvSpPr>
        <p:spPr>
          <a:xfrm>
            <a:off x="1371600" y="5239512"/>
            <a:ext cx="2240280" cy="658368"/>
          </a:xfrm>
          <a:prstGeom prst="rect">
            <a:avLst/>
          </a:prstGeom>
          <a:noFill/>
          <a:ln/>
        </p:spPr>
        <p:txBody>
          <a:bodyPr wrap="square" lIns="0" tIns="0" rIns="0" bIns="0" rtlCol="0" anchor="ctr"/>
          <a:lstStyle/>
          <a:p>
            <a:pPr marL="0" indent="0">
              <a:buNone/>
            </a:pPr>
            <a:r>
              <a:rPr lang="en-US" sz="950" dirty="0">
                <a:solidFill>
                  <a:srgbClr val="1F2A37"/>
                </a:solidFill>
                <a:latin typeface="Arial" pitchFamily="34" charset="0"/>
                <a:ea typeface="Arial" pitchFamily="34" charset="-122"/>
                <a:cs typeface="Arial" pitchFamily="34" charset="-120"/>
              </a:rPr>
              <a:t>Compliance mindset; manager capability gaps</a:t>
            </a:r>
            <a:endParaRPr lang="en-US" sz="950" dirty="0"/>
          </a:p>
        </p:txBody>
      </p:sp>
      <p:sp>
        <p:nvSpPr>
          <p:cNvPr id="22" name="Shape 20"/>
          <p:cNvSpPr/>
          <p:nvPr/>
        </p:nvSpPr>
        <p:spPr>
          <a:xfrm>
            <a:off x="2468880" y="3931920"/>
            <a:ext cx="411480" cy="960120"/>
          </a:xfrm>
          <a:prstGeom prst="line">
            <a:avLst/>
          </a:prstGeom>
          <a:noFill/>
          <a:ln w="22225">
            <a:solidFill>
              <a:srgbClr val="8FA6C0"/>
            </a:solidFill>
            <a:prstDash val="solid"/>
          </a:ln>
        </p:spPr>
      </p:sp>
      <p:sp>
        <p:nvSpPr>
          <p:cNvPr id="23" name="Shape 21"/>
          <p:cNvSpPr/>
          <p:nvPr/>
        </p:nvSpPr>
        <p:spPr>
          <a:xfrm>
            <a:off x="3977640" y="4892040"/>
            <a:ext cx="2468880" cy="1051560"/>
          </a:xfrm>
          <a:prstGeom prst="roundRect">
            <a:avLst>
              <a:gd name="adj" fmla="val 6087"/>
            </a:avLst>
          </a:prstGeom>
          <a:solidFill>
            <a:srgbClr val="F4F8FC"/>
          </a:solidFill>
          <a:ln/>
          <a:effectLst>
            <a:outerShdw blurRad="88900" dist="25400" dir="5400000" algn="bl" rotWithShape="0">
              <a:srgbClr val="8FA6C0">
                <a:alpha val="22000"/>
              </a:srgbClr>
            </a:outerShdw>
          </a:effectLst>
        </p:spPr>
      </p:sp>
      <p:sp>
        <p:nvSpPr>
          <p:cNvPr id="24" name="Text 22"/>
          <p:cNvSpPr/>
          <p:nvPr/>
        </p:nvSpPr>
        <p:spPr>
          <a:xfrm>
            <a:off x="4114800" y="4965192"/>
            <a:ext cx="2194560" cy="274320"/>
          </a:xfrm>
          <a:prstGeom prst="rect">
            <a:avLst/>
          </a:prstGeom>
          <a:noFill/>
          <a:ln/>
        </p:spPr>
        <p:txBody>
          <a:bodyPr wrap="square" lIns="0" tIns="0" rIns="0" bIns="0" rtlCol="0" anchor="ctr"/>
          <a:lstStyle/>
          <a:p>
            <a:pPr marL="0" indent="0">
              <a:buNone/>
            </a:pPr>
            <a:r>
              <a:rPr lang="en-US" sz="1200" b="1" dirty="0">
                <a:solidFill>
                  <a:srgbClr val="003087"/>
                </a:solidFill>
                <a:latin typeface="Arial" pitchFamily="34" charset="0"/>
                <a:ea typeface="Arial" pitchFamily="34" charset="-122"/>
                <a:cs typeface="Arial" pitchFamily="34" charset="-120"/>
              </a:rPr>
              <a:t>Technology</a:t>
            </a:r>
            <a:endParaRPr lang="en-US" sz="1200" dirty="0"/>
          </a:p>
        </p:txBody>
      </p:sp>
      <p:sp>
        <p:nvSpPr>
          <p:cNvPr id="25" name="Text 23"/>
          <p:cNvSpPr/>
          <p:nvPr/>
        </p:nvSpPr>
        <p:spPr>
          <a:xfrm>
            <a:off x="4114800" y="5239512"/>
            <a:ext cx="2240280" cy="658368"/>
          </a:xfrm>
          <a:prstGeom prst="rect">
            <a:avLst/>
          </a:prstGeom>
          <a:noFill/>
          <a:ln/>
        </p:spPr>
        <p:txBody>
          <a:bodyPr wrap="square" lIns="0" tIns="0" rIns="0" bIns="0" rtlCol="0" anchor="ctr"/>
          <a:lstStyle/>
          <a:p>
            <a:pPr marL="0" indent="0">
              <a:buNone/>
            </a:pPr>
            <a:r>
              <a:rPr lang="en-US" sz="950" dirty="0">
                <a:solidFill>
                  <a:srgbClr val="1F2A37"/>
                </a:solidFill>
                <a:latin typeface="Arial" pitchFamily="34" charset="0"/>
                <a:ea typeface="Arial" pitchFamily="34" charset="-122"/>
                <a:cs typeface="Arial" pitchFamily="34" charset="-120"/>
              </a:rPr>
              <a:t>Legacy IT; AI governance vacuum</a:t>
            </a:r>
            <a:endParaRPr lang="en-US" sz="950" dirty="0"/>
          </a:p>
        </p:txBody>
      </p:sp>
      <p:sp>
        <p:nvSpPr>
          <p:cNvPr id="26" name="Shape 24"/>
          <p:cNvSpPr/>
          <p:nvPr/>
        </p:nvSpPr>
        <p:spPr>
          <a:xfrm>
            <a:off x="5212080" y="3931920"/>
            <a:ext cx="411480" cy="960120"/>
          </a:xfrm>
          <a:prstGeom prst="line">
            <a:avLst/>
          </a:prstGeom>
          <a:noFill/>
          <a:ln w="22225">
            <a:solidFill>
              <a:srgbClr val="8FA6C0"/>
            </a:solidFill>
            <a:prstDash val="solid"/>
          </a:ln>
        </p:spPr>
      </p:sp>
      <p:sp>
        <p:nvSpPr>
          <p:cNvPr id="27" name="Shape 25"/>
          <p:cNvSpPr/>
          <p:nvPr/>
        </p:nvSpPr>
        <p:spPr>
          <a:xfrm>
            <a:off x="6720840" y="4892040"/>
            <a:ext cx="2468880" cy="1051560"/>
          </a:xfrm>
          <a:prstGeom prst="roundRect">
            <a:avLst>
              <a:gd name="adj" fmla="val 6087"/>
            </a:avLst>
          </a:prstGeom>
          <a:solidFill>
            <a:srgbClr val="F4F8FC"/>
          </a:solidFill>
          <a:ln/>
          <a:effectLst>
            <a:outerShdw blurRad="88900" dist="25400" dir="5400000" algn="bl" rotWithShape="0">
              <a:srgbClr val="8FA6C0">
                <a:alpha val="22000"/>
              </a:srgbClr>
            </a:outerShdw>
          </a:effectLst>
        </p:spPr>
      </p:sp>
      <p:sp>
        <p:nvSpPr>
          <p:cNvPr id="28" name="Text 26"/>
          <p:cNvSpPr/>
          <p:nvPr/>
        </p:nvSpPr>
        <p:spPr>
          <a:xfrm>
            <a:off x="6858000" y="4965192"/>
            <a:ext cx="2194560" cy="274320"/>
          </a:xfrm>
          <a:prstGeom prst="rect">
            <a:avLst/>
          </a:prstGeom>
          <a:noFill/>
          <a:ln/>
        </p:spPr>
        <p:txBody>
          <a:bodyPr wrap="square" lIns="0" tIns="0" rIns="0" bIns="0" rtlCol="0" anchor="ctr"/>
          <a:lstStyle/>
          <a:p>
            <a:pPr marL="0" indent="0">
              <a:buNone/>
            </a:pPr>
            <a:r>
              <a:rPr lang="en-US" sz="1200" b="1" dirty="0">
                <a:solidFill>
                  <a:srgbClr val="003087"/>
                </a:solidFill>
                <a:latin typeface="Arial" pitchFamily="34" charset="0"/>
                <a:ea typeface="Arial" pitchFamily="34" charset="-122"/>
                <a:cs typeface="Arial" pitchFamily="34" charset="-120"/>
              </a:rPr>
              <a:t>External pressures</a:t>
            </a:r>
            <a:endParaRPr lang="en-US" sz="1200" dirty="0"/>
          </a:p>
        </p:txBody>
      </p:sp>
      <p:sp>
        <p:nvSpPr>
          <p:cNvPr id="29" name="Text 27"/>
          <p:cNvSpPr/>
          <p:nvPr/>
        </p:nvSpPr>
        <p:spPr>
          <a:xfrm>
            <a:off x="6858000" y="5239512"/>
            <a:ext cx="2240280" cy="658368"/>
          </a:xfrm>
          <a:prstGeom prst="rect">
            <a:avLst/>
          </a:prstGeom>
          <a:noFill/>
          <a:ln/>
        </p:spPr>
        <p:txBody>
          <a:bodyPr wrap="square" lIns="0" tIns="0" rIns="0" bIns="0" rtlCol="0" anchor="ctr"/>
          <a:lstStyle/>
          <a:p>
            <a:pPr marL="0" indent="0">
              <a:buNone/>
            </a:pPr>
            <a:r>
              <a:rPr lang="en-US" sz="950" dirty="0">
                <a:solidFill>
                  <a:srgbClr val="1F2A37"/>
                </a:solidFill>
                <a:latin typeface="Arial" pitchFamily="34" charset="0"/>
                <a:ea typeface="Arial" pitchFamily="34" charset="-122"/>
                <a:cs typeface="Arial" pitchFamily="34" charset="-120"/>
              </a:rPr>
              <a:t>Industrial disputes; fiscal constraint; demand growth</a:t>
            </a:r>
            <a:endParaRPr lang="en-US" sz="950" dirty="0"/>
          </a:p>
        </p:txBody>
      </p:sp>
      <p:sp>
        <p:nvSpPr>
          <p:cNvPr id="30" name="Shape 28"/>
          <p:cNvSpPr/>
          <p:nvPr/>
        </p:nvSpPr>
        <p:spPr>
          <a:xfrm>
            <a:off x="7955280" y="3931920"/>
            <a:ext cx="411480" cy="960120"/>
          </a:xfrm>
          <a:prstGeom prst="line">
            <a:avLst/>
          </a:prstGeom>
          <a:noFill/>
          <a:ln w="22225">
            <a:solidFill>
              <a:srgbClr val="8FA6C0"/>
            </a:solidFill>
            <a:prstDash val="solid"/>
          </a:ln>
        </p:spPr>
      </p:sp>
      <p:sp>
        <p:nvSpPr>
          <p:cNvPr id="31" name="Text 29"/>
          <p:cNvSpPr/>
          <p:nvPr/>
        </p:nvSpPr>
        <p:spPr>
          <a:xfrm>
            <a:off x="502920" y="6172200"/>
            <a:ext cx="11155680" cy="365760"/>
          </a:xfrm>
          <a:prstGeom prst="rect">
            <a:avLst/>
          </a:prstGeom>
          <a:noFill/>
          <a:ln/>
        </p:spPr>
        <p:txBody>
          <a:bodyPr wrap="square" lIns="0" tIns="0" rIns="0" bIns="0" rtlCol="0" anchor="ctr"/>
          <a:lstStyle/>
          <a:p>
            <a:pPr marL="0" indent="0">
              <a:buNone/>
            </a:pPr>
            <a:endParaRPr lang="en-US" sz="1050" dirty="0"/>
          </a:p>
        </p:txBody>
      </p:sp>
      <p:sp>
        <p:nvSpPr>
          <p:cNvPr id="33" name="Text 31"/>
          <p:cNvSpPr/>
          <p:nvPr/>
        </p:nvSpPr>
        <p:spPr>
          <a:xfrm>
            <a:off x="11411712" y="6446520"/>
            <a:ext cx="457200" cy="274320"/>
          </a:xfrm>
          <a:prstGeom prst="rect">
            <a:avLst/>
          </a:prstGeom>
          <a:noFill/>
          <a:ln/>
        </p:spPr>
        <p:txBody>
          <a:bodyPr wrap="square" lIns="0" tIns="0" rIns="0" bIns="0" rtlCol="0" anchor="ctr"/>
          <a:lstStyle/>
          <a:p>
            <a:pPr marL="0" indent="0" algn="r">
              <a:buNone/>
            </a:pPr>
            <a:r>
              <a:rPr lang="en-US" sz="1000" dirty="0">
                <a:solidFill>
                  <a:srgbClr val="5A6B7B"/>
                </a:solidFill>
                <a:latin typeface="Arial" pitchFamily="34" charset="0"/>
                <a:ea typeface="Arial" pitchFamily="34" charset="-122"/>
                <a:cs typeface="Arial" pitchFamily="34" charset="-120"/>
              </a:rPr>
              <a:t>15</a:t>
            </a:r>
            <a:endParaRPr lang="en-US" sz="1000" dirty="0"/>
          </a:p>
        </p:txBody>
      </p:sp>
      <p:sp>
        <p:nvSpPr>
          <p:cNvPr id="34" name="Text 32"/>
          <p:cNvSpPr/>
          <p:nvPr/>
        </p:nvSpPr>
        <p:spPr>
          <a:xfrm>
            <a:off x="502920" y="6446520"/>
            <a:ext cx="7772400" cy="274320"/>
          </a:xfrm>
          <a:prstGeom prst="rect">
            <a:avLst/>
          </a:prstGeom>
          <a:noFill/>
          <a:ln/>
        </p:spPr>
        <p:txBody>
          <a:bodyPr wrap="square" lIns="0" tIns="0" rIns="0" bIns="0" rtlCol="0" anchor="ctr"/>
          <a:lstStyle/>
          <a:p>
            <a:pPr marL="0" indent="0" algn="l">
              <a:buNone/>
            </a:pPr>
            <a:endParaRPr lang="en-US" sz="85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457200"/>
            <a:ext cx="11155680" cy="658368"/>
          </a:xfrm>
          <a:prstGeom prst="rect">
            <a:avLst/>
          </a:prstGeom>
          <a:noFill/>
          <a:ln/>
        </p:spPr>
        <p:txBody>
          <a:bodyPr wrap="square" lIns="0" tIns="0" rIns="0" bIns="0" rtlCol="0" anchor="ctr"/>
          <a:lstStyle/>
          <a:p>
            <a:pPr marL="0" indent="0">
              <a:buNone/>
            </a:pPr>
            <a:r>
              <a:rPr lang="en-US" sz="3000" b="1" dirty="0">
                <a:solidFill>
                  <a:srgbClr val="003087"/>
                </a:solidFill>
                <a:latin typeface="Arial" pitchFamily="34" charset="0"/>
                <a:ea typeface="Arial" pitchFamily="34" charset="-122"/>
                <a:cs typeface="Arial" pitchFamily="34" charset="-120"/>
              </a:rPr>
              <a:t>Root causes 1–2: structure and resources</a:t>
            </a:r>
            <a:endParaRPr lang="en-US" sz="3000" dirty="0"/>
          </a:p>
        </p:txBody>
      </p:sp>
      <p:sp>
        <p:nvSpPr>
          <p:cNvPr id="4" name="Shape 2"/>
          <p:cNvSpPr/>
          <p:nvPr/>
        </p:nvSpPr>
        <p:spPr>
          <a:xfrm>
            <a:off x="502920" y="1783080"/>
            <a:ext cx="5532120" cy="3977640"/>
          </a:xfrm>
          <a:prstGeom prst="roundRect">
            <a:avLst>
              <a:gd name="adj" fmla="val 1609"/>
            </a:avLst>
          </a:prstGeom>
          <a:solidFill>
            <a:srgbClr val="F4F8FC"/>
          </a:solidFill>
          <a:ln/>
          <a:effectLst>
            <a:outerShdw blurRad="88900" dist="25400" dir="5400000" algn="bl" rotWithShape="0">
              <a:srgbClr val="8FA6C0">
                <a:alpha val="22000"/>
              </a:srgbClr>
            </a:outerShdw>
          </a:effectLst>
        </p:spPr>
      </p:sp>
      <p:sp>
        <p:nvSpPr>
          <p:cNvPr id="5" name="Shape 3"/>
          <p:cNvSpPr/>
          <p:nvPr/>
        </p:nvSpPr>
        <p:spPr>
          <a:xfrm>
            <a:off x="731520" y="2011680"/>
            <a:ext cx="457200" cy="457200"/>
          </a:xfrm>
          <a:prstGeom prst="ellipse">
            <a:avLst/>
          </a:prstGeom>
          <a:solidFill>
            <a:srgbClr val="FFFFFF"/>
          </a:solidFill>
          <a:ln/>
        </p:spPr>
      </p:sp>
      <p:pic>
        <p:nvPicPr>
          <p:cNvPr id="6" name="Image 0" descr="preencoded.png"/>
          <p:cNvPicPr>
            <a:picLocks noChangeAspect="1"/>
          </p:cNvPicPr>
          <p:nvPr/>
        </p:nvPicPr>
        <p:blipFill>
          <a:blip r:embed="rId3"/>
          <a:stretch>
            <a:fillRect/>
          </a:stretch>
        </p:blipFill>
        <p:spPr>
          <a:xfrm>
            <a:off x="794084" y="2074244"/>
            <a:ext cx="338328" cy="338328"/>
          </a:xfrm>
          <a:prstGeom prst="rect">
            <a:avLst/>
          </a:prstGeom>
        </p:spPr>
      </p:pic>
      <p:sp>
        <p:nvSpPr>
          <p:cNvPr id="7" name="Text 4"/>
          <p:cNvSpPr/>
          <p:nvPr/>
        </p:nvSpPr>
        <p:spPr>
          <a:xfrm>
            <a:off x="1325880" y="2029968"/>
            <a:ext cx="4572000" cy="457200"/>
          </a:xfrm>
          <a:prstGeom prst="rect">
            <a:avLst/>
          </a:prstGeom>
          <a:noFill/>
          <a:ln/>
        </p:spPr>
        <p:txBody>
          <a:bodyPr wrap="square" lIns="0" tIns="0" rIns="0" bIns="0" rtlCol="0" anchor="ctr"/>
          <a:lstStyle/>
          <a:p>
            <a:pPr marL="0" indent="0">
              <a:buNone/>
            </a:pPr>
            <a:r>
              <a:rPr lang="en-US" sz="1400" b="1" dirty="0">
                <a:solidFill>
                  <a:srgbClr val="003087"/>
                </a:solidFill>
                <a:latin typeface="Arial" pitchFamily="34" charset="0"/>
                <a:ea typeface="Arial" pitchFamily="34" charset="-122"/>
                <a:cs typeface="Arial" pitchFamily="34" charset="-120"/>
              </a:rPr>
              <a:t>Structural: education lost its champion</a:t>
            </a:r>
            <a:endParaRPr lang="en-US" sz="1400" dirty="0"/>
          </a:p>
        </p:txBody>
      </p:sp>
      <p:sp>
        <p:nvSpPr>
          <p:cNvPr id="8" name="Text 5"/>
          <p:cNvSpPr/>
          <p:nvPr/>
        </p:nvSpPr>
        <p:spPr>
          <a:xfrm>
            <a:off x="777240" y="2606040"/>
            <a:ext cx="5029200" cy="3017520"/>
          </a:xfrm>
          <a:prstGeom prst="rect">
            <a:avLst/>
          </a:prstGeom>
          <a:noFill/>
          <a:ln/>
        </p:spPr>
        <p:txBody>
          <a:bodyPr wrap="square" lIns="0" tIns="0" rIns="0" bIns="0" rtlCol="0" anchor="ctr"/>
          <a:lstStyle/>
          <a:p>
            <a:pPr marL="342900" indent="-342900">
              <a:spcAft>
                <a:spcPts val="900"/>
              </a:spcAft>
              <a:buSzPct val="100000"/>
              <a:buChar char="•"/>
            </a:pPr>
            <a:r>
              <a:rPr lang="en-US" sz="1150" dirty="0">
                <a:solidFill>
                  <a:srgbClr val="1F2A37"/>
                </a:solidFill>
                <a:latin typeface="Arial" pitchFamily="34" charset="0"/>
                <a:ea typeface="Arial" pitchFamily="34" charset="-122"/>
                <a:cs typeface="Arial" pitchFamily="34" charset="-120"/>
              </a:rPr>
              <a:t>HEE's 2023 merger into NHS England absorbed the dedicated education body into an organisation simultaneously cutting its own running costs by ~50%.</a:t>
            </a:r>
            <a:endParaRPr lang="en-US" sz="1150" dirty="0"/>
          </a:p>
          <a:p>
            <a:pPr marL="342900" indent="-342900">
              <a:spcAft>
                <a:spcPts val="900"/>
              </a:spcAft>
              <a:buSzPct val="100000"/>
              <a:buChar char="•"/>
            </a:pPr>
            <a:r>
              <a:rPr lang="en-US" sz="1150" dirty="0">
                <a:solidFill>
                  <a:srgbClr val="1F2A37"/>
                </a:solidFill>
                <a:latin typeface="Arial" pitchFamily="34" charset="0"/>
                <a:ea typeface="Arial" pitchFamily="34" charset="-122"/>
                <a:cs typeface="Arial" pitchFamily="34" charset="-120"/>
              </a:rPr>
              <a:t>Devolution to 42 ICBs created variation: L&amp;D investment now depends on local maturity and finances — the inconsistent AI guidance is one visible symptom.</a:t>
            </a:r>
            <a:endParaRPr lang="en-US" sz="1150" dirty="0"/>
          </a:p>
          <a:p>
            <a:pPr marL="342900" indent="-342900">
              <a:spcAft>
                <a:spcPts val="900"/>
              </a:spcAft>
              <a:buSzPct val="100000"/>
              <a:buChar char="•"/>
            </a:pPr>
            <a:r>
              <a:rPr lang="en-US" sz="1150" dirty="0">
                <a:solidFill>
                  <a:srgbClr val="1F2A37"/>
                </a:solidFill>
                <a:latin typeface="Arial" pitchFamily="34" charset="0"/>
                <a:ea typeface="Arial" pitchFamily="34" charset="-122"/>
                <a:cs typeface="Arial" pitchFamily="34" charset="-120"/>
              </a:rPr>
              <a:t>Policy churn (2023 plan → openly criticised → 2025 replacement) resets priorities before delivery beds in.</a:t>
            </a:r>
            <a:endParaRPr lang="en-US" sz="1150" dirty="0"/>
          </a:p>
        </p:txBody>
      </p:sp>
      <p:sp>
        <p:nvSpPr>
          <p:cNvPr id="9" name="Shape 6"/>
          <p:cNvSpPr/>
          <p:nvPr/>
        </p:nvSpPr>
        <p:spPr>
          <a:xfrm>
            <a:off x="6263640" y="1783080"/>
            <a:ext cx="5532120" cy="3977640"/>
          </a:xfrm>
          <a:prstGeom prst="roundRect">
            <a:avLst>
              <a:gd name="adj" fmla="val 1609"/>
            </a:avLst>
          </a:prstGeom>
          <a:solidFill>
            <a:srgbClr val="FFFFFF"/>
          </a:solidFill>
          <a:ln w="12700">
            <a:solidFill>
              <a:srgbClr val="D7E3F0"/>
            </a:solidFill>
            <a:prstDash val="solid"/>
          </a:ln>
        </p:spPr>
      </p:sp>
      <p:sp>
        <p:nvSpPr>
          <p:cNvPr id="10" name="Shape 7"/>
          <p:cNvSpPr/>
          <p:nvPr/>
        </p:nvSpPr>
        <p:spPr>
          <a:xfrm>
            <a:off x="6492240" y="2011680"/>
            <a:ext cx="457200" cy="457200"/>
          </a:xfrm>
          <a:prstGeom prst="ellipse">
            <a:avLst/>
          </a:prstGeom>
          <a:solidFill>
            <a:srgbClr val="EAF2FA"/>
          </a:solidFill>
          <a:ln/>
        </p:spPr>
      </p:sp>
      <p:pic>
        <p:nvPicPr>
          <p:cNvPr id="11" name="Image 1" descr="preencoded.png"/>
          <p:cNvPicPr>
            <a:picLocks noChangeAspect="1"/>
          </p:cNvPicPr>
          <p:nvPr/>
        </p:nvPicPr>
        <p:blipFill>
          <a:blip r:embed="rId4"/>
          <a:stretch>
            <a:fillRect/>
          </a:stretch>
        </p:blipFill>
        <p:spPr>
          <a:xfrm>
            <a:off x="6554804" y="2074244"/>
            <a:ext cx="338328" cy="338328"/>
          </a:xfrm>
          <a:prstGeom prst="rect">
            <a:avLst/>
          </a:prstGeom>
        </p:spPr>
      </p:pic>
      <p:sp>
        <p:nvSpPr>
          <p:cNvPr id="12" name="Text 8"/>
          <p:cNvSpPr/>
          <p:nvPr/>
        </p:nvSpPr>
        <p:spPr>
          <a:xfrm>
            <a:off x="7086600" y="2029968"/>
            <a:ext cx="4572000" cy="457200"/>
          </a:xfrm>
          <a:prstGeom prst="rect">
            <a:avLst/>
          </a:prstGeom>
          <a:noFill/>
          <a:ln/>
        </p:spPr>
        <p:txBody>
          <a:bodyPr wrap="square" lIns="0" tIns="0" rIns="0" bIns="0" rtlCol="0" anchor="ctr"/>
          <a:lstStyle/>
          <a:p>
            <a:pPr marL="0" indent="0">
              <a:buNone/>
            </a:pPr>
            <a:r>
              <a:rPr lang="en-US" sz="1400" b="1" dirty="0">
                <a:solidFill>
                  <a:srgbClr val="003087"/>
                </a:solidFill>
                <a:latin typeface="Arial" pitchFamily="34" charset="0"/>
                <a:ea typeface="Arial" pitchFamily="34" charset="-122"/>
                <a:cs typeface="Arial" pitchFamily="34" charset="-120"/>
              </a:rPr>
              <a:t>Resource: the CPD squeeze</a:t>
            </a:r>
            <a:endParaRPr lang="en-US" sz="1400" dirty="0"/>
          </a:p>
        </p:txBody>
      </p:sp>
      <p:sp>
        <p:nvSpPr>
          <p:cNvPr id="13" name="Text 9"/>
          <p:cNvSpPr/>
          <p:nvPr/>
        </p:nvSpPr>
        <p:spPr>
          <a:xfrm>
            <a:off x="6537960" y="2606040"/>
            <a:ext cx="5029200" cy="3017520"/>
          </a:xfrm>
          <a:prstGeom prst="rect">
            <a:avLst/>
          </a:prstGeom>
          <a:noFill/>
          <a:ln/>
        </p:spPr>
        <p:txBody>
          <a:bodyPr wrap="square" lIns="0" tIns="0" rIns="0" bIns="0" rtlCol="0" anchor="ctr"/>
          <a:lstStyle/>
          <a:p>
            <a:pPr marL="342900" indent="-342900">
              <a:spcAft>
                <a:spcPts val="900"/>
              </a:spcAft>
              <a:buSzPct val="100000"/>
              <a:buChar char="•"/>
            </a:pPr>
            <a:r>
              <a:rPr lang="en-US" sz="1150" dirty="0">
                <a:solidFill>
                  <a:srgbClr val="1F2A37"/>
                </a:solidFill>
                <a:latin typeface="Arial" pitchFamily="34" charset="0"/>
                <a:ea typeface="Arial" pitchFamily="34" charset="-122"/>
                <a:cs typeface="Arial" pitchFamily="34" charset="-120"/>
              </a:rPr>
              <a:t>Operational pressure is the binding constraint: with 54,300 patients waiting 12+ hours for emergency admission in Oct 2025, releasing staff to learn feels unaffordable day-to-day.</a:t>
            </a:r>
            <a:endParaRPr lang="en-US" sz="1150" dirty="0"/>
          </a:p>
          <a:p>
            <a:pPr marL="342900" indent="-342900">
              <a:spcAft>
                <a:spcPts val="900"/>
              </a:spcAft>
              <a:buSzPct val="100000"/>
              <a:buChar char="•"/>
            </a:pPr>
            <a:r>
              <a:rPr lang="en-US" sz="1150" dirty="0">
                <a:solidFill>
                  <a:srgbClr val="1F2A37"/>
                </a:solidFill>
                <a:latin typeface="Arial" pitchFamily="34" charset="0"/>
                <a:ea typeface="Arial" pitchFamily="34" charset="-122"/>
                <a:cs typeface="Arial" pitchFamily="34" charset="-120"/>
              </a:rPr>
              <a:t>Backfill economics: every study day requires cover the roster cannot supply — so development is the first thing cancelled (the AMO 'Opportunity' failure).</a:t>
            </a:r>
            <a:endParaRPr lang="en-US" sz="1150" dirty="0"/>
          </a:p>
          <a:p>
            <a:pPr marL="342900" indent="-342900">
              <a:spcAft>
                <a:spcPts val="900"/>
              </a:spcAft>
              <a:buSzPct val="100000"/>
              <a:buChar char="•"/>
            </a:pPr>
            <a:r>
              <a:rPr lang="en-US" sz="1150" dirty="0">
                <a:solidFill>
                  <a:srgbClr val="1F2A37"/>
                </a:solidFill>
                <a:latin typeface="Arial" pitchFamily="34" charset="0"/>
                <a:ea typeface="Arial" pitchFamily="34" charset="-122"/>
                <a:cs typeface="Arial" pitchFamily="34" charset="-120"/>
              </a:rPr>
              <a:t>Human capital logic inverted: treating training as discretionary spend saves pennies now and pays pounds later in turnover, agency costs and error (Becker, 1964).</a:t>
            </a:r>
            <a:endParaRPr lang="en-US" sz="1150" dirty="0"/>
          </a:p>
        </p:txBody>
      </p:sp>
      <p:sp>
        <p:nvSpPr>
          <p:cNvPr id="15" name="Text 11"/>
          <p:cNvSpPr/>
          <p:nvPr/>
        </p:nvSpPr>
        <p:spPr>
          <a:xfrm>
            <a:off x="11411712" y="6446520"/>
            <a:ext cx="457200" cy="274320"/>
          </a:xfrm>
          <a:prstGeom prst="rect">
            <a:avLst/>
          </a:prstGeom>
          <a:noFill/>
          <a:ln/>
        </p:spPr>
        <p:txBody>
          <a:bodyPr wrap="square" lIns="0" tIns="0" rIns="0" bIns="0" rtlCol="0" anchor="ctr"/>
          <a:lstStyle/>
          <a:p>
            <a:pPr marL="0" indent="0" algn="r">
              <a:buNone/>
            </a:pPr>
            <a:r>
              <a:rPr lang="en-US" sz="1000" dirty="0">
                <a:solidFill>
                  <a:srgbClr val="5A6B7B"/>
                </a:solidFill>
                <a:latin typeface="Arial" pitchFamily="34" charset="0"/>
                <a:ea typeface="Arial" pitchFamily="34" charset="-122"/>
                <a:cs typeface="Arial" pitchFamily="34" charset="-120"/>
              </a:rPr>
              <a:t>16</a:t>
            </a:r>
            <a:endParaRPr lang="en-US" sz="1000" dirty="0"/>
          </a:p>
        </p:txBody>
      </p:sp>
      <p:sp>
        <p:nvSpPr>
          <p:cNvPr id="16" name="Text 12"/>
          <p:cNvSpPr/>
          <p:nvPr/>
        </p:nvSpPr>
        <p:spPr>
          <a:xfrm>
            <a:off x="502920" y="6446520"/>
            <a:ext cx="7772400" cy="274320"/>
          </a:xfrm>
          <a:prstGeom prst="rect">
            <a:avLst/>
          </a:prstGeom>
          <a:noFill/>
          <a:ln/>
        </p:spPr>
        <p:txBody>
          <a:bodyPr wrap="square" lIns="0" tIns="0" rIns="0" bIns="0" rtlCol="0" anchor="ctr"/>
          <a:lstStyle/>
          <a:p>
            <a:pPr marL="0" indent="0" algn="l">
              <a:buNone/>
            </a:pPr>
            <a:endParaRPr lang="en-US" sz="85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457200"/>
            <a:ext cx="11155680" cy="658368"/>
          </a:xfrm>
          <a:prstGeom prst="rect">
            <a:avLst/>
          </a:prstGeom>
          <a:noFill/>
          <a:ln/>
        </p:spPr>
        <p:txBody>
          <a:bodyPr wrap="square" lIns="0" tIns="0" rIns="0" bIns="0" rtlCol="0" anchor="ctr"/>
          <a:lstStyle/>
          <a:p>
            <a:pPr marL="0" indent="0">
              <a:buNone/>
            </a:pPr>
            <a:r>
              <a:rPr lang="en-US" sz="3000" b="1" dirty="0">
                <a:solidFill>
                  <a:srgbClr val="003087"/>
                </a:solidFill>
                <a:latin typeface="Arial" pitchFamily="34" charset="0"/>
                <a:ea typeface="Arial" pitchFamily="34" charset="-122"/>
                <a:cs typeface="Arial" pitchFamily="34" charset="-120"/>
              </a:rPr>
              <a:t>Root causes 3–4: culture and leadership</a:t>
            </a:r>
            <a:endParaRPr lang="en-US" sz="3000" dirty="0"/>
          </a:p>
        </p:txBody>
      </p:sp>
      <p:sp>
        <p:nvSpPr>
          <p:cNvPr id="4" name="Shape 2"/>
          <p:cNvSpPr/>
          <p:nvPr/>
        </p:nvSpPr>
        <p:spPr>
          <a:xfrm>
            <a:off x="502920" y="1828800"/>
            <a:ext cx="457200" cy="457200"/>
          </a:xfrm>
          <a:prstGeom prst="ellipse">
            <a:avLst/>
          </a:prstGeom>
          <a:solidFill>
            <a:srgbClr val="EAF2FA"/>
          </a:solidFill>
          <a:ln/>
        </p:spPr>
      </p:sp>
      <p:pic>
        <p:nvPicPr>
          <p:cNvPr id="5" name="Image 0" descr="preencoded.png"/>
          <p:cNvPicPr>
            <a:picLocks noChangeAspect="1"/>
          </p:cNvPicPr>
          <p:nvPr/>
        </p:nvPicPr>
        <p:blipFill>
          <a:blip r:embed="rId3"/>
          <a:stretch>
            <a:fillRect/>
          </a:stretch>
        </p:blipFill>
        <p:spPr>
          <a:xfrm>
            <a:off x="565484" y="1891364"/>
            <a:ext cx="338328" cy="338328"/>
          </a:xfrm>
          <a:prstGeom prst="rect">
            <a:avLst/>
          </a:prstGeom>
        </p:spPr>
      </p:pic>
      <p:sp>
        <p:nvSpPr>
          <p:cNvPr id="6" name="Text 3"/>
          <p:cNvSpPr/>
          <p:nvPr/>
        </p:nvSpPr>
        <p:spPr>
          <a:xfrm>
            <a:off x="1143000" y="1783080"/>
            <a:ext cx="10515600" cy="1005840"/>
          </a:xfrm>
          <a:prstGeom prst="rect">
            <a:avLst/>
          </a:prstGeom>
          <a:noFill/>
          <a:ln/>
        </p:spPr>
        <p:txBody>
          <a:bodyPr wrap="square" lIns="0" tIns="0" rIns="0" bIns="0" rtlCol="0" anchor="ctr"/>
          <a:lstStyle/>
          <a:p>
            <a:pPr marL="0" indent="0">
              <a:buNone/>
            </a:pPr>
            <a:r>
              <a:rPr lang="en-US" sz="1250" b="1" dirty="0">
                <a:solidFill>
                  <a:srgbClr val="003087"/>
                </a:solidFill>
                <a:latin typeface="Arial" pitchFamily="34" charset="0"/>
                <a:ea typeface="Arial" pitchFamily="34" charset="-122"/>
                <a:cs typeface="Arial" pitchFamily="34" charset="-120"/>
              </a:rPr>
              <a:t>A compliance culture. </a:t>
            </a:r>
            <a:r>
              <a:rPr lang="en-US" sz="1250" dirty="0">
                <a:solidFill>
                  <a:srgbClr val="1F2A37"/>
                </a:solidFill>
                <a:latin typeface="Arial" pitchFamily="34" charset="0"/>
                <a:ea typeface="Arial" pitchFamily="34" charset="-122"/>
                <a:cs typeface="Arial" pitchFamily="34" charset="-120"/>
              </a:rPr>
              <a:t>Years of regulator-driven mandatory training taught the system to equate 'learning' with box-ticking. The 86%-completion / 26%-value appraisal paradox is the same pattern: activity measured, development not. Culture, as Schein (2017) argues, is what gets rewarded — and the NHS rewards completion, not growth.</a:t>
            </a:r>
            <a:endParaRPr lang="en-US" sz="1250" dirty="0"/>
          </a:p>
        </p:txBody>
      </p:sp>
      <p:sp>
        <p:nvSpPr>
          <p:cNvPr id="7" name="Shape 4"/>
          <p:cNvSpPr/>
          <p:nvPr/>
        </p:nvSpPr>
        <p:spPr>
          <a:xfrm>
            <a:off x="502920" y="2971800"/>
            <a:ext cx="457200" cy="457200"/>
          </a:xfrm>
          <a:prstGeom prst="ellipse">
            <a:avLst/>
          </a:prstGeom>
          <a:solidFill>
            <a:srgbClr val="EAF2FA"/>
          </a:solidFill>
          <a:ln/>
        </p:spPr>
      </p:sp>
      <p:pic>
        <p:nvPicPr>
          <p:cNvPr id="8" name="Image 1" descr="preencoded.png"/>
          <p:cNvPicPr>
            <a:picLocks noChangeAspect="1"/>
          </p:cNvPicPr>
          <p:nvPr/>
        </p:nvPicPr>
        <p:blipFill>
          <a:blip r:embed="rId4"/>
          <a:stretch>
            <a:fillRect/>
          </a:stretch>
        </p:blipFill>
        <p:spPr>
          <a:xfrm>
            <a:off x="565484" y="3034364"/>
            <a:ext cx="338328" cy="338328"/>
          </a:xfrm>
          <a:prstGeom prst="rect">
            <a:avLst/>
          </a:prstGeom>
        </p:spPr>
      </p:pic>
      <p:sp>
        <p:nvSpPr>
          <p:cNvPr id="9" name="Text 5"/>
          <p:cNvSpPr/>
          <p:nvPr/>
        </p:nvSpPr>
        <p:spPr>
          <a:xfrm>
            <a:off x="1143000" y="2926080"/>
            <a:ext cx="10515600" cy="1005840"/>
          </a:xfrm>
          <a:prstGeom prst="rect">
            <a:avLst/>
          </a:prstGeom>
          <a:noFill/>
          <a:ln/>
        </p:spPr>
        <p:txBody>
          <a:bodyPr wrap="square" lIns="0" tIns="0" rIns="0" bIns="0" rtlCol="0" anchor="ctr"/>
          <a:lstStyle/>
          <a:p>
            <a:pPr marL="0" indent="0">
              <a:buNone/>
            </a:pPr>
            <a:r>
              <a:rPr lang="en-US" sz="1250" b="1" dirty="0">
                <a:solidFill>
                  <a:srgbClr val="003087"/>
                </a:solidFill>
                <a:latin typeface="Arial" pitchFamily="34" charset="0"/>
                <a:ea typeface="Arial" pitchFamily="34" charset="-122"/>
                <a:cs typeface="Arial" pitchFamily="34" charset="-120"/>
              </a:rPr>
              <a:t>Line managers as the squeezed middle. </a:t>
            </a:r>
            <a:r>
              <a:rPr lang="en-US" sz="1250" dirty="0">
                <a:solidFill>
                  <a:srgbClr val="1F2A37"/>
                </a:solidFill>
                <a:latin typeface="Arial" pitchFamily="34" charset="0"/>
                <a:ea typeface="Arial" pitchFamily="34" charset="-122"/>
                <a:cs typeface="Arial" pitchFamily="34" charset="-120"/>
              </a:rPr>
              <a:t>Survey scores for immediate managers remain positive — staff don't blame their manager, they blame the system. But managers hold the development conversation without the time, coaching skill or budget to honour it; investment in manager capability has lagged the rhetoric.</a:t>
            </a:r>
            <a:endParaRPr lang="en-US" sz="1250" dirty="0"/>
          </a:p>
        </p:txBody>
      </p:sp>
      <p:sp>
        <p:nvSpPr>
          <p:cNvPr id="10" name="Shape 6"/>
          <p:cNvSpPr/>
          <p:nvPr/>
        </p:nvSpPr>
        <p:spPr>
          <a:xfrm>
            <a:off x="502920" y="4114800"/>
            <a:ext cx="457200" cy="457200"/>
          </a:xfrm>
          <a:prstGeom prst="ellipse">
            <a:avLst/>
          </a:prstGeom>
          <a:solidFill>
            <a:srgbClr val="EAF2FA"/>
          </a:solidFill>
          <a:ln/>
        </p:spPr>
      </p:sp>
      <p:pic>
        <p:nvPicPr>
          <p:cNvPr id="11" name="Image 2" descr="preencoded.png"/>
          <p:cNvPicPr>
            <a:picLocks noChangeAspect="1"/>
          </p:cNvPicPr>
          <p:nvPr/>
        </p:nvPicPr>
        <p:blipFill>
          <a:blip r:embed="rId5"/>
          <a:stretch>
            <a:fillRect/>
          </a:stretch>
        </p:blipFill>
        <p:spPr>
          <a:xfrm>
            <a:off x="565484" y="4177364"/>
            <a:ext cx="338328" cy="338328"/>
          </a:xfrm>
          <a:prstGeom prst="rect">
            <a:avLst/>
          </a:prstGeom>
        </p:spPr>
      </p:pic>
      <p:sp>
        <p:nvSpPr>
          <p:cNvPr id="12" name="Text 7"/>
          <p:cNvSpPr/>
          <p:nvPr/>
        </p:nvSpPr>
        <p:spPr>
          <a:xfrm>
            <a:off x="1143000" y="4069080"/>
            <a:ext cx="10515600" cy="1005840"/>
          </a:xfrm>
          <a:prstGeom prst="rect">
            <a:avLst/>
          </a:prstGeom>
          <a:noFill/>
          <a:ln/>
        </p:spPr>
        <p:txBody>
          <a:bodyPr wrap="square" lIns="0" tIns="0" rIns="0" bIns="0" rtlCol="0" anchor="ctr"/>
          <a:lstStyle/>
          <a:p>
            <a:pPr marL="0" indent="0">
              <a:buNone/>
            </a:pPr>
            <a:r>
              <a:rPr lang="en-US" sz="1250" b="1" dirty="0">
                <a:solidFill>
                  <a:srgbClr val="003087"/>
                </a:solidFill>
                <a:latin typeface="Arial" pitchFamily="34" charset="0"/>
                <a:ea typeface="Arial" pitchFamily="34" charset="-122"/>
                <a:cs typeface="Arial" pitchFamily="34" charset="-120"/>
              </a:rPr>
              <a:t>Psychological contract breach (Rousseau, 1995). </a:t>
            </a:r>
            <a:r>
              <a:rPr lang="en-US" sz="1250" dirty="0">
                <a:solidFill>
                  <a:srgbClr val="1F2A37"/>
                </a:solidFill>
                <a:latin typeface="Arial" pitchFamily="34" charset="0"/>
                <a:ea typeface="Arial" pitchFamily="34" charset="-122"/>
                <a:cs typeface="Arial" pitchFamily="34" charset="-120"/>
              </a:rPr>
              <a:t>The NHS People Promise explicitly pledges “we are always learning”. When 49% of staff see no career development, the promise reads as broken — and breach theory predicts exactly what the survey shows: falling engagement, rising leaving intention, and cynicism about the next initiative.</a:t>
            </a:r>
            <a:endParaRPr lang="en-US" sz="1250" dirty="0"/>
          </a:p>
        </p:txBody>
      </p:sp>
      <p:sp>
        <p:nvSpPr>
          <p:cNvPr id="13" name="Shape 8"/>
          <p:cNvSpPr/>
          <p:nvPr/>
        </p:nvSpPr>
        <p:spPr>
          <a:xfrm>
            <a:off x="502920" y="5257800"/>
            <a:ext cx="11201400" cy="868680"/>
          </a:xfrm>
          <a:prstGeom prst="roundRect">
            <a:avLst>
              <a:gd name="adj" fmla="val 7368"/>
            </a:avLst>
          </a:prstGeom>
          <a:solidFill>
            <a:srgbClr val="EAF2FA"/>
          </a:solidFill>
          <a:ln/>
          <a:effectLst>
            <a:outerShdw blurRad="88900" dist="25400" dir="5400000" algn="bl" rotWithShape="0">
              <a:srgbClr val="8FA6C0">
                <a:alpha val="22000"/>
              </a:srgbClr>
            </a:outerShdw>
          </a:effectLst>
        </p:spPr>
      </p:sp>
      <p:sp>
        <p:nvSpPr>
          <p:cNvPr id="14" name="Text 9"/>
          <p:cNvSpPr/>
          <p:nvPr/>
        </p:nvSpPr>
        <p:spPr>
          <a:xfrm>
            <a:off x="777240" y="5376672"/>
            <a:ext cx="10698480" cy="685800"/>
          </a:xfrm>
          <a:prstGeom prst="rect">
            <a:avLst/>
          </a:prstGeom>
          <a:noFill/>
          <a:ln/>
        </p:spPr>
        <p:txBody>
          <a:bodyPr wrap="square" lIns="0" tIns="0" rIns="0" bIns="0" rtlCol="0" anchor="ctr"/>
          <a:lstStyle/>
          <a:p>
            <a:pPr marL="0" indent="0">
              <a:buNone/>
            </a:pPr>
            <a:r>
              <a:rPr lang="en-US" sz="1200" b="1" dirty="0">
                <a:solidFill>
                  <a:srgbClr val="003087"/>
                </a:solidFill>
                <a:latin typeface="Arial" pitchFamily="34" charset="0"/>
                <a:ea typeface="Arial" pitchFamily="34" charset="-122"/>
                <a:cs typeface="Arial" pitchFamily="34" charset="-120"/>
              </a:rPr>
              <a:t>Causal chain:  </a:t>
            </a:r>
            <a:r>
              <a:rPr lang="en-US" sz="1200" dirty="0">
                <a:solidFill>
                  <a:srgbClr val="1F2A37"/>
                </a:solidFill>
                <a:latin typeface="Arial" pitchFamily="34" charset="0"/>
                <a:ea typeface="Arial" pitchFamily="34" charset="-122"/>
                <a:cs typeface="Arial" pitchFamily="34" charset="-120"/>
              </a:rPr>
              <a:t>compliance culture → development treated as paperwork → staff experience broken promises → disengagement → turnover → more pressure → even less time to develop. A self-reinforcing loop that explains why the metrics keep falling.</a:t>
            </a:r>
            <a:endParaRPr lang="en-US" sz="1200" dirty="0"/>
          </a:p>
        </p:txBody>
      </p:sp>
      <p:sp>
        <p:nvSpPr>
          <p:cNvPr id="16" name="Text 11"/>
          <p:cNvSpPr/>
          <p:nvPr/>
        </p:nvSpPr>
        <p:spPr>
          <a:xfrm>
            <a:off x="11411712" y="6446520"/>
            <a:ext cx="457200" cy="274320"/>
          </a:xfrm>
          <a:prstGeom prst="rect">
            <a:avLst/>
          </a:prstGeom>
          <a:noFill/>
          <a:ln/>
        </p:spPr>
        <p:txBody>
          <a:bodyPr wrap="square" lIns="0" tIns="0" rIns="0" bIns="0" rtlCol="0" anchor="ctr"/>
          <a:lstStyle/>
          <a:p>
            <a:pPr marL="0" indent="0" algn="r">
              <a:buNone/>
            </a:pPr>
            <a:r>
              <a:rPr lang="en-US" sz="1000" dirty="0">
                <a:solidFill>
                  <a:srgbClr val="5A6B7B"/>
                </a:solidFill>
                <a:latin typeface="Arial" pitchFamily="34" charset="0"/>
                <a:ea typeface="Arial" pitchFamily="34" charset="-122"/>
                <a:cs typeface="Arial" pitchFamily="34" charset="-120"/>
              </a:rPr>
              <a:t>17</a:t>
            </a:r>
            <a:endParaRPr lang="en-US" sz="1000" dirty="0"/>
          </a:p>
        </p:txBody>
      </p:sp>
      <p:sp>
        <p:nvSpPr>
          <p:cNvPr id="17" name="Text 12"/>
          <p:cNvSpPr/>
          <p:nvPr/>
        </p:nvSpPr>
        <p:spPr>
          <a:xfrm>
            <a:off x="502920" y="6446520"/>
            <a:ext cx="7772400" cy="274320"/>
          </a:xfrm>
          <a:prstGeom prst="rect">
            <a:avLst/>
          </a:prstGeom>
          <a:noFill/>
          <a:ln/>
        </p:spPr>
        <p:txBody>
          <a:bodyPr wrap="square" lIns="0" tIns="0" rIns="0" bIns="0" rtlCol="0" anchor="ctr"/>
          <a:lstStyle/>
          <a:p>
            <a:pPr marL="0" indent="0" algn="l">
              <a:buNone/>
            </a:pPr>
            <a:endParaRPr lang="en-US" sz="85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457200"/>
            <a:ext cx="11155680" cy="658368"/>
          </a:xfrm>
          <a:prstGeom prst="rect">
            <a:avLst/>
          </a:prstGeom>
          <a:noFill/>
          <a:ln/>
        </p:spPr>
        <p:txBody>
          <a:bodyPr wrap="square" lIns="0" tIns="0" rIns="0" bIns="0" rtlCol="0" anchor="ctr"/>
          <a:lstStyle/>
          <a:p>
            <a:pPr marL="0" indent="0">
              <a:buNone/>
            </a:pPr>
            <a:r>
              <a:rPr lang="en-US" sz="3000" b="1" dirty="0">
                <a:solidFill>
                  <a:srgbClr val="003087"/>
                </a:solidFill>
                <a:latin typeface="Arial" pitchFamily="34" charset="0"/>
                <a:ea typeface="Arial" pitchFamily="34" charset="-122"/>
                <a:cs typeface="Arial" pitchFamily="34" charset="-120"/>
              </a:rPr>
              <a:t>Root causes 5–6: technology and external pressures</a:t>
            </a:r>
            <a:endParaRPr lang="en-US" sz="3000" dirty="0"/>
          </a:p>
        </p:txBody>
      </p:sp>
      <p:sp>
        <p:nvSpPr>
          <p:cNvPr id="4" name="Shape 2"/>
          <p:cNvSpPr/>
          <p:nvPr/>
        </p:nvSpPr>
        <p:spPr>
          <a:xfrm>
            <a:off x="502920" y="1783080"/>
            <a:ext cx="5532120" cy="3246120"/>
          </a:xfrm>
          <a:prstGeom prst="roundRect">
            <a:avLst>
              <a:gd name="adj" fmla="val 1972"/>
            </a:avLst>
          </a:prstGeom>
          <a:solidFill>
            <a:srgbClr val="F4F8FC"/>
          </a:solidFill>
          <a:ln/>
          <a:effectLst>
            <a:outerShdw blurRad="88900" dist="25400" dir="5400000" algn="bl" rotWithShape="0">
              <a:srgbClr val="8FA6C0">
                <a:alpha val="22000"/>
              </a:srgbClr>
            </a:outerShdw>
          </a:effectLst>
        </p:spPr>
      </p:sp>
      <p:sp>
        <p:nvSpPr>
          <p:cNvPr id="5" name="Shape 3"/>
          <p:cNvSpPr/>
          <p:nvPr/>
        </p:nvSpPr>
        <p:spPr>
          <a:xfrm>
            <a:off x="731520" y="2011680"/>
            <a:ext cx="457200" cy="457200"/>
          </a:xfrm>
          <a:prstGeom prst="ellipse">
            <a:avLst/>
          </a:prstGeom>
          <a:solidFill>
            <a:srgbClr val="FFFFFF"/>
          </a:solidFill>
          <a:ln/>
        </p:spPr>
      </p:sp>
      <p:pic>
        <p:nvPicPr>
          <p:cNvPr id="6" name="Image 0" descr="preencoded.png"/>
          <p:cNvPicPr>
            <a:picLocks noChangeAspect="1"/>
          </p:cNvPicPr>
          <p:nvPr/>
        </p:nvPicPr>
        <p:blipFill>
          <a:blip r:embed="rId3"/>
          <a:stretch>
            <a:fillRect/>
          </a:stretch>
        </p:blipFill>
        <p:spPr>
          <a:xfrm>
            <a:off x="794084" y="2074244"/>
            <a:ext cx="338328" cy="338328"/>
          </a:xfrm>
          <a:prstGeom prst="rect">
            <a:avLst/>
          </a:prstGeom>
        </p:spPr>
      </p:pic>
      <p:sp>
        <p:nvSpPr>
          <p:cNvPr id="7" name="Text 4"/>
          <p:cNvSpPr/>
          <p:nvPr/>
        </p:nvSpPr>
        <p:spPr>
          <a:xfrm>
            <a:off x="1325880" y="2029968"/>
            <a:ext cx="4572000" cy="457200"/>
          </a:xfrm>
          <a:prstGeom prst="rect">
            <a:avLst/>
          </a:prstGeom>
          <a:noFill/>
          <a:ln/>
        </p:spPr>
        <p:txBody>
          <a:bodyPr wrap="square" lIns="0" tIns="0" rIns="0" bIns="0" rtlCol="0" anchor="ctr"/>
          <a:lstStyle/>
          <a:p>
            <a:pPr marL="0" indent="0">
              <a:buNone/>
            </a:pPr>
            <a:r>
              <a:rPr lang="en-US" sz="1400" b="1" dirty="0">
                <a:solidFill>
                  <a:srgbClr val="003087"/>
                </a:solidFill>
                <a:latin typeface="Arial" pitchFamily="34" charset="0"/>
                <a:ea typeface="Arial" pitchFamily="34" charset="-122"/>
                <a:cs typeface="Arial" pitchFamily="34" charset="-120"/>
              </a:rPr>
              <a:t>Technology outpacing governance</a:t>
            </a:r>
            <a:endParaRPr lang="en-US" sz="1400" dirty="0"/>
          </a:p>
        </p:txBody>
      </p:sp>
      <p:sp>
        <p:nvSpPr>
          <p:cNvPr id="8" name="Text 5"/>
          <p:cNvSpPr/>
          <p:nvPr/>
        </p:nvSpPr>
        <p:spPr>
          <a:xfrm>
            <a:off x="777240" y="2560320"/>
            <a:ext cx="5029200" cy="2377440"/>
          </a:xfrm>
          <a:prstGeom prst="rect">
            <a:avLst/>
          </a:prstGeom>
          <a:noFill/>
          <a:ln/>
        </p:spPr>
        <p:txBody>
          <a:bodyPr wrap="square" lIns="0" tIns="0" rIns="0" bIns="0" rtlCol="0" anchor="ctr"/>
          <a:lstStyle/>
          <a:p>
            <a:pPr marL="342900" indent="-342900">
              <a:spcAft>
                <a:spcPts val="800"/>
              </a:spcAft>
              <a:buSzPct val="100000"/>
              <a:buChar char="•"/>
            </a:pPr>
            <a:r>
              <a:rPr lang="en-US" sz="1100" dirty="0">
                <a:solidFill>
                  <a:srgbClr val="1F2A37"/>
                </a:solidFill>
                <a:latin typeface="Arial" pitchFamily="34" charset="0"/>
                <a:ea typeface="Arial" pitchFamily="34" charset="-122"/>
                <a:cs typeface="Arial" pitchFamily="34" charset="-120"/>
              </a:rPr>
              <a:t>Legacy estates: some trusts “still struggle with decades-old technology” (BMA, 2026) — an unstable base for an AI-first learning strategy.</a:t>
            </a:r>
            <a:endParaRPr lang="en-US" sz="1100" dirty="0"/>
          </a:p>
          <a:p>
            <a:pPr marL="342900" indent="-342900">
              <a:spcAft>
                <a:spcPts val="800"/>
              </a:spcAft>
              <a:buSzPct val="100000"/>
              <a:buChar char="•"/>
            </a:pPr>
            <a:r>
              <a:rPr lang="en-US" sz="1100" dirty="0">
                <a:solidFill>
                  <a:srgbClr val="1F2A37"/>
                </a:solidFill>
                <a:latin typeface="Arial" pitchFamily="34" charset="0"/>
                <a:ea typeface="Arial" pitchFamily="34" charset="-122"/>
                <a:cs typeface="Arial" pitchFamily="34" charset="-120"/>
              </a:rPr>
              <a:t>No settled national AI standards yet, so training content and permissions vary by ICB.</a:t>
            </a:r>
            <a:endParaRPr lang="en-US" sz="1100" dirty="0"/>
          </a:p>
          <a:p>
            <a:pPr marL="342900" indent="-342900">
              <a:spcAft>
                <a:spcPts val="800"/>
              </a:spcAft>
              <a:buSzPct val="100000"/>
              <a:buChar char="•"/>
            </a:pPr>
            <a:r>
              <a:rPr lang="en-US" sz="1100" dirty="0">
                <a:solidFill>
                  <a:srgbClr val="1F2A37"/>
                </a:solidFill>
                <a:latin typeface="Arial" pitchFamily="34" charset="0"/>
                <a:ea typeface="Arial" pitchFamily="34" charset="-122"/>
                <a:cs typeface="Arial" pitchFamily="34" charset="-120"/>
              </a:rPr>
              <a:t>The Topol Review set the digital-skills agenda in 2019; six years on, implementation is only now being mandated — a lost half-decade of capability building.</a:t>
            </a:r>
            <a:endParaRPr lang="en-US" sz="1100" dirty="0"/>
          </a:p>
        </p:txBody>
      </p:sp>
      <p:sp>
        <p:nvSpPr>
          <p:cNvPr id="9" name="Shape 6"/>
          <p:cNvSpPr/>
          <p:nvPr/>
        </p:nvSpPr>
        <p:spPr>
          <a:xfrm>
            <a:off x="6263640" y="1783080"/>
            <a:ext cx="5532120" cy="3246120"/>
          </a:xfrm>
          <a:prstGeom prst="roundRect">
            <a:avLst>
              <a:gd name="adj" fmla="val 1972"/>
            </a:avLst>
          </a:prstGeom>
          <a:solidFill>
            <a:srgbClr val="FFFFFF"/>
          </a:solidFill>
          <a:ln w="12700">
            <a:solidFill>
              <a:srgbClr val="D7E3F0"/>
            </a:solidFill>
            <a:prstDash val="solid"/>
          </a:ln>
        </p:spPr>
      </p:sp>
      <p:sp>
        <p:nvSpPr>
          <p:cNvPr id="10" name="Shape 7"/>
          <p:cNvSpPr/>
          <p:nvPr/>
        </p:nvSpPr>
        <p:spPr>
          <a:xfrm>
            <a:off x="6492240" y="2011680"/>
            <a:ext cx="457200" cy="457200"/>
          </a:xfrm>
          <a:prstGeom prst="ellipse">
            <a:avLst/>
          </a:prstGeom>
          <a:solidFill>
            <a:srgbClr val="EAF2FA"/>
          </a:solidFill>
          <a:ln/>
        </p:spPr>
      </p:sp>
      <p:pic>
        <p:nvPicPr>
          <p:cNvPr id="11" name="Image 1" descr="preencoded.png"/>
          <p:cNvPicPr>
            <a:picLocks noChangeAspect="1"/>
          </p:cNvPicPr>
          <p:nvPr/>
        </p:nvPicPr>
        <p:blipFill>
          <a:blip r:embed="rId4"/>
          <a:stretch>
            <a:fillRect/>
          </a:stretch>
        </p:blipFill>
        <p:spPr>
          <a:xfrm>
            <a:off x="6554804" y="2074244"/>
            <a:ext cx="338328" cy="338328"/>
          </a:xfrm>
          <a:prstGeom prst="rect">
            <a:avLst/>
          </a:prstGeom>
        </p:spPr>
      </p:pic>
      <p:sp>
        <p:nvSpPr>
          <p:cNvPr id="12" name="Text 8"/>
          <p:cNvSpPr/>
          <p:nvPr/>
        </p:nvSpPr>
        <p:spPr>
          <a:xfrm>
            <a:off x="7086600" y="2029968"/>
            <a:ext cx="4572000" cy="457200"/>
          </a:xfrm>
          <a:prstGeom prst="rect">
            <a:avLst/>
          </a:prstGeom>
          <a:noFill/>
          <a:ln/>
        </p:spPr>
        <p:txBody>
          <a:bodyPr wrap="square" lIns="0" tIns="0" rIns="0" bIns="0" rtlCol="0" anchor="ctr"/>
          <a:lstStyle/>
          <a:p>
            <a:pPr marL="0" indent="0">
              <a:buNone/>
            </a:pPr>
            <a:r>
              <a:rPr lang="en-US" sz="1400" b="1" dirty="0">
                <a:solidFill>
                  <a:srgbClr val="003087"/>
                </a:solidFill>
                <a:latin typeface="Arial" pitchFamily="34" charset="0"/>
                <a:ea typeface="Arial" pitchFamily="34" charset="-122"/>
                <a:cs typeface="Arial" pitchFamily="34" charset="-120"/>
              </a:rPr>
              <a:t>External shocks and constraints</a:t>
            </a:r>
            <a:endParaRPr lang="en-US" sz="1400" dirty="0"/>
          </a:p>
        </p:txBody>
      </p:sp>
      <p:sp>
        <p:nvSpPr>
          <p:cNvPr id="13" name="Text 9"/>
          <p:cNvSpPr/>
          <p:nvPr/>
        </p:nvSpPr>
        <p:spPr>
          <a:xfrm>
            <a:off x="6537960" y="2560320"/>
            <a:ext cx="5029200" cy="2377440"/>
          </a:xfrm>
          <a:prstGeom prst="rect">
            <a:avLst/>
          </a:prstGeom>
          <a:noFill/>
          <a:ln/>
        </p:spPr>
        <p:txBody>
          <a:bodyPr wrap="square" lIns="0" tIns="0" rIns="0" bIns="0" rtlCol="0" anchor="ctr"/>
          <a:lstStyle/>
          <a:p>
            <a:pPr marL="342900" indent="-342900">
              <a:spcAft>
                <a:spcPts val="800"/>
              </a:spcAft>
              <a:buSzPct val="100000"/>
              <a:buChar char="•"/>
            </a:pPr>
            <a:r>
              <a:rPr lang="en-US" sz="1100" dirty="0">
                <a:solidFill>
                  <a:srgbClr val="1F2A37"/>
                </a:solidFill>
                <a:latin typeface="Arial" pitchFamily="34" charset="0"/>
                <a:ea typeface="Arial" pitchFamily="34" charset="-122"/>
                <a:cs typeface="Arial" pitchFamily="34" charset="-120"/>
              </a:rPr>
              <a:t>Ongoing national industrial disputes corrode goodwill — the discretionary energy learning depends on.</a:t>
            </a:r>
            <a:endParaRPr lang="en-US" sz="1100" dirty="0"/>
          </a:p>
          <a:p>
            <a:pPr marL="342900" indent="-342900">
              <a:spcAft>
                <a:spcPts val="800"/>
              </a:spcAft>
              <a:buSzPct val="100000"/>
              <a:buChar char="•"/>
            </a:pPr>
            <a:r>
              <a:rPr lang="en-US" sz="1100" dirty="0">
                <a:solidFill>
                  <a:srgbClr val="1F2A37"/>
                </a:solidFill>
                <a:latin typeface="Arial" pitchFamily="34" charset="0"/>
                <a:ea typeface="Arial" pitchFamily="34" charset="-122"/>
                <a:cs typeface="Arial" pitchFamily="34" charset="-120"/>
              </a:rPr>
              <a:t>Fiscal constraint: a 2% annual productivity target (≈£17bn over 3 years) pressures anything not visibly 'frontline'.</a:t>
            </a:r>
            <a:endParaRPr lang="en-US" sz="1100" dirty="0"/>
          </a:p>
          <a:p>
            <a:pPr marL="342900" indent="-342900">
              <a:spcAft>
                <a:spcPts val="800"/>
              </a:spcAft>
              <a:buSzPct val="100000"/>
              <a:buChar char="•"/>
            </a:pPr>
            <a:r>
              <a:rPr lang="en-US" sz="1100" dirty="0">
                <a:solidFill>
                  <a:srgbClr val="1F2A37"/>
                </a:solidFill>
                <a:latin typeface="Arial" pitchFamily="34" charset="0"/>
                <a:ea typeface="Arial" pitchFamily="34" charset="-122"/>
                <a:cs typeface="Arial" pitchFamily="34" charset="-120"/>
              </a:rPr>
              <a:t>Demand growth and demographic change keep raising the skills bar (multimorbidity, frailty, mental health) faster than curricula adapt.</a:t>
            </a:r>
            <a:endParaRPr lang="en-US" sz="1100" dirty="0"/>
          </a:p>
        </p:txBody>
      </p:sp>
      <p:sp>
        <p:nvSpPr>
          <p:cNvPr id="14" name="Shape 10"/>
          <p:cNvSpPr/>
          <p:nvPr/>
        </p:nvSpPr>
        <p:spPr>
          <a:xfrm>
            <a:off x="502920" y="5257800"/>
            <a:ext cx="11201400" cy="868680"/>
          </a:xfrm>
          <a:prstGeom prst="roundRect">
            <a:avLst>
              <a:gd name="adj" fmla="val 7368"/>
            </a:avLst>
          </a:prstGeom>
          <a:solidFill>
            <a:srgbClr val="003087"/>
          </a:solidFill>
          <a:ln/>
          <a:effectLst>
            <a:outerShdw blurRad="88900" dist="25400" dir="5400000" algn="bl" rotWithShape="0">
              <a:srgbClr val="8FA6C0">
                <a:alpha val="22000"/>
              </a:srgbClr>
            </a:outerShdw>
          </a:effectLst>
        </p:spPr>
      </p:sp>
      <p:sp>
        <p:nvSpPr>
          <p:cNvPr id="15" name="Text 11"/>
          <p:cNvSpPr/>
          <p:nvPr/>
        </p:nvSpPr>
        <p:spPr>
          <a:xfrm>
            <a:off x="777240" y="5376672"/>
            <a:ext cx="10698480" cy="685800"/>
          </a:xfrm>
          <a:prstGeom prst="rect">
            <a:avLst/>
          </a:prstGeom>
          <a:noFill/>
          <a:ln/>
        </p:spPr>
        <p:txBody>
          <a:bodyPr wrap="square" lIns="0" tIns="0" rIns="0" bIns="0" rtlCol="0" anchor="ctr"/>
          <a:lstStyle/>
          <a:p>
            <a:pPr marL="0" indent="0">
              <a:buNone/>
            </a:pPr>
            <a:r>
              <a:rPr lang="en-US" sz="1250" b="1" dirty="0">
                <a:solidFill>
                  <a:srgbClr val="41B6E6"/>
                </a:solidFill>
                <a:latin typeface="Arial" pitchFamily="34" charset="0"/>
                <a:ea typeface="Arial" pitchFamily="34" charset="-122"/>
                <a:cs typeface="Arial" pitchFamily="34" charset="-120"/>
              </a:rPr>
              <a:t>Root-cause verdict:  </a:t>
            </a:r>
            <a:r>
              <a:rPr lang="en-US" sz="1250" dirty="0">
                <a:solidFill>
                  <a:srgbClr val="FFFFFF"/>
                </a:solidFill>
                <a:latin typeface="Arial" pitchFamily="34" charset="0"/>
                <a:ea typeface="Arial" pitchFamily="34" charset="-122"/>
                <a:cs typeface="Arial" pitchFamily="34" charset="-120"/>
              </a:rPr>
              <a:t>the deepest drivers are systemic — time, structure and culture — not a lack of content or technology. Any recommendation that only adds more courses will fail. Over to Presenter 5.</a:t>
            </a:r>
            <a:endParaRPr lang="en-US" sz="1250" dirty="0"/>
          </a:p>
        </p:txBody>
      </p:sp>
      <p:sp>
        <p:nvSpPr>
          <p:cNvPr id="17" name="Text 13"/>
          <p:cNvSpPr/>
          <p:nvPr/>
        </p:nvSpPr>
        <p:spPr>
          <a:xfrm>
            <a:off x="11411712" y="6446520"/>
            <a:ext cx="457200" cy="274320"/>
          </a:xfrm>
          <a:prstGeom prst="rect">
            <a:avLst/>
          </a:prstGeom>
          <a:noFill/>
          <a:ln/>
        </p:spPr>
        <p:txBody>
          <a:bodyPr wrap="square" lIns="0" tIns="0" rIns="0" bIns="0" rtlCol="0" anchor="ctr"/>
          <a:lstStyle/>
          <a:p>
            <a:pPr marL="0" indent="0" algn="r">
              <a:buNone/>
            </a:pPr>
            <a:r>
              <a:rPr lang="en-US" sz="1000" dirty="0">
                <a:solidFill>
                  <a:srgbClr val="5A6B7B"/>
                </a:solidFill>
                <a:latin typeface="Arial" pitchFamily="34" charset="0"/>
                <a:ea typeface="Arial" pitchFamily="34" charset="-122"/>
                <a:cs typeface="Arial" pitchFamily="34" charset="-120"/>
              </a:rPr>
              <a:t>18</a:t>
            </a:r>
            <a:endParaRPr lang="en-US" sz="10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457200"/>
            <a:ext cx="11155680" cy="658368"/>
          </a:xfrm>
          <a:prstGeom prst="rect">
            <a:avLst/>
          </a:prstGeom>
          <a:noFill/>
          <a:ln/>
        </p:spPr>
        <p:txBody>
          <a:bodyPr wrap="square" lIns="0" tIns="0" rIns="0" bIns="0" rtlCol="0" anchor="ctr"/>
          <a:lstStyle/>
          <a:p>
            <a:pPr marL="0" indent="0">
              <a:buNone/>
            </a:pPr>
            <a:r>
              <a:rPr lang="en-US" sz="3000" b="1" dirty="0">
                <a:solidFill>
                  <a:srgbClr val="003087"/>
                </a:solidFill>
                <a:latin typeface="Arial" pitchFamily="34" charset="0"/>
                <a:ea typeface="Arial" pitchFamily="34" charset="-122"/>
                <a:cs typeface="Arial" pitchFamily="34" charset="-120"/>
              </a:rPr>
              <a:t>Five recommendations, prioritised by impact and feasibility</a:t>
            </a:r>
            <a:endParaRPr lang="en-US" sz="3000" dirty="0"/>
          </a:p>
        </p:txBody>
      </p:sp>
      <p:graphicFrame>
        <p:nvGraphicFramePr>
          <p:cNvPr id="20" name="Table 0"/>
          <p:cNvGraphicFramePr>
            <a:graphicFrameLocks noGrp="1"/>
          </p:cNvGraphicFramePr>
          <p:nvPr>
            <p:extLst>
              <p:ext uri="{D42A27DB-BD31-4B8C-83A1-F6EECF244321}">
                <p14:modId xmlns:p14="http://schemas.microsoft.com/office/powerpoint/2010/main" val="1579011935"/>
              </p:ext>
            </p:extLst>
          </p:nvPr>
        </p:nvGraphicFramePr>
        <p:xfrm>
          <a:off x="502920" y="1783080"/>
          <a:ext cx="11201400" cy="3950208"/>
        </p:xfrm>
        <a:graphic>
          <a:graphicData uri="http://schemas.openxmlformats.org/drawingml/2006/table">
            <a:tbl>
              <a:tblPr/>
              <a:tblGrid>
                <a:gridCol w="502920">
                  <a:extLst>
                    <a:ext uri="{9D8B030D-6E8A-4147-A177-3AD203B41FA5}">
                      <a16:colId xmlns:a16="http://schemas.microsoft.com/office/drawing/2014/main" val="20000"/>
                    </a:ext>
                  </a:extLst>
                </a:gridCol>
                <a:gridCol w="3977640">
                  <a:extLst>
                    <a:ext uri="{9D8B030D-6E8A-4147-A177-3AD203B41FA5}">
                      <a16:colId xmlns:a16="http://schemas.microsoft.com/office/drawing/2014/main" val="20001"/>
                    </a:ext>
                  </a:extLst>
                </a:gridCol>
                <a:gridCol w="2377440">
                  <a:extLst>
                    <a:ext uri="{9D8B030D-6E8A-4147-A177-3AD203B41FA5}">
                      <a16:colId xmlns:a16="http://schemas.microsoft.com/office/drawing/2014/main" val="20002"/>
                    </a:ext>
                  </a:extLst>
                </a:gridCol>
                <a:gridCol w="2331720">
                  <a:extLst>
                    <a:ext uri="{9D8B030D-6E8A-4147-A177-3AD203B41FA5}">
                      <a16:colId xmlns:a16="http://schemas.microsoft.com/office/drawing/2014/main" val="20003"/>
                    </a:ext>
                  </a:extLst>
                </a:gridCol>
                <a:gridCol w="960120">
                  <a:extLst>
                    <a:ext uri="{9D8B030D-6E8A-4147-A177-3AD203B41FA5}">
                      <a16:colId xmlns:a16="http://schemas.microsoft.com/office/drawing/2014/main" val="20004"/>
                    </a:ext>
                  </a:extLst>
                </a:gridCol>
                <a:gridCol w="1051560">
                  <a:extLst>
                    <a:ext uri="{9D8B030D-6E8A-4147-A177-3AD203B41FA5}">
                      <a16:colId xmlns:a16="http://schemas.microsoft.com/office/drawing/2014/main" val="20005"/>
                    </a:ext>
                  </a:extLst>
                </a:gridCol>
              </a:tblGrid>
              <a:tr h="658368">
                <a:tc>
                  <a:txBody>
                    <a:bodyPr/>
                    <a:lstStyle/>
                    <a:p>
                      <a:pPr marL="0" indent="0">
                        <a:buNone/>
                      </a:pPr>
                      <a:r>
                        <a:rPr lang="en-US" sz="1100" b="1" dirty="0">
                          <a:solidFill>
                            <a:srgbClr val="FFFFFF"/>
                          </a:solidFill>
                          <a:latin typeface="Arial" pitchFamily="34" charset="0"/>
                          <a:ea typeface="Arial" pitchFamily="34" charset="-122"/>
                          <a:cs typeface="Arial" pitchFamily="34" charset="-120"/>
                        </a:rPr>
                        <a:t>#</a:t>
                      </a:r>
                      <a:endParaRPr lang="en-US" sz="1100" dirty="0">
                        <a:latin typeface="Arial" charset="0"/>
                        <a:ea typeface="Arial" charset="0"/>
                        <a:cs typeface="Arial" charset="0"/>
                      </a:endParaRPr>
                    </a:p>
                  </a:txBody>
                  <a:tcPr marL="64008" marR="64008" marT="64008" marB="64008"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solidFill>
                      <a:srgbClr val="003087"/>
                    </a:solidFill>
                  </a:tcPr>
                </a:tc>
                <a:tc>
                  <a:txBody>
                    <a:bodyPr/>
                    <a:lstStyle/>
                    <a:p>
                      <a:pPr marL="0" indent="0">
                        <a:buNone/>
                      </a:pPr>
                      <a:r>
                        <a:rPr lang="en-US" sz="1100" b="1" dirty="0">
                          <a:solidFill>
                            <a:srgbClr val="FFFFFF"/>
                          </a:solidFill>
                          <a:latin typeface="Arial" pitchFamily="34" charset="0"/>
                          <a:ea typeface="Arial" pitchFamily="34" charset="-122"/>
                          <a:cs typeface="Arial" pitchFamily="34" charset="-120"/>
                        </a:rPr>
                        <a:t>Recommendation</a:t>
                      </a:r>
                      <a:endParaRPr lang="en-US" sz="1100" dirty="0">
                        <a:latin typeface="Arial" charset="0"/>
                        <a:ea typeface="Arial" charset="0"/>
                        <a:cs typeface="Arial" charset="0"/>
                      </a:endParaRPr>
                    </a:p>
                  </a:txBody>
                  <a:tcPr marL="64008" marR="64008" marT="64008" marB="64008"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solidFill>
                      <a:srgbClr val="003087"/>
                    </a:solidFill>
                  </a:tcPr>
                </a:tc>
                <a:tc>
                  <a:txBody>
                    <a:bodyPr/>
                    <a:lstStyle/>
                    <a:p>
                      <a:pPr marL="0" indent="0">
                        <a:buNone/>
                      </a:pPr>
                      <a:r>
                        <a:rPr lang="en-US" sz="1100" b="1" dirty="0">
                          <a:solidFill>
                            <a:srgbClr val="FFFFFF"/>
                          </a:solidFill>
                          <a:latin typeface="Arial" pitchFamily="34" charset="0"/>
                          <a:ea typeface="Arial" pitchFamily="34" charset="-122"/>
                          <a:cs typeface="Arial" pitchFamily="34" charset="-120"/>
                        </a:rPr>
                        <a:t>Root cause addressed</a:t>
                      </a:r>
                      <a:endParaRPr lang="en-US" sz="1100" dirty="0">
                        <a:latin typeface="Arial" charset="0"/>
                        <a:ea typeface="Arial" charset="0"/>
                        <a:cs typeface="Arial" charset="0"/>
                      </a:endParaRPr>
                    </a:p>
                  </a:txBody>
                  <a:tcPr marL="64008" marR="64008" marT="64008" marB="64008"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solidFill>
                      <a:srgbClr val="003087"/>
                    </a:solidFill>
                  </a:tcPr>
                </a:tc>
                <a:tc>
                  <a:txBody>
                    <a:bodyPr/>
                    <a:lstStyle/>
                    <a:p>
                      <a:pPr marL="0" indent="0">
                        <a:buNone/>
                      </a:pPr>
                      <a:r>
                        <a:rPr lang="en-US" sz="1100" b="1" dirty="0">
                          <a:solidFill>
                            <a:srgbClr val="FFFFFF"/>
                          </a:solidFill>
                          <a:latin typeface="Arial" pitchFamily="34" charset="0"/>
                          <a:ea typeface="Arial" pitchFamily="34" charset="-122"/>
                          <a:cs typeface="Arial" pitchFamily="34" charset="-120"/>
                        </a:rPr>
                        <a:t>Theory base</a:t>
                      </a:r>
                      <a:endParaRPr lang="en-US" sz="1100" dirty="0">
                        <a:latin typeface="Arial" charset="0"/>
                        <a:ea typeface="Arial" charset="0"/>
                        <a:cs typeface="Arial" charset="0"/>
                      </a:endParaRPr>
                    </a:p>
                  </a:txBody>
                  <a:tcPr marL="64008" marR="64008" marT="64008" marB="64008"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solidFill>
                      <a:srgbClr val="003087"/>
                    </a:solidFill>
                  </a:tcPr>
                </a:tc>
                <a:tc>
                  <a:txBody>
                    <a:bodyPr/>
                    <a:lstStyle/>
                    <a:p>
                      <a:pPr marL="0" indent="0">
                        <a:buNone/>
                      </a:pPr>
                      <a:r>
                        <a:rPr lang="en-US" sz="1100" b="1" dirty="0">
                          <a:solidFill>
                            <a:srgbClr val="FFFFFF"/>
                          </a:solidFill>
                          <a:latin typeface="Arial" pitchFamily="34" charset="0"/>
                          <a:ea typeface="Arial" pitchFamily="34" charset="-122"/>
                          <a:cs typeface="Arial" pitchFamily="34" charset="-120"/>
                        </a:rPr>
                        <a:t>Impact</a:t>
                      </a:r>
                      <a:endParaRPr lang="en-US" sz="1100" dirty="0">
                        <a:latin typeface="Arial" charset="0"/>
                        <a:ea typeface="Arial" charset="0"/>
                        <a:cs typeface="Arial" charset="0"/>
                      </a:endParaRPr>
                    </a:p>
                  </a:txBody>
                  <a:tcPr marL="64008" marR="64008" marT="64008" marB="64008"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solidFill>
                      <a:srgbClr val="003087"/>
                    </a:solidFill>
                  </a:tcPr>
                </a:tc>
                <a:tc>
                  <a:txBody>
                    <a:bodyPr/>
                    <a:lstStyle/>
                    <a:p>
                      <a:pPr marL="0" indent="0">
                        <a:buNone/>
                      </a:pPr>
                      <a:r>
                        <a:rPr lang="en-US" sz="1100" b="1" dirty="0">
                          <a:solidFill>
                            <a:srgbClr val="FFFFFF"/>
                          </a:solidFill>
                          <a:latin typeface="Arial" pitchFamily="34" charset="0"/>
                          <a:ea typeface="Arial" pitchFamily="34" charset="-122"/>
                          <a:cs typeface="Arial" pitchFamily="34" charset="-120"/>
                        </a:rPr>
                        <a:t>Feasibility</a:t>
                      </a:r>
                      <a:endParaRPr lang="en-US" sz="1100" dirty="0">
                        <a:latin typeface="Arial" charset="0"/>
                        <a:ea typeface="Arial" charset="0"/>
                        <a:cs typeface="Arial" charset="0"/>
                      </a:endParaRPr>
                    </a:p>
                  </a:txBody>
                  <a:tcPr marL="64008" marR="64008" marT="64008" marB="64008"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solidFill>
                      <a:srgbClr val="003087"/>
                    </a:solidFill>
                  </a:tcPr>
                </a:tc>
                <a:extLst>
                  <a:ext uri="{0D108BD9-81ED-4DB2-BD59-A6C34878D82A}">
                    <a16:rowId xmlns:a16="http://schemas.microsoft.com/office/drawing/2014/main" val="10000"/>
                  </a:ext>
                </a:extLst>
              </a:tr>
              <a:tr h="658368">
                <a:tc>
                  <a:txBody>
                    <a:bodyPr/>
                    <a:lstStyle/>
                    <a:p>
                      <a:pPr marL="0" indent="0">
                        <a:buNone/>
                      </a:pPr>
                      <a:r>
                        <a:rPr lang="en-US" sz="1100" dirty="0">
                          <a:solidFill>
                            <a:srgbClr val="1F2A37"/>
                          </a:solidFill>
                          <a:latin typeface="Arial" pitchFamily="34" charset="0"/>
                          <a:ea typeface="Arial" pitchFamily="34" charset="-122"/>
                          <a:cs typeface="Arial" pitchFamily="34" charset="-120"/>
                        </a:rPr>
                        <a:t>R1</a:t>
                      </a:r>
                      <a:endParaRPr lang="en-US" sz="1100" dirty="0">
                        <a:latin typeface="Arial" charset="0"/>
                        <a:ea typeface="Arial" charset="0"/>
                        <a:cs typeface="Arial" charset="0"/>
                      </a:endParaRPr>
                    </a:p>
                  </a:txBody>
                  <a:tcPr marL="64008" marR="64008" marT="64008" marB="64008"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tc>
                  <a:txBody>
                    <a:bodyPr/>
                    <a:lstStyle/>
                    <a:p>
                      <a:pPr marL="0" indent="0">
                        <a:buNone/>
                      </a:pPr>
                      <a:r>
                        <a:rPr lang="en-US" sz="1100" dirty="0">
                          <a:solidFill>
                            <a:srgbClr val="1F2A37"/>
                          </a:solidFill>
                          <a:latin typeface="Arial" pitchFamily="34" charset="0"/>
                          <a:ea typeface="Arial" pitchFamily="34" charset="-122"/>
                          <a:cs typeface="Arial" pitchFamily="34" charset="-120"/>
                        </a:rPr>
                        <a:t>Protected, rostered learning time with funded backfill</a:t>
                      </a:r>
                      <a:endParaRPr lang="en-US" sz="1100" dirty="0">
                        <a:latin typeface="Arial" charset="0"/>
                        <a:ea typeface="Arial" charset="0"/>
                        <a:cs typeface="Arial" charset="0"/>
                      </a:endParaRPr>
                    </a:p>
                  </a:txBody>
                  <a:tcPr marL="64008" marR="64008" marT="64008" marB="64008"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tc>
                  <a:txBody>
                    <a:bodyPr/>
                    <a:lstStyle/>
                    <a:p>
                      <a:pPr marL="0" indent="0">
                        <a:buNone/>
                      </a:pPr>
                      <a:r>
                        <a:rPr lang="en-US" sz="1100" dirty="0">
                          <a:solidFill>
                            <a:srgbClr val="1F2A37"/>
                          </a:solidFill>
                          <a:latin typeface="Arial" pitchFamily="34" charset="0"/>
                          <a:ea typeface="Arial" pitchFamily="34" charset="-122"/>
                          <a:cs typeface="Arial" pitchFamily="34" charset="-120"/>
                        </a:rPr>
                        <a:t>Resources / time</a:t>
                      </a:r>
                      <a:endParaRPr lang="en-US" sz="1100" dirty="0">
                        <a:latin typeface="Arial" charset="0"/>
                        <a:ea typeface="Arial" charset="0"/>
                        <a:cs typeface="Arial" charset="0"/>
                      </a:endParaRPr>
                    </a:p>
                  </a:txBody>
                  <a:tcPr marL="64008" marR="64008" marT="64008" marB="64008"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tc>
                  <a:txBody>
                    <a:bodyPr/>
                    <a:lstStyle/>
                    <a:p>
                      <a:pPr marL="0" indent="0">
                        <a:buNone/>
                      </a:pPr>
                      <a:r>
                        <a:rPr lang="en-US" sz="1100" dirty="0">
                          <a:solidFill>
                            <a:srgbClr val="1F2A37"/>
                          </a:solidFill>
                          <a:latin typeface="Arial" pitchFamily="34" charset="0"/>
                          <a:ea typeface="Arial" pitchFamily="34" charset="-122"/>
                          <a:cs typeface="Arial" pitchFamily="34" charset="-120"/>
                        </a:rPr>
                        <a:t>AMO (Opportunity)</a:t>
                      </a:r>
                      <a:endParaRPr lang="en-US" sz="1100" dirty="0">
                        <a:latin typeface="Arial" charset="0"/>
                        <a:ea typeface="Arial" charset="0"/>
                        <a:cs typeface="Arial" charset="0"/>
                      </a:endParaRPr>
                    </a:p>
                  </a:txBody>
                  <a:tcPr marL="64008" marR="64008" marT="64008" marB="64008"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tc>
                  <a:txBody>
                    <a:bodyPr/>
                    <a:lstStyle/>
                    <a:p>
                      <a:pPr marL="0" indent="0">
                        <a:buNone/>
                      </a:pPr>
                      <a:r>
                        <a:rPr lang="en-US" sz="1100" dirty="0">
                          <a:solidFill>
                            <a:srgbClr val="1F2A37"/>
                          </a:solidFill>
                          <a:latin typeface="Arial" pitchFamily="34" charset="0"/>
                          <a:ea typeface="Arial" pitchFamily="34" charset="-122"/>
                          <a:cs typeface="Arial" pitchFamily="34" charset="-120"/>
                        </a:rPr>
                        <a:t>High</a:t>
                      </a:r>
                      <a:endParaRPr lang="en-US" sz="1100" dirty="0">
                        <a:latin typeface="Arial" charset="0"/>
                        <a:ea typeface="Arial" charset="0"/>
                        <a:cs typeface="Arial" charset="0"/>
                      </a:endParaRPr>
                    </a:p>
                  </a:txBody>
                  <a:tcPr marL="64008" marR="64008" marT="64008" marB="64008"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tc>
                  <a:txBody>
                    <a:bodyPr/>
                    <a:lstStyle/>
                    <a:p>
                      <a:pPr marL="0" indent="0">
                        <a:buNone/>
                      </a:pPr>
                      <a:r>
                        <a:rPr lang="en-US" sz="1100" dirty="0">
                          <a:solidFill>
                            <a:srgbClr val="1F2A37"/>
                          </a:solidFill>
                          <a:latin typeface="Arial" pitchFamily="34" charset="0"/>
                          <a:ea typeface="Arial" pitchFamily="34" charset="-122"/>
                          <a:cs typeface="Arial" pitchFamily="34" charset="-120"/>
                        </a:rPr>
                        <a:t>Medium</a:t>
                      </a:r>
                      <a:endParaRPr lang="en-US" sz="1100" dirty="0">
                        <a:latin typeface="Arial" charset="0"/>
                        <a:ea typeface="Arial" charset="0"/>
                        <a:cs typeface="Arial" charset="0"/>
                      </a:endParaRPr>
                    </a:p>
                  </a:txBody>
                  <a:tcPr marL="64008" marR="64008" marT="64008" marB="64008"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extLst>
                  <a:ext uri="{0D108BD9-81ED-4DB2-BD59-A6C34878D82A}">
                    <a16:rowId xmlns:a16="http://schemas.microsoft.com/office/drawing/2014/main" val="10001"/>
                  </a:ext>
                </a:extLst>
              </a:tr>
              <a:tr h="658368">
                <a:tc>
                  <a:txBody>
                    <a:bodyPr/>
                    <a:lstStyle/>
                    <a:p>
                      <a:pPr marL="0" indent="0">
                        <a:buNone/>
                      </a:pPr>
                      <a:r>
                        <a:rPr lang="en-US" sz="1100" dirty="0">
                          <a:solidFill>
                            <a:srgbClr val="1F2A37"/>
                          </a:solidFill>
                          <a:latin typeface="Arial" pitchFamily="34" charset="0"/>
                          <a:ea typeface="Arial" pitchFamily="34" charset="-122"/>
                          <a:cs typeface="Arial" pitchFamily="34" charset="-120"/>
                        </a:rPr>
                        <a:t>R2</a:t>
                      </a:r>
                      <a:endParaRPr lang="en-US" sz="1100" dirty="0">
                        <a:latin typeface="Arial" charset="0"/>
                        <a:ea typeface="Arial" charset="0"/>
                        <a:cs typeface="Arial" charset="0"/>
                      </a:endParaRPr>
                    </a:p>
                  </a:txBody>
                  <a:tcPr marL="64008" marR="64008" marT="64008" marB="64008"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tc>
                  <a:txBody>
                    <a:bodyPr/>
                    <a:lstStyle/>
                    <a:p>
                      <a:pPr marL="0" indent="0">
                        <a:buNone/>
                      </a:pPr>
                      <a:r>
                        <a:rPr lang="en-US" sz="1100" dirty="0">
                          <a:solidFill>
                            <a:srgbClr val="1F2A37"/>
                          </a:solidFill>
                          <a:latin typeface="Arial" pitchFamily="34" charset="0"/>
                          <a:ea typeface="Arial" pitchFamily="34" charset="-122"/>
                          <a:cs typeface="Arial" pitchFamily="34" charset="-120"/>
                        </a:rPr>
                        <a:t>Replace annual appraisal with quarterly development conversations</a:t>
                      </a:r>
                      <a:endParaRPr lang="en-US" sz="1100" dirty="0">
                        <a:latin typeface="Arial" charset="0"/>
                        <a:ea typeface="Arial" charset="0"/>
                        <a:cs typeface="Arial" charset="0"/>
                      </a:endParaRPr>
                    </a:p>
                  </a:txBody>
                  <a:tcPr marL="64008" marR="64008" marT="64008" marB="64008"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tc>
                  <a:txBody>
                    <a:bodyPr/>
                    <a:lstStyle/>
                    <a:p>
                      <a:pPr marL="0" indent="0">
                        <a:buNone/>
                      </a:pPr>
                      <a:r>
                        <a:rPr lang="en-US" sz="1100" dirty="0">
                          <a:solidFill>
                            <a:srgbClr val="1F2A37"/>
                          </a:solidFill>
                          <a:latin typeface="Arial" pitchFamily="34" charset="0"/>
                          <a:ea typeface="Arial" pitchFamily="34" charset="-122"/>
                          <a:cs typeface="Arial" pitchFamily="34" charset="-120"/>
                        </a:rPr>
                        <a:t>Culture / compliance ritual</a:t>
                      </a:r>
                      <a:endParaRPr lang="en-US" sz="1100" dirty="0">
                        <a:latin typeface="Arial" charset="0"/>
                        <a:ea typeface="Arial" charset="0"/>
                        <a:cs typeface="Arial" charset="0"/>
                      </a:endParaRPr>
                    </a:p>
                  </a:txBody>
                  <a:tcPr marL="64008" marR="64008" marT="64008" marB="64008"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tc>
                  <a:txBody>
                    <a:bodyPr/>
                    <a:lstStyle/>
                    <a:p>
                      <a:pPr marL="0" indent="0">
                        <a:buNone/>
                      </a:pPr>
                      <a:r>
                        <a:rPr lang="en-US" sz="1100" dirty="0">
                          <a:solidFill>
                            <a:srgbClr val="1F2A37"/>
                          </a:solidFill>
                          <a:latin typeface="Arial" pitchFamily="34" charset="0"/>
                          <a:ea typeface="Arial" pitchFamily="34" charset="-122"/>
                          <a:cs typeface="Arial" pitchFamily="34" charset="-120"/>
                        </a:rPr>
                        <a:t>Goal-setting (Locke &amp; Latham)</a:t>
                      </a:r>
                      <a:endParaRPr lang="en-US" sz="1100" dirty="0">
                        <a:latin typeface="Arial" charset="0"/>
                        <a:ea typeface="Arial" charset="0"/>
                        <a:cs typeface="Arial" charset="0"/>
                      </a:endParaRPr>
                    </a:p>
                  </a:txBody>
                  <a:tcPr marL="64008" marR="64008" marT="64008" marB="64008"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tc>
                  <a:txBody>
                    <a:bodyPr/>
                    <a:lstStyle/>
                    <a:p>
                      <a:pPr marL="0" indent="0">
                        <a:buNone/>
                      </a:pPr>
                      <a:r>
                        <a:rPr lang="en-US" sz="1100" dirty="0">
                          <a:solidFill>
                            <a:srgbClr val="1F2A37"/>
                          </a:solidFill>
                          <a:latin typeface="Arial" pitchFamily="34" charset="0"/>
                          <a:ea typeface="Arial" pitchFamily="34" charset="-122"/>
                          <a:cs typeface="Arial" pitchFamily="34" charset="-120"/>
                        </a:rPr>
                        <a:t>High</a:t>
                      </a:r>
                      <a:endParaRPr lang="en-US" sz="1100" dirty="0">
                        <a:latin typeface="Arial" charset="0"/>
                        <a:ea typeface="Arial" charset="0"/>
                        <a:cs typeface="Arial" charset="0"/>
                      </a:endParaRPr>
                    </a:p>
                  </a:txBody>
                  <a:tcPr marL="64008" marR="64008" marT="64008" marB="64008"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tc>
                  <a:txBody>
                    <a:bodyPr/>
                    <a:lstStyle/>
                    <a:p>
                      <a:pPr marL="0" indent="0">
                        <a:buNone/>
                      </a:pPr>
                      <a:r>
                        <a:rPr lang="en-US" sz="1100" dirty="0">
                          <a:solidFill>
                            <a:srgbClr val="1F2A37"/>
                          </a:solidFill>
                          <a:latin typeface="Arial" pitchFamily="34" charset="0"/>
                          <a:ea typeface="Arial" pitchFamily="34" charset="-122"/>
                          <a:cs typeface="Arial" pitchFamily="34" charset="-120"/>
                        </a:rPr>
                        <a:t>High</a:t>
                      </a:r>
                      <a:endParaRPr lang="en-US" sz="1100" dirty="0">
                        <a:latin typeface="Arial" charset="0"/>
                        <a:ea typeface="Arial" charset="0"/>
                        <a:cs typeface="Arial" charset="0"/>
                      </a:endParaRPr>
                    </a:p>
                  </a:txBody>
                  <a:tcPr marL="64008" marR="64008" marT="64008" marB="64008"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extLst>
                  <a:ext uri="{0D108BD9-81ED-4DB2-BD59-A6C34878D82A}">
                    <a16:rowId xmlns:a16="http://schemas.microsoft.com/office/drawing/2014/main" val="10002"/>
                  </a:ext>
                </a:extLst>
              </a:tr>
              <a:tr h="658368">
                <a:tc>
                  <a:txBody>
                    <a:bodyPr/>
                    <a:lstStyle/>
                    <a:p>
                      <a:pPr marL="0" indent="0">
                        <a:buNone/>
                      </a:pPr>
                      <a:r>
                        <a:rPr lang="en-US" sz="1100" dirty="0">
                          <a:solidFill>
                            <a:srgbClr val="1F2A37"/>
                          </a:solidFill>
                          <a:latin typeface="Arial" pitchFamily="34" charset="0"/>
                          <a:ea typeface="Arial" pitchFamily="34" charset="-122"/>
                          <a:cs typeface="Arial" pitchFamily="34" charset="-120"/>
                        </a:rPr>
                        <a:t>R3</a:t>
                      </a:r>
                      <a:endParaRPr lang="en-US" sz="1100" dirty="0">
                        <a:latin typeface="Arial" charset="0"/>
                        <a:ea typeface="Arial" charset="0"/>
                        <a:cs typeface="Arial" charset="0"/>
                      </a:endParaRPr>
                    </a:p>
                  </a:txBody>
                  <a:tcPr marL="64008" marR="64008" marT="64008" marB="64008"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tc>
                  <a:txBody>
                    <a:bodyPr/>
                    <a:lstStyle/>
                    <a:p>
                      <a:pPr marL="0" indent="0">
                        <a:buNone/>
                      </a:pPr>
                      <a:r>
                        <a:rPr lang="en-US" sz="1100" dirty="0">
                          <a:solidFill>
                            <a:srgbClr val="1F2A37"/>
                          </a:solidFill>
                          <a:latin typeface="Arial" pitchFamily="34" charset="0"/>
                          <a:ea typeface="Arial" pitchFamily="34" charset="-122"/>
                          <a:cs typeface="Arial" pitchFamily="34" charset="-120"/>
                        </a:rPr>
                        <a:t>AI-personalised learning pathways on the national elfh platform</a:t>
                      </a:r>
                      <a:endParaRPr lang="en-US" sz="1100" dirty="0">
                        <a:latin typeface="Arial" charset="0"/>
                        <a:ea typeface="Arial" charset="0"/>
                        <a:cs typeface="Arial" charset="0"/>
                      </a:endParaRPr>
                    </a:p>
                  </a:txBody>
                  <a:tcPr marL="64008" marR="64008" marT="64008" marB="64008"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tc>
                  <a:txBody>
                    <a:bodyPr/>
                    <a:lstStyle/>
                    <a:p>
                      <a:pPr marL="0" indent="0">
                        <a:buNone/>
                      </a:pPr>
                      <a:r>
                        <a:rPr lang="en-US" sz="1100" dirty="0">
                          <a:solidFill>
                            <a:srgbClr val="1F2A37"/>
                          </a:solidFill>
                          <a:latin typeface="Arial" pitchFamily="34" charset="0"/>
                          <a:ea typeface="Arial" pitchFamily="34" charset="-122"/>
                          <a:cs typeface="Arial" pitchFamily="34" charset="-120"/>
                        </a:rPr>
                        <a:t>One-size-fits-all provision</a:t>
                      </a:r>
                      <a:endParaRPr lang="en-US" sz="1100" dirty="0">
                        <a:latin typeface="Arial" charset="0"/>
                        <a:ea typeface="Arial" charset="0"/>
                        <a:cs typeface="Arial" charset="0"/>
                      </a:endParaRPr>
                    </a:p>
                  </a:txBody>
                  <a:tcPr marL="64008" marR="64008" marT="64008" marB="64008"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tc>
                  <a:txBody>
                    <a:bodyPr/>
                    <a:lstStyle/>
                    <a:p>
                      <a:pPr marL="0" indent="0">
                        <a:buNone/>
                      </a:pPr>
                      <a:r>
                        <a:rPr lang="en-US" sz="1100" dirty="0">
                          <a:solidFill>
                            <a:srgbClr val="1F2A37"/>
                          </a:solidFill>
                          <a:latin typeface="Arial" pitchFamily="34" charset="0"/>
                          <a:ea typeface="Arial" pitchFamily="34" charset="-122"/>
                          <a:cs typeface="Arial" pitchFamily="34" charset="-120"/>
                        </a:rPr>
                        <a:t>Self-determination (Deci &amp; Ryan)</a:t>
                      </a:r>
                      <a:endParaRPr lang="en-US" sz="1100" dirty="0">
                        <a:latin typeface="Arial" charset="0"/>
                        <a:ea typeface="Arial" charset="0"/>
                        <a:cs typeface="Arial" charset="0"/>
                      </a:endParaRPr>
                    </a:p>
                  </a:txBody>
                  <a:tcPr marL="64008" marR="64008" marT="64008" marB="64008"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tc>
                  <a:txBody>
                    <a:bodyPr/>
                    <a:lstStyle/>
                    <a:p>
                      <a:pPr marL="0" indent="0">
                        <a:buNone/>
                      </a:pPr>
                      <a:r>
                        <a:rPr lang="en-US" sz="1100" dirty="0">
                          <a:solidFill>
                            <a:srgbClr val="1F2A37"/>
                          </a:solidFill>
                          <a:latin typeface="Arial" pitchFamily="34" charset="0"/>
                          <a:ea typeface="Arial" pitchFamily="34" charset="-122"/>
                          <a:cs typeface="Arial" pitchFamily="34" charset="-120"/>
                        </a:rPr>
                        <a:t>High</a:t>
                      </a:r>
                      <a:endParaRPr lang="en-US" sz="1100" dirty="0">
                        <a:latin typeface="Arial" charset="0"/>
                        <a:ea typeface="Arial" charset="0"/>
                        <a:cs typeface="Arial" charset="0"/>
                      </a:endParaRPr>
                    </a:p>
                  </a:txBody>
                  <a:tcPr marL="64008" marR="64008" marT="64008" marB="64008"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tc>
                  <a:txBody>
                    <a:bodyPr/>
                    <a:lstStyle/>
                    <a:p>
                      <a:pPr marL="0" indent="0">
                        <a:buNone/>
                      </a:pPr>
                      <a:r>
                        <a:rPr lang="en-US" sz="1100" dirty="0">
                          <a:solidFill>
                            <a:srgbClr val="1F2A37"/>
                          </a:solidFill>
                          <a:latin typeface="Arial" pitchFamily="34" charset="0"/>
                          <a:ea typeface="Arial" pitchFamily="34" charset="-122"/>
                          <a:cs typeface="Arial" pitchFamily="34" charset="-120"/>
                        </a:rPr>
                        <a:t>Medium</a:t>
                      </a:r>
                      <a:endParaRPr lang="en-US" sz="1100" dirty="0">
                        <a:latin typeface="Arial" charset="0"/>
                        <a:ea typeface="Arial" charset="0"/>
                        <a:cs typeface="Arial" charset="0"/>
                      </a:endParaRPr>
                    </a:p>
                  </a:txBody>
                  <a:tcPr marL="64008" marR="64008" marT="64008" marB="64008"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extLst>
                  <a:ext uri="{0D108BD9-81ED-4DB2-BD59-A6C34878D82A}">
                    <a16:rowId xmlns:a16="http://schemas.microsoft.com/office/drawing/2014/main" val="10003"/>
                  </a:ext>
                </a:extLst>
              </a:tr>
              <a:tr h="658368">
                <a:tc>
                  <a:txBody>
                    <a:bodyPr/>
                    <a:lstStyle/>
                    <a:p>
                      <a:pPr marL="0" indent="0">
                        <a:buNone/>
                      </a:pPr>
                      <a:r>
                        <a:rPr lang="en-US" sz="1100" dirty="0">
                          <a:solidFill>
                            <a:srgbClr val="1F2A37"/>
                          </a:solidFill>
                          <a:latin typeface="Arial" pitchFamily="34" charset="0"/>
                          <a:ea typeface="Arial" pitchFamily="34" charset="-122"/>
                          <a:cs typeface="Arial" pitchFamily="34" charset="-120"/>
                        </a:rPr>
                        <a:t>R4</a:t>
                      </a:r>
                      <a:endParaRPr lang="en-US" sz="1100" dirty="0">
                        <a:latin typeface="Arial" charset="0"/>
                        <a:ea typeface="Arial" charset="0"/>
                        <a:cs typeface="Arial" charset="0"/>
                      </a:endParaRPr>
                    </a:p>
                  </a:txBody>
                  <a:tcPr marL="64008" marR="64008" marT="64008" marB="64008"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tc>
                  <a:txBody>
                    <a:bodyPr/>
                    <a:lstStyle/>
                    <a:p>
                      <a:pPr marL="0" indent="0">
                        <a:buNone/>
                      </a:pPr>
                      <a:r>
                        <a:rPr lang="en-US" sz="1100" dirty="0">
                          <a:solidFill>
                            <a:srgbClr val="1F2A37"/>
                          </a:solidFill>
                          <a:latin typeface="Arial" pitchFamily="34" charset="0"/>
                          <a:ea typeface="Arial" pitchFamily="34" charset="-122"/>
                          <a:cs typeface="Arial" pitchFamily="34" charset="-120"/>
                        </a:rPr>
                        <a:t>Role-based AI capability framework riding the Copilot rollout</a:t>
                      </a:r>
                      <a:endParaRPr lang="en-US" sz="1100" dirty="0">
                        <a:latin typeface="Arial" charset="0"/>
                        <a:ea typeface="Arial" charset="0"/>
                        <a:cs typeface="Arial" charset="0"/>
                      </a:endParaRPr>
                    </a:p>
                  </a:txBody>
                  <a:tcPr marL="64008" marR="64008" marT="64008" marB="64008"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tc>
                  <a:txBody>
                    <a:bodyPr/>
                    <a:lstStyle/>
                    <a:p>
                      <a:pPr marL="0" indent="0">
                        <a:buNone/>
                      </a:pPr>
                      <a:r>
                        <a:rPr lang="en-US" sz="1100" dirty="0">
                          <a:solidFill>
                            <a:srgbClr val="1F2A37"/>
                          </a:solidFill>
                          <a:latin typeface="Arial" pitchFamily="34" charset="0"/>
                          <a:ea typeface="Arial" pitchFamily="34" charset="-122"/>
                          <a:cs typeface="Arial" pitchFamily="34" charset="-120"/>
                        </a:rPr>
                        <a:t>AI capability &amp; governance gap</a:t>
                      </a:r>
                      <a:endParaRPr lang="en-US" sz="1100" dirty="0">
                        <a:latin typeface="Arial" charset="0"/>
                        <a:ea typeface="Arial" charset="0"/>
                        <a:cs typeface="Arial" charset="0"/>
                      </a:endParaRPr>
                    </a:p>
                  </a:txBody>
                  <a:tcPr marL="64008" marR="64008" marT="64008" marB="64008"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tc>
                  <a:txBody>
                    <a:bodyPr/>
                    <a:lstStyle/>
                    <a:p>
                      <a:pPr marL="0" indent="0">
                        <a:buNone/>
                      </a:pPr>
                      <a:r>
                        <a:rPr lang="en-US" sz="1100" dirty="0">
                          <a:solidFill>
                            <a:srgbClr val="1F2A37"/>
                          </a:solidFill>
                          <a:latin typeface="Arial" pitchFamily="34" charset="0"/>
                          <a:ea typeface="Arial" pitchFamily="34" charset="-122"/>
                          <a:cs typeface="Arial" pitchFamily="34" charset="-120"/>
                        </a:rPr>
                        <a:t>Topol (2019); 70:20:10</a:t>
                      </a:r>
                      <a:endParaRPr lang="en-US" sz="1100" dirty="0">
                        <a:latin typeface="Arial" charset="0"/>
                        <a:ea typeface="Arial" charset="0"/>
                        <a:cs typeface="Arial" charset="0"/>
                      </a:endParaRPr>
                    </a:p>
                  </a:txBody>
                  <a:tcPr marL="64008" marR="64008" marT="64008" marB="64008"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tc>
                  <a:txBody>
                    <a:bodyPr/>
                    <a:lstStyle/>
                    <a:p>
                      <a:pPr marL="0" indent="0">
                        <a:buNone/>
                      </a:pPr>
                      <a:r>
                        <a:rPr lang="en-US" sz="1100" dirty="0">
                          <a:solidFill>
                            <a:srgbClr val="1F2A37"/>
                          </a:solidFill>
                          <a:latin typeface="Arial" pitchFamily="34" charset="0"/>
                          <a:ea typeface="Arial" pitchFamily="34" charset="-122"/>
                          <a:cs typeface="Arial" pitchFamily="34" charset="-120"/>
                        </a:rPr>
                        <a:t>High</a:t>
                      </a:r>
                      <a:endParaRPr lang="en-US" sz="1100" dirty="0">
                        <a:latin typeface="Arial" charset="0"/>
                        <a:ea typeface="Arial" charset="0"/>
                        <a:cs typeface="Arial" charset="0"/>
                      </a:endParaRPr>
                    </a:p>
                  </a:txBody>
                  <a:tcPr marL="64008" marR="64008" marT="64008" marB="64008"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tc>
                  <a:txBody>
                    <a:bodyPr/>
                    <a:lstStyle/>
                    <a:p>
                      <a:pPr marL="0" indent="0">
                        <a:buNone/>
                      </a:pPr>
                      <a:r>
                        <a:rPr lang="en-US" sz="1100" dirty="0">
                          <a:solidFill>
                            <a:srgbClr val="1F2A37"/>
                          </a:solidFill>
                          <a:latin typeface="Arial" pitchFamily="34" charset="0"/>
                          <a:ea typeface="Arial" pitchFamily="34" charset="-122"/>
                          <a:cs typeface="Arial" pitchFamily="34" charset="-120"/>
                        </a:rPr>
                        <a:t>High</a:t>
                      </a:r>
                      <a:endParaRPr lang="en-US" sz="1100" dirty="0">
                        <a:latin typeface="Arial" charset="0"/>
                        <a:ea typeface="Arial" charset="0"/>
                        <a:cs typeface="Arial" charset="0"/>
                      </a:endParaRPr>
                    </a:p>
                  </a:txBody>
                  <a:tcPr marL="64008" marR="64008" marT="64008" marB="64008"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extLst>
                  <a:ext uri="{0D108BD9-81ED-4DB2-BD59-A6C34878D82A}">
                    <a16:rowId xmlns:a16="http://schemas.microsoft.com/office/drawing/2014/main" val="10004"/>
                  </a:ext>
                </a:extLst>
              </a:tr>
              <a:tr h="658368">
                <a:tc>
                  <a:txBody>
                    <a:bodyPr/>
                    <a:lstStyle/>
                    <a:p>
                      <a:pPr marL="0" indent="0">
                        <a:buNone/>
                      </a:pPr>
                      <a:r>
                        <a:rPr lang="en-US" sz="1100" dirty="0">
                          <a:solidFill>
                            <a:srgbClr val="1F2A37"/>
                          </a:solidFill>
                          <a:latin typeface="Arial" pitchFamily="34" charset="0"/>
                          <a:ea typeface="Arial" pitchFamily="34" charset="-122"/>
                          <a:cs typeface="Arial" pitchFamily="34" charset="-120"/>
                        </a:rPr>
                        <a:t>R5</a:t>
                      </a:r>
                      <a:endParaRPr lang="en-US" sz="1100" dirty="0">
                        <a:latin typeface="Arial" charset="0"/>
                        <a:ea typeface="Arial" charset="0"/>
                        <a:cs typeface="Arial" charset="0"/>
                      </a:endParaRPr>
                    </a:p>
                  </a:txBody>
                  <a:tcPr marL="64008" marR="64008" marT="64008" marB="64008"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tc>
                  <a:txBody>
                    <a:bodyPr/>
                    <a:lstStyle/>
                    <a:p>
                      <a:pPr marL="0" indent="0">
                        <a:buNone/>
                      </a:pPr>
                      <a:r>
                        <a:rPr lang="en-US" sz="1100" dirty="0">
                          <a:solidFill>
                            <a:srgbClr val="1F2A37"/>
                          </a:solidFill>
                          <a:latin typeface="Arial" pitchFamily="34" charset="0"/>
                          <a:ea typeface="Arial" pitchFamily="34" charset="-122"/>
                          <a:cs typeface="Arial" pitchFamily="34" charset="-120"/>
                        </a:rPr>
                        <a:t>Line-manager coaching academy with ring-fenced time</a:t>
                      </a:r>
                      <a:endParaRPr lang="en-US" sz="1100" dirty="0">
                        <a:latin typeface="Arial" charset="0"/>
                        <a:ea typeface="Arial" charset="0"/>
                        <a:cs typeface="Arial" charset="0"/>
                      </a:endParaRPr>
                    </a:p>
                  </a:txBody>
                  <a:tcPr marL="64008" marR="64008" marT="64008" marB="64008"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tc>
                  <a:txBody>
                    <a:bodyPr/>
                    <a:lstStyle/>
                    <a:p>
                      <a:pPr marL="0" indent="0">
                        <a:buNone/>
                      </a:pPr>
                      <a:r>
                        <a:rPr lang="en-US" sz="1100" dirty="0">
                          <a:solidFill>
                            <a:srgbClr val="1F2A37"/>
                          </a:solidFill>
                          <a:latin typeface="Arial" pitchFamily="34" charset="0"/>
                          <a:ea typeface="Arial" pitchFamily="34" charset="-122"/>
                          <a:cs typeface="Arial" pitchFamily="34" charset="-120"/>
                        </a:rPr>
                        <a:t>Manager capability</a:t>
                      </a:r>
                      <a:endParaRPr lang="en-US" sz="1100" dirty="0">
                        <a:latin typeface="Arial" charset="0"/>
                        <a:ea typeface="Arial" charset="0"/>
                        <a:cs typeface="Arial" charset="0"/>
                      </a:endParaRPr>
                    </a:p>
                  </a:txBody>
                  <a:tcPr marL="64008" marR="64008" marT="64008" marB="64008"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tc>
                  <a:txBody>
                    <a:bodyPr/>
                    <a:lstStyle/>
                    <a:p>
                      <a:pPr marL="0" indent="0">
                        <a:buNone/>
                      </a:pPr>
                      <a:r>
                        <a:rPr lang="en-US" sz="1100" dirty="0">
                          <a:solidFill>
                            <a:srgbClr val="1F2A37"/>
                          </a:solidFill>
                          <a:latin typeface="Arial" pitchFamily="34" charset="0"/>
                          <a:ea typeface="Arial" pitchFamily="34" charset="-122"/>
                          <a:cs typeface="Arial" pitchFamily="34" charset="-120"/>
                        </a:rPr>
                        <a:t>Social learning (Bandura)</a:t>
                      </a:r>
                      <a:endParaRPr lang="en-US" sz="1100" dirty="0">
                        <a:latin typeface="Arial" charset="0"/>
                        <a:ea typeface="Arial" charset="0"/>
                        <a:cs typeface="Arial" charset="0"/>
                      </a:endParaRPr>
                    </a:p>
                  </a:txBody>
                  <a:tcPr marL="64008" marR="64008" marT="64008" marB="64008"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tc>
                  <a:txBody>
                    <a:bodyPr/>
                    <a:lstStyle/>
                    <a:p>
                      <a:pPr marL="0" indent="0">
                        <a:buNone/>
                      </a:pPr>
                      <a:r>
                        <a:rPr lang="en-US" sz="1100" dirty="0">
                          <a:solidFill>
                            <a:srgbClr val="1F2A37"/>
                          </a:solidFill>
                          <a:latin typeface="Arial" pitchFamily="34" charset="0"/>
                          <a:ea typeface="Arial" pitchFamily="34" charset="-122"/>
                          <a:cs typeface="Arial" pitchFamily="34" charset="-120"/>
                        </a:rPr>
                        <a:t>Medium</a:t>
                      </a:r>
                      <a:endParaRPr lang="en-US" sz="1100" dirty="0">
                        <a:latin typeface="Arial" charset="0"/>
                        <a:ea typeface="Arial" charset="0"/>
                        <a:cs typeface="Arial" charset="0"/>
                      </a:endParaRPr>
                    </a:p>
                  </a:txBody>
                  <a:tcPr marL="64008" marR="64008" marT="64008" marB="64008"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tc>
                  <a:txBody>
                    <a:bodyPr/>
                    <a:lstStyle/>
                    <a:p>
                      <a:pPr marL="0" indent="0">
                        <a:buNone/>
                      </a:pPr>
                      <a:r>
                        <a:rPr lang="en-US" sz="1100" dirty="0">
                          <a:solidFill>
                            <a:srgbClr val="1F2A37"/>
                          </a:solidFill>
                          <a:latin typeface="Arial" pitchFamily="34" charset="0"/>
                          <a:ea typeface="Arial" pitchFamily="34" charset="-122"/>
                          <a:cs typeface="Arial" pitchFamily="34" charset="-120"/>
                        </a:rPr>
                        <a:t>High</a:t>
                      </a:r>
                      <a:endParaRPr lang="en-US" sz="1100" dirty="0">
                        <a:latin typeface="Arial" charset="0"/>
                        <a:ea typeface="Arial" charset="0"/>
                        <a:cs typeface="Arial" charset="0"/>
                      </a:endParaRPr>
                    </a:p>
                  </a:txBody>
                  <a:tcPr marL="64008" marR="64008" marT="64008" marB="64008"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extLst>
                  <a:ext uri="{0D108BD9-81ED-4DB2-BD59-A6C34878D82A}">
                    <a16:rowId xmlns:a16="http://schemas.microsoft.com/office/drawing/2014/main" val="10005"/>
                  </a:ext>
                </a:extLst>
              </a:tr>
            </a:tbl>
          </a:graphicData>
        </a:graphic>
      </p:graphicFrame>
      <p:sp>
        <p:nvSpPr>
          <p:cNvPr id="5" name="Text 2"/>
          <p:cNvSpPr/>
          <p:nvPr/>
        </p:nvSpPr>
        <p:spPr>
          <a:xfrm>
            <a:off x="502920" y="5806440"/>
            <a:ext cx="11155680" cy="685800"/>
          </a:xfrm>
          <a:prstGeom prst="rect">
            <a:avLst/>
          </a:prstGeom>
          <a:noFill/>
          <a:ln/>
        </p:spPr>
        <p:txBody>
          <a:bodyPr wrap="square" lIns="0" tIns="0" rIns="0" bIns="0" rtlCol="0" anchor="ctr"/>
          <a:lstStyle/>
          <a:p>
            <a:pPr marL="0" indent="0">
              <a:buNone/>
            </a:pPr>
            <a:r>
              <a:rPr lang="en-US" sz="1200" b="1" dirty="0">
                <a:solidFill>
                  <a:srgbClr val="003087"/>
                </a:solidFill>
                <a:latin typeface="Arial" pitchFamily="34" charset="0"/>
                <a:ea typeface="Arial" pitchFamily="34" charset="-122"/>
                <a:cs typeface="Arial" pitchFamily="34" charset="-120"/>
              </a:rPr>
              <a:t>Selection logic: </a:t>
            </a:r>
            <a:r>
              <a:rPr lang="en-US" sz="1200" dirty="0">
                <a:solidFill>
                  <a:srgbClr val="1F2A37"/>
                </a:solidFill>
                <a:latin typeface="Arial" pitchFamily="34" charset="0"/>
                <a:ea typeface="Arial" pitchFamily="34" charset="-122"/>
                <a:cs typeface="Arial" pitchFamily="34" charset="-120"/>
              </a:rPr>
              <a:t>every recommendation attacks a root cause identified in Section 4 rather than a symptom — and none of them is 'buy more courses'. R2 and R4 are quick wins; R1 is the hardest but highest-leverage change.</a:t>
            </a:r>
            <a:endParaRPr lang="en-US" sz="1200" dirty="0"/>
          </a:p>
        </p:txBody>
      </p:sp>
      <p:sp>
        <p:nvSpPr>
          <p:cNvPr id="7" name="Text 4"/>
          <p:cNvSpPr/>
          <p:nvPr/>
        </p:nvSpPr>
        <p:spPr>
          <a:xfrm>
            <a:off x="11411712" y="6446520"/>
            <a:ext cx="457200" cy="274320"/>
          </a:xfrm>
          <a:prstGeom prst="rect">
            <a:avLst/>
          </a:prstGeom>
          <a:noFill/>
          <a:ln/>
        </p:spPr>
        <p:txBody>
          <a:bodyPr wrap="square" lIns="0" tIns="0" rIns="0" bIns="0" rtlCol="0" anchor="ctr"/>
          <a:lstStyle/>
          <a:p>
            <a:pPr marL="0" indent="0" algn="r">
              <a:buNone/>
            </a:pPr>
            <a:r>
              <a:rPr lang="en-US" sz="1000" dirty="0">
                <a:solidFill>
                  <a:srgbClr val="5A6B7B"/>
                </a:solidFill>
                <a:latin typeface="Arial" pitchFamily="34" charset="0"/>
                <a:ea typeface="Arial" pitchFamily="34" charset="-122"/>
                <a:cs typeface="Arial" pitchFamily="34" charset="-120"/>
              </a:rPr>
              <a:t>19</a:t>
            </a:r>
            <a:endParaRPr lang="en-US" sz="10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466531"/>
            <a:ext cx="11155680" cy="658368"/>
          </a:xfrm>
          <a:prstGeom prst="rect">
            <a:avLst/>
          </a:prstGeom>
          <a:noFill/>
          <a:ln/>
        </p:spPr>
        <p:txBody>
          <a:bodyPr wrap="square" lIns="0" tIns="0" rIns="0" bIns="0" rtlCol="0" anchor="ctr"/>
          <a:lstStyle/>
          <a:p>
            <a:pPr marL="0" indent="0">
              <a:buNone/>
            </a:pPr>
            <a:r>
              <a:rPr lang="en-US" sz="3000" b="1" dirty="0">
                <a:solidFill>
                  <a:srgbClr val="003087"/>
                </a:solidFill>
                <a:latin typeface="Arial" pitchFamily="34" charset="0"/>
                <a:ea typeface="Arial" pitchFamily="34" charset="-122"/>
                <a:cs typeface="Arial" pitchFamily="34" charset="-120"/>
              </a:rPr>
              <a:t>R1 &amp; R2: give time back, make conversations count</a:t>
            </a:r>
            <a:endParaRPr lang="en-US" sz="3000" dirty="0"/>
          </a:p>
        </p:txBody>
      </p:sp>
      <p:sp>
        <p:nvSpPr>
          <p:cNvPr id="4" name="Shape 2"/>
          <p:cNvSpPr/>
          <p:nvPr/>
        </p:nvSpPr>
        <p:spPr>
          <a:xfrm>
            <a:off x="502920" y="1783080"/>
            <a:ext cx="5532120" cy="4114800"/>
          </a:xfrm>
          <a:prstGeom prst="roundRect">
            <a:avLst>
              <a:gd name="adj" fmla="val 1556"/>
            </a:avLst>
          </a:prstGeom>
          <a:solidFill>
            <a:srgbClr val="F4F8FC"/>
          </a:solidFill>
          <a:ln/>
          <a:effectLst>
            <a:outerShdw blurRad="88900" dist="25400" dir="5400000" algn="bl" rotWithShape="0">
              <a:srgbClr val="8FA6C0">
                <a:alpha val="22000"/>
              </a:srgbClr>
            </a:outerShdw>
          </a:effectLst>
        </p:spPr>
      </p:sp>
      <p:sp>
        <p:nvSpPr>
          <p:cNvPr id="5" name="Text 3"/>
          <p:cNvSpPr/>
          <p:nvPr/>
        </p:nvSpPr>
        <p:spPr>
          <a:xfrm>
            <a:off x="777240" y="1965960"/>
            <a:ext cx="5029200" cy="365760"/>
          </a:xfrm>
          <a:prstGeom prst="rect">
            <a:avLst/>
          </a:prstGeom>
          <a:noFill/>
          <a:ln/>
        </p:spPr>
        <p:txBody>
          <a:bodyPr wrap="square" lIns="0" tIns="0" rIns="0" bIns="0" rtlCol="0" anchor="ctr"/>
          <a:lstStyle/>
          <a:p>
            <a:pPr marL="0" indent="0">
              <a:buNone/>
            </a:pPr>
            <a:r>
              <a:rPr lang="en-US" sz="1500" b="1" dirty="0">
                <a:solidFill>
                  <a:srgbClr val="005EB8"/>
                </a:solidFill>
                <a:latin typeface="Arial" pitchFamily="34" charset="0"/>
                <a:ea typeface="Arial" pitchFamily="34" charset="-122"/>
                <a:cs typeface="Arial" pitchFamily="34" charset="-120"/>
              </a:rPr>
              <a:t>R1 · Protected learning time</a:t>
            </a:r>
            <a:endParaRPr lang="en-US" sz="1500" dirty="0"/>
          </a:p>
        </p:txBody>
      </p:sp>
      <p:sp>
        <p:nvSpPr>
          <p:cNvPr id="6" name="Text 4"/>
          <p:cNvSpPr/>
          <p:nvPr/>
        </p:nvSpPr>
        <p:spPr>
          <a:xfrm>
            <a:off x="777240" y="2377440"/>
            <a:ext cx="5029200" cy="3383280"/>
          </a:xfrm>
          <a:prstGeom prst="rect">
            <a:avLst/>
          </a:prstGeom>
          <a:noFill/>
          <a:ln/>
        </p:spPr>
        <p:txBody>
          <a:bodyPr wrap="square" lIns="0" tIns="0" rIns="0" bIns="0" rtlCol="0" anchor="ctr"/>
          <a:lstStyle/>
          <a:p>
            <a:pPr marL="342900" indent="-342900">
              <a:spcAft>
                <a:spcPts val="900"/>
              </a:spcAft>
              <a:buSzPct val="100000"/>
              <a:buChar char="•"/>
            </a:pPr>
            <a:r>
              <a:rPr lang="en-US" sz="1130" dirty="0">
                <a:solidFill>
                  <a:srgbClr val="1F2A37"/>
                </a:solidFill>
                <a:latin typeface="Arial" pitchFamily="34" charset="0"/>
                <a:ea typeface="Arial" pitchFamily="34" charset="-122"/>
                <a:cs typeface="Arial" pitchFamily="34" charset="-120"/>
              </a:rPr>
              <a:t>What: a rostered minimum (e.g. 4 hours/month) of protected development time for all clinical staff, with backfill funded from the bank-staff transition savings (est. £1bn over 5 years from ending agency use, DHSC 2025).</a:t>
            </a:r>
            <a:endParaRPr lang="en-US" sz="1130" dirty="0"/>
          </a:p>
          <a:p>
            <a:pPr marL="342900" indent="-342900">
              <a:spcAft>
                <a:spcPts val="900"/>
              </a:spcAft>
              <a:buSzPct val="100000"/>
              <a:buChar char="•"/>
            </a:pPr>
            <a:r>
              <a:rPr lang="en-US" sz="1130" dirty="0">
                <a:solidFill>
                  <a:srgbClr val="1F2A37"/>
                </a:solidFill>
                <a:latin typeface="Arial" pitchFamily="34" charset="0"/>
                <a:ea typeface="Arial" pitchFamily="34" charset="-122"/>
                <a:cs typeface="Arial" pitchFamily="34" charset="-120"/>
              </a:rPr>
              <a:t>Why it works: precedent — protected characteristics of GP training and consultant SPA time show rostered development survives operational pressure where goodwill does not.</a:t>
            </a:r>
            <a:endParaRPr lang="en-US" sz="1130" dirty="0"/>
          </a:p>
          <a:p>
            <a:pPr marL="342900" indent="-342900">
              <a:spcAft>
                <a:spcPts val="900"/>
              </a:spcAft>
              <a:buSzPct val="100000"/>
              <a:buChar char="•"/>
            </a:pPr>
            <a:r>
              <a:rPr lang="en-US" sz="1130" dirty="0">
                <a:solidFill>
                  <a:srgbClr val="1F2A37"/>
                </a:solidFill>
                <a:latin typeface="Arial" pitchFamily="34" charset="0"/>
                <a:ea typeface="Arial" pitchFamily="34" charset="-122"/>
                <a:cs typeface="Arial" pitchFamily="34" charset="-120"/>
              </a:rPr>
              <a:t>Measure: 'access to right L&amp;D' survey score back above 65% within two survey cycles.</a:t>
            </a:r>
            <a:endParaRPr lang="en-US" sz="1130" dirty="0"/>
          </a:p>
        </p:txBody>
      </p:sp>
      <p:sp>
        <p:nvSpPr>
          <p:cNvPr id="7" name="Shape 5"/>
          <p:cNvSpPr/>
          <p:nvPr/>
        </p:nvSpPr>
        <p:spPr>
          <a:xfrm>
            <a:off x="6263640" y="1783080"/>
            <a:ext cx="5532120" cy="4114800"/>
          </a:xfrm>
          <a:prstGeom prst="roundRect">
            <a:avLst>
              <a:gd name="adj" fmla="val 1556"/>
            </a:avLst>
          </a:prstGeom>
          <a:solidFill>
            <a:srgbClr val="FFFFFF"/>
          </a:solidFill>
          <a:ln w="12700">
            <a:solidFill>
              <a:srgbClr val="D7E3F0"/>
            </a:solidFill>
            <a:prstDash val="solid"/>
          </a:ln>
        </p:spPr>
      </p:sp>
      <p:sp>
        <p:nvSpPr>
          <p:cNvPr id="8" name="Text 6"/>
          <p:cNvSpPr/>
          <p:nvPr/>
        </p:nvSpPr>
        <p:spPr>
          <a:xfrm>
            <a:off x="6537960" y="1965960"/>
            <a:ext cx="5120640" cy="365760"/>
          </a:xfrm>
          <a:prstGeom prst="rect">
            <a:avLst/>
          </a:prstGeom>
          <a:noFill/>
          <a:ln/>
        </p:spPr>
        <p:txBody>
          <a:bodyPr wrap="square" lIns="0" tIns="0" rIns="0" bIns="0" rtlCol="0" anchor="ctr"/>
          <a:lstStyle/>
          <a:p>
            <a:pPr marL="0" indent="0">
              <a:buNone/>
            </a:pPr>
            <a:r>
              <a:rPr lang="en-US" sz="1500" b="1" dirty="0">
                <a:solidFill>
                  <a:srgbClr val="005EB8"/>
                </a:solidFill>
                <a:latin typeface="Arial" pitchFamily="34" charset="0"/>
                <a:ea typeface="Arial" pitchFamily="34" charset="-122"/>
                <a:cs typeface="Arial" pitchFamily="34" charset="-120"/>
              </a:rPr>
              <a:t>R2 · Development conversations, not appraisals</a:t>
            </a:r>
            <a:endParaRPr lang="en-US" sz="1500" dirty="0"/>
          </a:p>
        </p:txBody>
      </p:sp>
      <p:sp>
        <p:nvSpPr>
          <p:cNvPr id="9" name="Text 7"/>
          <p:cNvSpPr/>
          <p:nvPr/>
        </p:nvSpPr>
        <p:spPr>
          <a:xfrm>
            <a:off x="6537960" y="2377440"/>
            <a:ext cx="5029200" cy="3383280"/>
          </a:xfrm>
          <a:prstGeom prst="rect">
            <a:avLst/>
          </a:prstGeom>
          <a:noFill/>
          <a:ln/>
        </p:spPr>
        <p:txBody>
          <a:bodyPr wrap="square" lIns="0" tIns="0" rIns="0" bIns="0" rtlCol="0" anchor="ctr"/>
          <a:lstStyle/>
          <a:p>
            <a:pPr marL="342900" indent="-342900">
              <a:spcAft>
                <a:spcPts val="900"/>
              </a:spcAft>
              <a:buSzPct val="100000"/>
              <a:buChar char="•"/>
            </a:pPr>
            <a:r>
              <a:rPr lang="en-US" sz="1130" dirty="0">
                <a:solidFill>
                  <a:srgbClr val="1F2A37"/>
                </a:solidFill>
                <a:latin typeface="Arial" pitchFamily="34" charset="0"/>
                <a:ea typeface="Arial" pitchFamily="34" charset="-122"/>
                <a:cs typeface="Arial" pitchFamily="34" charset="-120"/>
              </a:rPr>
              <a:t>What: replace the annual form with quarterly 30-minute forward-looking conversations producing 2–3 specific, challenging goals — aligned with the 10 Year Health Plan's own appraisal-reform commitment.</a:t>
            </a:r>
            <a:endParaRPr lang="en-US" sz="1130" dirty="0"/>
          </a:p>
          <a:p>
            <a:pPr marL="342900" indent="-342900">
              <a:spcAft>
                <a:spcPts val="900"/>
              </a:spcAft>
              <a:buSzPct val="100000"/>
              <a:buChar char="•"/>
            </a:pPr>
            <a:r>
              <a:rPr lang="en-US" sz="1130" dirty="0">
                <a:solidFill>
                  <a:srgbClr val="1F2A37"/>
                </a:solidFill>
                <a:latin typeface="Arial" pitchFamily="34" charset="0"/>
                <a:ea typeface="Arial" pitchFamily="34" charset="-122"/>
                <a:cs typeface="Arial" pitchFamily="34" charset="-120"/>
              </a:rPr>
              <a:t>Why it works: goal-setting theory's strongest finding — specific + challenging + accepted goals raise performance; frequency builds the feedback loop the annual cycle cannot (Locke &amp; Latham, 2002).</a:t>
            </a:r>
            <a:endParaRPr lang="en-US" sz="1130" dirty="0"/>
          </a:p>
          <a:p>
            <a:pPr marL="342900" indent="-342900">
              <a:spcAft>
                <a:spcPts val="900"/>
              </a:spcAft>
              <a:buSzPct val="100000"/>
              <a:buChar char="•"/>
            </a:pPr>
            <a:r>
              <a:rPr lang="en-US" sz="1130" dirty="0">
                <a:solidFill>
                  <a:srgbClr val="1F2A37"/>
                </a:solidFill>
                <a:latin typeface="Arial" pitchFamily="34" charset="0"/>
                <a:ea typeface="Arial" pitchFamily="34" charset="-122"/>
                <a:cs typeface="Arial" pitchFamily="34" charset="-120"/>
              </a:rPr>
              <a:t>Measure: 'appraisal helped me improve' from 26% to 40%+; adoption tracked via ESR.</a:t>
            </a:r>
            <a:endParaRPr lang="en-US" sz="1130" dirty="0"/>
          </a:p>
        </p:txBody>
      </p:sp>
      <p:sp>
        <p:nvSpPr>
          <p:cNvPr id="11" name="Text 9"/>
          <p:cNvSpPr/>
          <p:nvPr/>
        </p:nvSpPr>
        <p:spPr>
          <a:xfrm>
            <a:off x="11411712" y="6446520"/>
            <a:ext cx="457200" cy="274320"/>
          </a:xfrm>
          <a:prstGeom prst="rect">
            <a:avLst/>
          </a:prstGeom>
          <a:noFill/>
          <a:ln/>
        </p:spPr>
        <p:txBody>
          <a:bodyPr wrap="square" lIns="0" tIns="0" rIns="0" bIns="0" rtlCol="0" anchor="ctr"/>
          <a:lstStyle/>
          <a:p>
            <a:pPr marL="0" indent="0" algn="r">
              <a:buNone/>
            </a:pPr>
            <a:r>
              <a:rPr lang="en-US" sz="1000" dirty="0">
                <a:solidFill>
                  <a:srgbClr val="5A6B7B"/>
                </a:solidFill>
                <a:latin typeface="Arial" pitchFamily="34" charset="0"/>
                <a:ea typeface="Arial" pitchFamily="34" charset="-122"/>
                <a:cs typeface="Arial" pitchFamily="34" charset="-120"/>
              </a:rPr>
              <a:t>20</a:t>
            </a:r>
            <a:endParaRPr lang="en-US" sz="10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 2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457200"/>
            <a:ext cx="11155680" cy="658368"/>
          </a:xfrm>
          <a:prstGeom prst="rect">
            <a:avLst/>
          </a:prstGeom>
          <a:noFill/>
          <a:ln/>
        </p:spPr>
        <p:txBody>
          <a:bodyPr wrap="square" lIns="0" tIns="0" rIns="0" bIns="0" rtlCol="0" anchor="ctr"/>
          <a:lstStyle/>
          <a:p>
            <a:pPr marL="0" indent="0">
              <a:buNone/>
            </a:pPr>
            <a:r>
              <a:rPr lang="en-US" sz="3000" b="1" dirty="0">
                <a:solidFill>
                  <a:srgbClr val="003087"/>
                </a:solidFill>
                <a:latin typeface="Arial" pitchFamily="34" charset="0"/>
                <a:ea typeface="Arial" pitchFamily="34" charset="-122"/>
                <a:cs typeface="Arial" pitchFamily="34" charset="-120"/>
              </a:rPr>
              <a:t>R3–R5: make AI the engine of personalised development</a:t>
            </a:r>
            <a:endParaRPr lang="en-US" sz="3000" dirty="0"/>
          </a:p>
        </p:txBody>
      </p:sp>
      <p:sp>
        <p:nvSpPr>
          <p:cNvPr id="4" name="Shape 2"/>
          <p:cNvSpPr/>
          <p:nvPr/>
        </p:nvSpPr>
        <p:spPr>
          <a:xfrm>
            <a:off x="502920" y="1783080"/>
            <a:ext cx="11201400" cy="1280160"/>
          </a:xfrm>
          <a:prstGeom prst="roundRect">
            <a:avLst>
              <a:gd name="adj" fmla="val 5000"/>
            </a:avLst>
          </a:prstGeom>
          <a:solidFill>
            <a:srgbClr val="F4F8FC"/>
          </a:solidFill>
          <a:ln w="12700">
            <a:solidFill>
              <a:srgbClr val="D7E3F0"/>
            </a:solidFill>
            <a:prstDash val="solid"/>
          </a:ln>
        </p:spPr>
      </p:sp>
      <p:sp>
        <p:nvSpPr>
          <p:cNvPr id="5" name="Shape 3"/>
          <p:cNvSpPr/>
          <p:nvPr/>
        </p:nvSpPr>
        <p:spPr>
          <a:xfrm>
            <a:off x="731520" y="2167128"/>
            <a:ext cx="502920" cy="502920"/>
          </a:xfrm>
          <a:prstGeom prst="ellipse">
            <a:avLst/>
          </a:prstGeom>
          <a:solidFill>
            <a:srgbClr val="FFFFFF"/>
          </a:solidFill>
          <a:ln/>
        </p:spPr>
      </p:sp>
      <p:pic>
        <p:nvPicPr>
          <p:cNvPr id="6" name="Image 0" descr="preencoded.png"/>
          <p:cNvPicPr>
            <a:picLocks noChangeAspect="1"/>
          </p:cNvPicPr>
          <p:nvPr/>
        </p:nvPicPr>
        <p:blipFill>
          <a:blip r:embed="rId3"/>
          <a:stretch>
            <a:fillRect/>
          </a:stretch>
        </p:blipFill>
        <p:spPr>
          <a:xfrm>
            <a:off x="800341" y="2235949"/>
            <a:ext cx="372161" cy="372161"/>
          </a:xfrm>
          <a:prstGeom prst="rect">
            <a:avLst/>
          </a:prstGeom>
        </p:spPr>
      </p:pic>
      <p:sp>
        <p:nvSpPr>
          <p:cNvPr id="7" name="Text 4"/>
          <p:cNvSpPr/>
          <p:nvPr/>
        </p:nvSpPr>
        <p:spPr>
          <a:xfrm>
            <a:off x="1417320" y="1892808"/>
            <a:ext cx="3017520" cy="1051560"/>
          </a:xfrm>
          <a:prstGeom prst="rect">
            <a:avLst/>
          </a:prstGeom>
          <a:noFill/>
          <a:ln/>
        </p:spPr>
        <p:txBody>
          <a:bodyPr wrap="square" lIns="0" tIns="0" rIns="0" bIns="0" rtlCol="0" anchor="ctr"/>
          <a:lstStyle/>
          <a:p>
            <a:pPr marL="0" indent="0">
              <a:buNone/>
            </a:pPr>
            <a:r>
              <a:rPr lang="en-US" sz="1350" b="1" dirty="0">
                <a:solidFill>
                  <a:srgbClr val="005EB8"/>
                </a:solidFill>
                <a:latin typeface="Arial" pitchFamily="34" charset="0"/>
                <a:ea typeface="Arial" pitchFamily="34" charset="-122"/>
                <a:cs typeface="Arial" pitchFamily="34" charset="-120"/>
              </a:rPr>
              <a:t>R3 · AI-personalised pathways</a:t>
            </a:r>
            <a:endParaRPr lang="en-US" sz="1350" dirty="0"/>
          </a:p>
        </p:txBody>
      </p:sp>
      <p:sp>
        <p:nvSpPr>
          <p:cNvPr id="8" name="Text 5"/>
          <p:cNvSpPr/>
          <p:nvPr/>
        </p:nvSpPr>
        <p:spPr>
          <a:xfrm>
            <a:off x="4572000" y="1892808"/>
            <a:ext cx="6903720" cy="1051560"/>
          </a:xfrm>
          <a:prstGeom prst="rect">
            <a:avLst/>
          </a:prstGeom>
          <a:noFill/>
          <a:ln/>
        </p:spPr>
        <p:txBody>
          <a:bodyPr wrap="square" lIns="0" tIns="0" rIns="0" bIns="0" rtlCol="0" anchor="ctr"/>
          <a:lstStyle/>
          <a:p>
            <a:pPr marL="0" indent="0">
              <a:buNone/>
            </a:pPr>
            <a:r>
              <a:rPr lang="en-US" sz="1130" dirty="0">
                <a:solidFill>
                  <a:srgbClr val="1F2A37"/>
                </a:solidFill>
                <a:latin typeface="Arial" pitchFamily="34" charset="0"/>
                <a:ea typeface="Arial" pitchFamily="34" charset="-122"/>
                <a:cs typeface="Arial" pitchFamily="34" charset="-120"/>
              </a:rPr>
              <a:t>Use workforce data (ESR + elfh) to recommend individual learning journeys — the 'skills escalator' made real for each person. Autonomy-supportive design sustains intrinsic motivation (Deci &amp; Ryan, 2000). Pilot in 2 ICBs before national scale.</a:t>
            </a:r>
            <a:endParaRPr lang="en-US" sz="1130" dirty="0"/>
          </a:p>
        </p:txBody>
      </p:sp>
      <p:sp>
        <p:nvSpPr>
          <p:cNvPr id="9" name="Shape 6"/>
          <p:cNvSpPr/>
          <p:nvPr/>
        </p:nvSpPr>
        <p:spPr>
          <a:xfrm>
            <a:off x="502920" y="3200400"/>
            <a:ext cx="11201400" cy="1280160"/>
          </a:xfrm>
          <a:prstGeom prst="roundRect">
            <a:avLst>
              <a:gd name="adj" fmla="val 5000"/>
            </a:avLst>
          </a:prstGeom>
          <a:solidFill>
            <a:srgbClr val="FFFFFF"/>
          </a:solidFill>
          <a:ln/>
          <a:effectLst>
            <a:outerShdw blurRad="88900" dist="25400" dir="5400000" algn="bl" rotWithShape="0">
              <a:srgbClr val="8FA6C0">
                <a:alpha val="22000"/>
              </a:srgbClr>
            </a:outerShdw>
          </a:effectLst>
        </p:spPr>
      </p:sp>
      <p:sp>
        <p:nvSpPr>
          <p:cNvPr id="10" name="Shape 7"/>
          <p:cNvSpPr/>
          <p:nvPr/>
        </p:nvSpPr>
        <p:spPr>
          <a:xfrm>
            <a:off x="731520" y="3584448"/>
            <a:ext cx="502920" cy="502920"/>
          </a:xfrm>
          <a:prstGeom prst="ellipse">
            <a:avLst/>
          </a:prstGeom>
          <a:solidFill>
            <a:srgbClr val="FFFFFF"/>
          </a:solidFill>
          <a:ln/>
        </p:spPr>
      </p:sp>
      <p:pic>
        <p:nvPicPr>
          <p:cNvPr id="11" name="Image 1" descr="preencoded.png"/>
          <p:cNvPicPr>
            <a:picLocks noChangeAspect="1"/>
          </p:cNvPicPr>
          <p:nvPr/>
        </p:nvPicPr>
        <p:blipFill>
          <a:blip r:embed="rId4"/>
          <a:stretch>
            <a:fillRect/>
          </a:stretch>
        </p:blipFill>
        <p:spPr>
          <a:xfrm>
            <a:off x="800341" y="3653269"/>
            <a:ext cx="372161" cy="372161"/>
          </a:xfrm>
          <a:prstGeom prst="rect">
            <a:avLst/>
          </a:prstGeom>
        </p:spPr>
      </p:pic>
      <p:sp>
        <p:nvSpPr>
          <p:cNvPr id="12" name="Text 8"/>
          <p:cNvSpPr/>
          <p:nvPr/>
        </p:nvSpPr>
        <p:spPr>
          <a:xfrm>
            <a:off x="1417320" y="3310128"/>
            <a:ext cx="3017520" cy="1051560"/>
          </a:xfrm>
          <a:prstGeom prst="rect">
            <a:avLst/>
          </a:prstGeom>
          <a:noFill/>
          <a:ln/>
        </p:spPr>
        <p:txBody>
          <a:bodyPr wrap="square" lIns="0" tIns="0" rIns="0" bIns="0" rtlCol="0" anchor="ctr"/>
          <a:lstStyle/>
          <a:p>
            <a:pPr marL="0" indent="0">
              <a:buNone/>
            </a:pPr>
            <a:r>
              <a:rPr lang="en-US" sz="1350" b="1" dirty="0">
                <a:solidFill>
                  <a:srgbClr val="005EB8"/>
                </a:solidFill>
                <a:latin typeface="Arial" pitchFamily="34" charset="0"/>
                <a:ea typeface="Arial" pitchFamily="34" charset="-122"/>
                <a:cs typeface="Arial" pitchFamily="34" charset="-120"/>
              </a:rPr>
              <a:t>R4 · Role-based AI capability framework</a:t>
            </a:r>
            <a:endParaRPr lang="en-US" sz="1350" dirty="0"/>
          </a:p>
        </p:txBody>
      </p:sp>
      <p:sp>
        <p:nvSpPr>
          <p:cNvPr id="13" name="Text 9"/>
          <p:cNvSpPr/>
          <p:nvPr/>
        </p:nvSpPr>
        <p:spPr>
          <a:xfrm>
            <a:off x="4572000" y="3310128"/>
            <a:ext cx="6903720" cy="1051560"/>
          </a:xfrm>
          <a:prstGeom prst="rect">
            <a:avLst/>
          </a:prstGeom>
          <a:noFill/>
          <a:ln/>
        </p:spPr>
        <p:txBody>
          <a:bodyPr wrap="square" lIns="0" tIns="0" rIns="0" bIns="0" rtlCol="0" anchor="ctr"/>
          <a:lstStyle/>
          <a:p>
            <a:pPr marL="0" indent="0">
              <a:buNone/>
            </a:pPr>
            <a:r>
              <a:rPr lang="en-US" sz="1130" dirty="0">
                <a:solidFill>
                  <a:srgbClr val="1F2A37"/>
                </a:solidFill>
                <a:latin typeface="Arial" pitchFamily="34" charset="0"/>
                <a:ea typeface="Arial" pitchFamily="34" charset="-122"/>
                <a:cs typeface="Arial" pitchFamily="34" charset="-120"/>
              </a:rPr>
              <a:t>Define what safe AI use means per role (admin, clinical, leadership); wrap mandatory-training reform around it; use the 505k-seat Copilot rollout as the live practice environment — 70:20:10 in action.</a:t>
            </a:r>
            <a:endParaRPr lang="en-US" sz="1130" dirty="0"/>
          </a:p>
        </p:txBody>
      </p:sp>
      <p:sp>
        <p:nvSpPr>
          <p:cNvPr id="14" name="Shape 10"/>
          <p:cNvSpPr/>
          <p:nvPr/>
        </p:nvSpPr>
        <p:spPr>
          <a:xfrm>
            <a:off x="502920" y="4617720"/>
            <a:ext cx="11201400" cy="1280160"/>
          </a:xfrm>
          <a:prstGeom prst="roundRect">
            <a:avLst>
              <a:gd name="adj" fmla="val 5000"/>
            </a:avLst>
          </a:prstGeom>
          <a:solidFill>
            <a:srgbClr val="F4F8FC"/>
          </a:solidFill>
          <a:ln w="12700">
            <a:solidFill>
              <a:srgbClr val="D7E3F0"/>
            </a:solidFill>
            <a:prstDash val="solid"/>
          </a:ln>
        </p:spPr>
      </p:sp>
      <p:sp>
        <p:nvSpPr>
          <p:cNvPr id="15" name="Shape 11"/>
          <p:cNvSpPr/>
          <p:nvPr/>
        </p:nvSpPr>
        <p:spPr>
          <a:xfrm>
            <a:off x="731520" y="5001768"/>
            <a:ext cx="502920" cy="502920"/>
          </a:xfrm>
          <a:prstGeom prst="ellipse">
            <a:avLst/>
          </a:prstGeom>
          <a:solidFill>
            <a:srgbClr val="FFFFFF"/>
          </a:solidFill>
          <a:ln/>
        </p:spPr>
      </p:sp>
      <p:pic>
        <p:nvPicPr>
          <p:cNvPr id="16" name="Image 2" descr="preencoded.png"/>
          <p:cNvPicPr>
            <a:picLocks noChangeAspect="1"/>
          </p:cNvPicPr>
          <p:nvPr/>
        </p:nvPicPr>
        <p:blipFill>
          <a:blip r:embed="rId5"/>
          <a:stretch>
            <a:fillRect/>
          </a:stretch>
        </p:blipFill>
        <p:spPr>
          <a:xfrm>
            <a:off x="800341" y="5070589"/>
            <a:ext cx="372161" cy="372161"/>
          </a:xfrm>
          <a:prstGeom prst="rect">
            <a:avLst/>
          </a:prstGeom>
        </p:spPr>
      </p:pic>
      <p:sp>
        <p:nvSpPr>
          <p:cNvPr id="17" name="Text 12"/>
          <p:cNvSpPr/>
          <p:nvPr/>
        </p:nvSpPr>
        <p:spPr>
          <a:xfrm>
            <a:off x="1417320" y="4727448"/>
            <a:ext cx="3017520" cy="1051560"/>
          </a:xfrm>
          <a:prstGeom prst="rect">
            <a:avLst/>
          </a:prstGeom>
          <a:noFill/>
          <a:ln/>
        </p:spPr>
        <p:txBody>
          <a:bodyPr wrap="square" lIns="0" tIns="0" rIns="0" bIns="0" rtlCol="0" anchor="ctr"/>
          <a:lstStyle/>
          <a:p>
            <a:pPr marL="0" indent="0">
              <a:buNone/>
            </a:pPr>
            <a:r>
              <a:rPr lang="en-US" sz="1350" b="1" dirty="0">
                <a:solidFill>
                  <a:srgbClr val="005EB8"/>
                </a:solidFill>
                <a:latin typeface="Arial" pitchFamily="34" charset="0"/>
                <a:ea typeface="Arial" pitchFamily="34" charset="-122"/>
                <a:cs typeface="Arial" pitchFamily="34" charset="-120"/>
              </a:rPr>
              <a:t>R5 · Manager coaching academy</a:t>
            </a:r>
            <a:endParaRPr lang="en-US" sz="1350" dirty="0"/>
          </a:p>
        </p:txBody>
      </p:sp>
      <p:sp>
        <p:nvSpPr>
          <p:cNvPr id="18" name="Text 13"/>
          <p:cNvSpPr/>
          <p:nvPr/>
        </p:nvSpPr>
        <p:spPr>
          <a:xfrm>
            <a:off x="4572000" y="4727448"/>
            <a:ext cx="6903720" cy="1051560"/>
          </a:xfrm>
          <a:prstGeom prst="rect">
            <a:avLst/>
          </a:prstGeom>
          <a:noFill/>
          <a:ln/>
        </p:spPr>
        <p:txBody>
          <a:bodyPr wrap="square" lIns="0" tIns="0" rIns="0" bIns="0" rtlCol="0" anchor="ctr"/>
          <a:lstStyle/>
          <a:p>
            <a:pPr marL="0" indent="0">
              <a:buNone/>
            </a:pPr>
            <a:r>
              <a:rPr lang="en-US" sz="1130" dirty="0">
                <a:solidFill>
                  <a:srgbClr val="1F2A37"/>
                </a:solidFill>
                <a:latin typeface="Arial" pitchFamily="34" charset="0"/>
                <a:ea typeface="Arial" pitchFamily="34" charset="-122"/>
                <a:cs typeface="Arial" pitchFamily="34" charset="-120"/>
              </a:rPr>
              <a:t>Equip 1st-line managers to hold development conversations (R2) through observation, practice and feedback — social learning theory (Bandura, 1977) — with completion linked to the new Management &amp; Leadership Framework.</a:t>
            </a:r>
            <a:endParaRPr lang="en-US" sz="1130" dirty="0"/>
          </a:p>
        </p:txBody>
      </p:sp>
      <p:sp>
        <p:nvSpPr>
          <p:cNvPr id="19" name="Text 14"/>
          <p:cNvSpPr/>
          <p:nvPr/>
        </p:nvSpPr>
        <p:spPr>
          <a:xfrm>
            <a:off x="502920" y="6080760"/>
            <a:ext cx="11155680" cy="548640"/>
          </a:xfrm>
          <a:prstGeom prst="rect">
            <a:avLst/>
          </a:prstGeom>
          <a:noFill/>
          <a:ln/>
        </p:spPr>
        <p:txBody>
          <a:bodyPr wrap="square" lIns="0" tIns="0" rIns="0" bIns="0" rtlCol="0" anchor="ctr"/>
          <a:lstStyle/>
          <a:p>
            <a:pPr marL="0" indent="0">
              <a:buNone/>
            </a:pPr>
            <a:endParaRPr lang="en-US" sz="1150" dirty="0"/>
          </a:p>
        </p:txBody>
      </p:sp>
      <p:sp>
        <p:nvSpPr>
          <p:cNvPr id="21" name="Text 16"/>
          <p:cNvSpPr/>
          <p:nvPr/>
        </p:nvSpPr>
        <p:spPr>
          <a:xfrm>
            <a:off x="11411712" y="6446520"/>
            <a:ext cx="457200" cy="274320"/>
          </a:xfrm>
          <a:prstGeom prst="rect">
            <a:avLst/>
          </a:prstGeom>
          <a:noFill/>
          <a:ln/>
        </p:spPr>
        <p:txBody>
          <a:bodyPr wrap="square" lIns="0" tIns="0" rIns="0" bIns="0" rtlCol="0" anchor="ctr"/>
          <a:lstStyle/>
          <a:p>
            <a:pPr marL="0" indent="0" algn="r">
              <a:buNone/>
            </a:pPr>
            <a:r>
              <a:rPr lang="en-US" sz="1000" dirty="0">
                <a:solidFill>
                  <a:srgbClr val="5A6B7B"/>
                </a:solidFill>
                <a:latin typeface="Arial" pitchFamily="34" charset="0"/>
                <a:ea typeface="Arial" pitchFamily="34" charset="-122"/>
                <a:cs typeface="Arial" pitchFamily="34" charset="-120"/>
              </a:rPr>
              <a:t>21</a:t>
            </a:r>
            <a:endParaRPr lang="en-US" sz="1000" dirty="0"/>
          </a:p>
        </p:txBody>
      </p:sp>
      <p:sp>
        <p:nvSpPr>
          <p:cNvPr id="22" name="Text 17"/>
          <p:cNvSpPr/>
          <p:nvPr/>
        </p:nvSpPr>
        <p:spPr>
          <a:xfrm>
            <a:off x="502920" y="6446520"/>
            <a:ext cx="7772400" cy="274320"/>
          </a:xfrm>
          <a:prstGeom prst="rect">
            <a:avLst/>
          </a:prstGeom>
          <a:noFill/>
          <a:ln/>
        </p:spPr>
        <p:txBody>
          <a:bodyPr wrap="square" lIns="0" tIns="0" rIns="0" bIns="0" rtlCol="0" anchor="ctr"/>
          <a:lstStyle/>
          <a:p>
            <a:pPr marL="0" indent="0" algn="l">
              <a:buNone/>
            </a:pPr>
            <a:endParaRPr lang="en-US" sz="85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 2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457200"/>
            <a:ext cx="11155680" cy="658368"/>
          </a:xfrm>
          <a:prstGeom prst="rect">
            <a:avLst/>
          </a:prstGeom>
          <a:noFill/>
          <a:ln/>
        </p:spPr>
        <p:txBody>
          <a:bodyPr wrap="square" lIns="0" tIns="0" rIns="0" bIns="0" rtlCol="0" anchor="ctr"/>
          <a:lstStyle/>
          <a:p>
            <a:pPr marL="0" indent="0">
              <a:buNone/>
            </a:pPr>
            <a:r>
              <a:rPr lang="en-US" sz="3000" b="1" dirty="0">
                <a:solidFill>
                  <a:srgbClr val="003087"/>
                </a:solidFill>
                <a:latin typeface="Arial" pitchFamily="34" charset="0"/>
                <a:ea typeface="Arial" pitchFamily="34" charset="-122"/>
                <a:cs typeface="Arial" pitchFamily="34" charset="-120"/>
              </a:rPr>
              <a:t>Delivery roadmap and how we would know it worked</a:t>
            </a:r>
            <a:endParaRPr lang="en-US" sz="3000" dirty="0"/>
          </a:p>
        </p:txBody>
      </p:sp>
      <p:sp>
        <p:nvSpPr>
          <p:cNvPr id="4" name="Shape 2"/>
          <p:cNvSpPr/>
          <p:nvPr/>
        </p:nvSpPr>
        <p:spPr>
          <a:xfrm>
            <a:off x="502920" y="1783080"/>
            <a:ext cx="3611880" cy="1691640"/>
          </a:xfrm>
          <a:prstGeom prst="roundRect">
            <a:avLst>
              <a:gd name="adj" fmla="val 3784"/>
            </a:avLst>
          </a:prstGeom>
          <a:solidFill>
            <a:srgbClr val="EAF2FA"/>
          </a:solidFill>
          <a:ln/>
          <a:effectLst>
            <a:outerShdw blurRad="88900" dist="25400" dir="5400000" algn="bl" rotWithShape="0">
              <a:srgbClr val="8FA6C0">
                <a:alpha val="22000"/>
              </a:srgbClr>
            </a:outerShdw>
          </a:effectLst>
        </p:spPr>
      </p:sp>
      <p:sp>
        <p:nvSpPr>
          <p:cNvPr id="5" name="Text 3"/>
          <p:cNvSpPr/>
          <p:nvPr/>
        </p:nvSpPr>
        <p:spPr>
          <a:xfrm>
            <a:off x="685800" y="1920240"/>
            <a:ext cx="3246120" cy="320040"/>
          </a:xfrm>
          <a:prstGeom prst="rect">
            <a:avLst/>
          </a:prstGeom>
          <a:noFill/>
          <a:ln/>
        </p:spPr>
        <p:txBody>
          <a:bodyPr wrap="square" lIns="0" tIns="0" rIns="0" bIns="0" rtlCol="0" anchor="ctr"/>
          <a:lstStyle/>
          <a:p>
            <a:pPr marL="0" indent="0">
              <a:buNone/>
            </a:pPr>
            <a:r>
              <a:rPr lang="en-US" sz="1300" b="1" dirty="0">
                <a:solidFill>
                  <a:srgbClr val="003087"/>
                </a:solidFill>
                <a:latin typeface="Arial" pitchFamily="34" charset="0"/>
                <a:ea typeface="Arial" pitchFamily="34" charset="-122"/>
                <a:cs typeface="Arial" pitchFamily="34" charset="-120"/>
              </a:rPr>
              <a:t>Phase 1 · 0–6 months</a:t>
            </a:r>
            <a:endParaRPr lang="en-US" sz="1300" dirty="0"/>
          </a:p>
        </p:txBody>
      </p:sp>
      <p:sp>
        <p:nvSpPr>
          <p:cNvPr id="6" name="Text 4"/>
          <p:cNvSpPr/>
          <p:nvPr/>
        </p:nvSpPr>
        <p:spPr>
          <a:xfrm>
            <a:off x="685800" y="2286000"/>
            <a:ext cx="3246120" cy="1097280"/>
          </a:xfrm>
          <a:prstGeom prst="rect">
            <a:avLst/>
          </a:prstGeom>
          <a:noFill/>
          <a:ln/>
        </p:spPr>
        <p:txBody>
          <a:bodyPr wrap="square" lIns="0" tIns="0" rIns="0" bIns="0" rtlCol="0" anchor="ctr"/>
          <a:lstStyle/>
          <a:p>
            <a:pPr marL="0" indent="0">
              <a:buNone/>
            </a:pPr>
            <a:r>
              <a:rPr lang="en-US" sz="1080" dirty="0">
                <a:solidFill>
                  <a:srgbClr val="1F2A37"/>
                </a:solidFill>
                <a:latin typeface="Arial" pitchFamily="34" charset="0"/>
                <a:ea typeface="Arial" pitchFamily="34" charset="-122"/>
                <a:cs typeface="Arial" pitchFamily="34" charset="-120"/>
              </a:rPr>
              <a:t>Launch development conversations (R2) · publish AI capability framework (R4) · baseline metrics</a:t>
            </a:r>
            <a:endParaRPr lang="en-US" sz="1080" dirty="0"/>
          </a:p>
        </p:txBody>
      </p:sp>
      <p:sp>
        <p:nvSpPr>
          <p:cNvPr id="7" name="Shape 5"/>
          <p:cNvSpPr/>
          <p:nvPr/>
        </p:nvSpPr>
        <p:spPr>
          <a:xfrm>
            <a:off x="4142232" y="2624328"/>
            <a:ext cx="146304" cy="0"/>
          </a:xfrm>
          <a:prstGeom prst="line">
            <a:avLst/>
          </a:prstGeom>
          <a:noFill/>
          <a:ln w="31750">
            <a:solidFill>
              <a:srgbClr val="005EB8"/>
            </a:solidFill>
            <a:prstDash val="solid"/>
            <a:tailEnd type="triangle"/>
          </a:ln>
        </p:spPr>
      </p:sp>
      <p:sp>
        <p:nvSpPr>
          <p:cNvPr id="8" name="Shape 6"/>
          <p:cNvSpPr/>
          <p:nvPr/>
        </p:nvSpPr>
        <p:spPr>
          <a:xfrm>
            <a:off x="4315968" y="1783080"/>
            <a:ext cx="3611880" cy="1691640"/>
          </a:xfrm>
          <a:prstGeom prst="roundRect">
            <a:avLst>
              <a:gd name="adj" fmla="val 3784"/>
            </a:avLst>
          </a:prstGeom>
          <a:solidFill>
            <a:srgbClr val="F4F8FC"/>
          </a:solidFill>
          <a:ln/>
          <a:effectLst>
            <a:outerShdw blurRad="88900" dist="25400" dir="5400000" algn="bl" rotWithShape="0">
              <a:srgbClr val="8FA6C0">
                <a:alpha val="22000"/>
              </a:srgbClr>
            </a:outerShdw>
          </a:effectLst>
        </p:spPr>
      </p:sp>
      <p:sp>
        <p:nvSpPr>
          <p:cNvPr id="9" name="Text 7"/>
          <p:cNvSpPr/>
          <p:nvPr/>
        </p:nvSpPr>
        <p:spPr>
          <a:xfrm>
            <a:off x="4498848" y="1920240"/>
            <a:ext cx="3246120" cy="320040"/>
          </a:xfrm>
          <a:prstGeom prst="rect">
            <a:avLst/>
          </a:prstGeom>
          <a:noFill/>
          <a:ln/>
        </p:spPr>
        <p:txBody>
          <a:bodyPr wrap="square" lIns="0" tIns="0" rIns="0" bIns="0" rtlCol="0" anchor="ctr"/>
          <a:lstStyle/>
          <a:p>
            <a:pPr marL="0" indent="0">
              <a:buNone/>
            </a:pPr>
            <a:r>
              <a:rPr lang="en-US" sz="1300" b="1" dirty="0">
                <a:solidFill>
                  <a:srgbClr val="003087"/>
                </a:solidFill>
                <a:latin typeface="Arial" pitchFamily="34" charset="0"/>
                <a:ea typeface="Arial" pitchFamily="34" charset="-122"/>
                <a:cs typeface="Arial" pitchFamily="34" charset="-120"/>
              </a:rPr>
              <a:t>Phase 2 · 6–18 months</a:t>
            </a:r>
            <a:endParaRPr lang="en-US" sz="1300" dirty="0"/>
          </a:p>
        </p:txBody>
      </p:sp>
      <p:sp>
        <p:nvSpPr>
          <p:cNvPr id="10" name="Text 8"/>
          <p:cNvSpPr/>
          <p:nvPr/>
        </p:nvSpPr>
        <p:spPr>
          <a:xfrm>
            <a:off x="4498848" y="2286000"/>
            <a:ext cx="3246120" cy="1097280"/>
          </a:xfrm>
          <a:prstGeom prst="rect">
            <a:avLst/>
          </a:prstGeom>
          <a:noFill/>
          <a:ln/>
        </p:spPr>
        <p:txBody>
          <a:bodyPr wrap="square" lIns="0" tIns="0" rIns="0" bIns="0" rtlCol="0" anchor="ctr"/>
          <a:lstStyle/>
          <a:p>
            <a:pPr marL="0" indent="0">
              <a:buNone/>
            </a:pPr>
            <a:r>
              <a:rPr lang="en-US" sz="1080" dirty="0">
                <a:solidFill>
                  <a:srgbClr val="1F2A37"/>
                </a:solidFill>
                <a:latin typeface="Arial" pitchFamily="34" charset="0"/>
                <a:ea typeface="Arial" pitchFamily="34" charset="-122"/>
                <a:cs typeface="Arial" pitchFamily="34" charset="-120"/>
              </a:rPr>
              <a:t>Protected time pilots in 6 trusts (R1) · manager academy cohort 1 (R5) · AI pathway pilot in 2 ICBs (R3)</a:t>
            </a:r>
            <a:endParaRPr lang="en-US" sz="1080" dirty="0"/>
          </a:p>
        </p:txBody>
      </p:sp>
      <p:sp>
        <p:nvSpPr>
          <p:cNvPr id="11" name="Shape 9"/>
          <p:cNvSpPr/>
          <p:nvPr/>
        </p:nvSpPr>
        <p:spPr>
          <a:xfrm>
            <a:off x="7955280" y="2624328"/>
            <a:ext cx="146304" cy="0"/>
          </a:xfrm>
          <a:prstGeom prst="line">
            <a:avLst/>
          </a:prstGeom>
          <a:noFill/>
          <a:ln w="31750">
            <a:solidFill>
              <a:srgbClr val="005EB8"/>
            </a:solidFill>
            <a:prstDash val="solid"/>
            <a:tailEnd type="triangle"/>
          </a:ln>
        </p:spPr>
      </p:sp>
      <p:sp>
        <p:nvSpPr>
          <p:cNvPr id="12" name="Shape 10"/>
          <p:cNvSpPr/>
          <p:nvPr/>
        </p:nvSpPr>
        <p:spPr>
          <a:xfrm>
            <a:off x="8129016" y="1783080"/>
            <a:ext cx="3611880" cy="1691640"/>
          </a:xfrm>
          <a:prstGeom prst="roundRect">
            <a:avLst>
              <a:gd name="adj" fmla="val 3784"/>
            </a:avLst>
          </a:prstGeom>
          <a:solidFill>
            <a:srgbClr val="EAF2FA"/>
          </a:solidFill>
          <a:ln/>
          <a:effectLst>
            <a:outerShdw blurRad="88900" dist="25400" dir="5400000" algn="bl" rotWithShape="0">
              <a:srgbClr val="8FA6C0">
                <a:alpha val="22000"/>
              </a:srgbClr>
            </a:outerShdw>
          </a:effectLst>
        </p:spPr>
      </p:sp>
      <p:sp>
        <p:nvSpPr>
          <p:cNvPr id="13" name="Text 11"/>
          <p:cNvSpPr/>
          <p:nvPr/>
        </p:nvSpPr>
        <p:spPr>
          <a:xfrm>
            <a:off x="8311896" y="1920240"/>
            <a:ext cx="3246120" cy="320040"/>
          </a:xfrm>
          <a:prstGeom prst="rect">
            <a:avLst/>
          </a:prstGeom>
          <a:noFill/>
          <a:ln/>
        </p:spPr>
        <p:txBody>
          <a:bodyPr wrap="square" lIns="0" tIns="0" rIns="0" bIns="0" rtlCol="0" anchor="ctr"/>
          <a:lstStyle/>
          <a:p>
            <a:pPr marL="0" indent="0">
              <a:buNone/>
            </a:pPr>
            <a:r>
              <a:rPr lang="en-US" sz="1300" b="1" dirty="0">
                <a:solidFill>
                  <a:srgbClr val="003087"/>
                </a:solidFill>
                <a:latin typeface="Arial" pitchFamily="34" charset="0"/>
                <a:ea typeface="Arial" pitchFamily="34" charset="-122"/>
                <a:cs typeface="Arial" pitchFamily="34" charset="-120"/>
              </a:rPr>
              <a:t>Phase 3 · 18–36 months</a:t>
            </a:r>
            <a:endParaRPr lang="en-US" sz="1300" dirty="0"/>
          </a:p>
        </p:txBody>
      </p:sp>
      <p:sp>
        <p:nvSpPr>
          <p:cNvPr id="14" name="Text 12"/>
          <p:cNvSpPr/>
          <p:nvPr/>
        </p:nvSpPr>
        <p:spPr>
          <a:xfrm>
            <a:off x="8311896" y="2286000"/>
            <a:ext cx="3246120" cy="1097280"/>
          </a:xfrm>
          <a:prstGeom prst="rect">
            <a:avLst/>
          </a:prstGeom>
          <a:noFill/>
          <a:ln/>
        </p:spPr>
        <p:txBody>
          <a:bodyPr wrap="square" lIns="0" tIns="0" rIns="0" bIns="0" rtlCol="0" anchor="ctr"/>
          <a:lstStyle/>
          <a:p>
            <a:pPr marL="0" indent="0">
              <a:buNone/>
            </a:pPr>
            <a:r>
              <a:rPr lang="en-US" sz="1080" dirty="0">
                <a:solidFill>
                  <a:srgbClr val="1F2A37"/>
                </a:solidFill>
                <a:latin typeface="Arial" pitchFamily="34" charset="0"/>
                <a:ea typeface="Arial" pitchFamily="34" charset="-122"/>
                <a:cs typeface="Arial" pitchFamily="34" charset="-120"/>
              </a:rPr>
              <a:t>National scale-up · integrate with 10 Year Workforce Plan delivery · independent evaluation &amp; iterate</a:t>
            </a:r>
            <a:endParaRPr lang="en-US" sz="1080" dirty="0"/>
          </a:p>
        </p:txBody>
      </p:sp>
      <p:graphicFrame>
        <p:nvGraphicFramePr>
          <p:cNvPr id="23" name="Table 0"/>
          <p:cNvGraphicFramePr>
            <a:graphicFrameLocks noGrp="1"/>
          </p:cNvGraphicFramePr>
          <p:nvPr>
            <p:extLst>
              <p:ext uri="{D42A27DB-BD31-4B8C-83A1-F6EECF244321}">
                <p14:modId xmlns:p14="http://schemas.microsoft.com/office/powerpoint/2010/main" val="1579011935"/>
              </p:ext>
            </p:extLst>
          </p:nvPr>
        </p:nvGraphicFramePr>
        <p:xfrm>
          <a:off x="502920" y="3749040"/>
          <a:ext cx="11201400" cy="2286000"/>
        </p:xfrm>
        <a:graphic>
          <a:graphicData uri="http://schemas.openxmlformats.org/drawingml/2006/table">
            <a:tbl>
              <a:tblPr/>
              <a:tblGrid>
                <a:gridCol w="2103120">
                  <a:extLst>
                    <a:ext uri="{9D8B030D-6E8A-4147-A177-3AD203B41FA5}">
                      <a16:colId xmlns:a16="http://schemas.microsoft.com/office/drawing/2014/main" val="20000"/>
                    </a:ext>
                  </a:extLst>
                </a:gridCol>
                <a:gridCol w="6583680">
                  <a:extLst>
                    <a:ext uri="{9D8B030D-6E8A-4147-A177-3AD203B41FA5}">
                      <a16:colId xmlns:a16="http://schemas.microsoft.com/office/drawing/2014/main" val="20001"/>
                    </a:ext>
                  </a:extLst>
                </a:gridCol>
                <a:gridCol w="2514600">
                  <a:extLst>
                    <a:ext uri="{9D8B030D-6E8A-4147-A177-3AD203B41FA5}">
                      <a16:colId xmlns:a16="http://schemas.microsoft.com/office/drawing/2014/main" val="20002"/>
                    </a:ext>
                  </a:extLst>
                </a:gridCol>
              </a:tblGrid>
              <a:tr h="457200">
                <a:tc>
                  <a:txBody>
                    <a:bodyPr/>
                    <a:lstStyle/>
                    <a:p>
                      <a:pPr marL="0" indent="0">
                        <a:buNone/>
                      </a:pPr>
                      <a:r>
                        <a:rPr lang="en-US" sz="1080" b="1" dirty="0">
                          <a:solidFill>
                            <a:srgbClr val="FFFFFF"/>
                          </a:solidFill>
                          <a:latin typeface="Arial" pitchFamily="34" charset="0"/>
                          <a:ea typeface="Arial" pitchFamily="34" charset="-122"/>
                          <a:cs typeface="Arial" pitchFamily="34" charset="-120"/>
                        </a:rPr>
                        <a:t>Kirkpatrick level</a:t>
                      </a:r>
                      <a:endParaRPr lang="en-US" sz="1080" dirty="0">
                        <a:latin typeface="Arial" charset="0"/>
                        <a:ea typeface="Arial" charset="0"/>
                        <a:cs typeface="Arial" charset="0"/>
                      </a:endParaRPr>
                    </a:p>
                  </a:txBody>
                  <a:tcPr marL="54864" marR="54864" marT="54864" marB="54864"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solidFill>
                      <a:srgbClr val="003087"/>
                    </a:solidFill>
                  </a:tcPr>
                </a:tc>
                <a:tc>
                  <a:txBody>
                    <a:bodyPr/>
                    <a:lstStyle/>
                    <a:p>
                      <a:pPr marL="0" indent="0">
                        <a:buNone/>
                      </a:pPr>
                      <a:r>
                        <a:rPr lang="en-US" sz="1080" b="1" dirty="0">
                          <a:solidFill>
                            <a:srgbClr val="FFFFFF"/>
                          </a:solidFill>
                          <a:latin typeface="Arial" pitchFamily="34" charset="0"/>
                          <a:ea typeface="Arial" pitchFamily="34" charset="-122"/>
                          <a:cs typeface="Arial" pitchFamily="34" charset="-120"/>
                        </a:rPr>
                        <a:t>Evaluation measure for this programme</a:t>
                      </a:r>
                      <a:endParaRPr lang="en-US" sz="1080" dirty="0">
                        <a:latin typeface="Arial" charset="0"/>
                        <a:ea typeface="Arial" charset="0"/>
                        <a:cs typeface="Arial" charset="0"/>
                      </a:endParaRPr>
                    </a:p>
                  </a:txBody>
                  <a:tcPr marL="54864" marR="54864" marT="54864" marB="54864"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solidFill>
                      <a:srgbClr val="003087"/>
                    </a:solidFill>
                  </a:tcPr>
                </a:tc>
                <a:tc>
                  <a:txBody>
                    <a:bodyPr/>
                    <a:lstStyle/>
                    <a:p>
                      <a:pPr marL="0" indent="0">
                        <a:buNone/>
                      </a:pPr>
                      <a:r>
                        <a:rPr lang="en-US" sz="1080" b="1" dirty="0">
                          <a:solidFill>
                            <a:srgbClr val="FFFFFF"/>
                          </a:solidFill>
                          <a:latin typeface="Arial" pitchFamily="34" charset="0"/>
                          <a:ea typeface="Arial" pitchFamily="34" charset="-122"/>
                          <a:cs typeface="Arial" pitchFamily="34" charset="-120"/>
                        </a:rPr>
                        <a:t>Target</a:t>
                      </a:r>
                      <a:endParaRPr lang="en-US" sz="1080" dirty="0">
                        <a:latin typeface="Arial" charset="0"/>
                        <a:ea typeface="Arial" charset="0"/>
                        <a:cs typeface="Arial" charset="0"/>
                      </a:endParaRPr>
                    </a:p>
                  </a:txBody>
                  <a:tcPr marL="54864" marR="54864" marT="54864" marB="54864"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solidFill>
                      <a:srgbClr val="003087"/>
                    </a:solidFill>
                  </a:tcPr>
                </a:tc>
                <a:extLst>
                  <a:ext uri="{0D108BD9-81ED-4DB2-BD59-A6C34878D82A}">
                    <a16:rowId xmlns:a16="http://schemas.microsoft.com/office/drawing/2014/main" val="10000"/>
                  </a:ext>
                </a:extLst>
              </a:tr>
              <a:tr h="457200">
                <a:tc>
                  <a:txBody>
                    <a:bodyPr/>
                    <a:lstStyle/>
                    <a:p>
                      <a:pPr marL="0" indent="0">
                        <a:buNone/>
                      </a:pPr>
                      <a:r>
                        <a:rPr lang="en-US" sz="1080" dirty="0">
                          <a:solidFill>
                            <a:srgbClr val="1F2A37"/>
                          </a:solidFill>
                          <a:latin typeface="Arial" pitchFamily="34" charset="0"/>
                          <a:ea typeface="Arial" pitchFamily="34" charset="-122"/>
                          <a:cs typeface="Arial" pitchFamily="34" charset="-120"/>
                        </a:rPr>
                        <a:t>1 · Reaction</a:t>
                      </a:r>
                      <a:endParaRPr lang="en-US" sz="1080" dirty="0">
                        <a:latin typeface="Arial" charset="0"/>
                        <a:ea typeface="Arial" charset="0"/>
                        <a:cs typeface="Arial" charset="0"/>
                      </a:endParaRPr>
                    </a:p>
                  </a:txBody>
                  <a:tcPr marL="54864" marR="54864" marT="54864" marB="54864"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tc>
                  <a:txBody>
                    <a:bodyPr/>
                    <a:lstStyle/>
                    <a:p>
                      <a:pPr marL="0" indent="0">
                        <a:buNone/>
                      </a:pPr>
                      <a:r>
                        <a:rPr lang="en-US" sz="1080" dirty="0">
                          <a:solidFill>
                            <a:srgbClr val="1F2A37"/>
                          </a:solidFill>
                          <a:latin typeface="Arial" pitchFamily="34" charset="0"/>
                          <a:ea typeface="Arial" pitchFamily="34" charset="-122"/>
                          <a:cs typeface="Arial" pitchFamily="34" charset="-120"/>
                        </a:rPr>
                        <a:t>Pulse surveys after development conversations and AI training modules</a:t>
                      </a:r>
                      <a:endParaRPr lang="en-US" sz="1080" dirty="0">
                        <a:latin typeface="Arial" charset="0"/>
                        <a:ea typeface="Arial" charset="0"/>
                        <a:cs typeface="Arial" charset="0"/>
                      </a:endParaRPr>
                    </a:p>
                  </a:txBody>
                  <a:tcPr marL="54864" marR="54864" marT="54864" marB="54864"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tc>
                  <a:txBody>
                    <a:bodyPr/>
                    <a:lstStyle/>
                    <a:p>
                      <a:pPr marL="0" indent="0">
                        <a:buNone/>
                      </a:pPr>
                      <a:r>
                        <a:rPr lang="en-US" sz="1080" dirty="0">
                          <a:solidFill>
                            <a:srgbClr val="1F2A37"/>
                          </a:solidFill>
                          <a:latin typeface="Arial" pitchFamily="34" charset="0"/>
                          <a:ea typeface="Arial" pitchFamily="34" charset="-122"/>
                          <a:cs typeface="Arial" pitchFamily="34" charset="-120"/>
                        </a:rPr>
                        <a:t>≥75% positive</a:t>
                      </a:r>
                      <a:endParaRPr lang="en-US" sz="1080" dirty="0">
                        <a:latin typeface="Arial" charset="0"/>
                        <a:ea typeface="Arial" charset="0"/>
                        <a:cs typeface="Arial" charset="0"/>
                      </a:endParaRPr>
                    </a:p>
                  </a:txBody>
                  <a:tcPr marL="54864" marR="54864" marT="54864" marB="54864"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extLst>
                  <a:ext uri="{0D108BD9-81ED-4DB2-BD59-A6C34878D82A}">
                    <a16:rowId xmlns:a16="http://schemas.microsoft.com/office/drawing/2014/main" val="10001"/>
                  </a:ext>
                </a:extLst>
              </a:tr>
              <a:tr h="457200">
                <a:tc>
                  <a:txBody>
                    <a:bodyPr/>
                    <a:lstStyle/>
                    <a:p>
                      <a:pPr marL="0" indent="0">
                        <a:buNone/>
                      </a:pPr>
                      <a:r>
                        <a:rPr lang="en-US" sz="1080" dirty="0">
                          <a:solidFill>
                            <a:srgbClr val="1F2A37"/>
                          </a:solidFill>
                          <a:latin typeface="Arial" pitchFamily="34" charset="0"/>
                          <a:ea typeface="Arial" pitchFamily="34" charset="-122"/>
                          <a:cs typeface="Arial" pitchFamily="34" charset="-120"/>
                        </a:rPr>
                        <a:t>2 · Learning</a:t>
                      </a:r>
                      <a:endParaRPr lang="en-US" sz="1080" dirty="0">
                        <a:latin typeface="Arial" charset="0"/>
                        <a:ea typeface="Arial" charset="0"/>
                        <a:cs typeface="Arial" charset="0"/>
                      </a:endParaRPr>
                    </a:p>
                  </a:txBody>
                  <a:tcPr marL="54864" marR="54864" marT="54864" marB="54864"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tc>
                  <a:txBody>
                    <a:bodyPr/>
                    <a:lstStyle/>
                    <a:p>
                      <a:pPr marL="0" indent="0">
                        <a:buNone/>
                      </a:pPr>
                      <a:r>
                        <a:rPr lang="en-US" sz="1080" dirty="0">
                          <a:solidFill>
                            <a:srgbClr val="1F2A37"/>
                          </a:solidFill>
                          <a:latin typeface="Arial" pitchFamily="34" charset="0"/>
                          <a:ea typeface="Arial" pitchFamily="34" charset="-122"/>
                          <a:cs typeface="Arial" pitchFamily="34" charset="-120"/>
                        </a:rPr>
                        <a:t>AI capability assessments passed, by role and by trust</a:t>
                      </a:r>
                      <a:endParaRPr lang="en-US" sz="1080" dirty="0">
                        <a:latin typeface="Arial" charset="0"/>
                        <a:ea typeface="Arial" charset="0"/>
                        <a:cs typeface="Arial" charset="0"/>
                      </a:endParaRPr>
                    </a:p>
                  </a:txBody>
                  <a:tcPr marL="54864" marR="54864" marT="54864" marB="54864"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tc>
                  <a:txBody>
                    <a:bodyPr/>
                    <a:lstStyle/>
                    <a:p>
                      <a:pPr marL="0" indent="0">
                        <a:buNone/>
                      </a:pPr>
                      <a:r>
                        <a:rPr lang="en-US" sz="1080" dirty="0">
                          <a:solidFill>
                            <a:srgbClr val="1F2A37"/>
                          </a:solidFill>
                          <a:latin typeface="Arial" pitchFamily="34" charset="0"/>
                          <a:ea typeface="Arial" pitchFamily="34" charset="-122"/>
                          <a:cs typeface="Arial" pitchFamily="34" charset="-120"/>
                        </a:rPr>
                        <a:t>90% of Copilot users certified</a:t>
                      </a:r>
                      <a:endParaRPr lang="en-US" sz="1080" dirty="0">
                        <a:latin typeface="Arial" charset="0"/>
                        <a:ea typeface="Arial" charset="0"/>
                        <a:cs typeface="Arial" charset="0"/>
                      </a:endParaRPr>
                    </a:p>
                  </a:txBody>
                  <a:tcPr marL="54864" marR="54864" marT="54864" marB="54864"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extLst>
                  <a:ext uri="{0D108BD9-81ED-4DB2-BD59-A6C34878D82A}">
                    <a16:rowId xmlns:a16="http://schemas.microsoft.com/office/drawing/2014/main" val="10002"/>
                  </a:ext>
                </a:extLst>
              </a:tr>
              <a:tr h="457200">
                <a:tc>
                  <a:txBody>
                    <a:bodyPr/>
                    <a:lstStyle/>
                    <a:p>
                      <a:pPr marL="0" indent="0">
                        <a:buNone/>
                      </a:pPr>
                      <a:r>
                        <a:rPr lang="en-US" sz="1080" dirty="0">
                          <a:solidFill>
                            <a:srgbClr val="1F2A37"/>
                          </a:solidFill>
                          <a:latin typeface="Arial" pitchFamily="34" charset="0"/>
                          <a:ea typeface="Arial" pitchFamily="34" charset="-122"/>
                          <a:cs typeface="Arial" pitchFamily="34" charset="-120"/>
                        </a:rPr>
                        <a:t>3 · Behaviour</a:t>
                      </a:r>
                      <a:endParaRPr lang="en-US" sz="1080" dirty="0">
                        <a:latin typeface="Arial" charset="0"/>
                        <a:ea typeface="Arial" charset="0"/>
                        <a:cs typeface="Arial" charset="0"/>
                      </a:endParaRPr>
                    </a:p>
                  </a:txBody>
                  <a:tcPr marL="54864" marR="54864" marT="54864" marB="54864"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tc>
                  <a:txBody>
                    <a:bodyPr/>
                    <a:lstStyle/>
                    <a:p>
                      <a:pPr marL="0" indent="0">
                        <a:buNone/>
                      </a:pPr>
                      <a:r>
                        <a:rPr lang="en-US" sz="1080" dirty="0">
                          <a:solidFill>
                            <a:srgbClr val="1F2A37"/>
                          </a:solidFill>
                          <a:latin typeface="Arial" pitchFamily="34" charset="0"/>
                          <a:ea typeface="Arial" pitchFamily="34" charset="-122"/>
                          <a:cs typeface="Arial" pitchFamily="34" charset="-120"/>
                        </a:rPr>
                        <a:t>Staff Survey: 'supported to develop potential' and 'access to right L&amp;D'</a:t>
                      </a:r>
                      <a:endParaRPr lang="en-US" sz="1080" dirty="0">
                        <a:latin typeface="Arial" charset="0"/>
                        <a:ea typeface="Arial" charset="0"/>
                        <a:cs typeface="Arial" charset="0"/>
                      </a:endParaRPr>
                    </a:p>
                  </a:txBody>
                  <a:tcPr marL="54864" marR="54864" marT="54864" marB="54864"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tc>
                  <a:txBody>
                    <a:bodyPr/>
                    <a:lstStyle/>
                    <a:p>
                      <a:pPr marL="0" indent="0">
                        <a:buNone/>
                      </a:pPr>
                      <a:r>
                        <a:rPr lang="en-US" sz="1080" dirty="0">
                          <a:solidFill>
                            <a:srgbClr val="1F2A37"/>
                          </a:solidFill>
                          <a:latin typeface="Arial" pitchFamily="34" charset="0"/>
                          <a:ea typeface="Arial" pitchFamily="34" charset="-122"/>
                          <a:cs typeface="Arial" pitchFamily="34" charset="-120"/>
                        </a:rPr>
                        <a:t>Both ≥65% by 2028 survey</a:t>
                      </a:r>
                      <a:endParaRPr lang="en-US" sz="1080" dirty="0">
                        <a:latin typeface="Arial" charset="0"/>
                        <a:ea typeface="Arial" charset="0"/>
                        <a:cs typeface="Arial" charset="0"/>
                      </a:endParaRPr>
                    </a:p>
                  </a:txBody>
                  <a:tcPr marL="54864" marR="54864" marT="54864" marB="54864"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extLst>
                  <a:ext uri="{0D108BD9-81ED-4DB2-BD59-A6C34878D82A}">
                    <a16:rowId xmlns:a16="http://schemas.microsoft.com/office/drawing/2014/main" val="10003"/>
                  </a:ext>
                </a:extLst>
              </a:tr>
              <a:tr h="457200">
                <a:tc>
                  <a:txBody>
                    <a:bodyPr/>
                    <a:lstStyle/>
                    <a:p>
                      <a:pPr marL="0" indent="0">
                        <a:buNone/>
                      </a:pPr>
                      <a:r>
                        <a:rPr lang="en-US" sz="1080" dirty="0">
                          <a:solidFill>
                            <a:srgbClr val="1F2A37"/>
                          </a:solidFill>
                          <a:latin typeface="Arial" pitchFamily="34" charset="0"/>
                          <a:ea typeface="Arial" pitchFamily="34" charset="-122"/>
                          <a:cs typeface="Arial" pitchFamily="34" charset="-120"/>
                        </a:rPr>
                        <a:t>4 · Results</a:t>
                      </a:r>
                      <a:endParaRPr lang="en-US" sz="1080" dirty="0">
                        <a:latin typeface="Arial" charset="0"/>
                        <a:ea typeface="Arial" charset="0"/>
                        <a:cs typeface="Arial" charset="0"/>
                      </a:endParaRPr>
                    </a:p>
                  </a:txBody>
                  <a:tcPr marL="54864" marR="54864" marT="54864" marB="54864"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tc>
                  <a:txBody>
                    <a:bodyPr/>
                    <a:lstStyle/>
                    <a:p>
                      <a:pPr marL="0" indent="0">
                        <a:buNone/>
                      </a:pPr>
                      <a:r>
                        <a:rPr lang="en-US" sz="1080" dirty="0">
                          <a:solidFill>
                            <a:srgbClr val="1F2A37"/>
                          </a:solidFill>
                          <a:latin typeface="Arial" pitchFamily="34" charset="0"/>
                          <a:ea typeface="Arial" pitchFamily="34" charset="-122"/>
                          <a:cs typeface="Arial" pitchFamily="34" charset="-120"/>
                        </a:rPr>
                        <a:t>Turnover, agency spend, appraisal-value score, CQC well-led ratings</a:t>
                      </a:r>
                      <a:endParaRPr lang="en-US" sz="1080" dirty="0">
                        <a:latin typeface="Arial" charset="0"/>
                        <a:ea typeface="Arial" charset="0"/>
                        <a:cs typeface="Arial" charset="0"/>
                      </a:endParaRPr>
                    </a:p>
                  </a:txBody>
                  <a:tcPr marL="54864" marR="54864" marT="54864" marB="54864"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tc>
                  <a:txBody>
                    <a:bodyPr/>
                    <a:lstStyle/>
                    <a:p>
                      <a:pPr marL="0" indent="0">
                        <a:buNone/>
                      </a:pPr>
                      <a:r>
                        <a:rPr lang="en-US" sz="1080" dirty="0">
                          <a:solidFill>
                            <a:srgbClr val="1F2A37"/>
                          </a:solidFill>
                          <a:latin typeface="Arial" pitchFamily="34" charset="0"/>
                          <a:ea typeface="Arial" pitchFamily="34" charset="-122"/>
                          <a:cs typeface="Arial" pitchFamily="34" charset="-120"/>
                        </a:rPr>
                        <a:t>Turnover −2pp; value score 40%+</a:t>
                      </a:r>
                      <a:endParaRPr lang="en-US" sz="1080" dirty="0">
                        <a:latin typeface="Arial" charset="0"/>
                        <a:ea typeface="Arial" charset="0"/>
                        <a:cs typeface="Arial" charset="0"/>
                      </a:endParaRPr>
                    </a:p>
                  </a:txBody>
                  <a:tcPr marL="54864" marR="54864" marT="54864" marB="54864"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sp>
        <p:nvSpPr>
          <p:cNvPr id="16" name="Text 13"/>
          <p:cNvSpPr/>
          <p:nvPr/>
        </p:nvSpPr>
        <p:spPr>
          <a:xfrm>
            <a:off x="502920" y="6217920"/>
            <a:ext cx="11155680" cy="365760"/>
          </a:xfrm>
          <a:prstGeom prst="rect">
            <a:avLst/>
          </a:prstGeom>
          <a:noFill/>
          <a:ln/>
        </p:spPr>
        <p:txBody>
          <a:bodyPr wrap="square" lIns="0" tIns="0" rIns="0" bIns="0" rtlCol="0" anchor="ctr"/>
          <a:lstStyle/>
          <a:p>
            <a:pPr marL="0" indent="0">
              <a:buNone/>
            </a:pPr>
            <a:endParaRPr lang="en-US" sz="1050" dirty="0"/>
          </a:p>
        </p:txBody>
      </p:sp>
      <p:sp>
        <p:nvSpPr>
          <p:cNvPr id="18" name="Text 15"/>
          <p:cNvSpPr/>
          <p:nvPr/>
        </p:nvSpPr>
        <p:spPr>
          <a:xfrm>
            <a:off x="11411712" y="6446520"/>
            <a:ext cx="457200" cy="274320"/>
          </a:xfrm>
          <a:prstGeom prst="rect">
            <a:avLst/>
          </a:prstGeom>
          <a:noFill/>
          <a:ln/>
        </p:spPr>
        <p:txBody>
          <a:bodyPr wrap="square" lIns="0" tIns="0" rIns="0" bIns="0" rtlCol="0" anchor="ctr"/>
          <a:lstStyle/>
          <a:p>
            <a:pPr marL="0" indent="0" algn="r">
              <a:buNone/>
            </a:pPr>
            <a:r>
              <a:rPr lang="en-US" sz="1000" dirty="0">
                <a:solidFill>
                  <a:srgbClr val="5A6B7B"/>
                </a:solidFill>
                <a:latin typeface="Arial" pitchFamily="34" charset="0"/>
                <a:ea typeface="Arial" pitchFamily="34" charset="-122"/>
                <a:cs typeface="Arial" pitchFamily="34" charset="-120"/>
              </a:rPr>
              <a:t>22</a:t>
            </a:r>
            <a:endParaRPr lang="en-US" sz="1000" dirty="0"/>
          </a:p>
        </p:txBody>
      </p:sp>
      <p:sp>
        <p:nvSpPr>
          <p:cNvPr id="19" name="Text 16"/>
          <p:cNvSpPr/>
          <p:nvPr/>
        </p:nvSpPr>
        <p:spPr>
          <a:xfrm>
            <a:off x="502920" y="6446520"/>
            <a:ext cx="7772400" cy="274320"/>
          </a:xfrm>
          <a:prstGeom prst="rect">
            <a:avLst/>
          </a:prstGeom>
          <a:noFill/>
          <a:ln/>
        </p:spPr>
        <p:txBody>
          <a:bodyPr wrap="square" lIns="0" tIns="0" rIns="0" bIns="0" rtlCol="0" anchor="ctr"/>
          <a:lstStyle/>
          <a:p>
            <a:pPr marL="0" indent="0" algn="l">
              <a:buNone/>
            </a:pPr>
            <a:endParaRPr lang="en-US" sz="85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 2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457200"/>
            <a:ext cx="11155680" cy="658368"/>
          </a:xfrm>
          <a:prstGeom prst="rect">
            <a:avLst/>
          </a:prstGeom>
          <a:noFill/>
          <a:ln/>
        </p:spPr>
        <p:txBody>
          <a:bodyPr wrap="square" lIns="0" tIns="0" rIns="0" bIns="0" rtlCol="0" anchor="ctr"/>
          <a:lstStyle/>
          <a:p>
            <a:pPr marL="0" indent="0">
              <a:buNone/>
            </a:pPr>
            <a:r>
              <a:rPr lang="en-US" sz="3000" b="1" dirty="0">
                <a:solidFill>
                  <a:srgbClr val="003087"/>
                </a:solidFill>
                <a:latin typeface="Arial" pitchFamily="34" charset="0"/>
                <a:ea typeface="Arial" pitchFamily="34" charset="-122"/>
                <a:cs typeface="Arial" pitchFamily="34" charset="-120"/>
              </a:rPr>
              <a:t>The next 5–10 years: how AI reshapes NHS learning</a:t>
            </a:r>
            <a:endParaRPr lang="en-US" sz="3000" dirty="0"/>
          </a:p>
        </p:txBody>
      </p:sp>
      <p:sp>
        <p:nvSpPr>
          <p:cNvPr id="4" name="Shape 2"/>
          <p:cNvSpPr/>
          <p:nvPr/>
        </p:nvSpPr>
        <p:spPr>
          <a:xfrm>
            <a:off x="502920" y="1783080"/>
            <a:ext cx="3611880" cy="2788920"/>
          </a:xfrm>
          <a:prstGeom prst="roundRect">
            <a:avLst>
              <a:gd name="adj" fmla="val 2295"/>
            </a:avLst>
          </a:prstGeom>
          <a:solidFill>
            <a:srgbClr val="F4F8FC"/>
          </a:solidFill>
          <a:ln/>
          <a:effectLst>
            <a:outerShdw blurRad="88900" dist="25400" dir="5400000" algn="bl" rotWithShape="0">
              <a:srgbClr val="8FA6C0">
                <a:alpha val="22000"/>
              </a:srgbClr>
            </a:outerShdw>
          </a:effectLst>
        </p:spPr>
      </p:sp>
      <p:sp>
        <p:nvSpPr>
          <p:cNvPr id="5" name="Shape 3"/>
          <p:cNvSpPr/>
          <p:nvPr/>
        </p:nvSpPr>
        <p:spPr>
          <a:xfrm>
            <a:off x="731520" y="2011680"/>
            <a:ext cx="502920" cy="502920"/>
          </a:xfrm>
          <a:prstGeom prst="ellipse">
            <a:avLst/>
          </a:prstGeom>
          <a:solidFill>
            <a:srgbClr val="FFFFFF"/>
          </a:solidFill>
          <a:ln/>
        </p:spPr>
      </p:sp>
      <p:pic>
        <p:nvPicPr>
          <p:cNvPr id="6" name="Image 0" descr="preencoded.png"/>
          <p:cNvPicPr>
            <a:picLocks noChangeAspect="1"/>
          </p:cNvPicPr>
          <p:nvPr/>
        </p:nvPicPr>
        <p:blipFill>
          <a:blip r:embed="rId3"/>
          <a:stretch>
            <a:fillRect/>
          </a:stretch>
        </p:blipFill>
        <p:spPr>
          <a:xfrm>
            <a:off x="800341" y="2080501"/>
            <a:ext cx="372161" cy="372161"/>
          </a:xfrm>
          <a:prstGeom prst="rect">
            <a:avLst/>
          </a:prstGeom>
        </p:spPr>
      </p:pic>
      <p:sp>
        <p:nvSpPr>
          <p:cNvPr id="7" name="Text 4"/>
          <p:cNvSpPr/>
          <p:nvPr/>
        </p:nvSpPr>
        <p:spPr>
          <a:xfrm>
            <a:off x="1371600" y="2057400"/>
            <a:ext cx="2560320" cy="411480"/>
          </a:xfrm>
          <a:prstGeom prst="rect">
            <a:avLst/>
          </a:prstGeom>
          <a:noFill/>
          <a:ln/>
        </p:spPr>
        <p:txBody>
          <a:bodyPr wrap="square" lIns="0" tIns="0" rIns="0" bIns="0" rtlCol="0" anchor="ctr"/>
          <a:lstStyle/>
          <a:p>
            <a:pPr marL="0" indent="0">
              <a:buNone/>
            </a:pPr>
            <a:r>
              <a:rPr lang="en-US" sz="1700" b="1" dirty="0">
                <a:solidFill>
                  <a:srgbClr val="003087"/>
                </a:solidFill>
                <a:latin typeface="Arial" pitchFamily="34" charset="0"/>
                <a:ea typeface="Arial" pitchFamily="34" charset="-122"/>
                <a:cs typeface="Arial" pitchFamily="34" charset="-120"/>
              </a:rPr>
              <a:t>By 2028</a:t>
            </a:r>
            <a:endParaRPr lang="en-US" sz="1700" dirty="0"/>
          </a:p>
        </p:txBody>
      </p:sp>
      <p:sp>
        <p:nvSpPr>
          <p:cNvPr id="8" name="Text 5"/>
          <p:cNvSpPr/>
          <p:nvPr/>
        </p:nvSpPr>
        <p:spPr>
          <a:xfrm>
            <a:off x="731520" y="2697480"/>
            <a:ext cx="3154680" cy="1783080"/>
          </a:xfrm>
          <a:prstGeom prst="rect">
            <a:avLst/>
          </a:prstGeom>
          <a:noFill/>
          <a:ln/>
        </p:spPr>
        <p:txBody>
          <a:bodyPr wrap="square" lIns="0" tIns="0" rIns="0" bIns="0" rtlCol="0" anchor="ctr"/>
          <a:lstStyle/>
          <a:p>
            <a:pPr marL="0" indent="0">
              <a:buNone/>
            </a:pPr>
            <a:r>
              <a:rPr lang="en-US" sz="1100" dirty="0">
                <a:solidFill>
                  <a:srgbClr val="1F2A37"/>
                </a:solidFill>
                <a:latin typeface="Arial" pitchFamily="34" charset="0"/>
                <a:ea typeface="Arial" pitchFamily="34" charset="-122"/>
                <a:cs typeface="Arial" pitchFamily="34" charset="-120"/>
              </a:rPr>
              <a:t>Copilot embedded in daily work for 505k staff; single patient record; reformed mandatory training and AI-inclusive curricula fully live</a:t>
            </a:r>
            <a:endParaRPr lang="en-US" sz="1100" dirty="0"/>
          </a:p>
        </p:txBody>
      </p:sp>
      <p:sp>
        <p:nvSpPr>
          <p:cNvPr id="9" name="Shape 6"/>
          <p:cNvSpPr/>
          <p:nvPr/>
        </p:nvSpPr>
        <p:spPr>
          <a:xfrm>
            <a:off x="4315968" y="1783080"/>
            <a:ext cx="3611880" cy="2788920"/>
          </a:xfrm>
          <a:prstGeom prst="roundRect">
            <a:avLst>
              <a:gd name="adj" fmla="val 2295"/>
            </a:avLst>
          </a:prstGeom>
          <a:solidFill>
            <a:srgbClr val="F4F8FC"/>
          </a:solidFill>
          <a:ln/>
          <a:effectLst>
            <a:outerShdw blurRad="88900" dist="25400" dir="5400000" algn="bl" rotWithShape="0">
              <a:srgbClr val="8FA6C0">
                <a:alpha val="22000"/>
              </a:srgbClr>
            </a:outerShdw>
          </a:effectLst>
        </p:spPr>
      </p:sp>
      <p:sp>
        <p:nvSpPr>
          <p:cNvPr id="10" name="Shape 7"/>
          <p:cNvSpPr/>
          <p:nvPr/>
        </p:nvSpPr>
        <p:spPr>
          <a:xfrm>
            <a:off x="4544568" y="2011680"/>
            <a:ext cx="502920" cy="502920"/>
          </a:xfrm>
          <a:prstGeom prst="ellipse">
            <a:avLst/>
          </a:prstGeom>
          <a:solidFill>
            <a:srgbClr val="FFFFFF"/>
          </a:solidFill>
          <a:ln/>
        </p:spPr>
      </p:sp>
      <p:pic>
        <p:nvPicPr>
          <p:cNvPr id="11" name="Image 1" descr="preencoded.png"/>
          <p:cNvPicPr>
            <a:picLocks noChangeAspect="1"/>
          </p:cNvPicPr>
          <p:nvPr/>
        </p:nvPicPr>
        <p:blipFill>
          <a:blip r:embed="rId4"/>
          <a:stretch>
            <a:fillRect/>
          </a:stretch>
        </p:blipFill>
        <p:spPr>
          <a:xfrm>
            <a:off x="4613389" y="2080501"/>
            <a:ext cx="372161" cy="372161"/>
          </a:xfrm>
          <a:prstGeom prst="rect">
            <a:avLst/>
          </a:prstGeom>
        </p:spPr>
      </p:pic>
      <p:sp>
        <p:nvSpPr>
          <p:cNvPr id="12" name="Text 8"/>
          <p:cNvSpPr/>
          <p:nvPr/>
        </p:nvSpPr>
        <p:spPr>
          <a:xfrm>
            <a:off x="5184648" y="2057400"/>
            <a:ext cx="2560320" cy="411480"/>
          </a:xfrm>
          <a:prstGeom prst="rect">
            <a:avLst/>
          </a:prstGeom>
          <a:noFill/>
          <a:ln/>
        </p:spPr>
        <p:txBody>
          <a:bodyPr wrap="square" lIns="0" tIns="0" rIns="0" bIns="0" rtlCol="0" anchor="ctr"/>
          <a:lstStyle/>
          <a:p>
            <a:pPr marL="0" indent="0">
              <a:buNone/>
            </a:pPr>
            <a:r>
              <a:rPr lang="en-US" sz="1700" b="1" dirty="0">
                <a:solidFill>
                  <a:srgbClr val="003087"/>
                </a:solidFill>
                <a:latin typeface="Arial" pitchFamily="34" charset="0"/>
                <a:ea typeface="Arial" pitchFamily="34" charset="-122"/>
                <a:cs typeface="Arial" pitchFamily="34" charset="-120"/>
              </a:rPr>
              <a:t>By 2031</a:t>
            </a:r>
            <a:endParaRPr lang="en-US" sz="1700" dirty="0"/>
          </a:p>
        </p:txBody>
      </p:sp>
      <p:sp>
        <p:nvSpPr>
          <p:cNvPr id="13" name="Text 9"/>
          <p:cNvSpPr/>
          <p:nvPr/>
        </p:nvSpPr>
        <p:spPr>
          <a:xfrm>
            <a:off x="4544568" y="2697480"/>
            <a:ext cx="3154680" cy="1783080"/>
          </a:xfrm>
          <a:prstGeom prst="rect">
            <a:avLst/>
          </a:prstGeom>
          <a:noFill/>
          <a:ln/>
        </p:spPr>
        <p:txBody>
          <a:bodyPr wrap="square" lIns="0" tIns="0" rIns="0" bIns="0" rtlCol="0" anchor="ctr"/>
          <a:lstStyle/>
          <a:p>
            <a:pPr marL="0" indent="0">
              <a:buNone/>
            </a:pPr>
            <a:r>
              <a:rPr lang="en-US" sz="1100" dirty="0">
                <a:solidFill>
                  <a:srgbClr val="1F2A37"/>
                </a:solidFill>
                <a:latin typeface="Arial" pitchFamily="34" charset="0"/>
                <a:ea typeface="Arial" pitchFamily="34" charset="-122"/>
                <a:cs typeface="Arial" pitchFamily="34" charset="-120"/>
              </a:rPr>
              <a:t>Ambient voice technology routine in documentation; skills escalators and personalised coaching at scale; 15,000 medical school places reached (2031/32)</a:t>
            </a:r>
            <a:endParaRPr lang="en-US" sz="1100" dirty="0"/>
          </a:p>
        </p:txBody>
      </p:sp>
      <p:sp>
        <p:nvSpPr>
          <p:cNvPr id="14" name="Shape 10"/>
          <p:cNvSpPr/>
          <p:nvPr/>
        </p:nvSpPr>
        <p:spPr>
          <a:xfrm>
            <a:off x="8129016" y="1783080"/>
            <a:ext cx="3611880" cy="2788920"/>
          </a:xfrm>
          <a:prstGeom prst="roundRect">
            <a:avLst>
              <a:gd name="adj" fmla="val 2295"/>
            </a:avLst>
          </a:prstGeom>
          <a:solidFill>
            <a:srgbClr val="003087"/>
          </a:solidFill>
          <a:ln/>
          <a:effectLst>
            <a:outerShdw blurRad="88900" dist="25400" dir="5400000" algn="bl" rotWithShape="0">
              <a:srgbClr val="8FA6C0">
                <a:alpha val="22000"/>
              </a:srgbClr>
            </a:outerShdw>
          </a:effectLst>
        </p:spPr>
      </p:sp>
      <p:sp>
        <p:nvSpPr>
          <p:cNvPr id="15" name="Shape 11"/>
          <p:cNvSpPr/>
          <p:nvPr/>
        </p:nvSpPr>
        <p:spPr>
          <a:xfrm>
            <a:off x="8357616" y="2011680"/>
            <a:ext cx="502920" cy="502920"/>
          </a:xfrm>
          <a:prstGeom prst="ellipse">
            <a:avLst/>
          </a:prstGeom>
          <a:solidFill>
            <a:srgbClr val="005EB8"/>
          </a:solidFill>
          <a:ln/>
        </p:spPr>
      </p:sp>
      <p:pic>
        <p:nvPicPr>
          <p:cNvPr id="16" name="Image 2" descr="preencoded.png"/>
          <p:cNvPicPr>
            <a:picLocks noChangeAspect="1"/>
          </p:cNvPicPr>
          <p:nvPr/>
        </p:nvPicPr>
        <p:blipFill>
          <a:blip r:embed="rId5"/>
          <a:stretch>
            <a:fillRect/>
          </a:stretch>
        </p:blipFill>
        <p:spPr>
          <a:xfrm>
            <a:off x="8426437" y="2080501"/>
            <a:ext cx="372161" cy="372161"/>
          </a:xfrm>
          <a:prstGeom prst="rect">
            <a:avLst/>
          </a:prstGeom>
        </p:spPr>
      </p:pic>
      <p:sp>
        <p:nvSpPr>
          <p:cNvPr id="17" name="Text 12"/>
          <p:cNvSpPr/>
          <p:nvPr/>
        </p:nvSpPr>
        <p:spPr>
          <a:xfrm>
            <a:off x="8997696" y="2057400"/>
            <a:ext cx="2560320" cy="411480"/>
          </a:xfrm>
          <a:prstGeom prst="rect">
            <a:avLst/>
          </a:prstGeom>
          <a:noFill/>
          <a:ln/>
        </p:spPr>
        <p:txBody>
          <a:bodyPr wrap="square" lIns="0" tIns="0" rIns="0" bIns="0" rtlCol="0" anchor="ctr"/>
          <a:lstStyle/>
          <a:p>
            <a:pPr marL="0" indent="0">
              <a:buNone/>
            </a:pPr>
            <a:r>
              <a:rPr lang="en-US" sz="1700" b="1" dirty="0">
                <a:solidFill>
                  <a:srgbClr val="FFFFFF"/>
                </a:solidFill>
                <a:latin typeface="Arial" pitchFamily="34" charset="0"/>
                <a:ea typeface="Arial" pitchFamily="34" charset="-122"/>
                <a:cs typeface="Arial" pitchFamily="34" charset="-120"/>
              </a:rPr>
              <a:t>By 2036</a:t>
            </a:r>
            <a:endParaRPr lang="en-US" sz="1700" dirty="0"/>
          </a:p>
        </p:txBody>
      </p:sp>
      <p:sp>
        <p:nvSpPr>
          <p:cNvPr id="18" name="Text 13"/>
          <p:cNvSpPr/>
          <p:nvPr/>
        </p:nvSpPr>
        <p:spPr>
          <a:xfrm>
            <a:off x="8357616" y="2697480"/>
            <a:ext cx="3154680" cy="1783080"/>
          </a:xfrm>
          <a:prstGeom prst="rect">
            <a:avLst/>
          </a:prstGeom>
          <a:noFill/>
          <a:ln/>
        </p:spPr>
        <p:txBody>
          <a:bodyPr wrap="square" lIns="0" tIns="0" rIns="0" bIns="0" rtlCol="0" anchor="ctr"/>
          <a:lstStyle/>
          <a:p>
            <a:pPr marL="0" indent="0">
              <a:buNone/>
            </a:pPr>
            <a:r>
              <a:rPr lang="en-US" sz="1100" dirty="0">
                <a:solidFill>
                  <a:srgbClr val="DCE8F8"/>
                </a:solidFill>
                <a:latin typeface="Arial" pitchFamily="34" charset="0"/>
                <a:ea typeface="Arial" pitchFamily="34" charset="-122"/>
                <a:cs typeface="Arial" pitchFamily="34" charset="-120"/>
              </a:rPr>
              <a:t>“The most AI-enabled health system in the world” ambition tested: AI as “every nurse's and doctor's trusted assistant”; workforce mix shifts toward enhanced and advanced roles (to ~5% of staff)</a:t>
            </a:r>
            <a:endParaRPr lang="en-US" sz="1100" dirty="0"/>
          </a:p>
        </p:txBody>
      </p:sp>
      <p:sp>
        <p:nvSpPr>
          <p:cNvPr id="19" name="Text 14"/>
          <p:cNvSpPr/>
          <p:nvPr/>
        </p:nvSpPr>
        <p:spPr>
          <a:xfrm>
            <a:off x="502920" y="4892040"/>
            <a:ext cx="11155680" cy="914400"/>
          </a:xfrm>
          <a:prstGeom prst="rect">
            <a:avLst/>
          </a:prstGeom>
          <a:noFill/>
          <a:ln/>
        </p:spPr>
        <p:txBody>
          <a:bodyPr wrap="square" lIns="0" tIns="0" rIns="0" bIns="0" rtlCol="0" anchor="ctr"/>
          <a:lstStyle/>
          <a:p>
            <a:pPr marL="0" indent="0">
              <a:buNone/>
            </a:pPr>
            <a:r>
              <a:rPr lang="en-US" sz="1300" b="1" dirty="0">
                <a:solidFill>
                  <a:srgbClr val="003087"/>
                </a:solidFill>
                <a:latin typeface="Arial" pitchFamily="34" charset="0"/>
                <a:ea typeface="Arial" pitchFamily="34" charset="-122"/>
                <a:cs typeface="Arial" pitchFamily="34" charset="-120"/>
              </a:rPr>
              <a:t>The contested question: </a:t>
            </a:r>
            <a:r>
              <a:rPr lang="en-US" sz="1300" dirty="0">
                <a:solidFill>
                  <a:srgbClr val="1F2A37"/>
                </a:solidFill>
                <a:latin typeface="Arial" pitchFamily="34" charset="0"/>
                <a:ea typeface="Arial" pitchFamily="34" charset="-122"/>
                <a:cs typeface="Arial" pitchFamily="34" charset="-120"/>
              </a:rPr>
              <a:t>government frames AI as the answer to workforce shortfall; the BMA calls that “a massive, dangerous gamble”. Our judgement sits between the two — AI will transform tasks faster than it replaces roles, which makes </a:t>
            </a:r>
            <a:r>
              <a:rPr lang="en-US" sz="1300" b="1" dirty="0">
                <a:solidFill>
                  <a:srgbClr val="005EB8"/>
                </a:solidFill>
                <a:latin typeface="Arial" pitchFamily="34" charset="0"/>
                <a:ea typeface="Arial" pitchFamily="34" charset="-122"/>
                <a:cs typeface="Arial" pitchFamily="34" charset="-120"/>
              </a:rPr>
              <a:t>continuous reskilling the core HR capability of the decade</a:t>
            </a:r>
            <a:r>
              <a:rPr lang="en-US" sz="1300" dirty="0">
                <a:solidFill>
                  <a:srgbClr val="1F2A37"/>
                </a:solidFill>
                <a:latin typeface="Arial" pitchFamily="34" charset="0"/>
                <a:ea typeface="Arial" pitchFamily="34" charset="-122"/>
                <a:cs typeface="Arial" pitchFamily="34" charset="-120"/>
              </a:rPr>
              <a:t> (ICHP, 2026; BMA, 2026).</a:t>
            </a:r>
            <a:endParaRPr lang="en-US" sz="1300" dirty="0"/>
          </a:p>
        </p:txBody>
      </p:sp>
      <p:sp>
        <p:nvSpPr>
          <p:cNvPr id="21" name="Text 16"/>
          <p:cNvSpPr/>
          <p:nvPr/>
        </p:nvSpPr>
        <p:spPr>
          <a:xfrm>
            <a:off x="11411712" y="6446520"/>
            <a:ext cx="457200" cy="274320"/>
          </a:xfrm>
          <a:prstGeom prst="rect">
            <a:avLst/>
          </a:prstGeom>
          <a:noFill/>
          <a:ln/>
        </p:spPr>
        <p:txBody>
          <a:bodyPr wrap="square" lIns="0" tIns="0" rIns="0" bIns="0" rtlCol="0" anchor="ctr"/>
          <a:lstStyle/>
          <a:p>
            <a:pPr marL="0" indent="0" algn="r">
              <a:buNone/>
            </a:pPr>
            <a:r>
              <a:rPr lang="en-US" sz="1000" dirty="0">
                <a:solidFill>
                  <a:srgbClr val="5A6B7B"/>
                </a:solidFill>
                <a:latin typeface="Arial" pitchFamily="34" charset="0"/>
                <a:ea typeface="Arial" pitchFamily="34" charset="-122"/>
                <a:cs typeface="Arial" pitchFamily="34" charset="-120"/>
              </a:rPr>
              <a:t>23</a:t>
            </a:r>
            <a:endParaRPr lang="en-US" sz="100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Slide 2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457200"/>
            <a:ext cx="11155680" cy="658368"/>
          </a:xfrm>
          <a:prstGeom prst="rect">
            <a:avLst/>
          </a:prstGeom>
          <a:noFill/>
          <a:ln/>
        </p:spPr>
        <p:txBody>
          <a:bodyPr wrap="square" lIns="0" tIns="0" rIns="0" bIns="0" rtlCol="0" anchor="ctr"/>
          <a:lstStyle/>
          <a:p>
            <a:pPr marL="0" indent="0">
              <a:buNone/>
            </a:pPr>
            <a:r>
              <a:rPr lang="en-US" sz="3000" b="1" dirty="0">
                <a:solidFill>
                  <a:srgbClr val="003087"/>
                </a:solidFill>
                <a:latin typeface="Arial" pitchFamily="34" charset="0"/>
                <a:ea typeface="Arial" pitchFamily="34" charset="-122"/>
                <a:cs typeface="Arial" pitchFamily="34" charset="-120"/>
              </a:rPr>
              <a:t>What this means for learning &amp; development practice</a:t>
            </a:r>
            <a:endParaRPr lang="en-US" sz="3000" dirty="0"/>
          </a:p>
        </p:txBody>
      </p:sp>
      <p:graphicFrame>
        <p:nvGraphicFramePr>
          <p:cNvPr id="25" name="Table 0"/>
          <p:cNvGraphicFramePr>
            <a:graphicFrameLocks noGrp="1"/>
          </p:cNvGraphicFramePr>
          <p:nvPr>
            <p:extLst>
              <p:ext uri="{D42A27DB-BD31-4B8C-83A1-F6EECF244321}">
                <p14:modId xmlns:p14="http://schemas.microsoft.com/office/powerpoint/2010/main" val="1579011935"/>
              </p:ext>
            </p:extLst>
          </p:nvPr>
        </p:nvGraphicFramePr>
        <p:xfrm>
          <a:off x="502920" y="1783080"/>
          <a:ext cx="11201400" cy="4279392"/>
        </p:xfrm>
        <a:graphic>
          <a:graphicData uri="http://schemas.openxmlformats.org/drawingml/2006/table">
            <a:tbl>
              <a:tblPr/>
              <a:tblGrid>
                <a:gridCol w="3566160">
                  <a:extLst>
                    <a:ext uri="{9D8B030D-6E8A-4147-A177-3AD203B41FA5}">
                      <a16:colId xmlns:a16="http://schemas.microsoft.com/office/drawing/2014/main" val="20000"/>
                    </a:ext>
                  </a:extLst>
                </a:gridCol>
                <a:gridCol w="4160520">
                  <a:extLst>
                    <a:ext uri="{9D8B030D-6E8A-4147-A177-3AD203B41FA5}">
                      <a16:colId xmlns:a16="http://schemas.microsoft.com/office/drawing/2014/main" val="20001"/>
                    </a:ext>
                  </a:extLst>
                </a:gridCol>
                <a:gridCol w="3474720">
                  <a:extLst>
                    <a:ext uri="{9D8B030D-6E8A-4147-A177-3AD203B41FA5}">
                      <a16:colId xmlns:a16="http://schemas.microsoft.com/office/drawing/2014/main" val="20002"/>
                    </a:ext>
                  </a:extLst>
                </a:gridCol>
              </a:tblGrid>
              <a:tr h="713232">
                <a:tc>
                  <a:txBody>
                    <a:bodyPr/>
                    <a:lstStyle/>
                    <a:p>
                      <a:pPr marL="0" indent="0">
                        <a:buNone/>
                      </a:pPr>
                      <a:r>
                        <a:rPr lang="en-US" sz="1080" b="1" dirty="0">
                          <a:solidFill>
                            <a:srgbClr val="FFFFFF"/>
                          </a:solidFill>
                          <a:latin typeface="Arial" pitchFamily="34" charset="0"/>
                          <a:ea typeface="Arial" pitchFamily="34" charset="-122"/>
                          <a:cs typeface="Arial" pitchFamily="34" charset="-120"/>
                        </a:rPr>
                        <a:t>From (today)</a:t>
                      </a:r>
                      <a:endParaRPr lang="en-US" sz="1080" dirty="0">
                        <a:latin typeface="Arial" charset="0"/>
                        <a:ea typeface="Arial" charset="0"/>
                        <a:cs typeface="Arial" charset="0"/>
                      </a:endParaRPr>
                    </a:p>
                  </a:txBody>
                  <a:tcPr marL="64008" marR="64008" marT="64008" marB="64008"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solidFill>
                      <a:srgbClr val="6B7B8C"/>
                    </a:solidFill>
                  </a:tcPr>
                </a:tc>
                <a:tc>
                  <a:txBody>
                    <a:bodyPr/>
                    <a:lstStyle/>
                    <a:p>
                      <a:pPr marL="0" indent="0">
                        <a:buNone/>
                      </a:pPr>
                      <a:r>
                        <a:rPr lang="en-US" sz="1080" b="1" dirty="0">
                          <a:solidFill>
                            <a:srgbClr val="FFFFFF"/>
                          </a:solidFill>
                          <a:latin typeface="Arial" pitchFamily="34" charset="0"/>
                          <a:ea typeface="Arial" pitchFamily="34" charset="-122"/>
                          <a:cs typeface="Arial" pitchFamily="34" charset="-120"/>
                        </a:rPr>
                        <a:t>To (2031–36)</a:t>
                      </a:r>
                      <a:endParaRPr lang="en-US" sz="1080" dirty="0">
                        <a:latin typeface="Arial" charset="0"/>
                        <a:ea typeface="Arial" charset="0"/>
                        <a:cs typeface="Arial" charset="0"/>
                      </a:endParaRPr>
                    </a:p>
                  </a:txBody>
                  <a:tcPr marL="64008" marR="64008" marT="64008" marB="64008"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solidFill>
                      <a:srgbClr val="005EB8"/>
                    </a:solidFill>
                  </a:tcPr>
                </a:tc>
                <a:tc>
                  <a:txBody>
                    <a:bodyPr/>
                    <a:lstStyle/>
                    <a:p>
                      <a:pPr marL="0" indent="0">
                        <a:buNone/>
                      </a:pPr>
                      <a:r>
                        <a:rPr lang="en-US" sz="1080" b="1" dirty="0">
                          <a:solidFill>
                            <a:srgbClr val="FFFFFF"/>
                          </a:solidFill>
                          <a:latin typeface="Arial" pitchFamily="34" charset="0"/>
                          <a:ea typeface="Arial" pitchFamily="34" charset="-122"/>
                          <a:cs typeface="Arial" pitchFamily="34" charset="-120"/>
                        </a:rPr>
                        <a:t>New capability required</a:t>
                      </a:r>
                      <a:endParaRPr lang="en-US" sz="1080" dirty="0">
                        <a:latin typeface="Arial" charset="0"/>
                        <a:ea typeface="Arial" charset="0"/>
                        <a:cs typeface="Arial" charset="0"/>
                      </a:endParaRPr>
                    </a:p>
                  </a:txBody>
                  <a:tcPr marL="64008" marR="64008" marT="64008" marB="64008"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solidFill>
                      <a:srgbClr val="003087"/>
                    </a:solidFill>
                  </a:tcPr>
                </a:tc>
                <a:extLst>
                  <a:ext uri="{0D108BD9-81ED-4DB2-BD59-A6C34878D82A}">
                    <a16:rowId xmlns:a16="http://schemas.microsoft.com/office/drawing/2014/main" val="10000"/>
                  </a:ext>
                </a:extLst>
              </a:tr>
              <a:tr h="713232">
                <a:tc>
                  <a:txBody>
                    <a:bodyPr/>
                    <a:lstStyle/>
                    <a:p>
                      <a:pPr marL="0" indent="0">
                        <a:buNone/>
                      </a:pPr>
                      <a:r>
                        <a:rPr lang="en-US" sz="1080" dirty="0">
                          <a:solidFill>
                            <a:srgbClr val="1F2A37"/>
                          </a:solidFill>
                          <a:latin typeface="Arial" pitchFamily="34" charset="0"/>
                          <a:ea typeface="Arial" pitchFamily="34" charset="-122"/>
                          <a:cs typeface="Arial" pitchFamily="34" charset="-120"/>
                        </a:rPr>
                        <a:t>Annual mandatory e-learning modules</a:t>
                      </a:r>
                      <a:endParaRPr lang="en-US" sz="1080" dirty="0">
                        <a:latin typeface="Arial" charset="0"/>
                        <a:ea typeface="Arial" charset="0"/>
                        <a:cs typeface="Arial" charset="0"/>
                      </a:endParaRPr>
                    </a:p>
                  </a:txBody>
                  <a:tcPr marL="64008" marR="64008" marT="64008" marB="64008"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tc>
                  <a:txBody>
                    <a:bodyPr/>
                    <a:lstStyle/>
                    <a:p>
                      <a:pPr marL="0" indent="0">
                        <a:buNone/>
                      </a:pPr>
                      <a:r>
                        <a:rPr lang="en-US" sz="1080" dirty="0">
                          <a:solidFill>
                            <a:srgbClr val="1F2A37"/>
                          </a:solidFill>
                          <a:latin typeface="Arial" pitchFamily="34" charset="0"/>
                          <a:ea typeface="Arial" pitchFamily="34" charset="-122"/>
                          <a:cs typeface="Arial" pitchFamily="34" charset="-120"/>
                        </a:rPr>
                        <a:t>Continuous, in-workflow micro-learning surfaced by AI at the point of need</a:t>
                      </a:r>
                      <a:endParaRPr lang="en-US" sz="1080" dirty="0">
                        <a:latin typeface="Arial" charset="0"/>
                        <a:ea typeface="Arial" charset="0"/>
                        <a:cs typeface="Arial" charset="0"/>
                      </a:endParaRPr>
                    </a:p>
                  </a:txBody>
                  <a:tcPr marL="64008" marR="64008" marT="64008" marB="64008"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tc>
                  <a:txBody>
                    <a:bodyPr/>
                    <a:lstStyle/>
                    <a:p>
                      <a:pPr marL="0" indent="0">
                        <a:buNone/>
                      </a:pPr>
                      <a:r>
                        <a:rPr lang="en-US" sz="1080" dirty="0">
                          <a:solidFill>
                            <a:srgbClr val="1F2A37"/>
                          </a:solidFill>
                          <a:latin typeface="Arial" pitchFamily="34" charset="0"/>
                          <a:ea typeface="Arial" pitchFamily="34" charset="-122"/>
                          <a:cs typeface="Arial" pitchFamily="34" charset="-120"/>
                        </a:rPr>
                        <a:t>Learning engineering; content curation over creation</a:t>
                      </a:r>
                      <a:endParaRPr lang="en-US" sz="1080" dirty="0">
                        <a:latin typeface="Arial" charset="0"/>
                        <a:ea typeface="Arial" charset="0"/>
                        <a:cs typeface="Arial" charset="0"/>
                      </a:endParaRPr>
                    </a:p>
                  </a:txBody>
                  <a:tcPr marL="64008" marR="64008" marT="64008" marB="64008"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extLst>
                  <a:ext uri="{0D108BD9-81ED-4DB2-BD59-A6C34878D82A}">
                    <a16:rowId xmlns:a16="http://schemas.microsoft.com/office/drawing/2014/main" val="10001"/>
                  </a:ext>
                </a:extLst>
              </a:tr>
              <a:tr h="713232">
                <a:tc>
                  <a:txBody>
                    <a:bodyPr/>
                    <a:lstStyle/>
                    <a:p>
                      <a:pPr marL="0" indent="0">
                        <a:buNone/>
                      </a:pPr>
                      <a:r>
                        <a:rPr lang="en-US" sz="1080" dirty="0">
                          <a:solidFill>
                            <a:srgbClr val="1F2A37"/>
                          </a:solidFill>
                          <a:latin typeface="Arial" pitchFamily="34" charset="0"/>
                          <a:ea typeface="Arial" pitchFamily="34" charset="-122"/>
                          <a:cs typeface="Arial" pitchFamily="34" charset="-120"/>
                        </a:rPr>
                        <a:t>Classroom + placement as the default</a:t>
                      </a:r>
                      <a:endParaRPr lang="en-US" sz="1080" dirty="0">
                        <a:latin typeface="Arial" charset="0"/>
                        <a:ea typeface="Arial" charset="0"/>
                        <a:cs typeface="Arial" charset="0"/>
                      </a:endParaRPr>
                    </a:p>
                  </a:txBody>
                  <a:tcPr marL="64008" marR="64008" marT="64008" marB="64008"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tc>
                  <a:txBody>
                    <a:bodyPr/>
                    <a:lstStyle/>
                    <a:p>
                      <a:pPr marL="0" indent="0">
                        <a:buNone/>
                      </a:pPr>
                      <a:r>
                        <a:rPr lang="en-US" sz="1080" dirty="0">
                          <a:solidFill>
                            <a:srgbClr val="1F2A37"/>
                          </a:solidFill>
                          <a:latin typeface="Arial" pitchFamily="34" charset="0"/>
                          <a:ea typeface="Arial" pitchFamily="34" charset="-122"/>
                          <a:cs typeface="Arial" pitchFamily="34" charset="-120"/>
                        </a:rPr>
                        <a:t>Simulation, VR and digital twins as standard rehearsal spaces</a:t>
                      </a:r>
                      <a:endParaRPr lang="en-US" sz="1080" dirty="0">
                        <a:latin typeface="Arial" charset="0"/>
                        <a:ea typeface="Arial" charset="0"/>
                        <a:cs typeface="Arial" charset="0"/>
                      </a:endParaRPr>
                    </a:p>
                  </a:txBody>
                  <a:tcPr marL="64008" marR="64008" marT="64008" marB="64008"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tc>
                  <a:txBody>
                    <a:bodyPr/>
                    <a:lstStyle/>
                    <a:p>
                      <a:pPr marL="0" indent="0">
                        <a:buNone/>
                      </a:pPr>
                      <a:r>
                        <a:rPr lang="en-US" sz="1080" dirty="0">
                          <a:solidFill>
                            <a:srgbClr val="1F2A37"/>
                          </a:solidFill>
                          <a:latin typeface="Arial" pitchFamily="34" charset="0"/>
                          <a:ea typeface="Arial" pitchFamily="34" charset="-122"/>
                          <a:cs typeface="Arial" pitchFamily="34" charset="-120"/>
                        </a:rPr>
                        <a:t>Educator workforce skilled in immersive pedagogy</a:t>
                      </a:r>
                      <a:endParaRPr lang="en-US" sz="1080" dirty="0">
                        <a:latin typeface="Arial" charset="0"/>
                        <a:ea typeface="Arial" charset="0"/>
                        <a:cs typeface="Arial" charset="0"/>
                      </a:endParaRPr>
                    </a:p>
                  </a:txBody>
                  <a:tcPr marL="64008" marR="64008" marT="64008" marB="64008"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extLst>
                  <a:ext uri="{0D108BD9-81ED-4DB2-BD59-A6C34878D82A}">
                    <a16:rowId xmlns:a16="http://schemas.microsoft.com/office/drawing/2014/main" val="10002"/>
                  </a:ext>
                </a:extLst>
              </a:tr>
              <a:tr h="713232">
                <a:tc>
                  <a:txBody>
                    <a:bodyPr/>
                    <a:lstStyle/>
                    <a:p>
                      <a:pPr marL="0" indent="0">
                        <a:buNone/>
                      </a:pPr>
                      <a:r>
                        <a:rPr lang="en-US" sz="1080" dirty="0">
                          <a:solidFill>
                            <a:srgbClr val="1F2A37"/>
                          </a:solidFill>
                          <a:latin typeface="Arial" pitchFamily="34" charset="0"/>
                          <a:ea typeface="Arial" pitchFamily="34" charset="-122"/>
                          <a:cs typeface="Arial" pitchFamily="34" charset="-120"/>
                        </a:rPr>
                        <a:t>Uniform curricula by profession</a:t>
                      </a:r>
                      <a:endParaRPr lang="en-US" sz="1080" dirty="0">
                        <a:latin typeface="Arial" charset="0"/>
                        <a:ea typeface="Arial" charset="0"/>
                        <a:cs typeface="Arial" charset="0"/>
                      </a:endParaRPr>
                    </a:p>
                  </a:txBody>
                  <a:tcPr marL="64008" marR="64008" marT="64008" marB="64008"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tc>
                  <a:txBody>
                    <a:bodyPr/>
                    <a:lstStyle/>
                    <a:p>
                      <a:pPr marL="0" indent="0">
                        <a:buNone/>
                      </a:pPr>
                      <a:r>
                        <a:rPr lang="en-US" sz="1080" dirty="0">
                          <a:solidFill>
                            <a:srgbClr val="1F2A37"/>
                          </a:solidFill>
                          <a:latin typeface="Arial" pitchFamily="34" charset="0"/>
                          <a:ea typeface="Arial" pitchFamily="34" charset="-122"/>
                          <a:cs typeface="Arial" pitchFamily="34" charset="-120"/>
                        </a:rPr>
                        <a:t>Personalised pathways built on live skills data</a:t>
                      </a:r>
                      <a:endParaRPr lang="en-US" sz="1080" dirty="0">
                        <a:latin typeface="Arial" charset="0"/>
                        <a:ea typeface="Arial" charset="0"/>
                        <a:cs typeface="Arial" charset="0"/>
                      </a:endParaRPr>
                    </a:p>
                  </a:txBody>
                  <a:tcPr marL="64008" marR="64008" marT="64008" marB="64008"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tc>
                  <a:txBody>
                    <a:bodyPr/>
                    <a:lstStyle/>
                    <a:p>
                      <a:pPr marL="0" indent="0">
                        <a:buNone/>
                      </a:pPr>
                      <a:r>
                        <a:rPr lang="en-US" sz="1080" dirty="0">
                          <a:solidFill>
                            <a:srgbClr val="1F2A37"/>
                          </a:solidFill>
                          <a:latin typeface="Arial" pitchFamily="34" charset="0"/>
                          <a:ea typeface="Arial" pitchFamily="34" charset="-122"/>
                          <a:cs typeface="Arial" pitchFamily="34" charset="-120"/>
                        </a:rPr>
                        <a:t>Workforce analytics; skills taxonomies; data ethics</a:t>
                      </a:r>
                      <a:endParaRPr lang="en-US" sz="1080" dirty="0">
                        <a:latin typeface="Arial" charset="0"/>
                        <a:ea typeface="Arial" charset="0"/>
                        <a:cs typeface="Arial" charset="0"/>
                      </a:endParaRPr>
                    </a:p>
                  </a:txBody>
                  <a:tcPr marL="64008" marR="64008" marT="64008" marB="64008"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extLst>
                  <a:ext uri="{0D108BD9-81ED-4DB2-BD59-A6C34878D82A}">
                    <a16:rowId xmlns:a16="http://schemas.microsoft.com/office/drawing/2014/main" val="10003"/>
                  </a:ext>
                </a:extLst>
              </a:tr>
              <a:tr h="713232">
                <a:tc>
                  <a:txBody>
                    <a:bodyPr/>
                    <a:lstStyle/>
                    <a:p>
                      <a:pPr marL="0" indent="0">
                        <a:buNone/>
                      </a:pPr>
                      <a:r>
                        <a:rPr lang="en-US" sz="1080" dirty="0">
                          <a:solidFill>
                            <a:srgbClr val="1F2A37"/>
                          </a:solidFill>
                          <a:latin typeface="Arial" pitchFamily="34" charset="0"/>
                          <a:ea typeface="Arial" pitchFamily="34" charset="-122"/>
                          <a:cs typeface="Arial" pitchFamily="34" charset="-120"/>
                        </a:rPr>
                        <a:t>Clinical skills as the core syllabus</a:t>
                      </a:r>
                      <a:endParaRPr lang="en-US" sz="1080" dirty="0">
                        <a:latin typeface="Arial" charset="0"/>
                        <a:ea typeface="Arial" charset="0"/>
                        <a:cs typeface="Arial" charset="0"/>
                      </a:endParaRPr>
                    </a:p>
                  </a:txBody>
                  <a:tcPr marL="64008" marR="64008" marT="64008" marB="64008"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tc>
                  <a:txBody>
                    <a:bodyPr/>
                    <a:lstStyle/>
                    <a:p>
                      <a:pPr marL="0" indent="0">
                        <a:buNone/>
                      </a:pPr>
                      <a:r>
                        <a:rPr lang="en-US" sz="1080" dirty="0">
                          <a:solidFill>
                            <a:srgbClr val="1F2A37"/>
                          </a:solidFill>
                          <a:latin typeface="Arial" pitchFamily="34" charset="0"/>
                          <a:ea typeface="Arial" pitchFamily="34" charset="-122"/>
                          <a:cs typeface="Arial" pitchFamily="34" charset="-120"/>
                        </a:rPr>
                        <a:t>Clinical + AI oversight skills: validating outputs, knowing when to overrule the machine</a:t>
                      </a:r>
                      <a:endParaRPr lang="en-US" sz="1080" dirty="0">
                        <a:latin typeface="Arial" charset="0"/>
                        <a:ea typeface="Arial" charset="0"/>
                        <a:cs typeface="Arial" charset="0"/>
                      </a:endParaRPr>
                    </a:p>
                  </a:txBody>
                  <a:tcPr marL="64008" marR="64008" marT="64008" marB="64008"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tc>
                  <a:txBody>
                    <a:bodyPr/>
                    <a:lstStyle/>
                    <a:p>
                      <a:pPr marL="0" indent="0">
                        <a:buNone/>
                      </a:pPr>
                      <a:r>
                        <a:rPr lang="en-US" sz="1080" dirty="0">
                          <a:solidFill>
                            <a:srgbClr val="1F2A37"/>
                          </a:solidFill>
                          <a:latin typeface="Arial" pitchFamily="34" charset="0"/>
                          <a:ea typeface="Arial" pitchFamily="34" charset="-122"/>
                          <a:cs typeface="Arial" pitchFamily="34" charset="-120"/>
                        </a:rPr>
                        <a:t>Human-in-the-loop judgement; safety-case literacy</a:t>
                      </a:r>
                      <a:endParaRPr lang="en-US" sz="1080" dirty="0">
                        <a:latin typeface="Arial" charset="0"/>
                        <a:ea typeface="Arial" charset="0"/>
                        <a:cs typeface="Arial" charset="0"/>
                      </a:endParaRPr>
                    </a:p>
                  </a:txBody>
                  <a:tcPr marL="64008" marR="64008" marT="64008" marB="64008"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extLst>
                  <a:ext uri="{0D108BD9-81ED-4DB2-BD59-A6C34878D82A}">
                    <a16:rowId xmlns:a16="http://schemas.microsoft.com/office/drawing/2014/main" val="10004"/>
                  </a:ext>
                </a:extLst>
              </a:tr>
              <a:tr h="713232">
                <a:tc>
                  <a:txBody>
                    <a:bodyPr/>
                    <a:lstStyle/>
                    <a:p>
                      <a:pPr marL="0" indent="0">
                        <a:buNone/>
                      </a:pPr>
                      <a:r>
                        <a:rPr lang="en-US" sz="1080" dirty="0">
                          <a:solidFill>
                            <a:srgbClr val="1F2A37"/>
                          </a:solidFill>
                          <a:latin typeface="Arial" pitchFamily="34" charset="0"/>
                          <a:ea typeface="Arial" pitchFamily="34" charset="-122"/>
                          <a:cs typeface="Arial" pitchFamily="34" charset="-120"/>
                        </a:rPr>
                        <a:t>L&amp;D as a support function</a:t>
                      </a:r>
                      <a:endParaRPr lang="en-US" sz="1080" dirty="0">
                        <a:latin typeface="Arial" charset="0"/>
                        <a:ea typeface="Arial" charset="0"/>
                        <a:cs typeface="Arial" charset="0"/>
                      </a:endParaRPr>
                    </a:p>
                  </a:txBody>
                  <a:tcPr marL="64008" marR="64008" marT="64008" marB="64008"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tc>
                  <a:txBody>
                    <a:bodyPr/>
                    <a:lstStyle/>
                    <a:p>
                      <a:pPr marL="0" indent="0">
                        <a:buNone/>
                      </a:pPr>
                      <a:r>
                        <a:rPr lang="en-US" sz="1080" dirty="0">
                          <a:solidFill>
                            <a:srgbClr val="1F2A37"/>
                          </a:solidFill>
                          <a:latin typeface="Arial" pitchFamily="34" charset="0"/>
                          <a:ea typeface="Arial" pitchFamily="34" charset="-122"/>
                          <a:cs typeface="Arial" pitchFamily="34" charset="-120"/>
                        </a:rPr>
                        <a:t>L&amp;D as strategic workforce transformation partner</a:t>
                      </a:r>
                      <a:endParaRPr lang="en-US" sz="1080" dirty="0">
                        <a:latin typeface="Arial" charset="0"/>
                        <a:ea typeface="Arial" charset="0"/>
                        <a:cs typeface="Arial" charset="0"/>
                      </a:endParaRPr>
                    </a:p>
                  </a:txBody>
                  <a:tcPr marL="64008" marR="64008" marT="64008" marB="64008"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tc>
                  <a:txBody>
                    <a:bodyPr/>
                    <a:lstStyle/>
                    <a:p>
                      <a:pPr marL="0" indent="0">
                        <a:buNone/>
                      </a:pPr>
                      <a:r>
                        <a:rPr lang="en-US" sz="1080" dirty="0">
                          <a:solidFill>
                            <a:srgbClr val="1F2A37"/>
                          </a:solidFill>
                          <a:latin typeface="Arial" pitchFamily="34" charset="0"/>
                          <a:ea typeface="Arial" pitchFamily="34" charset="-122"/>
                          <a:cs typeface="Arial" pitchFamily="34" charset="-120"/>
                        </a:rPr>
                        <a:t>Strategic HRD alignment (Garavan, 2007)</a:t>
                      </a:r>
                      <a:endParaRPr lang="en-US" sz="1080" dirty="0">
                        <a:latin typeface="Arial" charset="0"/>
                        <a:ea typeface="Arial" charset="0"/>
                        <a:cs typeface="Arial" charset="0"/>
                      </a:endParaRPr>
                    </a:p>
                  </a:txBody>
                  <a:tcPr marL="64008" marR="64008" marT="64008" marB="64008"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extLst>
                  <a:ext uri="{0D108BD9-81ED-4DB2-BD59-A6C34878D82A}">
                    <a16:rowId xmlns:a16="http://schemas.microsoft.com/office/drawing/2014/main" val="10005"/>
                  </a:ext>
                </a:extLst>
              </a:tr>
            </a:tbl>
          </a:graphicData>
        </a:graphic>
      </p:graphicFrame>
      <p:sp>
        <p:nvSpPr>
          <p:cNvPr id="5" name="Text 2"/>
          <p:cNvSpPr/>
          <p:nvPr/>
        </p:nvSpPr>
        <p:spPr>
          <a:xfrm>
            <a:off x="502920" y="5989320"/>
            <a:ext cx="11155680" cy="502920"/>
          </a:xfrm>
          <a:prstGeom prst="rect">
            <a:avLst/>
          </a:prstGeom>
          <a:noFill/>
          <a:ln/>
        </p:spPr>
        <p:txBody>
          <a:bodyPr wrap="square" lIns="0" tIns="0" rIns="0" bIns="0" rtlCol="0" anchor="ctr"/>
          <a:lstStyle/>
          <a:p>
            <a:pPr marL="0" indent="0">
              <a:buNone/>
            </a:pPr>
            <a:endParaRPr lang="en-US" sz="1150" dirty="0"/>
          </a:p>
        </p:txBody>
      </p:sp>
      <p:sp>
        <p:nvSpPr>
          <p:cNvPr id="7" name="Text 4"/>
          <p:cNvSpPr/>
          <p:nvPr/>
        </p:nvSpPr>
        <p:spPr>
          <a:xfrm>
            <a:off x="11411712" y="6446520"/>
            <a:ext cx="457200" cy="274320"/>
          </a:xfrm>
          <a:prstGeom prst="rect">
            <a:avLst/>
          </a:prstGeom>
          <a:noFill/>
          <a:ln/>
        </p:spPr>
        <p:txBody>
          <a:bodyPr wrap="square" lIns="0" tIns="0" rIns="0" bIns="0" rtlCol="0" anchor="ctr"/>
          <a:lstStyle/>
          <a:p>
            <a:pPr marL="0" indent="0" algn="r">
              <a:buNone/>
            </a:pPr>
            <a:r>
              <a:rPr lang="en-US" sz="1000" dirty="0">
                <a:solidFill>
                  <a:srgbClr val="5A6B7B"/>
                </a:solidFill>
                <a:latin typeface="Arial" pitchFamily="34" charset="0"/>
                <a:ea typeface="Arial" pitchFamily="34" charset="-122"/>
                <a:cs typeface="Arial" pitchFamily="34" charset="-120"/>
              </a:rPr>
              <a:t>24</a:t>
            </a:r>
            <a:endParaRPr lang="en-US" sz="100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 2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457200"/>
            <a:ext cx="11155680" cy="658368"/>
          </a:xfrm>
          <a:prstGeom prst="rect">
            <a:avLst/>
          </a:prstGeom>
          <a:noFill/>
          <a:ln/>
        </p:spPr>
        <p:txBody>
          <a:bodyPr wrap="square" lIns="0" tIns="0" rIns="0" bIns="0" rtlCol="0" anchor="ctr"/>
          <a:lstStyle/>
          <a:p>
            <a:pPr marL="0" indent="0">
              <a:buNone/>
            </a:pPr>
            <a:r>
              <a:rPr lang="en-US" sz="3000" b="1" dirty="0">
                <a:solidFill>
                  <a:srgbClr val="003087"/>
                </a:solidFill>
                <a:latin typeface="Arial" pitchFamily="34" charset="0"/>
                <a:ea typeface="Arial" pitchFamily="34" charset="-122"/>
                <a:cs typeface="Arial" pitchFamily="34" charset="-120"/>
              </a:rPr>
              <a:t>What NHS England must prepare for now</a:t>
            </a:r>
            <a:endParaRPr lang="en-US" sz="3000" dirty="0"/>
          </a:p>
        </p:txBody>
      </p:sp>
      <p:sp>
        <p:nvSpPr>
          <p:cNvPr id="4" name="Shape 2"/>
          <p:cNvSpPr/>
          <p:nvPr/>
        </p:nvSpPr>
        <p:spPr>
          <a:xfrm>
            <a:off x="502920" y="1783080"/>
            <a:ext cx="5532120" cy="1874520"/>
          </a:xfrm>
          <a:prstGeom prst="roundRect">
            <a:avLst>
              <a:gd name="adj" fmla="val 3415"/>
            </a:avLst>
          </a:prstGeom>
          <a:solidFill>
            <a:srgbClr val="F4F8FC"/>
          </a:solidFill>
          <a:ln w="12700">
            <a:solidFill>
              <a:srgbClr val="D7E3F0"/>
            </a:solidFill>
            <a:prstDash val="solid"/>
          </a:ln>
        </p:spPr>
      </p:sp>
      <p:sp>
        <p:nvSpPr>
          <p:cNvPr id="5" name="Shape 3"/>
          <p:cNvSpPr/>
          <p:nvPr/>
        </p:nvSpPr>
        <p:spPr>
          <a:xfrm>
            <a:off x="704088" y="1984248"/>
            <a:ext cx="502920" cy="502920"/>
          </a:xfrm>
          <a:prstGeom prst="ellipse">
            <a:avLst/>
          </a:prstGeom>
          <a:solidFill>
            <a:srgbClr val="FFFFFF"/>
          </a:solidFill>
          <a:ln/>
        </p:spPr>
      </p:sp>
      <p:pic>
        <p:nvPicPr>
          <p:cNvPr id="6" name="Image 0" descr="preencoded.png"/>
          <p:cNvPicPr>
            <a:picLocks noChangeAspect="1"/>
          </p:cNvPicPr>
          <p:nvPr/>
        </p:nvPicPr>
        <p:blipFill>
          <a:blip r:embed="rId3"/>
          <a:stretch>
            <a:fillRect/>
          </a:stretch>
        </p:blipFill>
        <p:spPr>
          <a:xfrm>
            <a:off x="772909" y="2053069"/>
            <a:ext cx="372161" cy="372161"/>
          </a:xfrm>
          <a:prstGeom prst="rect">
            <a:avLst/>
          </a:prstGeom>
        </p:spPr>
      </p:pic>
      <p:sp>
        <p:nvSpPr>
          <p:cNvPr id="7" name="Text 4"/>
          <p:cNvSpPr/>
          <p:nvPr/>
        </p:nvSpPr>
        <p:spPr>
          <a:xfrm>
            <a:off x="1371600" y="2002536"/>
            <a:ext cx="4526280" cy="457200"/>
          </a:xfrm>
          <a:prstGeom prst="rect">
            <a:avLst/>
          </a:prstGeom>
          <a:noFill/>
          <a:ln/>
        </p:spPr>
        <p:txBody>
          <a:bodyPr wrap="square" lIns="0" tIns="0" rIns="0" bIns="0" rtlCol="0" anchor="ctr"/>
          <a:lstStyle/>
          <a:p>
            <a:pPr marL="0" indent="0">
              <a:buNone/>
            </a:pPr>
            <a:r>
              <a:rPr lang="en-US" sz="1400" b="1" dirty="0">
                <a:solidFill>
                  <a:srgbClr val="003087"/>
                </a:solidFill>
                <a:latin typeface="Arial" pitchFamily="34" charset="0"/>
                <a:ea typeface="Arial" pitchFamily="34" charset="-122"/>
                <a:cs typeface="Arial" pitchFamily="34" charset="-120"/>
              </a:rPr>
              <a:t>Governance before scale</a:t>
            </a:r>
            <a:endParaRPr lang="en-US" sz="1400" dirty="0"/>
          </a:p>
        </p:txBody>
      </p:sp>
      <p:sp>
        <p:nvSpPr>
          <p:cNvPr id="8" name="Text 5"/>
          <p:cNvSpPr/>
          <p:nvPr/>
        </p:nvSpPr>
        <p:spPr>
          <a:xfrm>
            <a:off x="1371600" y="2496312"/>
            <a:ext cx="4480560" cy="1097280"/>
          </a:xfrm>
          <a:prstGeom prst="rect">
            <a:avLst/>
          </a:prstGeom>
          <a:noFill/>
          <a:ln/>
        </p:spPr>
        <p:txBody>
          <a:bodyPr wrap="square" lIns="0" tIns="0" rIns="0" bIns="0" rtlCol="0" anchor="ctr"/>
          <a:lstStyle/>
          <a:p>
            <a:pPr marL="0" indent="0">
              <a:buNone/>
            </a:pPr>
            <a:r>
              <a:rPr lang="en-US" sz="1120" dirty="0">
                <a:solidFill>
                  <a:srgbClr val="1F2A37"/>
                </a:solidFill>
                <a:latin typeface="Arial" pitchFamily="34" charset="0"/>
                <a:ea typeface="Arial" pitchFamily="34" charset="-122"/>
                <a:cs typeface="Arial" pitchFamily="34" charset="-120"/>
              </a:rPr>
              <a:t>National standards for AI use in practice and in training, ending the current ICB-by-ICB lottery — clinician confidence follows clarity, not enthusiasm.</a:t>
            </a:r>
            <a:endParaRPr lang="en-US" sz="1120" dirty="0"/>
          </a:p>
        </p:txBody>
      </p:sp>
      <p:sp>
        <p:nvSpPr>
          <p:cNvPr id="9" name="Shape 6"/>
          <p:cNvSpPr/>
          <p:nvPr/>
        </p:nvSpPr>
        <p:spPr>
          <a:xfrm>
            <a:off x="6309360" y="1783080"/>
            <a:ext cx="5532120" cy="1874520"/>
          </a:xfrm>
          <a:prstGeom prst="roundRect">
            <a:avLst>
              <a:gd name="adj" fmla="val 3415"/>
            </a:avLst>
          </a:prstGeom>
          <a:solidFill>
            <a:srgbClr val="F4F8FC"/>
          </a:solidFill>
          <a:ln w="12700">
            <a:solidFill>
              <a:srgbClr val="D7E3F0"/>
            </a:solidFill>
            <a:prstDash val="solid"/>
          </a:ln>
        </p:spPr>
      </p:sp>
      <p:sp>
        <p:nvSpPr>
          <p:cNvPr id="10" name="Shape 7"/>
          <p:cNvSpPr/>
          <p:nvPr/>
        </p:nvSpPr>
        <p:spPr>
          <a:xfrm>
            <a:off x="6510528" y="1984248"/>
            <a:ext cx="502920" cy="502920"/>
          </a:xfrm>
          <a:prstGeom prst="ellipse">
            <a:avLst/>
          </a:prstGeom>
          <a:solidFill>
            <a:srgbClr val="FFFFFF"/>
          </a:solidFill>
          <a:ln/>
        </p:spPr>
      </p:sp>
      <p:pic>
        <p:nvPicPr>
          <p:cNvPr id="11" name="Image 1" descr="preencoded.png"/>
          <p:cNvPicPr>
            <a:picLocks noChangeAspect="1"/>
          </p:cNvPicPr>
          <p:nvPr/>
        </p:nvPicPr>
        <p:blipFill>
          <a:blip r:embed="rId4"/>
          <a:stretch>
            <a:fillRect/>
          </a:stretch>
        </p:blipFill>
        <p:spPr>
          <a:xfrm>
            <a:off x="6579349" y="2053069"/>
            <a:ext cx="372161" cy="372161"/>
          </a:xfrm>
          <a:prstGeom prst="rect">
            <a:avLst/>
          </a:prstGeom>
        </p:spPr>
      </p:pic>
      <p:sp>
        <p:nvSpPr>
          <p:cNvPr id="12" name="Text 8"/>
          <p:cNvSpPr/>
          <p:nvPr/>
        </p:nvSpPr>
        <p:spPr>
          <a:xfrm>
            <a:off x="7178040" y="2002536"/>
            <a:ext cx="4526280" cy="457200"/>
          </a:xfrm>
          <a:prstGeom prst="rect">
            <a:avLst/>
          </a:prstGeom>
          <a:noFill/>
          <a:ln/>
        </p:spPr>
        <p:txBody>
          <a:bodyPr wrap="square" lIns="0" tIns="0" rIns="0" bIns="0" rtlCol="0" anchor="ctr"/>
          <a:lstStyle/>
          <a:p>
            <a:pPr marL="0" indent="0">
              <a:buNone/>
            </a:pPr>
            <a:r>
              <a:rPr lang="en-US" sz="1400" b="1" dirty="0">
                <a:solidFill>
                  <a:srgbClr val="003087"/>
                </a:solidFill>
                <a:latin typeface="Arial" pitchFamily="34" charset="0"/>
                <a:ea typeface="Arial" pitchFamily="34" charset="-122"/>
                <a:cs typeface="Arial" pitchFamily="34" charset="-120"/>
              </a:rPr>
              <a:t>An educator workforce plan</a:t>
            </a:r>
            <a:endParaRPr lang="en-US" sz="1400" dirty="0"/>
          </a:p>
        </p:txBody>
      </p:sp>
      <p:sp>
        <p:nvSpPr>
          <p:cNvPr id="13" name="Text 9"/>
          <p:cNvSpPr/>
          <p:nvPr/>
        </p:nvSpPr>
        <p:spPr>
          <a:xfrm>
            <a:off x="7178040" y="2496312"/>
            <a:ext cx="4480560" cy="1097280"/>
          </a:xfrm>
          <a:prstGeom prst="rect">
            <a:avLst/>
          </a:prstGeom>
          <a:noFill/>
          <a:ln/>
        </p:spPr>
        <p:txBody>
          <a:bodyPr wrap="square" lIns="0" tIns="0" rIns="0" bIns="0" rtlCol="0" anchor="ctr"/>
          <a:lstStyle/>
          <a:p>
            <a:pPr marL="0" indent="0">
              <a:buNone/>
            </a:pPr>
            <a:r>
              <a:rPr lang="en-US" sz="1120" dirty="0">
                <a:solidFill>
                  <a:srgbClr val="1F2A37"/>
                </a:solidFill>
                <a:latin typeface="Arial" pitchFamily="34" charset="0"/>
                <a:ea typeface="Arial" pitchFamily="34" charset="-122"/>
                <a:cs typeface="Arial" pitchFamily="34" charset="-120"/>
              </a:rPr>
              <a:t>Simulation, immersive and AI-era pedagogy need trained educators; the forthcoming 10 Year Workforce Plan must fund them explicitly (NHS Confederation, 2026).</a:t>
            </a:r>
            <a:endParaRPr lang="en-US" sz="1120" dirty="0"/>
          </a:p>
        </p:txBody>
      </p:sp>
      <p:sp>
        <p:nvSpPr>
          <p:cNvPr id="14" name="Shape 10"/>
          <p:cNvSpPr/>
          <p:nvPr/>
        </p:nvSpPr>
        <p:spPr>
          <a:xfrm>
            <a:off x="502920" y="3840480"/>
            <a:ext cx="5532120" cy="1874520"/>
          </a:xfrm>
          <a:prstGeom prst="roundRect">
            <a:avLst>
              <a:gd name="adj" fmla="val 3415"/>
            </a:avLst>
          </a:prstGeom>
          <a:solidFill>
            <a:srgbClr val="FFFFFF"/>
          </a:solidFill>
          <a:ln/>
          <a:effectLst>
            <a:outerShdw blurRad="88900" dist="25400" dir="5400000" algn="bl" rotWithShape="0">
              <a:srgbClr val="8FA6C0">
                <a:alpha val="22000"/>
              </a:srgbClr>
            </a:outerShdw>
          </a:effectLst>
        </p:spPr>
      </p:sp>
      <p:sp>
        <p:nvSpPr>
          <p:cNvPr id="15" name="Shape 11"/>
          <p:cNvSpPr/>
          <p:nvPr/>
        </p:nvSpPr>
        <p:spPr>
          <a:xfrm>
            <a:off x="704088" y="4041648"/>
            <a:ext cx="502920" cy="502920"/>
          </a:xfrm>
          <a:prstGeom prst="ellipse">
            <a:avLst/>
          </a:prstGeom>
          <a:solidFill>
            <a:srgbClr val="EAF2FA"/>
          </a:solidFill>
          <a:ln/>
        </p:spPr>
      </p:sp>
      <p:pic>
        <p:nvPicPr>
          <p:cNvPr id="16" name="Image 2" descr="preencoded.png"/>
          <p:cNvPicPr>
            <a:picLocks noChangeAspect="1"/>
          </p:cNvPicPr>
          <p:nvPr/>
        </p:nvPicPr>
        <p:blipFill>
          <a:blip r:embed="rId5"/>
          <a:stretch>
            <a:fillRect/>
          </a:stretch>
        </p:blipFill>
        <p:spPr>
          <a:xfrm>
            <a:off x="772909" y="4110469"/>
            <a:ext cx="372161" cy="372161"/>
          </a:xfrm>
          <a:prstGeom prst="rect">
            <a:avLst/>
          </a:prstGeom>
        </p:spPr>
      </p:pic>
      <p:sp>
        <p:nvSpPr>
          <p:cNvPr id="17" name="Text 12"/>
          <p:cNvSpPr/>
          <p:nvPr/>
        </p:nvSpPr>
        <p:spPr>
          <a:xfrm>
            <a:off x="1371600" y="4059936"/>
            <a:ext cx="4526280" cy="457200"/>
          </a:xfrm>
          <a:prstGeom prst="rect">
            <a:avLst/>
          </a:prstGeom>
          <a:noFill/>
          <a:ln/>
        </p:spPr>
        <p:txBody>
          <a:bodyPr wrap="square" lIns="0" tIns="0" rIns="0" bIns="0" rtlCol="0" anchor="ctr"/>
          <a:lstStyle/>
          <a:p>
            <a:pPr marL="0" indent="0">
              <a:buNone/>
            </a:pPr>
            <a:r>
              <a:rPr lang="en-US" sz="1400" b="1" dirty="0">
                <a:solidFill>
                  <a:srgbClr val="003087"/>
                </a:solidFill>
                <a:latin typeface="Arial" pitchFamily="34" charset="0"/>
                <a:ea typeface="Arial" pitchFamily="34" charset="-122"/>
                <a:cs typeface="Arial" pitchFamily="34" charset="-120"/>
              </a:rPr>
              <a:t>Equity by design</a:t>
            </a:r>
            <a:endParaRPr lang="en-US" sz="1400" dirty="0"/>
          </a:p>
        </p:txBody>
      </p:sp>
      <p:sp>
        <p:nvSpPr>
          <p:cNvPr id="18" name="Text 13"/>
          <p:cNvSpPr/>
          <p:nvPr/>
        </p:nvSpPr>
        <p:spPr>
          <a:xfrm>
            <a:off x="1371600" y="4553712"/>
            <a:ext cx="4480560" cy="1097280"/>
          </a:xfrm>
          <a:prstGeom prst="rect">
            <a:avLst/>
          </a:prstGeom>
          <a:noFill/>
          <a:ln/>
        </p:spPr>
        <p:txBody>
          <a:bodyPr wrap="square" lIns="0" tIns="0" rIns="0" bIns="0" rtlCol="0" anchor="ctr"/>
          <a:lstStyle/>
          <a:p>
            <a:pPr marL="0" indent="0">
              <a:buNone/>
            </a:pPr>
            <a:r>
              <a:rPr lang="en-US" sz="1120" dirty="0">
                <a:solidFill>
                  <a:srgbClr val="1F2A37"/>
                </a:solidFill>
                <a:latin typeface="Arial" pitchFamily="34" charset="0"/>
                <a:ea typeface="Arial" pitchFamily="34" charset="-122"/>
                <a:cs typeface="Arial" pitchFamily="34" charset="-120"/>
              </a:rPr>
              <a:t>Digital capability gaps track age, role and background; without deliberate inclusion, AI-era learning will widen the very disparities the WRES agenda targets.</a:t>
            </a:r>
            <a:endParaRPr lang="en-US" sz="1120" dirty="0"/>
          </a:p>
        </p:txBody>
      </p:sp>
      <p:sp>
        <p:nvSpPr>
          <p:cNvPr id="19" name="Shape 14"/>
          <p:cNvSpPr/>
          <p:nvPr/>
        </p:nvSpPr>
        <p:spPr>
          <a:xfrm>
            <a:off x="6309360" y="3840480"/>
            <a:ext cx="5532120" cy="1874520"/>
          </a:xfrm>
          <a:prstGeom prst="roundRect">
            <a:avLst>
              <a:gd name="adj" fmla="val 3415"/>
            </a:avLst>
          </a:prstGeom>
          <a:solidFill>
            <a:srgbClr val="FFFFFF"/>
          </a:solidFill>
          <a:ln/>
          <a:effectLst>
            <a:outerShdw blurRad="88900" dist="25400" dir="5400000" algn="bl" rotWithShape="0">
              <a:srgbClr val="8FA6C0">
                <a:alpha val="22000"/>
              </a:srgbClr>
            </a:outerShdw>
          </a:effectLst>
        </p:spPr>
      </p:sp>
      <p:sp>
        <p:nvSpPr>
          <p:cNvPr id="20" name="Shape 15"/>
          <p:cNvSpPr/>
          <p:nvPr/>
        </p:nvSpPr>
        <p:spPr>
          <a:xfrm>
            <a:off x="6510528" y="4041648"/>
            <a:ext cx="502920" cy="502920"/>
          </a:xfrm>
          <a:prstGeom prst="ellipse">
            <a:avLst/>
          </a:prstGeom>
          <a:solidFill>
            <a:srgbClr val="EAF2FA"/>
          </a:solidFill>
          <a:ln/>
        </p:spPr>
      </p:sp>
      <p:pic>
        <p:nvPicPr>
          <p:cNvPr id="21" name="Image 3" descr="preencoded.png"/>
          <p:cNvPicPr>
            <a:picLocks noChangeAspect="1"/>
          </p:cNvPicPr>
          <p:nvPr/>
        </p:nvPicPr>
        <p:blipFill>
          <a:blip r:embed="rId6"/>
          <a:stretch>
            <a:fillRect/>
          </a:stretch>
        </p:blipFill>
        <p:spPr>
          <a:xfrm>
            <a:off x="6579349" y="4110469"/>
            <a:ext cx="372161" cy="372161"/>
          </a:xfrm>
          <a:prstGeom prst="rect">
            <a:avLst/>
          </a:prstGeom>
        </p:spPr>
      </p:pic>
      <p:sp>
        <p:nvSpPr>
          <p:cNvPr id="22" name="Text 16"/>
          <p:cNvSpPr/>
          <p:nvPr/>
        </p:nvSpPr>
        <p:spPr>
          <a:xfrm>
            <a:off x="7178040" y="4059936"/>
            <a:ext cx="4526280" cy="457200"/>
          </a:xfrm>
          <a:prstGeom prst="rect">
            <a:avLst/>
          </a:prstGeom>
          <a:noFill/>
          <a:ln/>
        </p:spPr>
        <p:txBody>
          <a:bodyPr wrap="square" lIns="0" tIns="0" rIns="0" bIns="0" rtlCol="0" anchor="ctr"/>
          <a:lstStyle/>
          <a:p>
            <a:pPr marL="0" indent="0">
              <a:buNone/>
            </a:pPr>
            <a:r>
              <a:rPr lang="en-US" sz="1400" b="1" dirty="0">
                <a:solidFill>
                  <a:srgbClr val="003087"/>
                </a:solidFill>
                <a:latin typeface="Arial" pitchFamily="34" charset="0"/>
                <a:ea typeface="Arial" pitchFamily="34" charset="-122"/>
                <a:cs typeface="Arial" pitchFamily="34" charset="-120"/>
              </a:rPr>
              <a:t>Reskilling as infrastructure</a:t>
            </a:r>
            <a:endParaRPr lang="en-US" sz="1400" dirty="0"/>
          </a:p>
        </p:txBody>
      </p:sp>
      <p:sp>
        <p:nvSpPr>
          <p:cNvPr id="23" name="Text 17"/>
          <p:cNvSpPr/>
          <p:nvPr/>
        </p:nvSpPr>
        <p:spPr>
          <a:xfrm>
            <a:off x="7178040" y="4553712"/>
            <a:ext cx="4480560" cy="1097280"/>
          </a:xfrm>
          <a:prstGeom prst="rect">
            <a:avLst/>
          </a:prstGeom>
          <a:noFill/>
          <a:ln/>
        </p:spPr>
        <p:txBody>
          <a:bodyPr wrap="square" lIns="0" tIns="0" rIns="0" bIns="0" rtlCol="0" anchor="ctr"/>
          <a:lstStyle/>
          <a:p>
            <a:pPr marL="0" indent="0">
              <a:buNone/>
            </a:pPr>
            <a:r>
              <a:rPr lang="en-US" sz="1120" dirty="0">
                <a:solidFill>
                  <a:srgbClr val="1F2A37"/>
                </a:solidFill>
                <a:latin typeface="Arial" pitchFamily="34" charset="0"/>
                <a:ea typeface="Arial" pitchFamily="34" charset="-122"/>
                <a:cs typeface="Arial" pitchFamily="34" charset="-120"/>
              </a:rPr>
              <a:t>Treat continuous reskilling like estates or IT: permanently funded, centrally standardised, locally delivered — not a per-initiative afterthought.</a:t>
            </a:r>
            <a:endParaRPr lang="en-US" sz="1120" dirty="0"/>
          </a:p>
        </p:txBody>
      </p:sp>
      <p:sp>
        <p:nvSpPr>
          <p:cNvPr id="24" name="Text 18"/>
          <p:cNvSpPr/>
          <p:nvPr/>
        </p:nvSpPr>
        <p:spPr>
          <a:xfrm>
            <a:off x="502920" y="5989320"/>
            <a:ext cx="11155680" cy="365760"/>
          </a:xfrm>
          <a:prstGeom prst="rect">
            <a:avLst/>
          </a:prstGeom>
          <a:noFill/>
          <a:ln/>
        </p:spPr>
        <p:txBody>
          <a:bodyPr wrap="square" lIns="0" tIns="0" rIns="0" bIns="0" rtlCol="0" anchor="ctr"/>
          <a:lstStyle/>
          <a:p>
            <a:pPr marL="0" indent="0">
              <a:buNone/>
            </a:pPr>
            <a:endParaRPr lang="en-US" sz="1250" dirty="0"/>
          </a:p>
        </p:txBody>
      </p:sp>
      <p:sp>
        <p:nvSpPr>
          <p:cNvPr id="26" name="Text 20"/>
          <p:cNvSpPr/>
          <p:nvPr/>
        </p:nvSpPr>
        <p:spPr>
          <a:xfrm>
            <a:off x="11411712" y="6446520"/>
            <a:ext cx="457200" cy="274320"/>
          </a:xfrm>
          <a:prstGeom prst="rect">
            <a:avLst/>
          </a:prstGeom>
          <a:noFill/>
          <a:ln/>
        </p:spPr>
        <p:txBody>
          <a:bodyPr wrap="square" lIns="0" tIns="0" rIns="0" bIns="0" rtlCol="0" anchor="ctr"/>
          <a:lstStyle/>
          <a:p>
            <a:pPr marL="0" indent="0" algn="r">
              <a:buNone/>
            </a:pPr>
            <a:r>
              <a:rPr lang="en-US" sz="1000" dirty="0">
                <a:solidFill>
                  <a:srgbClr val="5A6B7B"/>
                </a:solidFill>
                <a:latin typeface="Arial" pitchFamily="34" charset="0"/>
                <a:ea typeface="Arial" pitchFamily="34" charset="-122"/>
                <a:cs typeface="Arial" pitchFamily="34" charset="-120"/>
              </a:rPr>
              <a:t>25</a:t>
            </a:r>
            <a:endParaRPr lang="en-US" sz="1000"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name="Slide 26">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457200"/>
            <a:ext cx="11155680" cy="658368"/>
          </a:xfrm>
          <a:prstGeom prst="rect">
            <a:avLst/>
          </a:prstGeom>
          <a:noFill/>
          <a:ln/>
        </p:spPr>
        <p:txBody>
          <a:bodyPr wrap="square" lIns="0" tIns="0" rIns="0" bIns="0" rtlCol="0" anchor="ctr"/>
          <a:lstStyle/>
          <a:p>
            <a:pPr marL="0" indent="0">
              <a:buNone/>
            </a:pPr>
            <a:r>
              <a:rPr lang="en-US" sz="3000" b="1" dirty="0">
                <a:solidFill>
                  <a:srgbClr val="003087"/>
                </a:solidFill>
                <a:latin typeface="Arial" pitchFamily="34" charset="0"/>
                <a:ea typeface="Arial" pitchFamily="34" charset="-122"/>
                <a:cs typeface="Arial" pitchFamily="34" charset="-120"/>
              </a:rPr>
              <a:t>Synthesis: the argument in one page</a:t>
            </a:r>
            <a:endParaRPr lang="en-US" sz="3000" dirty="0"/>
          </a:p>
        </p:txBody>
      </p:sp>
      <p:sp>
        <p:nvSpPr>
          <p:cNvPr id="4" name="Shape 2"/>
          <p:cNvSpPr/>
          <p:nvPr/>
        </p:nvSpPr>
        <p:spPr>
          <a:xfrm>
            <a:off x="502920" y="1783080"/>
            <a:ext cx="3611880" cy="1783080"/>
          </a:xfrm>
          <a:prstGeom prst="roundRect">
            <a:avLst>
              <a:gd name="adj" fmla="val 3590"/>
            </a:avLst>
          </a:prstGeom>
          <a:solidFill>
            <a:srgbClr val="EAF2FA"/>
          </a:solidFill>
          <a:ln/>
          <a:effectLst>
            <a:outerShdw blurRad="88900" dist="25400" dir="5400000" algn="bl" rotWithShape="0">
              <a:srgbClr val="8FA6C0">
                <a:alpha val="22000"/>
              </a:srgbClr>
            </a:outerShdw>
          </a:effectLst>
        </p:spPr>
      </p:sp>
      <p:sp>
        <p:nvSpPr>
          <p:cNvPr id="5" name="Text 3"/>
          <p:cNvSpPr/>
          <p:nvPr/>
        </p:nvSpPr>
        <p:spPr>
          <a:xfrm>
            <a:off x="685800" y="1892808"/>
            <a:ext cx="3246120" cy="320040"/>
          </a:xfrm>
          <a:prstGeom prst="rect">
            <a:avLst/>
          </a:prstGeom>
          <a:noFill/>
          <a:ln/>
        </p:spPr>
        <p:txBody>
          <a:bodyPr wrap="square" lIns="0" tIns="0" rIns="0" bIns="0" rtlCol="0" anchor="ctr"/>
          <a:lstStyle/>
          <a:p>
            <a:pPr marL="0" indent="0">
              <a:buNone/>
            </a:pPr>
            <a:r>
              <a:rPr lang="en-US" sz="1300" b="1" dirty="0">
                <a:solidFill>
                  <a:srgbClr val="003087"/>
                </a:solidFill>
                <a:latin typeface="Arial" pitchFamily="34" charset="0"/>
                <a:ea typeface="Arial" pitchFamily="34" charset="-122"/>
                <a:cs typeface="Arial" pitchFamily="34" charset="-120"/>
              </a:rPr>
              <a:t>1 · Policies</a:t>
            </a:r>
            <a:endParaRPr lang="en-US" sz="1300" dirty="0"/>
          </a:p>
        </p:txBody>
      </p:sp>
      <p:sp>
        <p:nvSpPr>
          <p:cNvPr id="6" name="Text 4"/>
          <p:cNvSpPr/>
          <p:nvPr/>
        </p:nvSpPr>
        <p:spPr>
          <a:xfrm>
            <a:off x="685800" y="2240280"/>
            <a:ext cx="3246120" cy="1234440"/>
          </a:xfrm>
          <a:prstGeom prst="rect">
            <a:avLst/>
          </a:prstGeom>
          <a:noFill/>
          <a:ln/>
        </p:spPr>
        <p:txBody>
          <a:bodyPr wrap="square" lIns="0" tIns="0" rIns="0" bIns="0" rtlCol="0" anchor="ctr"/>
          <a:lstStyle/>
          <a:p>
            <a:pPr marL="0" indent="0">
              <a:buNone/>
            </a:pPr>
            <a:r>
              <a:rPr lang="en-US" sz="1080" dirty="0">
                <a:solidFill>
                  <a:srgbClr val="1F2A37"/>
                </a:solidFill>
                <a:latin typeface="Arial" pitchFamily="34" charset="0"/>
                <a:ea typeface="Arial" pitchFamily="34" charset="-122"/>
                <a:cs typeface="Arial" pitchFamily="34" charset="-120"/>
              </a:rPr>
              <a:t>A comprehensive T&amp;D architecture exists, and national policy (2023 &amp; 2025 plans) points the right way.</a:t>
            </a:r>
            <a:endParaRPr lang="en-US" sz="1080" dirty="0"/>
          </a:p>
        </p:txBody>
      </p:sp>
      <p:sp>
        <p:nvSpPr>
          <p:cNvPr id="7" name="Shape 5"/>
          <p:cNvSpPr/>
          <p:nvPr/>
        </p:nvSpPr>
        <p:spPr>
          <a:xfrm>
            <a:off x="4315968" y="1783080"/>
            <a:ext cx="3611880" cy="1783080"/>
          </a:xfrm>
          <a:prstGeom prst="roundRect">
            <a:avLst>
              <a:gd name="adj" fmla="val 3590"/>
            </a:avLst>
          </a:prstGeom>
          <a:solidFill>
            <a:srgbClr val="F4F8FC"/>
          </a:solidFill>
          <a:ln/>
          <a:effectLst>
            <a:outerShdw blurRad="88900" dist="25400" dir="5400000" algn="bl" rotWithShape="0">
              <a:srgbClr val="8FA6C0">
                <a:alpha val="22000"/>
              </a:srgbClr>
            </a:outerShdw>
          </a:effectLst>
        </p:spPr>
      </p:sp>
      <p:sp>
        <p:nvSpPr>
          <p:cNvPr id="8" name="Text 6"/>
          <p:cNvSpPr/>
          <p:nvPr/>
        </p:nvSpPr>
        <p:spPr>
          <a:xfrm>
            <a:off x="4498848" y="1892808"/>
            <a:ext cx="3246120" cy="320040"/>
          </a:xfrm>
          <a:prstGeom prst="rect">
            <a:avLst/>
          </a:prstGeom>
          <a:noFill/>
          <a:ln/>
        </p:spPr>
        <p:txBody>
          <a:bodyPr wrap="square" lIns="0" tIns="0" rIns="0" bIns="0" rtlCol="0" anchor="ctr"/>
          <a:lstStyle/>
          <a:p>
            <a:pPr marL="0" indent="0">
              <a:buNone/>
            </a:pPr>
            <a:r>
              <a:rPr lang="en-US" sz="1300" b="1" dirty="0">
                <a:solidFill>
                  <a:srgbClr val="003087"/>
                </a:solidFill>
                <a:latin typeface="Arial" pitchFamily="34" charset="0"/>
                <a:ea typeface="Arial" pitchFamily="34" charset="-122"/>
                <a:cs typeface="Arial" pitchFamily="34" charset="-120"/>
              </a:rPr>
              <a:t>2 · Opportunities</a:t>
            </a:r>
            <a:endParaRPr lang="en-US" sz="1300" dirty="0"/>
          </a:p>
        </p:txBody>
      </p:sp>
      <p:sp>
        <p:nvSpPr>
          <p:cNvPr id="9" name="Text 7"/>
          <p:cNvSpPr/>
          <p:nvPr/>
        </p:nvSpPr>
        <p:spPr>
          <a:xfrm>
            <a:off x="4498848" y="2240280"/>
            <a:ext cx="3246120" cy="1234440"/>
          </a:xfrm>
          <a:prstGeom prst="rect">
            <a:avLst/>
          </a:prstGeom>
          <a:noFill/>
          <a:ln/>
        </p:spPr>
        <p:txBody>
          <a:bodyPr wrap="square" lIns="0" tIns="0" rIns="0" bIns="0" rtlCol="0" anchor="ctr"/>
          <a:lstStyle/>
          <a:p>
            <a:pPr marL="0" indent="0">
              <a:buNone/>
            </a:pPr>
            <a:r>
              <a:rPr lang="en-US" sz="1080" dirty="0">
                <a:solidFill>
                  <a:srgbClr val="1F2A37"/>
                </a:solidFill>
                <a:latin typeface="Arial" pitchFamily="34" charset="0"/>
                <a:ea typeface="Arial" pitchFamily="34" charset="-122"/>
                <a:cs typeface="Arial" pitchFamily="34" charset="-120"/>
              </a:rPr>
              <a:t>AI at scale, career escalators, apprenticeships and simulation — execution, not invention, is the gap.</a:t>
            </a:r>
            <a:endParaRPr lang="en-US" sz="1080" dirty="0"/>
          </a:p>
        </p:txBody>
      </p:sp>
      <p:sp>
        <p:nvSpPr>
          <p:cNvPr id="10" name="Shape 8"/>
          <p:cNvSpPr/>
          <p:nvPr/>
        </p:nvSpPr>
        <p:spPr>
          <a:xfrm>
            <a:off x="8129016" y="1783080"/>
            <a:ext cx="3611880" cy="1783080"/>
          </a:xfrm>
          <a:prstGeom prst="roundRect">
            <a:avLst>
              <a:gd name="adj" fmla="val 3590"/>
            </a:avLst>
          </a:prstGeom>
          <a:solidFill>
            <a:srgbClr val="FDF6EC"/>
          </a:solidFill>
          <a:ln/>
          <a:effectLst>
            <a:outerShdw blurRad="88900" dist="25400" dir="5400000" algn="bl" rotWithShape="0">
              <a:srgbClr val="8FA6C0">
                <a:alpha val="22000"/>
              </a:srgbClr>
            </a:outerShdw>
          </a:effectLst>
        </p:spPr>
      </p:sp>
      <p:sp>
        <p:nvSpPr>
          <p:cNvPr id="11" name="Text 9"/>
          <p:cNvSpPr/>
          <p:nvPr/>
        </p:nvSpPr>
        <p:spPr>
          <a:xfrm>
            <a:off x="8311896" y="1892808"/>
            <a:ext cx="3246120" cy="320040"/>
          </a:xfrm>
          <a:prstGeom prst="rect">
            <a:avLst/>
          </a:prstGeom>
          <a:noFill/>
          <a:ln/>
        </p:spPr>
        <p:txBody>
          <a:bodyPr wrap="square" lIns="0" tIns="0" rIns="0" bIns="0" rtlCol="0" anchor="ctr"/>
          <a:lstStyle/>
          <a:p>
            <a:pPr marL="0" indent="0">
              <a:buNone/>
            </a:pPr>
            <a:r>
              <a:rPr lang="en-US" sz="1300" b="1" dirty="0">
                <a:solidFill>
                  <a:srgbClr val="003087"/>
                </a:solidFill>
                <a:latin typeface="Arial" pitchFamily="34" charset="0"/>
                <a:ea typeface="Arial" pitchFamily="34" charset="-122"/>
                <a:cs typeface="Arial" pitchFamily="34" charset="-120"/>
              </a:rPr>
              <a:t>3 · Challenges</a:t>
            </a:r>
            <a:endParaRPr lang="en-US" sz="1300" dirty="0"/>
          </a:p>
        </p:txBody>
      </p:sp>
      <p:sp>
        <p:nvSpPr>
          <p:cNvPr id="12" name="Text 10"/>
          <p:cNvSpPr/>
          <p:nvPr/>
        </p:nvSpPr>
        <p:spPr>
          <a:xfrm>
            <a:off x="8311896" y="2240280"/>
            <a:ext cx="3246120" cy="1234440"/>
          </a:xfrm>
          <a:prstGeom prst="rect">
            <a:avLst/>
          </a:prstGeom>
          <a:noFill/>
          <a:ln/>
        </p:spPr>
        <p:txBody>
          <a:bodyPr wrap="square" lIns="0" tIns="0" rIns="0" bIns="0" rtlCol="0" anchor="ctr"/>
          <a:lstStyle/>
          <a:p>
            <a:pPr marL="0" indent="0">
              <a:buNone/>
            </a:pPr>
            <a:r>
              <a:rPr lang="en-US" sz="1080" dirty="0">
                <a:solidFill>
                  <a:srgbClr val="1F2A37"/>
                </a:solidFill>
                <a:latin typeface="Arial" pitchFamily="34" charset="0"/>
                <a:ea typeface="Arial" pitchFamily="34" charset="-122"/>
                <a:cs typeface="Arial" pitchFamily="34" charset="-120"/>
              </a:rPr>
              <a:t>Every 2025 Staff Survey learning metric fell; career development perception is the lowest ever recorded.</a:t>
            </a:r>
            <a:endParaRPr lang="en-US" sz="1080" dirty="0"/>
          </a:p>
        </p:txBody>
      </p:sp>
      <p:sp>
        <p:nvSpPr>
          <p:cNvPr id="13" name="Shape 11"/>
          <p:cNvSpPr/>
          <p:nvPr/>
        </p:nvSpPr>
        <p:spPr>
          <a:xfrm>
            <a:off x="502920" y="3749040"/>
            <a:ext cx="3611880" cy="1783080"/>
          </a:xfrm>
          <a:prstGeom prst="roundRect">
            <a:avLst>
              <a:gd name="adj" fmla="val 3590"/>
            </a:avLst>
          </a:prstGeom>
          <a:solidFill>
            <a:srgbClr val="F4F8FC"/>
          </a:solidFill>
          <a:ln/>
          <a:effectLst>
            <a:outerShdw blurRad="88900" dist="25400" dir="5400000" algn="bl" rotWithShape="0">
              <a:srgbClr val="8FA6C0">
                <a:alpha val="22000"/>
              </a:srgbClr>
            </a:outerShdw>
          </a:effectLst>
        </p:spPr>
      </p:sp>
      <p:sp>
        <p:nvSpPr>
          <p:cNvPr id="14" name="Text 12"/>
          <p:cNvSpPr/>
          <p:nvPr/>
        </p:nvSpPr>
        <p:spPr>
          <a:xfrm>
            <a:off x="685800" y="3858768"/>
            <a:ext cx="3246120" cy="320040"/>
          </a:xfrm>
          <a:prstGeom prst="rect">
            <a:avLst/>
          </a:prstGeom>
          <a:noFill/>
          <a:ln/>
        </p:spPr>
        <p:txBody>
          <a:bodyPr wrap="square" lIns="0" tIns="0" rIns="0" bIns="0" rtlCol="0" anchor="ctr"/>
          <a:lstStyle/>
          <a:p>
            <a:pPr marL="0" indent="0">
              <a:buNone/>
            </a:pPr>
            <a:r>
              <a:rPr lang="en-US" sz="1300" b="1" dirty="0">
                <a:solidFill>
                  <a:srgbClr val="003087"/>
                </a:solidFill>
                <a:latin typeface="Arial" pitchFamily="34" charset="0"/>
                <a:ea typeface="Arial" pitchFamily="34" charset="-122"/>
                <a:cs typeface="Arial" pitchFamily="34" charset="-120"/>
              </a:rPr>
              <a:t>4 · Root causes</a:t>
            </a:r>
            <a:endParaRPr lang="en-US" sz="1300" dirty="0"/>
          </a:p>
        </p:txBody>
      </p:sp>
      <p:sp>
        <p:nvSpPr>
          <p:cNvPr id="15" name="Text 13"/>
          <p:cNvSpPr/>
          <p:nvPr/>
        </p:nvSpPr>
        <p:spPr>
          <a:xfrm>
            <a:off x="685800" y="4206240"/>
            <a:ext cx="3246120" cy="1234440"/>
          </a:xfrm>
          <a:prstGeom prst="rect">
            <a:avLst/>
          </a:prstGeom>
          <a:noFill/>
          <a:ln/>
        </p:spPr>
        <p:txBody>
          <a:bodyPr wrap="square" lIns="0" tIns="0" rIns="0" bIns="0" rtlCol="0" anchor="ctr"/>
          <a:lstStyle/>
          <a:p>
            <a:pPr marL="0" indent="0">
              <a:buNone/>
            </a:pPr>
            <a:r>
              <a:rPr lang="en-US" sz="1080" dirty="0">
                <a:solidFill>
                  <a:srgbClr val="1F2A37"/>
                </a:solidFill>
                <a:latin typeface="Arial" pitchFamily="34" charset="0"/>
                <a:ea typeface="Arial" pitchFamily="34" charset="-122"/>
                <a:cs typeface="Arial" pitchFamily="34" charset="-120"/>
              </a:rPr>
              <a:t>Systemic: no protected time, structural churn, compliance culture, psychological contract breach, AI governance vacuum.</a:t>
            </a:r>
            <a:endParaRPr lang="en-US" sz="1080" dirty="0"/>
          </a:p>
        </p:txBody>
      </p:sp>
      <p:sp>
        <p:nvSpPr>
          <p:cNvPr id="16" name="Shape 14"/>
          <p:cNvSpPr/>
          <p:nvPr/>
        </p:nvSpPr>
        <p:spPr>
          <a:xfrm>
            <a:off x="4315968" y="3749040"/>
            <a:ext cx="3611880" cy="1783080"/>
          </a:xfrm>
          <a:prstGeom prst="roundRect">
            <a:avLst>
              <a:gd name="adj" fmla="val 3590"/>
            </a:avLst>
          </a:prstGeom>
          <a:solidFill>
            <a:srgbClr val="EAF2FA"/>
          </a:solidFill>
          <a:ln/>
          <a:effectLst>
            <a:outerShdw blurRad="88900" dist="25400" dir="5400000" algn="bl" rotWithShape="0">
              <a:srgbClr val="8FA6C0">
                <a:alpha val="22000"/>
              </a:srgbClr>
            </a:outerShdw>
          </a:effectLst>
        </p:spPr>
      </p:sp>
      <p:sp>
        <p:nvSpPr>
          <p:cNvPr id="17" name="Text 15"/>
          <p:cNvSpPr/>
          <p:nvPr/>
        </p:nvSpPr>
        <p:spPr>
          <a:xfrm>
            <a:off x="4498848" y="3858768"/>
            <a:ext cx="3246120" cy="320040"/>
          </a:xfrm>
          <a:prstGeom prst="rect">
            <a:avLst/>
          </a:prstGeom>
          <a:noFill/>
          <a:ln/>
        </p:spPr>
        <p:txBody>
          <a:bodyPr wrap="square" lIns="0" tIns="0" rIns="0" bIns="0" rtlCol="0" anchor="ctr"/>
          <a:lstStyle/>
          <a:p>
            <a:pPr marL="0" indent="0">
              <a:buNone/>
            </a:pPr>
            <a:r>
              <a:rPr lang="en-US" sz="1300" b="1" dirty="0">
                <a:solidFill>
                  <a:srgbClr val="003087"/>
                </a:solidFill>
                <a:latin typeface="Arial" pitchFamily="34" charset="0"/>
                <a:ea typeface="Arial" pitchFamily="34" charset="-122"/>
                <a:cs typeface="Arial" pitchFamily="34" charset="-120"/>
              </a:rPr>
              <a:t>5 · Recommendations</a:t>
            </a:r>
            <a:endParaRPr lang="en-US" sz="1300" dirty="0"/>
          </a:p>
        </p:txBody>
      </p:sp>
      <p:sp>
        <p:nvSpPr>
          <p:cNvPr id="18" name="Text 16"/>
          <p:cNvSpPr/>
          <p:nvPr/>
        </p:nvSpPr>
        <p:spPr>
          <a:xfrm>
            <a:off x="4498848" y="4206240"/>
            <a:ext cx="3246120" cy="1234440"/>
          </a:xfrm>
          <a:prstGeom prst="rect">
            <a:avLst/>
          </a:prstGeom>
          <a:noFill/>
          <a:ln/>
        </p:spPr>
        <p:txBody>
          <a:bodyPr wrap="square" lIns="0" tIns="0" rIns="0" bIns="0" rtlCol="0" anchor="ctr"/>
          <a:lstStyle/>
          <a:p>
            <a:pPr marL="0" indent="0">
              <a:buNone/>
            </a:pPr>
            <a:r>
              <a:rPr lang="en-US" sz="1080" dirty="0">
                <a:solidFill>
                  <a:srgbClr val="1F2A37"/>
                </a:solidFill>
                <a:latin typeface="Arial" pitchFamily="34" charset="0"/>
                <a:ea typeface="Arial" pitchFamily="34" charset="-122"/>
                <a:cs typeface="Arial" pitchFamily="34" charset="-120"/>
              </a:rPr>
              <a:t>Five theory-grounded moves — protected time, development conversations, AI-personalised pathways, AI capability framework, manager academy.</a:t>
            </a:r>
            <a:endParaRPr lang="en-US" sz="1080" dirty="0"/>
          </a:p>
        </p:txBody>
      </p:sp>
      <p:sp>
        <p:nvSpPr>
          <p:cNvPr id="19" name="Shape 17"/>
          <p:cNvSpPr/>
          <p:nvPr/>
        </p:nvSpPr>
        <p:spPr>
          <a:xfrm>
            <a:off x="8129016" y="3749040"/>
            <a:ext cx="3611880" cy="1783080"/>
          </a:xfrm>
          <a:prstGeom prst="roundRect">
            <a:avLst>
              <a:gd name="adj" fmla="val 3590"/>
            </a:avLst>
          </a:prstGeom>
          <a:solidFill>
            <a:srgbClr val="F4F8FC"/>
          </a:solidFill>
          <a:ln/>
          <a:effectLst>
            <a:outerShdw blurRad="88900" dist="25400" dir="5400000" algn="bl" rotWithShape="0">
              <a:srgbClr val="8FA6C0">
                <a:alpha val="22000"/>
              </a:srgbClr>
            </a:outerShdw>
          </a:effectLst>
        </p:spPr>
      </p:sp>
      <p:sp>
        <p:nvSpPr>
          <p:cNvPr id="20" name="Text 18"/>
          <p:cNvSpPr/>
          <p:nvPr/>
        </p:nvSpPr>
        <p:spPr>
          <a:xfrm>
            <a:off x="8311896" y="3858768"/>
            <a:ext cx="3246120" cy="320040"/>
          </a:xfrm>
          <a:prstGeom prst="rect">
            <a:avLst/>
          </a:prstGeom>
          <a:noFill/>
          <a:ln/>
        </p:spPr>
        <p:txBody>
          <a:bodyPr wrap="square" lIns="0" tIns="0" rIns="0" bIns="0" rtlCol="0" anchor="ctr"/>
          <a:lstStyle/>
          <a:p>
            <a:pPr marL="0" indent="0">
              <a:buNone/>
            </a:pPr>
            <a:r>
              <a:rPr lang="en-US" sz="1300" b="1" dirty="0">
                <a:solidFill>
                  <a:srgbClr val="003087"/>
                </a:solidFill>
                <a:latin typeface="Arial" pitchFamily="34" charset="0"/>
                <a:ea typeface="Arial" pitchFamily="34" charset="-122"/>
                <a:cs typeface="Arial" pitchFamily="34" charset="-120"/>
              </a:rPr>
              <a:t>6 · Future of work</a:t>
            </a:r>
            <a:endParaRPr lang="en-US" sz="1300" dirty="0"/>
          </a:p>
        </p:txBody>
      </p:sp>
      <p:sp>
        <p:nvSpPr>
          <p:cNvPr id="21" name="Text 19"/>
          <p:cNvSpPr/>
          <p:nvPr/>
        </p:nvSpPr>
        <p:spPr>
          <a:xfrm>
            <a:off x="8311896" y="4206240"/>
            <a:ext cx="3246120" cy="1234440"/>
          </a:xfrm>
          <a:prstGeom prst="rect">
            <a:avLst/>
          </a:prstGeom>
          <a:noFill/>
          <a:ln/>
        </p:spPr>
        <p:txBody>
          <a:bodyPr wrap="square" lIns="0" tIns="0" rIns="0" bIns="0" rtlCol="0" anchor="ctr"/>
          <a:lstStyle/>
          <a:p>
            <a:pPr marL="0" indent="0">
              <a:buNone/>
            </a:pPr>
            <a:r>
              <a:rPr lang="en-US" sz="1080" dirty="0">
                <a:solidFill>
                  <a:srgbClr val="1F2A37"/>
                </a:solidFill>
                <a:latin typeface="Arial" pitchFamily="34" charset="0"/>
                <a:ea typeface="Arial" pitchFamily="34" charset="-122"/>
                <a:cs typeface="Arial" pitchFamily="34" charset="-120"/>
              </a:rPr>
              <a:t>AI transforms tasks faster than roles; continuous reskilling becomes the NHS's defining HR capability.</a:t>
            </a:r>
            <a:endParaRPr lang="en-US" sz="1080" dirty="0"/>
          </a:p>
        </p:txBody>
      </p:sp>
      <p:sp>
        <p:nvSpPr>
          <p:cNvPr id="22" name="Text 20"/>
          <p:cNvSpPr/>
          <p:nvPr/>
        </p:nvSpPr>
        <p:spPr>
          <a:xfrm>
            <a:off x="502920" y="5806440"/>
            <a:ext cx="11155680" cy="685800"/>
          </a:xfrm>
          <a:prstGeom prst="rect">
            <a:avLst/>
          </a:prstGeom>
          <a:noFill/>
          <a:ln/>
        </p:spPr>
        <p:txBody>
          <a:bodyPr wrap="square" lIns="0" tIns="0" rIns="0" bIns="0" rtlCol="0" anchor="ctr"/>
          <a:lstStyle/>
          <a:p>
            <a:pPr marL="0" indent="0">
              <a:buNone/>
            </a:pPr>
            <a:r>
              <a:rPr lang="en-US" sz="1350" b="1" dirty="0">
                <a:solidFill>
                  <a:srgbClr val="003087"/>
                </a:solidFill>
                <a:latin typeface="Arial" pitchFamily="34" charset="0"/>
                <a:ea typeface="Arial" pitchFamily="34" charset="-122"/>
                <a:cs typeface="Arial" pitchFamily="34" charset="-120"/>
              </a:rPr>
              <a:t>One sentence: the NHS does not have a learning-content problem — it has a learning-conditions problem, and fixing the conditions is now urgent, affordable and policy-aligned.</a:t>
            </a:r>
            <a:endParaRPr lang="en-US" sz="1350" dirty="0"/>
          </a:p>
        </p:txBody>
      </p:sp>
      <p:sp>
        <p:nvSpPr>
          <p:cNvPr id="24" name="Text 22"/>
          <p:cNvSpPr/>
          <p:nvPr/>
        </p:nvSpPr>
        <p:spPr>
          <a:xfrm>
            <a:off x="11411712" y="6446520"/>
            <a:ext cx="457200" cy="274320"/>
          </a:xfrm>
          <a:prstGeom prst="rect">
            <a:avLst/>
          </a:prstGeom>
          <a:noFill/>
          <a:ln/>
        </p:spPr>
        <p:txBody>
          <a:bodyPr wrap="square" lIns="0" tIns="0" rIns="0" bIns="0" rtlCol="0" anchor="ctr"/>
          <a:lstStyle/>
          <a:p>
            <a:pPr marL="0" indent="0" algn="r">
              <a:buNone/>
            </a:pPr>
            <a:r>
              <a:rPr lang="en-US" sz="1000" dirty="0">
                <a:solidFill>
                  <a:srgbClr val="5A6B7B"/>
                </a:solidFill>
                <a:latin typeface="Arial" pitchFamily="34" charset="0"/>
                <a:ea typeface="Arial" pitchFamily="34" charset="-122"/>
                <a:cs typeface="Arial" pitchFamily="34" charset="-120"/>
              </a:rPr>
              <a:t>26</a:t>
            </a:r>
            <a:endParaRPr lang="en-US" sz="1000"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name="Slide 27">
    <p:bg>
      <p:bgPr>
        <a:solidFill>
          <a:srgbClr val="003087"/>
        </a:solidFill>
        <a:effectLst/>
      </p:bgPr>
    </p:bg>
    <p:spTree>
      <p:nvGrpSpPr>
        <p:cNvPr id="1" name=""/>
        <p:cNvGrpSpPr/>
        <p:nvPr/>
      </p:nvGrpSpPr>
      <p:grpSpPr>
        <a:xfrm>
          <a:off x="0" y="0"/>
          <a:ext cx="0" cy="0"/>
          <a:chOff x="0" y="0"/>
          <a:chExt cx="0" cy="0"/>
        </a:xfrm>
      </p:grpSpPr>
      <p:sp>
        <p:nvSpPr>
          <p:cNvPr id="2" name="Text 0"/>
          <p:cNvSpPr/>
          <p:nvPr/>
        </p:nvSpPr>
        <p:spPr>
          <a:xfrm>
            <a:off x="685800" y="548640"/>
            <a:ext cx="10789920" cy="731520"/>
          </a:xfrm>
          <a:prstGeom prst="rect">
            <a:avLst/>
          </a:prstGeom>
          <a:noFill/>
          <a:ln/>
        </p:spPr>
        <p:txBody>
          <a:bodyPr wrap="square" lIns="0" tIns="0" rIns="0" bIns="0" rtlCol="0" anchor="ctr"/>
          <a:lstStyle/>
          <a:p>
            <a:pPr marL="0" indent="0">
              <a:buNone/>
            </a:pPr>
            <a:r>
              <a:rPr lang="en-US" sz="2800" b="1" dirty="0">
                <a:solidFill>
                  <a:srgbClr val="FFFFFF"/>
                </a:solidFill>
                <a:latin typeface="Arial" pitchFamily="34" charset="0"/>
                <a:ea typeface="Arial" pitchFamily="34" charset="-122"/>
                <a:cs typeface="Arial" pitchFamily="34" charset="-120"/>
              </a:rPr>
              <a:t>Group conclusion: our overall HRM strategy for NHS England</a:t>
            </a:r>
            <a:endParaRPr lang="en-US" sz="2800" dirty="0"/>
          </a:p>
        </p:txBody>
      </p:sp>
      <p:sp>
        <p:nvSpPr>
          <p:cNvPr id="3" name="Text 1"/>
          <p:cNvSpPr/>
          <p:nvPr/>
        </p:nvSpPr>
        <p:spPr>
          <a:xfrm>
            <a:off x="685800" y="1325880"/>
            <a:ext cx="10789920" cy="457200"/>
          </a:xfrm>
          <a:prstGeom prst="rect">
            <a:avLst/>
          </a:prstGeom>
          <a:noFill/>
          <a:ln/>
        </p:spPr>
        <p:txBody>
          <a:bodyPr wrap="square" lIns="0" tIns="0" rIns="0" bIns="0" rtlCol="0" anchor="ctr"/>
          <a:lstStyle/>
          <a:p>
            <a:pPr marL="0" indent="0">
              <a:buNone/>
            </a:pPr>
            <a:r>
              <a:rPr lang="en-US" sz="1600" i="1" dirty="0">
                <a:solidFill>
                  <a:srgbClr val="41B6E6"/>
                </a:solidFill>
                <a:latin typeface="Arial" pitchFamily="34" charset="0"/>
                <a:ea typeface="Arial" pitchFamily="34" charset="-122"/>
                <a:cs typeface="Arial" pitchFamily="34" charset="-120"/>
              </a:rPr>
              <a:t>“Rebuild the conditions for learning — and let AI personalise it.”</a:t>
            </a:r>
            <a:endParaRPr lang="en-US" sz="1600" dirty="0"/>
          </a:p>
        </p:txBody>
      </p:sp>
      <p:sp>
        <p:nvSpPr>
          <p:cNvPr id="4" name="Shape 2"/>
          <p:cNvSpPr/>
          <p:nvPr/>
        </p:nvSpPr>
        <p:spPr>
          <a:xfrm>
            <a:off x="685800" y="2057400"/>
            <a:ext cx="5257800" cy="1508760"/>
          </a:xfrm>
          <a:prstGeom prst="roundRect">
            <a:avLst>
              <a:gd name="adj" fmla="val 4242"/>
            </a:avLst>
          </a:prstGeom>
          <a:solidFill>
            <a:srgbClr val="0B3E9C"/>
          </a:solidFill>
          <a:ln/>
        </p:spPr>
      </p:sp>
      <p:sp>
        <p:nvSpPr>
          <p:cNvPr id="5" name="Text 3"/>
          <p:cNvSpPr/>
          <p:nvPr/>
        </p:nvSpPr>
        <p:spPr>
          <a:xfrm>
            <a:off x="914400" y="2185416"/>
            <a:ext cx="4800600" cy="365760"/>
          </a:xfrm>
          <a:prstGeom prst="rect">
            <a:avLst/>
          </a:prstGeom>
          <a:noFill/>
          <a:ln/>
        </p:spPr>
        <p:txBody>
          <a:bodyPr wrap="square" lIns="0" tIns="0" rIns="0" bIns="0" rtlCol="0" anchor="ctr"/>
          <a:lstStyle/>
          <a:p>
            <a:pPr marL="0" indent="0">
              <a:buNone/>
            </a:pPr>
            <a:r>
              <a:rPr lang="en-US" sz="1550" b="1" dirty="0">
                <a:solidFill>
                  <a:srgbClr val="41B6E6"/>
                </a:solidFill>
                <a:latin typeface="Arial" pitchFamily="34" charset="0"/>
                <a:ea typeface="Arial" pitchFamily="34" charset="-122"/>
                <a:cs typeface="Arial" pitchFamily="34" charset="-120"/>
              </a:rPr>
              <a:t>Time</a:t>
            </a:r>
            <a:endParaRPr lang="en-US" sz="1550" dirty="0"/>
          </a:p>
        </p:txBody>
      </p:sp>
      <p:sp>
        <p:nvSpPr>
          <p:cNvPr id="6" name="Text 4"/>
          <p:cNvSpPr/>
          <p:nvPr/>
        </p:nvSpPr>
        <p:spPr>
          <a:xfrm>
            <a:off x="914400" y="2560320"/>
            <a:ext cx="4846320" cy="914400"/>
          </a:xfrm>
          <a:prstGeom prst="rect">
            <a:avLst/>
          </a:prstGeom>
          <a:noFill/>
          <a:ln/>
        </p:spPr>
        <p:txBody>
          <a:bodyPr wrap="square" lIns="0" tIns="0" rIns="0" bIns="0" rtlCol="0" anchor="ctr"/>
          <a:lstStyle/>
          <a:p>
            <a:pPr marL="0" indent="0">
              <a:buNone/>
            </a:pPr>
            <a:r>
              <a:rPr lang="en-US" sz="1130" dirty="0">
                <a:solidFill>
                  <a:srgbClr val="E3EDFA"/>
                </a:solidFill>
                <a:latin typeface="Arial" pitchFamily="34" charset="0"/>
                <a:ea typeface="Arial" pitchFamily="34" charset="-122"/>
                <a:cs typeface="Arial" pitchFamily="34" charset="-120"/>
              </a:rPr>
              <a:t>Protected, funded learning hours as a non-negotiable operating standard — restoring the Opportunity in AMO.</a:t>
            </a:r>
            <a:endParaRPr lang="en-US" sz="1130" dirty="0"/>
          </a:p>
        </p:txBody>
      </p:sp>
      <p:sp>
        <p:nvSpPr>
          <p:cNvPr id="7" name="Shape 5"/>
          <p:cNvSpPr/>
          <p:nvPr/>
        </p:nvSpPr>
        <p:spPr>
          <a:xfrm>
            <a:off x="6217920" y="2057400"/>
            <a:ext cx="5257800" cy="1508760"/>
          </a:xfrm>
          <a:prstGeom prst="roundRect">
            <a:avLst>
              <a:gd name="adj" fmla="val 4242"/>
            </a:avLst>
          </a:prstGeom>
          <a:solidFill>
            <a:srgbClr val="0B3E9C"/>
          </a:solidFill>
          <a:ln/>
        </p:spPr>
      </p:sp>
      <p:sp>
        <p:nvSpPr>
          <p:cNvPr id="8" name="Text 6"/>
          <p:cNvSpPr/>
          <p:nvPr/>
        </p:nvSpPr>
        <p:spPr>
          <a:xfrm>
            <a:off x="6446520" y="2185416"/>
            <a:ext cx="4800600" cy="365760"/>
          </a:xfrm>
          <a:prstGeom prst="rect">
            <a:avLst/>
          </a:prstGeom>
          <a:noFill/>
          <a:ln/>
        </p:spPr>
        <p:txBody>
          <a:bodyPr wrap="square" lIns="0" tIns="0" rIns="0" bIns="0" rtlCol="0" anchor="ctr"/>
          <a:lstStyle/>
          <a:p>
            <a:pPr marL="0" indent="0">
              <a:buNone/>
            </a:pPr>
            <a:r>
              <a:rPr lang="en-US" sz="1550" b="1" dirty="0">
                <a:solidFill>
                  <a:srgbClr val="41B6E6"/>
                </a:solidFill>
                <a:latin typeface="Arial" pitchFamily="34" charset="0"/>
                <a:ea typeface="Arial" pitchFamily="34" charset="-122"/>
                <a:cs typeface="Arial" pitchFamily="34" charset="-120"/>
              </a:rPr>
              <a:t>Trust</a:t>
            </a:r>
            <a:endParaRPr lang="en-US" sz="1550" dirty="0"/>
          </a:p>
        </p:txBody>
      </p:sp>
      <p:sp>
        <p:nvSpPr>
          <p:cNvPr id="9" name="Text 7"/>
          <p:cNvSpPr/>
          <p:nvPr/>
        </p:nvSpPr>
        <p:spPr>
          <a:xfrm>
            <a:off x="6446520" y="2560320"/>
            <a:ext cx="4846320" cy="914400"/>
          </a:xfrm>
          <a:prstGeom prst="rect">
            <a:avLst/>
          </a:prstGeom>
          <a:noFill/>
          <a:ln/>
        </p:spPr>
        <p:txBody>
          <a:bodyPr wrap="square" lIns="0" tIns="0" rIns="0" bIns="0" rtlCol="0" anchor="ctr"/>
          <a:lstStyle/>
          <a:p>
            <a:pPr marL="0" indent="0">
              <a:buNone/>
            </a:pPr>
            <a:r>
              <a:rPr lang="en-US" sz="1130" dirty="0">
                <a:solidFill>
                  <a:srgbClr val="E3EDFA"/>
                </a:solidFill>
                <a:latin typeface="Arial" pitchFamily="34" charset="0"/>
                <a:ea typeface="Arial" pitchFamily="34" charset="-122"/>
                <a:cs typeface="Arial" pitchFamily="34" charset="-120"/>
              </a:rPr>
              <a:t>Quarterly development conversations and honoured People Promise commitments — repairing the psychological contract.</a:t>
            </a:r>
            <a:endParaRPr lang="en-US" sz="1130" dirty="0"/>
          </a:p>
        </p:txBody>
      </p:sp>
      <p:sp>
        <p:nvSpPr>
          <p:cNvPr id="10" name="Shape 8"/>
          <p:cNvSpPr/>
          <p:nvPr/>
        </p:nvSpPr>
        <p:spPr>
          <a:xfrm>
            <a:off x="685800" y="3749040"/>
            <a:ext cx="5257800" cy="1508760"/>
          </a:xfrm>
          <a:prstGeom prst="roundRect">
            <a:avLst>
              <a:gd name="adj" fmla="val 4242"/>
            </a:avLst>
          </a:prstGeom>
          <a:solidFill>
            <a:srgbClr val="0B3E9C"/>
          </a:solidFill>
          <a:ln/>
        </p:spPr>
      </p:sp>
      <p:sp>
        <p:nvSpPr>
          <p:cNvPr id="11" name="Text 9"/>
          <p:cNvSpPr/>
          <p:nvPr/>
        </p:nvSpPr>
        <p:spPr>
          <a:xfrm>
            <a:off x="914400" y="3877056"/>
            <a:ext cx="4800600" cy="365760"/>
          </a:xfrm>
          <a:prstGeom prst="rect">
            <a:avLst/>
          </a:prstGeom>
          <a:noFill/>
          <a:ln/>
        </p:spPr>
        <p:txBody>
          <a:bodyPr wrap="square" lIns="0" tIns="0" rIns="0" bIns="0" rtlCol="0" anchor="ctr"/>
          <a:lstStyle/>
          <a:p>
            <a:pPr marL="0" indent="0">
              <a:buNone/>
            </a:pPr>
            <a:r>
              <a:rPr lang="en-US" sz="1550" b="1" dirty="0">
                <a:solidFill>
                  <a:srgbClr val="41B6E6"/>
                </a:solidFill>
                <a:latin typeface="Arial" pitchFamily="34" charset="0"/>
                <a:ea typeface="Arial" pitchFamily="34" charset="-122"/>
                <a:cs typeface="Arial" pitchFamily="34" charset="-120"/>
              </a:rPr>
              <a:t>Technology</a:t>
            </a:r>
            <a:endParaRPr lang="en-US" sz="1550" dirty="0"/>
          </a:p>
        </p:txBody>
      </p:sp>
      <p:sp>
        <p:nvSpPr>
          <p:cNvPr id="12" name="Text 10"/>
          <p:cNvSpPr/>
          <p:nvPr/>
        </p:nvSpPr>
        <p:spPr>
          <a:xfrm>
            <a:off x="914400" y="4251960"/>
            <a:ext cx="4846320" cy="914400"/>
          </a:xfrm>
          <a:prstGeom prst="rect">
            <a:avLst/>
          </a:prstGeom>
          <a:noFill/>
          <a:ln/>
        </p:spPr>
        <p:txBody>
          <a:bodyPr wrap="square" lIns="0" tIns="0" rIns="0" bIns="0" rtlCol="0" anchor="ctr"/>
          <a:lstStyle/>
          <a:p>
            <a:pPr marL="0" indent="0">
              <a:buNone/>
            </a:pPr>
            <a:r>
              <a:rPr lang="en-US" sz="1130" dirty="0">
                <a:solidFill>
                  <a:srgbClr val="E3EDFA"/>
                </a:solidFill>
                <a:latin typeface="Arial" pitchFamily="34" charset="0"/>
                <a:ea typeface="Arial" pitchFamily="34" charset="-122"/>
                <a:cs typeface="Arial" pitchFamily="34" charset="-120"/>
              </a:rPr>
              <a:t>AI-personalised pathways and a role-based AI capability framework — converting the £10bn digital investment into human capability.</a:t>
            </a:r>
            <a:endParaRPr lang="en-US" sz="1130" dirty="0"/>
          </a:p>
        </p:txBody>
      </p:sp>
      <p:sp>
        <p:nvSpPr>
          <p:cNvPr id="13" name="Shape 11"/>
          <p:cNvSpPr/>
          <p:nvPr/>
        </p:nvSpPr>
        <p:spPr>
          <a:xfrm>
            <a:off x="6217920" y="3749040"/>
            <a:ext cx="5257800" cy="1508760"/>
          </a:xfrm>
          <a:prstGeom prst="roundRect">
            <a:avLst>
              <a:gd name="adj" fmla="val 4242"/>
            </a:avLst>
          </a:prstGeom>
          <a:solidFill>
            <a:srgbClr val="0B3E9C"/>
          </a:solidFill>
          <a:ln/>
        </p:spPr>
      </p:sp>
      <p:sp>
        <p:nvSpPr>
          <p:cNvPr id="14" name="Text 12"/>
          <p:cNvSpPr/>
          <p:nvPr/>
        </p:nvSpPr>
        <p:spPr>
          <a:xfrm>
            <a:off x="6446520" y="3877056"/>
            <a:ext cx="4800600" cy="365760"/>
          </a:xfrm>
          <a:prstGeom prst="rect">
            <a:avLst/>
          </a:prstGeom>
          <a:noFill/>
          <a:ln/>
        </p:spPr>
        <p:txBody>
          <a:bodyPr wrap="square" lIns="0" tIns="0" rIns="0" bIns="0" rtlCol="0" anchor="ctr"/>
          <a:lstStyle/>
          <a:p>
            <a:pPr marL="0" indent="0">
              <a:buNone/>
            </a:pPr>
            <a:r>
              <a:rPr lang="en-US" sz="1550" b="1" dirty="0">
                <a:solidFill>
                  <a:srgbClr val="41B6E6"/>
                </a:solidFill>
                <a:latin typeface="Arial" pitchFamily="34" charset="0"/>
                <a:ea typeface="Arial" pitchFamily="34" charset="-122"/>
                <a:cs typeface="Arial" pitchFamily="34" charset="-120"/>
              </a:rPr>
              <a:t>Talent architecture</a:t>
            </a:r>
            <a:endParaRPr lang="en-US" sz="1550" dirty="0"/>
          </a:p>
        </p:txBody>
      </p:sp>
      <p:sp>
        <p:nvSpPr>
          <p:cNvPr id="15" name="Text 13"/>
          <p:cNvSpPr/>
          <p:nvPr/>
        </p:nvSpPr>
        <p:spPr>
          <a:xfrm>
            <a:off x="6446520" y="4251960"/>
            <a:ext cx="4846320" cy="914400"/>
          </a:xfrm>
          <a:prstGeom prst="rect">
            <a:avLst/>
          </a:prstGeom>
          <a:noFill/>
          <a:ln/>
        </p:spPr>
        <p:txBody>
          <a:bodyPr wrap="square" lIns="0" tIns="0" rIns="0" bIns="0" rtlCol="0" anchor="ctr"/>
          <a:lstStyle/>
          <a:p>
            <a:pPr marL="0" indent="0">
              <a:buNone/>
            </a:pPr>
            <a:r>
              <a:rPr lang="en-US" sz="1130" dirty="0">
                <a:solidFill>
                  <a:srgbClr val="E3EDFA"/>
                </a:solidFill>
                <a:latin typeface="Arial" pitchFamily="34" charset="0"/>
                <a:ea typeface="Arial" pitchFamily="34" charset="-122"/>
                <a:cs typeface="Arial" pitchFamily="34" charset="-120"/>
              </a:rPr>
              <a:t>Skills escalators from apprentice to consultant — making growth visible so people stay to build careers, not just hold jobs.</a:t>
            </a:r>
            <a:endParaRPr lang="en-US" sz="1130" dirty="0"/>
          </a:p>
        </p:txBody>
      </p:sp>
      <p:sp>
        <p:nvSpPr>
          <p:cNvPr id="16" name="Text 14"/>
          <p:cNvSpPr/>
          <p:nvPr/>
        </p:nvSpPr>
        <p:spPr>
          <a:xfrm>
            <a:off x="685800" y="5715000"/>
            <a:ext cx="10789920" cy="777240"/>
          </a:xfrm>
          <a:prstGeom prst="rect">
            <a:avLst/>
          </a:prstGeom>
          <a:noFill/>
          <a:ln/>
        </p:spPr>
        <p:txBody>
          <a:bodyPr wrap="square" lIns="0" tIns="0" rIns="0" bIns="0" rtlCol="0" anchor="ctr"/>
          <a:lstStyle/>
          <a:p>
            <a:pPr marL="0" indent="0">
              <a:buNone/>
            </a:pPr>
            <a:endParaRPr lang="en-US" sz="1350" dirty="0"/>
          </a:p>
        </p:txBody>
      </p:sp>
      <p:sp>
        <p:nvSpPr>
          <p:cNvPr id="18" name="Text 16"/>
          <p:cNvSpPr/>
          <p:nvPr/>
        </p:nvSpPr>
        <p:spPr>
          <a:xfrm>
            <a:off x="11411712" y="6446520"/>
            <a:ext cx="457200" cy="274320"/>
          </a:xfrm>
          <a:prstGeom prst="rect">
            <a:avLst/>
          </a:prstGeom>
          <a:noFill/>
          <a:ln/>
        </p:spPr>
        <p:txBody>
          <a:bodyPr wrap="square" lIns="0" tIns="0" rIns="0" bIns="0" rtlCol="0" anchor="ctr"/>
          <a:lstStyle/>
          <a:p>
            <a:pPr marL="0" indent="0" algn="r">
              <a:buNone/>
            </a:pPr>
            <a:r>
              <a:rPr lang="en-US" sz="1000" dirty="0">
                <a:solidFill>
                  <a:srgbClr val="B9CBE8"/>
                </a:solidFill>
                <a:latin typeface="Arial" pitchFamily="34" charset="0"/>
                <a:ea typeface="Arial" pitchFamily="34" charset="-122"/>
                <a:cs typeface="Arial" pitchFamily="34" charset="-120"/>
              </a:rPr>
              <a:t>27</a:t>
            </a:r>
            <a:endParaRPr lang="en-US" sz="1000"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name="Slide 28">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95300" y="382555"/>
            <a:ext cx="11155680" cy="658368"/>
          </a:xfrm>
          <a:prstGeom prst="rect">
            <a:avLst/>
          </a:prstGeom>
          <a:noFill/>
          <a:ln/>
        </p:spPr>
        <p:txBody>
          <a:bodyPr wrap="square" lIns="0" tIns="0" rIns="0" bIns="0" rtlCol="0" anchor="ctr"/>
          <a:lstStyle/>
          <a:p>
            <a:pPr marL="0" indent="0">
              <a:buNone/>
            </a:pPr>
            <a:r>
              <a:rPr lang="en-US" sz="3000" b="1" dirty="0">
                <a:solidFill>
                  <a:srgbClr val="003087"/>
                </a:solidFill>
                <a:latin typeface="Arial" pitchFamily="34" charset="0"/>
                <a:ea typeface="Arial" pitchFamily="34" charset="-122"/>
                <a:cs typeface="Arial" pitchFamily="34" charset="-120"/>
              </a:rPr>
              <a:t>References (1 of 2)</a:t>
            </a:r>
            <a:endParaRPr lang="en-US" sz="3000" dirty="0"/>
          </a:p>
        </p:txBody>
      </p:sp>
      <p:sp>
        <p:nvSpPr>
          <p:cNvPr id="4" name="Text 2"/>
          <p:cNvSpPr/>
          <p:nvPr/>
        </p:nvSpPr>
        <p:spPr>
          <a:xfrm>
            <a:off x="495300" y="1983688"/>
            <a:ext cx="11201400" cy="4572000"/>
          </a:xfrm>
          <a:prstGeom prst="rect">
            <a:avLst/>
          </a:prstGeom>
          <a:noFill/>
          <a:ln/>
        </p:spPr>
        <p:txBody>
          <a:bodyPr wrap="square" lIns="0" tIns="0" rIns="0" bIns="0" rtlCol="0" anchor="ctr"/>
          <a:lstStyle/>
          <a:p>
            <a:pPr marL="0" indent="0">
              <a:spcAft>
                <a:spcPts val="700"/>
              </a:spcAft>
              <a:buNone/>
            </a:pPr>
            <a:r>
              <a:rPr lang="en-US" sz="1050" dirty="0">
                <a:solidFill>
                  <a:srgbClr val="1F2A37"/>
                </a:solidFill>
                <a:latin typeface="Arial" pitchFamily="34" charset="0"/>
                <a:ea typeface="Arial" pitchFamily="34" charset="-122"/>
                <a:cs typeface="Arial" pitchFamily="34" charset="-120"/>
              </a:rPr>
              <a:t>Appelbaum, E., Bailey, T., Berg, P. and Kalleberg, A.L. (2000) Manufacturing advantage: why high-performance work systems pay off. Ithaca: Cornell University Press.</a:t>
            </a:r>
            <a:endParaRPr lang="en-US" sz="1050" dirty="0"/>
          </a:p>
          <a:p>
            <a:pPr marL="0" indent="0">
              <a:spcAft>
                <a:spcPts val="700"/>
              </a:spcAft>
              <a:buNone/>
            </a:pPr>
            <a:r>
              <a:rPr lang="en-US" sz="1050" dirty="0">
                <a:solidFill>
                  <a:srgbClr val="1F2A37"/>
                </a:solidFill>
                <a:latin typeface="Arial" pitchFamily="34" charset="0"/>
                <a:ea typeface="Arial" pitchFamily="34" charset="-122"/>
                <a:cs typeface="Arial" pitchFamily="34" charset="-120"/>
              </a:rPr>
              <a:t>Bandura, A. (1977) Social learning theory. Englewood Cliffs: Prentice Hall.</a:t>
            </a:r>
            <a:endParaRPr lang="en-US" sz="1050" dirty="0"/>
          </a:p>
          <a:p>
            <a:pPr marL="0" indent="0">
              <a:spcAft>
                <a:spcPts val="700"/>
              </a:spcAft>
              <a:buNone/>
            </a:pPr>
            <a:r>
              <a:rPr lang="en-US" sz="1050" dirty="0">
                <a:solidFill>
                  <a:srgbClr val="1F2A37"/>
                </a:solidFill>
                <a:latin typeface="Arial" pitchFamily="34" charset="0"/>
                <a:ea typeface="Arial" pitchFamily="34" charset="-122"/>
                <a:cs typeface="Arial" pitchFamily="34" charset="-120"/>
              </a:rPr>
              <a:t>Becker, G.S. (1964) Human capital: a theoretical and empirical analysis. New York: Columbia University Press.</a:t>
            </a:r>
            <a:endParaRPr lang="en-US" sz="1050" dirty="0"/>
          </a:p>
          <a:p>
            <a:pPr marL="0" indent="0">
              <a:spcAft>
                <a:spcPts val="700"/>
              </a:spcAft>
              <a:buNone/>
            </a:pPr>
            <a:r>
              <a:rPr lang="en-US" sz="1050" dirty="0">
                <a:solidFill>
                  <a:srgbClr val="1F2A37"/>
                </a:solidFill>
                <a:latin typeface="Arial" pitchFamily="34" charset="0"/>
                <a:ea typeface="Arial" pitchFamily="34" charset="-122"/>
                <a:cs typeface="Arial" pitchFamily="34" charset="-120"/>
              </a:rPr>
              <a:t>British Medical Association (2026) NHS workforce plan appears to be a 'massive, dangerous gamble' on AI, says BMA. Available at: https://www.bma.org.uk/bma-media-centre/ (Accessed: 5 July 2026).</a:t>
            </a:r>
            <a:endParaRPr lang="en-US" sz="1050" dirty="0"/>
          </a:p>
          <a:p>
            <a:pPr marL="0" indent="0">
              <a:spcAft>
                <a:spcPts val="700"/>
              </a:spcAft>
              <a:buNone/>
            </a:pPr>
            <a:r>
              <a:rPr lang="en-US" sz="1050" dirty="0">
                <a:solidFill>
                  <a:srgbClr val="1F2A37"/>
                </a:solidFill>
                <a:latin typeface="Arial" pitchFamily="34" charset="0"/>
                <a:ea typeface="Arial" pitchFamily="34" charset="-122"/>
                <a:cs typeface="Arial" pitchFamily="34" charset="-120"/>
              </a:rPr>
              <a:t>Deci, E.L. and Ryan, R.M. (2000) 'The “what” and “why” of goal pursuits: human needs and the self-determination of behavior', Psychological Inquiry, 11(4), pp. 227–268.</a:t>
            </a:r>
            <a:endParaRPr lang="en-US" sz="1050" dirty="0"/>
          </a:p>
          <a:p>
            <a:pPr marL="0" indent="0">
              <a:spcAft>
                <a:spcPts val="700"/>
              </a:spcAft>
              <a:buNone/>
            </a:pPr>
            <a:r>
              <a:rPr lang="en-US" sz="1050" dirty="0">
                <a:solidFill>
                  <a:srgbClr val="1F2A37"/>
                </a:solidFill>
                <a:latin typeface="Arial" pitchFamily="34" charset="0"/>
                <a:ea typeface="Arial" pitchFamily="34" charset="-122"/>
                <a:cs typeface="Arial" pitchFamily="34" charset="-120"/>
              </a:rPr>
              <a:t>Department of Health and Social Care (2025) Fit for the future: 10 Year Health Plan for England. London: DHSC. Available at: https://www.gov.uk/government/publications/10-year-health-plan-for-england-fit-for-the-future (Accessed: 4 July 2026).</a:t>
            </a:r>
            <a:endParaRPr lang="en-US" sz="1050" dirty="0"/>
          </a:p>
          <a:p>
            <a:pPr marL="0" indent="0">
              <a:spcAft>
                <a:spcPts val="700"/>
              </a:spcAft>
              <a:buNone/>
            </a:pPr>
            <a:r>
              <a:rPr lang="en-US" sz="1050" dirty="0">
                <a:solidFill>
                  <a:srgbClr val="1F2A37"/>
                </a:solidFill>
                <a:latin typeface="Arial" pitchFamily="34" charset="0"/>
                <a:ea typeface="Arial" pitchFamily="34" charset="-122"/>
                <a:cs typeface="Arial" pitchFamily="34" charset="-120"/>
              </a:rPr>
              <a:t>Garavan, T.N. (2007) 'A strategic perspective on human resource development', Advances in Developing Human Resources, 9(1), pp. 11–30.</a:t>
            </a:r>
            <a:endParaRPr lang="en-US" sz="1050" dirty="0"/>
          </a:p>
          <a:p>
            <a:pPr marL="0" indent="0">
              <a:spcAft>
                <a:spcPts val="700"/>
              </a:spcAft>
              <a:buNone/>
            </a:pPr>
            <a:r>
              <a:rPr lang="en-US" sz="1050" dirty="0">
                <a:solidFill>
                  <a:srgbClr val="1F2A37"/>
                </a:solidFill>
                <a:latin typeface="Arial" pitchFamily="34" charset="0"/>
                <a:ea typeface="Arial" pitchFamily="34" charset="-122"/>
                <a:cs typeface="Arial" pitchFamily="34" charset="-120"/>
              </a:rPr>
              <a:t>Imperial College Health Partners (2026) Beyond productivity: AI and NHS workforce implications. London: ICHP/UCLPartners. Available at: https://imperialcollegehealthpartners.com (Accessed: 5 July 2026).</a:t>
            </a:r>
            <a:endParaRPr lang="en-US" sz="1050" dirty="0"/>
          </a:p>
          <a:p>
            <a:pPr marL="0" indent="0">
              <a:spcAft>
                <a:spcPts val="700"/>
              </a:spcAft>
              <a:buNone/>
            </a:pPr>
            <a:r>
              <a:rPr lang="en-US" sz="1050" dirty="0">
                <a:solidFill>
                  <a:srgbClr val="1F2A37"/>
                </a:solidFill>
                <a:latin typeface="Arial" pitchFamily="34" charset="0"/>
                <a:ea typeface="Arial" pitchFamily="34" charset="-122"/>
                <a:cs typeface="Arial" pitchFamily="34" charset="-120"/>
              </a:rPr>
              <a:t>Kirkpatrick, J.D. and Kirkpatrick, W.K. (2016) Kirkpatrick's four levels of training evaluation. Alexandria: ATD Press.</a:t>
            </a:r>
            <a:endParaRPr lang="en-US" sz="1050" dirty="0"/>
          </a:p>
          <a:p>
            <a:pPr marL="0" indent="0">
              <a:spcAft>
                <a:spcPts val="700"/>
              </a:spcAft>
              <a:buNone/>
            </a:pPr>
            <a:r>
              <a:rPr lang="en-US" sz="1050" dirty="0">
                <a:solidFill>
                  <a:srgbClr val="1F2A37"/>
                </a:solidFill>
                <a:latin typeface="Arial" pitchFamily="34" charset="0"/>
                <a:ea typeface="Arial" pitchFamily="34" charset="-122"/>
                <a:cs typeface="Arial" pitchFamily="34" charset="-120"/>
              </a:rPr>
              <a:t>Locke, E.A. and Latham, G.P. (2002) 'Building a practically useful theory of goal setting and task motivation: a 35-year odyssey', American Psychologist, 57(9), pp. 705–717.</a:t>
            </a:r>
          </a:p>
          <a:p>
            <a:pPr>
              <a:spcAft>
                <a:spcPts val="700"/>
              </a:spcAft>
            </a:pPr>
            <a:r>
              <a:rPr lang="en-US" sz="1050" dirty="0">
                <a:solidFill>
                  <a:srgbClr val="1F2A37"/>
                </a:solidFill>
                <a:latin typeface="Arial" pitchFamily="34" charset="0"/>
                <a:ea typeface="Arial" pitchFamily="34" charset="-122"/>
                <a:cs typeface="Arial" pitchFamily="34" charset="-120"/>
              </a:rPr>
              <a:t>Mills &amp; Reeve (2025) NHS 10-year plan: reforming the NHS workforce. Available at: https://www.mills-reeve.com/publications/ (Accessed: 4 July 2026).</a:t>
            </a:r>
            <a:endParaRPr lang="en-US" sz="1050" dirty="0"/>
          </a:p>
          <a:p>
            <a:pPr>
              <a:spcAft>
                <a:spcPts val="700"/>
              </a:spcAft>
            </a:pPr>
            <a:r>
              <a:rPr lang="en-US" sz="1050" dirty="0">
                <a:solidFill>
                  <a:srgbClr val="1F2A37"/>
                </a:solidFill>
                <a:latin typeface="Arial" pitchFamily="34" charset="0"/>
                <a:ea typeface="Arial" pitchFamily="34" charset="-122"/>
                <a:cs typeface="Arial" pitchFamily="34" charset="-120"/>
              </a:rPr>
              <a:t>NHS Confederation (2026) NHS Staff Survey results 2025: what you need to know. Available at: https://www.nhsconfed.org/publications/ (Accessed: 5 July 2026).</a:t>
            </a:r>
            <a:endParaRPr lang="en-US" sz="1050" dirty="0"/>
          </a:p>
          <a:p>
            <a:pPr>
              <a:spcAft>
                <a:spcPts val="700"/>
              </a:spcAft>
            </a:pPr>
            <a:r>
              <a:rPr lang="en-US" sz="1050" dirty="0">
                <a:solidFill>
                  <a:srgbClr val="1F2A37"/>
                </a:solidFill>
                <a:latin typeface="Arial" pitchFamily="34" charset="0"/>
                <a:ea typeface="Arial" pitchFamily="34" charset="-122"/>
                <a:cs typeface="Arial" pitchFamily="34" charset="-120"/>
              </a:rPr>
              <a:t>NHS England (2023) NHS Long Term Workforce Plan. London: NHS England. Available at: https://www.england.nhs.uk/long-read/nhs-long-term-workforce-plan-2/ (Accessed: 4 July 2026).</a:t>
            </a:r>
            <a:endParaRPr lang="en-US" sz="1050" dirty="0"/>
          </a:p>
          <a:p>
            <a:pPr>
              <a:spcAft>
                <a:spcPts val="700"/>
              </a:spcAft>
            </a:pPr>
            <a:r>
              <a:rPr lang="en-US" sz="1050" dirty="0">
                <a:solidFill>
                  <a:srgbClr val="1F2A37"/>
                </a:solidFill>
                <a:latin typeface="Arial" pitchFamily="34" charset="0"/>
                <a:ea typeface="Arial" pitchFamily="34" charset="-122"/>
                <a:cs typeface="Arial" pitchFamily="34" charset="-120"/>
              </a:rPr>
              <a:t>NHS England (2026) National Education and Training Survey (NETS): 2025 reporting. Available at: https://www.hee.nhs.uk/our-work/quality/ (Accessed: 5 July 2026).</a:t>
            </a:r>
            <a:endParaRPr lang="en-US" sz="1050" dirty="0"/>
          </a:p>
          <a:p>
            <a:pPr>
              <a:spcAft>
                <a:spcPts val="700"/>
              </a:spcAft>
            </a:pPr>
            <a:r>
              <a:rPr lang="en-US" sz="1050" dirty="0">
                <a:solidFill>
                  <a:srgbClr val="1F2A37"/>
                </a:solidFill>
                <a:latin typeface="Arial" pitchFamily="34" charset="0"/>
                <a:ea typeface="Arial" pitchFamily="34" charset="-122"/>
                <a:cs typeface="Arial" pitchFamily="34" charset="-120"/>
              </a:rPr>
              <a:t>NHS Staff Survey Coordination Centre (2026) 2025 NHS Staff Survey: national results briefing. Available at: https://www.nhsstaffsurveys.com/results/national-results/ (Accessed: 5 July 2026).</a:t>
            </a:r>
          </a:p>
          <a:p>
            <a:pPr>
              <a:spcAft>
                <a:spcPts val="700"/>
              </a:spcAft>
            </a:pPr>
            <a:r>
              <a:rPr lang="en-US" sz="1050" dirty="0">
                <a:solidFill>
                  <a:srgbClr val="1F2A37"/>
                </a:solidFill>
                <a:latin typeface="Arial" pitchFamily="34" charset="0"/>
                <a:ea typeface="Arial" pitchFamily="34" charset="-122"/>
                <a:cs typeface="Arial" pitchFamily="34" charset="-120"/>
              </a:rPr>
              <a:t>Rousseau, D.M. (1995) Psychological contracts in organizations: understanding written and unwritten agreements. Thousand Oaks: Sage.</a:t>
            </a:r>
            <a:endParaRPr lang="en-US" sz="1050" dirty="0"/>
          </a:p>
          <a:p>
            <a:pPr>
              <a:spcAft>
                <a:spcPts val="700"/>
              </a:spcAft>
            </a:pPr>
            <a:r>
              <a:rPr lang="en-US" sz="1050" dirty="0">
                <a:solidFill>
                  <a:srgbClr val="1F2A37"/>
                </a:solidFill>
                <a:latin typeface="Arial" pitchFamily="34" charset="0"/>
                <a:ea typeface="Arial" pitchFamily="34" charset="-122"/>
                <a:cs typeface="Arial" pitchFamily="34" charset="-120"/>
              </a:rPr>
              <a:t>Schein, E.H. with Schein, P. (2017) Organizational culture and leadership. 5th </a:t>
            </a:r>
            <a:r>
              <a:rPr lang="en-US" sz="1050" dirty="0" err="1">
                <a:solidFill>
                  <a:srgbClr val="1F2A37"/>
                </a:solidFill>
                <a:latin typeface="Arial" pitchFamily="34" charset="0"/>
                <a:ea typeface="Arial" pitchFamily="34" charset="-122"/>
                <a:cs typeface="Arial" pitchFamily="34" charset="-120"/>
              </a:rPr>
              <a:t>edn</a:t>
            </a:r>
            <a:r>
              <a:rPr lang="en-US" sz="1050" dirty="0">
                <a:solidFill>
                  <a:srgbClr val="1F2A37"/>
                </a:solidFill>
                <a:latin typeface="Arial" pitchFamily="34" charset="0"/>
                <a:ea typeface="Arial" pitchFamily="34" charset="-122"/>
                <a:cs typeface="Arial" pitchFamily="34" charset="-120"/>
              </a:rPr>
              <a:t>. Hoboken: Wiley.</a:t>
            </a:r>
            <a:endParaRPr lang="en-US" sz="1050" dirty="0"/>
          </a:p>
          <a:p>
            <a:pPr>
              <a:spcAft>
                <a:spcPts val="700"/>
              </a:spcAft>
            </a:pPr>
            <a:r>
              <a:rPr lang="en-US" sz="1050" dirty="0">
                <a:solidFill>
                  <a:srgbClr val="1F2A37"/>
                </a:solidFill>
                <a:latin typeface="Arial" pitchFamily="34" charset="0"/>
                <a:ea typeface="Arial" pitchFamily="34" charset="-122"/>
                <a:cs typeface="Arial" pitchFamily="34" charset="-120"/>
              </a:rPr>
              <a:t>Senge, P.M. (2006) The fifth discipline: the art and practice of the learning organization. 2nd </a:t>
            </a:r>
            <a:r>
              <a:rPr lang="en-US" sz="1050" dirty="0" err="1">
                <a:solidFill>
                  <a:srgbClr val="1F2A37"/>
                </a:solidFill>
                <a:latin typeface="Arial" pitchFamily="34" charset="0"/>
                <a:ea typeface="Arial" pitchFamily="34" charset="-122"/>
                <a:cs typeface="Arial" pitchFamily="34" charset="-120"/>
              </a:rPr>
              <a:t>edn</a:t>
            </a:r>
            <a:r>
              <a:rPr lang="en-US" sz="1050" dirty="0">
                <a:solidFill>
                  <a:srgbClr val="1F2A37"/>
                </a:solidFill>
                <a:latin typeface="Arial" pitchFamily="34" charset="0"/>
                <a:ea typeface="Arial" pitchFamily="34" charset="-122"/>
                <a:cs typeface="Arial" pitchFamily="34" charset="-120"/>
              </a:rPr>
              <a:t>. London: Random House.</a:t>
            </a:r>
            <a:endParaRPr lang="en-US" sz="1050" dirty="0"/>
          </a:p>
          <a:p>
            <a:pPr>
              <a:spcAft>
                <a:spcPts val="700"/>
              </a:spcAft>
            </a:pPr>
            <a:r>
              <a:rPr lang="en-US" sz="1050" dirty="0">
                <a:solidFill>
                  <a:srgbClr val="1F2A37"/>
                </a:solidFill>
                <a:latin typeface="Arial" pitchFamily="34" charset="0"/>
                <a:ea typeface="Arial" pitchFamily="34" charset="-122"/>
                <a:cs typeface="Arial" pitchFamily="34" charset="-120"/>
              </a:rPr>
              <a:t>Skills for Health (2026) AI in healthcare: what clinicians and NHS leaders need to know in 2026. Available at: https://www.skillsforhealth.org.uk (Accessed: 5 July 2026).</a:t>
            </a:r>
            <a:endParaRPr lang="en-US" sz="1050" dirty="0"/>
          </a:p>
          <a:p>
            <a:pPr>
              <a:spcAft>
                <a:spcPts val="700"/>
              </a:spcAft>
            </a:pPr>
            <a:endParaRPr lang="en-US" sz="1050" dirty="0">
              <a:solidFill>
                <a:srgbClr val="1F2A37"/>
              </a:solidFill>
              <a:latin typeface="Arial" pitchFamily="34" charset="0"/>
              <a:ea typeface="Arial" pitchFamily="34" charset="-122"/>
              <a:cs typeface="Arial" pitchFamily="34" charset="-120"/>
            </a:endParaRPr>
          </a:p>
          <a:p>
            <a:pPr>
              <a:spcAft>
                <a:spcPts val="700"/>
              </a:spcAft>
            </a:pPr>
            <a:endParaRPr lang="en-US" sz="1050" dirty="0"/>
          </a:p>
          <a:p>
            <a:pPr marL="0" indent="0">
              <a:spcAft>
                <a:spcPts val="700"/>
              </a:spcAft>
              <a:buNone/>
            </a:pPr>
            <a:endParaRPr lang="en-US" sz="1050" dirty="0"/>
          </a:p>
        </p:txBody>
      </p:sp>
      <p:sp>
        <p:nvSpPr>
          <p:cNvPr id="6" name="Text 4"/>
          <p:cNvSpPr/>
          <p:nvPr/>
        </p:nvSpPr>
        <p:spPr>
          <a:xfrm>
            <a:off x="11411712" y="6446520"/>
            <a:ext cx="457200" cy="274320"/>
          </a:xfrm>
          <a:prstGeom prst="rect">
            <a:avLst/>
          </a:prstGeom>
          <a:noFill/>
          <a:ln/>
        </p:spPr>
        <p:txBody>
          <a:bodyPr wrap="square" lIns="0" tIns="0" rIns="0" bIns="0" rtlCol="0" anchor="ctr"/>
          <a:lstStyle/>
          <a:p>
            <a:pPr marL="0" indent="0" algn="r">
              <a:buNone/>
            </a:pPr>
            <a:r>
              <a:rPr lang="en-US" sz="1000" dirty="0">
                <a:solidFill>
                  <a:srgbClr val="5A6B7B"/>
                </a:solidFill>
                <a:latin typeface="Arial" pitchFamily="34" charset="0"/>
                <a:ea typeface="Arial" pitchFamily="34" charset="-122"/>
                <a:cs typeface="Arial" pitchFamily="34" charset="-120"/>
              </a:rPr>
              <a:t>28</a:t>
            </a:r>
            <a:endParaRPr lang="en-US" sz="1000"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name="Slide 29">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457200"/>
            <a:ext cx="11155680" cy="658368"/>
          </a:xfrm>
          <a:prstGeom prst="rect">
            <a:avLst/>
          </a:prstGeom>
          <a:noFill/>
          <a:ln/>
        </p:spPr>
        <p:txBody>
          <a:bodyPr wrap="square" lIns="0" tIns="0" rIns="0" bIns="0" rtlCol="0" anchor="ctr"/>
          <a:lstStyle/>
          <a:p>
            <a:pPr marL="0" indent="0">
              <a:buNone/>
            </a:pPr>
            <a:r>
              <a:rPr lang="en-US" sz="3000" b="1" dirty="0">
                <a:solidFill>
                  <a:srgbClr val="003087"/>
                </a:solidFill>
                <a:latin typeface="Arial" pitchFamily="34" charset="0"/>
                <a:ea typeface="Arial" pitchFamily="34" charset="-122"/>
                <a:cs typeface="Arial" pitchFamily="34" charset="-120"/>
              </a:rPr>
              <a:t>References (2 of 2)</a:t>
            </a:r>
            <a:endParaRPr lang="en-US" sz="3000" dirty="0"/>
          </a:p>
        </p:txBody>
      </p:sp>
      <p:sp>
        <p:nvSpPr>
          <p:cNvPr id="4" name="Text 2"/>
          <p:cNvSpPr/>
          <p:nvPr/>
        </p:nvSpPr>
        <p:spPr>
          <a:xfrm>
            <a:off x="502920" y="181480"/>
            <a:ext cx="11201400" cy="3020319"/>
          </a:xfrm>
          <a:prstGeom prst="rect">
            <a:avLst/>
          </a:prstGeom>
          <a:noFill/>
          <a:ln/>
        </p:spPr>
        <p:txBody>
          <a:bodyPr wrap="square" lIns="0" tIns="0" rIns="0" bIns="0" rtlCol="0" anchor="ctr"/>
          <a:lstStyle/>
          <a:p>
            <a:pPr marL="0" indent="0">
              <a:spcAft>
                <a:spcPts val="700"/>
              </a:spcAft>
              <a:buNone/>
            </a:pPr>
            <a:r>
              <a:rPr lang="en-US" sz="1050" dirty="0">
                <a:solidFill>
                  <a:srgbClr val="1F2A37"/>
                </a:solidFill>
                <a:latin typeface="Arial" pitchFamily="34" charset="0"/>
                <a:ea typeface="Arial" pitchFamily="34" charset="-122"/>
                <a:cs typeface="Arial" pitchFamily="34" charset="-120"/>
              </a:rPr>
              <a:t>Topol, E. (2019) The Topol Review: preparing the healthcare workforce to deliver the digital future. Leeds: Health Education England.</a:t>
            </a:r>
            <a:endParaRPr lang="en-US" sz="1050" dirty="0"/>
          </a:p>
          <a:p>
            <a:pPr marL="0" indent="0">
              <a:spcAft>
                <a:spcPts val="700"/>
              </a:spcAft>
              <a:buNone/>
            </a:pPr>
            <a:r>
              <a:rPr lang="en-US" sz="1050" dirty="0">
                <a:solidFill>
                  <a:srgbClr val="1F2A37"/>
                </a:solidFill>
                <a:latin typeface="Arial" pitchFamily="34" charset="0"/>
                <a:ea typeface="Arial" pitchFamily="34" charset="-122"/>
                <a:cs typeface="Arial" pitchFamily="34" charset="-120"/>
              </a:rPr>
              <a:t>Vroom, V.H. (1964) Work and motivation. New York: Wiley.</a:t>
            </a:r>
            <a:endParaRPr lang="en-US" sz="1050" dirty="0"/>
          </a:p>
        </p:txBody>
      </p:sp>
      <p:sp>
        <p:nvSpPr>
          <p:cNvPr id="6" name="Text 4"/>
          <p:cNvSpPr/>
          <p:nvPr/>
        </p:nvSpPr>
        <p:spPr>
          <a:xfrm>
            <a:off x="11411712" y="6446520"/>
            <a:ext cx="457200" cy="274320"/>
          </a:xfrm>
          <a:prstGeom prst="rect">
            <a:avLst/>
          </a:prstGeom>
          <a:noFill/>
          <a:ln/>
        </p:spPr>
        <p:txBody>
          <a:bodyPr wrap="square" lIns="0" tIns="0" rIns="0" bIns="0" rtlCol="0" anchor="ctr"/>
          <a:lstStyle/>
          <a:p>
            <a:pPr marL="0" indent="0" algn="r">
              <a:buNone/>
            </a:pPr>
            <a:r>
              <a:rPr lang="en-US" sz="1000" dirty="0">
                <a:solidFill>
                  <a:srgbClr val="5A6B7B"/>
                </a:solidFill>
                <a:latin typeface="Arial" pitchFamily="34" charset="0"/>
                <a:ea typeface="Arial" pitchFamily="34" charset="-122"/>
                <a:cs typeface="Arial" pitchFamily="34" charset="-120"/>
              </a:rPr>
              <a:t>29</a:t>
            </a:r>
            <a:endParaRPr lang="en-US" sz="1000"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name="Slide 30">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457200"/>
            <a:ext cx="11155680" cy="658368"/>
          </a:xfrm>
          <a:prstGeom prst="rect">
            <a:avLst/>
          </a:prstGeom>
          <a:noFill/>
          <a:ln/>
        </p:spPr>
        <p:txBody>
          <a:bodyPr wrap="square" lIns="0" tIns="0" rIns="0" bIns="0" rtlCol="0" anchor="ctr"/>
          <a:lstStyle/>
          <a:p>
            <a:pPr marL="0" indent="0">
              <a:buNone/>
            </a:pPr>
            <a:r>
              <a:rPr lang="en-US" sz="3000" b="1" dirty="0">
                <a:solidFill>
                  <a:srgbClr val="003087"/>
                </a:solidFill>
                <a:latin typeface="Arial" pitchFamily="34" charset="0"/>
                <a:ea typeface="Arial" pitchFamily="34" charset="-122"/>
                <a:cs typeface="Arial" pitchFamily="34" charset="-120"/>
              </a:rPr>
              <a:t>Appendix: glossary and data notes</a:t>
            </a:r>
            <a:endParaRPr lang="en-US" sz="3000" dirty="0"/>
          </a:p>
        </p:txBody>
      </p:sp>
      <p:graphicFrame>
        <p:nvGraphicFramePr>
          <p:cNvPr id="31" name="Table 0"/>
          <p:cNvGraphicFramePr>
            <a:graphicFrameLocks noGrp="1"/>
          </p:cNvGraphicFramePr>
          <p:nvPr>
            <p:extLst>
              <p:ext uri="{D42A27DB-BD31-4B8C-83A1-F6EECF244321}">
                <p14:modId xmlns:p14="http://schemas.microsoft.com/office/powerpoint/2010/main" val="1579011935"/>
              </p:ext>
            </p:extLst>
          </p:nvPr>
        </p:nvGraphicFramePr>
        <p:xfrm>
          <a:off x="502920" y="1737360"/>
          <a:ext cx="6949440" cy="3621024"/>
        </p:xfrm>
        <a:graphic>
          <a:graphicData uri="http://schemas.openxmlformats.org/drawingml/2006/table">
            <a:tbl>
              <a:tblPr/>
              <a:tblGrid>
                <a:gridCol w="1371600">
                  <a:extLst>
                    <a:ext uri="{9D8B030D-6E8A-4147-A177-3AD203B41FA5}">
                      <a16:colId xmlns:a16="http://schemas.microsoft.com/office/drawing/2014/main" val="20000"/>
                    </a:ext>
                  </a:extLst>
                </a:gridCol>
                <a:gridCol w="5577840">
                  <a:extLst>
                    <a:ext uri="{9D8B030D-6E8A-4147-A177-3AD203B41FA5}">
                      <a16:colId xmlns:a16="http://schemas.microsoft.com/office/drawing/2014/main" val="20001"/>
                    </a:ext>
                  </a:extLst>
                </a:gridCol>
              </a:tblGrid>
              <a:tr h="402336">
                <a:tc>
                  <a:txBody>
                    <a:bodyPr/>
                    <a:lstStyle/>
                    <a:p>
                      <a:pPr marL="0" indent="0">
                        <a:buNone/>
                      </a:pPr>
                      <a:r>
                        <a:rPr lang="en-US" sz="1080" b="1" dirty="0">
                          <a:solidFill>
                            <a:srgbClr val="FFFFFF"/>
                          </a:solidFill>
                          <a:latin typeface="Arial" pitchFamily="34" charset="0"/>
                          <a:ea typeface="Arial" pitchFamily="34" charset="-122"/>
                          <a:cs typeface="Arial" pitchFamily="34" charset="-120"/>
                        </a:rPr>
                        <a:t>Term</a:t>
                      </a:r>
                      <a:endParaRPr lang="en-US" sz="1080" dirty="0">
                        <a:latin typeface="Arial" charset="0"/>
                        <a:ea typeface="Arial" charset="0"/>
                        <a:cs typeface="Arial" charset="0"/>
                      </a:endParaRPr>
                    </a:p>
                  </a:txBody>
                  <a:tcPr marL="54864" marR="54864" marT="54864" marB="54864"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solidFill>
                      <a:srgbClr val="003087"/>
                    </a:solidFill>
                  </a:tcPr>
                </a:tc>
                <a:tc>
                  <a:txBody>
                    <a:bodyPr/>
                    <a:lstStyle/>
                    <a:p>
                      <a:pPr marL="0" indent="0">
                        <a:buNone/>
                      </a:pPr>
                      <a:r>
                        <a:rPr lang="en-US" sz="1080" b="1" dirty="0">
                          <a:solidFill>
                            <a:srgbClr val="FFFFFF"/>
                          </a:solidFill>
                          <a:latin typeface="Arial" pitchFamily="34" charset="0"/>
                          <a:ea typeface="Arial" pitchFamily="34" charset="-122"/>
                          <a:cs typeface="Arial" pitchFamily="34" charset="-120"/>
                        </a:rPr>
                        <a:t>Meaning</a:t>
                      </a:r>
                      <a:endParaRPr lang="en-US" sz="1080" dirty="0">
                        <a:latin typeface="Arial" charset="0"/>
                        <a:ea typeface="Arial" charset="0"/>
                        <a:cs typeface="Arial" charset="0"/>
                      </a:endParaRPr>
                    </a:p>
                  </a:txBody>
                  <a:tcPr marL="54864" marR="54864" marT="54864" marB="54864"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solidFill>
                      <a:srgbClr val="003087"/>
                    </a:solidFill>
                  </a:tcPr>
                </a:tc>
                <a:extLst>
                  <a:ext uri="{0D108BD9-81ED-4DB2-BD59-A6C34878D82A}">
                    <a16:rowId xmlns:a16="http://schemas.microsoft.com/office/drawing/2014/main" val="10000"/>
                  </a:ext>
                </a:extLst>
              </a:tr>
              <a:tr h="402336">
                <a:tc>
                  <a:txBody>
                    <a:bodyPr/>
                    <a:lstStyle/>
                    <a:p>
                      <a:pPr marL="0" indent="0">
                        <a:buNone/>
                      </a:pPr>
                      <a:r>
                        <a:rPr lang="en-US" sz="1080" dirty="0">
                          <a:solidFill>
                            <a:srgbClr val="1F2A37"/>
                          </a:solidFill>
                          <a:latin typeface="Arial" pitchFamily="34" charset="0"/>
                          <a:ea typeface="Arial" pitchFamily="34" charset="-122"/>
                          <a:cs typeface="Arial" pitchFamily="34" charset="-120"/>
                        </a:rPr>
                        <a:t>AMO</a:t>
                      </a:r>
                      <a:endParaRPr lang="en-US" sz="1080" dirty="0">
                        <a:latin typeface="Arial" charset="0"/>
                        <a:ea typeface="Arial" charset="0"/>
                        <a:cs typeface="Arial" charset="0"/>
                      </a:endParaRPr>
                    </a:p>
                  </a:txBody>
                  <a:tcPr marL="54864" marR="54864" marT="54864" marB="54864"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tc>
                  <a:txBody>
                    <a:bodyPr/>
                    <a:lstStyle/>
                    <a:p>
                      <a:pPr marL="0" indent="0">
                        <a:buNone/>
                      </a:pPr>
                      <a:r>
                        <a:rPr lang="en-US" sz="1080" dirty="0">
                          <a:solidFill>
                            <a:srgbClr val="1F2A37"/>
                          </a:solidFill>
                          <a:latin typeface="Arial" pitchFamily="34" charset="0"/>
                          <a:ea typeface="Arial" pitchFamily="34" charset="-122"/>
                          <a:cs typeface="Arial" pitchFamily="34" charset="-120"/>
                        </a:rPr>
                        <a:t>Ability–Motivation–Opportunity model of performance (Appelbaum et al., 2000)</a:t>
                      </a:r>
                      <a:endParaRPr lang="en-US" sz="1080" dirty="0">
                        <a:latin typeface="Arial" charset="0"/>
                        <a:ea typeface="Arial" charset="0"/>
                        <a:cs typeface="Arial" charset="0"/>
                      </a:endParaRPr>
                    </a:p>
                  </a:txBody>
                  <a:tcPr marL="54864" marR="54864" marT="54864" marB="54864"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extLst>
                  <a:ext uri="{0D108BD9-81ED-4DB2-BD59-A6C34878D82A}">
                    <a16:rowId xmlns:a16="http://schemas.microsoft.com/office/drawing/2014/main" val="10001"/>
                  </a:ext>
                </a:extLst>
              </a:tr>
              <a:tr h="402336">
                <a:tc>
                  <a:txBody>
                    <a:bodyPr/>
                    <a:lstStyle/>
                    <a:p>
                      <a:pPr marL="0" indent="0">
                        <a:buNone/>
                      </a:pPr>
                      <a:r>
                        <a:rPr lang="en-US" sz="1080" dirty="0">
                          <a:solidFill>
                            <a:srgbClr val="1F2A37"/>
                          </a:solidFill>
                          <a:latin typeface="Arial" pitchFamily="34" charset="0"/>
                          <a:ea typeface="Arial" pitchFamily="34" charset="-122"/>
                          <a:cs typeface="Arial" pitchFamily="34" charset="-120"/>
                        </a:rPr>
                        <a:t>CPD</a:t>
                      </a:r>
                      <a:endParaRPr lang="en-US" sz="1080" dirty="0">
                        <a:latin typeface="Arial" charset="0"/>
                        <a:ea typeface="Arial" charset="0"/>
                        <a:cs typeface="Arial" charset="0"/>
                      </a:endParaRPr>
                    </a:p>
                  </a:txBody>
                  <a:tcPr marL="54864" marR="54864" marT="54864" marB="54864"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tc>
                  <a:txBody>
                    <a:bodyPr/>
                    <a:lstStyle/>
                    <a:p>
                      <a:pPr marL="0" indent="0">
                        <a:buNone/>
                      </a:pPr>
                      <a:r>
                        <a:rPr lang="en-US" sz="1080" dirty="0">
                          <a:solidFill>
                            <a:srgbClr val="1F2A37"/>
                          </a:solidFill>
                          <a:latin typeface="Arial" pitchFamily="34" charset="0"/>
                          <a:ea typeface="Arial" pitchFamily="34" charset="-122"/>
                          <a:cs typeface="Arial" pitchFamily="34" charset="-120"/>
                        </a:rPr>
                        <a:t>Continuing professional development</a:t>
                      </a:r>
                      <a:endParaRPr lang="en-US" sz="1080" dirty="0">
                        <a:latin typeface="Arial" charset="0"/>
                        <a:ea typeface="Arial" charset="0"/>
                        <a:cs typeface="Arial" charset="0"/>
                      </a:endParaRPr>
                    </a:p>
                  </a:txBody>
                  <a:tcPr marL="54864" marR="54864" marT="54864" marB="54864"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extLst>
                  <a:ext uri="{0D108BD9-81ED-4DB2-BD59-A6C34878D82A}">
                    <a16:rowId xmlns:a16="http://schemas.microsoft.com/office/drawing/2014/main" val="10002"/>
                  </a:ext>
                </a:extLst>
              </a:tr>
              <a:tr h="402336">
                <a:tc>
                  <a:txBody>
                    <a:bodyPr/>
                    <a:lstStyle/>
                    <a:p>
                      <a:pPr marL="0" indent="0">
                        <a:buNone/>
                      </a:pPr>
                      <a:r>
                        <a:rPr lang="en-US" sz="1080" dirty="0">
                          <a:solidFill>
                            <a:srgbClr val="1F2A37"/>
                          </a:solidFill>
                          <a:latin typeface="Arial" pitchFamily="34" charset="0"/>
                          <a:ea typeface="Arial" pitchFamily="34" charset="-122"/>
                          <a:cs typeface="Arial" pitchFamily="34" charset="-120"/>
                        </a:rPr>
                        <a:t>elfh</a:t>
                      </a:r>
                      <a:endParaRPr lang="en-US" sz="1080" dirty="0">
                        <a:latin typeface="Arial" charset="0"/>
                        <a:ea typeface="Arial" charset="0"/>
                        <a:cs typeface="Arial" charset="0"/>
                      </a:endParaRPr>
                    </a:p>
                  </a:txBody>
                  <a:tcPr marL="54864" marR="54864" marT="54864" marB="54864"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tc>
                  <a:txBody>
                    <a:bodyPr/>
                    <a:lstStyle/>
                    <a:p>
                      <a:pPr marL="0" indent="0">
                        <a:buNone/>
                      </a:pPr>
                      <a:r>
                        <a:rPr lang="en-US" sz="1080" dirty="0">
                          <a:solidFill>
                            <a:srgbClr val="1F2A37"/>
                          </a:solidFill>
                          <a:latin typeface="Arial" pitchFamily="34" charset="0"/>
                          <a:ea typeface="Arial" pitchFamily="34" charset="-122"/>
                          <a:cs typeface="Arial" pitchFamily="34" charset="-120"/>
                        </a:rPr>
                        <a:t>eLearning for healthcare — NHS England's national digital learning platform</a:t>
                      </a:r>
                      <a:endParaRPr lang="en-US" sz="1080" dirty="0">
                        <a:latin typeface="Arial" charset="0"/>
                        <a:ea typeface="Arial" charset="0"/>
                        <a:cs typeface="Arial" charset="0"/>
                      </a:endParaRPr>
                    </a:p>
                  </a:txBody>
                  <a:tcPr marL="54864" marR="54864" marT="54864" marB="54864"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extLst>
                  <a:ext uri="{0D108BD9-81ED-4DB2-BD59-A6C34878D82A}">
                    <a16:rowId xmlns:a16="http://schemas.microsoft.com/office/drawing/2014/main" val="10003"/>
                  </a:ext>
                </a:extLst>
              </a:tr>
              <a:tr h="402336">
                <a:tc>
                  <a:txBody>
                    <a:bodyPr/>
                    <a:lstStyle/>
                    <a:p>
                      <a:pPr marL="0" indent="0">
                        <a:buNone/>
                      </a:pPr>
                      <a:r>
                        <a:rPr lang="en-US" sz="1080" dirty="0">
                          <a:solidFill>
                            <a:srgbClr val="1F2A37"/>
                          </a:solidFill>
                          <a:latin typeface="Arial" pitchFamily="34" charset="0"/>
                          <a:ea typeface="Arial" pitchFamily="34" charset="-122"/>
                          <a:cs typeface="Arial" pitchFamily="34" charset="-120"/>
                        </a:rPr>
                        <a:t>ESR</a:t>
                      </a:r>
                      <a:endParaRPr lang="en-US" sz="1080" dirty="0">
                        <a:latin typeface="Arial" charset="0"/>
                        <a:ea typeface="Arial" charset="0"/>
                        <a:cs typeface="Arial" charset="0"/>
                      </a:endParaRPr>
                    </a:p>
                  </a:txBody>
                  <a:tcPr marL="54864" marR="54864" marT="54864" marB="54864"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tc>
                  <a:txBody>
                    <a:bodyPr/>
                    <a:lstStyle/>
                    <a:p>
                      <a:pPr marL="0" indent="0">
                        <a:buNone/>
                      </a:pPr>
                      <a:r>
                        <a:rPr lang="en-US" sz="1080" dirty="0">
                          <a:solidFill>
                            <a:srgbClr val="1F2A37"/>
                          </a:solidFill>
                          <a:latin typeface="Arial" pitchFamily="34" charset="0"/>
                          <a:ea typeface="Arial" pitchFamily="34" charset="-122"/>
                          <a:cs typeface="Arial" pitchFamily="34" charset="-120"/>
                        </a:rPr>
                        <a:t>Electronic Staff Record — the NHS national HR and payroll system</a:t>
                      </a:r>
                      <a:endParaRPr lang="en-US" sz="1080" dirty="0">
                        <a:latin typeface="Arial" charset="0"/>
                        <a:ea typeface="Arial" charset="0"/>
                        <a:cs typeface="Arial" charset="0"/>
                      </a:endParaRPr>
                    </a:p>
                  </a:txBody>
                  <a:tcPr marL="54864" marR="54864" marT="54864" marB="54864"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extLst>
                  <a:ext uri="{0D108BD9-81ED-4DB2-BD59-A6C34878D82A}">
                    <a16:rowId xmlns:a16="http://schemas.microsoft.com/office/drawing/2014/main" val="10004"/>
                  </a:ext>
                </a:extLst>
              </a:tr>
              <a:tr h="402336">
                <a:tc>
                  <a:txBody>
                    <a:bodyPr/>
                    <a:lstStyle/>
                    <a:p>
                      <a:pPr marL="0" indent="0">
                        <a:buNone/>
                      </a:pPr>
                      <a:r>
                        <a:rPr lang="en-US" sz="1080" dirty="0">
                          <a:solidFill>
                            <a:srgbClr val="1F2A37"/>
                          </a:solidFill>
                          <a:latin typeface="Arial" pitchFamily="34" charset="0"/>
                          <a:ea typeface="Arial" pitchFamily="34" charset="-122"/>
                          <a:cs typeface="Arial" pitchFamily="34" charset="-120"/>
                        </a:rPr>
                        <a:t>HEE</a:t>
                      </a:r>
                      <a:endParaRPr lang="en-US" sz="1080" dirty="0">
                        <a:latin typeface="Arial" charset="0"/>
                        <a:ea typeface="Arial" charset="0"/>
                        <a:cs typeface="Arial" charset="0"/>
                      </a:endParaRPr>
                    </a:p>
                  </a:txBody>
                  <a:tcPr marL="54864" marR="54864" marT="54864" marB="54864"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tc>
                  <a:txBody>
                    <a:bodyPr/>
                    <a:lstStyle/>
                    <a:p>
                      <a:pPr marL="0" indent="0">
                        <a:buNone/>
                      </a:pPr>
                      <a:r>
                        <a:rPr lang="en-US" sz="1080" dirty="0">
                          <a:solidFill>
                            <a:srgbClr val="1F2A37"/>
                          </a:solidFill>
                          <a:latin typeface="Arial" pitchFamily="34" charset="0"/>
                          <a:ea typeface="Arial" pitchFamily="34" charset="-122"/>
                          <a:cs typeface="Arial" pitchFamily="34" charset="-120"/>
                        </a:rPr>
                        <a:t>Health Education England (merged into NHS England, April 2023)</a:t>
                      </a:r>
                      <a:endParaRPr lang="en-US" sz="1080" dirty="0">
                        <a:latin typeface="Arial" charset="0"/>
                        <a:ea typeface="Arial" charset="0"/>
                        <a:cs typeface="Arial" charset="0"/>
                      </a:endParaRPr>
                    </a:p>
                  </a:txBody>
                  <a:tcPr marL="54864" marR="54864" marT="54864" marB="54864"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extLst>
                  <a:ext uri="{0D108BD9-81ED-4DB2-BD59-A6C34878D82A}">
                    <a16:rowId xmlns:a16="http://schemas.microsoft.com/office/drawing/2014/main" val="10005"/>
                  </a:ext>
                </a:extLst>
              </a:tr>
              <a:tr h="402336">
                <a:tc>
                  <a:txBody>
                    <a:bodyPr/>
                    <a:lstStyle/>
                    <a:p>
                      <a:pPr marL="0" indent="0">
                        <a:buNone/>
                      </a:pPr>
                      <a:r>
                        <a:rPr lang="en-US" sz="1080" dirty="0">
                          <a:solidFill>
                            <a:srgbClr val="1F2A37"/>
                          </a:solidFill>
                          <a:latin typeface="Arial" pitchFamily="34" charset="0"/>
                          <a:ea typeface="Arial" pitchFamily="34" charset="-122"/>
                          <a:cs typeface="Arial" pitchFamily="34" charset="-120"/>
                        </a:rPr>
                        <a:t>ICB / ICS</a:t>
                      </a:r>
                      <a:endParaRPr lang="en-US" sz="1080" dirty="0">
                        <a:latin typeface="Arial" charset="0"/>
                        <a:ea typeface="Arial" charset="0"/>
                        <a:cs typeface="Arial" charset="0"/>
                      </a:endParaRPr>
                    </a:p>
                  </a:txBody>
                  <a:tcPr marL="54864" marR="54864" marT="54864" marB="54864"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tc>
                  <a:txBody>
                    <a:bodyPr/>
                    <a:lstStyle/>
                    <a:p>
                      <a:pPr marL="0" indent="0">
                        <a:buNone/>
                      </a:pPr>
                      <a:r>
                        <a:rPr lang="en-US" sz="1080" dirty="0">
                          <a:solidFill>
                            <a:srgbClr val="1F2A37"/>
                          </a:solidFill>
                          <a:latin typeface="Arial" pitchFamily="34" charset="0"/>
                          <a:ea typeface="Arial" pitchFamily="34" charset="-122"/>
                          <a:cs typeface="Arial" pitchFamily="34" charset="-120"/>
                        </a:rPr>
                        <a:t>Integrated Care Board / System — 42 regional planning bodies in England</a:t>
                      </a:r>
                      <a:endParaRPr lang="en-US" sz="1080" dirty="0">
                        <a:latin typeface="Arial" charset="0"/>
                        <a:ea typeface="Arial" charset="0"/>
                        <a:cs typeface="Arial" charset="0"/>
                      </a:endParaRPr>
                    </a:p>
                  </a:txBody>
                  <a:tcPr marL="54864" marR="54864" marT="54864" marB="54864"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extLst>
                  <a:ext uri="{0D108BD9-81ED-4DB2-BD59-A6C34878D82A}">
                    <a16:rowId xmlns:a16="http://schemas.microsoft.com/office/drawing/2014/main" val="10006"/>
                  </a:ext>
                </a:extLst>
              </a:tr>
              <a:tr h="402336">
                <a:tc>
                  <a:txBody>
                    <a:bodyPr/>
                    <a:lstStyle/>
                    <a:p>
                      <a:pPr marL="0" indent="0">
                        <a:buNone/>
                      </a:pPr>
                      <a:r>
                        <a:rPr lang="en-US" sz="1080" dirty="0">
                          <a:solidFill>
                            <a:srgbClr val="1F2A37"/>
                          </a:solidFill>
                          <a:latin typeface="Arial" pitchFamily="34" charset="0"/>
                          <a:ea typeface="Arial" pitchFamily="34" charset="-122"/>
                          <a:cs typeface="Arial" pitchFamily="34" charset="-120"/>
                        </a:rPr>
                        <a:t>NETS</a:t>
                      </a:r>
                      <a:endParaRPr lang="en-US" sz="1080" dirty="0">
                        <a:latin typeface="Arial" charset="0"/>
                        <a:ea typeface="Arial" charset="0"/>
                        <a:cs typeface="Arial" charset="0"/>
                      </a:endParaRPr>
                    </a:p>
                  </a:txBody>
                  <a:tcPr marL="54864" marR="54864" marT="54864" marB="54864"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tc>
                  <a:txBody>
                    <a:bodyPr/>
                    <a:lstStyle/>
                    <a:p>
                      <a:pPr marL="0" indent="0">
                        <a:buNone/>
                      </a:pPr>
                      <a:r>
                        <a:rPr lang="en-US" sz="1080" dirty="0">
                          <a:solidFill>
                            <a:srgbClr val="1F2A37"/>
                          </a:solidFill>
                          <a:latin typeface="Arial" pitchFamily="34" charset="0"/>
                          <a:ea typeface="Arial" pitchFamily="34" charset="-122"/>
                          <a:cs typeface="Arial" pitchFamily="34" charset="-120"/>
                        </a:rPr>
                        <a:t>National Education and Training Survey (annual, all healthcare learners)</a:t>
                      </a:r>
                      <a:endParaRPr lang="en-US" sz="1080" dirty="0">
                        <a:latin typeface="Arial" charset="0"/>
                        <a:ea typeface="Arial" charset="0"/>
                        <a:cs typeface="Arial" charset="0"/>
                      </a:endParaRPr>
                    </a:p>
                  </a:txBody>
                  <a:tcPr marL="54864" marR="54864" marT="54864" marB="54864"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extLst>
                  <a:ext uri="{0D108BD9-81ED-4DB2-BD59-A6C34878D82A}">
                    <a16:rowId xmlns:a16="http://schemas.microsoft.com/office/drawing/2014/main" val="10007"/>
                  </a:ext>
                </a:extLst>
              </a:tr>
              <a:tr h="402336">
                <a:tc>
                  <a:txBody>
                    <a:bodyPr/>
                    <a:lstStyle/>
                    <a:p>
                      <a:pPr marL="0" indent="0">
                        <a:buNone/>
                      </a:pPr>
                      <a:r>
                        <a:rPr lang="en-US" sz="1080" dirty="0">
                          <a:solidFill>
                            <a:srgbClr val="1F2A37"/>
                          </a:solidFill>
                          <a:latin typeface="Arial" pitchFamily="34" charset="0"/>
                          <a:ea typeface="Arial" pitchFamily="34" charset="-122"/>
                          <a:cs typeface="Arial" pitchFamily="34" charset="-120"/>
                        </a:rPr>
                        <a:t>WRES</a:t>
                      </a:r>
                      <a:endParaRPr lang="en-US" sz="1080" dirty="0">
                        <a:latin typeface="Arial" charset="0"/>
                        <a:ea typeface="Arial" charset="0"/>
                        <a:cs typeface="Arial" charset="0"/>
                      </a:endParaRPr>
                    </a:p>
                  </a:txBody>
                  <a:tcPr marL="54864" marR="54864" marT="54864" marB="54864"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tc>
                  <a:txBody>
                    <a:bodyPr/>
                    <a:lstStyle/>
                    <a:p>
                      <a:pPr marL="0" indent="0">
                        <a:buNone/>
                      </a:pPr>
                      <a:r>
                        <a:rPr lang="en-US" sz="1080" dirty="0">
                          <a:solidFill>
                            <a:srgbClr val="1F2A37"/>
                          </a:solidFill>
                          <a:latin typeface="Arial" pitchFamily="34" charset="0"/>
                          <a:ea typeface="Arial" pitchFamily="34" charset="-122"/>
                          <a:cs typeface="Arial" pitchFamily="34" charset="-120"/>
                        </a:rPr>
                        <a:t>Workforce Race Equality Standard</a:t>
                      </a:r>
                      <a:endParaRPr lang="en-US" sz="1080" dirty="0">
                        <a:latin typeface="Arial" charset="0"/>
                        <a:ea typeface="Arial" charset="0"/>
                        <a:cs typeface="Arial" charset="0"/>
                      </a:endParaRPr>
                    </a:p>
                  </a:txBody>
                  <a:tcPr marL="54864" marR="54864" marT="54864" marB="54864" anchor="ctr">
                    <a:lnL w="9525" cap="flat" cmpd="sng" algn="ctr">
                      <a:solidFill>
                        <a:srgbClr val="D7E3F0"/>
                      </a:solidFill>
                      <a:prstDash val="solid"/>
                      <a:round/>
                      <a:headEnd type="none" w="med" len="med"/>
                      <a:tailEnd type="none" w="med" len="med"/>
                    </a:lnL>
                    <a:lnR w="9525" cap="flat" cmpd="sng" algn="ctr">
                      <a:solidFill>
                        <a:srgbClr val="D7E3F0"/>
                      </a:solidFill>
                      <a:prstDash val="solid"/>
                      <a:round/>
                      <a:headEnd type="none" w="med" len="med"/>
                      <a:tailEnd type="none" w="med" len="med"/>
                    </a:lnR>
                    <a:lnT w="9525" cap="flat" cmpd="sng" algn="ctr">
                      <a:solidFill>
                        <a:srgbClr val="D7E3F0"/>
                      </a:solidFill>
                      <a:prstDash val="solid"/>
                      <a:round/>
                      <a:headEnd type="none" w="med" len="med"/>
                      <a:tailEnd type="none" w="med" len="med"/>
                    </a:lnT>
                    <a:lnB w="9525" cap="flat" cmpd="sng" algn="ctr">
                      <a:solidFill>
                        <a:srgbClr val="D7E3F0"/>
                      </a:solidFill>
                      <a:prstDash val="solid"/>
                      <a:round/>
                      <a:headEnd type="none" w="med" len="med"/>
                      <a:tailEnd type="none" w="med" len="med"/>
                    </a:lnB>
                  </a:tcPr>
                </a:tc>
                <a:extLst>
                  <a:ext uri="{0D108BD9-81ED-4DB2-BD59-A6C34878D82A}">
                    <a16:rowId xmlns:a16="http://schemas.microsoft.com/office/drawing/2014/main" val="10008"/>
                  </a:ext>
                </a:extLst>
              </a:tr>
            </a:tbl>
          </a:graphicData>
        </a:graphic>
      </p:graphicFrame>
      <p:sp>
        <p:nvSpPr>
          <p:cNvPr id="6" name="Text 3"/>
          <p:cNvSpPr/>
          <p:nvPr/>
        </p:nvSpPr>
        <p:spPr>
          <a:xfrm>
            <a:off x="7955280" y="1901952"/>
            <a:ext cx="3566160" cy="320040"/>
          </a:xfrm>
          <a:prstGeom prst="rect">
            <a:avLst/>
          </a:prstGeom>
          <a:noFill/>
          <a:ln/>
        </p:spPr>
        <p:txBody>
          <a:bodyPr wrap="square" lIns="0" tIns="0" rIns="0" bIns="0" rtlCol="0" anchor="ctr"/>
          <a:lstStyle/>
          <a:p>
            <a:pPr marL="0" indent="0">
              <a:buNone/>
            </a:pPr>
            <a:endParaRPr lang="en-US" sz="1350" dirty="0"/>
          </a:p>
        </p:txBody>
      </p:sp>
      <p:sp>
        <p:nvSpPr>
          <p:cNvPr id="8" name="Text 5"/>
          <p:cNvSpPr/>
          <p:nvPr/>
        </p:nvSpPr>
        <p:spPr>
          <a:xfrm>
            <a:off x="6976872" y="146304"/>
            <a:ext cx="4754880" cy="274320"/>
          </a:xfrm>
          <a:prstGeom prst="rect">
            <a:avLst/>
          </a:prstGeom>
          <a:noFill/>
          <a:ln/>
        </p:spPr>
        <p:txBody>
          <a:bodyPr wrap="square" lIns="0" tIns="0" rIns="0" bIns="0" rtlCol="0" anchor="ctr"/>
          <a:lstStyle/>
          <a:p>
            <a:pPr marL="0" indent="0" algn="r">
              <a:buNone/>
            </a:pPr>
            <a:endParaRPr lang="en-US" sz="900" dirty="0"/>
          </a:p>
        </p:txBody>
      </p:sp>
      <p:sp>
        <p:nvSpPr>
          <p:cNvPr id="9" name="Text 6"/>
          <p:cNvSpPr/>
          <p:nvPr/>
        </p:nvSpPr>
        <p:spPr>
          <a:xfrm>
            <a:off x="11411712" y="6446520"/>
            <a:ext cx="457200" cy="274320"/>
          </a:xfrm>
          <a:prstGeom prst="rect">
            <a:avLst/>
          </a:prstGeom>
          <a:noFill/>
          <a:ln/>
        </p:spPr>
        <p:txBody>
          <a:bodyPr wrap="square" lIns="0" tIns="0" rIns="0" bIns="0" rtlCol="0" anchor="ctr"/>
          <a:lstStyle/>
          <a:p>
            <a:pPr marL="0" indent="0" algn="r">
              <a:buNone/>
            </a:pPr>
            <a:r>
              <a:rPr lang="en-US" sz="1000" dirty="0">
                <a:solidFill>
                  <a:srgbClr val="5A6B7B"/>
                </a:solidFill>
                <a:latin typeface="Arial" pitchFamily="34" charset="0"/>
                <a:ea typeface="Arial" pitchFamily="34" charset="-122"/>
                <a:cs typeface="Arial" pitchFamily="34" charset="-120"/>
              </a:rPr>
              <a:t>30</a:t>
            </a:r>
            <a:endParaRPr lang="en-US" sz="10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44</TotalTime>
  <Words>6262</Words>
  <Application>Microsoft Office PowerPoint</Application>
  <PresentationFormat>Widescreen</PresentationFormat>
  <Paragraphs>492</Paragraphs>
  <Slides>30</Slides>
  <Notes>30</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30</vt:i4>
      </vt:variant>
    </vt:vector>
  </HeadingPairs>
  <TitlesOfParts>
    <vt:vector size="32" baseType="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LCMB7023 Group Presentation - NHS England - Training &amp; Development</dc:title>
  <dc:subject>PptxGenJS Presentation</dc:subject>
  <dc:creator>LCMB7023 Group</dc:creator>
  <cp:lastModifiedBy>Fenil Patel</cp:lastModifiedBy>
  <cp:revision>10</cp:revision>
  <dcterms:created xsi:type="dcterms:W3CDTF">2026-07-06T10:21:12Z</dcterms:created>
  <dcterms:modified xsi:type="dcterms:W3CDTF">2026-07-06T11:14:37Z</dcterms:modified>
</cp:coreProperties>
</file>