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221" autoAdjust="0"/>
  </p:normalViewPr>
  <p:slideViewPr>
    <p:cSldViewPr snapToGrid="0">
      <p:cViewPr>
        <p:scale>
          <a:sx n="75" d="100"/>
          <a:sy n="75" d="100"/>
        </p:scale>
        <p:origin x="974" y="144"/>
      </p:cViewPr>
      <p:guideLst/>
    </p:cSldViewPr>
  </p:slideViewPr>
  <p:notesTextViewPr>
    <p:cViewPr>
      <p:scale>
        <a:sx n="150" d="100"/>
        <a:sy n="150" d="100"/>
      </p:scale>
      <p:origin x="0" y="-282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E92946-174E-497B-BAFC-1379A9D66220}" type="datetimeFigureOut">
              <a:rPr lang="en-GB" smtClean="0"/>
              <a:t>09/12/2018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A37914-C53B-4810-AB26-2AE06FF34357}" type="slidenum">
              <a:rPr lang="en-GB" smtClean="0"/>
              <a:t>‹#›</a:t>
            </a:fld>
            <a:endParaRPr lang="en-GB"/>
          </a:p>
        </p:txBody>
      </p:sp>
    </p:spTree>
    <p:extLst>
      <p:ext uri="{BB962C8B-B14F-4D97-AF65-F5344CB8AC3E}">
        <p14:creationId xmlns:p14="http://schemas.microsoft.com/office/powerpoint/2010/main" val="1791758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discussing Study skills in Education. </a:t>
            </a:r>
          </a:p>
          <a:p>
            <a:r>
              <a:rPr lang="en-GB" dirty="0"/>
              <a:t>Critical thinking – It is a way of looking at an academic article and analysing what the author’s point is. Is the author using the text with or without emotive language? Is it biased? Is the author being contradicting in the article? Open thinking is crucial to critical analysis. In order to think critically a person needs to do some of their own research to know all the facts. Can you support your judgement and how? Trying to keep an open mind and have balance in what your saying.</a:t>
            </a:r>
          </a:p>
          <a:p>
            <a:r>
              <a:rPr lang="en-GB" dirty="0"/>
              <a:t>Referencing – Referencing is important for many different reasons in academic writing. To acknowledge the information source and let the reader be able to access it easily. We reference our work also because of copyright. Not referencing correctly is academic theft. What? When? Where? Why and How? are all questions we should ask ourselves when we are writing at university level.  </a:t>
            </a:r>
          </a:p>
          <a:p>
            <a:r>
              <a:rPr lang="en-GB" dirty="0"/>
              <a:t>Plagiarism- What is plagiarism? </a:t>
            </a:r>
          </a:p>
          <a:p>
            <a:r>
              <a:rPr lang="en-GB" dirty="0"/>
              <a:t>‘ the unacknowledged use of another's work as if it were one’s own’. (University of Dundee, 2005).</a:t>
            </a:r>
          </a:p>
          <a:p>
            <a:r>
              <a:rPr lang="en-GB" dirty="0"/>
              <a:t>It is taken very seriously within academic studying and is classed as cheating.</a:t>
            </a:r>
          </a:p>
          <a:p>
            <a:r>
              <a:rPr lang="en-GB" dirty="0"/>
              <a:t>Turnitin is the university’s way for yourself and tutor to see if your assignment has been correctly referenced and is your own work.</a:t>
            </a:r>
          </a:p>
          <a:p>
            <a:r>
              <a:rPr lang="en-GB" dirty="0"/>
              <a:t>Ways to avoid plagiarism –</a:t>
            </a:r>
          </a:p>
          <a:p>
            <a:r>
              <a:rPr lang="en-GB" dirty="0"/>
              <a:t>Do not use too many quotes.</a:t>
            </a:r>
          </a:p>
          <a:p>
            <a:r>
              <a:rPr lang="en-GB" dirty="0"/>
              <a:t>Do not copy and paste.</a:t>
            </a:r>
          </a:p>
          <a:p>
            <a:r>
              <a:rPr lang="en-GB" dirty="0"/>
              <a:t>Write where your source is from as you go, in order to keep your memory fresh and not forget.</a:t>
            </a:r>
          </a:p>
          <a:p>
            <a:r>
              <a:rPr lang="en-GB" dirty="0"/>
              <a:t>Ensure you cite correctly in your work and avoid paraphrasing too close to the </a:t>
            </a:r>
            <a:r>
              <a:rPr lang="en-GB"/>
              <a:t>original author.</a:t>
            </a:r>
            <a:endParaRPr lang="en-GB" dirty="0"/>
          </a:p>
        </p:txBody>
      </p:sp>
      <p:sp>
        <p:nvSpPr>
          <p:cNvPr id="4" name="Slide Number Placeholder 3"/>
          <p:cNvSpPr>
            <a:spLocks noGrp="1"/>
          </p:cNvSpPr>
          <p:nvPr>
            <p:ph type="sldNum" sz="quarter" idx="5"/>
          </p:nvPr>
        </p:nvSpPr>
        <p:spPr/>
        <p:txBody>
          <a:bodyPr/>
          <a:lstStyle/>
          <a:p>
            <a:fld id="{00A37914-C53B-4810-AB26-2AE06FF34357}" type="slidenum">
              <a:rPr lang="en-GB" smtClean="0"/>
              <a:t>1</a:t>
            </a:fld>
            <a:endParaRPr lang="en-GB"/>
          </a:p>
        </p:txBody>
      </p:sp>
    </p:spTree>
    <p:extLst>
      <p:ext uri="{BB962C8B-B14F-4D97-AF65-F5344CB8AC3E}">
        <p14:creationId xmlns:p14="http://schemas.microsoft.com/office/powerpoint/2010/main" val="2645198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F0E3F-C754-449A-BA0A-21F0240E8A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5F9BB7-3331-4DFC-A6E1-6DCDB77D0C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42D35D-D773-4B27-9D85-AC46183DF754}"/>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5" name="Footer Placeholder 4">
            <a:extLst>
              <a:ext uri="{FF2B5EF4-FFF2-40B4-BE49-F238E27FC236}">
                <a16:creationId xmlns:a16="http://schemas.microsoft.com/office/drawing/2014/main" id="{ACF9F75F-F2D6-4111-B895-E9C74E6BC3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455C40-AD30-492E-9F25-C9294189B508}"/>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585717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DED87-60B0-4DBA-AF54-51CE7A3FE8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3F96BB-EA7A-420C-8F19-70940F160AD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DFCFFF-5080-444E-8624-37948D0F6687}"/>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5" name="Footer Placeholder 4">
            <a:extLst>
              <a:ext uri="{FF2B5EF4-FFF2-40B4-BE49-F238E27FC236}">
                <a16:creationId xmlns:a16="http://schemas.microsoft.com/office/drawing/2014/main" id="{C37C6EC1-3BB5-4E79-BA87-4634F3CFC3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EA6FA8-6D65-4A5D-A29D-0119C985E08F}"/>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1704050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2B9F1-2A1D-4284-AB31-AE03E559FE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B7BAE-0A6B-487E-B083-DBE58E8A74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EF64D83-CC43-4B38-A57E-23E5976FF457}"/>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5" name="Footer Placeholder 4">
            <a:extLst>
              <a:ext uri="{FF2B5EF4-FFF2-40B4-BE49-F238E27FC236}">
                <a16:creationId xmlns:a16="http://schemas.microsoft.com/office/drawing/2014/main" id="{E8479119-9C37-43D3-8BF8-03939FF132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246F1D-33D3-4FEC-996C-0D428D2A3D05}"/>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3802965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88CBC-515C-4CC3-8082-99D0049212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7AF253-A0F3-4687-994F-F8654F50B9F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7370FC-FEC3-4F5B-A8F8-1AED76E96E9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C72B75-7CDA-403F-876E-43E5CF5D0045}"/>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6" name="Footer Placeholder 5">
            <a:extLst>
              <a:ext uri="{FF2B5EF4-FFF2-40B4-BE49-F238E27FC236}">
                <a16:creationId xmlns:a16="http://schemas.microsoft.com/office/drawing/2014/main" id="{DAA9B71D-AA37-4E87-AB9C-65CC3A9125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FCFD7E-2050-42B3-8314-B05B3D84B0CC}"/>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3428300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BE232-2D2B-4B04-8E41-899B3270E2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CCDE2B-6554-451F-A778-2FD6AD55DA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F9FBEF1-8804-406F-8DF7-D5D1A3D28AD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644861-21E8-4564-8C30-8ED93F27F4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B7E3FB6-4FC7-42CF-9C75-30168C172C3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A027A0-9B9A-4553-9172-A5613794AF86}"/>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8" name="Footer Placeholder 7">
            <a:extLst>
              <a:ext uri="{FF2B5EF4-FFF2-40B4-BE49-F238E27FC236}">
                <a16:creationId xmlns:a16="http://schemas.microsoft.com/office/drawing/2014/main" id="{27A24A95-952D-4FD2-988C-B1AE35A3DB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85F85A2-4B40-40D3-9EB8-0ED2A7BDDAB8}"/>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3889433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05D6-A53C-4164-8BB1-9E444ECC64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B49A6E-9E28-4AAB-9719-5265F5D4429A}"/>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4" name="Footer Placeholder 3">
            <a:extLst>
              <a:ext uri="{FF2B5EF4-FFF2-40B4-BE49-F238E27FC236}">
                <a16:creationId xmlns:a16="http://schemas.microsoft.com/office/drawing/2014/main" id="{0201F9D1-679A-4A4E-B992-202030BC77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C877C5-4D50-4449-8D3D-E8A7713CBD9F}"/>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3365231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B9944E-1CC1-4529-A0B4-7389B529436F}"/>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3" name="Footer Placeholder 2">
            <a:extLst>
              <a:ext uri="{FF2B5EF4-FFF2-40B4-BE49-F238E27FC236}">
                <a16:creationId xmlns:a16="http://schemas.microsoft.com/office/drawing/2014/main" id="{5097F9C1-B984-45D4-A12F-6A656DFA67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BF1AE3-4DF0-49C1-AA23-F6DD58FFDC6E}"/>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3224055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A4C55-5B04-4602-A0F0-B481A56288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3665DC-4A40-4FF6-B98E-BB0B95561C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978095-873F-4CCF-9FAB-5AD61A47D2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EECBC25-6A34-4EC0-B98B-1C1B3F6C60F7}"/>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6" name="Footer Placeholder 5">
            <a:extLst>
              <a:ext uri="{FF2B5EF4-FFF2-40B4-BE49-F238E27FC236}">
                <a16:creationId xmlns:a16="http://schemas.microsoft.com/office/drawing/2014/main" id="{DEC052DB-23D8-4BA2-BB87-C805F7C355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B8499F-5577-45DD-AFFE-C24042BB6578}"/>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419843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243B3-FF13-4989-B202-01739440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4A71F-36CC-4FC1-8070-1C60FFCA4C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DD4CA2-6414-4DCC-9A31-E18011989F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88A83BB-D001-48E4-AEFE-1E26199366B2}"/>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6" name="Footer Placeholder 5">
            <a:extLst>
              <a:ext uri="{FF2B5EF4-FFF2-40B4-BE49-F238E27FC236}">
                <a16:creationId xmlns:a16="http://schemas.microsoft.com/office/drawing/2014/main" id="{B955D18B-3BFA-47AA-8D5B-DCDBC8C03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F01703-4A75-4843-B109-93EC91BC3961}"/>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31338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C2D83-CD2A-4BC2-B694-5D9CB22F49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BCAA9A-36CC-4A67-B16E-F016EF5BE5B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FEB7E9-EE3A-4FBC-86EB-07A66A380AA0}"/>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5" name="Footer Placeholder 4">
            <a:extLst>
              <a:ext uri="{FF2B5EF4-FFF2-40B4-BE49-F238E27FC236}">
                <a16:creationId xmlns:a16="http://schemas.microsoft.com/office/drawing/2014/main" id="{67689DBF-EC41-4D9B-9670-814DAF2378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6A280B-B3C9-406A-BB73-C4B1A1BC9192}"/>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1842890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72A8A3-8F6C-4385-805D-38FD67A021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A9E46C-27EC-406B-AF29-F534AB19BB9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422581-246A-4420-8BD4-CB626BFE82CF}"/>
              </a:ext>
            </a:extLst>
          </p:cNvPr>
          <p:cNvSpPr>
            <a:spLocks noGrp="1"/>
          </p:cNvSpPr>
          <p:nvPr>
            <p:ph type="dt" sz="half" idx="10"/>
          </p:nvPr>
        </p:nvSpPr>
        <p:spPr/>
        <p:txBody>
          <a:bodyPr/>
          <a:lstStyle/>
          <a:p>
            <a:fld id="{5DE06F3B-0548-4064-B51B-9ACCE5FFEF2F}" type="datetimeFigureOut">
              <a:rPr lang="en-GB" smtClean="0"/>
              <a:t>09/12/2018</a:t>
            </a:fld>
            <a:endParaRPr lang="en-GB"/>
          </a:p>
        </p:txBody>
      </p:sp>
      <p:sp>
        <p:nvSpPr>
          <p:cNvPr id="5" name="Footer Placeholder 4">
            <a:extLst>
              <a:ext uri="{FF2B5EF4-FFF2-40B4-BE49-F238E27FC236}">
                <a16:creationId xmlns:a16="http://schemas.microsoft.com/office/drawing/2014/main" id="{F9A98409-C1EF-46C1-9E7C-D81DFC7EA8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F50670-B434-4772-8666-CC7EFB12ABE4}"/>
              </a:ext>
            </a:extLst>
          </p:cNvPr>
          <p:cNvSpPr>
            <a:spLocks noGrp="1"/>
          </p:cNvSpPr>
          <p:nvPr>
            <p:ph type="sldNum" sz="quarter" idx="12"/>
          </p:nvPr>
        </p:nvSpPr>
        <p:spPr/>
        <p:txBody>
          <a:bodyPr/>
          <a:lstStyle/>
          <a:p>
            <a:fld id="{60A22730-270A-4B03-A895-A5DB5DA27F4B}" type="slidenum">
              <a:rPr lang="en-GB" smtClean="0"/>
              <a:t>‹#›</a:t>
            </a:fld>
            <a:endParaRPr lang="en-GB"/>
          </a:p>
        </p:txBody>
      </p:sp>
    </p:spTree>
    <p:extLst>
      <p:ext uri="{BB962C8B-B14F-4D97-AF65-F5344CB8AC3E}">
        <p14:creationId xmlns:p14="http://schemas.microsoft.com/office/powerpoint/2010/main" val="4002888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ADDE25-792A-4DA3-8E78-5BD5599815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6A6D03-914C-43B7-9505-B6720942C1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A042F0-572E-467E-8D2C-D48F68D094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E06F3B-0548-4064-B51B-9ACCE5FFEF2F}" type="datetimeFigureOut">
              <a:rPr lang="en-GB" smtClean="0"/>
              <a:t>09/12/2018</a:t>
            </a:fld>
            <a:endParaRPr lang="en-GB"/>
          </a:p>
        </p:txBody>
      </p:sp>
      <p:sp>
        <p:nvSpPr>
          <p:cNvPr id="5" name="Footer Placeholder 4">
            <a:extLst>
              <a:ext uri="{FF2B5EF4-FFF2-40B4-BE49-F238E27FC236}">
                <a16:creationId xmlns:a16="http://schemas.microsoft.com/office/drawing/2014/main" id="{3A441FAE-2070-41D9-97A6-43BD99DCB3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5B1663-958A-4B48-AA6B-613CE360BF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A22730-270A-4B03-A895-A5DB5DA27F4B}" type="slidenum">
              <a:rPr lang="en-GB" smtClean="0"/>
              <a:t>‹#›</a:t>
            </a:fld>
            <a:endParaRPr lang="en-GB"/>
          </a:p>
        </p:txBody>
      </p:sp>
    </p:spTree>
    <p:extLst>
      <p:ext uri="{BB962C8B-B14F-4D97-AF65-F5344CB8AC3E}">
        <p14:creationId xmlns:p14="http://schemas.microsoft.com/office/powerpoint/2010/main" val="28186855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www.partcanada.org/about/critical-thinking-elp" TargetMode="External"/><Relationship Id="rId2" Type="http://schemas.openxmlformats.org/officeDocument/2006/relationships/hyperlink" Target="http://uwtsd.ac.uk/academic-office/university-regulations-student-guide/" TargetMode="External"/><Relationship Id="rId1" Type="http://schemas.openxmlformats.org/officeDocument/2006/relationships/slideLayout" Target="../slideLayouts/slideLayout2.xml"/><Relationship Id="rId4" Type="http://schemas.openxmlformats.org/officeDocument/2006/relationships/hyperlink" Target="http://www.rocketnews.com/wp-content/uploads/2017/09/plaigiarism2/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97B5E413-4225-4B24-9E02-743D5B5D7C8B}"/>
              </a:ext>
            </a:extLst>
          </p:cNvPr>
          <p:cNvSpPr/>
          <p:nvPr/>
        </p:nvSpPr>
        <p:spPr>
          <a:xfrm>
            <a:off x="234490" y="216292"/>
            <a:ext cx="3472008" cy="3765112"/>
          </a:xfrm>
          <a:prstGeom prst="roundRect">
            <a:avLst>
              <a:gd name="adj" fmla="val 16667"/>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u="sng" dirty="0">
                <a:solidFill>
                  <a:schemeClr val="tx1"/>
                </a:solidFill>
              </a:rPr>
              <a:t>Critical Thinking</a:t>
            </a:r>
          </a:p>
          <a:p>
            <a:endParaRPr lang="en-GB" sz="1200" dirty="0"/>
          </a:p>
          <a:p>
            <a:r>
              <a:rPr lang="en-GB" sz="1200" dirty="0">
                <a:solidFill>
                  <a:schemeClr val="tx1"/>
                </a:solidFill>
              </a:rPr>
              <a:t>Critical thinking is not being ‘critical’ or criticising someone’s work but is questioning the authors views, comments and statements and not taking the text at face value .</a:t>
            </a:r>
          </a:p>
          <a:p>
            <a:pPr marL="285750" indent="-285750">
              <a:buFont typeface="Arial" panose="020B0604020202020204" pitchFamily="34" charset="0"/>
              <a:buChar char="•"/>
            </a:pPr>
            <a:endParaRPr lang="en-GB" sz="1200" dirty="0">
              <a:solidFill>
                <a:schemeClr val="tx1"/>
              </a:solidFill>
            </a:endParaRPr>
          </a:p>
          <a:p>
            <a:pPr marL="285750" indent="-285750">
              <a:buFont typeface="Arial" panose="020B0604020202020204" pitchFamily="34" charset="0"/>
              <a:buChar char="•"/>
            </a:pPr>
            <a:r>
              <a:rPr lang="en-GB" sz="1200" dirty="0">
                <a:solidFill>
                  <a:schemeClr val="tx1"/>
                </a:solidFill>
              </a:rPr>
              <a:t>Thinking about you think.</a:t>
            </a:r>
          </a:p>
          <a:p>
            <a:pPr marL="285750" indent="-285750">
              <a:buFont typeface="Arial" panose="020B0604020202020204" pitchFamily="34" charset="0"/>
              <a:buChar char="•"/>
            </a:pPr>
            <a:r>
              <a:rPr lang="en-GB" sz="1200" dirty="0">
                <a:solidFill>
                  <a:schemeClr val="tx1"/>
                </a:solidFill>
              </a:rPr>
              <a:t>Prompting and organising those thoughts.</a:t>
            </a:r>
          </a:p>
          <a:p>
            <a:pPr marL="285750" indent="-285750">
              <a:buFont typeface="Arial" panose="020B0604020202020204" pitchFamily="34" charset="0"/>
              <a:buChar char="•"/>
            </a:pPr>
            <a:r>
              <a:rPr lang="en-GB" sz="1200" dirty="0">
                <a:solidFill>
                  <a:schemeClr val="tx1"/>
                </a:solidFill>
              </a:rPr>
              <a:t>Seeing the bias and using your judgement to find the truth.</a:t>
            </a:r>
          </a:p>
          <a:p>
            <a:pPr marL="285750" indent="-285750">
              <a:buFont typeface="Arial" panose="020B0604020202020204" pitchFamily="34" charset="0"/>
              <a:buChar char="•"/>
            </a:pPr>
            <a:r>
              <a:rPr lang="en-GB" sz="1200" dirty="0">
                <a:solidFill>
                  <a:schemeClr val="tx1"/>
                </a:solidFill>
              </a:rPr>
              <a:t>Reading between the lines for clarity.</a:t>
            </a:r>
          </a:p>
          <a:p>
            <a:pPr marL="285750" indent="-285750">
              <a:buFont typeface="Arial" panose="020B0604020202020204" pitchFamily="34" charset="0"/>
              <a:buChar char="•"/>
            </a:pPr>
            <a:r>
              <a:rPr lang="en-GB" sz="1200" dirty="0">
                <a:solidFill>
                  <a:schemeClr val="tx1"/>
                </a:solidFill>
              </a:rPr>
              <a:t>Learning new concepts.</a:t>
            </a:r>
          </a:p>
          <a:p>
            <a:pPr marL="285750" indent="-285750">
              <a:buFont typeface="Arial" panose="020B0604020202020204" pitchFamily="34" charset="0"/>
              <a:buChar char="•"/>
            </a:pPr>
            <a:r>
              <a:rPr lang="en-GB" sz="1200" dirty="0">
                <a:solidFill>
                  <a:schemeClr val="tx1"/>
                </a:solidFill>
              </a:rPr>
              <a:t>Find other information – Do they all have the same views or opinions as the author?</a:t>
            </a:r>
          </a:p>
          <a:p>
            <a:pPr marL="285750" indent="-285750">
              <a:buFont typeface="Arial" panose="020B0604020202020204" pitchFamily="34" charset="0"/>
              <a:buChar char="•"/>
            </a:pPr>
            <a:endParaRPr lang="en-GB" sz="1200" dirty="0">
              <a:solidFill>
                <a:schemeClr val="tx1"/>
              </a:solidFill>
              <a:highlight>
                <a:srgbClr val="000080"/>
              </a:highlight>
            </a:endParaRPr>
          </a:p>
        </p:txBody>
      </p:sp>
      <p:sp>
        <p:nvSpPr>
          <p:cNvPr id="11" name="Rectangle: Rounded Corners 10">
            <a:extLst>
              <a:ext uri="{FF2B5EF4-FFF2-40B4-BE49-F238E27FC236}">
                <a16:creationId xmlns:a16="http://schemas.microsoft.com/office/drawing/2014/main" id="{1E659CCE-3FB1-45CE-824F-AAF207B1F943}"/>
              </a:ext>
            </a:extLst>
          </p:cNvPr>
          <p:cNvSpPr/>
          <p:nvPr/>
        </p:nvSpPr>
        <p:spPr>
          <a:xfrm>
            <a:off x="3774844" y="92189"/>
            <a:ext cx="4996207" cy="39786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85EC3DA2-1480-4EF2-AC34-7F7DB1AEF1D2}"/>
              </a:ext>
            </a:extLst>
          </p:cNvPr>
          <p:cNvSpPr txBox="1"/>
          <p:nvPr/>
        </p:nvSpPr>
        <p:spPr>
          <a:xfrm>
            <a:off x="3843189" y="113689"/>
            <a:ext cx="4859516" cy="369332"/>
          </a:xfrm>
          <a:prstGeom prst="rect">
            <a:avLst/>
          </a:prstGeom>
          <a:solidFill>
            <a:srgbClr val="FF0000"/>
          </a:solidFill>
        </p:spPr>
        <p:txBody>
          <a:bodyPr wrap="square" rtlCol="0">
            <a:spAutoFit/>
          </a:bodyPr>
          <a:lstStyle/>
          <a:p>
            <a:r>
              <a:rPr lang="en-GB" b="1" dirty="0">
                <a:solidFill>
                  <a:schemeClr val="bg1"/>
                </a:solidFill>
              </a:rPr>
              <a:t>Kelly Cokeley (1803412) ECGE4001 Assignment 2</a:t>
            </a:r>
          </a:p>
        </p:txBody>
      </p:sp>
      <p:sp>
        <p:nvSpPr>
          <p:cNvPr id="15" name="Rectangle: Rounded Corners 14">
            <a:extLst>
              <a:ext uri="{FF2B5EF4-FFF2-40B4-BE49-F238E27FC236}">
                <a16:creationId xmlns:a16="http://schemas.microsoft.com/office/drawing/2014/main" id="{A3BAE6EA-64D5-4DCB-99BE-8F2C08322C96}"/>
              </a:ext>
            </a:extLst>
          </p:cNvPr>
          <p:cNvSpPr/>
          <p:nvPr/>
        </p:nvSpPr>
        <p:spPr>
          <a:xfrm>
            <a:off x="4400928" y="638220"/>
            <a:ext cx="3866379" cy="5338373"/>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a:extLst>
              <a:ext uri="{FF2B5EF4-FFF2-40B4-BE49-F238E27FC236}">
                <a16:creationId xmlns:a16="http://schemas.microsoft.com/office/drawing/2014/main" id="{56A410DB-6C95-4CE7-8241-6E31562127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90" y="4063467"/>
            <a:ext cx="3789505" cy="2842128"/>
          </a:xfrm>
          <a:prstGeom prst="rect">
            <a:avLst/>
          </a:prstGeom>
        </p:spPr>
      </p:pic>
      <p:sp>
        <p:nvSpPr>
          <p:cNvPr id="18" name="TextBox 17">
            <a:extLst>
              <a:ext uri="{FF2B5EF4-FFF2-40B4-BE49-F238E27FC236}">
                <a16:creationId xmlns:a16="http://schemas.microsoft.com/office/drawing/2014/main" id="{A82BEA28-CA40-4A2C-9D11-F61D32BF6C84}"/>
              </a:ext>
            </a:extLst>
          </p:cNvPr>
          <p:cNvSpPr txBox="1"/>
          <p:nvPr/>
        </p:nvSpPr>
        <p:spPr>
          <a:xfrm>
            <a:off x="4400928" y="679802"/>
            <a:ext cx="3866379" cy="5539978"/>
          </a:xfrm>
          <a:prstGeom prst="rect">
            <a:avLst/>
          </a:prstGeom>
          <a:noFill/>
        </p:spPr>
        <p:txBody>
          <a:bodyPr wrap="square" rtlCol="0">
            <a:spAutoFit/>
          </a:bodyPr>
          <a:lstStyle/>
          <a:p>
            <a:pPr algn="ctr"/>
            <a:r>
              <a:rPr lang="en-GB" sz="1400" b="1" u="sng" dirty="0"/>
              <a:t>Referencing</a:t>
            </a:r>
          </a:p>
          <a:p>
            <a:endParaRPr lang="en-GB" sz="1200" dirty="0"/>
          </a:p>
          <a:p>
            <a:r>
              <a:rPr lang="en-GB" sz="1200" u="sng" dirty="0"/>
              <a:t>What is referencing ?</a:t>
            </a:r>
          </a:p>
          <a:p>
            <a:r>
              <a:rPr lang="en-GB" sz="1200" dirty="0"/>
              <a:t> </a:t>
            </a:r>
          </a:p>
          <a:p>
            <a:r>
              <a:rPr lang="en-GB" sz="1200" dirty="0"/>
              <a:t> At the end of your assignments , usually you are  expected to provide the full details of the source materials you cited in your assignment.</a:t>
            </a:r>
          </a:p>
          <a:p>
            <a:r>
              <a:rPr lang="en-GB" sz="1200" dirty="0"/>
              <a:t> These are known as ‘references’.</a:t>
            </a:r>
          </a:p>
          <a:p>
            <a:endParaRPr lang="en-GB" sz="1200" dirty="0"/>
          </a:p>
          <a:p>
            <a:r>
              <a:rPr lang="en-GB" sz="1200" u="sng" dirty="0"/>
              <a:t>Why do we reference?</a:t>
            </a:r>
          </a:p>
          <a:p>
            <a:r>
              <a:rPr lang="en-GB" sz="1200" dirty="0"/>
              <a:t> </a:t>
            </a:r>
          </a:p>
          <a:p>
            <a:pPr marL="285750" indent="-285750">
              <a:buFont typeface="Arial" panose="020B0604020202020204" pitchFamily="34" charset="0"/>
              <a:buChar char="•"/>
            </a:pPr>
            <a:r>
              <a:rPr lang="en-GB" sz="1200" dirty="0"/>
              <a:t>You need to be polite- If you borrow someone else’s work or words you need to acknowledge it.</a:t>
            </a:r>
          </a:p>
          <a:p>
            <a:pPr marL="285750" indent="-285750">
              <a:buFont typeface="Arial" panose="020B0604020202020204" pitchFamily="34" charset="0"/>
              <a:buChar char="•"/>
            </a:pPr>
            <a:r>
              <a:rPr lang="en-GB" sz="1200" dirty="0"/>
              <a:t> The reader also needs to be able to access the work so they could research further should they want.</a:t>
            </a:r>
          </a:p>
          <a:p>
            <a:pPr marL="285750" indent="-285750">
              <a:buFont typeface="Arial" panose="020B0604020202020204" pitchFamily="34" charset="0"/>
              <a:buChar char="•"/>
            </a:pPr>
            <a:r>
              <a:rPr lang="en-GB" sz="1200" dirty="0"/>
              <a:t> To add credibility to your own research.</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r>
              <a:rPr lang="en-GB" sz="1200" u="sng" dirty="0"/>
              <a:t>What do we reference? </a:t>
            </a:r>
          </a:p>
          <a:p>
            <a:endParaRPr lang="en-GB" sz="1200" u="sng" dirty="0"/>
          </a:p>
          <a:p>
            <a:pPr marL="228600" indent="-228600">
              <a:buFont typeface="Arial" panose="020B0604020202020204" pitchFamily="34" charset="0"/>
              <a:buChar char="•"/>
            </a:pPr>
            <a:r>
              <a:rPr lang="en-GB" sz="1200" dirty="0"/>
              <a:t>When it was the information published?</a:t>
            </a:r>
          </a:p>
          <a:p>
            <a:pPr marL="285750" indent="-285750">
              <a:buFont typeface="Arial" panose="020B0604020202020204" pitchFamily="34" charset="0"/>
              <a:buChar char="•"/>
            </a:pPr>
            <a:r>
              <a:rPr lang="en-GB" sz="1200" dirty="0"/>
              <a:t>Who published it?</a:t>
            </a:r>
          </a:p>
          <a:p>
            <a:pPr marL="285750" indent="-285750">
              <a:buFont typeface="Arial" panose="020B0604020202020204" pitchFamily="34" charset="0"/>
              <a:buChar char="•"/>
            </a:pPr>
            <a:r>
              <a:rPr lang="en-GB" sz="1200" dirty="0"/>
              <a:t>What is it? - Book, journal, report or government documents.</a:t>
            </a:r>
          </a:p>
          <a:p>
            <a:pPr marL="285750" indent="-285750">
              <a:buFont typeface="Arial" panose="020B0604020202020204" pitchFamily="34" charset="0"/>
              <a:buChar char="•"/>
            </a:pPr>
            <a:r>
              <a:rPr lang="en-GB" sz="1200" dirty="0"/>
              <a:t>How was it published? -  Paper copy or online.</a:t>
            </a:r>
          </a:p>
          <a:p>
            <a:pPr marL="285750" indent="-285750">
              <a:buFont typeface="Arial" panose="020B0604020202020204" pitchFamily="34" charset="0"/>
              <a:buChar char="•"/>
            </a:pPr>
            <a:r>
              <a:rPr lang="en-GB" sz="1200" dirty="0"/>
              <a:t>Where was the source taken from and can the reader also find it?</a:t>
            </a:r>
          </a:p>
          <a:p>
            <a:endParaRPr lang="en-GB" sz="1200" dirty="0"/>
          </a:p>
          <a:p>
            <a:endParaRPr lang="en-GB" dirty="0"/>
          </a:p>
        </p:txBody>
      </p:sp>
      <p:sp>
        <p:nvSpPr>
          <p:cNvPr id="19" name="Rectangle: Rounded Corners 18">
            <a:extLst>
              <a:ext uri="{FF2B5EF4-FFF2-40B4-BE49-F238E27FC236}">
                <a16:creationId xmlns:a16="http://schemas.microsoft.com/office/drawing/2014/main" id="{3D036DEA-FC44-4EB1-949B-B11ED0BC763C}"/>
              </a:ext>
            </a:extLst>
          </p:cNvPr>
          <p:cNvSpPr/>
          <p:nvPr/>
        </p:nvSpPr>
        <p:spPr>
          <a:xfrm>
            <a:off x="8827683" y="216292"/>
            <a:ext cx="3155945" cy="3969627"/>
          </a:xfrm>
          <a:prstGeom prst="roundRect">
            <a:avLst>
              <a:gd name="adj" fmla="val 16667"/>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1D2A0352-DA8D-48C8-91E7-F8FD1C188A3A}"/>
              </a:ext>
            </a:extLst>
          </p:cNvPr>
          <p:cNvSpPr txBox="1"/>
          <p:nvPr/>
        </p:nvSpPr>
        <p:spPr>
          <a:xfrm>
            <a:off x="9174102" y="298355"/>
            <a:ext cx="2432116" cy="4339650"/>
          </a:xfrm>
          <a:prstGeom prst="rect">
            <a:avLst/>
          </a:prstGeom>
          <a:noFill/>
        </p:spPr>
        <p:txBody>
          <a:bodyPr wrap="square" rtlCol="0">
            <a:spAutoFit/>
          </a:bodyPr>
          <a:lstStyle/>
          <a:p>
            <a:pPr algn="ctr"/>
            <a:r>
              <a:rPr lang="en-GB" sz="1200" b="1" u="sng" dirty="0"/>
              <a:t>Plagiarism</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a:t>Is taking somebody else’s words or ideas.</a:t>
            </a:r>
          </a:p>
          <a:p>
            <a:pPr marL="285750" indent="-285750">
              <a:buFont typeface="Arial" panose="020B0604020202020204" pitchFamily="34" charset="0"/>
              <a:buChar char="•"/>
            </a:pPr>
            <a:r>
              <a:rPr lang="en-GB" sz="1200" dirty="0"/>
              <a:t>Taking work from a journal article, organisation or report.</a:t>
            </a:r>
          </a:p>
          <a:p>
            <a:pPr marL="285750" indent="-285750">
              <a:buFont typeface="Arial" panose="020B0604020202020204" pitchFamily="34" charset="0"/>
              <a:buChar char="•"/>
            </a:pPr>
            <a:r>
              <a:rPr lang="en-GB" sz="1200" dirty="0"/>
              <a:t>Not making the source clear from their own work.</a:t>
            </a:r>
          </a:p>
          <a:p>
            <a:pPr marL="285750" indent="-285750">
              <a:buFont typeface="Arial" panose="020B0604020202020204" pitchFamily="34" charset="0"/>
              <a:buChar char="•"/>
            </a:pPr>
            <a:r>
              <a:rPr lang="en-GB" sz="1200" dirty="0"/>
              <a:t>If you do not reference correctly, you can plagiarise somebody else’s work by accident.</a:t>
            </a:r>
          </a:p>
          <a:p>
            <a:pPr marL="285750" indent="-285750">
              <a:buFont typeface="Arial" panose="020B0604020202020204" pitchFamily="34" charset="0"/>
              <a:buChar char="•"/>
            </a:pPr>
            <a:r>
              <a:rPr lang="en-GB" sz="1200" dirty="0"/>
              <a:t>You can also if already submitted plagiarise your own work.</a:t>
            </a:r>
          </a:p>
          <a:p>
            <a:r>
              <a:rPr lang="en-GB" sz="1200" dirty="0"/>
              <a:t>Plagiarism is an academic offence and if quotations or information are not correctly referenced then your work can be disqualified.</a:t>
            </a:r>
          </a:p>
          <a:p>
            <a:pPr marL="285750" indent="-285750">
              <a:buFont typeface="Arial" panose="020B0604020202020204" pitchFamily="34" charset="0"/>
              <a:buChar char="•"/>
            </a:pPr>
            <a:endParaRPr lang="en-GB" sz="1200" dirty="0"/>
          </a:p>
          <a:p>
            <a:endParaRPr lang="en-GB" dirty="0"/>
          </a:p>
          <a:p>
            <a:endParaRPr lang="en-GB" dirty="0"/>
          </a:p>
        </p:txBody>
      </p:sp>
      <p:pic>
        <p:nvPicPr>
          <p:cNvPr id="27" name="Picture 26">
            <a:extLst>
              <a:ext uri="{FF2B5EF4-FFF2-40B4-BE49-F238E27FC236}">
                <a16:creationId xmlns:a16="http://schemas.microsoft.com/office/drawing/2014/main" id="{40F5538B-DC42-4F86-BD71-F122C82984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2285" y="4168838"/>
            <a:ext cx="3591343" cy="2380647"/>
          </a:xfrm>
          <a:prstGeom prst="rect">
            <a:avLst/>
          </a:prstGeom>
        </p:spPr>
      </p:pic>
    </p:spTree>
    <p:extLst>
      <p:ext uri="{BB962C8B-B14F-4D97-AF65-F5344CB8AC3E}">
        <p14:creationId xmlns:p14="http://schemas.microsoft.com/office/powerpoint/2010/main" val="3179434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90D20-B34D-4350-8B60-F16E66B6B169}"/>
              </a:ext>
            </a:extLst>
          </p:cNvPr>
          <p:cNvSpPr>
            <a:spLocks noGrp="1"/>
          </p:cNvSpPr>
          <p:nvPr>
            <p:ph type="title"/>
          </p:nvPr>
        </p:nvSpPr>
        <p:spPr>
          <a:xfrm>
            <a:off x="838200" y="365125"/>
            <a:ext cx="10515600" cy="528955"/>
          </a:xfrm>
        </p:spPr>
        <p:txBody>
          <a:bodyPr/>
          <a:lstStyle/>
          <a:p>
            <a:r>
              <a:rPr lang="en-GB" sz="1400" dirty="0"/>
              <a:t>References:</a:t>
            </a:r>
          </a:p>
        </p:txBody>
      </p:sp>
      <p:sp>
        <p:nvSpPr>
          <p:cNvPr id="3" name="Content Placeholder 2">
            <a:extLst>
              <a:ext uri="{FF2B5EF4-FFF2-40B4-BE49-F238E27FC236}">
                <a16:creationId xmlns:a16="http://schemas.microsoft.com/office/drawing/2014/main" id="{54205ACF-1325-455B-B4B3-EC461D0178FC}"/>
              </a:ext>
            </a:extLst>
          </p:cNvPr>
          <p:cNvSpPr>
            <a:spLocks noGrp="1"/>
          </p:cNvSpPr>
          <p:nvPr>
            <p:ph idx="1"/>
          </p:nvPr>
        </p:nvSpPr>
        <p:spPr>
          <a:xfrm>
            <a:off x="838200" y="894080"/>
            <a:ext cx="10515600" cy="5282883"/>
          </a:xfrm>
        </p:spPr>
        <p:txBody>
          <a:bodyPr/>
          <a:lstStyle/>
          <a:p>
            <a:pPr marL="0" indent="0">
              <a:buNone/>
            </a:pPr>
            <a:r>
              <a:rPr lang="en-GB" sz="1400" dirty="0"/>
              <a:t>Pears, R . and Shields, G (2016) </a:t>
            </a:r>
            <a:r>
              <a:rPr lang="en-GB" sz="1400" i="1" dirty="0"/>
              <a:t>Cite them right: the essential referencing guide. </a:t>
            </a:r>
            <a:r>
              <a:rPr lang="en-GB" sz="1400" dirty="0"/>
              <a:t>10</a:t>
            </a:r>
            <a:r>
              <a:rPr lang="en-GB" sz="1400" baseline="30000" dirty="0"/>
              <a:t>th</a:t>
            </a:r>
            <a:r>
              <a:rPr lang="en-GB" sz="1400" dirty="0"/>
              <a:t> rev. edition. Basingstoke: Palgrave.</a:t>
            </a:r>
          </a:p>
          <a:p>
            <a:pPr marL="0" indent="0">
              <a:buNone/>
            </a:pPr>
            <a:r>
              <a:rPr lang="en-GB" sz="1400" dirty="0">
                <a:hlinkClick r:id="rId2"/>
              </a:rPr>
              <a:t>http://uwtsd.ac.uk/academic-office/university-regulations-student-guide/</a:t>
            </a:r>
            <a:endParaRPr lang="en-GB" sz="1400" dirty="0"/>
          </a:p>
          <a:p>
            <a:pPr marL="0" indent="0">
              <a:buNone/>
            </a:pPr>
            <a:r>
              <a:rPr lang="en-GB" sz="1400" dirty="0"/>
              <a:t>Goodwin, J. (2014</a:t>
            </a:r>
            <a:r>
              <a:rPr lang="en-GB" sz="1400" i="1" dirty="0"/>
              <a:t>) Planning your essay. </a:t>
            </a:r>
            <a:r>
              <a:rPr lang="en-GB" sz="1400" dirty="0"/>
              <a:t>2</a:t>
            </a:r>
            <a:r>
              <a:rPr lang="en-GB" sz="1400" baseline="30000" dirty="0"/>
              <a:t>nd</a:t>
            </a:r>
            <a:r>
              <a:rPr lang="en-GB" sz="1400" dirty="0"/>
              <a:t> edition. London: Palgrave.</a:t>
            </a:r>
          </a:p>
          <a:p>
            <a:pPr marL="0" indent="0">
              <a:buNone/>
            </a:pPr>
            <a:r>
              <a:rPr lang="en-GB" sz="1400" dirty="0"/>
              <a:t>Cottrell, S. (2013) </a:t>
            </a:r>
            <a:r>
              <a:rPr lang="en-GB" sz="1400" i="1" dirty="0"/>
              <a:t>The Study Skills Handbook. </a:t>
            </a:r>
            <a:r>
              <a:rPr lang="en-GB" sz="1400" dirty="0"/>
              <a:t>London: Palgrave.</a:t>
            </a:r>
          </a:p>
          <a:p>
            <a:pPr marL="0" indent="0">
              <a:buNone/>
            </a:pPr>
            <a:r>
              <a:rPr lang="en-GB" sz="1400" dirty="0"/>
              <a:t>McMillan, K. and Weyers, J. (2011) </a:t>
            </a:r>
            <a:r>
              <a:rPr lang="en-GB" sz="1400" i="1" dirty="0"/>
              <a:t>How to write essays and assignments. </a:t>
            </a:r>
            <a:r>
              <a:rPr lang="en-GB" sz="1400" dirty="0"/>
              <a:t>2</a:t>
            </a:r>
            <a:r>
              <a:rPr lang="en-GB" sz="1400" baseline="30000" dirty="0"/>
              <a:t>nd</a:t>
            </a:r>
            <a:r>
              <a:rPr lang="en-GB" sz="1400" dirty="0"/>
              <a:t> edition. Essex, England: Pearson.</a:t>
            </a:r>
          </a:p>
          <a:p>
            <a:pPr marL="0" indent="0">
              <a:buNone/>
            </a:pPr>
            <a:r>
              <a:rPr lang="en-GB" sz="1400" dirty="0"/>
              <a:t>Davies, M. and Williams, K. (2017) </a:t>
            </a:r>
            <a:r>
              <a:rPr lang="en-GB" sz="1400" i="1" dirty="0"/>
              <a:t>Referencing and understanding plagiarism. </a:t>
            </a:r>
            <a:r>
              <a:rPr lang="en-GB" sz="1400" dirty="0"/>
              <a:t>London: Palgrave.</a:t>
            </a:r>
          </a:p>
          <a:p>
            <a:pPr marL="0" indent="0">
              <a:buNone/>
            </a:pPr>
            <a:r>
              <a:rPr lang="en-GB" sz="1400" dirty="0">
                <a:hlinkClick r:id="rId3"/>
              </a:rPr>
              <a:t>www.partcanada.org/about/critical-thinking-elp</a:t>
            </a:r>
            <a:endParaRPr lang="en-GB" sz="1400" dirty="0"/>
          </a:p>
          <a:p>
            <a:pPr marL="0" indent="0">
              <a:buNone/>
            </a:pPr>
            <a:r>
              <a:rPr lang="en-GB" sz="1400" dirty="0">
                <a:hlinkClick r:id="rId4"/>
              </a:rPr>
              <a:t>www.rocketnews.com/wp-content/uploads/2017/09/plaigiarism2/png</a:t>
            </a:r>
            <a:endParaRPr lang="en-GB" sz="1400" dirty="0"/>
          </a:p>
          <a:p>
            <a:pPr marL="0" indent="0">
              <a:buNone/>
            </a:pPr>
            <a:endParaRPr lang="en-GB" sz="1400" dirty="0"/>
          </a:p>
          <a:p>
            <a:pPr marL="0" indent="0">
              <a:buNone/>
            </a:pPr>
            <a:endParaRPr lang="en-GB" sz="1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619017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769</Words>
  <Application>Microsoft Office PowerPoint</Application>
  <PresentationFormat>Widescreen</PresentationFormat>
  <Paragraphs>68</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dc:title>
  <dc:creator>Kelly Cokeley</dc:creator>
  <cp:lastModifiedBy>Kelly Cokeley</cp:lastModifiedBy>
  <cp:revision>26</cp:revision>
  <dcterms:created xsi:type="dcterms:W3CDTF">2018-12-09T19:08:56Z</dcterms:created>
  <dcterms:modified xsi:type="dcterms:W3CDTF">2018-12-10T00:25:10Z</dcterms:modified>
</cp:coreProperties>
</file>