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71243" autoAdjust="0"/>
  </p:normalViewPr>
  <p:slideViewPr>
    <p:cSldViewPr snapToGrid="0" snapToObjects="1" showGuides="1">
      <p:cViewPr varScale="1">
        <p:scale>
          <a:sx n="11" d="100"/>
          <a:sy n="11" d="100"/>
        </p:scale>
        <p:origin x="2244" y="7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6/25/2026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6/25/2026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5800" b="1" kern="1200" dirty="0">
                <a:solidFill>
                  <a:schemeClr val="tx1"/>
                </a:solidFill>
                <a:effectLst/>
                <a:latin typeface="+mn-lt"/>
                <a:ea typeface="+mn-ea"/>
                <a:cs typeface="+mn-cs"/>
              </a:rPr>
              <a:t>Introduction </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The research will be conducted on the effectiveness of school based asthma education program for improving asthma control among young people and adolescent in UK </a:t>
            </a:r>
          </a:p>
          <a:p>
            <a:r>
              <a:rPr lang="en-GB" sz="5800" b="1" kern="1200" dirty="0">
                <a:solidFill>
                  <a:schemeClr val="tx1"/>
                </a:solidFill>
                <a:effectLst/>
                <a:latin typeface="+mn-lt"/>
                <a:ea typeface="+mn-ea"/>
                <a:cs typeface="+mn-cs"/>
              </a:rPr>
              <a:t>Background </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However, there is a lack of focus and emphasis on ineffective interventions and school based initiatives that are crucial for improving self-assessment and management of asthma among young people. Thus, the current study has been conducted for developing valuable insights around the integration of school based asthma education programs for asthma control in UK secondary schools. </a:t>
            </a:r>
          </a:p>
          <a:p>
            <a:r>
              <a:rPr lang="en-GB" sz="5800" b="1" kern="1200" dirty="0">
                <a:solidFill>
                  <a:schemeClr val="tx1"/>
                </a:solidFill>
                <a:effectLst/>
                <a:latin typeface="+mn-lt"/>
                <a:ea typeface="+mn-ea"/>
                <a:cs typeface="+mn-cs"/>
              </a:rPr>
              <a:t>Literature Review</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Asthma is considered a most common chronic childhood condition in the UK that is disproportionately affecting the quality of life among adolescent children in the UK. Despite growing rates of childhood asthma among adolescents, a </a:t>
            </a:r>
            <a:r>
              <a:rPr lang="en-GB" sz="5800" kern="1200" dirty="0" err="1">
                <a:solidFill>
                  <a:schemeClr val="tx1"/>
                </a:solidFill>
                <a:effectLst/>
                <a:latin typeface="+mn-lt"/>
                <a:ea typeface="+mn-ea"/>
                <a:cs typeface="+mn-cs"/>
              </a:rPr>
              <a:t>startup</a:t>
            </a:r>
            <a:r>
              <a:rPr lang="en-GB" sz="5800" kern="1200" dirty="0">
                <a:solidFill>
                  <a:schemeClr val="tx1"/>
                </a:solidFill>
                <a:effectLst/>
                <a:latin typeface="+mn-lt"/>
                <a:ea typeface="+mn-ea"/>
                <a:cs typeface="+mn-cs"/>
              </a:rPr>
              <a:t> and effective approach is lacking that focus on offering investment through school education to improve reach and overall asthma control. Thus, development of a comprehensive school-based intervention, focusing on asthma management has become significant for efficient asthma control among adolescents in UK secondary schools.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PREVALANCE</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prevalence of asthma among young people and adolescents in the UK has increased significantly necessitates the advancement and self-management strategies through school based interventions.</a:t>
            </a:r>
          </a:p>
          <a:p>
            <a:r>
              <a:rPr lang="en-GB" sz="5800" b="1" kern="1200" dirty="0">
                <a:solidFill>
                  <a:schemeClr val="tx1"/>
                </a:solidFill>
                <a:effectLst/>
                <a:latin typeface="+mn-lt"/>
                <a:ea typeface="+mn-ea"/>
                <a:cs typeface="+mn-cs"/>
              </a:rPr>
              <a:t>Rationale</a:t>
            </a:r>
          </a:p>
          <a:p>
            <a:r>
              <a:rPr lang="en-GB" sz="5800" kern="1200" dirty="0">
                <a:solidFill>
                  <a:schemeClr val="tx1"/>
                </a:solidFill>
                <a:effectLst/>
                <a:latin typeface="+mn-lt"/>
                <a:ea typeface="+mn-ea"/>
                <a:cs typeface="+mn-cs"/>
              </a:rPr>
              <a:t>The study will be considered for evaluating the effectiveness of school based intervention programs in boosting self-management and care outcomes of children affected by childhood asthma in the UK. However, their effectiveness in managing asthma and controlling its symptoms among young people is lacking. Thus, the study will be considered for evaluating and analysing the effectiveness of school based intervention for asthma control among secondary school children.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Research Questions </a:t>
            </a:r>
          </a:p>
          <a:p>
            <a:r>
              <a:rPr lang="en-GB" sz="5800" b="1" kern="1200" dirty="0">
                <a:solidFill>
                  <a:schemeClr val="tx1"/>
                </a:solidFill>
                <a:effectLst/>
                <a:latin typeface="+mn-lt"/>
                <a:ea typeface="+mn-ea"/>
                <a:cs typeface="+mn-cs"/>
              </a:rPr>
              <a:t>Population</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Young people and adolescent diagnosed with asthma in the UK </a:t>
            </a:r>
          </a:p>
          <a:p>
            <a:r>
              <a:rPr lang="en-GB" sz="5800" b="1" kern="1200" dirty="0">
                <a:solidFill>
                  <a:schemeClr val="tx1"/>
                </a:solidFill>
                <a:effectLst/>
                <a:latin typeface="+mn-lt"/>
                <a:ea typeface="+mn-ea"/>
                <a:cs typeface="+mn-cs"/>
              </a:rPr>
              <a:t>Intervention </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School-based asthma education programs including education, asthma self-management, awareness, initiatives, and educational intervention </a:t>
            </a:r>
          </a:p>
          <a:p>
            <a:r>
              <a:rPr lang="en-GB" sz="5800" b="1" kern="1200" dirty="0">
                <a:solidFill>
                  <a:schemeClr val="tx1"/>
                </a:solidFill>
                <a:effectLst/>
                <a:latin typeface="+mn-lt"/>
                <a:ea typeface="+mn-ea"/>
                <a:cs typeface="+mn-cs"/>
              </a:rPr>
              <a:t>Comparison</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Standard care and alternative an asthma management interventions </a:t>
            </a:r>
          </a:p>
          <a:p>
            <a:r>
              <a:rPr lang="en-GB" sz="5800" b="1" kern="1200" dirty="0">
                <a:solidFill>
                  <a:schemeClr val="tx1"/>
                </a:solidFill>
                <a:effectLst/>
                <a:latin typeface="+mn-lt"/>
                <a:ea typeface="+mn-ea"/>
                <a:cs typeface="+mn-cs"/>
              </a:rPr>
              <a:t>Outcome</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Improved asthma control, including reduced symptoms, improved medication compliance, and reduced school absenteeism.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PICO framework will be used and developed for generating Research questions that guide the research on the effectiveness of school based intervention in improving asthma management among UK adolescents. </a:t>
            </a:r>
          </a:p>
          <a:p>
            <a:r>
              <a:rPr lang="en-GB" sz="6000" b="1" dirty="0">
                <a:effectLst/>
                <a:latin typeface="Arial" panose="020B0604020202020204" pitchFamily="34" charset="0"/>
                <a:ea typeface="Arial" panose="020B0604020202020204" pitchFamily="34" charset="0"/>
              </a:rPr>
              <a:t>Research aim and Objectives</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aims and objectives are set in the study that will assist in guiding the findings and analysis of  the study along with gathering relevant information.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Research Impact</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research will have a diverse impact on adolescents, schools, policy interventions through offering evidence-based health interventions that provide a supportive environment for the students. The research will highlight the value of integrating the educational and clinical approaches for asthma management among t young people and adolescents in the UK.                </a:t>
            </a:r>
          </a:p>
          <a:p>
            <a:endParaRPr lang="en-GB" b="1"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25/06/2026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25/06/2026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hyperlink" Target="https://hts-training.co.uk/asthma-essential-guide/" TargetMode="External"/><Relationship Id="rId2" Type="http://schemas.openxmlformats.org/officeDocument/2006/relationships/hyperlink" Target="https://www.allergyuk.org/resources/asthma-child-mortality-report/" TargetMode="External"/><Relationship Id="rId1" Type="http://schemas.openxmlformats.org/officeDocument/2006/relationships/slideLayout" Target="../slideLayouts/slideLayout11.xml"/><Relationship Id="rId6" Type="http://schemas.openxmlformats.org/officeDocument/2006/relationships/hyperlink" Target="https://media.market.us/asthma-statistics/" TargetMode="External"/><Relationship Id="rId5" Type="http://schemas.openxmlformats.org/officeDocument/2006/relationships/hyperlink" Target="https://www.transformationpartners.nhs.uk/children-and-young-peoples-asthma-fact-sheet/" TargetMode="External"/><Relationship Id="rId4" Type="http://schemas.openxmlformats.org/officeDocument/2006/relationships/hyperlink" Target="https://www.nwlondonicb.nhs.uk/professionals/clinical-topics/children-and-young-people/asthma-and-respiratory/information-and-resources-schools/asthma-friendly-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8621753"/>
            <a:ext cx="40987579" cy="2821408"/>
          </a:xfrm>
        </p:spPr>
        <p:txBody>
          <a:bodyPr>
            <a:normAutofit fontScale="90000"/>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103697" y="24496294"/>
            <a:ext cx="4039722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11603176"/>
          </a:xfrm>
          <a:prstGeom prst="rect">
            <a:avLst/>
          </a:prstGeom>
          <a:noFill/>
        </p:spPr>
        <p:txBody>
          <a:bodyPr wrap="square" rtlCol="0">
            <a:spAutoFit/>
          </a:bodyPr>
          <a:lstStyle/>
          <a:p>
            <a:pPr algn="ctr"/>
            <a:r>
              <a:rPr lang="en-GB" sz="8800" b="1" dirty="0">
                <a:latin typeface="Arial" panose="020B0604020202020204" pitchFamily="34" charset="0"/>
                <a:ea typeface="Arial" panose="020B0604020202020204" pitchFamily="34" charset="0"/>
              </a:rPr>
              <a:t>LCHS7008</a:t>
            </a:r>
            <a:endParaRPr lang="en-GB" sz="8800" b="1" i="0" u="none" strike="noStrike" dirty="0">
              <a:effectLst/>
              <a:latin typeface="Arial" panose="020B0604020202020204" pitchFamily="34" charset="0"/>
              <a:cs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PROGRAMME: MSC PUBLIC HEALTH AND SOCIAL CARE IN PRACTICE</a:t>
            </a:r>
            <a:endParaRPr lang="en-GB" sz="7200" dirty="0">
              <a:latin typeface="Arial" panose="020B0604020202020204" pitchFamily="34" charset="0"/>
              <a:ea typeface="Arial" panose="020B0604020202020204" pitchFamily="34" charset="0"/>
            </a:endParaRPr>
          </a:p>
          <a:p>
            <a:pPr algn="ctr">
              <a:lnSpc>
                <a:spcPct val="150000"/>
              </a:lnSpc>
            </a:pPr>
            <a:r>
              <a:rPr lang="en-GB" sz="8800" b="1" dirty="0">
                <a:latin typeface="Arial" panose="020B0604020202020204" pitchFamily="34" charset="0"/>
                <a:ea typeface="Arial" panose="020B0604020202020204" pitchFamily="34" charset="0"/>
              </a:rPr>
              <a:t>MODULE: PRACTICE-BASED RESEARCH</a:t>
            </a:r>
          </a:p>
          <a:p>
            <a:pPr algn="ctr">
              <a:lnSpc>
                <a:spcPct val="150000"/>
              </a:lnSpc>
            </a:pPr>
            <a:r>
              <a:rPr lang="en-GB" sz="8800" b="1" dirty="0">
                <a:latin typeface="Arial" panose="020B0604020202020204" pitchFamily="34" charset="0"/>
                <a:ea typeface="Arial" panose="020B0604020202020204" pitchFamily="34" charset="0"/>
              </a:rPr>
              <a:t>ASSIGNMENT TITLE: COMPONENT 1 POSTER PRESENTATION</a:t>
            </a:r>
            <a:endParaRPr lang="en-GB" sz="8800" dirty="0">
              <a:latin typeface="Arial" panose="020B0604020202020204" pitchFamily="34" charset="0"/>
              <a:ea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03986" y="5887278"/>
            <a:ext cx="10056813" cy="4513970"/>
          </a:xfrm>
        </p:spPr>
        <p:txBody>
          <a:bodyPr/>
          <a:lstStyle/>
          <a:p>
            <a:pPr marL="571500" lvl="0" indent="-571500" algn="just">
              <a:lnSpc>
                <a:spcPct val="150000"/>
              </a:lnSpc>
              <a:buFont typeface="Wingdings" panose="05000000000000000000" pitchFamily="2" charset="2"/>
              <a:buChar char="Ø"/>
            </a:pPr>
            <a:r>
              <a:rPr lang="en-GB" sz="3600" dirty="0">
                <a:latin typeface="Arial" panose="020B0604020202020204" pitchFamily="34" charset="0"/>
                <a:cs typeface="Arial" panose="020B0604020202020204" pitchFamily="34" charset="0"/>
              </a:rPr>
              <a:t>Young people and adolescents face significant challenges in managing asthma due to increasing independence, changing social environment along with varying levels of health literacy. </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22139" y="10418079"/>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5535865"/>
            <a:ext cx="10048874" cy="8310138"/>
          </a:xfrm>
        </p:spPr>
        <p:txBody>
          <a:bodyPr/>
          <a:lstStyle/>
          <a:p>
            <a:pPr marL="457200" lvl="0" indent="-4572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The study of Rutter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(2024) outlined that childhood asthma was positively associated with external factors like pollution and heavy traffic along with internal factors including regular fast-food consumption. </a:t>
            </a:r>
          </a:p>
          <a:p>
            <a:pPr marL="457200" lvl="0" indent="-4572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In contrast, the view of Zhou and Tang (2025) highlighted that family history of asthma, obesity, parental smoking, fast food, and premature birth are the key risk factors of asthma among young people.</a:t>
            </a:r>
          </a:p>
          <a:p>
            <a:pPr marL="457200" lvl="0" indent="-457200" algn="just">
              <a:lnSpc>
                <a:spcPct val="150000"/>
              </a:lnSpc>
              <a:buFont typeface="Wingdings" panose="05000000000000000000" pitchFamily="2" charset="2"/>
              <a:buChar char="Ø"/>
            </a:pPr>
            <a:r>
              <a:rPr lang="en-GB" sz="2800" dirty="0">
                <a:latin typeface="Arial" panose="020B0604020202020204" pitchFamily="34" charset="0"/>
                <a:cs typeface="Arial" panose="020B0604020202020204" pitchFamily="34" charset="0"/>
              </a:rPr>
              <a:t>In contrast, Simms-Williams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(2024) have argued that genetic predisposition and early life exposures have been implicated in causing risks of asthma exacerbations in 40%–50% of children.</a:t>
            </a:r>
            <a:endParaRPr lang="en-GB" sz="28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529357" y="14548173"/>
            <a:ext cx="9819092" cy="16065928"/>
          </a:xfrm>
        </p:spPr>
        <p:txBody>
          <a:bodyPr/>
          <a:lstStyle/>
          <a:p>
            <a:r>
              <a:rPr lang="en-GB" sz="4000" dirty="0">
                <a:latin typeface="Arial" panose="020B0604020202020204" pitchFamily="34" charset="0"/>
                <a:cs typeface="Arial" panose="020B0604020202020204" pitchFamily="34" charset="0"/>
              </a:rPr>
              <a:t>Rationale</a:t>
            </a:r>
          </a:p>
          <a:p>
            <a:pPr marL="571500" indent="-571500" algn="just">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The integration of School asthma programmes is growing in UK educational institutions for children, providing opportunities for supporting self-management education and social networking (</a:t>
            </a:r>
            <a:r>
              <a:rPr lang="en-GB" sz="4000" b="0" u="none" dirty="0" err="1">
                <a:latin typeface="Arial" panose="020B0604020202020204" pitchFamily="34" charset="0"/>
                <a:cs typeface="Arial" panose="020B0604020202020204" pitchFamily="34" charset="0"/>
              </a:rPr>
              <a:t>Ramdzan</a:t>
            </a:r>
            <a:r>
              <a:rPr lang="en-GB" sz="4000" b="0" u="none" dirty="0">
                <a:latin typeface="Arial" panose="020B0604020202020204" pitchFamily="34" charset="0"/>
                <a:cs typeface="Arial" panose="020B0604020202020204" pitchFamily="34" charset="0"/>
              </a:rPr>
              <a:t> et al. 2022). </a:t>
            </a:r>
          </a:p>
          <a:p>
            <a:pPr marL="571500" indent="-571500" algn="just">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Despite advancement in school interventions and treatment, the asthma control and outcome are varied due to lack of participation, accessibility, and awareness of the health issues among children. </a:t>
            </a:r>
          </a:p>
          <a:p>
            <a:pPr marL="571500" indent="-571500" algn="just">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The implementation of the routine practice and School-based programmes for asthma have efficiency in reaching a wider school population through offering tailored interventions and meeting personal goals (</a:t>
            </a:r>
            <a:r>
              <a:rPr lang="en-GB" sz="4000" b="0" u="none" dirty="0" err="1">
                <a:latin typeface="Arial" panose="020B0604020202020204" pitchFamily="34" charset="0"/>
                <a:cs typeface="Arial" panose="020B0604020202020204" pitchFamily="34" charset="0"/>
              </a:rPr>
              <a:t>Tydeman</a:t>
            </a:r>
            <a:r>
              <a:rPr lang="en-GB" sz="4000" b="0" u="none" dirty="0">
                <a:latin typeface="Arial" panose="020B0604020202020204" pitchFamily="34" charset="0"/>
                <a:cs typeface="Arial" panose="020B0604020202020204" pitchFamily="34" charset="0"/>
              </a:rPr>
              <a:t> et al., 2023). </a:t>
            </a:r>
          </a:p>
          <a:p>
            <a:pPr marL="571500" indent="-571500" algn="just">
              <a:buFont typeface="Wingdings" panose="05000000000000000000" pitchFamily="2" charset="2"/>
              <a:buChar char="Ø"/>
            </a:pPr>
            <a:r>
              <a:rPr lang="en-GB" sz="4000" b="0" u="none" dirty="0">
                <a:latin typeface="Arial" panose="020B0604020202020204" pitchFamily="34" charset="0"/>
                <a:cs typeface="Arial" panose="020B0604020202020204" pitchFamily="34" charset="0"/>
              </a:rPr>
              <a:t>Asthma Friendly Schools (AFS) programs are set in UK schools for clear, effective partnership arrangements between the education councils for managing asthma in secondary schools (NHS, 2026).</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66556" y="5691441"/>
            <a:ext cx="9819092" cy="12527574"/>
          </a:xfrm>
        </p:spPr>
        <p:txBody>
          <a:bodyPr/>
          <a:lstStyle/>
          <a:p>
            <a:pPr marL="571500" indent="-571500" algn="just">
              <a:buFont typeface="Wingdings" panose="05000000000000000000" pitchFamily="2" charset="2"/>
              <a:buChar char="q"/>
            </a:pPr>
            <a:r>
              <a:rPr lang="en-GB" sz="3600" b="1" u="sng" dirty="0">
                <a:latin typeface="Arial" panose="020B0604020202020204" pitchFamily="34" charset="0"/>
                <a:cs typeface="Arial" panose="020B0604020202020204" pitchFamily="34" charset="0"/>
              </a:rPr>
              <a:t>Aim</a:t>
            </a:r>
            <a:r>
              <a:rPr lang="en-GB" sz="4200" b="1" i="1" dirty="0">
                <a:latin typeface="Arial" panose="020B0604020202020204" pitchFamily="34" charset="0"/>
                <a:cs typeface="Arial" panose="020B0604020202020204" pitchFamily="34" charset="0"/>
              </a:rPr>
              <a:t> </a:t>
            </a:r>
            <a:endParaRPr lang="en-GB" sz="4200" dirty="0">
              <a:latin typeface="Arial" panose="020B0604020202020204" pitchFamily="34" charset="0"/>
              <a:cs typeface="Arial" panose="020B0604020202020204" pitchFamily="34" charset="0"/>
            </a:endParaRPr>
          </a:p>
          <a:p>
            <a:pPr lvl="0" algn="just">
              <a:lnSpc>
                <a:spcPct val="150000"/>
              </a:lnSpc>
            </a:pPr>
            <a:r>
              <a:rPr lang="en-GB" sz="3200" dirty="0">
                <a:latin typeface="Arial" panose="020B0604020202020204" pitchFamily="34" charset="0"/>
                <a:cs typeface="Arial" panose="020B0604020202020204" pitchFamily="34" charset="0"/>
              </a:rPr>
              <a:t>The study will aim to analyse the integration of school-based intervention in asthma management among the young people and adolescents in the UK. </a:t>
            </a:r>
            <a:endParaRPr lang="en-GB" sz="4200" dirty="0">
              <a:latin typeface="Arial" panose="020B0604020202020204" pitchFamily="34" charset="0"/>
              <a:cs typeface="Arial" panose="020B0604020202020204" pitchFamily="34" charset="0"/>
            </a:endParaRPr>
          </a:p>
          <a:p>
            <a:pPr marL="571500" indent="-571500" algn="just">
              <a:buFont typeface="Wingdings" panose="05000000000000000000" pitchFamily="2" charset="2"/>
              <a:buChar char="q"/>
            </a:pPr>
            <a:r>
              <a:rPr lang="en-GB" sz="4200" b="1" i="1" u="sng" dirty="0">
                <a:latin typeface="Arial" panose="020B0604020202020204" pitchFamily="34" charset="0"/>
                <a:cs typeface="Arial" panose="020B0604020202020204" pitchFamily="34" charset="0"/>
              </a:rPr>
              <a:t>Objectives </a:t>
            </a:r>
            <a:endParaRPr lang="en-GB" sz="4200" u="sng" dirty="0">
              <a:latin typeface="Arial" panose="020B0604020202020204" pitchFamily="34" charset="0"/>
              <a:cs typeface="Arial" panose="020B0604020202020204" pitchFamily="34" charset="0"/>
            </a:endParaRPr>
          </a:p>
          <a:p>
            <a:pPr marL="571500" lvl="0" indent="-571500" algn="just">
              <a:lnSpc>
                <a:spcPct val="150000"/>
              </a:lnSpc>
              <a:buFont typeface="Arial" panose="020B0604020202020204" pitchFamily="34" charset="0"/>
              <a:buChar char="•"/>
            </a:pPr>
            <a:r>
              <a:rPr lang="en-GB" sz="3200" dirty="0">
                <a:latin typeface="Arial" panose="020B0604020202020204" pitchFamily="34" charset="0"/>
                <a:cs typeface="Arial" panose="020B0604020202020204" pitchFamily="34" charset="0"/>
              </a:rPr>
              <a:t>To define the growing concerns and prevalence of Asthma among adolescent and its impact on the overall health outcome </a:t>
            </a:r>
          </a:p>
          <a:p>
            <a:pPr marL="571500" lvl="0" indent="-571500" algn="just">
              <a:lnSpc>
                <a:spcPct val="150000"/>
              </a:lnSpc>
              <a:buFont typeface="Arial" panose="020B0604020202020204" pitchFamily="34" charset="0"/>
              <a:buChar char="•"/>
            </a:pPr>
            <a:r>
              <a:rPr lang="en-GB" sz="3200" dirty="0">
                <a:latin typeface="Arial" panose="020B0604020202020204" pitchFamily="34" charset="0"/>
                <a:cs typeface="Arial" panose="020B0604020202020204" pitchFamily="34" charset="0"/>
              </a:rPr>
              <a:t>To evaluate the challenges linked with poor asthma management among adolescents due to risk factors such as socioeconomic deprivation, poor awareness, and childhood obesity.</a:t>
            </a:r>
          </a:p>
          <a:p>
            <a:pPr marL="571500" lvl="0" indent="-571500" algn="just">
              <a:lnSpc>
                <a:spcPct val="150000"/>
              </a:lnSpc>
              <a:buFont typeface="Arial" panose="020B0604020202020204" pitchFamily="34" charset="0"/>
              <a:buChar char="•"/>
            </a:pPr>
            <a:r>
              <a:rPr lang="en-GB" sz="3200" dirty="0">
                <a:latin typeface="Arial" panose="020B0604020202020204" pitchFamily="34" charset="0"/>
                <a:cs typeface="Arial" panose="020B0604020202020204" pitchFamily="34" charset="0"/>
              </a:rPr>
              <a:t>To develop strategic recommendations of School-Based Interventions in improving asthma management among UK adolescents. </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52593" y="18247452"/>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17011" y="19538530"/>
            <a:ext cx="10052050" cy="5639535"/>
          </a:xfrm>
        </p:spPr>
        <p:txBody>
          <a:bodyPr/>
          <a:lstStyle/>
          <a:p>
            <a:pPr marL="571500" lvl="0" indent="-571500" algn="just">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The current research will have the potential for significant contribution to adolescent health, public health policy and educational practices. </a:t>
            </a:r>
          </a:p>
          <a:p>
            <a:pPr marL="571500" lvl="0" indent="-571500" algn="just">
              <a:lnSpc>
                <a:spcPct val="150000"/>
              </a:lnSpc>
              <a:buFont typeface="Wingdings" panose="05000000000000000000" pitchFamily="2" charset="2"/>
              <a:buChar char="Ø"/>
            </a:pPr>
            <a:r>
              <a:rPr lang="en-GB" sz="3200" dirty="0" err="1">
                <a:latin typeface="Arial" panose="020B0604020202020204" pitchFamily="34" charset="0"/>
                <a:cs typeface="Arial" panose="020B0604020202020204" pitchFamily="34" charset="0"/>
              </a:rPr>
              <a:t>García</a:t>
            </a:r>
            <a:r>
              <a:rPr lang="en-GB" sz="3200" dirty="0">
                <a:latin typeface="Arial" panose="020B0604020202020204" pitchFamily="34" charset="0"/>
                <a:cs typeface="Arial" panose="020B0604020202020204" pitchFamily="34" charset="0"/>
              </a:rPr>
              <a:t>-Marcos</a:t>
            </a:r>
            <a:r>
              <a:rPr lang="en-GB" sz="3200" i="1" dirty="0">
                <a:latin typeface="Arial" panose="020B0604020202020204" pitchFamily="34" charset="0"/>
                <a:cs typeface="Arial" panose="020B0604020202020204" pitchFamily="34" charset="0"/>
              </a:rPr>
              <a:t> et al. </a:t>
            </a:r>
            <a:r>
              <a:rPr lang="en-GB" sz="3200" dirty="0">
                <a:latin typeface="Arial" panose="020B0604020202020204" pitchFamily="34" charset="0"/>
                <a:cs typeface="Arial" panose="020B0604020202020204" pitchFamily="34" charset="0"/>
              </a:rPr>
              <a:t>(2023) have defined that poor asthma control is a major concern among adolescents that accounts for 55·4%, outlining the significance of asthma management.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88637" y="25198143"/>
            <a:ext cx="10052050" cy="4893625"/>
          </a:xfrm>
        </p:spPr>
        <p:txBody>
          <a:bodyPr/>
          <a:lstStyle/>
          <a:p>
            <a:pPr algn="ctr"/>
            <a:r>
              <a:rPr lang="en-US" sz="4000" b="1" dirty="0">
                <a:latin typeface="Arial" panose="020B0604020202020204" pitchFamily="34" charset="0"/>
                <a:cs typeface="Arial" panose="020B0604020202020204" pitchFamily="34" charset="0"/>
              </a:rPr>
              <a:t>Conclusion </a:t>
            </a:r>
          </a:p>
          <a:p>
            <a:pPr marL="571500" indent="-571500" algn="just">
              <a:buFont typeface="Wingdings" panose="05000000000000000000" pitchFamily="2" charset="2"/>
              <a:buChar char="Ø"/>
            </a:pPr>
            <a:r>
              <a:rPr lang="en-GB" sz="4000" dirty="0">
                <a:latin typeface="Arial" panose="020B0604020202020204" pitchFamily="34" charset="0"/>
                <a:cs typeface="Arial" panose="020B0604020202020204" pitchFamily="34" charset="0"/>
              </a:rPr>
              <a:t>The study may provide evidence on ways that school based on asthma management and interventions are enhancing asthma knowledge, self-management behaviour and medication adherence.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12998" y="11631258"/>
            <a:ext cx="10038659" cy="7855526"/>
          </a:xfrm>
        </p:spPr>
        <p:txBody>
          <a:bodyPr/>
          <a:lstStyle/>
          <a:p>
            <a:pPr marL="571500" lvl="0" indent="-571500" algn="just">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1 in every 100 children in England are affected by asthma that is around 3 in every London classroom and is considered a common long-term radical conduction affecting young people (</a:t>
            </a:r>
            <a:r>
              <a:rPr lang="en-GB" sz="3200" dirty="0" err="1">
                <a:latin typeface="Arial" panose="020B0604020202020204" pitchFamily="34" charset="0"/>
                <a:cs typeface="Arial" panose="020B0604020202020204" pitchFamily="34" charset="0"/>
              </a:rPr>
              <a:t>Transformationpartners</a:t>
            </a:r>
            <a:r>
              <a:rPr lang="en-GB" sz="3200" dirty="0">
                <a:latin typeface="Arial" panose="020B0604020202020204" pitchFamily="34" charset="0"/>
                <a:cs typeface="Arial" panose="020B0604020202020204" pitchFamily="34" charset="0"/>
              </a:rPr>
              <a:t>, 2023).</a:t>
            </a:r>
          </a:p>
          <a:p>
            <a:pPr marL="571500" lvl="0" indent="-571500" algn="just">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The prevalence of paediatric and childhood asthma in the UK was recorded at 6.5% along with mild asthma rates at 72.5%, that are managed through drug therapy (</a:t>
            </a:r>
            <a:r>
              <a:rPr lang="en-GB" sz="3200" dirty="0" err="1">
                <a:latin typeface="Arial" panose="020B0604020202020204" pitchFamily="34" charset="0"/>
                <a:cs typeface="Arial" panose="020B0604020202020204" pitchFamily="34" charset="0"/>
              </a:rPr>
              <a:t>Gouia</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et al.,</a:t>
            </a:r>
            <a:r>
              <a:rPr lang="en-GB" sz="3200" dirty="0">
                <a:latin typeface="Arial" panose="020B0604020202020204" pitchFamily="34" charset="0"/>
                <a:cs typeface="Arial" panose="020B0604020202020204" pitchFamily="34" charset="0"/>
              </a:rPr>
              <a:t> 2024).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12998" y="229448"/>
            <a:ext cx="41790033" cy="3785652"/>
          </a:xfrm>
        </p:spPr>
        <p:txBody>
          <a:bodyPr/>
          <a:lstStyle/>
          <a:p>
            <a:r>
              <a:rPr lang="en-GB" sz="8000" dirty="0">
                <a:latin typeface="Times New Roman" panose="02020603050405020304" pitchFamily="18" charset="0"/>
                <a:cs typeface="Times New Roman" panose="02020603050405020304" pitchFamily="18" charset="0"/>
              </a:rPr>
              <a:t>THE EFFECTIVENESS OF SCHOOL-BASED INTERVENTIONS IN IMPROVING ASTHMA MANAGEMENT AMONG UK ADOLESCENTS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image1.png"/>
          <p:cNvPicPr/>
          <p:nvPr/>
        </p:nvPicPr>
        <p:blipFill>
          <a:blip r:embed="rId3"/>
          <a:srcRect/>
          <a:stretch>
            <a:fillRect/>
          </a:stretch>
        </p:blipFill>
        <p:spPr>
          <a:xfrm>
            <a:off x="781769" y="19538530"/>
            <a:ext cx="9467131" cy="9950870"/>
          </a:xfrm>
          <a:prstGeom prst="rect">
            <a:avLst/>
          </a:prstGeom>
          <a:ln w="12700">
            <a:solidFill>
              <a:srgbClr val="000000"/>
            </a:solidFill>
            <a:prstDash val="solid"/>
          </a:ln>
        </p:spPr>
      </p:pic>
      <p:sp>
        <p:nvSpPr>
          <p:cNvPr id="17" name="TextBox 16"/>
          <p:cNvSpPr txBox="1"/>
          <p:nvPr/>
        </p:nvSpPr>
        <p:spPr>
          <a:xfrm>
            <a:off x="-175260" y="29796213"/>
            <a:ext cx="10424160" cy="1200329"/>
          </a:xfrm>
          <a:prstGeom prst="rect">
            <a:avLst/>
          </a:prstGeom>
          <a:noFill/>
        </p:spPr>
        <p:txBody>
          <a:bodyPr wrap="square" rtlCol="0">
            <a:spAutoFit/>
          </a:bodyPr>
          <a:lstStyle/>
          <a:p>
            <a:pPr algn="ctr"/>
            <a:r>
              <a:rPr lang="en-GB" sz="3600" b="1" dirty="0"/>
              <a:t>Figure 1: Prevalence of Asthma in UK </a:t>
            </a:r>
            <a:endParaRPr lang="en-GB" sz="3600" dirty="0"/>
          </a:p>
          <a:p>
            <a:pPr algn="ctr"/>
            <a:r>
              <a:rPr lang="en-GB" sz="3600" dirty="0"/>
              <a:t>(Source: </a:t>
            </a:r>
            <a:r>
              <a:rPr lang="en-GB" sz="3600" dirty="0" err="1"/>
              <a:t>Yardi</a:t>
            </a:r>
            <a:r>
              <a:rPr lang="en-GB" sz="3600" dirty="0"/>
              <a:t>, 2026)</a:t>
            </a:r>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488045" y="21824809"/>
            <a:ext cx="9720135" cy="9129735"/>
          </a:xfrm>
        </p:spPr>
        <p:txBody>
          <a:bodyPr/>
          <a:lstStyle/>
          <a:p>
            <a:endParaRPr lang="en-GB" sz="4000" dirty="0">
              <a:latin typeface="Arial" panose="020B0604020202020204" pitchFamily="34" charset="0"/>
              <a:ea typeface="Arial" panose="020B0604020202020204" pitchFamily="34" charset="0"/>
              <a:cs typeface="Arial" panose="020B0604020202020204" pitchFamily="34" charset="0"/>
            </a:endParaRPr>
          </a:p>
          <a:p>
            <a:r>
              <a:rPr lang="en-GB" sz="4000" dirty="0">
                <a:latin typeface="Arial" panose="020B0604020202020204" pitchFamily="34" charset="0"/>
                <a:ea typeface="Arial" panose="020B0604020202020204" pitchFamily="34" charset="0"/>
                <a:cs typeface="Arial" panose="020B0604020202020204" pitchFamily="34" charset="0"/>
              </a:rPr>
              <a:t>Prevalence</a:t>
            </a:r>
          </a:p>
          <a:p>
            <a:pPr marL="457200" lvl="0" indent="-457200" algn="just">
              <a:lnSpc>
                <a:spcPct val="150000"/>
              </a:lnSpc>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In the Europe region, the highest prevalence of childhood asthma was in the UK as compared to other countries with 14% prevalence as compared to 4% in Greece (Zhou and Tang, 2025).</a:t>
            </a:r>
          </a:p>
          <a:p>
            <a:pPr marL="457200" lvl="0" indent="-457200" algn="just">
              <a:lnSpc>
                <a:spcPct val="150000"/>
              </a:lnSpc>
              <a:buFont typeface="Wingdings" panose="05000000000000000000" pitchFamily="2" charset="2"/>
              <a:buChar char="Ø"/>
            </a:pPr>
            <a:r>
              <a:rPr lang="en-GB" sz="3200" b="0" u="none" dirty="0" err="1">
                <a:latin typeface="Arial" panose="020B0604020202020204" pitchFamily="34" charset="0"/>
                <a:cs typeface="Arial" panose="020B0604020202020204" pitchFamily="34" charset="0"/>
              </a:rPr>
              <a:t>Creese</a:t>
            </a:r>
            <a:r>
              <a:rPr lang="en-GB" sz="3200" b="0" u="none" dirty="0">
                <a:latin typeface="Arial" panose="020B0604020202020204" pitchFamily="34" charset="0"/>
                <a:cs typeface="Arial" panose="020B0604020202020204" pitchFamily="34" charset="0"/>
              </a:rPr>
              <a:t> </a:t>
            </a:r>
            <a:r>
              <a:rPr lang="en-GB" sz="3200" b="0" i="1" u="none" dirty="0">
                <a:latin typeface="Arial" panose="020B0604020202020204" pitchFamily="34" charset="0"/>
                <a:cs typeface="Arial" panose="020B0604020202020204" pitchFamily="34" charset="0"/>
              </a:rPr>
              <a:t>et al. </a:t>
            </a:r>
            <a:r>
              <a:rPr lang="en-GB" sz="3200" b="0" u="none" dirty="0">
                <a:latin typeface="Arial" panose="020B0604020202020204" pitchFamily="34" charset="0"/>
                <a:cs typeface="Arial" panose="020B0604020202020204" pitchFamily="34" charset="0"/>
              </a:rPr>
              <a:t>(2022) have argued that around 8% of children ageing 12-17 years are currently receiving treatment for asthma in the UK.</a:t>
            </a:r>
          </a:p>
          <a:p>
            <a:pPr marL="457200" lvl="0" indent="-457200" algn="just">
              <a:lnSpc>
                <a:spcPct val="150000"/>
              </a:lnSpc>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The higher prevalence of Asthma among children is impacted by poor communication, accounting for 25% of the cases reviewed (Allergy UK, 2024).</a:t>
            </a:r>
            <a:endParaRPr lang="en-GB" sz="3200" b="0" u="none" dirty="0">
              <a:solidFill>
                <a:srgbClr val="FF0000"/>
              </a:solidFill>
              <a:latin typeface="Arial" panose="020B0604020202020204" pitchFamily="34" charset="0"/>
              <a:cs typeface="Arial" panose="020B0604020202020204" pitchFamily="34" charset="0"/>
            </a:endParaRPr>
          </a:p>
        </p:txBody>
      </p:sp>
      <p:pic>
        <p:nvPicPr>
          <p:cNvPr id="22" name="image2.png"/>
          <p:cNvPicPr/>
          <p:nvPr/>
        </p:nvPicPr>
        <p:blipFill>
          <a:blip r:embed="rId4"/>
          <a:srcRect/>
          <a:stretch>
            <a:fillRect/>
          </a:stretch>
        </p:blipFill>
        <p:spPr>
          <a:xfrm>
            <a:off x="22613345" y="4674100"/>
            <a:ext cx="9776786" cy="8159052"/>
          </a:xfrm>
          <a:prstGeom prst="rect">
            <a:avLst/>
          </a:prstGeom>
          <a:ln w="12700">
            <a:solidFill>
              <a:srgbClr val="000000"/>
            </a:solidFill>
            <a:prstDash val="solid"/>
          </a:ln>
        </p:spPr>
      </p:pic>
      <p:sp>
        <p:nvSpPr>
          <p:cNvPr id="23" name="TextBox 22"/>
          <p:cNvSpPr txBox="1"/>
          <p:nvPr/>
        </p:nvSpPr>
        <p:spPr>
          <a:xfrm>
            <a:off x="22655027" y="12994373"/>
            <a:ext cx="9550979" cy="1493358"/>
          </a:xfrm>
          <a:prstGeom prst="rect">
            <a:avLst/>
          </a:prstGeom>
          <a:noFill/>
        </p:spPr>
        <p:txBody>
          <a:bodyPr wrap="square" rtlCol="0">
            <a:spAutoFit/>
          </a:bodyPr>
          <a:lstStyle/>
          <a:p>
            <a:pPr algn="ctr">
              <a:lnSpc>
                <a:spcPct val="150000"/>
              </a:lnSpc>
            </a:pPr>
            <a:r>
              <a:rPr lang="en-GB" sz="3200" b="1" dirty="0"/>
              <a:t>Figure 2: Risk Factors of childhood asthma </a:t>
            </a:r>
            <a:endParaRPr lang="en-GB" sz="3200" dirty="0"/>
          </a:p>
          <a:p>
            <a:pPr algn="ctr">
              <a:lnSpc>
                <a:spcPct val="150000"/>
              </a:lnSpc>
            </a:pPr>
            <a:r>
              <a:rPr lang="en-GB" sz="3200" dirty="0"/>
              <a:t>(Source: </a:t>
            </a:r>
            <a:r>
              <a:rPr lang="en-GB" sz="3200" dirty="0" err="1"/>
              <a:t>Hartert</a:t>
            </a:r>
            <a:r>
              <a:rPr lang="en-GB" sz="3200" dirty="0"/>
              <a:t> </a:t>
            </a:r>
            <a:r>
              <a:rPr lang="en-GB" sz="3200" i="1" dirty="0"/>
              <a:t>et al., </a:t>
            </a:r>
            <a:r>
              <a:rPr lang="en-GB" sz="3200" dirty="0"/>
              <a:t>2025)</a:t>
            </a:r>
          </a:p>
        </p:txBody>
      </p:sp>
      <p:pic>
        <p:nvPicPr>
          <p:cNvPr id="26" name="image3.png"/>
          <p:cNvPicPr/>
          <p:nvPr/>
        </p:nvPicPr>
        <p:blipFill>
          <a:blip r:embed="rId5"/>
          <a:srcRect/>
          <a:stretch>
            <a:fillRect/>
          </a:stretch>
        </p:blipFill>
        <p:spPr>
          <a:xfrm>
            <a:off x="11536110" y="14038136"/>
            <a:ext cx="9952746" cy="6993064"/>
          </a:xfrm>
          <a:prstGeom prst="rect">
            <a:avLst/>
          </a:prstGeom>
          <a:ln w="12700">
            <a:solidFill>
              <a:srgbClr val="000000"/>
            </a:solidFill>
            <a:prstDash val="solid"/>
          </a:ln>
        </p:spPr>
      </p:pic>
      <p:sp>
        <p:nvSpPr>
          <p:cNvPr id="7" name="TextBox 6"/>
          <p:cNvSpPr txBox="1"/>
          <p:nvPr/>
        </p:nvSpPr>
        <p:spPr>
          <a:xfrm>
            <a:off x="11782499" y="21614719"/>
            <a:ext cx="8862807" cy="966418"/>
          </a:xfrm>
          <a:prstGeom prst="rect">
            <a:avLst/>
          </a:prstGeom>
          <a:noFill/>
        </p:spPr>
        <p:txBody>
          <a:bodyPr wrap="square" rtlCol="0">
            <a:spAutoFit/>
          </a:bodyPr>
          <a:lstStyle/>
          <a:p>
            <a:pPr algn="ctr">
              <a:spcBef>
                <a:spcPct val="20000"/>
              </a:spcBef>
            </a:pPr>
            <a:r>
              <a:rPr lang="en-GB" sz="2800" b="1" dirty="0">
                <a:latin typeface="Arial" panose="020B0604020202020204" pitchFamily="34" charset="0"/>
                <a:cs typeface="Arial" panose="020B0604020202020204" pitchFamily="34" charset="0"/>
              </a:rPr>
              <a:t>Figure 2: Impact of Asthma on Adolescents  </a:t>
            </a:r>
          </a:p>
          <a:p>
            <a:pPr algn="ctr">
              <a:spcBef>
                <a:spcPct val="20000"/>
              </a:spcBef>
            </a:pPr>
            <a:r>
              <a:rPr lang="en-GB" sz="2400" dirty="0">
                <a:latin typeface="Arial" panose="020B0604020202020204" pitchFamily="34" charset="0"/>
                <a:cs typeface="Arial" panose="020B0604020202020204" pitchFamily="34" charset="0"/>
              </a:rPr>
              <a:t>(Source: Heather, 2026)</a:t>
            </a: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5010" y="385010"/>
            <a:ext cx="43506189" cy="31731764"/>
          </a:xfrm>
          <a:prstGeom prst="rect">
            <a:avLst/>
          </a:prstGeom>
          <a:noFill/>
        </p:spPr>
        <p:txBody>
          <a:bodyPr wrap="square" rtlCol="0">
            <a:spAutoFit/>
          </a:bodyPr>
          <a:lstStyle/>
          <a:p>
            <a:pPr algn="ctr"/>
            <a:r>
              <a:rPr lang="en-US" sz="9600" b="1" dirty="0">
                <a:latin typeface="Arial" panose="020B0604020202020204" pitchFamily="34" charset="0"/>
                <a:cs typeface="Arial" panose="020B0604020202020204" pitchFamily="34" charset="0"/>
              </a:rPr>
              <a:t>References</a:t>
            </a:r>
          </a:p>
          <a:p>
            <a:pPr algn="just"/>
            <a:r>
              <a:rPr lang="en-GB" sz="5600" dirty="0">
                <a:latin typeface="Arial" panose="020B0604020202020204" pitchFamily="34" charset="0"/>
                <a:cs typeface="Arial" panose="020B0604020202020204" pitchFamily="34" charset="0"/>
              </a:rPr>
              <a:t>Allergy UK, (2024). </a:t>
            </a:r>
            <a:r>
              <a:rPr lang="en-GB" sz="5600" i="1" dirty="0">
                <a:latin typeface="Arial" panose="020B0604020202020204" pitchFamily="34" charset="0"/>
                <a:cs typeface="Arial" panose="020B0604020202020204" pitchFamily="34" charset="0"/>
              </a:rPr>
              <a:t>Asthma and Anaphylaxis: Can we reduce the risks to our children.</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2"/>
              </a:rPr>
              <a:t>https://www.allergyuk.org/resources/asthma-child-mortality-report/</a:t>
            </a:r>
            <a:r>
              <a:rPr lang="en-GB" sz="5600" dirty="0">
                <a:latin typeface="Arial" panose="020B0604020202020204" pitchFamily="34" charset="0"/>
                <a:cs typeface="Arial" panose="020B0604020202020204" pitchFamily="34" charset="0"/>
              </a:rPr>
              <a:t> (Accessed: 22 June 2026).</a:t>
            </a:r>
          </a:p>
          <a:p>
            <a:pPr algn="just"/>
            <a:r>
              <a:rPr lang="en-GB" sz="5600" dirty="0" err="1">
                <a:latin typeface="Arial" panose="020B0604020202020204" pitchFamily="34" charset="0"/>
                <a:cs typeface="Arial" panose="020B0604020202020204" pitchFamily="34" charset="0"/>
              </a:rPr>
              <a:t>Creese</a:t>
            </a:r>
            <a:r>
              <a:rPr lang="en-GB" sz="5600" dirty="0">
                <a:latin typeface="Arial" panose="020B0604020202020204" pitchFamily="34" charset="0"/>
                <a:cs typeface="Arial" panose="020B0604020202020204" pitchFamily="34" charset="0"/>
              </a:rPr>
              <a:t>, H., Lai, E., Mason, K., </a:t>
            </a:r>
            <a:r>
              <a:rPr lang="en-GB" sz="5600" dirty="0" err="1">
                <a:latin typeface="Arial" panose="020B0604020202020204" pitchFamily="34" charset="0"/>
                <a:cs typeface="Arial" panose="020B0604020202020204" pitchFamily="34" charset="0"/>
              </a:rPr>
              <a:t>Schlüter</a:t>
            </a:r>
            <a:r>
              <a:rPr lang="en-GB" sz="5600" dirty="0">
                <a:latin typeface="Arial" panose="020B0604020202020204" pitchFamily="34" charset="0"/>
                <a:cs typeface="Arial" panose="020B0604020202020204" pitchFamily="34" charset="0"/>
              </a:rPr>
              <a:t>, D.K., </a:t>
            </a:r>
            <a:r>
              <a:rPr lang="en-GB" sz="5600" dirty="0" err="1">
                <a:latin typeface="Arial" panose="020B0604020202020204" pitchFamily="34" charset="0"/>
                <a:cs typeface="Arial" panose="020B0604020202020204" pitchFamily="34" charset="0"/>
              </a:rPr>
              <a:t>Saglani</a:t>
            </a:r>
            <a:r>
              <a:rPr lang="en-GB" sz="5600" dirty="0">
                <a:latin typeface="Arial" panose="020B0604020202020204" pitchFamily="34" charset="0"/>
                <a:cs typeface="Arial" panose="020B0604020202020204" pitchFamily="34" charset="0"/>
              </a:rPr>
              <a:t>, S., Taylor-Robinson, D. and </a:t>
            </a:r>
            <a:r>
              <a:rPr lang="en-GB" sz="5600" dirty="0" err="1">
                <a:latin typeface="Arial" panose="020B0604020202020204" pitchFamily="34" charset="0"/>
                <a:cs typeface="Arial" panose="020B0604020202020204" pitchFamily="34" charset="0"/>
              </a:rPr>
              <a:t>Saxena</a:t>
            </a:r>
            <a:r>
              <a:rPr lang="en-GB" sz="5600" dirty="0">
                <a:latin typeface="Arial" panose="020B0604020202020204" pitchFamily="34" charset="0"/>
                <a:cs typeface="Arial" panose="020B0604020202020204" pitchFamily="34" charset="0"/>
              </a:rPr>
              <a:t>, S., (2022). Disadvantage in early-life and persistent asthma in adolescents: a UK cohort study. </a:t>
            </a:r>
            <a:r>
              <a:rPr lang="en-GB" sz="5600" i="1" dirty="0">
                <a:latin typeface="Arial" panose="020B0604020202020204" pitchFamily="34" charset="0"/>
                <a:cs typeface="Arial" panose="020B0604020202020204" pitchFamily="34" charset="0"/>
              </a:rPr>
              <a:t>Thorax</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77</a:t>
            </a:r>
            <a:r>
              <a:rPr lang="en-GB" sz="5600" dirty="0">
                <a:latin typeface="Arial" panose="020B0604020202020204" pitchFamily="34" charset="0"/>
                <a:cs typeface="Arial" panose="020B0604020202020204" pitchFamily="34" charset="0"/>
              </a:rPr>
              <a:t>(9), pp.854-864.  </a:t>
            </a:r>
          </a:p>
          <a:p>
            <a:pPr algn="just"/>
            <a:r>
              <a:rPr lang="en-GB" sz="5600" dirty="0" err="1">
                <a:latin typeface="Arial" panose="020B0604020202020204" pitchFamily="34" charset="0"/>
                <a:cs typeface="Arial" panose="020B0604020202020204" pitchFamily="34" charset="0"/>
              </a:rPr>
              <a:t>García</a:t>
            </a:r>
            <a:r>
              <a:rPr lang="en-GB" sz="5600" dirty="0">
                <a:latin typeface="Arial" panose="020B0604020202020204" pitchFamily="34" charset="0"/>
                <a:cs typeface="Arial" panose="020B0604020202020204" pitchFamily="34" charset="0"/>
              </a:rPr>
              <a:t>-Marcos, L., Chiang, C.Y., Asher, M.I., Marks, G.B., El Sony, A., </a:t>
            </a:r>
            <a:r>
              <a:rPr lang="en-GB" sz="5600" dirty="0" err="1">
                <a:latin typeface="Arial" panose="020B0604020202020204" pitchFamily="34" charset="0"/>
                <a:cs typeface="Arial" panose="020B0604020202020204" pitchFamily="34" charset="0"/>
              </a:rPr>
              <a:t>Masekela</a:t>
            </a:r>
            <a:r>
              <a:rPr lang="en-GB" sz="5600" dirty="0">
                <a:latin typeface="Arial" panose="020B0604020202020204" pitchFamily="34" charset="0"/>
                <a:cs typeface="Arial" panose="020B0604020202020204" pitchFamily="34" charset="0"/>
              </a:rPr>
              <a:t>, R., Bissell, K., Ellwood, E., Ellwood, P., Pearce, N. and Strachan, D.P., (2023). Asthma management and control in children, adolescents, and adults in 25 countries: a Global Asthma Network Phase I cross-sectional study. </a:t>
            </a:r>
            <a:r>
              <a:rPr lang="en-GB" sz="5600" i="1" dirty="0">
                <a:latin typeface="Arial" panose="020B0604020202020204" pitchFamily="34" charset="0"/>
                <a:cs typeface="Arial" panose="020B0604020202020204" pitchFamily="34" charset="0"/>
              </a:rPr>
              <a:t>The Lancet Global Health</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11</a:t>
            </a:r>
            <a:r>
              <a:rPr lang="en-GB" sz="5600" dirty="0">
                <a:latin typeface="Arial" panose="020B0604020202020204" pitchFamily="34" charset="0"/>
                <a:cs typeface="Arial" panose="020B0604020202020204" pitchFamily="34" charset="0"/>
              </a:rPr>
              <a:t>(2), pp.e218-e228. </a:t>
            </a:r>
          </a:p>
          <a:p>
            <a:pPr algn="just"/>
            <a:r>
              <a:rPr lang="en-GB" sz="5600" dirty="0" err="1">
                <a:latin typeface="Arial" panose="020B0604020202020204" pitchFamily="34" charset="0"/>
                <a:cs typeface="Arial" panose="020B0604020202020204" pitchFamily="34" charset="0"/>
              </a:rPr>
              <a:t>Gouia</a:t>
            </a:r>
            <a:r>
              <a:rPr lang="en-GB" sz="5600" dirty="0">
                <a:latin typeface="Arial" panose="020B0604020202020204" pitchFamily="34" charset="0"/>
                <a:cs typeface="Arial" panose="020B0604020202020204" pitchFamily="34" charset="0"/>
              </a:rPr>
              <a:t>, I., </a:t>
            </a:r>
            <a:r>
              <a:rPr lang="en-GB" sz="5600" dirty="0" err="1">
                <a:latin typeface="Arial" panose="020B0604020202020204" pitchFamily="34" charset="0"/>
                <a:cs typeface="Arial" panose="020B0604020202020204" pitchFamily="34" charset="0"/>
              </a:rPr>
              <a:t>Joulain</a:t>
            </a:r>
            <a:r>
              <a:rPr lang="en-GB" sz="5600" dirty="0">
                <a:latin typeface="Arial" panose="020B0604020202020204" pitchFamily="34" charset="0"/>
                <a:cs typeface="Arial" panose="020B0604020202020204" pitchFamily="34" charset="0"/>
              </a:rPr>
              <a:t>, F., Zhang, Y., Morgan, C.L. and Khan, A.H., (2024). Epidemiology of Childhood Asthma in the UK. </a:t>
            </a:r>
            <a:r>
              <a:rPr lang="en-GB" sz="5600" i="1" dirty="0">
                <a:latin typeface="Arial" panose="020B0604020202020204" pitchFamily="34" charset="0"/>
                <a:cs typeface="Arial" panose="020B0604020202020204" pitchFamily="34" charset="0"/>
              </a:rPr>
              <a:t>Journal of Asthma and Allergy</a:t>
            </a:r>
            <a:r>
              <a:rPr lang="en-GB" sz="5600" dirty="0">
                <a:latin typeface="Arial" panose="020B0604020202020204" pitchFamily="34" charset="0"/>
                <a:cs typeface="Arial" panose="020B0604020202020204" pitchFamily="34" charset="0"/>
              </a:rPr>
              <a:t>, pp.1197-1205. </a:t>
            </a:r>
          </a:p>
          <a:p>
            <a:pPr algn="just"/>
            <a:r>
              <a:rPr lang="en-GB" sz="5600" dirty="0" err="1">
                <a:latin typeface="Arial" panose="020B0604020202020204" pitchFamily="34" charset="0"/>
                <a:cs typeface="Arial" panose="020B0604020202020204" pitchFamily="34" charset="0"/>
              </a:rPr>
              <a:t>Hartert</a:t>
            </a:r>
            <a:r>
              <a:rPr lang="en-GB" sz="5600" dirty="0">
                <a:latin typeface="Arial" panose="020B0604020202020204" pitchFamily="34" charset="0"/>
                <a:cs typeface="Arial" panose="020B0604020202020204" pitchFamily="34" charset="0"/>
              </a:rPr>
              <a:t>, T., </a:t>
            </a:r>
            <a:r>
              <a:rPr lang="en-GB" sz="5600" dirty="0" err="1">
                <a:latin typeface="Arial" panose="020B0604020202020204" pitchFamily="34" charset="0"/>
                <a:cs typeface="Arial" panose="020B0604020202020204" pitchFamily="34" charset="0"/>
              </a:rPr>
              <a:t>Kvysgaard</a:t>
            </a:r>
            <a:r>
              <a:rPr lang="en-GB" sz="5600" dirty="0">
                <a:latin typeface="Arial" panose="020B0604020202020204" pitchFamily="34" charset="0"/>
                <a:cs typeface="Arial" panose="020B0604020202020204" pitchFamily="34" charset="0"/>
              </a:rPr>
              <a:t>, J.N., </a:t>
            </a:r>
            <a:r>
              <a:rPr lang="en-GB" sz="5600" dirty="0" err="1">
                <a:latin typeface="Arial" panose="020B0604020202020204" pitchFamily="34" charset="0"/>
                <a:cs typeface="Arial" panose="020B0604020202020204" pitchFamily="34" charset="0"/>
              </a:rPr>
              <a:t>Thaver</a:t>
            </a:r>
            <a:r>
              <a:rPr lang="en-GB" sz="5600" dirty="0">
                <a:latin typeface="Arial" panose="020B0604020202020204" pitchFamily="34" charset="0"/>
                <a:cs typeface="Arial" panose="020B0604020202020204" pitchFamily="34" charset="0"/>
              </a:rPr>
              <a:t>, L., </a:t>
            </a:r>
            <a:r>
              <a:rPr lang="en-GB" sz="5600" dirty="0" err="1">
                <a:latin typeface="Arial" panose="020B0604020202020204" pitchFamily="34" charset="0"/>
                <a:cs typeface="Arial" panose="020B0604020202020204" pitchFamily="34" charset="0"/>
              </a:rPr>
              <a:t>Suara-Istanbouli</a:t>
            </a:r>
            <a:r>
              <a:rPr lang="en-GB" sz="5600" dirty="0">
                <a:latin typeface="Arial" panose="020B0604020202020204" pitchFamily="34" charset="0"/>
                <a:cs typeface="Arial" panose="020B0604020202020204" pitchFamily="34" charset="0"/>
              </a:rPr>
              <a:t>, A., </a:t>
            </a:r>
            <a:r>
              <a:rPr lang="en-GB" sz="5600" dirty="0" err="1">
                <a:latin typeface="Arial" panose="020B0604020202020204" pitchFamily="34" charset="0"/>
                <a:cs typeface="Arial" panose="020B0604020202020204" pitchFamily="34" charset="0"/>
              </a:rPr>
              <a:t>Allinson</a:t>
            </a:r>
            <a:r>
              <a:rPr lang="en-GB" sz="5600" dirty="0">
                <a:latin typeface="Arial" panose="020B0604020202020204" pitchFamily="34" charset="0"/>
                <a:cs typeface="Arial" panose="020B0604020202020204" pitchFamily="34" charset="0"/>
              </a:rPr>
              <a:t>, J.P. and </a:t>
            </a:r>
            <a:r>
              <a:rPr lang="en-GB" sz="5600" dirty="0" err="1">
                <a:latin typeface="Arial" panose="020B0604020202020204" pitchFamily="34" charset="0"/>
                <a:cs typeface="Arial" panose="020B0604020202020204" pitchFamily="34" charset="0"/>
              </a:rPr>
              <a:t>Zar</a:t>
            </a:r>
            <a:r>
              <a:rPr lang="en-GB" sz="5600" dirty="0">
                <a:latin typeface="Arial" panose="020B0604020202020204" pitchFamily="34" charset="0"/>
                <a:cs typeface="Arial" panose="020B0604020202020204" pitchFamily="34" charset="0"/>
              </a:rPr>
              <a:t>, H.J., (2025). Understanding the childhood origins of asthma and chronic obstructive pulmonary disease: Insights from birth cohorts and studies across the life-span. </a:t>
            </a:r>
            <a:r>
              <a:rPr lang="en-GB" sz="5600" i="1" dirty="0">
                <a:latin typeface="Arial" panose="020B0604020202020204" pitchFamily="34" charset="0"/>
                <a:cs typeface="Arial" panose="020B0604020202020204" pitchFamily="34" charset="0"/>
              </a:rPr>
              <a:t>Journal of Allergy and Clinical Immunology</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155</a:t>
            </a:r>
            <a:r>
              <a:rPr lang="en-GB" sz="5600" dirty="0">
                <a:latin typeface="Arial" panose="020B0604020202020204" pitchFamily="34" charset="0"/>
                <a:cs typeface="Arial" panose="020B0604020202020204" pitchFamily="34" charset="0"/>
              </a:rPr>
              <a:t>(6), pp.1703-1719.  </a:t>
            </a:r>
          </a:p>
          <a:p>
            <a:pPr algn="just"/>
            <a:r>
              <a:rPr lang="en-GB" sz="5600" dirty="0">
                <a:latin typeface="Arial" panose="020B0604020202020204" pitchFamily="34" charset="0"/>
                <a:cs typeface="Arial" panose="020B0604020202020204" pitchFamily="34" charset="0"/>
              </a:rPr>
              <a:t>Heather, (2026) </a:t>
            </a:r>
            <a:r>
              <a:rPr lang="en-GB" sz="5600" i="1" dirty="0">
                <a:latin typeface="Arial" panose="020B0604020202020204" pitchFamily="34" charset="0"/>
                <a:cs typeface="Arial" panose="020B0604020202020204" pitchFamily="34" charset="0"/>
              </a:rPr>
              <a:t>Our Essential Guide to Asthma.</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3"/>
              </a:rPr>
              <a:t>https://hts-training.co.uk/asthma-essential-guide/</a:t>
            </a:r>
            <a:r>
              <a:rPr lang="en-GB" sz="5600" dirty="0">
                <a:latin typeface="Arial" panose="020B0604020202020204" pitchFamily="34" charset="0"/>
                <a:cs typeface="Arial" panose="020B0604020202020204" pitchFamily="34" charset="0"/>
              </a:rPr>
              <a:t> (Accessed: 22 June 2026).</a:t>
            </a:r>
          </a:p>
          <a:p>
            <a:pPr algn="just"/>
            <a:r>
              <a:rPr lang="en-GB" sz="5600" dirty="0">
                <a:latin typeface="Arial" panose="020B0604020202020204" pitchFamily="34" charset="0"/>
                <a:cs typeface="Arial" panose="020B0604020202020204" pitchFamily="34" charset="0"/>
              </a:rPr>
              <a:t>NHS, (2026) </a:t>
            </a:r>
            <a:r>
              <a:rPr lang="en-GB" sz="5600" i="1" dirty="0">
                <a:latin typeface="Arial" panose="020B0604020202020204" pitchFamily="34" charset="0"/>
                <a:cs typeface="Arial" panose="020B0604020202020204" pitchFamily="34" charset="0"/>
              </a:rPr>
              <a:t>Asthma friendly schools.</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4"/>
              </a:rPr>
              <a:t>https://www.nwlondonicb.nhs.uk/professionals/clinical-topics/children-and-young-people/asthma-and-respiratory/information-and-resources-schools/asthma-friendly-schools</a:t>
            </a:r>
            <a:r>
              <a:rPr lang="en-GB" sz="5600" dirty="0">
                <a:latin typeface="Arial" panose="020B0604020202020204" pitchFamily="34" charset="0"/>
                <a:cs typeface="Arial" panose="020B0604020202020204" pitchFamily="34" charset="0"/>
              </a:rPr>
              <a:t> (Accessed: 22 June 2026).</a:t>
            </a:r>
          </a:p>
          <a:p>
            <a:pPr algn="just"/>
            <a:r>
              <a:rPr lang="en-GB" sz="5600" dirty="0" err="1">
                <a:latin typeface="Arial" panose="020B0604020202020204" pitchFamily="34" charset="0"/>
                <a:cs typeface="Arial" panose="020B0604020202020204" pitchFamily="34" charset="0"/>
              </a:rPr>
              <a:t>Ramdzan</a:t>
            </a:r>
            <a:r>
              <a:rPr lang="en-GB" sz="5600" dirty="0">
                <a:latin typeface="Arial" panose="020B0604020202020204" pitchFamily="34" charset="0"/>
                <a:cs typeface="Arial" panose="020B0604020202020204" pitchFamily="34" charset="0"/>
              </a:rPr>
              <a:t>, S.N., </a:t>
            </a:r>
            <a:r>
              <a:rPr lang="en-GB" sz="5600" dirty="0" err="1">
                <a:latin typeface="Arial" panose="020B0604020202020204" pitchFamily="34" charset="0"/>
                <a:cs typeface="Arial" panose="020B0604020202020204" pitchFamily="34" charset="0"/>
              </a:rPr>
              <a:t>Khoo</a:t>
            </a:r>
            <a:r>
              <a:rPr lang="en-GB" sz="5600" dirty="0">
                <a:latin typeface="Arial" panose="020B0604020202020204" pitchFamily="34" charset="0"/>
                <a:cs typeface="Arial" panose="020B0604020202020204" pitchFamily="34" charset="0"/>
              </a:rPr>
              <a:t>, E.M., </a:t>
            </a:r>
            <a:r>
              <a:rPr lang="en-GB" sz="5600" dirty="0" err="1">
                <a:latin typeface="Arial" panose="020B0604020202020204" pitchFamily="34" charset="0"/>
                <a:cs typeface="Arial" panose="020B0604020202020204" pitchFamily="34" charset="0"/>
              </a:rPr>
              <a:t>Liew</a:t>
            </a:r>
            <a:r>
              <a:rPr lang="en-GB" sz="5600" dirty="0">
                <a:latin typeface="Arial" panose="020B0604020202020204" pitchFamily="34" charset="0"/>
                <a:cs typeface="Arial" panose="020B0604020202020204" pitchFamily="34" charset="0"/>
              </a:rPr>
              <a:t>, S.M., Cunningham, S., </a:t>
            </a:r>
            <a:r>
              <a:rPr lang="en-GB" sz="5600" dirty="0" err="1">
                <a:latin typeface="Arial" panose="020B0604020202020204" pitchFamily="34" charset="0"/>
                <a:cs typeface="Arial" panose="020B0604020202020204" pitchFamily="34" charset="0"/>
              </a:rPr>
              <a:t>Pinnock</a:t>
            </a:r>
            <a:r>
              <a:rPr lang="en-GB" sz="5600" dirty="0">
                <a:latin typeface="Arial" panose="020B0604020202020204" pitchFamily="34" charset="0"/>
                <a:cs typeface="Arial" panose="020B0604020202020204" pitchFamily="34" charset="0"/>
              </a:rPr>
              <a:t>, H. and RESPIRE collaborators, (2022). Stakeholders’ views of supporting asthma management in schools with a school-based asthma programme for primary school children: a qualitative study in Malaysia. </a:t>
            </a:r>
            <a:r>
              <a:rPr lang="en-GB" sz="5600" i="1" dirty="0">
                <a:latin typeface="Arial" panose="020B0604020202020204" pitchFamily="34" charset="0"/>
                <a:cs typeface="Arial" panose="020B0604020202020204" pitchFamily="34" charset="0"/>
              </a:rPr>
              <a:t>BMJ open</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12</a:t>
            </a:r>
            <a:r>
              <a:rPr lang="en-GB" sz="5600" dirty="0">
                <a:latin typeface="Arial" panose="020B0604020202020204" pitchFamily="34" charset="0"/>
                <a:cs typeface="Arial" panose="020B0604020202020204" pitchFamily="34" charset="0"/>
              </a:rPr>
              <a:t>(2), p.e052058.  </a:t>
            </a:r>
          </a:p>
          <a:p>
            <a:pPr algn="just"/>
            <a:r>
              <a:rPr lang="en-GB" sz="5600" dirty="0">
                <a:latin typeface="Arial" panose="020B0604020202020204" pitchFamily="34" charset="0"/>
                <a:cs typeface="Arial" panose="020B0604020202020204" pitchFamily="34" charset="0"/>
              </a:rPr>
              <a:t>Rutter, C.E., </a:t>
            </a:r>
            <a:r>
              <a:rPr lang="en-GB" sz="5600" dirty="0" err="1">
                <a:latin typeface="Arial" panose="020B0604020202020204" pitchFamily="34" charset="0"/>
                <a:cs typeface="Arial" panose="020B0604020202020204" pitchFamily="34" charset="0"/>
              </a:rPr>
              <a:t>Silverwood</a:t>
            </a:r>
            <a:r>
              <a:rPr lang="en-GB" sz="5600" dirty="0">
                <a:latin typeface="Arial" panose="020B0604020202020204" pitchFamily="34" charset="0"/>
                <a:cs typeface="Arial" panose="020B0604020202020204" pitchFamily="34" charset="0"/>
              </a:rPr>
              <a:t>, R.J., Pearce, N., Strachan, D.P. and Global Asthma Network Study Group, (2024). Potential asthma risk factors do not account for global asthma symptom prevalence patterns and time trends in children and adolescents. </a:t>
            </a:r>
            <a:r>
              <a:rPr lang="en-GB" sz="5600" i="1" dirty="0">
                <a:latin typeface="Arial" panose="020B0604020202020204" pitchFamily="34" charset="0"/>
                <a:cs typeface="Arial" panose="020B0604020202020204" pitchFamily="34" charset="0"/>
              </a:rPr>
              <a:t>World Allergy Organization Journal</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17</a:t>
            </a:r>
            <a:r>
              <a:rPr lang="en-GB" sz="5600" dirty="0">
                <a:latin typeface="Arial" panose="020B0604020202020204" pitchFamily="34" charset="0"/>
                <a:cs typeface="Arial" panose="020B0604020202020204" pitchFamily="34" charset="0"/>
              </a:rPr>
              <a:t>(6), p.100917.  </a:t>
            </a:r>
          </a:p>
          <a:p>
            <a:pPr algn="just"/>
            <a:r>
              <a:rPr lang="en-GB" sz="5600" dirty="0">
                <a:latin typeface="Arial" panose="020B0604020202020204" pitchFamily="34" charset="0"/>
                <a:cs typeface="Arial" panose="020B0604020202020204" pitchFamily="34" charset="0"/>
              </a:rPr>
              <a:t>Simms-Williams, N., </a:t>
            </a:r>
            <a:r>
              <a:rPr lang="en-GB" sz="5600" dirty="0" err="1">
                <a:latin typeface="Arial" panose="020B0604020202020204" pitchFamily="34" charset="0"/>
                <a:cs typeface="Arial" panose="020B0604020202020204" pitchFamily="34" charset="0"/>
              </a:rPr>
              <a:t>Nagakumar</a:t>
            </a:r>
            <a:r>
              <a:rPr lang="en-GB" sz="5600" dirty="0">
                <a:latin typeface="Arial" panose="020B0604020202020204" pitchFamily="34" charset="0"/>
                <a:cs typeface="Arial" panose="020B0604020202020204" pitchFamily="34" charset="0"/>
              </a:rPr>
              <a:t>, P., </a:t>
            </a:r>
            <a:r>
              <a:rPr lang="en-GB" sz="5600" dirty="0" err="1">
                <a:latin typeface="Arial" panose="020B0604020202020204" pitchFamily="34" charset="0"/>
                <a:cs typeface="Arial" panose="020B0604020202020204" pitchFamily="34" charset="0"/>
              </a:rPr>
              <a:t>Thayakaran</a:t>
            </a:r>
            <a:r>
              <a:rPr lang="en-GB" sz="5600" dirty="0">
                <a:latin typeface="Arial" panose="020B0604020202020204" pitchFamily="34" charset="0"/>
                <a:cs typeface="Arial" panose="020B0604020202020204" pitchFamily="34" charset="0"/>
              </a:rPr>
              <a:t>, R., </a:t>
            </a:r>
            <a:r>
              <a:rPr lang="en-GB" sz="5600" dirty="0" err="1">
                <a:latin typeface="Arial" panose="020B0604020202020204" pitchFamily="34" charset="0"/>
                <a:cs typeface="Arial" panose="020B0604020202020204" pitchFamily="34" charset="0"/>
              </a:rPr>
              <a:t>Adderley</a:t>
            </a:r>
            <a:r>
              <a:rPr lang="en-GB" sz="5600" dirty="0">
                <a:latin typeface="Arial" panose="020B0604020202020204" pitchFamily="34" charset="0"/>
                <a:cs typeface="Arial" panose="020B0604020202020204" pitchFamily="34" charset="0"/>
              </a:rPr>
              <a:t>, N.J., </a:t>
            </a:r>
            <a:r>
              <a:rPr lang="en-GB" sz="5600" dirty="0" err="1">
                <a:latin typeface="Arial" panose="020B0604020202020204" pitchFamily="34" charset="0"/>
                <a:cs typeface="Arial" panose="020B0604020202020204" pitchFamily="34" charset="0"/>
              </a:rPr>
              <a:t>Hotham</a:t>
            </a:r>
            <a:r>
              <a:rPr lang="en-GB" sz="5600" dirty="0">
                <a:latin typeface="Arial" panose="020B0604020202020204" pitchFamily="34" charset="0"/>
                <a:cs typeface="Arial" panose="020B0604020202020204" pitchFamily="34" charset="0"/>
              </a:rPr>
              <a:t>, R., Mansur, A.H., </a:t>
            </a:r>
            <a:r>
              <a:rPr lang="en-GB" sz="5600" dirty="0" err="1">
                <a:latin typeface="Arial" panose="020B0604020202020204" pitchFamily="34" charset="0"/>
                <a:cs typeface="Arial" panose="020B0604020202020204" pitchFamily="34" charset="0"/>
              </a:rPr>
              <a:t>Nirantharakumar</a:t>
            </a:r>
            <a:r>
              <a:rPr lang="en-GB" sz="5600" dirty="0">
                <a:latin typeface="Arial" panose="020B0604020202020204" pitchFamily="34" charset="0"/>
                <a:cs typeface="Arial" panose="020B0604020202020204" pitchFamily="34" charset="0"/>
              </a:rPr>
              <a:t>, K. and </a:t>
            </a:r>
            <a:r>
              <a:rPr lang="en-GB" sz="5600" dirty="0" err="1">
                <a:latin typeface="Arial" panose="020B0604020202020204" pitchFamily="34" charset="0"/>
                <a:cs typeface="Arial" panose="020B0604020202020204" pitchFamily="34" charset="0"/>
              </a:rPr>
              <a:t>Haroon</a:t>
            </a:r>
            <a:r>
              <a:rPr lang="en-GB" sz="5600" dirty="0">
                <a:latin typeface="Arial" panose="020B0604020202020204" pitchFamily="34" charset="0"/>
                <a:cs typeface="Arial" panose="020B0604020202020204" pitchFamily="34" charset="0"/>
              </a:rPr>
              <a:t>, S., (2024). Risk factors for asthma-related hospital and intensive care admissions in children, adolescents and adults: a cohort study using primary and secondary care data. </a:t>
            </a:r>
            <a:r>
              <a:rPr lang="en-GB" sz="5600" i="1" dirty="0">
                <a:latin typeface="Arial" panose="020B0604020202020204" pitchFamily="34" charset="0"/>
                <a:cs typeface="Arial" panose="020B0604020202020204" pitchFamily="34" charset="0"/>
              </a:rPr>
              <a:t>BMJ Open Respiratory Research</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11</a:t>
            </a:r>
            <a:r>
              <a:rPr lang="en-GB" sz="5600" dirty="0">
                <a:latin typeface="Arial" panose="020B0604020202020204" pitchFamily="34" charset="0"/>
                <a:cs typeface="Arial" panose="020B0604020202020204" pitchFamily="34" charset="0"/>
              </a:rPr>
              <a:t>(1).  </a:t>
            </a:r>
          </a:p>
          <a:p>
            <a:pPr algn="just"/>
            <a:r>
              <a:rPr lang="en-GB" sz="5600" dirty="0">
                <a:latin typeface="Arial" panose="020B0604020202020204" pitchFamily="34" charset="0"/>
                <a:cs typeface="Arial" panose="020B0604020202020204" pitchFamily="34" charset="0"/>
              </a:rPr>
              <a:t>Skeen, E.H., </a:t>
            </a:r>
            <a:r>
              <a:rPr lang="en-GB" sz="5600" dirty="0" err="1">
                <a:latin typeface="Arial" panose="020B0604020202020204" pitchFamily="34" charset="0"/>
                <a:cs typeface="Arial" panose="020B0604020202020204" pitchFamily="34" charset="0"/>
              </a:rPr>
              <a:t>Hamlington</a:t>
            </a:r>
            <a:r>
              <a:rPr lang="en-GB" sz="5600" dirty="0">
                <a:latin typeface="Arial" panose="020B0604020202020204" pitchFamily="34" charset="0"/>
                <a:cs typeface="Arial" panose="020B0604020202020204" pitchFamily="34" charset="0"/>
              </a:rPr>
              <a:t>, K.L., De Keyser, H.H., Liu, A.H. and </a:t>
            </a:r>
            <a:r>
              <a:rPr lang="en-GB" sz="5600" dirty="0" err="1">
                <a:latin typeface="Arial" panose="020B0604020202020204" pitchFamily="34" charset="0"/>
                <a:cs typeface="Arial" panose="020B0604020202020204" pitchFamily="34" charset="0"/>
              </a:rPr>
              <a:t>Szefler</a:t>
            </a:r>
            <a:r>
              <a:rPr lang="en-GB" sz="5600" dirty="0">
                <a:latin typeface="Arial" panose="020B0604020202020204" pitchFamily="34" charset="0"/>
                <a:cs typeface="Arial" panose="020B0604020202020204" pitchFamily="34" charset="0"/>
              </a:rPr>
              <a:t>, S.J., (2025). Managing childhood asthma with an eye toward environmental, social, and </a:t>
            </a:r>
            <a:r>
              <a:rPr lang="en-GB" sz="5600" dirty="0" err="1">
                <a:latin typeface="Arial" panose="020B0604020202020204" pitchFamily="34" charset="0"/>
                <a:cs typeface="Arial" panose="020B0604020202020204" pitchFamily="34" charset="0"/>
              </a:rPr>
              <a:t>behavioral</a:t>
            </a:r>
            <a:r>
              <a:rPr lang="en-GB" sz="5600" dirty="0">
                <a:latin typeface="Arial" panose="020B0604020202020204" pitchFamily="34" charset="0"/>
                <a:cs typeface="Arial" panose="020B0604020202020204" pitchFamily="34" charset="0"/>
              </a:rPr>
              <a:t> features. </a:t>
            </a:r>
            <a:r>
              <a:rPr lang="en-GB" sz="5600" i="1" dirty="0">
                <a:latin typeface="Arial" panose="020B0604020202020204" pitchFamily="34" charset="0"/>
                <a:cs typeface="Arial" panose="020B0604020202020204" pitchFamily="34" charset="0"/>
              </a:rPr>
              <a:t>Annals of Allergy, Asthma &amp; Immunology</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134</a:t>
            </a:r>
            <a:r>
              <a:rPr lang="en-GB" sz="5600" dirty="0">
                <a:latin typeface="Arial" panose="020B0604020202020204" pitchFamily="34" charset="0"/>
                <a:cs typeface="Arial" panose="020B0604020202020204" pitchFamily="34" charset="0"/>
              </a:rPr>
              <a:t>(5), pp.516-524.  </a:t>
            </a:r>
          </a:p>
          <a:p>
            <a:pPr algn="just"/>
            <a:r>
              <a:rPr lang="en-GB" sz="5600" dirty="0" err="1">
                <a:latin typeface="Arial" panose="020B0604020202020204" pitchFamily="34" charset="0"/>
                <a:cs typeface="Arial" panose="020B0604020202020204" pitchFamily="34" charset="0"/>
              </a:rPr>
              <a:t>Transformationpartners</a:t>
            </a:r>
            <a:r>
              <a:rPr lang="en-GB" sz="5600" dirty="0">
                <a:latin typeface="Arial" panose="020B0604020202020204" pitchFamily="34" charset="0"/>
                <a:cs typeface="Arial" panose="020B0604020202020204" pitchFamily="34" charset="0"/>
              </a:rPr>
              <a:t>, (2023) </a:t>
            </a:r>
            <a:r>
              <a:rPr lang="en-GB" sz="5600" i="1" dirty="0">
                <a:latin typeface="Arial" panose="020B0604020202020204" pitchFamily="34" charset="0"/>
                <a:cs typeface="Arial" panose="020B0604020202020204" pitchFamily="34" charset="0"/>
              </a:rPr>
              <a:t>Children and young people’s asthma fact sheet.</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5"/>
              </a:rPr>
              <a:t>https://www.transformationpartners.nhs.uk/children-and-young-peoples-asthma-fact-sheet/</a:t>
            </a:r>
            <a:r>
              <a:rPr lang="en-GB" sz="5600" dirty="0">
                <a:latin typeface="Arial" panose="020B0604020202020204" pitchFamily="34" charset="0"/>
                <a:cs typeface="Arial" panose="020B0604020202020204" pitchFamily="34" charset="0"/>
              </a:rPr>
              <a:t> (Accessed: 22 June 2026).</a:t>
            </a:r>
          </a:p>
          <a:p>
            <a:pPr algn="just"/>
            <a:r>
              <a:rPr lang="en-GB" sz="5600" dirty="0" err="1">
                <a:latin typeface="Arial" panose="020B0604020202020204" pitchFamily="34" charset="0"/>
                <a:cs typeface="Arial" panose="020B0604020202020204" pitchFamily="34" charset="0"/>
              </a:rPr>
              <a:t>Tydeman</a:t>
            </a:r>
            <a:r>
              <a:rPr lang="en-GB" sz="5600" dirty="0">
                <a:latin typeface="Arial" panose="020B0604020202020204" pitchFamily="34" charset="0"/>
                <a:cs typeface="Arial" panose="020B0604020202020204" pitchFamily="34" charset="0"/>
              </a:rPr>
              <a:t>, F., </a:t>
            </a:r>
            <a:r>
              <a:rPr lang="en-GB" sz="5600" dirty="0" err="1">
                <a:latin typeface="Arial" panose="020B0604020202020204" pitchFamily="34" charset="0"/>
                <a:cs typeface="Arial" panose="020B0604020202020204" pitchFamily="34" charset="0"/>
              </a:rPr>
              <a:t>Pfeffer</a:t>
            </a:r>
            <a:r>
              <a:rPr lang="en-GB" sz="5600" dirty="0">
                <a:latin typeface="Arial" panose="020B0604020202020204" pitchFamily="34" charset="0"/>
                <a:cs typeface="Arial" panose="020B0604020202020204" pitchFamily="34" charset="0"/>
              </a:rPr>
              <a:t>, P.E., Vivaldi, G., Holt, H., </a:t>
            </a:r>
            <a:r>
              <a:rPr lang="en-GB" sz="5600" dirty="0" err="1">
                <a:latin typeface="Arial" panose="020B0604020202020204" pitchFamily="34" charset="0"/>
                <a:cs typeface="Arial" panose="020B0604020202020204" pitchFamily="34" charset="0"/>
              </a:rPr>
              <a:t>Talaei</a:t>
            </a:r>
            <a:r>
              <a:rPr lang="en-GB" sz="5600" dirty="0">
                <a:latin typeface="Arial" panose="020B0604020202020204" pitchFamily="34" charset="0"/>
                <a:cs typeface="Arial" panose="020B0604020202020204" pitchFamily="34" charset="0"/>
              </a:rPr>
              <a:t>, M., </a:t>
            </a:r>
            <a:r>
              <a:rPr lang="en-GB" sz="5600" dirty="0" err="1">
                <a:latin typeface="Arial" panose="020B0604020202020204" pitchFamily="34" charset="0"/>
                <a:cs typeface="Arial" panose="020B0604020202020204" pitchFamily="34" charset="0"/>
              </a:rPr>
              <a:t>Jolliffe</a:t>
            </a:r>
            <a:r>
              <a:rPr lang="en-GB" sz="5600" dirty="0">
                <a:latin typeface="Arial" panose="020B0604020202020204" pitchFamily="34" charset="0"/>
                <a:cs typeface="Arial" panose="020B0604020202020204" pitchFamily="34" charset="0"/>
              </a:rPr>
              <a:t>, D., Davies, G., Lyons, R.A., Griffiths, C., </a:t>
            </a:r>
            <a:r>
              <a:rPr lang="en-GB" sz="5600" dirty="0" err="1">
                <a:latin typeface="Arial" panose="020B0604020202020204" pitchFamily="34" charset="0"/>
                <a:cs typeface="Arial" panose="020B0604020202020204" pitchFamily="34" charset="0"/>
              </a:rPr>
              <a:t>Kee</a:t>
            </a:r>
            <a:r>
              <a:rPr lang="en-GB" sz="5600" dirty="0">
                <a:latin typeface="Arial" panose="020B0604020202020204" pitchFamily="34" charset="0"/>
                <a:cs typeface="Arial" panose="020B0604020202020204" pitchFamily="34" charset="0"/>
              </a:rPr>
              <a:t>, F. and Sheikh, A., (2023). Rebound in asthma exacerbations following relaxation of COVID-19 restrictions: a longitudinal population-based study (COVIDENCE UK). </a:t>
            </a:r>
            <a:r>
              <a:rPr lang="en-GB" sz="5600" i="1" dirty="0">
                <a:latin typeface="Arial" panose="020B0604020202020204" pitchFamily="34" charset="0"/>
                <a:cs typeface="Arial" panose="020B0604020202020204" pitchFamily="34" charset="0"/>
              </a:rPr>
              <a:t>Thorax</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78</a:t>
            </a:r>
            <a:r>
              <a:rPr lang="en-GB" sz="5600" dirty="0">
                <a:latin typeface="Arial" panose="020B0604020202020204" pitchFamily="34" charset="0"/>
                <a:cs typeface="Arial" panose="020B0604020202020204" pitchFamily="34" charset="0"/>
              </a:rPr>
              <a:t>(8), pp.752-759.  </a:t>
            </a:r>
          </a:p>
          <a:p>
            <a:pPr algn="just"/>
            <a:r>
              <a:rPr lang="en-GB" sz="5600" dirty="0" err="1">
                <a:latin typeface="Arial" panose="020B0604020202020204" pitchFamily="34" charset="0"/>
                <a:cs typeface="Arial" panose="020B0604020202020204" pitchFamily="34" charset="0"/>
              </a:rPr>
              <a:t>Yardi</a:t>
            </a:r>
            <a:r>
              <a:rPr lang="en-GB" sz="5600" dirty="0">
                <a:latin typeface="Arial" panose="020B0604020202020204" pitchFamily="34" charset="0"/>
                <a:cs typeface="Arial" panose="020B0604020202020204" pitchFamily="34" charset="0"/>
              </a:rPr>
              <a:t>, S. (2026) </a:t>
            </a:r>
            <a:r>
              <a:rPr lang="en-GB" sz="5600" i="1" dirty="0">
                <a:latin typeface="Arial" panose="020B0604020202020204" pitchFamily="34" charset="0"/>
                <a:cs typeface="Arial" panose="020B0604020202020204" pitchFamily="34" charset="0"/>
              </a:rPr>
              <a:t>Asthma Statistics By Healthcare (2026).</a:t>
            </a:r>
            <a:r>
              <a:rPr lang="en-GB" sz="5600" dirty="0">
                <a:latin typeface="Arial" panose="020B0604020202020204" pitchFamily="34" charset="0"/>
                <a:cs typeface="Arial" panose="020B0604020202020204" pitchFamily="34" charset="0"/>
              </a:rPr>
              <a:t> Available at: </a:t>
            </a:r>
            <a:r>
              <a:rPr lang="en-GB" sz="5600" u="sng" dirty="0">
                <a:latin typeface="Arial" panose="020B0604020202020204" pitchFamily="34" charset="0"/>
                <a:cs typeface="Arial" panose="020B0604020202020204" pitchFamily="34" charset="0"/>
                <a:hlinkClick r:id="rId6"/>
              </a:rPr>
              <a:t>https://media.market.us/asthma-statistics/</a:t>
            </a:r>
            <a:r>
              <a:rPr lang="en-GB" sz="5600" dirty="0">
                <a:latin typeface="Arial" panose="020B0604020202020204" pitchFamily="34" charset="0"/>
                <a:cs typeface="Arial" panose="020B0604020202020204" pitchFamily="34" charset="0"/>
              </a:rPr>
              <a:t> (Accessed: 22 June 2026).</a:t>
            </a:r>
          </a:p>
          <a:p>
            <a:pPr algn="just"/>
            <a:r>
              <a:rPr lang="en-GB" sz="5600" dirty="0">
                <a:latin typeface="Arial" panose="020B0604020202020204" pitchFamily="34" charset="0"/>
                <a:cs typeface="Arial" panose="020B0604020202020204" pitchFamily="34" charset="0"/>
              </a:rPr>
              <a:t>Zhou, W. and Tang, J., (2025). Prevalence and risk factors for childhood asthma: a systematic review and meta-analysis. </a:t>
            </a:r>
            <a:r>
              <a:rPr lang="en-GB" sz="5600" i="1" dirty="0">
                <a:latin typeface="Arial" panose="020B0604020202020204" pitchFamily="34" charset="0"/>
                <a:cs typeface="Arial" panose="020B0604020202020204" pitchFamily="34" charset="0"/>
              </a:rPr>
              <a:t>BMC </a:t>
            </a:r>
            <a:r>
              <a:rPr lang="en-GB" sz="5600" i="1" dirty="0" err="1">
                <a:latin typeface="Arial" panose="020B0604020202020204" pitchFamily="34" charset="0"/>
                <a:cs typeface="Arial" panose="020B0604020202020204" pitchFamily="34" charset="0"/>
              </a:rPr>
              <a:t>pediatrics</a:t>
            </a:r>
            <a:r>
              <a:rPr lang="en-GB" sz="5600" dirty="0">
                <a:latin typeface="Arial" panose="020B0604020202020204" pitchFamily="34" charset="0"/>
                <a:cs typeface="Arial" panose="020B0604020202020204" pitchFamily="34" charset="0"/>
              </a:rPr>
              <a:t>, </a:t>
            </a:r>
            <a:r>
              <a:rPr lang="en-GB" sz="5600" i="1" dirty="0">
                <a:latin typeface="Arial" panose="020B0604020202020204" pitchFamily="34" charset="0"/>
                <a:cs typeface="Arial" panose="020B0604020202020204" pitchFamily="34" charset="0"/>
              </a:rPr>
              <a:t>25</a:t>
            </a:r>
            <a:r>
              <a:rPr lang="en-GB" sz="5600" dirty="0">
                <a:latin typeface="Arial" panose="020B0604020202020204" pitchFamily="34" charset="0"/>
                <a:cs typeface="Arial" panose="020B0604020202020204" pitchFamily="34" charset="0"/>
              </a:rPr>
              <a:t>(1), p.50.  </a:t>
            </a:r>
          </a:p>
        </p:txBody>
      </p:sp>
    </p:spTree>
    <p:extLst>
      <p:ext uri="{BB962C8B-B14F-4D97-AF65-F5344CB8AC3E}">
        <p14:creationId xmlns:p14="http://schemas.microsoft.com/office/powerpoint/2010/main" val="1969514218"/>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2951</TotalTime>
  <Words>2044</Words>
  <Application>Microsoft Office PowerPoint</Application>
  <PresentationFormat>Custom</PresentationFormat>
  <Paragraphs>86</Paragraphs>
  <Slides>3</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Student number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dc:title>
  <dc:creator>User</dc:creator>
  <cp:lastModifiedBy>User</cp:lastModifiedBy>
  <cp:revision>6</cp:revision>
  <cp:lastPrinted>2015-06-29T17:31:11Z</cp:lastPrinted>
  <dcterms:created xsi:type="dcterms:W3CDTF">2012-02-03T19:11:35Z</dcterms:created>
  <dcterms:modified xsi:type="dcterms:W3CDTF">2026-06-25T10:08:15Z</dcterms:modified>
</cp:coreProperties>
</file>