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6.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7.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8.xml" ContentType="application/vnd.openxmlformats-officedocument.theme+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9.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theme/theme10.xml" ContentType="application/vnd.openxmlformats-officedocument.theme+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theme/theme11.xml" ContentType="application/vnd.openxmlformats-officedocument.theme+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theme/theme12.xml" ContentType="application/vnd.openxmlformats-officedocument.theme+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theme/theme13.xml" ContentType="application/vnd.openxmlformats-officedocument.theme+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theme/theme14.xml" ContentType="application/vnd.openxmlformats-officedocument.theme+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theme/theme15.xml" ContentType="application/vnd.openxmlformats-officedocument.theme+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theme/theme16.xml" ContentType="application/vnd.openxmlformats-officedocument.theme+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theme/theme17.xml" ContentType="application/vnd.openxmlformats-officedocument.theme+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theme/theme18.xml" ContentType="application/vnd.openxmlformats-officedocument.theme+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theme/theme19.xml" ContentType="application/vnd.openxmlformats-officedocument.theme+xml"/>
  <Override PartName="/ppt/slideLayouts/slideLayout228.xml" ContentType="application/vnd.openxmlformats-officedocument.presentationml.slideLayout+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theme/theme20.xml" ContentType="application/vnd.openxmlformats-officedocument.theme+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theme/theme21.xml" ContentType="application/vnd.openxmlformats-officedocument.theme+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slideLayouts/slideLayout263.xml" ContentType="application/vnd.openxmlformats-officedocument.presentationml.slideLayout+xml"/>
  <Override PartName="/ppt/theme/theme22.xml" ContentType="application/vnd.openxmlformats-officedocument.theme+xml"/>
  <Override PartName="/ppt/slideLayouts/slideLayout264.xml" ContentType="application/vnd.openxmlformats-officedocument.presentationml.slideLayout+xml"/>
  <Override PartName="/ppt/slideLayouts/slideLayout265.xml" ContentType="application/vnd.openxmlformats-officedocument.presentationml.slideLayout+xml"/>
  <Override PartName="/ppt/slideLayouts/slideLayout266.xml" ContentType="application/vnd.openxmlformats-officedocument.presentationml.slideLayout+xml"/>
  <Override PartName="/ppt/slideLayouts/slideLayout267.xml" ContentType="application/vnd.openxmlformats-officedocument.presentationml.slideLayout+xml"/>
  <Override PartName="/ppt/slideLayouts/slideLayout268.xml" ContentType="application/vnd.openxmlformats-officedocument.presentationml.slideLayout+xml"/>
  <Override PartName="/ppt/slideLayouts/slideLayout269.xml" ContentType="application/vnd.openxmlformats-officedocument.presentationml.slideLayout+xml"/>
  <Override PartName="/ppt/slideLayouts/slideLayout270.xml" ContentType="application/vnd.openxmlformats-officedocument.presentationml.slideLayout+xml"/>
  <Override PartName="/ppt/slideLayouts/slideLayout271.xml" ContentType="application/vnd.openxmlformats-officedocument.presentationml.slideLayout+xml"/>
  <Override PartName="/ppt/slideLayouts/slideLayout272.xml" ContentType="application/vnd.openxmlformats-officedocument.presentationml.slideLayout+xml"/>
  <Override PartName="/ppt/slideLayouts/slideLayout273.xml" ContentType="application/vnd.openxmlformats-officedocument.presentationml.slideLayout+xml"/>
  <Override PartName="/ppt/slideLayouts/slideLayout274.xml" ContentType="application/vnd.openxmlformats-officedocument.presentationml.slideLayout+xml"/>
  <Override PartName="/ppt/slideLayouts/slideLayout275.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3" r:id="rId3"/>
    <p:sldMasterId id="2147483686" r:id="rId4"/>
    <p:sldMasterId id="2147483699" r:id="rId5"/>
    <p:sldMasterId id="2147483712" r:id="rId6"/>
    <p:sldMasterId id="2147483725" r:id="rId7"/>
    <p:sldMasterId id="2147483738" r:id="rId8"/>
    <p:sldMasterId id="2147483751" r:id="rId9"/>
    <p:sldMasterId id="2147483764" r:id="rId10"/>
    <p:sldMasterId id="2147483777" r:id="rId11"/>
    <p:sldMasterId id="2147483790" r:id="rId12"/>
    <p:sldMasterId id="2147483803" r:id="rId13"/>
    <p:sldMasterId id="2147483816" r:id="rId14"/>
    <p:sldMasterId id="2147483829" r:id="rId15"/>
    <p:sldMasterId id="2147483842" r:id="rId16"/>
    <p:sldMasterId id="2147483855" r:id="rId17"/>
    <p:sldMasterId id="2147483868" r:id="rId18"/>
    <p:sldMasterId id="2147483881" r:id="rId19"/>
    <p:sldMasterId id="2147483894" r:id="rId20"/>
    <p:sldMasterId id="2147483907" r:id="rId21"/>
    <p:sldMasterId id="2147483920" r:id="rId22"/>
    <p:sldMasterId id="2147483933" r:id="rId23"/>
  </p:sldMasterIdLst>
  <p:notesMasterIdLst>
    <p:notesMasterId r:id="rId47"/>
  </p:notesMasterIdLst>
  <p:sldIdLst>
    <p:sldId id="256" r:id="rId24"/>
    <p:sldId id="257" r:id="rId25"/>
    <p:sldId id="258" r:id="rId26"/>
    <p:sldId id="259" r:id="rId27"/>
    <p:sldId id="260" r:id="rId28"/>
    <p:sldId id="261" r:id="rId29"/>
    <p:sldId id="262" r:id="rId30"/>
    <p:sldId id="278" r:id="rId31"/>
    <p:sldId id="263" r:id="rId32"/>
    <p:sldId id="264" r:id="rId33"/>
    <p:sldId id="265" r:id="rId34"/>
    <p:sldId id="266" r:id="rId35"/>
    <p:sldId id="267" r:id="rId36"/>
    <p:sldId id="268" r:id="rId37"/>
    <p:sldId id="269" r:id="rId38"/>
    <p:sldId id="270" r:id="rId39"/>
    <p:sldId id="271" r:id="rId40"/>
    <p:sldId id="272" r:id="rId41"/>
    <p:sldId id="273" r:id="rId42"/>
    <p:sldId id="274" r:id="rId43"/>
    <p:sldId id="275" r:id="rId44"/>
    <p:sldId id="276" r:id="rId45"/>
    <p:sldId id="277"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58" autoAdjust="0"/>
    <p:restoredTop sz="94660"/>
  </p:normalViewPr>
  <p:slideViewPr>
    <p:cSldViewPr snapToGrid="0">
      <p:cViewPr varScale="1">
        <p:scale>
          <a:sx n="86" d="100"/>
          <a:sy n="86" d="100"/>
        </p:scale>
        <p:origin x="1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3.xml"/><Relationship Id="rId39" Type="http://schemas.openxmlformats.org/officeDocument/2006/relationships/slide" Target="slides/slide16.xml"/><Relationship Id="rId3" Type="http://schemas.openxmlformats.org/officeDocument/2006/relationships/slideMaster" Target="slideMasters/slideMaster3.xml"/><Relationship Id="rId21" Type="http://schemas.openxmlformats.org/officeDocument/2006/relationships/slideMaster" Target="slideMasters/slideMaster21.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Master" Target="slideMasters/slideMaster20.xml"/><Relationship Id="rId29" Type="http://schemas.openxmlformats.org/officeDocument/2006/relationships/slide" Target="slides/slide6.xml"/><Relationship Id="rId41"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viewProps" Target="view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8.xml"/><Relationship Id="rId44" Type="http://schemas.openxmlformats.org/officeDocument/2006/relationships/slide" Target="slides/slide21.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19/09/2018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xfrm>
            <a:off x="90488" y="744538"/>
            <a:ext cx="6616700" cy="3722687"/>
          </a:xfrm>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lecture will explore the developing brain and nervous system, by doing so it will underpin previously discussed theories with a physiological evidence base.</a:t>
            </a:r>
          </a:p>
          <a:p>
            <a:endParaRPr lang="en-GB" altLang="en-US" smtClean="0">
              <a:latin typeface="Arial" pitchFamily="34" charset="0"/>
            </a:endParaRPr>
          </a:p>
          <a:p>
            <a:r>
              <a:rPr lang="en-GB" altLang="en-US" smtClean="0">
                <a:latin typeface="Arial" pitchFamily="34" charset="0"/>
              </a:rPr>
              <a:t>There will also be an exploration of the embodiment theory.</a:t>
            </a: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2CB6F6CE-1E5A-47D6-9E0D-ABB03116E82E}" type="slidenum">
              <a:rPr lang="en-GB" altLang="en-US" sz="1200">
                <a:solidFill>
                  <a:srgbClr val="000000"/>
                </a:solidFill>
                <a:latin typeface="Arial" pitchFamily="34" charset="0"/>
              </a:rPr>
              <a:pPr/>
              <a:t>1</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133989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0488" y="744538"/>
            <a:ext cx="6616700"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It is impossible for the brain to develop without physical experience.  </a:t>
            </a:r>
          </a:p>
          <a:p>
            <a:endParaRPr lang="en-GB" altLang="en-US" smtClean="0">
              <a:latin typeface="Arial" pitchFamily="34" charset="0"/>
            </a:endParaRPr>
          </a:p>
          <a:p>
            <a:r>
              <a:rPr lang="en-GB" altLang="en-US" smtClean="0">
                <a:latin typeface="Arial" pitchFamily="34" charset="0"/>
              </a:rPr>
              <a:t>Dualism can be discussed here.</a:t>
            </a:r>
          </a:p>
          <a:p>
            <a:endParaRPr lang="en-GB" altLang="en-US" smtClean="0">
              <a:latin typeface="Arial" pitchFamily="34" charset="0"/>
            </a:endParaRPr>
          </a:p>
          <a:p>
            <a:r>
              <a:rPr lang="en-GB" altLang="en-US" smtClean="0">
                <a:latin typeface="Arial" pitchFamily="34" charset="0"/>
              </a:rPr>
              <a:t>We are not brains with sophisticated transport systems we are whole beings.</a:t>
            </a: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61C7EDD-CE9C-423B-9EE6-263F4A2A2B7C}" type="slidenum">
              <a:rPr lang="cy-GB" altLang="en-US" sz="1200">
                <a:solidFill>
                  <a:srgbClr val="000000"/>
                </a:solidFill>
                <a:latin typeface="Arial" pitchFamily="34" charset="0"/>
              </a:rPr>
              <a:pPr/>
              <a:t>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264150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A5B74F37-D57D-4690-B05D-41775C740866}" type="slidenum">
              <a:rPr lang="en-US" altLang="en-US">
                <a:solidFill>
                  <a:srgbClr val="000000"/>
                </a:solidFill>
                <a:cs typeface="Arial" pitchFamily="34" charset="0"/>
              </a:rPr>
              <a:pPr eaLnBrk="1" hangingPunct="1">
                <a:spcBef>
                  <a:spcPct val="0"/>
                </a:spcBef>
              </a:pPr>
              <a:t>3</a:t>
            </a:fld>
            <a:endParaRPr lang="en-US" altLang="en-US">
              <a:solidFill>
                <a:srgbClr val="000000"/>
              </a:solidFill>
              <a:cs typeface="Arial" pitchFamily="34" charset="0"/>
            </a:endParaRPr>
          </a:p>
        </p:txBody>
      </p:sp>
      <p:sp>
        <p:nvSpPr>
          <p:cNvPr id="21507" name="Rectangle 7"/>
          <p:cNvSpPr txBox="1">
            <a:spLocks noGrp="1" noChangeArrowheads="1"/>
          </p:cNvSpPr>
          <p:nvPr/>
        </p:nvSpPr>
        <p:spPr bwMode="auto">
          <a:xfrm>
            <a:off x="3852863" y="9429750"/>
            <a:ext cx="2944812"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nchor="b"/>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algn="r" fontAlgn="base">
              <a:spcBef>
                <a:spcPct val="0"/>
              </a:spcBef>
              <a:spcAft>
                <a:spcPct val="0"/>
              </a:spcAft>
            </a:pPr>
            <a:fld id="{4B271123-4D09-4767-8F65-BD48C6701A89}" type="slidenum">
              <a:rPr lang="en-US" altLang="en-US">
                <a:solidFill>
                  <a:srgbClr val="000000"/>
                </a:solidFill>
                <a:latin typeface="Times New Roman" pitchFamily="18" charset="0"/>
                <a:cs typeface="Arial" pitchFamily="34" charset="0"/>
              </a:rPr>
              <a:pPr algn="r" fontAlgn="base">
                <a:spcBef>
                  <a:spcPct val="0"/>
                </a:spcBef>
                <a:spcAft>
                  <a:spcPct val="0"/>
                </a:spcAft>
              </a:pPr>
              <a:t>3</a:t>
            </a:fld>
            <a:endParaRPr lang="en-US" altLang="en-US">
              <a:solidFill>
                <a:srgbClr val="000000"/>
              </a:solidFill>
              <a:latin typeface="Times New Roman" pitchFamily="18" charset="0"/>
              <a:cs typeface="Arial" pitchFamily="34" charset="0"/>
            </a:endParaRPr>
          </a:p>
        </p:txBody>
      </p:sp>
      <p:sp>
        <p:nvSpPr>
          <p:cNvPr id="21508" name="Rectangle 2"/>
          <p:cNvSpPr>
            <a:spLocks noGrp="1" noRot="1" noChangeAspect="1" noChangeArrowheads="1" noTextEdit="1"/>
          </p:cNvSpPr>
          <p:nvPr>
            <p:ph type="sldImg"/>
          </p:nvPr>
        </p:nvSpPr>
        <p:spPr>
          <a:xfrm>
            <a:off x="90488" y="744538"/>
            <a:ext cx="6616700" cy="3722687"/>
          </a:xfrm>
          <a:ln/>
        </p:spPr>
      </p:sp>
      <p:sp>
        <p:nvSpPr>
          <p:cNvPr id="21509" name="Rectangle 3"/>
          <p:cNvSpPr>
            <a:spLocks noGrp="1" noChangeArrowheads="1"/>
          </p:cNvSpPr>
          <p:nvPr>
            <p:ph type="body" idx="1"/>
          </p:nvPr>
        </p:nvSpPr>
        <p:spPr>
          <a:xfrm>
            <a:off x="906463" y="4716463"/>
            <a:ext cx="4984750" cy="44656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5" tIns="45718" rIns="91435" bIns="45718"/>
          <a:lstStyle/>
          <a:p>
            <a:pPr eaLnBrk="1" hangingPunct="1"/>
            <a:r>
              <a:rPr lang="en-US" altLang="en-US" smtClean="0">
                <a:latin typeface="Arial" pitchFamily="34" charset="0"/>
              </a:rPr>
              <a:t>An illustration of speed of brain development</a:t>
            </a:r>
          </a:p>
          <a:p>
            <a:pPr eaLnBrk="1" hangingPunct="1"/>
            <a:r>
              <a:rPr lang="en-US" altLang="en-US" smtClean="0">
                <a:latin typeface="Arial" pitchFamily="34" charset="0"/>
              </a:rPr>
              <a:t>Average 250, 000 neurons per minute</a:t>
            </a:r>
          </a:p>
          <a:p>
            <a:pPr eaLnBrk="1" hangingPunct="1"/>
            <a:r>
              <a:rPr lang="en-US" altLang="en-US" smtClean="0">
                <a:latin typeface="Arial" pitchFamily="34" charset="0"/>
              </a:rPr>
              <a:t>(DiPietro, 2000)</a:t>
            </a:r>
          </a:p>
          <a:p>
            <a:pPr eaLnBrk="1" hangingPunct="1"/>
            <a:r>
              <a:rPr lang="en-GB" altLang="en-US" smtClean="0">
                <a:latin typeface="Arial" pitchFamily="34" charset="0"/>
              </a:rPr>
              <a:t>20 weeks- brain fully formed</a:t>
            </a:r>
          </a:p>
          <a:p>
            <a:pPr eaLnBrk="1" hangingPunct="1"/>
            <a:endParaRPr lang="en-GB" altLang="en-US" smtClean="0">
              <a:latin typeface="Arial" pitchFamily="34" charset="0"/>
            </a:endParaRPr>
          </a:p>
          <a:p>
            <a:pPr eaLnBrk="1" hangingPunct="1"/>
            <a:r>
              <a:rPr lang="en-GB" altLang="en-US" smtClean="0">
                <a:latin typeface="Arial" pitchFamily="34" charset="0"/>
              </a:rPr>
              <a:t>The brain develops outwardly, with primitive brain structures forming first, followed by more sophisticated structures.</a:t>
            </a:r>
            <a:endParaRPr lang="en-US" altLang="en-US" smtClean="0">
              <a:latin typeface="Arial" pitchFamily="34" charset="0"/>
            </a:endParaRPr>
          </a:p>
          <a:p>
            <a:pPr eaLnBrk="1" hangingPunct="1"/>
            <a:endParaRPr lang="cy-GB" altLang="en-US" b="1" i="1" u="sng" smtClean="0">
              <a:latin typeface="Arial" pitchFamily="34" charset="0"/>
            </a:endParaRPr>
          </a:p>
          <a:p>
            <a:pPr algn="ctr" eaLnBrk="1" hangingPunct="1"/>
            <a:r>
              <a:rPr lang="cy-GB" altLang="en-US" smtClean="0">
                <a:latin typeface="Arial" pitchFamily="34" charset="0"/>
              </a:rPr>
              <a:t> </a:t>
            </a:r>
          </a:p>
        </p:txBody>
      </p:sp>
      <p:pic>
        <p:nvPicPr>
          <p:cNvPr id="21510" name="Picture 6" descr="neuroarcheology1.jpg (33179 by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825" y="7699375"/>
            <a:ext cx="4295775" cy="306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5695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a:p>
            <a:pPr eaLnBrk="1" hangingPunct="1"/>
            <a:r>
              <a:rPr lang="en-GB" altLang="en-US" dirty="0" smtClean="0">
                <a:latin typeface="Arial" pitchFamily="34" charset="0"/>
              </a:rPr>
              <a:t>https://www.youtube.com/watch?feature=player_embedded&amp;v=VNNsN9IJkws </a:t>
            </a:r>
          </a:p>
          <a:p>
            <a:pPr eaLnBrk="1" hangingPunct="1"/>
            <a:endParaRPr lang="en-GB" altLang="en-US" dirty="0" smtClean="0">
              <a:latin typeface="Arial" pitchFamily="34" charset="0"/>
            </a:endParaRPr>
          </a:p>
          <a:p>
            <a:pPr eaLnBrk="1" hangingPunct="1"/>
            <a:endParaRPr lang="en-GB" altLang="en-US" dirty="0" smtClean="0">
              <a:latin typeface="Arial" pitchFamily="34" charset="0"/>
            </a:endParaRPr>
          </a:p>
          <a:p>
            <a:pPr eaLnBrk="1" hangingPunct="1"/>
            <a:r>
              <a:rPr lang="en-GB" altLang="en-US" dirty="0" smtClean="0">
                <a:latin typeface="Arial" pitchFamily="34" charset="0"/>
              </a:rPr>
              <a:t>Pruning – use it or lose it!</a:t>
            </a:r>
          </a:p>
          <a:p>
            <a:pPr eaLnBrk="1" hangingPunct="1"/>
            <a:endParaRPr lang="en-GB" altLang="en-US" dirty="0" smtClean="0">
              <a:latin typeface="Arial" pitchFamily="34" charset="0"/>
            </a:endParaRPr>
          </a:p>
          <a:p>
            <a:pPr eaLnBrk="1" hangingPunct="1"/>
            <a:r>
              <a:rPr lang="en-GB" altLang="en-US" dirty="0" smtClean="0">
                <a:latin typeface="Arial" pitchFamily="34" charset="0"/>
              </a:rPr>
              <a:t>Roads – grass growing up the middle if not used – become unusable.</a:t>
            </a:r>
          </a:p>
          <a:p>
            <a:pPr eaLnBrk="1" hangingPunct="1"/>
            <a:endParaRPr lang="en-GB" altLang="en-US" dirty="0" smtClean="0">
              <a:latin typeface="Arial" pitchFamily="34" charset="0"/>
            </a:endParaRPr>
          </a:p>
          <a:p>
            <a:pPr eaLnBrk="1" hangingPunct="1"/>
            <a:r>
              <a:rPr lang="en-GB" altLang="en-US" dirty="0" smtClean="0">
                <a:latin typeface="Arial" pitchFamily="34" charset="0"/>
              </a:rPr>
              <a:t>More frequently used better connected.</a:t>
            </a:r>
          </a:p>
          <a:p>
            <a:pPr eaLnBrk="1" hangingPunct="1"/>
            <a:endParaRPr lang="en-GB" altLang="en-US" dirty="0" smtClean="0">
              <a:latin typeface="Arial" pitchFamily="34" charset="0"/>
            </a:endParaRPr>
          </a:p>
          <a:p>
            <a:pPr eaLnBrk="1" hangingPunct="1"/>
            <a:r>
              <a:rPr lang="en-GB" altLang="en-US" dirty="0" smtClean="0">
                <a:latin typeface="Arial" pitchFamily="34" charset="0"/>
              </a:rPr>
              <a:t>E.g. – strokes, brain injuries etc.</a:t>
            </a:r>
          </a:p>
          <a:p>
            <a:pPr eaLnBrk="1" hangingPunct="1"/>
            <a:endParaRPr lang="en-GB" altLang="en-US" dirty="0" smtClean="0">
              <a:latin typeface="Arial" pitchFamily="34" charset="0"/>
            </a:endParaRPr>
          </a:p>
          <a:p>
            <a:pPr eaLnBrk="1" hangingPunct="1"/>
            <a:endParaRPr lang="en-GB" altLang="en-US" dirty="0" smtClean="0">
              <a:latin typeface="Arial" pitchFamily="34" charset="0"/>
            </a:endParaRPr>
          </a:p>
          <a:p>
            <a:pPr eaLnBrk="1" hangingPunct="1"/>
            <a:r>
              <a:rPr lang="en-GB" altLang="en-US" dirty="0" smtClean="0">
                <a:latin typeface="Arial" pitchFamily="34" charset="0"/>
              </a:rPr>
              <a:t>The brain has more capacity than we can ever use</a:t>
            </a:r>
          </a:p>
          <a:p>
            <a:pPr eaLnBrk="1" hangingPunct="1"/>
            <a:r>
              <a:rPr lang="en-GB" altLang="en-US" dirty="0" smtClean="0">
                <a:latin typeface="Arial" pitchFamily="34" charset="0"/>
              </a:rPr>
              <a:t>Over time and through damage (emotional &amp; physical) synapses are destroyed</a:t>
            </a:r>
          </a:p>
          <a:p>
            <a:pPr eaLnBrk="1" hangingPunct="1"/>
            <a:r>
              <a:rPr lang="en-GB" altLang="en-US" dirty="0" smtClean="0">
                <a:latin typeface="Arial" pitchFamily="34" charset="0"/>
              </a:rPr>
              <a:t>The young brain is very plastic</a:t>
            </a:r>
          </a:p>
          <a:p>
            <a:pPr eaLnBrk="1" hangingPunct="1"/>
            <a:r>
              <a:rPr lang="en-GB" altLang="en-US" dirty="0" smtClean="0">
                <a:latin typeface="Arial" pitchFamily="34" charset="0"/>
              </a:rPr>
              <a:t>Rich experiences develop rich brains (under stimulated brains are 20%-30% physically smaller)</a:t>
            </a:r>
          </a:p>
          <a:p>
            <a:pPr eaLnBrk="1" hangingPunct="1"/>
            <a:endParaRPr lang="en-GB" altLang="en-US" dirty="0" smtClean="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40738898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2688CAA2-28F0-45FC-A06F-C14CD7D358DB}" type="slidenum">
              <a:rPr lang="en-US" altLang="en-US">
                <a:solidFill>
                  <a:srgbClr val="000000"/>
                </a:solidFill>
                <a:cs typeface="Arial" pitchFamily="34" charset="0"/>
              </a:rPr>
              <a:pPr eaLnBrk="1" hangingPunct="1">
                <a:spcBef>
                  <a:spcPct val="0"/>
                </a:spcBef>
              </a:pPr>
              <a:t>6</a:t>
            </a:fld>
            <a:endParaRPr lang="en-US" altLang="en-US">
              <a:solidFill>
                <a:srgbClr val="000000"/>
              </a:solidFill>
              <a:cs typeface="Arial" pitchFamily="34" charset="0"/>
            </a:endParaRPr>
          </a:p>
        </p:txBody>
      </p:sp>
      <p:sp>
        <p:nvSpPr>
          <p:cNvPr id="25603" name="Rectangle 2"/>
          <p:cNvSpPr>
            <a:spLocks noGrp="1" noRot="1" noChangeAspect="1" noChangeArrowheads="1" noTextEdit="1"/>
          </p:cNvSpPr>
          <p:nvPr>
            <p:ph type="sldImg"/>
          </p:nvPr>
        </p:nvSpPr>
        <p:spPr>
          <a:xfrm>
            <a:off x="90488" y="744538"/>
            <a:ext cx="6616700" cy="3722687"/>
          </a:xfrm>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mtClean="0">
                <a:latin typeface="Arial" pitchFamily="34" charset="0"/>
              </a:rPr>
              <a:t>https://www.zerotothree.org/early-development/brain-development</a:t>
            </a:r>
          </a:p>
          <a:p>
            <a:pPr eaLnBrk="1" hangingPunct="1">
              <a:lnSpc>
                <a:spcPct val="90000"/>
              </a:lnSpc>
            </a:pPr>
            <a:endParaRPr lang="en-GB" altLang="en-US" smtClean="0">
              <a:latin typeface="Arial" pitchFamily="34" charset="0"/>
            </a:endParaRPr>
          </a:p>
          <a:p>
            <a:pPr eaLnBrk="1" hangingPunct="1">
              <a:lnSpc>
                <a:spcPct val="90000"/>
              </a:lnSpc>
            </a:pPr>
            <a:endParaRPr lang="en-GB" altLang="en-US" smtClean="0">
              <a:latin typeface="Arial" pitchFamily="34" charset="0"/>
            </a:endParaRPr>
          </a:p>
          <a:p>
            <a:pPr eaLnBrk="1" hangingPunct="1">
              <a:lnSpc>
                <a:spcPct val="90000"/>
              </a:lnSpc>
            </a:pPr>
            <a:r>
              <a:rPr lang="en-GB" altLang="en-US" smtClean="0">
                <a:latin typeface="Arial" pitchFamily="34" charset="0"/>
              </a:rPr>
              <a:t>High rates in first 3 years of life</a:t>
            </a:r>
          </a:p>
          <a:p>
            <a:pPr eaLnBrk="1" hangingPunct="1">
              <a:lnSpc>
                <a:spcPct val="90000"/>
              </a:lnSpc>
            </a:pPr>
            <a:r>
              <a:rPr lang="en-GB" altLang="en-US" smtClean="0">
                <a:latin typeface="Arial" pitchFamily="34" charset="0"/>
              </a:rPr>
              <a:t>Brain plasticity *</a:t>
            </a:r>
          </a:p>
          <a:p>
            <a:pPr eaLnBrk="1" hangingPunct="1">
              <a:lnSpc>
                <a:spcPct val="90000"/>
              </a:lnSpc>
            </a:pPr>
            <a:r>
              <a:rPr lang="en-GB" altLang="en-US" smtClean="0">
                <a:latin typeface="Arial" pitchFamily="34" charset="0"/>
              </a:rPr>
              <a:t>Experience expectant**</a:t>
            </a:r>
          </a:p>
          <a:p>
            <a:pPr eaLnBrk="1" hangingPunct="1">
              <a:lnSpc>
                <a:spcPct val="90000"/>
              </a:lnSpc>
            </a:pPr>
            <a:r>
              <a:rPr lang="en-GB" altLang="en-US" smtClean="0">
                <a:latin typeface="Arial" pitchFamily="34" charset="0"/>
              </a:rPr>
              <a:t>Experience dependant</a:t>
            </a:r>
            <a:r>
              <a:rPr lang="cy-GB" altLang="en-US" smtClean="0">
                <a:latin typeface="Arial" pitchFamily="34" charset="0"/>
              </a:rPr>
              <a:t> **</a:t>
            </a:r>
          </a:p>
          <a:p>
            <a:pPr eaLnBrk="1" hangingPunct="1">
              <a:lnSpc>
                <a:spcPct val="90000"/>
              </a:lnSpc>
            </a:pPr>
            <a:r>
              <a:rPr lang="cy-GB" altLang="en-US" smtClean="0">
                <a:latin typeface="Arial" pitchFamily="34" charset="0"/>
              </a:rPr>
              <a:t>Pruning</a:t>
            </a:r>
          </a:p>
          <a:p>
            <a:pPr eaLnBrk="1" hangingPunct="1">
              <a:lnSpc>
                <a:spcPct val="90000"/>
              </a:lnSpc>
            </a:pPr>
            <a:r>
              <a:rPr lang="cy-GB" altLang="en-US" smtClean="0">
                <a:latin typeface="Arial" pitchFamily="34" charset="0"/>
              </a:rPr>
              <a:t>‘Use it or lose it’?</a:t>
            </a:r>
          </a:p>
          <a:p>
            <a:pPr eaLnBrk="1" hangingPunct="1">
              <a:lnSpc>
                <a:spcPct val="90000"/>
              </a:lnSpc>
            </a:pPr>
            <a:endParaRPr lang="cy-GB" altLang="en-US" smtClean="0">
              <a:latin typeface="Arial" pitchFamily="34" charset="0"/>
            </a:endParaRPr>
          </a:p>
          <a:p>
            <a:pPr eaLnBrk="1" hangingPunct="1">
              <a:lnSpc>
                <a:spcPct val="90000"/>
              </a:lnSpc>
              <a:buFont typeface="Wingdings" pitchFamily="2" charset="2"/>
              <a:buNone/>
            </a:pPr>
            <a:endParaRPr lang="cy-GB" altLang="en-US" smtClean="0">
              <a:latin typeface="Arial" pitchFamily="34" charset="0"/>
            </a:endParaRPr>
          </a:p>
          <a:p>
            <a:pPr eaLnBrk="1" hangingPunct="1">
              <a:lnSpc>
                <a:spcPct val="90000"/>
              </a:lnSpc>
              <a:buFont typeface="Wingdings" pitchFamily="2" charset="2"/>
              <a:buNone/>
            </a:pPr>
            <a:r>
              <a:rPr lang="cy-GB" altLang="en-US" smtClean="0">
                <a:latin typeface="Arial" pitchFamily="34" charset="0"/>
              </a:rPr>
              <a:t>*van Pragg, Kempermann and Gage, 2000</a:t>
            </a:r>
          </a:p>
          <a:p>
            <a:pPr eaLnBrk="1" hangingPunct="1">
              <a:lnSpc>
                <a:spcPct val="90000"/>
              </a:lnSpc>
              <a:buFont typeface="Wingdings" pitchFamily="2" charset="2"/>
              <a:buNone/>
            </a:pPr>
            <a:r>
              <a:rPr lang="cy-GB" altLang="en-US" smtClean="0">
                <a:latin typeface="Arial" pitchFamily="34" charset="0"/>
              </a:rPr>
              <a:t>** Dipietro, 2000</a:t>
            </a: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endParaRPr lang="en-GB" altLang="en-US" smtClean="0">
              <a:latin typeface="Arial" pitchFamily="34" charset="0"/>
            </a:endParaRPr>
          </a:p>
          <a:p>
            <a:pPr eaLnBrk="1" hangingPunct="1"/>
            <a:r>
              <a:rPr lang="en-GB" altLang="en-US" smtClean="0">
                <a:latin typeface="Arial" pitchFamily="34" charset="0"/>
              </a:rPr>
              <a:t>It is in the last 2 months before birth and the first few years after birth that the axons lengthen and the dendritric arbour grows rapidly, which creates the vast number of synapses necessary for all aspects of human functioning (Parmelee &amp; Sigmam, 1983,  Bee H 1992 pg 57)</a:t>
            </a:r>
            <a:endParaRPr lang="en-GB" altLang="en-US" sz="1400" smtClean="0">
              <a:latin typeface="Arial" pitchFamily="34" charset="0"/>
            </a:endParaRPr>
          </a:p>
          <a:p>
            <a:pPr eaLnBrk="1" hangingPunct="1"/>
            <a:endParaRPr lang="cy-GB" altLang="en-US" smtClean="0">
              <a:latin typeface="Arial" pitchFamily="34" charset="0"/>
            </a:endParaRPr>
          </a:p>
        </p:txBody>
      </p:sp>
    </p:spTree>
    <p:extLst>
      <p:ext uri="{BB962C8B-B14F-4D97-AF65-F5344CB8AC3E}">
        <p14:creationId xmlns:p14="http://schemas.microsoft.com/office/powerpoint/2010/main" val="1334104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Rapid growth of synaptic connections.</a:t>
            </a: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95F447A8-40AA-441A-A25F-8EEC0C39AC55}" type="slidenum">
              <a:rPr lang="cy-GB" altLang="en-US" sz="1200">
                <a:solidFill>
                  <a:srgbClr val="000000"/>
                </a:solidFill>
                <a:latin typeface="Arial" pitchFamily="34" charset="0"/>
              </a:rPr>
              <a:pPr/>
              <a:t>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206252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how previously though family patterns of criminality, illness – such as depression,</a:t>
            </a:r>
            <a:r>
              <a:rPr lang="en-GB" baseline="0" dirty="0" smtClean="0"/>
              <a:t> drug taking etc. </a:t>
            </a:r>
          </a:p>
          <a:p>
            <a:r>
              <a:rPr lang="en-GB" baseline="0" dirty="0" smtClean="0"/>
              <a:t>That a child who has experienced trauma whilst growing up, does not necessary mean that they will become a damaged and damaging parent.</a:t>
            </a:r>
          </a:p>
          <a:p>
            <a:r>
              <a:rPr lang="en-GB" baseline="0" dirty="0" smtClean="0"/>
              <a:t>How does this fit into the nature nurture debate?</a:t>
            </a:r>
            <a:endParaRPr lang="en-GB" dirty="0"/>
          </a:p>
        </p:txBody>
      </p:sp>
      <p:sp>
        <p:nvSpPr>
          <p:cNvPr id="4" name="Slide Number Placeholder 3"/>
          <p:cNvSpPr>
            <a:spLocks noGrp="1"/>
          </p:cNvSpPr>
          <p:nvPr>
            <p:ph type="sldNum" sz="quarter" idx="10"/>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980196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FC045809-84A4-4248-9B65-0E8743C5C9B6}" type="slidenum">
              <a:rPr lang="en-US" altLang="en-US">
                <a:solidFill>
                  <a:srgbClr val="000000"/>
                </a:solidFill>
                <a:cs typeface="Arial" pitchFamily="34" charset="0"/>
              </a:rPr>
              <a:pPr eaLnBrk="1" hangingPunct="1">
                <a:spcBef>
                  <a:spcPct val="0"/>
                </a:spcBef>
              </a:pPr>
              <a:t>9</a:t>
            </a:fld>
            <a:endParaRPr lang="en-US" altLang="en-US">
              <a:solidFill>
                <a:srgbClr val="000000"/>
              </a:solidFill>
              <a:cs typeface="Arial" pitchFamily="34" charset="0"/>
            </a:endParaRPr>
          </a:p>
        </p:txBody>
      </p:sp>
      <p:sp>
        <p:nvSpPr>
          <p:cNvPr id="29699" name="Rectangle 2"/>
          <p:cNvSpPr>
            <a:spLocks noGrp="1" noRot="1" noChangeAspect="1" noChangeArrowheads="1" noTextEdit="1"/>
          </p:cNvSpPr>
          <p:nvPr>
            <p:ph type="sldImg"/>
          </p:nvPr>
        </p:nvSpPr>
        <p:spPr>
          <a:xfrm>
            <a:off x="90488" y="744538"/>
            <a:ext cx="6616700" cy="3722687"/>
          </a:xfrm>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Arial" pitchFamily="34" charset="0"/>
            </a:endParaRPr>
          </a:p>
          <a:p>
            <a:pPr eaLnBrk="1" hangingPunct="1"/>
            <a:r>
              <a:rPr lang="en-GB" altLang="en-US" dirty="0" smtClean="0">
                <a:latin typeface="Arial" pitchFamily="34" charset="0"/>
              </a:rPr>
              <a:t>http://developingchild.harvard.edu/science/key-concepts/  </a:t>
            </a:r>
            <a:r>
              <a:rPr lang="en-GB" altLang="en-US" u="sng" dirty="0" smtClean="0">
                <a:latin typeface="Arial" pitchFamily="34" charset="0"/>
              </a:rPr>
              <a:t>serve and return.</a:t>
            </a:r>
          </a:p>
          <a:p>
            <a:pPr eaLnBrk="1" hangingPunct="1"/>
            <a:endParaRPr lang="en-GB" altLang="en-US" dirty="0" smtClean="0">
              <a:latin typeface="Arial" pitchFamily="34" charset="0"/>
            </a:endParaRPr>
          </a:p>
          <a:p>
            <a:pPr eaLnBrk="1" hangingPunct="1"/>
            <a:r>
              <a:rPr lang="en-GB" altLang="en-US" dirty="0" smtClean="0">
                <a:latin typeface="Arial" pitchFamily="34" charset="0"/>
              </a:rPr>
              <a:t>Neglected children impacts on their brain development and brain size. Picture on right from extremely neglected  orphanage child. Impacts of stress through cortisol on brain can have negative influence many years later as adults, however with good care all not lost. Understanding adult  stress also important fro children who are living in stressful situations </a:t>
            </a:r>
          </a:p>
          <a:p>
            <a:pPr eaLnBrk="1" hangingPunct="1"/>
            <a:endParaRPr lang="en-GB" altLang="en-US" dirty="0" smtClean="0">
              <a:latin typeface="Arial" pitchFamily="34" charset="0"/>
            </a:endParaRPr>
          </a:p>
          <a:p>
            <a:pPr eaLnBrk="1" hangingPunct="1"/>
            <a:r>
              <a:rPr lang="en-GB" altLang="en-US" dirty="0" smtClean="0">
                <a:latin typeface="Arial" pitchFamily="34" charset="0"/>
              </a:rPr>
              <a:t>http://developingchild.harvard.edu/science/key-concepts/resilience/</a:t>
            </a:r>
          </a:p>
          <a:p>
            <a:pPr eaLnBrk="1" hangingPunct="1"/>
            <a:endParaRPr lang="en-GB" altLang="en-US" dirty="0" smtClean="0">
              <a:latin typeface="Arial" pitchFamily="34" charset="0"/>
            </a:endParaRPr>
          </a:p>
          <a:p>
            <a:pPr eaLnBrk="1" hangingPunct="1">
              <a:lnSpc>
                <a:spcPct val="80000"/>
              </a:lnSpc>
              <a:buFont typeface="Wingdings" pitchFamily="2" charset="2"/>
              <a:buNone/>
            </a:pPr>
            <a:r>
              <a:rPr lang="cy-GB" altLang="en-US" dirty="0" err="1" smtClean="0">
                <a:latin typeface="Arial" pitchFamily="34" charset="0"/>
              </a:rPr>
              <a:t>Altered</a:t>
            </a:r>
            <a:r>
              <a:rPr lang="cy-GB" altLang="en-US" dirty="0" smtClean="0">
                <a:latin typeface="Arial" pitchFamily="34" charset="0"/>
              </a:rPr>
              <a:t> Brain </a:t>
            </a:r>
            <a:r>
              <a:rPr lang="cy-GB" altLang="en-US" dirty="0" err="1" smtClean="0">
                <a:latin typeface="Arial" pitchFamily="34" charset="0"/>
              </a:rPr>
              <a:t>Development</a:t>
            </a:r>
            <a:r>
              <a:rPr lang="cy-GB" altLang="en-US" dirty="0" smtClean="0">
                <a:latin typeface="Arial" pitchFamily="34" charset="0"/>
              </a:rPr>
              <a:t> </a:t>
            </a:r>
          </a:p>
          <a:p>
            <a:pPr eaLnBrk="1" hangingPunct="1">
              <a:lnSpc>
                <a:spcPct val="80000"/>
              </a:lnSpc>
              <a:buFont typeface="Wingdings" pitchFamily="2" charset="2"/>
              <a:buNone/>
            </a:pPr>
            <a:r>
              <a:rPr lang="cy-GB" altLang="en-US" dirty="0" err="1" smtClean="0">
                <a:latin typeface="Arial" pitchFamily="34" charset="0"/>
              </a:rPr>
              <a:t>Studies</a:t>
            </a:r>
            <a:r>
              <a:rPr lang="cy-GB" altLang="en-US" dirty="0" smtClean="0">
                <a:latin typeface="Arial" pitchFamily="34" charset="0"/>
              </a:rPr>
              <a:t> (Perry </a:t>
            </a:r>
            <a:r>
              <a:rPr lang="cy-GB" altLang="en-US" dirty="0" err="1" smtClean="0">
                <a:latin typeface="Arial" pitchFamily="34" charset="0"/>
              </a:rPr>
              <a:t>and</a:t>
            </a:r>
            <a:r>
              <a:rPr lang="cy-GB" altLang="en-US" dirty="0" smtClean="0">
                <a:latin typeface="Arial" pitchFamily="34" charset="0"/>
              </a:rPr>
              <a:t> </a:t>
            </a:r>
            <a:r>
              <a:rPr lang="cy-GB" altLang="en-US" dirty="0" err="1" smtClean="0">
                <a:latin typeface="Arial" pitchFamily="34" charset="0"/>
              </a:rPr>
              <a:t>Pollard</a:t>
            </a:r>
            <a:r>
              <a:rPr lang="cy-GB" altLang="en-US" dirty="0" smtClean="0">
                <a:latin typeface="Arial" pitchFamily="34" charset="0"/>
              </a:rPr>
              <a:t>, 1997 </a:t>
            </a:r>
            <a:r>
              <a:rPr lang="cy-GB" altLang="en-US" dirty="0" err="1" smtClean="0">
                <a:latin typeface="Arial" pitchFamily="34" charset="0"/>
              </a:rPr>
              <a:t>cited</a:t>
            </a:r>
            <a:r>
              <a:rPr lang="cy-GB" altLang="en-US" dirty="0" smtClean="0">
                <a:latin typeface="Arial" pitchFamily="34" charset="0"/>
              </a:rPr>
              <a:t> </a:t>
            </a:r>
            <a:r>
              <a:rPr lang="cy-GB" altLang="en-US" dirty="0" err="1" smtClean="0">
                <a:latin typeface="Arial" pitchFamily="34" charset="0"/>
              </a:rPr>
              <a:t>in</a:t>
            </a:r>
            <a:r>
              <a:rPr lang="cy-GB" altLang="en-US" dirty="0" smtClean="0">
                <a:latin typeface="Arial" pitchFamily="34" charset="0"/>
              </a:rPr>
              <a:t> Perry, 2000)</a:t>
            </a:r>
          </a:p>
          <a:p>
            <a:pPr eaLnBrk="1" hangingPunct="1">
              <a:lnSpc>
                <a:spcPct val="80000"/>
              </a:lnSpc>
              <a:buFont typeface="Wingdings" pitchFamily="2" charset="2"/>
              <a:buNone/>
            </a:pPr>
            <a:endParaRPr lang="cy-GB" altLang="en-US" dirty="0" smtClean="0">
              <a:latin typeface="Arial" pitchFamily="34" charset="0"/>
            </a:endParaRPr>
          </a:p>
          <a:p>
            <a:pPr eaLnBrk="1" hangingPunct="1">
              <a:lnSpc>
                <a:spcPct val="80000"/>
              </a:lnSpc>
            </a:pPr>
            <a:r>
              <a:rPr lang="cy-GB" altLang="en-US" dirty="0" err="1" smtClean="0">
                <a:latin typeface="Arial" pitchFamily="34" charset="0"/>
              </a:rPr>
              <a:t>Romanian</a:t>
            </a:r>
            <a:r>
              <a:rPr lang="cy-GB" altLang="en-US" dirty="0" smtClean="0">
                <a:latin typeface="Arial" pitchFamily="34" charset="0"/>
              </a:rPr>
              <a:t> </a:t>
            </a:r>
            <a:r>
              <a:rPr lang="cy-GB" altLang="en-US" dirty="0" err="1" smtClean="0">
                <a:latin typeface="Arial" pitchFamily="34" charset="0"/>
              </a:rPr>
              <a:t>Orphanage</a:t>
            </a:r>
            <a:r>
              <a:rPr lang="cy-GB" altLang="en-US" dirty="0" smtClean="0">
                <a:latin typeface="Arial" pitchFamily="34" charset="0"/>
              </a:rPr>
              <a:t> </a:t>
            </a:r>
            <a:r>
              <a:rPr lang="cy-GB" altLang="en-US" dirty="0" err="1" smtClean="0">
                <a:latin typeface="Arial" pitchFamily="34" charset="0"/>
              </a:rPr>
              <a:t>Adoptees</a:t>
            </a:r>
            <a:endParaRPr lang="cy-GB" altLang="en-US" dirty="0" smtClean="0">
              <a:latin typeface="Arial" pitchFamily="34" charset="0"/>
            </a:endParaRPr>
          </a:p>
          <a:p>
            <a:pPr eaLnBrk="1" hangingPunct="1">
              <a:lnSpc>
                <a:spcPct val="80000"/>
              </a:lnSpc>
              <a:buFont typeface="Wingdings" pitchFamily="2" charset="2"/>
              <a:buNone/>
            </a:pPr>
            <a:r>
              <a:rPr lang="cy-GB" altLang="en-US" dirty="0" smtClean="0">
                <a:latin typeface="Arial" pitchFamily="34" charset="0"/>
              </a:rPr>
              <a:t>(</a:t>
            </a:r>
            <a:r>
              <a:rPr lang="cy-GB" altLang="en-US" dirty="0" err="1" smtClean="0">
                <a:latin typeface="Arial" pitchFamily="34" charset="0"/>
              </a:rPr>
              <a:t>Rutter</a:t>
            </a:r>
            <a:r>
              <a:rPr lang="cy-GB" altLang="en-US" dirty="0" smtClean="0">
                <a:latin typeface="Arial" pitchFamily="34" charset="0"/>
              </a:rPr>
              <a:t>, </a:t>
            </a:r>
            <a:r>
              <a:rPr lang="cy-GB" altLang="en-US" dirty="0" err="1" smtClean="0">
                <a:latin typeface="Arial" pitchFamily="34" charset="0"/>
              </a:rPr>
              <a:t>etal</a:t>
            </a:r>
            <a:r>
              <a:rPr lang="cy-GB" altLang="en-US" dirty="0" smtClean="0">
                <a:latin typeface="Arial" pitchFamily="34" charset="0"/>
              </a:rPr>
              <a:t>. 1999 </a:t>
            </a:r>
            <a:r>
              <a:rPr lang="cy-GB" altLang="en-US" dirty="0" err="1" smtClean="0">
                <a:latin typeface="Arial" pitchFamily="34" charset="0"/>
              </a:rPr>
              <a:t>and</a:t>
            </a:r>
            <a:r>
              <a:rPr lang="cy-GB" altLang="en-US" dirty="0" smtClean="0">
                <a:latin typeface="Arial" pitchFamily="34" charset="0"/>
              </a:rPr>
              <a:t> </a:t>
            </a:r>
            <a:r>
              <a:rPr lang="cy-GB" altLang="en-US" dirty="0" err="1" smtClean="0">
                <a:latin typeface="Arial" pitchFamily="34" charset="0"/>
              </a:rPr>
              <a:t>Rutter</a:t>
            </a:r>
            <a:r>
              <a:rPr lang="cy-GB" altLang="en-US" dirty="0" smtClean="0">
                <a:latin typeface="Arial" pitchFamily="34" charset="0"/>
              </a:rPr>
              <a:t> </a:t>
            </a:r>
            <a:r>
              <a:rPr lang="cy-GB" altLang="en-US" dirty="0" err="1" smtClean="0">
                <a:latin typeface="Arial" pitchFamily="34" charset="0"/>
              </a:rPr>
              <a:t>et</a:t>
            </a:r>
            <a:r>
              <a:rPr lang="cy-GB" altLang="en-US" dirty="0" smtClean="0">
                <a:latin typeface="Arial" pitchFamily="34" charset="0"/>
              </a:rPr>
              <a:t> </a:t>
            </a:r>
            <a:r>
              <a:rPr lang="cy-GB" altLang="en-US" dirty="0" err="1" smtClean="0">
                <a:latin typeface="Arial" pitchFamily="34" charset="0"/>
              </a:rPr>
              <a:t>al</a:t>
            </a:r>
            <a:r>
              <a:rPr lang="cy-GB" altLang="en-US" dirty="0" smtClean="0">
                <a:latin typeface="Arial" pitchFamily="34" charset="0"/>
              </a:rPr>
              <a:t>, 1998 </a:t>
            </a:r>
            <a:r>
              <a:rPr lang="cy-GB" altLang="en-US" dirty="0" err="1" smtClean="0">
                <a:latin typeface="Arial" pitchFamily="34" charset="0"/>
              </a:rPr>
              <a:t>cited</a:t>
            </a:r>
            <a:r>
              <a:rPr lang="cy-GB" altLang="en-US" dirty="0" smtClean="0">
                <a:latin typeface="Arial" pitchFamily="34" charset="0"/>
              </a:rPr>
              <a:t> </a:t>
            </a:r>
            <a:r>
              <a:rPr lang="cy-GB" altLang="en-US" dirty="0" err="1" smtClean="0">
                <a:latin typeface="Arial" pitchFamily="34" charset="0"/>
              </a:rPr>
              <a:t>in</a:t>
            </a:r>
            <a:r>
              <a:rPr lang="cy-GB" altLang="en-US" dirty="0" smtClean="0">
                <a:latin typeface="Arial" pitchFamily="34" charset="0"/>
              </a:rPr>
              <a:t> Perry, 2000)</a:t>
            </a:r>
          </a:p>
          <a:p>
            <a:pPr eaLnBrk="1" hangingPunct="1">
              <a:lnSpc>
                <a:spcPct val="80000"/>
              </a:lnSpc>
              <a:buFont typeface="Wingdings" pitchFamily="2" charset="2"/>
              <a:buNone/>
            </a:pPr>
            <a:endParaRPr lang="cy-GB" altLang="en-US" dirty="0" smtClean="0">
              <a:latin typeface="Arial" pitchFamily="34" charset="0"/>
            </a:endParaRPr>
          </a:p>
          <a:p>
            <a:pPr eaLnBrk="1" hangingPunct="1">
              <a:lnSpc>
                <a:spcPct val="80000"/>
              </a:lnSpc>
            </a:pPr>
            <a:r>
              <a:rPr lang="cy-GB" altLang="en-US" dirty="0" err="1" smtClean="0">
                <a:latin typeface="Arial" pitchFamily="34" charset="0"/>
              </a:rPr>
              <a:t>Adult</a:t>
            </a:r>
            <a:r>
              <a:rPr lang="cy-GB" altLang="en-US" dirty="0" smtClean="0">
                <a:latin typeface="Arial" pitchFamily="34" charset="0"/>
              </a:rPr>
              <a:t> </a:t>
            </a:r>
            <a:r>
              <a:rPr lang="cy-GB" altLang="en-US" dirty="0" err="1" smtClean="0">
                <a:latin typeface="Arial" pitchFamily="34" charset="0"/>
              </a:rPr>
              <a:t>stress</a:t>
            </a:r>
            <a:r>
              <a:rPr lang="cy-GB" altLang="en-US" dirty="0" smtClean="0">
                <a:latin typeface="Arial" pitchFamily="34" charset="0"/>
              </a:rPr>
              <a:t> (</a:t>
            </a:r>
            <a:r>
              <a:rPr lang="cy-GB" altLang="en-US" dirty="0" err="1" smtClean="0">
                <a:latin typeface="Arial" pitchFamily="34" charset="0"/>
              </a:rPr>
              <a:t>Nemeroff</a:t>
            </a:r>
            <a:r>
              <a:rPr lang="cy-GB" altLang="en-US" dirty="0" smtClean="0">
                <a:latin typeface="Arial" pitchFamily="34" charset="0"/>
              </a:rPr>
              <a:t>, 2004)</a:t>
            </a:r>
          </a:p>
          <a:p>
            <a:pPr eaLnBrk="1" hangingPunct="1"/>
            <a:endParaRPr lang="en-GB" altLang="en-US" dirty="0" smtClean="0">
              <a:latin typeface="Arial" pitchFamily="34" charset="0"/>
            </a:endParaRPr>
          </a:p>
        </p:txBody>
      </p:sp>
    </p:spTree>
    <p:extLst>
      <p:ext uri="{BB962C8B-B14F-4D97-AF65-F5344CB8AC3E}">
        <p14:creationId xmlns:p14="http://schemas.microsoft.com/office/powerpoint/2010/main" val="28212038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This graph represent a significant indicator of the areas of intervention for early years profesionals.</a:t>
            </a: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857E4AA8-3FF2-4E7C-B6AD-5F87FADF1B63}" type="slidenum">
              <a:rPr lang="cy-GB" altLang="en-US" sz="1200">
                <a:solidFill>
                  <a:srgbClr val="000000"/>
                </a:solidFill>
                <a:latin typeface="Arial" pitchFamily="34" charset="0"/>
              </a:rPr>
              <a:pPr/>
              <a:t>10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41887368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smtClean="0">
              <a:latin typeface="Arial"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380E7A5B-837F-4806-81B9-78E8781F7156}" type="slidenum">
              <a:rPr lang="cy-GB" altLang="en-US" sz="1200">
                <a:solidFill>
                  <a:srgbClr val="000000"/>
                </a:solidFill>
                <a:latin typeface="Arial" pitchFamily="34" charset="0"/>
              </a:rPr>
              <a:pPr/>
              <a:t>11</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0694257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Think about these simple reflexes, they appear to be the precursor of later developmental skills but in a primitive form.</a:t>
            </a:r>
          </a:p>
          <a:p>
            <a:endParaRPr lang="en-GB" altLang="en-US" smtClean="0">
              <a:latin typeface="Arial" pitchFamily="34" charset="0"/>
            </a:endParaRPr>
          </a:p>
          <a:p>
            <a:r>
              <a:rPr lang="en-GB" altLang="en-US" smtClean="0">
                <a:latin typeface="Arial" pitchFamily="34" charset="0"/>
              </a:rPr>
              <a:t>Most of these reflexes are present from birth.</a:t>
            </a: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0DAC4D5-316C-4D2A-96B7-5BF88A4AB4A7}" type="slidenum">
              <a:rPr lang="cy-GB" altLang="en-US" sz="1200">
                <a:solidFill>
                  <a:srgbClr val="000000"/>
                </a:solidFill>
                <a:latin typeface="Arial" pitchFamily="34" charset="0"/>
              </a:rPr>
              <a:pPr/>
              <a:t>12</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030870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0488" y="744538"/>
            <a:ext cx="6616700" cy="3722687"/>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Children's physical size and growth rates are related to those of their parents.</a:t>
            </a:r>
          </a:p>
          <a:p>
            <a:r>
              <a:rPr lang="en-GB" altLang="en-US" smtClean="0">
                <a:latin typeface="Arial" pitchFamily="34" charset="0"/>
              </a:rPr>
              <a:t>Genes influence growth through the production of hormones particularly  Growth hormone, necessary for the development of body tissues.  Thyroid stimulating hormone releases thyroxine for neurological development and enhances the action of growth hormone.</a:t>
            </a:r>
          </a:p>
          <a:p>
            <a:endParaRPr lang="en-GB" altLang="en-US" smtClean="0">
              <a:latin typeface="Arial" pitchFamily="34" charset="0"/>
            </a:endParaRPr>
          </a:p>
          <a:p>
            <a:r>
              <a:rPr lang="en-GB" altLang="en-US" smtClean="0">
                <a:latin typeface="Arial" pitchFamily="34" charset="0"/>
              </a:rPr>
              <a:t>Nutrition has impact upon all aspects of development. Breast milk formula milk </a:t>
            </a:r>
          </a:p>
          <a:p>
            <a:endParaRPr lang="en-GB" altLang="en-US" smtClean="0">
              <a:latin typeface="Arial" pitchFamily="34" charset="0"/>
            </a:endParaRPr>
          </a:p>
          <a:p>
            <a:r>
              <a:rPr lang="en-GB" altLang="en-US" smtClean="0">
                <a:latin typeface="Arial" pitchFamily="34" charset="0"/>
              </a:rPr>
              <a:t>Emotional wellbeing e.g. non organic failure to thrive.  </a:t>
            </a:r>
          </a:p>
          <a:p>
            <a:endParaRPr lang="en-GB" altLang="en-US" smtClean="0">
              <a:latin typeface="Arial"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60981ADC-D09C-43DA-BB45-1F6BF9A5F2B0}" type="slidenum">
              <a:rPr lang="cy-GB" altLang="en-US" sz="1200">
                <a:solidFill>
                  <a:srgbClr val="000000"/>
                </a:solidFill>
                <a:latin typeface="Arial" pitchFamily="34" charset="0"/>
              </a:rPr>
              <a:pPr/>
              <a:t>13</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9698915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0488" y="744538"/>
            <a:ext cx="6616700" cy="3722687"/>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Maturation suggests that development is predetermined genetically.</a:t>
            </a:r>
          </a:p>
          <a:p>
            <a:endParaRPr lang="en-GB" altLang="en-US" smtClean="0">
              <a:latin typeface="Arial" pitchFamily="34" charset="0"/>
            </a:endParaRPr>
          </a:p>
          <a:p>
            <a:r>
              <a:rPr lang="en-GB" altLang="en-US" smtClean="0">
                <a:latin typeface="Arial" pitchFamily="34" charset="0"/>
              </a:rPr>
              <a:t>Experience also plays a part in development for example Romanian orphans adopted in Canada showed significant delay due to lack of opportunity.  Also Zelazo (1993) holding infants in an upright position and encouraging stepping reflex resulted in them walking earlier ( in Crowley.)</a:t>
            </a:r>
          </a:p>
          <a:p>
            <a:endParaRPr lang="en-GB" altLang="en-US" smtClean="0">
              <a:latin typeface="Arial" pitchFamily="34" charset="0"/>
            </a:endParaRPr>
          </a:p>
          <a:p>
            <a:r>
              <a:rPr lang="en-GB" altLang="en-US" smtClean="0">
                <a:latin typeface="Arial" pitchFamily="34" charset="0"/>
              </a:rPr>
              <a:t>DST sees the infant as an active participant in development.  Eg. Infants turn their heads towards an object of interest then begin to reach out then start kicking then begin to crawl in order to explore the object.</a:t>
            </a: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EC48D42-62A6-48DD-9A3E-D94268998444}" type="slidenum">
              <a:rPr lang="cy-GB" altLang="en-US" sz="1200">
                <a:solidFill>
                  <a:srgbClr val="000000"/>
                </a:solidFill>
                <a:latin typeface="Arial" pitchFamily="34" charset="0"/>
              </a:rPr>
              <a:pPr/>
              <a:t>14</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6410793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0488" y="744538"/>
            <a:ext cx="6616700" cy="3722687"/>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Children do not analyse their in terms of subjects but rather they explore with wonder the questions they generate in their everyday environments,  Take a walk with a four year old!</a:t>
            </a: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C9E25633-4679-477E-981A-222DBDAB7E0A}" type="slidenum">
              <a:rPr lang="cy-GB" altLang="en-US" sz="1200">
                <a:solidFill>
                  <a:srgbClr val="000000"/>
                </a:solidFill>
                <a:latin typeface="Arial" pitchFamily="34" charset="0"/>
              </a:rPr>
              <a:pPr/>
              <a:t>17</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1582856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90488" y="744538"/>
            <a:ext cx="6616700" cy="3722687"/>
          </a:xfrm>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https://www.ted.com/talks/alison_gopnik_what_do_babies_think?language=en</a:t>
            </a:r>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05E6D46A-EE0E-423B-9B5A-40F68280C19B}" type="slidenum">
              <a:rPr lang="cy-GB" altLang="en-US" sz="1200">
                <a:solidFill>
                  <a:srgbClr val="000000"/>
                </a:solidFill>
                <a:latin typeface="Arial" pitchFamily="34" charset="0"/>
              </a:rPr>
              <a:pPr/>
              <a:t>20</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29743969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90488" y="744538"/>
            <a:ext cx="6616700" cy="3722687"/>
          </a:xfrm>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itchFamily="34" charset="0"/>
              </a:rPr>
              <a:t>Think about a tree in terms of a learning experience for a young child.  What learning experience may be gained.</a:t>
            </a: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pitchFamily="34" charset="-128"/>
              </a:defRPr>
            </a:lvl1pPr>
            <a:lvl2pPr marL="742950" indent="-285750">
              <a:defRPr sz="2400">
                <a:solidFill>
                  <a:schemeClr val="tx1"/>
                </a:solidFill>
                <a:latin typeface="Times" charset="0"/>
                <a:ea typeface="MS PGothic" pitchFamily="34" charset="-128"/>
              </a:defRPr>
            </a:lvl2pPr>
            <a:lvl3pPr marL="1143000" indent="-228600">
              <a:defRPr sz="2400">
                <a:solidFill>
                  <a:schemeClr val="tx1"/>
                </a:solidFill>
                <a:latin typeface="Times" charset="0"/>
                <a:ea typeface="MS PGothic" pitchFamily="34" charset="-128"/>
              </a:defRPr>
            </a:lvl3pPr>
            <a:lvl4pPr marL="1600200" indent="-228600">
              <a:defRPr sz="2400">
                <a:solidFill>
                  <a:schemeClr val="tx1"/>
                </a:solidFill>
                <a:latin typeface="Times" charset="0"/>
                <a:ea typeface="MS PGothic" pitchFamily="34" charset="-128"/>
              </a:defRPr>
            </a:lvl4pPr>
            <a:lvl5pPr marL="2057400" indent="-228600">
              <a:defRPr sz="2400">
                <a:solidFill>
                  <a:schemeClr val="tx1"/>
                </a:solidFill>
                <a:latin typeface="Times" charset="0"/>
                <a:ea typeface="MS PGothic" pitchFamily="34" charset="-128"/>
              </a:defRPr>
            </a:lvl5pPr>
            <a:lvl6pPr marL="2514600" indent="-228600" eaLnBrk="0" fontAlgn="base" hangingPunct="0">
              <a:spcBef>
                <a:spcPct val="0"/>
              </a:spcBef>
              <a:spcAft>
                <a:spcPct val="0"/>
              </a:spcAft>
              <a:defRPr sz="2400">
                <a:solidFill>
                  <a:schemeClr val="tx1"/>
                </a:solidFill>
                <a:latin typeface="Times" charset="0"/>
                <a:ea typeface="MS PGothic" pitchFamily="34" charset="-128"/>
              </a:defRPr>
            </a:lvl6pPr>
            <a:lvl7pPr marL="2971800" indent="-228600" eaLnBrk="0" fontAlgn="base" hangingPunct="0">
              <a:spcBef>
                <a:spcPct val="0"/>
              </a:spcBef>
              <a:spcAft>
                <a:spcPct val="0"/>
              </a:spcAft>
              <a:defRPr sz="2400">
                <a:solidFill>
                  <a:schemeClr val="tx1"/>
                </a:solidFill>
                <a:latin typeface="Times" charset="0"/>
                <a:ea typeface="MS PGothic" pitchFamily="34" charset="-128"/>
              </a:defRPr>
            </a:lvl7pPr>
            <a:lvl8pPr marL="3429000" indent="-228600" eaLnBrk="0" fontAlgn="base" hangingPunct="0">
              <a:spcBef>
                <a:spcPct val="0"/>
              </a:spcBef>
              <a:spcAft>
                <a:spcPct val="0"/>
              </a:spcAft>
              <a:defRPr sz="2400">
                <a:solidFill>
                  <a:schemeClr val="tx1"/>
                </a:solidFill>
                <a:latin typeface="Times" charset="0"/>
                <a:ea typeface="MS PGothic" pitchFamily="34" charset="-128"/>
              </a:defRPr>
            </a:lvl8pPr>
            <a:lvl9pPr marL="3886200" indent="-228600" eaLnBrk="0" fontAlgn="base" hangingPunct="0">
              <a:spcBef>
                <a:spcPct val="0"/>
              </a:spcBef>
              <a:spcAft>
                <a:spcPct val="0"/>
              </a:spcAft>
              <a:defRPr sz="2400">
                <a:solidFill>
                  <a:schemeClr val="tx1"/>
                </a:solidFill>
                <a:latin typeface="Times" charset="0"/>
                <a:ea typeface="MS PGothic" pitchFamily="34" charset="-128"/>
              </a:defRPr>
            </a:lvl9pPr>
          </a:lstStyle>
          <a:p>
            <a:fld id="{A7C60DBC-7640-4E16-867D-43CC8241B460}" type="slidenum">
              <a:rPr lang="cy-GB" altLang="en-US" sz="1200">
                <a:solidFill>
                  <a:srgbClr val="000000"/>
                </a:solidFill>
                <a:latin typeface="Arial" pitchFamily="34" charset="0"/>
              </a:rPr>
              <a:pPr/>
              <a:t>21</a:t>
            </a:fld>
            <a:endParaRPr lang="cy-GB" altLang="en-US" sz="1200">
              <a:solidFill>
                <a:srgbClr val="000000"/>
              </a:solidFill>
              <a:latin typeface="Arial" pitchFamily="34" charset="0"/>
            </a:endParaRPr>
          </a:p>
        </p:txBody>
      </p:sp>
    </p:spTree>
    <p:extLst>
      <p:ext uri="{BB962C8B-B14F-4D97-AF65-F5344CB8AC3E}">
        <p14:creationId xmlns:p14="http://schemas.microsoft.com/office/powerpoint/2010/main" val="3527000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0.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1.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2.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3.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4.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5.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8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9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0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8.xml"/></Relationships>
</file>

<file path=ppt/slideLayouts/_rels/slideLayout20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9.xml"/></Relationships>
</file>

<file path=ppt/slideLayouts/_rels/slideLayout21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0.xml"/></Relationships>
</file>

<file path=ppt/slideLayouts/_rels/slideLayout2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3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4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1.xml"/></Relationships>
</file>

<file path=ppt/slideLayouts/_rels/slideLayout2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2.xml"/></Relationships>
</file>

<file path=ppt/slideLayouts/_rels/slideLayout25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5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26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3.xml"/></Relationships>
</file>

<file path=ppt/slideLayouts/_rels/slideLayout26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6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27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984506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934688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1DCD3E-E6A8-4928-8A49-885BBDCA3C2A}"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097499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A1DCD3E-E6A8-4928-8A49-885BBDCA3C2A}"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29164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A1DCD3E-E6A8-4928-8A49-885BBDCA3C2A}" type="datetimeFigureOut">
              <a:rPr lang="en-GB" smtClean="0"/>
              <a:t>19/09/2018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929590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A1DCD3E-E6A8-4928-8A49-885BBDCA3C2A}" type="datetimeFigureOut">
              <a:rPr lang="en-GB" smtClean="0"/>
              <a:t>19/09/2018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837886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1DCD3E-E6A8-4928-8A49-885BBDCA3C2A}" type="datetimeFigureOut">
              <a:rPr lang="en-GB" smtClean="0"/>
              <a:t>19/09/2018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862668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1DCD3E-E6A8-4928-8A49-885BBDCA3C2A}"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25761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1DCD3E-E6A8-4928-8A49-885BBDCA3C2A}"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3889081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1707877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1DCD3E-E6A8-4928-8A49-885BBDCA3C2A}"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30F3FF-A426-4B03-A87D-83BAF6295BD2}" type="slidenum">
              <a:rPr lang="en-GB" smtClean="0"/>
              <a:t>‹#›</a:t>
            </a:fld>
            <a:endParaRPr lang="en-GB"/>
          </a:p>
        </p:txBody>
      </p:sp>
    </p:spTree>
    <p:extLst>
      <p:ext uri="{BB962C8B-B14F-4D97-AF65-F5344CB8AC3E}">
        <p14:creationId xmlns:p14="http://schemas.microsoft.com/office/powerpoint/2010/main" val="40345273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9770998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053880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9869898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050131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719666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752996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47135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7121427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0781532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580925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417141152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9740265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0431432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1960605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8893604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6149989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4585663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824204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81012446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6108314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64537858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5357653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8155043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7741995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3518700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92680721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8973983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78843413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421375517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1942992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93141450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59725718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79563178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18079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40645497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6517548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1498247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5427561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57221415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79917478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0453655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16984577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09165529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00053693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422053585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76001636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5503799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284433671"/>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30573283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80219091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4257335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82892727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51801478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03095340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95939057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25602493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5647771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763084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85169129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41627847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07637154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03446941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12306925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84480062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419475100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83539636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139788743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1143046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3301260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6507468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967813132"/>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67664609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63143249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6631659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6035728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43546450"/>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2380864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1226800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00097783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935806060"/>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657994505"/>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69354338"/>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38841720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423430294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59394918"/>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37246644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29873776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751792063"/>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523990084"/>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369824718"/>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413044110"/>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486585365"/>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712603401"/>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274315209"/>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727936923"/>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40058080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2520394"/>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85987837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081151266"/>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46762422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830278582"/>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768199616"/>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845975416"/>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370476837"/>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6839265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117653850"/>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99865580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469664298"/>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931072343"/>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751891409"/>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000706067"/>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349009941"/>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504305092"/>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499924980"/>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47562122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268203765"/>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207216863"/>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077193745"/>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31882463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172138168"/>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506547317"/>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422999508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656294825"/>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717341187"/>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794307900"/>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901941325"/>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8985416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214041881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109865759"/>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760270352"/>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711557026"/>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282050272"/>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898971317"/>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25956403"/>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2455746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271731701"/>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04485558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970112800"/>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653673349"/>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4124168423"/>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739875491"/>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59867162"/>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553167541"/>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2929921756"/>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524042920"/>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15151000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74914067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675667477"/>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32623857"/>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52328877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234241811"/>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307715691"/>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567722884"/>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999871503"/>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528721863"/>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87615130"/>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949411709"/>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355037567"/>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225264304"/>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82357805"/>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938327571"/>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3274358396"/>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268543092"/>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759257820"/>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349904719"/>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08138168"/>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96288299"/>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980828003"/>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21370263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41403693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818865306"/>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2983791132"/>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484260728"/>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221565655"/>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24381210"/>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968661345"/>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1747457071"/>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907776955"/>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836099502"/>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57452703"/>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5291477"/>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249946651"/>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218349036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987550189"/>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045022142"/>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971959266"/>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838438244"/>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849292120"/>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281684170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1143736272"/>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509270487"/>
      </p:ext>
    </p:extLst>
  </p:cSld>
  <p:clrMapOvr>
    <a:masterClrMapping/>
  </p:clrMapOvr>
</p:sldLayout>
</file>

<file path=ppt/slideLayouts/slideLayout20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76891723"/>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3478910944"/>
      </p:ext>
    </p:extLst>
  </p:cSld>
  <p:clrMapOvr>
    <a:masterClrMapping/>
  </p:clrMapOvr>
</p:sldLayout>
</file>

<file path=ppt/slideLayouts/slideLayout2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4142204382"/>
      </p:ext>
    </p:extLst>
  </p:cSld>
  <p:clrMapOvr>
    <a:masterClrMapping/>
  </p:clrMapOvr>
</p:sldLayout>
</file>

<file path=ppt/slideLayouts/slideLayout2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908128695"/>
      </p:ext>
    </p:extLst>
  </p:cSld>
  <p:clrMapOvr>
    <a:masterClrMapping/>
  </p:clrMapOvr>
</p:sldLayout>
</file>

<file path=ppt/slideLayouts/slideLayout2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676242926"/>
      </p:ext>
    </p:extLst>
  </p:cSld>
  <p:clrMapOvr>
    <a:masterClrMapping/>
  </p:clrMapOvr>
</p:sldLayout>
</file>

<file path=ppt/slideLayouts/slideLayout2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467720201"/>
      </p:ext>
    </p:extLst>
  </p:cSld>
  <p:clrMapOvr>
    <a:masterClrMapping/>
  </p:clrMapOvr>
</p:sldLayout>
</file>

<file path=ppt/slideLayouts/slideLayout2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243479509"/>
      </p:ext>
    </p:extLst>
  </p:cSld>
  <p:clrMapOvr>
    <a:masterClrMapping/>
  </p:clrMapOvr>
</p:sldLayout>
</file>

<file path=ppt/slideLayouts/slideLayout2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91152392"/>
      </p:ext>
    </p:extLst>
  </p:cSld>
  <p:clrMapOvr>
    <a:masterClrMapping/>
  </p:clrMapOvr>
</p:sldLayout>
</file>

<file path=ppt/slideLayouts/slideLayout2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640204827"/>
      </p:ext>
    </p:extLst>
  </p:cSld>
  <p:clrMapOvr>
    <a:masterClrMapping/>
  </p:clrMapOvr>
</p:sldLayout>
</file>

<file path=ppt/slideLayouts/slideLayout2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5261129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471403824"/>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435037126"/>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343453404"/>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547259534"/>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876718726"/>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3064789642"/>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4070485196"/>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510053245"/>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21663628"/>
      </p:ext>
    </p:extLst>
  </p:cSld>
  <p:clrMapOvr>
    <a:masterClrMapping/>
  </p:clrMapOvr>
</p:sldLayout>
</file>

<file path=ppt/slideLayouts/slideLayout2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4093324969"/>
      </p:ext>
    </p:extLst>
  </p:cSld>
  <p:clrMapOvr>
    <a:masterClrMapping/>
  </p:clrMapOvr>
</p:sldLayout>
</file>

<file path=ppt/slideLayouts/slideLayout2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4218146951"/>
      </p:ext>
    </p:extLst>
  </p:cSld>
  <p:clrMapOvr>
    <a:masterClrMapping/>
  </p:clrMapOvr>
</p:sldLayout>
</file>

<file path=ppt/slideLayouts/slideLayout2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643118937"/>
      </p:ext>
    </p:extLst>
  </p:cSld>
  <p:clrMapOvr>
    <a:masterClrMapping/>
  </p:clrMapOvr>
</p:sldLayout>
</file>

<file path=ppt/slideLayouts/slideLayout2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2043723719"/>
      </p:ext>
    </p:extLst>
  </p:cSld>
  <p:clrMapOvr>
    <a:masterClrMapping/>
  </p:clrMapOvr>
</p:sldLayout>
</file>

<file path=ppt/slideLayouts/slideLayout2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268656326"/>
      </p:ext>
    </p:extLst>
  </p:cSld>
  <p:clrMapOvr>
    <a:masterClrMapping/>
  </p:clrMapOvr>
</p:sldLayout>
</file>

<file path=ppt/slideLayouts/slideLayout2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739874644"/>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2789444247"/>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2999388729"/>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11942424"/>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356387166"/>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1857461277"/>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048041038"/>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756960887"/>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1794212536"/>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015637104"/>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4167116262"/>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1727025625"/>
      </p:ext>
    </p:extLst>
  </p:cSld>
  <p:clrMapOvr>
    <a:masterClrMapping/>
  </p:clrMapOvr>
</p:sldLayout>
</file>

<file path=ppt/slideLayouts/slideLayout23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09461364"/>
      </p:ext>
    </p:extLst>
  </p:cSld>
  <p:clrMapOvr>
    <a:masterClrMapping/>
  </p:clrMapOvr>
</p:sldLayout>
</file>

<file path=ppt/slideLayouts/slideLayout24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1207728132"/>
      </p:ext>
    </p:extLst>
  </p:cSld>
  <p:clrMapOvr>
    <a:masterClrMapping/>
  </p:clrMapOvr>
</p:sldLayout>
</file>

<file path=ppt/slideLayouts/slideLayout2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2848516"/>
      </p:ext>
    </p:extLst>
  </p:cSld>
  <p:clrMapOvr>
    <a:masterClrMapping/>
  </p:clrMapOvr>
</p:sldLayout>
</file>

<file path=ppt/slideLayouts/slideLayout2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577180542"/>
      </p:ext>
    </p:extLst>
  </p:cSld>
  <p:clrMapOvr>
    <a:masterClrMapping/>
  </p:clrMapOvr>
</p:sldLayout>
</file>

<file path=ppt/slideLayouts/slideLayout2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3512118777"/>
      </p:ext>
    </p:extLst>
  </p:cSld>
  <p:clrMapOvr>
    <a:masterClrMapping/>
  </p:clrMapOvr>
</p:sldLayout>
</file>

<file path=ppt/slideLayouts/slideLayout2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891754739"/>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198972949"/>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054673215"/>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71832465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793536642"/>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858945359"/>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251672493"/>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1008936678"/>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482262502"/>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1978720243"/>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4184094962"/>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738935183"/>
      </p:ext>
    </p:extLst>
  </p:cSld>
  <p:clrMapOvr>
    <a:masterClrMapping/>
  </p:clrMapOvr>
</p:sldLayout>
</file>

<file path=ppt/slideLayouts/slideLayout2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3989467553"/>
      </p:ext>
    </p:extLst>
  </p:cSld>
  <p:clrMapOvr>
    <a:masterClrMapping/>
  </p:clrMapOvr>
</p:sldLayout>
</file>

<file path=ppt/slideLayouts/slideLayout2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1125661889"/>
      </p:ext>
    </p:extLst>
  </p:cSld>
  <p:clrMapOvr>
    <a:masterClrMapping/>
  </p:clrMapOvr>
</p:sldLayout>
</file>

<file path=ppt/slideLayouts/slideLayout2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2276947688"/>
      </p:ext>
    </p:extLst>
  </p:cSld>
  <p:clrMapOvr>
    <a:masterClrMapping/>
  </p:clrMapOvr>
</p:sldLayout>
</file>

<file path=ppt/slideLayouts/slideLayout2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3645599295"/>
      </p:ext>
    </p:extLst>
  </p:cSld>
  <p:clrMapOvr>
    <a:masterClrMapping/>
  </p:clrMapOvr>
</p:sldLayout>
</file>

<file path=ppt/slideLayouts/slideLayout2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4035149491"/>
      </p:ext>
    </p:extLst>
  </p:cSld>
  <p:clrMapOvr>
    <a:masterClrMapping/>
  </p:clrMapOvr>
</p:sldLayout>
</file>

<file path=ppt/slideLayouts/slideLayout2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771697953"/>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2023140101"/>
      </p:ext>
    </p:extLst>
  </p:cSld>
  <p:clrMapOvr>
    <a:masterClrMapping/>
  </p:clrMapOvr>
</p:sldLayout>
</file>

<file path=ppt/slideLayouts/slideLayout26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3932680637"/>
      </p:ext>
    </p:extLst>
  </p:cSld>
  <p:clrMapOvr>
    <a:masterClrMapping/>
  </p:clrMapOvr>
</p:sldLayout>
</file>

<file path=ppt/slideLayouts/slideLayout26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86A6A9ED-1D86-4728-9153-556DA07D53E8}" type="datetimeFigureOut">
              <a:rPr lang="en-GB"/>
              <a:pPr>
                <a:defRPr/>
              </a:pPr>
              <a:t>19/09/2018</a:t>
            </a:fld>
            <a:endParaRPr lang="en-GB"/>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ED72CC03-F9F4-4915-A441-E02A388ABFEE}" type="slidenum">
              <a:rPr lang="en-GB" altLang="en-US"/>
              <a:pPr/>
              <a:t>‹#›</a:t>
            </a:fld>
            <a:endParaRPr lang="en-GB" altLang="en-US"/>
          </a:p>
        </p:txBody>
      </p:sp>
    </p:spTree>
    <p:extLst>
      <p:ext uri="{BB962C8B-B14F-4D97-AF65-F5344CB8AC3E}">
        <p14:creationId xmlns:p14="http://schemas.microsoft.com/office/powerpoint/2010/main" val="765717829"/>
      </p:ext>
    </p:extLst>
  </p:cSld>
  <p:clrMapOvr>
    <a:masterClrMapping/>
  </p:clrMapOvr>
</p:sldLayout>
</file>

<file path=ppt/slideLayouts/slideLayout2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A544BF0-692C-4079-840A-0DEAC1C12A29}" type="datetimeFigureOut">
              <a:rPr lang="en-GB"/>
              <a:pPr>
                <a:defRPr/>
              </a:pPr>
              <a:t>19/09/2018</a:t>
            </a:fld>
            <a:endParaRPr lang="en-GB"/>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fld id="{96EBEACD-1C78-4725-88DA-430538F8C4FE}" type="slidenum">
              <a:rPr lang="en-GB" altLang="en-US"/>
              <a:pPr/>
              <a:t>‹#›</a:t>
            </a:fld>
            <a:endParaRPr lang="en-GB" altLang="en-US"/>
          </a:p>
        </p:txBody>
      </p:sp>
    </p:spTree>
    <p:extLst>
      <p:ext uri="{BB962C8B-B14F-4D97-AF65-F5344CB8AC3E}">
        <p14:creationId xmlns:p14="http://schemas.microsoft.com/office/powerpoint/2010/main" val="3038151765"/>
      </p:ext>
    </p:extLst>
  </p:cSld>
  <p:clrMapOvr>
    <a:masterClrMapping/>
  </p:clrMapOvr>
</p:sldLayout>
</file>

<file path=ppt/slideLayouts/slideLayout2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565E605-1ACD-48DE-A331-D9963FC2C8E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2C5D6777-4555-43DB-BB4D-B8F3DD577950}" type="slidenum">
              <a:rPr lang="en-GB" altLang="en-US"/>
              <a:pPr/>
              <a:t>‹#›</a:t>
            </a:fld>
            <a:endParaRPr lang="en-GB" altLang="en-US"/>
          </a:p>
        </p:txBody>
      </p:sp>
    </p:spTree>
    <p:extLst>
      <p:ext uri="{BB962C8B-B14F-4D97-AF65-F5344CB8AC3E}">
        <p14:creationId xmlns:p14="http://schemas.microsoft.com/office/powerpoint/2010/main" val="1377114635"/>
      </p:ext>
    </p:extLst>
  </p:cSld>
  <p:clrMapOvr>
    <a:masterClrMapping/>
  </p:clrMapOvr>
</p:sldLayout>
</file>

<file path=ppt/slideLayouts/slideLayout2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3867F4-0AAD-42B1-9384-326D074A4F5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86B01329-CC6C-4CC9-9578-6DF9774B1477}" type="slidenum">
              <a:rPr lang="en-GB" altLang="en-US"/>
              <a:pPr/>
              <a:t>‹#›</a:t>
            </a:fld>
            <a:endParaRPr lang="en-GB" altLang="en-US"/>
          </a:p>
        </p:txBody>
      </p:sp>
    </p:spTree>
    <p:extLst>
      <p:ext uri="{BB962C8B-B14F-4D97-AF65-F5344CB8AC3E}">
        <p14:creationId xmlns:p14="http://schemas.microsoft.com/office/powerpoint/2010/main" val="1943270870"/>
      </p:ext>
    </p:extLst>
  </p:cSld>
  <p:clrMapOvr>
    <a:masterClrMapping/>
  </p:clrMapOvr>
</p:sldLayout>
</file>

<file path=ppt/slideLayouts/slideLayout2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CF8DB81-439C-4656-9D3E-66A7D1A45EA3}" type="datetimeFigureOut">
              <a:rPr lang="en-GB"/>
              <a:pPr>
                <a:defRPr/>
              </a:pPr>
              <a:t>19/09/2018</a:t>
            </a:fld>
            <a:endParaRPr lang="en-GB"/>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fld id="{F540B88C-F0A9-42D6-80BF-256C9807E1EB}" type="slidenum">
              <a:rPr lang="en-GB" altLang="en-US"/>
              <a:pPr/>
              <a:t>‹#›</a:t>
            </a:fld>
            <a:endParaRPr lang="en-GB" altLang="en-US"/>
          </a:p>
        </p:txBody>
      </p:sp>
    </p:spTree>
    <p:extLst>
      <p:ext uri="{BB962C8B-B14F-4D97-AF65-F5344CB8AC3E}">
        <p14:creationId xmlns:p14="http://schemas.microsoft.com/office/powerpoint/2010/main" val="279133076"/>
      </p:ext>
    </p:extLst>
  </p:cSld>
  <p:clrMapOvr>
    <a:masterClrMapping/>
  </p:clrMapOvr>
</p:sldLayout>
</file>

<file path=ppt/slideLayouts/slideLayout2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C8E3CB2-1CF2-4995-A5FE-D409EFFC65D6}" type="datetimeFigureOut">
              <a:rPr lang="en-GB"/>
              <a:pPr>
                <a:defRPr/>
              </a:pPr>
              <a:t>19/09/2018</a:t>
            </a:fld>
            <a:endParaRPr lang="en-GB"/>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fld id="{85491408-BBF5-4FE7-9F09-3C9DF13A05F9}" type="slidenum">
              <a:rPr lang="en-GB" altLang="en-US"/>
              <a:pPr/>
              <a:t>‹#›</a:t>
            </a:fld>
            <a:endParaRPr lang="en-GB" altLang="en-US"/>
          </a:p>
        </p:txBody>
      </p:sp>
    </p:spTree>
    <p:extLst>
      <p:ext uri="{BB962C8B-B14F-4D97-AF65-F5344CB8AC3E}">
        <p14:creationId xmlns:p14="http://schemas.microsoft.com/office/powerpoint/2010/main" val="938107025"/>
      </p:ext>
    </p:extLst>
  </p:cSld>
  <p:clrMapOvr>
    <a:masterClrMapping/>
  </p:clrMapOvr>
</p:sldLayout>
</file>

<file path=ppt/slideLayouts/slideLayout2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7345790-51AC-404F-BA55-9F6878987568}" type="datetimeFigureOut">
              <a:rPr lang="en-GB"/>
              <a:pPr>
                <a:defRPr/>
              </a:pPr>
              <a:t>19/09/2018</a:t>
            </a:fld>
            <a:endParaRPr lang="en-GB"/>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fld id="{B65C8E66-FDAC-403B-96DB-D2F75ECA0543}" type="slidenum">
              <a:rPr lang="en-GB" altLang="en-US"/>
              <a:pPr/>
              <a:t>‹#›</a:t>
            </a:fld>
            <a:endParaRPr lang="en-GB" altLang="en-US"/>
          </a:p>
        </p:txBody>
      </p:sp>
    </p:spTree>
    <p:extLst>
      <p:ext uri="{BB962C8B-B14F-4D97-AF65-F5344CB8AC3E}">
        <p14:creationId xmlns:p14="http://schemas.microsoft.com/office/powerpoint/2010/main" val="3868151403"/>
      </p:ext>
    </p:extLst>
  </p:cSld>
  <p:clrMapOvr>
    <a:masterClrMapping/>
  </p:clrMapOvr>
</p:sldLayout>
</file>

<file path=ppt/slideLayouts/slideLayout2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3E7E5E2-C784-4A97-8CF6-8823521BE19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4C528FF3-08BB-4A1C-8E1B-8B7FAB55C84A}" type="slidenum">
              <a:rPr lang="en-GB" altLang="en-US"/>
              <a:pPr/>
              <a:t>‹#›</a:t>
            </a:fld>
            <a:endParaRPr lang="en-GB" altLang="en-US"/>
          </a:p>
        </p:txBody>
      </p:sp>
    </p:spTree>
    <p:extLst>
      <p:ext uri="{BB962C8B-B14F-4D97-AF65-F5344CB8AC3E}">
        <p14:creationId xmlns:p14="http://schemas.microsoft.com/office/powerpoint/2010/main" val="672264631"/>
      </p:ext>
    </p:extLst>
  </p:cSld>
  <p:clrMapOvr>
    <a:masterClrMapping/>
  </p:clrMapOvr>
</p:sldLayout>
</file>

<file path=ppt/slideLayouts/slideLayout2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416119F-627E-4435-8782-E1A15BFB5236}" type="datetimeFigureOut">
              <a:rPr lang="en-GB"/>
              <a:pPr>
                <a:defRPr/>
              </a:pPr>
              <a:t>19/09/2018</a:t>
            </a:fld>
            <a:endParaRPr lang="en-GB"/>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fld id="{1BC273DB-3413-402B-995A-5F578E93DF5E}" type="slidenum">
              <a:rPr lang="en-GB" altLang="en-US"/>
              <a:pPr/>
              <a:t>‹#›</a:t>
            </a:fld>
            <a:endParaRPr lang="en-GB" altLang="en-US"/>
          </a:p>
        </p:txBody>
      </p:sp>
    </p:spTree>
    <p:extLst>
      <p:ext uri="{BB962C8B-B14F-4D97-AF65-F5344CB8AC3E}">
        <p14:creationId xmlns:p14="http://schemas.microsoft.com/office/powerpoint/2010/main" val="3557961454"/>
      </p:ext>
    </p:extLst>
  </p:cSld>
  <p:clrMapOvr>
    <a:masterClrMapping/>
  </p:clrMapOvr>
</p:sldLayout>
</file>

<file path=ppt/slideLayouts/slideLayout2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4B8E2AC-B30A-4DC0-B431-6112BDE13CA5}"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F5635911-DFC3-4C37-A973-78AFF2B97951}" type="slidenum">
              <a:rPr lang="en-GB" altLang="en-US"/>
              <a:pPr/>
              <a:t>‹#›</a:t>
            </a:fld>
            <a:endParaRPr lang="en-GB" altLang="en-US"/>
          </a:p>
        </p:txBody>
      </p:sp>
    </p:spTree>
    <p:extLst>
      <p:ext uri="{BB962C8B-B14F-4D97-AF65-F5344CB8AC3E}">
        <p14:creationId xmlns:p14="http://schemas.microsoft.com/office/powerpoint/2010/main" val="3474548224"/>
      </p:ext>
    </p:extLst>
  </p:cSld>
  <p:clrMapOvr>
    <a:masterClrMapping/>
  </p:clrMapOvr>
</p:sldLayout>
</file>

<file path=ppt/slideLayouts/slideLayout2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E43C031-A6CF-420F-AE3A-6087542148F3}" type="datetimeFigureOut">
              <a:rPr lang="en-GB"/>
              <a:pPr>
                <a:defRPr/>
              </a:pPr>
              <a:t>19/09/2018</a:t>
            </a:fld>
            <a:endParaRPr lang="en-GB"/>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fld id="{9D708640-F9A1-4FBA-8E45-5438E53A8313}" type="slidenum">
              <a:rPr lang="en-GB" altLang="en-US"/>
              <a:pPr/>
              <a:t>‹#›</a:t>
            </a:fld>
            <a:endParaRPr lang="en-GB" altLang="en-US"/>
          </a:p>
        </p:txBody>
      </p:sp>
    </p:spTree>
    <p:extLst>
      <p:ext uri="{BB962C8B-B14F-4D97-AF65-F5344CB8AC3E}">
        <p14:creationId xmlns:p14="http://schemas.microsoft.com/office/powerpoint/2010/main" val="307162707"/>
      </p:ext>
    </p:extLst>
  </p:cSld>
  <p:clrMapOvr>
    <a:masterClrMapping/>
  </p:clrMapOvr>
</p:sldLayout>
</file>

<file path=ppt/slideLayouts/slideLayout27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p:txBody>
          <a:bodyPr/>
          <a:lstStyle>
            <a:lvl1pPr>
              <a:defRPr/>
            </a:lvl1pPr>
          </a:lstStyle>
          <a:p>
            <a:pPr>
              <a:defRPr/>
            </a:pPr>
            <a:endParaRPr lang="en-GB"/>
          </a:p>
        </p:txBody>
      </p:sp>
      <p:sp>
        <p:nvSpPr>
          <p:cNvPr id="6" name="Rectangle 7"/>
          <p:cNvSpPr>
            <a:spLocks noGrp="1" noChangeArrowheads="1"/>
          </p:cNvSpPr>
          <p:nvPr>
            <p:ph type="ftr" sz="quarter" idx="11"/>
          </p:nvPr>
        </p:nvSpPr>
        <p:spPr>
          <a:xfrm>
            <a:off x="4165600" y="6245225"/>
            <a:ext cx="3860800" cy="476250"/>
          </a:xfrm>
          <a:prstGeom prst="rect">
            <a:avLst/>
          </a:prstGeom>
        </p:spPr>
        <p:txBody>
          <a:bodyPr/>
          <a:lstStyle>
            <a:lvl1pPr>
              <a:defRPr>
                <a:latin typeface="Times" charset="0"/>
                <a:ea typeface="ＭＳ Ｐゴシック" charset="-128"/>
              </a:defRPr>
            </a:lvl1pPr>
          </a:lstStyle>
          <a:p>
            <a:pPr eaLnBrk="0" fontAlgn="base" hangingPunct="0">
              <a:spcBef>
                <a:spcPct val="0"/>
              </a:spcBef>
              <a:spcAft>
                <a:spcPct val="0"/>
              </a:spcAft>
              <a:defRPr/>
            </a:pPr>
            <a:endParaRPr lang="en-GB" sz="2400">
              <a:solidFill>
                <a:prstClr val="black"/>
              </a:solidFill>
            </a:endParaRPr>
          </a:p>
        </p:txBody>
      </p:sp>
      <p:sp>
        <p:nvSpPr>
          <p:cNvPr id="7" name="Rectangle 8"/>
          <p:cNvSpPr>
            <a:spLocks noGrp="1" noChangeArrowheads="1"/>
          </p:cNvSpPr>
          <p:nvPr>
            <p:ph type="sldNum" sz="quarter" idx="12"/>
          </p:nvPr>
        </p:nvSpPr>
        <p:spPr/>
        <p:txBody>
          <a:bodyPr/>
          <a:lstStyle>
            <a:lvl1pPr>
              <a:defRPr/>
            </a:lvl1pPr>
          </a:lstStyle>
          <a:p>
            <a:fld id="{EFC0DEC3-4FF6-4CA5-86D2-75EDBBFADFD0}" type="slidenum">
              <a:rPr lang="en-GB" altLang="en-US"/>
              <a:pPr/>
              <a:t>‹#›</a:t>
            </a:fld>
            <a:endParaRPr lang="en-GB" altLang="en-US"/>
          </a:p>
        </p:txBody>
      </p:sp>
    </p:spTree>
    <p:extLst>
      <p:ext uri="{BB962C8B-B14F-4D97-AF65-F5344CB8AC3E}">
        <p14:creationId xmlns:p14="http://schemas.microsoft.com/office/powerpoint/2010/main" val="773598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theme" Target="../theme/theme4.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image" Target="../media/image1.jpe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theme" Target="../theme/theme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slideLayout" Target="../slideLayouts/slideLayout59.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image" Target="../media/image1.jpe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theme" Target="../theme/theme6.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image" Target="../media/image1.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theme" Target="../theme/theme7.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image" Target="../media/image1.jpe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8.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1.jpe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03.xml"/><Relationship Id="rId13" Type="http://schemas.openxmlformats.org/officeDocument/2006/relationships/theme" Target="../theme/theme9.xml"/><Relationship Id="rId3" Type="http://schemas.openxmlformats.org/officeDocument/2006/relationships/slideLayout" Target="../slideLayouts/slideLayout98.xml"/><Relationship Id="rId7" Type="http://schemas.openxmlformats.org/officeDocument/2006/relationships/slideLayout" Target="../slideLayouts/slideLayout102.xml"/><Relationship Id="rId12" Type="http://schemas.openxmlformats.org/officeDocument/2006/relationships/slideLayout" Target="../slideLayouts/slideLayout107.xml"/><Relationship Id="rId2" Type="http://schemas.openxmlformats.org/officeDocument/2006/relationships/slideLayout" Target="../slideLayouts/slideLayout97.xml"/><Relationship Id="rId1" Type="http://schemas.openxmlformats.org/officeDocument/2006/relationships/slideLayout" Target="../slideLayouts/slideLayout96.xml"/><Relationship Id="rId6" Type="http://schemas.openxmlformats.org/officeDocument/2006/relationships/slideLayout" Target="../slideLayouts/slideLayout101.xml"/><Relationship Id="rId11" Type="http://schemas.openxmlformats.org/officeDocument/2006/relationships/slideLayout" Target="../slideLayouts/slideLayout106.xml"/><Relationship Id="rId5" Type="http://schemas.openxmlformats.org/officeDocument/2006/relationships/slideLayout" Target="../slideLayouts/slideLayout100.xml"/><Relationship Id="rId10" Type="http://schemas.openxmlformats.org/officeDocument/2006/relationships/slideLayout" Target="../slideLayouts/slideLayout105.xml"/><Relationship Id="rId4" Type="http://schemas.openxmlformats.org/officeDocument/2006/relationships/slideLayout" Target="../slideLayouts/slideLayout99.xml"/><Relationship Id="rId9" Type="http://schemas.openxmlformats.org/officeDocument/2006/relationships/slideLayout" Target="../slideLayouts/slideLayout104.xml"/><Relationship Id="rId14" Type="http://schemas.openxmlformats.org/officeDocument/2006/relationships/image" Target="../media/image1.jpeg"/></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15.xml"/><Relationship Id="rId13" Type="http://schemas.openxmlformats.org/officeDocument/2006/relationships/theme" Target="../theme/theme10.xml"/><Relationship Id="rId3" Type="http://schemas.openxmlformats.org/officeDocument/2006/relationships/slideLayout" Target="../slideLayouts/slideLayout110.xml"/><Relationship Id="rId7" Type="http://schemas.openxmlformats.org/officeDocument/2006/relationships/slideLayout" Target="../slideLayouts/slideLayout114.xml"/><Relationship Id="rId12" Type="http://schemas.openxmlformats.org/officeDocument/2006/relationships/slideLayout" Target="../slideLayouts/slideLayout119.xml"/><Relationship Id="rId2" Type="http://schemas.openxmlformats.org/officeDocument/2006/relationships/slideLayout" Target="../slideLayouts/slideLayout109.xml"/><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slideLayout" Target="../slideLayouts/slideLayout118.xml"/><Relationship Id="rId5" Type="http://schemas.openxmlformats.org/officeDocument/2006/relationships/slideLayout" Target="../slideLayouts/slideLayout112.xml"/><Relationship Id="rId10" Type="http://schemas.openxmlformats.org/officeDocument/2006/relationships/slideLayout" Target="../slideLayouts/slideLayout117.xml"/><Relationship Id="rId4" Type="http://schemas.openxmlformats.org/officeDocument/2006/relationships/slideLayout" Target="../slideLayouts/slideLayout111.xml"/><Relationship Id="rId9" Type="http://schemas.openxmlformats.org/officeDocument/2006/relationships/slideLayout" Target="../slideLayouts/slideLayout116.xml"/><Relationship Id="rId14" Type="http://schemas.openxmlformats.org/officeDocument/2006/relationships/image" Target="../media/image1.jpeg"/></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27.xml"/><Relationship Id="rId13" Type="http://schemas.openxmlformats.org/officeDocument/2006/relationships/theme" Target="../theme/theme11.xml"/><Relationship Id="rId3" Type="http://schemas.openxmlformats.org/officeDocument/2006/relationships/slideLayout" Target="../slideLayouts/slideLayout122.xml"/><Relationship Id="rId7" Type="http://schemas.openxmlformats.org/officeDocument/2006/relationships/slideLayout" Target="../slideLayouts/slideLayout126.xml"/><Relationship Id="rId12" Type="http://schemas.openxmlformats.org/officeDocument/2006/relationships/slideLayout" Target="../slideLayouts/slideLayout131.xml"/><Relationship Id="rId2" Type="http://schemas.openxmlformats.org/officeDocument/2006/relationships/slideLayout" Target="../slideLayouts/slideLayout121.xml"/><Relationship Id="rId1" Type="http://schemas.openxmlformats.org/officeDocument/2006/relationships/slideLayout" Target="../slideLayouts/slideLayout120.xml"/><Relationship Id="rId6" Type="http://schemas.openxmlformats.org/officeDocument/2006/relationships/slideLayout" Target="../slideLayouts/slideLayout125.xml"/><Relationship Id="rId11" Type="http://schemas.openxmlformats.org/officeDocument/2006/relationships/slideLayout" Target="../slideLayouts/slideLayout130.xml"/><Relationship Id="rId5" Type="http://schemas.openxmlformats.org/officeDocument/2006/relationships/slideLayout" Target="../slideLayouts/slideLayout124.xml"/><Relationship Id="rId10" Type="http://schemas.openxmlformats.org/officeDocument/2006/relationships/slideLayout" Target="../slideLayouts/slideLayout129.xml"/><Relationship Id="rId4" Type="http://schemas.openxmlformats.org/officeDocument/2006/relationships/slideLayout" Target="../slideLayouts/slideLayout123.xml"/><Relationship Id="rId9" Type="http://schemas.openxmlformats.org/officeDocument/2006/relationships/slideLayout" Target="../slideLayouts/slideLayout128.xml"/><Relationship Id="rId14" Type="http://schemas.openxmlformats.org/officeDocument/2006/relationships/image" Target="../media/image1.jpeg"/></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39.xml"/><Relationship Id="rId13" Type="http://schemas.openxmlformats.org/officeDocument/2006/relationships/theme" Target="../theme/theme12.xml"/><Relationship Id="rId3" Type="http://schemas.openxmlformats.org/officeDocument/2006/relationships/slideLayout" Target="../slideLayouts/slideLayout134.xml"/><Relationship Id="rId7" Type="http://schemas.openxmlformats.org/officeDocument/2006/relationships/slideLayout" Target="../slideLayouts/slideLayout138.xml"/><Relationship Id="rId12" Type="http://schemas.openxmlformats.org/officeDocument/2006/relationships/slideLayout" Target="../slideLayouts/slideLayout143.xml"/><Relationship Id="rId2" Type="http://schemas.openxmlformats.org/officeDocument/2006/relationships/slideLayout" Target="../slideLayouts/slideLayout133.xml"/><Relationship Id="rId1" Type="http://schemas.openxmlformats.org/officeDocument/2006/relationships/slideLayout" Target="../slideLayouts/slideLayout132.xml"/><Relationship Id="rId6" Type="http://schemas.openxmlformats.org/officeDocument/2006/relationships/slideLayout" Target="../slideLayouts/slideLayout137.xml"/><Relationship Id="rId11" Type="http://schemas.openxmlformats.org/officeDocument/2006/relationships/slideLayout" Target="../slideLayouts/slideLayout142.xml"/><Relationship Id="rId5" Type="http://schemas.openxmlformats.org/officeDocument/2006/relationships/slideLayout" Target="../slideLayouts/slideLayout136.xml"/><Relationship Id="rId10" Type="http://schemas.openxmlformats.org/officeDocument/2006/relationships/slideLayout" Target="../slideLayouts/slideLayout141.xml"/><Relationship Id="rId4" Type="http://schemas.openxmlformats.org/officeDocument/2006/relationships/slideLayout" Target="../slideLayouts/slideLayout135.xml"/><Relationship Id="rId9" Type="http://schemas.openxmlformats.org/officeDocument/2006/relationships/slideLayout" Target="../slideLayouts/slideLayout140.xml"/><Relationship Id="rId14" Type="http://schemas.openxmlformats.org/officeDocument/2006/relationships/image" Target="../media/image1.jpeg"/></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51.xml"/><Relationship Id="rId13" Type="http://schemas.openxmlformats.org/officeDocument/2006/relationships/theme" Target="../theme/theme13.xml"/><Relationship Id="rId3" Type="http://schemas.openxmlformats.org/officeDocument/2006/relationships/slideLayout" Target="../slideLayouts/slideLayout146.xml"/><Relationship Id="rId7" Type="http://schemas.openxmlformats.org/officeDocument/2006/relationships/slideLayout" Target="../slideLayouts/slideLayout150.xml"/><Relationship Id="rId12" Type="http://schemas.openxmlformats.org/officeDocument/2006/relationships/slideLayout" Target="../slideLayouts/slideLayout155.xml"/><Relationship Id="rId2" Type="http://schemas.openxmlformats.org/officeDocument/2006/relationships/slideLayout" Target="../slideLayouts/slideLayout145.xml"/><Relationship Id="rId1" Type="http://schemas.openxmlformats.org/officeDocument/2006/relationships/slideLayout" Target="../slideLayouts/slideLayout144.xml"/><Relationship Id="rId6" Type="http://schemas.openxmlformats.org/officeDocument/2006/relationships/slideLayout" Target="../slideLayouts/slideLayout149.xml"/><Relationship Id="rId11" Type="http://schemas.openxmlformats.org/officeDocument/2006/relationships/slideLayout" Target="../slideLayouts/slideLayout154.xml"/><Relationship Id="rId5" Type="http://schemas.openxmlformats.org/officeDocument/2006/relationships/slideLayout" Target="../slideLayouts/slideLayout148.xml"/><Relationship Id="rId10" Type="http://schemas.openxmlformats.org/officeDocument/2006/relationships/slideLayout" Target="../slideLayouts/slideLayout153.xml"/><Relationship Id="rId4" Type="http://schemas.openxmlformats.org/officeDocument/2006/relationships/slideLayout" Target="../slideLayouts/slideLayout147.xml"/><Relationship Id="rId9" Type="http://schemas.openxmlformats.org/officeDocument/2006/relationships/slideLayout" Target="../slideLayouts/slideLayout152.xml"/><Relationship Id="rId14" Type="http://schemas.openxmlformats.org/officeDocument/2006/relationships/image" Target="../media/image1.jpeg"/></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63.xml"/><Relationship Id="rId13" Type="http://schemas.openxmlformats.org/officeDocument/2006/relationships/theme" Target="../theme/theme14.xml"/><Relationship Id="rId3" Type="http://schemas.openxmlformats.org/officeDocument/2006/relationships/slideLayout" Target="../slideLayouts/slideLayout158.xml"/><Relationship Id="rId7" Type="http://schemas.openxmlformats.org/officeDocument/2006/relationships/slideLayout" Target="../slideLayouts/slideLayout162.xml"/><Relationship Id="rId12" Type="http://schemas.openxmlformats.org/officeDocument/2006/relationships/slideLayout" Target="../slideLayouts/slideLayout167.xml"/><Relationship Id="rId2" Type="http://schemas.openxmlformats.org/officeDocument/2006/relationships/slideLayout" Target="../slideLayouts/slideLayout157.xml"/><Relationship Id="rId1" Type="http://schemas.openxmlformats.org/officeDocument/2006/relationships/slideLayout" Target="../slideLayouts/slideLayout156.xml"/><Relationship Id="rId6" Type="http://schemas.openxmlformats.org/officeDocument/2006/relationships/slideLayout" Target="../slideLayouts/slideLayout161.xml"/><Relationship Id="rId11" Type="http://schemas.openxmlformats.org/officeDocument/2006/relationships/slideLayout" Target="../slideLayouts/slideLayout166.xml"/><Relationship Id="rId5" Type="http://schemas.openxmlformats.org/officeDocument/2006/relationships/slideLayout" Target="../slideLayouts/slideLayout160.xml"/><Relationship Id="rId10" Type="http://schemas.openxmlformats.org/officeDocument/2006/relationships/slideLayout" Target="../slideLayouts/slideLayout165.xml"/><Relationship Id="rId4" Type="http://schemas.openxmlformats.org/officeDocument/2006/relationships/slideLayout" Target="../slideLayouts/slideLayout159.xml"/><Relationship Id="rId9" Type="http://schemas.openxmlformats.org/officeDocument/2006/relationships/slideLayout" Target="../slideLayouts/slideLayout164.xml"/><Relationship Id="rId14" Type="http://schemas.openxmlformats.org/officeDocument/2006/relationships/image" Target="../media/image1.jpeg"/></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175.xml"/><Relationship Id="rId13" Type="http://schemas.openxmlformats.org/officeDocument/2006/relationships/theme" Target="../theme/theme15.xml"/><Relationship Id="rId3" Type="http://schemas.openxmlformats.org/officeDocument/2006/relationships/slideLayout" Target="../slideLayouts/slideLayout170.xml"/><Relationship Id="rId7" Type="http://schemas.openxmlformats.org/officeDocument/2006/relationships/slideLayout" Target="../slideLayouts/slideLayout174.xml"/><Relationship Id="rId12" Type="http://schemas.openxmlformats.org/officeDocument/2006/relationships/slideLayout" Target="../slideLayouts/slideLayout179.xml"/><Relationship Id="rId2" Type="http://schemas.openxmlformats.org/officeDocument/2006/relationships/slideLayout" Target="../slideLayouts/slideLayout169.xml"/><Relationship Id="rId1" Type="http://schemas.openxmlformats.org/officeDocument/2006/relationships/slideLayout" Target="../slideLayouts/slideLayout168.xml"/><Relationship Id="rId6" Type="http://schemas.openxmlformats.org/officeDocument/2006/relationships/slideLayout" Target="../slideLayouts/slideLayout173.xml"/><Relationship Id="rId11" Type="http://schemas.openxmlformats.org/officeDocument/2006/relationships/slideLayout" Target="../slideLayouts/slideLayout178.xml"/><Relationship Id="rId5" Type="http://schemas.openxmlformats.org/officeDocument/2006/relationships/slideLayout" Target="../slideLayouts/slideLayout172.xml"/><Relationship Id="rId10" Type="http://schemas.openxmlformats.org/officeDocument/2006/relationships/slideLayout" Target="../slideLayouts/slideLayout177.xml"/><Relationship Id="rId4" Type="http://schemas.openxmlformats.org/officeDocument/2006/relationships/slideLayout" Target="../slideLayouts/slideLayout171.xml"/><Relationship Id="rId9" Type="http://schemas.openxmlformats.org/officeDocument/2006/relationships/slideLayout" Target="../slideLayouts/slideLayout176.xml"/><Relationship Id="rId14" Type="http://schemas.openxmlformats.org/officeDocument/2006/relationships/image" Target="../media/image1.jpeg"/></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187.xml"/><Relationship Id="rId13" Type="http://schemas.openxmlformats.org/officeDocument/2006/relationships/theme" Target="../theme/theme16.xml"/><Relationship Id="rId3" Type="http://schemas.openxmlformats.org/officeDocument/2006/relationships/slideLayout" Target="../slideLayouts/slideLayout182.xml"/><Relationship Id="rId7" Type="http://schemas.openxmlformats.org/officeDocument/2006/relationships/slideLayout" Target="../slideLayouts/slideLayout186.xml"/><Relationship Id="rId12" Type="http://schemas.openxmlformats.org/officeDocument/2006/relationships/slideLayout" Target="../slideLayouts/slideLayout191.xml"/><Relationship Id="rId2" Type="http://schemas.openxmlformats.org/officeDocument/2006/relationships/slideLayout" Target="../slideLayouts/slideLayout181.xml"/><Relationship Id="rId1" Type="http://schemas.openxmlformats.org/officeDocument/2006/relationships/slideLayout" Target="../slideLayouts/slideLayout180.xml"/><Relationship Id="rId6" Type="http://schemas.openxmlformats.org/officeDocument/2006/relationships/slideLayout" Target="../slideLayouts/slideLayout185.xml"/><Relationship Id="rId11" Type="http://schemas.openxmlformats.org/officeDocument/2006/relationships/slideLayout" Target="../slideLayouts/slideLayout190.xml"/><Relationship Id="rId5" Type="http://schemas.openxmlformats.org/officeDocument/2006/relationships/slideLayout" Target="../slideLayouts/slideLayout184.xml"/><Relationship Id="rId10" Type="http://schemas.openxmlformats.org/officeDocument/2006/relationships/slideLayout" Target="../slideLayouts/slideLayout189.xml"/><Relationship Id="rId4" Type="http://schemas.openxmlformats.org/officeDocument/2006/relationships/slideLayout" Target="../slideLayouts/slideLayout183.xml"/><Relationship Id="rId9" Type="http://schemas.openxmlformats.org/officeDocument/2006/relationships/slideLayout" Target="../slideLayouts/slideLayout188.xml"/><Relationship Id="rId14" Type="http://schemas.openxmlformats.org/officeDocument/2006/relationships/image" Target="../media/image1.jpe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199.xml"/><Relationship Id="rId13" Type="http://schemas.openxmlformats.org/officeDocument/2006/relationships/theme" Target="../theme/theme17.xml"/><Relationship Id="rId3" Type="http://schemas.openxmlformats.org/officeDocument/2006/relationships/slideLayout" Target="../slideLayouts/slideLayout194.xml"/><Relationship Id="rId7" Type="http://schemas.openxmlformats.org/officeDocument/2006/relationships/slideLayout" Target="../slideLayouts/slideLayout198.xml"/><Relationship Id="rId12" Type="http://schemas.openxmlformats.org/officeDocument/2006/relationships/slideLayout" Target="../slideLayouts/slideLayout203.xml"/><Relationship Id="rId2" Type="http://schemas.openxmlformats.org/officeDocument/2006/relationships/slideLayout" Target="../slideLayouts/slideLayout193.xml"/><Relationship Id="rId1" Type="http://schemas.openxmlformats.org/officeDocument/2006/relationships/slideLayout" Target="../slideLayouts/slideLayout192.xml"/><Relationship Id="rId6" Type="http://schemas.openxmlformats.org/officeDocument/2006/relationships/slideLayout" Target="../slideLayouts/slideLayout197.xml"/><Relationship Id="rId11" Type="http://schemas.openxmlformats.org/officeDocument/2006/relationships/slideLayout" Target="../slideLayouts/slideLayout202.xml"/><Relationship Id="rId5" Type="http://schemas.openxmlformats.org/officeDocument/2006/relationships/slideLayout" Target="../slideLayouts/slideLayout196.xml"/><Relationship Id="rId10" Type="http://schemas.openxmlformats.org/officeDocument/2006/relationships/slideLayout" Target="../slideLayouts/slideLayout201.xml"/><Relationship Id="rId4" Type="http://schemas.openxmlformats.org/officeDocument/2006/relationships/slideLayout" Target="../slideLayouts/slideLayout195.xml"/><Relationship Id="rId9" Type="http://schemas.openxmlformats.org/officeDocument/2006/relationships/slideLayout" Target="../slideLayouts/slideLayout200.xml"/><Relationship Id="rId14" Type="http://schemas.openxmlformats.org/officeDocument/2006/relationships/image" Target="../media/image1.jpeg"/></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11.xml"/><Relationship Id="rId13" Type="http://schemas.openxmlformats.org/officeDocument/2006/relationships/theme" Target="../theme/theme18.xml"/><Relationship Id="rId3" Type="http://schemas.openxmlformats.org/officeDocument/2006/relationships/slideLayout" Target="../slideLayouts/slideLayout206.xml"/><Relationship Id="rId7" Type="http://schemas.openxmlformats.org/officeDocument/2006/relationships/slideLayout" Target="../slideLayouts/slideLayout210.xml"/><Relationship Id="rId12" Type="http://schemas.openxmlformats.org/officeDocument/2006/relationships/slideLayout" Target="../slideLayouts/slideLayout215.xml"/><Relationship Id="rId2" Type="http://schemas.openxmlformats.org/officeDocument/2006/relationships/slideLayout" Target="../slideLayouts/slideLayout205.xml"/><Relationship Id="rId1" Type="http://schemas.openxmlformats.org/officeDocument/2006/relationships/slideLayout" Target="../slideLayouts/slideLayout204.xml"/><Relationship Id="rId6" Type="http://schemas.openxmlformats.org/officeDocument/2006/relationships/slideLayout" Target="../slideLayouts/slideLayout209.xml"/><Relationship Id="rId11" Type="http://schemas.openxmlformats.org/officeDocument/2006/relationships/slideLayout" Target="../slideLayouts/slideLayout214.xml"/><Relationship Id="rId5" Type="http://schemas.openxmlformats.org/officeDocument/2006/relationships/slideLayout" Target="../slideLayouts/slideLayout208.xml"/><Relationship Id="rId10" Type="http://schemas.openxmlformats.org/officeDocument/2006/relationships/slideLayout" Target="../slideLayouts/slideLayout213.xml"/><Relationship Id="rId4" Type="http://schemas.openxmlformats.org/officeDocument/2006/relationships/slideLayout" Target="../slideLayouts/slideLayout207.xml"/><Relationship Id="rId9" Type="http://schemas.openxmlformats.org/officeDocument/2006/relationships/slideLayout" Target="../slideLayouts/slideLayout212.xml"/><Relationship Id="rId14" Type="http://schemas.openxmlformats.org/officeDocument/2006/relationships/image" Target="../media/image1.jpeg"/></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223.xml"/><Relationship Id="rId13" Type="http://schemas.openxmlformats.org/officeDocument/2006/relationships/theme" Target="../theme/theme19.xml"/><Relationship Id="rId3" Type="http://schemas.openxmlformats.org/officeDocument/2006/relationships/slideLayout" Target="../slideLayouts/slideLayout218.xml"/><Relationship Id="rId7" Type="http://schemas.openxmlformats.org/officeDocument/2006/relationships/slideLayout" Target="../slideLayouts/slideLayout222.xml"/><Relationship Id="rId12" Type="http://schemas.openxmlformats.org/officeDocument/2006/relationships/slideLayout" Target="../slideLayouts/slideLayout227.xml"/><Relationship Id="rId2" Type="http://schemas.openxmlformats.org/officeDocument/2006/relationships/slideLayout" Target="../slideLayouts/slideLayout217.xml"/><Relationship Id="rId1" Type="http://schemas.openxmlformats.org/officeDocument/2006/relationships/slideLayout" Target="../slideLayouts/slideLayout216.xml"/><Relationship Id="rId6" Type="http://schemas.openxmlformats.org/officeDocument/2006/relationships/slideLayout" Target="../slideLayouts/slideLayout221.xml"/><Relationship Id="rId11" Type="http://schemas.openxmlformats.org/officeDocument/2006/relationships/slideLayout" Target="../slideLayouts/slideLayout226.xml"/><Relationship Id="rId5" Type="http://schemas.openxmlformats.org/officeDocument/2006/relationships/slideLayout" Target="../slideLayouts/slideLayout220.xml"/><Relationship Id="rId10" Type="http://schemas.openxmlformats.org/officeDocument/2006/relationships/slideLayout" Target="../slideLayouts/slideLayout225.xml"/><Relationship Id="rId4" Type="http://schemas.openxmlformats.org/officeDocument/2006/relationships/slideLayout" Target="../slideLayouts/slideLayout219.xml"/><Relationship Id="rId9" Type="http://schemas.openxmlformats.org/officeDocument/2006/relationships/slideLayout" Target="../slideLayouts/slideLayout224.xml"/><Relationship Id="rId14" Type="http://schemas.openxmlformats.org/officeDocument/2006/relationships/image" Target="../media/image1.jpeg"/></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35.xml"/><Relationship Id="rId13" Type="http://schemas.openxmlformats.org/officeDocument/2006/relationships/theme" Target="../theme/theme20.xml"/><Relationship Id="rId3" Type="http://schemas.openxmlformats.org/officeDocument/2006/relationships/slideLayout" Target="../slideLayouts/slideLayout230.xml"/><Relationship Id="rId7" Type="http://schemas.openxmlformats.org/officeDocument/2006/relationships/slideLayout" Target="../slideLayouts/slideLayout234.xml"/><Relationship Id="rId12" Type="http://schemas.openxmlformats.org/officeDocument/2006/relationships/slideLayout" Target="../slideLayouts/slideLayout239.xml"/><Relationship Id="rId2" Type="http://schemas.openxmlformats.org/officeDocument/2006/relationships/slideLayout" Target="../slideLayouts/slideLayout229.xml"/><Relationship Id="rId1" Type="http://schemas.openxmlformats.org/officeDocument/2006/relationships/slideLayout" Target="../slideLayouts/slideLayout228.xml"/><Relationship Id="rId6" Type="http://schemas.openxmlformats.org/officeDocument/2006/relationships/slideLayout" Target="../slideLayouts/slideLayout233.xml"/><Relationship Id="rId11" Type="http://schemas.openxmlformats.org/officeDocument/2006/relationships/slideLayout" Target="../slideLayouts/slideLayout238.xml"/><Relationship Id="rId5" Type="http://schemas.openxmlformats.org/officeDocument/2006/relationships/slideLayout" Target="../slideLayouts/slideLayout232.xml"/><Relationship Id="rId10" Type="http://schemas.openxmlformats.org/officeDocument/2006/relationships/slideLayout" Target="../slideLayouts/slideLayout237.xml"/><Relationship Id="rId4" Type="http://schemas.openxmlformats.org/officeDocument/2006/relationships/slideLayout" Target="../slideLayouts/slideLayout231.xml"/><Relationship Id="rId9" Type="http://schemas.openxmlformats.org/officeDocument/2006/relationships/slideLayout" Target="../slideLayouts/slideLayout236.xml"/><Relationship Id="rId14" Type="http://schemas.openxmlformats.org/officeDocument/2006/relationships/image" Target="../media/image1.jpeg"/></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247.xml"/><Relationship Id="rId13" Type="http://schemas.openxmlformats.org/officeDocument/2006/relationships/theme" Target="../theme/theme21.xml"/><Relationship Id="rId3" Type="http://schemas.openxmlformats.org/officeDocument/2006/relationships/slideLayout" Target="../slideLayouts/slideLayout242.xml"/><Relationship Id="rId7" Type="http://schemas.openxmlformats.org/officeDocument/2006/relationships/slideLayout" Target="../slideLayouts/slideLayout246.xml"/><Relationship Id="rId12" Type="http://schemas.openxmlformats.org/officeDocument/2006/relationships/slideLayout" Target="../slideLayouts/slideLayout251.xml"/><Relationship Id="rId2" Type="http://schemas.openxmlformats.org/officeDocument/2006/relationships/slideLayout" Target="../slideLayouts/slideLayout241.xml"/><Relationship Id="rId1" Type="http://schemas.openxmlformats.org/officeDocument/2006/relationships/slideLayout" Target="../slideLayouts/slideLayout240.xml"/><Relationship Id="rId6" Type="http://schemas.openxmlformats.org/officeDocument/2006/relationships/slideLayout" Target="../slideLayouts/slideLayout245.xml"/><Relationship Id="rId11" Type="http://schemas.openxmlformats.org/officeDocument/2006/relationships/slideLayout" Target="../slideLayouts/slideLayout250.xml"/><Relationship Id="rId5" Type="http://schemas.openxmlformats.org/officeDocument/2006/relationships/slideLayout" Target="../slideLayouts/slideLayout244.xml"/><Relationship Id="rId10" Type="http://schemas.openxmlformats.org/officeDocument/2006/relationships/slideLayout" Target="../slideLayouts/slideLayout249.xml"/><Relationship Id="rId4" Type="http://schemas.openxmlformats.org/officeDocument/2006/relationships/slideLayout" Target="../slideLayouts/slideLayout243.xml"/><Relationship Id="rId9" Type="http://schemas.openxmlformats.org/officeDocument/2006/relationships/slideLayout" Target="../slideLayouts/slideLayout248.xml"/><Relationship Id="rId14" Type="http://schemas.openxmlformats.org/officeDocument/2006/relationships/image" Target="../media/image1.jpe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259.xml"/><Relationship Id="rId13" Type="http://schemas.openxmlformats.org/officeDocument/2006/relationships/theme" Target="../theme/theme22.xml"/><Relationship Id="rId3" Type="http://schemas.openxmlformats.org/officeDocument/2006/relationships/slideLayout" Target="../slideLayouts/slideLayout254.xml"/><Relationship Id="rId7" Type="http://schemas.openxmlformats.org/officeDocument/2006/relationships/slideLayout" Target="../slideLayouts/slideLayout258.xml"/><Relationship Id="rId12" Type="http://schemas.openxmlformats.org/officeDocument/2006/relationships/slideLayout" Target="../slideLayouts/slideLayout263.xml"/><Relationship Id="rId2" Type="http://schemas.openxmlformats.org/officeDocument/2006/relationships/slideLayout" Target="../slideLayouts/slideLayout253.xml"/><Relationship Id="rId1" Type="http://schemas.openxmlformats.org/officeDocument/2006/relationships/slideLayout" Target="../slideLayouts/slideLayout252.xml"/><Relationship Id="rId6" Type="http://schemas.openxmlformats.org/officeDocument/2006/relationships/slideLayout" Target="../slideLayouts/slideLayout257.xml"/><Relationship Id="rId11" Type="http://schemas.openxmlformats.org/officeDocument/2006/relationships/slideLayout" Target="../slideLayouts/slideLayout262.xml"/><Relationship Id="rId5" Type="http://schemas.openxmlformats.org/officeDocument/2006/relationships/slideLayout" Target="../slideLayouts/slideLayout256.xml"/><Relationship Id="rId10" Type="http://schemas.openxmlformats.org/officeDocument/2006/relationships/slideLayout" Target="../slideLayouts/slideLayout261.xml"/><Relationship Id="rId4" Type="http://schemas.openxmlformats.org/officeDocument/2006/relationships/slideLayout" Target="../slideLayouts/slideLayout255.xml"/><Relationship Id="rId9" Type="http://schemas.openxmlformats.org/officeDocument/2006/relationships/slideLayout" Target="../slideLayouts/slideLayout260.xml"/><Relationship Id="rId14" Type="http://schemas.openxmlformats.org/officeDocument/2006/relationships/image" Target="../media/image1.jpeg"/></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271.xml"/><Relationship Id="rId13" Type="http://schemas.openxmlformats.org/officeDocument/2006/relationships/theme" Target="../theme/theme23.xml"/><Relationship Id="rId3" Type="http://schemas.openxmlformats.org/officeDocument/2006/relationships/slideLayout" Target="../slideLayouts/slideLayout266.xml"/><Relationship Id="rId7" Type="http://schemas.openxmlformats.org/officeDocument/2006/relationships/slideLayout" Target="../slideLayouts/slideLayout270.xml"/><Relationship Id="rId12" Type="http://schemas.openxmlformats.org/officeDocument/2006/relationships/slideLayout" Target="../slideLayouts/slideLayout275.xml"/><Relationship Id="rId2" Type="http://schemas.openxmlformats.org/officeDocument/2006/relationships/slideLayout" Target="../slideLayouts/slideLayout265.xml"/><Relationship Id="rId1" Type="http://schemas.openxmlformats.org/officeDocument/2006/relationships/slideLayout" Target="../slideLayouts/slideLayout264.xml"/><Relationship Id="rId6" Type="http://schemas.openxmlformats.org/officeDocument/2006/relationships/slideLayout" Target="../slideLayouts/slideLayout269.xml"/><Relationship Id="rId11" Type="http://schemas.openxmlformats.org/officeDocument/2006/relationships/slideLayout" Target="../slideLayouts/slideLayout274.xml"/><Relationship Id="rId5" Type="http://schemas.openxmlformats.org/officeDocument/2006/relationships/slideLayout" Target="../slideLayouts/slideLayout268.xml"/><Relationship Id="rId10" Type="http://schemas.openxmlformats.org/officeDocument/2006/relationships/slideLayout" Target="../slideLayouts/slideLayout273.xml"/><Relationship Id="rId4" Type="http://schemas.openxmlformats.org/officeDocument/2006/relationships/slideLayout" Target="../slideLayouts/slideLayout267.xml"/><Relationship Id="rId9" Type="http://schemas.openxmlformats.org/officeDocument/2006/relationships/slideLayout" Target="../slideLayouts/slideLayout27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1DCD3E-E6A8-4928-8A49-885BBDCA3C2A}" type="datetimeFigureOut">
              <a:rPr lang="en-GB" smtClean="0"/>
              <a:t>19/09/2018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30F3FF-A426-4B03-A87D-83BAF6295BD2}" type="slidenum">
              <a:rPr lang="en-GB" smtClean="0"/>
              <a:t>‹#›</a:t>
            </a:fld>
            <a:endParaRPr lang="en-GB"/>
          </a:p>
        </p:txBody>
      </p:sp>
    </p:spTree>
    <p:extLst>
      <p:ext uri="{BB962C8B-B14F-4D97-AF65-F5344CB8AC3E}">
        <p14:creationId xmlns:p14="http://schemas.microsoft.com/office/powerpoint/2010/main" val="2890041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9131444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3403634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40083593"/>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394796624"/>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87594725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01045469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22435461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70887205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 id="214748376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186063013"/>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16886146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265358369"/>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556564627"/>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842981994"/>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55505963"/>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484376278"/>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47" r:id="rId5"/>
    <p:sldLayoutId id="2147483848" r:id="rId6"/>
    <p:sldLayoutId id="2147483849" r:id="rId7"/>
    <p:sldLayoutId id="2147483850" r:id="rId8"/>
    <p:sldLayoutId id="2147483851" r:id="rId9"/>
    <p:sldLayoutId id="2147483852" r:id="rId10"/>
    <p:sldLayoutId id="2147483853" r:id="rId11"/>
    <p:sldLayoutId id="2147483854"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302363906"/>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4041418373"/>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80"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088395574"/>
      </p:ext>
    </p:extLst>
  </p:cSld>
  <p:clrMap bg1="lt1" tx1="dk1" bg2="lt2" tx2="dk2" accent1="accent1" accent2="accent2" accent3="accent3" accent4="accent4" accent5="accent5" accent6="accent6" hlink="hlink" folHlink="folHlink"/>
  <p:sldLayoutIdLst>
    <p:sldLayoutId id="2147483882" r:id="rId1"/>
    <p:sldLayoutId id="2147483883" r:id="rId2"/>
    <p:sldLayoutId id="2147483884" r:id="rId3"/>
    <p:sldLayoutId id="2147483885" r:id="rId4"/>
    <p:sldLayoutId id="2147483886" r:id="rId5"/>
    <p:sldLayoutId id="2147483887" r:id="rId6"/>
    <p:sldLayoutId id="2147483888" r:id="rId7"/>
    <p:sldLayoutId id="2147483889" r:id="rId8"/>
    <p:sldLayoutId id="2147483890" r:id="rId9"/>
    <p:sldLayoutId id="2147483891" r:id="rId10"/>
    <p:sldLayoutId id="2147483892" r:id="rId11"/>
    <p:sldLayoutId id="2147483893"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3629069804"/>
      </p:ext>
    </p:extLst>
  </p:cSld>
  <p:clrMap bg1="lt1" tx1="dk1" bg2="lt2" tx2="dk2" accent1="accent1" accent2="accent2" accent3="accent3" accent4="accent4" accent5="accent5" accent6="accent6" hlink="hlink" folHlink="folHlink"/>
  <p:sldLayoutIdLst>
    <p:sldLayoutId id="2147483895" r:id="rId1"/>
    <p:sldLayoutId id="2147483896" r:id="rId2"/>
    <p:sldLayoutId id="2147483897" r:id="rId3"/>
    <p:sldLayoutId id="2147483898" r:id="rId4"/>
    <p:sldLayoutId id="2147483899" r:id="rId5"/>
    <p:sldLayoutId id="2147483900" r:id="rId6"/>
    <p:sldLayoutId id="2147483901" r:id="rId7"/>
    <p:sldLayoutId id="2147483902" r:id="rId8"/>
    <p:sldLayoutId id="2147483903" r:id="rId9"/>
    <p:sldLayoutId id="2147483904" r:id="rId10"/>
    <p:sldLayoutId id="2147483905" r:id="rId11"/>
    <p:sldLayoutId id="2147483906"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388414598"/>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635680436"/>
      </p:ext>
    </p:extLst>
  </p:cSld>
  <p:clrMap bg1="lt1" tx1="dk1" bg2="lt2" tx2="dk2" accent1="accent1" accent2="accent2" accent3="accent3" accent4="accent4" accent5="accent5" accent6="accent6" hlink="hlink" folHlink="folHlink"/>
  <p:sldLayoutIdLst>
    <p:sldLayoutId id="2147483921" r:id="rId1"/>
    <p:sldLayoutId id="2147483922" r:id="rId2"/>
    <p:sldLayoutId id="2147483923" r:id="rId3"/>
    <p:sldLayoutId id="2147483924" r:id="rId4"/>
    <p:sldLayoutId id="2147483925" r:id="rId5"/>
    <p:sldLayoutId id="2147483926" r:id="rId6"/>
    <p:sldLayoutId id="2147483927" r:id="rId7"/>
    <p:sldLayoutId id="2147483928" r:id="rId8"/>
    <p:sldLayoutId id="2147483929" r:id="rId9"/>
    <p:sldLayoutId id="2147483930" r:id="rId10"/>
    <p:sldLayoutId id="2147483931" r:id="rId11"/>
    <p:sldLayoutId id="214748393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004A69B8-2871-4FA4-8492-B069FF631261}" type="datetimeFigureOut">
              <a:rPr lang="en-GB"/>
              <a:pPr>
                <a:defRPr/>
              </a:pPr>
              <a:t>19/09/2018</a:t>
            </a:fld>
            <a:endParaRPr lang="en-GB" dirty="0"/>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itchFamily="34" charset="0"/>
              </a:defRPr>
            </a:lvl1pPr>
          </a:lstStyle>
          <a:p>
            <a:pPr fontAlgn="base">
              <a:spcBef>
                <a:spcPct val="0"/>
              </a:spcBef>
              <a:spcAft>
                <a:spcPct val="0"/>
              </a:spcAft>
            </a:pPr>
            <a:fld id="{3DC78687-D1FC-4C4A-9241-4888D1D80AA4}" type="slidenum">
              <a:rPr lang="en-GB" altLang="en-US">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2577724099"/>
      </p:ext>
    </p:extLst>
  </p:cSld>
  <p:clrMap bg1="lt1" tx1="dk1" bg2="lt2" tx2="dk2" accent1="accent1" accent2="accent2" accent3="accent3" accent4="accent4" accent5="accent5" accent6="accent6" hlink="hlink" folHlink="folHlink"/>
  <p:sldLayoutIdLst>
    <p:sldLayoutId id="2147483934" r:id="rId1"/>
    <p:sldLayoutId id="2147483935" r:id="rId2"/>
    <p:sldLayoutId id="2147483936" r:id="rId3"/>
    <p:sldLayoutId id="2147483937" r:id="rId4"/>
    <p:sldLayoutId id="2147483938" r:id="rId5"/>
    <p:sldLayoutId id="2147483939" r:id="rId6"/>
    <p:sldLayoutId id="2147483940" r:id="rId7"/>
    <p:sldLayoutId id="2147483941" r:id="rId8"/>
    <p:sldLayoutId id="2147483942" r:id="rId9"/>
    <p:sldLayoutId id="2147483943" r:id="rId10"/>
    <p:sldLayoutId id="2147483944" r:id="rId11"/>
    <p:sldLayoutId id="2147483945"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8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5.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07.xml"/></Relationships>
</file>

<file path=ppt/slides/_rels/slide10.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9.xml"/><Relationship Id="rId1" Type="http://schemas.openxmlformats.org/officeDocument/2006/relationships/slideLayout" Target="../slideLayouts/slideLayout10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0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4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5.xml"/></Relationships>
</file>

<file path=ppt/slides/_rels/slide23.xml.rels><?xml version="1.0" encoding="UTF-8" standalone="yes"?>
<Relationships xmlns="http://schemas.openxmlformats.org/package/2006/relationships"><Relationship Id="rId3" Type="http://schemas.openxmlformats.org/officeDocument/2006/relationships/hyperlink" Target="http://www.zerotothree.org/" TargetMode="External"/><Relationship Id="rId2" Type="http://schemas.openxmlformats.org/officeDocument/2006/relationships/hyperlink" Target="http://developingchild.harvard.edu/" TargetMode="External"/><Relationship Id="rId1" Type="http://schemas.openxmlformats.org/officeDocument/2006/relationships/slideLayout" Target="../slideLayouts/slideLayout2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2207568" y="1556793"/>
            <a:ext cx="7772400" cy="1470025"/>
          </a:xfrm>
        </p:spPr>
        <p:txBody>
          <a:bodyPr/>
          <a:lstStyle/>
          <a:p>
            <a:r>
              <a:rPr lang="cy-GB" altLang="en-US" dirty="0" smtClean="0"/>
              <a:t>Datblygiad niwrolegol a dysgu </a:t>
            </a:r>
            <a:r>
              <a:rPr lang="en-GB" altLang="en-US" dirty="0" smtClean="0"/>
              <a:t/>
            </a:r>
            <a:br>
              <a:rPr lang="en-GB" altLang="en-US" dirty="0" smtClean="0"/>
            </a:br>
            <a:r>
              <a:rPr lang="en-GB" altLang="en-US" dirty="0" smtClean="0"/>
              <a:t>Neurological development and learning</a:t>
            </a:r>
          </a:p>
        </p:txBody>
      </p:sp>
    </p:spTree>
    <p:extLst>
      <p:ext uri="{BB962C8B-B14F-4D97-AF65-F5344CB8AC3E}">
        <p14:creationId xmlns:p14="http://schemas.microsoft.com/office/powerpoint/2010/main" val="1242223778"/>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cy-GB" altLang="en-US" sz="4000" dirty="0"/>
              <a:t>Datblygiad Strwythur yr Ymennydd </a:t>
            </a:r>
            <a:r>
              <a:rPr lang="en-GB" altLang="en-US" dirty="0" smtClean="0"/>
              <a:t/>
            </a:r>
            <a:br>
              <a:rPr lang="en-GB" altLang="en-US" dirty="0" smtClean="0"/>
            </a:br>
            <a:r>
              <a:rPr lang="en-GB" altLang="en-US" dirty="0" smtClean="0"/>
              <a:t>Developing Brain Architecture</a:t>
            </a:r>
          </a:p>
        </p:txBody>
      </p:sp>
      <p:sp>
        <p:nvSpPr>
          <p:cNvPr id="18435" name="Content Placeholder 2"/>
          <p:cNvSpPr>
            <a:spLocks noGrp="1"/>
          </p:cNvSpPr>
          <p:nvPr>
            <p:ph sz="half" idx="1"/>
          </p:nvPr>
        </p:nvSpPr>
        <p:spPr>
          <a:xfrm>
            <a:off x="1981200" y="1600200"/>
            <a:ext cx="4038600" cy="3989388"/>
          </a:xfrm>
        </p:spPr>
        <p:txBody>
          <a:bodyPr/>
          <a:lstStyle/>
          <a:p>
            <a:r>
              <a:rPr lang="cy-GB" altLang="en-US" dirty="0" smtClean="0"/>
              <a:t>Mae ymennydd babanod yn datblygu drwy brofiadau.</a:t>
            </a:r>
          </a:p>
          <a:p>
            <a:r>
              <a:rPr lang="cy-GB" altLang="en-US" dirty="0" smtClean="0"/>
              <a:t>Mae datblygiad corfforol a niwrolegol wedi’u cysylltu’n gyfan gwbl.</a:t>
            </a:r>
          </a:p>
          <a:p>
            <a:r>
              <a:rPr lang="en-GB" altLang="en-US" dirty="0" smtClean="0"/>
              <a:t>https</a:t>
            </a:r>
            <a:r>
              <a:rPr lang="en-GB" altLang="en-US" dirty="0"/>
              <a:t>://youtu.be/VNNsN9IJkws</a:t>
            </a:r>
          </a:p>
          <a:p>
            <a:endParaRPr lang="en-GB" altLang="en-US" dirty="0" smtClean="0"/>
          </a:p>
        </p:txBody>
      </p:sp>
      <p:sp>
        <p:nvSpPr>
          <p:cNvPr id="18436" name="Content Placeholder 3"/>
          <p:cNvSpPr>
            <a:spLocks noGrp="1"/>
          </p:cNvSpPr>
          <p:nvPr>
            <p:ph sz="half" idx="2"/>
          </p:nvPr>
        </p:nvSpPr>
        <p:spPr>
          <a:xfrm>
            <a:off x="6172200" y="1600200"/>
            <a:ext cx="4038600" cy="3989388"/>
          </a:xfrm>
        </p:spPr>
        <p:txBody>
          <a:bodyPr/>
          <a:lstStyle/>
          <a:p>
            <a:r>
              <a:rPr lang="en-GB" altLang="en-US" dirty="0" smtClean="0"/>
              <a:t>The brain of the infant develops through experiences.</a:t>
            </a:r>
          </a:p>
          <a:p>
            <a:r>
              <a:rPr lang="en-GB" altLang="en-US" dirty="0" smtClean="0"/>
              <a:t>Physical and neurological development is entirely linked.</a:t>
            </a:r>
          </a:p>
          <a:p>
            <a:r>
              <a:rPr lang="en-GB" altLang="en-US" dirty="0" smtClean="0"/>
              <a:t>https://youtu.be/VNNsN9IJkws</a:t>
            </a:r>
          </a:p>
          <a:p>
            <a:endParaRPr lang="en-GB" altLang="en-US" dirty="0" smtClean="0"/>
          </a:p>
        </p:txBody>
      </p:sp>
    </p:spTree>
    <p:extLst>
      <p:ext uri="{BB962C8B-B14F-4D97-AF65-F5344CB8AC3E}">
        <p14:creationId xmlns:p14="http://schemas.microsoft.com/office/powerpoint/2010/main" val="12625522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2226469" y="1"/>
            <a:ext cx="7772400" cy="1384995"/>
          </a:xfrm>
        </p:spPr>
        <p:txBody>
          <a:bodyPr>
            <a:spAutoFit/>
          </a:bodyPr>
          <a:lstStyle/>
          <a:p>
            <a:pPr eaLnBrk="1" hangingPunct="1"/>
            <a:r>
              <a:rPr lang="cy-GB" altLang="en-US" sz="4000" dirty="0"/>
              <a:t>Datblygiad yr ymennydd cyn geni </a:t>
            </a:r>
            <a:br>
              <a:rPr lang="cy-GB" altLang="en-US" sz="4000" dirty="0"/>
            </a:br>
            <a:r>
              <a:rPr lang="en-US" altLang="en-US" dirty="0" smtClean="0"/>
              <a:t>Prenatal brain development </a:t>
            </a:r>
          </a:p>
        </p:txBody>
      </p:sp>
      <p:sp>
        <p:nvSpPr>
          <p:cNvPr id="20483" name="Rectangle 3"/>
          <p:cNvSpPr>
            <a:spLocks noGrp="1" noChangeArrowheads="1"/>
          </p:cNvSpPr>
          <p:nvPr>
            <p:ph type="body" sz="half" idx="4294967295"/>
          </p:nvPr>
        </p:nvSpPr>
        <p:spPr>
          <a:xfrm>
            <a:off x="1524001" y="2017714"/>
            <a:ext cx="3635375" cy="4840287"/>
          </a:xfrm>
        </p:spPr>
        <p:txBody>
          <a:bodyPr/>
          <a:lstStyle/>
          <a:p>
            <a:pPr eaLnBrk="1" hangingPunct="1"/>
            <a:endParaRPr lang="cy-GB" altLang="en-US" sz="1600"/>
          </a:p>
        </p:txBody>
      </p:sp>
      <p:sp>
        <p:nvSpPr>
          <p:cNvPr id="20484" name="Rectangle 4"/>
          <p:cNvSpPr>
            <a:spLocks noGrp="1" noChangeArrowheads="1" noTextEdit="1"/>
          </p:cNvSpPr>
          <p:nvPr>
            <p:ph type="chart" sz="half" idx="4294967295"/>
          </p:nvPr>
        </p:nvSpPr>
        <p:spPr>
          <a:xfrm>
            <a:off x="6652706" y="2239963"/>
            <a:ext cx="3810000" cy="4114800"/>
          </a:xfrm>
        </p:spPr>
      </p:sp>
      <p:pic>
        <p:nvPicPr>
          <p:cNvPr id="20485" name="Picture 5" descr="Fig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1412875"/>
            <a:ext cx="8675688" cy="494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6" name="Rectangle 6"/>
          <p:cNvSpPr>
            <a:spLocks noChangeArrowheads="1"/>
          </p:cNvSpPr>
          <p:nvPr/>
        </p:nvSpPr>
        <p:spPr bwMode="auto">
          <a:xfrm rot="10739939" flipV="1">
            <a:off x="1784650" y="5754600"/>
            <a:ext cx="866823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2400" dirty="0">
                <a:solidFill>
                  <a:prstClr val="black"/>
                </a:solidFill>
                <a:latin typeface="Arial" pitchFamily="34" charset="0"/>
                <a:ea typeface="MS PGothic" pitchFamily="34" charset="-128"/>
                <a:cs typeface="Arial" pitchFamily="34" charset="0"/>
              </a:rPr>
              <a:t>Llun o / </a:t>
            </a:r>
            <a:r>
              <a:rPr lang="en-GB" altLang="en-US" sz="2400" dirty="0">
                <a:solidFill>
                  <a:prstClr val="black"/>
                </a:solidFill>
                <a:latin typeface="Arial" pitchFamily="34" charset="0"/>
                <a:ea typeface="MS PGothic" pitchFamily="34" charset="-128"/>
                <a:cs typeface="Arial" pitchFamily="34" charset="0"/>
              </a:rPr>
              <a:t>Image from</a:t>
            </a:r>
            <a:r>
              <a:rPr lang="cy-GB" altLang="en-US" sz="2400" dirty="0">
                <a:solidFill>
                  <a:prstClr val="black"/>
                </a:solidFill>
                <a:latin typeface="Arial" pitchFamily="34" charset="0"/>
                <a:ea typeface="MS PGothic" pitchFamily="34" charset="-128"/>
                <a:cs typeface="Arial" pitchFamily="34" charset="0"/>
              </a:rPr>
              <a:t>: http://www.psy.miami.edu/faculty/dmessinger/c_c/Infancy/sessions/g_develop_brain.ppt#11</a:t>
            </a:r>
          </a:p>
        </p:txBody>
      </p:sp>
    </p:spTree>
    <p:extLst>
      <p:ext uri="{BB962C8B-B14F-4D97-AF65-F5344CB8AC3E}">
        <p14:creationId xmlns:p14="http://schemas.microsoft.com/office/powerpoint/2010/main" val="306439288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1544" y="116632"/>
            <a:ext cx="8229600" cy="1143000"/>
          </a:xfrm>
        </p:spPr>
        <p:txBody>
          <a:bodyPr/>
          <a:lstStyle/>
          <a:p>
            <a:pPr eaLnBrk="1" hangingPunct="1"/>
            <a:r>
              <a:rPr lang="en-GB" altLang="en-US" noProof="1"/>
              <a:t>Datblygiad yr Ymennydd</a:t>
            </a:r>
            <a:br>
              <a:rPr lang="en-GB" altLang="en-US" noProof="1"/>
            </a:br>
            <a:r>
              <a:rPr lang="en-GB" altLang="en-US" noProof="1"/>
              <a:t>Brain Development</a:t>
            </a:r>
            <a:r>
              <a:rPr lang="en-GB" altLang="en-US" noProof="1" smtClean="0"/>
              <a:t>	</a:t>
            </a:r>
          </a:p>
        </p:txBody>
      </p:sp>
      <p:sp>
        <p:nvSpPr>
          <p:cNvPr id="22531" name="Rectangle 3"/>
          <p:cNvSpPr>
            <a:spLocks noGrp="1" noChangeArrowheads="1"/>
          </p:cNvSpPr>
          <p:nvPr>
            <p:ph sz="half" idx="1"/>
          </p:nvPr>
        </p:nvSpPr>
        <p:spPr>
          <a:xfrm>
            <a:off x="1991544" y="1412776"/>
            <a:ext cx="4038600" cy="3989040"/>
          </a:xfrm>
        </p:spPr>
        <p:txBody>
          <a:bodyPr/>
          <a:lstStyle/>
          <a:p>
            <a:pPr eaLnBrk="1" hangingPunct="1">
              <a:lnSpc>
                <a:spcPct val="80000"/>
              </a:lnSpc>
            </a:pPr>
            <a:r>
              <a:rPr lang="cy-GB" altLang="en-US" sz="2100" noProof="1"/>
              <a:t>Mae bron iawn yr holl niwronau sy’n rhan o’r ymennydd aeddfed yn y pen draw, yn cael eu ffurfio yn y groth ac yn bresennol wrth eni</a:t>
            </a:r>
          </a:p>
          <a:p>
            <a:pPr eaLnBrk="1" hangingPunct="1">
              <a:lnSpc>
                <a:spcPct val="80000"/>
              </a:lnSpc>
            </a:pPr>
            <a:r>
              <a:rPr lang="cy-GB" altLang="en-US" sz="2100" noProof="1"/>
              <a:t>Ar hyd bywyd, twf yr acsonau a’r dendridau a nifer y synapsau yw’r pethau sy’n newid (</a:t>
            </a:r>
            <a:r>
              <a:rPr lang="cy-GB" altLang="en-US" sz="2100" b="1" u="sng" noProof="1"/>
              <a:t>Synaptogenesis</a:t>
            </a:r>
            <a:r>
              <a:rPr lang="cy-GB" altLang="en-US" sz="2100" noProof="1"/>
              <a:t>)</a:t>
            </a:r>
          </a:p>
          <a:p>
            <a:pPr eaLnBrk="1" hangingPunct="1">
              <a:lnSpc>
                <a:spcPct val="80000"/>
              </a:lnSpc>
            </a:pPr>
            <a:r>
              <a:rPr lang="cy-GB" altLang="en-US" sz="2100" noProof="1"/>
              <a:t>Trwy ddatblygiad y plentyn – mae ‘</a:t>
            </a:r>
            <a:r>
              <a:rPr lang="cy-GB" altLang="en-US" sz="2100" b="1" u="sng" noProof="1"/>
              <a:t>tocio</a:t>
            </a:r>
            <a:r>
              <a:rPr lang="cy-GB" altLang="en-US" sz="2100" noProof="1"/>
              <a:t>’ yn digwydd- mireinio’r ymennydd mewn ymateb i ysgogiadau amgylcheddol </a:t>
            </a:r>
          </a:p>
          <a:p>
            <a:pPr eaLnBrk="1" hangingPunct="1">
              <a:lnSpc>
                <a:spcPct val="80000"/>
              </a:lnSpc>
            </a:pPr>
            <a:endParaRPr lang="en-GB" altLang="en-US" sz="2400" noProof="1"/>
          </a:p>
          <a:p>
            <a:pPr eaLnBrk="1" hangingPunct="1">
              <a:lnSpc>
                <a:spcPct val="80000"/>
              </a:lnSpc>
            </a:pPr>
            <a:endParaRPr lang="en-GB" altLang="en-US" sz="2400" noProof="1"/>
          </a:p>
        </p:txBody>
      </p:sp>
      <p:sp>
        <p:nvSpPr>
          <p:cNvPr id="2" name="Dalfan Cynnwys 1"/>
          <p:cNvSpPr>
            <a:spLocks noGrp="1"/>
          </p:cNvSpPr>
          <p:nvPr>
            <p:ph sz="half" idx="2"/>
          </p:nvPr>
        </p:nvSpPr>
        <p:spPr>
          <a:xfrm>
            <a:off x="6168008" y="1484784"/>
            <a:ext cx="4038600" cy="3989040"/>
          </a:xfrm>
        </p:spPr>
        <p:txBody>
          <a:bodyPr/>
          <a:lstStyle/>
          <a:p>
            <a:pPr lvl="0" eaLnBrk="1" hangingPunct="1">
              <a:lnSpc>
                <a:spcPct val="80000"/>
              </a:lnSpc>
            </a:pPr>
            <a:r>
              <a:rPr lang="en-GB" altLang="en-US" sz="2400" noProof="1">
                <a:solidFill>
                  <a:prstClr val="black"/>
                </a:solidFill>
              </a:rPr>
              <a:t>Almost all neurons which eventually comprise the mature brain- formed in womb-present at birth</a:t>
            </a:r>
          </a:p>
          <a:p>
            <a:pPr lvl="0" eaLnBrk="1" hangingPunct="1">
              <a:lnSpc>
                <a:spcPct val="80000"/>
              </a:lnSpc>
            </a:pPr>
            <a:r>
              <a:rPr lang="en-GB" altLang="en-US" sz="2400" noProof="1">
                <a:solidFill>
                  <a:prstClr val="black"/>
                </a:solidFill>
              </a:rPr>
              <a:t>Through life what changes is the growth of axons, dendrites and the number of synapses (</a:t>
            </a:r>
            <a:r>
              <a:rPr lang="en-GB" altLang="en-US" sz="2400" b="1" u="sng" noProof="1">
                <a:solidFill>
                  <a:prstClr val="black"/>
                </a:solidFill>
              </a:rPr>
              <a:t>Synaptogenesis</a:t>
            </a:r>
            <a:r>
              <a:rPr lang="en-GB" altLang="en-US" sz="2400" noProof="1">
                <a:solidFill>
                  <a:prstClr val="black"/>
                </a:solidFill>
              </a:rPr>
              <a:t>)</a:t>
            </a:r>
          </a:p>
          <a:p>
            <a:pPr lvl="0" eaLnBrk="1" hangingPunct="1">
              <a:lnSpc>
                <a:spcPct val="80000"/>
              </a:lnSpc>
            </a:pPr>
            <a:r>
              <a:rPr lang="en-GB" altLang="en-US" sz="2400" noProof="1">
                <a:solidFill>
                  <a:prstClr val="black"/>
                </a:solidFill>
              </a:rPr>
              <a:t>Through child development – ‘</a:t>
            </a:r>
            <a:r>
              <a:rPr lang="en-GB" altLang="en-US" sz="2400" b="1" u="sng" noProof="1">
                <a:solidFill>
                  <a:prstClr val="black"/>
                </a:solidFill>
              </a:rPr>
              <a:t>pruning</a:t>
            </a:r>
            <a:r>
              <a:rPr lang="en-GB" altLang="en-US" sz="2400" noProof="1">
                <a:solidFill>
                  <a:prstClr val="black"/>
                </a:solidFill>
              </a:rPr>
              <a:t>’ occurs- fine tuning of brain in response to environmental stimuli </a:t>
            </a:r>
          </a:p>
          <a:p>
            <a:endParaRPr lang="en-GB" dirty="0"/>
          </a:p>
        </p:txBody>
      </p:sp>
    </p:spTree>
    <p:extLst>
      <p:ext uri="{BB962C8B-B14F-4D97-AF65-F5344CB8AC3E}">
        <p14:creationId xmlns:p14="http://schemas.microsoft.com/office/powerpoint/2010/main" val="23377019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p:txBody>
          <a:bodyPr/>
          <a:lstStyle/>
          <a:p>
            <a:r>
              <a:rPr lang="en-GB" altLang="en-US" noProof="1" smtClean="0"/>
              <a:t>Datblygiad yr Ymennydd</a:t>
            </a:r>
            <a:br>
              <a:rPr lang="en-GB" altLang="en-US" noProof="1" smtClean="0"/>
            </a:br>
            <a:r>
              <a:rPr lang="en-GB" altLang="en-US" noProof="1" smtClean="0"/>
              <a:t>Brain Development</a:t>
            </a:r>
            <a:endParaRPr lang="en-GB" dirty="0"/>
          </a:p>
        </p:txBody>
      </p:sp>
      <p:sp>
        <p:nvSpPr>
          <p:cNvPr id="5" name="Dalfan Cynnwys 4"/>
          <p:cNvSpPr>
            <a:spLocks noGrp="1"/>
          </p:cNvSpPr>
          <p:nvPr>
            <p:ph sz="half" idx="1"/>
          </p:nvPr>
        </p:nvSpPr>
        <p:spPr/>
        <p:txBody>
          <a:bodyPr/>
          <a:lstStyle/>
          <a:p>
            <a:pPr lvl="0" eaLnBrk="1" hangingPunct="1">
              <a:lnSpc>
                <a:spcPct val="80000"/>
              </a:lnSpc>
            </a:pPr>
            <a:r>
              <a:rPr lang="cy-GB" altLang="en-US" sz="2400" b="1" u="sng" noProof="1">
                <a:solidFill>
                  <a:prstClr val="black"/>
                </a:solidFill>
              </a:rPr>
              <a:t>Myelineiddio</a:t>
            </a:r>
            <a:r>
              <a:rPr lang="cy-GB" altLang="en-US" sz="2400" noProof="1">
                <a:solidFill>
                  <a:prstClr val="black"/>
                </a:solidFill>
              </a:rPr>
              <a:t> – yn gwneud cysylltiadau niwronal sefydledig yn fwy effeithlon</a:t>
            </a:r>
          </a:p>
          <a:p>
            <a:pPr lvl="0" eaLnBrk="1" hangingPunct="1">
              <a:lnSpc>
                <a:spcPct val="80000"/>
              </a:lnSpc>
            </a:pPr>
            <a:r>
              <a:rPr lang="cy-GB" altLang="en-US" sz="2400" b="1" u="sng" noProof="1">
                <a:solidFill>
                  <a:prstClr val="black"/>
                </a:solidFill>
              </a:rPr>
              <a:t>Plastigrwydd</a:t>
            </a:r>
            <a:r>
              <a:rPr lang="cy-GB" altLang="en-US" sz="2400" noProof="1">
                <a:solidFill>
                  <a:prstClr val="black"/>
                </a:solidFill>
              </a:rPr>
              <a:t>- gallu’r ymennydd i newid yn sgil dysgu neu mewn ymateb i newidiadau amgylcheddol – yn amlwg iawn ym mabanod y blynyddoedd cynnar (ond mae’n digwydd i oedolion hefyd)</a:t>
            </a:r>
            <a:endParaRPr lang="cy-GB" noProof="1"/>
          </a:p>
        </p:txBody>
      </p:sp>
      <p:sp>
        <p:nvSpPr>
          <p:cNvPr id="6" name="Dalfan Cynnwys 5"/>
          <p:cNvSpPr>
            <a:spLocks noGrp="1"/>
          </p:cNvSpPr>
          <p:nvPr>
            <p:ph sz="half" idx="2"/>
          </p:nvPr>
        </p:nvSpPr>
        <p:spPr/>
        <p:txBody>
          <a:bodyPr/>
          <a:lstStyle/>
          <a:p>
            <a:pPr lvl="0" eaLnBrk="1" hangingPunct="1">
              <a:lnSpc>
                <a:spcPct val="80000"/>
              </a:lnSpc>
            </a:pPr>
            <a:r>
              <a:rPr lang="en-GB" altLang="en-US" sz="2400" b="1" u="sng" noProof="1">
                <a:solidFill>
                  <a:prstClr val="black"/>
                </a:solidFill>
              </a:rPr>
              <a:t>Myelinisation</a:t>
            </a:r>
            <a:r>
              <a:rPr lang="en-GB" altLang="en-US" sz="2400" noProof="1">
                <a:solidFill>
                  <a:prstClr val="black"/>
                </a:solidFill>
              </a:rPr>
              <a:t> – makes established neuronal connections more efficient</a:t>
            </a:r>
          </a:p>
          <a:p>
            <a:pPr lvl="0" eaLnBrk="1" hangingPunct="1">
              <a:lnSpc>
                <a:spcPct val="80000"/>
              </a:lnSpc>
            </a:pPr>
            <a:r>
              <a:rPr lang="en-GB" altLang="en-US" sz="2400" b="1" u="sng" noProof="1">
                <a:solidFill>
                  <a:prstClr val="black"/>
                </a:solidFill>
              </a:rPr>
              <a:t>Plasticty</a:t>
            </a:r>
            <a:r>
              <a:rPr lang="en-GB" altLang="en-US" sz="2400" noProof="1">
                <a:solidFill>
                  <a:prstClr val="black"/>
                </a:solidFill>
              </a:rPr>
              <a:t>- ability of brain to change as a result of learning or in response to environmental changes – very apparent in early years infants (but does occur in adulthood also)</a:t>
            </a:r>
          </a:p>
          <a:p>
            <a:endParaRPr lang="en-GB" dirty="0"/>
          </a:p>
        </p:txBody>
      </p:sp>
    </p:spTree>
    <p:extLst>
      <p:ext uri="{BB962C8B-B14F-4D97-AF65-F5344CB8AC3E}">
        <p14:creationId xmlns:p14="http://schemas.microsoft.com/office/powerpoint/2010/main" val="1720702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2"/>
          <p:cNvSpPr>
            <a:spLocks noGrp="1" noChangeArrowheads="1"/>
          </p:cNvSpPr>
          <p:nvPr>
            <p:ph type="title"/>
          </p:nvPr>
        </p:nvSpPr>
        <p:spPr>
          <a:xfrm>
            <a:off x="1955800" y="75608"/>
            <a:ext cx="8229600" cy="1143000"/>
          </a:xfrm>
        </p:spPr>
        <p:txBody>
          <a:bodyPr/>
          <a:lstStyle/>
          <a:p>
            <a:pPr eaLnBrk="1" hangingPunct="1"/>
            <a:r>
              <a:rPr lang="en-GB" altLang="en-US" smtClean="0"/>
              <a:t>Synaptogenesis</a:t>
            </a:r>
            <a:endParaRPr lang="en-US" altLang="en-US" smtClean="0"/>
          </a:p>
        </p:txBody>
      </p:sp>
      <p:pic>
        <p:nvPicPr>
          <p:cNvPr id="24579" name="Picture 5" descr="cellconnect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0" y="980729"/>
            <a:ext cx="5664200" cy="515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Rectangle 9"/>
          <p:cNvSpPr>
            <a:spLocks noChangeArrowheads="1"/>
          </p:cNvSpPr>
          <p:nvPr/>
        </p:nvSpPr>
        <p:spPr bwMode="auto">
          <a:xfrm>
            <a:off x="3283182" y="6136584"/>
            <a:ext cx="619125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1600" dirty="0">
                <a:solidFill>
                  <a:prstClr val="black"/>
                </a:solidFill>
                <a:latin typeface="Arial" pitchFamily="34" charset="0"/>
                <a:ea typeface="MS PGothic" pitchFamily="34" charset="-128"/>
                <a:cs typeface="Arial" pitchFamily="34" charset="0"/>
              </a:rPr>
              <a:t>Llun o</a:t>
            </a:r>
            <a:r>
              <a:rPr lang="en-US" altLang="en-US" sz="1600" dirty="0">
                <a:solidFill>
                  <a:prstClr val="black"/>
                </a:solidFill>
                <a:latin typeface="Arial" pitchFamily="34" charset="0"/>
                <a:ea typeface="MS PGothic" pitchFamily="34" charset="-128"/>
                <a:cs typeface="Arial" pitchFamily="34" charset="0"/>
              </a:rPr>
              <a:t> / Image from: http://www.inventivemindsgroup.com/wp-content/uploads/2009/06/cellconnections.jpg</a:t>
            </a:r>
          </a:p>
        </p:txBody>
      </p:sp>
    </p:spTree>
    <p:extLst>
      <p:ext uri="{BB962C8B-B14F-4D97-AF65-F5344CB8AC3E}">
        <p14:creationId xmlns:p14="http://schemas.microsoft.com/office/powerpoint/2010/main" val="3757842247"/>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cy-GB" altLang="en-US" dirty="0" smtClean="0"/>
              <a:t>Dendridau’n ymganghennu </a:t>
            </a:r>
            <a:r>
              <a:rPr lang="en-GB" altLang="en-US" dirty="0" smtClean="0"/>
              <a:t>Dendritic Arbour</a:t>
            </a:r>
          </a:p>
        </p:txBody>
      </p:sp>
      <p:pic>
        <p:nvPicPr>
          <p:cNvPr id="26627"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619375" y="1600201"/>
            <a:ext cx="6953250" cy="3916363"/>
          </a:xfrm>
        </p:spPr>
      </p:pic>
    </p:spTree>
    <p:extLst>
      <p:ext uri="{BB962C8B-B14F-4D97-AF65-F5344CB8AC3E}">
        <p14:creationId xmlns:p14="http://schemas.microsoft.com/office/powerpoint/2010/main" val="11342215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Brain development and secure loving relationships.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GB" sz="2000" dirty="0" smtClean="0"/>
              <a:t>New neuroscience, psychology and neurobiology research has identified wide ranging effects of early stress on a baby’s or toddlers nervous system.</a:t>
            </a:r>
          </a:p>
          <a:p>
            <a:pPr>
              <a:buFont typeface="Wingdings" panose="05000000000000000000" pitchFamily="2" charset="2"/>
              <a:buChar char="Ø"/>
            </a:pPr>
            <a:r>
              <a:rPr lang="en-GB" sz="2000" dirty="0" smtClean="0"/>
              <a:t> A baby’s brain development is shaped by the mothers diet and the biochemical of emotion whilst in the womb.</a:t>
            </a:r>
          </a:p>
          <a:p>
            <a:pPr>
              <a:buFont typeface="Wingdings" panose="05000000000000000000" pitchFamily="2" charset="2"/>
              <a:buChar char="Ø"/>
            </a:pPr>
            <a:r>
              <a:rPr lang="en-GB" sz="2000" dirty="0" smtClean="0"/>
              <a:t>Early parenting then guides this along with wider social and cultural expectations.</a:t>
            </a:r>
          </a:p>
          <a:p>
            <a:pPr>
              <a:buFont typeface="Wingdings" panose="05000000000000000000" pitchFamily="2" charset="2"/>
              <a:buChar char="Ø"/>
            </a:pPr>
            <a:r>
              <a:rPr lang="en-GB" sz="2000" dirty="0" smtClean="0"/>
              <a:t>It suggests that for prevention of behavioural traits, mental health issues to be effective then targeting support during pregnancy and the first two years of life could afford change.</a:t>
            </a:r>
          </a:p>
          <a:p>
            <a:pPr marL="0" indent="0">
              <a:buNone/>
            </a:pPr>
            <a:r>
              <a:rPr lang="en-GB" sz="2000" dirty="0" smtClean="0"/>
              <a:t>Discuss: </a:t>
            </a:r>
          </a:p>
          <a:p>
            <a:pPr marL="0" indent="0">
              <a:buNone/>
            </a:pPr>
            <a:r>
              <a:rPr lang="en-GB" sz="2000" dirty="0" smtClean="0"/>
              <a:t>how previously though predestined traits may now not be inherit? </a:t>
            </a:r>
          </a:p>
          <a:p>
            <a:pPr marL="0" indent="0">
              <a:buNone/>
            </a:pPr>
            <a:r>
              <a:rPr lang="en-GB" sz="2000" dirty="0"/>
              <a:t> </a:t>
            </a:r>
            <a:r>
              <a:rPr lang="en-GB" sz="2000" dirty="0" smtClean="0"/>
              <a:t>                                                                                                     (Gerhart 2015)</a:t>
            </a:r>
            <a:endParaRPr lang="en-GB" sz="2000" dirty="0"/>
          </a:p>
        </p:txBody>
      </p:sp>
    </p:spTree>
    <p:extLst>
      <p:ext uri="{BB962C8B-B14F-4D97-AF65-F5344CB8AC3E}">
        <p14:creationId xmlns:p14="http://schemas.microsoft.com/office/powerpoint/2010/main" val="1800426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title"/>
          </p:nvPr>
        </p:nvSpPr>
        <p:spPr>
          <a:xfrm>
            <a:off x="1991544" y="404664"/>
            <a:ext cx="8229600" cy="1143000"/>
          </a:xfrm>
        </p:spPr>
        <p:txBody>
          <a:bodyPr/>
          <a:lstStyle/>
          <a:p>
            <a:pPr eaLnBrk="1" hangingPunct="1"/>
            <a:r>
              <a:rPr lang="cy-GB" altLang="en-US" dirty="0" smtClean="0"/>
              <a:t>Esgeulustod</a:t>
            </a:r>
            <a:br>
              <a:rPr lang="cy-GB" altLang="en-US" dirty="0" smtClean="0"/>
            </a:br>
            <a:r>
              <a:rPr lang="en-GB" altLang="en-US" dirty="0" smtClean="0"/>
              <a:t>Neglect</a:t>
            </a:r>
            <a:r>
              <a:rPr lang="cy-GB" altLang="en-US" dirty="0" smtClean="0"/>
              <a:t/>
            </a:r>
            <a:br>
              <a:rPr lang="cy-GB" altLang="en-US" dirty="0" smtClean="0"/>
            </a:br>
            <a:endParaRPr lang="cy-GB" altLang="en-US" dirty="0" smtClean="0"/>
          </a:p>
        </p:txBody>
      </p:sp>
      <p:pic>
        <p:nvPicPr>
          <p:cNvPr id="28675" name="Picture 6" descr="twobrain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3668713" y="1416050"/>
            <a:ext cx="4857750" cy="4859338"/>
          </a:xfrm>
          <a:noFill/>
        </p:spPr>
      </p:pic>
      <p:sp>
        <p:nvSpPr>
          <p:cNvPr id="28676" name="Rectangle 10"/>
          <p:cNvSpPr>
            <a:spLocks noChangeArrowheads="1"/>
          </p:cNvSpPr>
          <p:nvPr/>
        </p:nvSpPr>
        <p:spPr bwMode="auto">
          <a:xfrm>
            <a:off x="6383338" y="6276976"/>
            <a:ext cx="42846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marL="342900" indent="-342900">
              <a:spcBef>
                <a:spcPct val="20000"/>
              </a:spcBef>
              <a:buFont typeface="Arial" pitchFamily="34" charset="0"/>
              <a:buChar char="•"/>
              <a:defRPr sz="3200">
                <a:solidFill>
                  <a:schemeClr val="tx1"/>
                </a:solidFill>
                <a:latin typeface="Myriad Pro" pitchFamily="34" charset="0"/>
              </a:defRPr>
            </a:lvl1pPr>
            <a:lvl2pPr marL="742950" indent="-285750">
              <a:spcBef>
                <a:spcPct val="20000"/>
              </a:spcBef>
              <a:buFont typeface="Arial" pitchFamily="34" charset="0"/>
              <a:buChar char="–"/>
              <a:defRPr sz="2800">
                <a:solidFill>
                  <a:schemeClr val="tx1"/>
                </a:solidFill>
                <a:latin typeface="Myriad Pro" pitchFamily="34" charset="0"/>
              </a:defRPr>
            </a:lvl2pPr>
            <a:lvl3pPr marL="1143000" indent="-228600">
              <a:spcBef>
                <a:spcPct val="20000"/>
              </a:spcBef>
              <a:buFont typeface="Arial" pitchFamily="34" charset="0"/>
              <a:buChar char="•"/>
              <a:defRPr sz="2400">
                <a:solidFill>
                  <a:schemeClr val="tx1"/>
                </a:solidFill>
                <a:latin typeface="Myriad Pro" pitchFamily="34" charset="0"/>
              </a:defRPr>
            </a:lvl3pPr>
            <a:lvl4pPr marL="1600200" indent="-228600">
              <a:spcBef>
                <a:spcPct val="20000"/>
              </a:spcBef>
              <a:buFont typeface="Arial" pitchFamily="34" charset="0"/>
              <a:buChar char="–"/>
              <a:defRPr sz="2000">
                <a:solidFill>
                  <a:schemeClr val="tx1"/>
                </a:solidFill>
                <a:latin typeface="Myriad Pro" pitchFamily="34" charset="0"/>
              </a:defRPr>
            </a:lvl4pPr>
            <a:lvl5pPr marL="2057400" indent="-228600">
              <a:spcBef>
                <a:spcPct val="20000"/>
              </a:spcBef>
              <a:buFont typeface="Arial"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pitchFamily="34" charset="0"/>
              </a:defRPr>
            </a:lvl9pPr>
          </a:lstStyle>
          <a:p>
            <a:pPr fontAlgn="base">
              <a:spcBef>
                <a:spcPct val="0"/>
              </a:spcBef>
              <a:spcAft>
                <a:spcPct val="0"/>
              </a:spcAft>
              <a:buFontTx/>
              <a:buNone/>
            </a:pPr>
            <a:r>
              <a:rPr lang="cy-GB" altLang="en-US" sz="1600" dirty="0">
                <a:solidFill>
                  <a:prstClr val="black"/>
                </a:solidFill>
                <a:latin typeface="Arial" pitchFamily="34" charset="0"/>
                <a:ea typeface="MS PGothic" pitchFamily="34" charset="-128"/>
                <a:cs typeface="Arial" pitchFamily="34" charset="0"/>
              </a:rPr>
              <a:t>http://www.whataboutmenews.info/explanation.html#romanian</a:t>
            </a:r>
          </a:p>
        </p:txBody>
      </p:sp>
    </p:spTree>
    <p:extLst>
      <p:ext uri="{BB962C8B-B14F-4D97-AF65-F5344CB8AC3E}">
        <p14:creationId xmlns:p14="http://schemas.microsoft.com/office/powerpoint/2010/main" val="7790816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p:cNvSpPr>
          <p:nvPr>
            <p:ph type="title"/>
          </p:nvPr>
        </p:nvSpPr>
        <p:spPr/>
        <p:txBody>
          <a:bodyPr/>
          <a:lstStyle/>
          <a:p>
            <a:r>
              <a:rPr lang="cy-GB" altLang="en-US" sz="3600" dirty="0"/>
              <a:t>Effaith yr Amgylchedd ar ddatblygiad </a:t>
            </a:r>
            <a:r>
              <a:rPr lang="en-GB" altLang="en-US" sz="3600" dirty="0"/>
              <a:t>Impact of Environment on development</a:t>
            </a:r>
          </a:p>
        </p:txBody>
      </p:sp>
      <p:pic>
        <p:nvPicPr>
          <p:cNvPr id="30723"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820989" y="1600201"/>
            <a:ext cx="6550025" cy="3916363"/>
          </a:xfrm>
        </p:spPr>
      </p:pic>
    </p:spTree>
    <p:extLst>
      <p:ext uri="{BB962C8B-B14F-4D97-AF65-F5344CB8AC3E}">
        <p14:creationId xmlns:p14="http://schemas.microsoft.com/office/powerpoint/2010/main" val="29753427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pPr eaLnBrk="1" hangingPunct="1"/>
            <a:r>
              <a:rPr lang="cy-GB" altLang="en-US" dirty="0" smtClean="0"/>
              <a:t>Beth yw datblygiad corfforol? </a:t>
            </a:r>
            <a:r>
              <a:rPr lang="en-GB" altLang="en-US" dirty="0" smtClean="0"/>
              <a:t>What is physical development?</a:t>
            </a:r>
          </a:p>
        </p:txBody>
      </p:sp>
      <p:sp>
        <p:nvSpPr>
          <p:cNvPr id="32771" name="Content Placeholder 1"/>
          <p:cNvSpPr>
            <a:spLocks noGrp="1"/>
          </p:cNvSpPr>
          <p:nvPr>
            <p:ph sz="half" idx="1"/>
          </p:nvPr>
        </p:nvSpPr>
        <p:spPr>
          <a:xfrm>
            <a:off x="1981200" y="1600200"/>
            <a:ext cx="4038600" cy="3989388"/>
          </a:xfrm>
        </p:spPr>
        <p:txBody>
          <a:bodyPr/>
          <a:lstStyle/>
          <a:p>
            <a:r>
              <a:rPr lang="cy-GB" altLang="en-US" dirty="0" smtClean="0"/>
              <a:t>Datblygiad corfforol yw’r modd y mae plant yn meistroli rheolaeth ar eu cyrff.</a:t>
            </a:r>
          </a:p>
          <a:p>
            <a:r>
              <a:rPr lang="cy-GB" altLang="en-US" dirty="0" smtClean="0"/>
              <a:t>Mae annog sgiliau corfforol mewn plant yn ganolog i wella’r dysgu a’r cyflawni.</a:t>
            </a:r>
          </a:p>
          <a:p>
            <a:endParaRPr lang="cy-GB" altLang="en-US" dirty="0" smtClean="0"/>
          </a:p>
        </p:txBody>
      </p:sp>
      <p:sp>
        <p:nvSpPr>
          <p:cNvPr id="32772" name="Content Placeholder 2"/>
          <p:cNvSpPr>
            <a:spLocks noGrp="1"/>
          </p:cNvSpPr>
          <p:nvPr>
            <p:ph sz="half" idx="2"/>
          </p:nvPr>
        </p:nvSpPr>
        <p:spPr>
          <a:xfrm>
            <a:off x="6172200" y="1600200"/>
            <a:ext cx="4038600" cy="3989388"/>
          </a:xfrm>
        </p:spPr>
        <p:txBody>
          <a:bodyPr/>
          <a:lstStyle/>
          <a:p>
            <a:r>
              <a:rPr lang="en-GB" altLang="en-US" dirty="0" smtClean="0"/>
              <a:t>Physical development is the way in which children master control of their bodies.</a:t>
            </a:r>
          </a:p>
          <a:p>
            <a:r>
              <a:rPr lang="en-GB" altLang="en-US" dirty="0" smtClean="0"/>
              <a:t>Encouraging physical skills in children is central to enhancing learning and achievement.</a:t>
            </a:r>
          </a:p>
        </p:txBody>
      </p:sp>
    </p:spTree>
    <p:extLst>
      <p:ext uri="{BB962C8B-B14F-4D97-AF65-F5344CB8AC3E}">
        <p14:creationId xmlns:p14="http://schemas.microsoft.com/office/powerpoint/2010/main" val="390049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991544" y="116632"/>
            <a:ext cx="8229600" cy="1143000"/>
          </a:xfrm>
        </p:spPr>
        <p:txBody>
          <a:bodyPr/>
          <a:lstStyle/>
          <a:p>
            <a:pPr eaLnBrk="1" hangingPunct="1"/>
            <a:r>
              <a:rPr lang="cy-GB" altLang="en-US" dirty="0" smtClean="0"/>
              <a:t>Atgyrchau cyntefig </a:t>
            </a:r>
            <a:r>
              <a:rPr lang="en-GB" altLang="en-US" dirty="0" smtClean="0"/>
              <a:t/>
            </a:r>
            <a:br>
              <a:rPr lang="en-GB" altLang="en-US" dirty="0" smtClean="0"/>
            </a:br>
            <a:r>
              <a:rPr lang="en-GB" altLang="en-US" dirty="0" smtClean="0"/>
              <a:t>Primitive reflexes</a:t>
            </a:r>
          </a:p>
        </p:txBody>
      </p:sp>
      <p:sp>
        <p:nvSpPr>
          <p:cNvPr id="34819" name="Content Placeholder 2"/>
          <p:cNvSpPr>
            <a:spLocks noGrp="1"/>
          </p:cNvSpPr>
          <p:nvPr>
            <p:ph sz="half" idx="1"/>
          </p:nvPr>
        </p:nvSpPr>
        <p:spPr>
          <a:xfrm>
            <a:off x="1991544" y="1340768"/>
            <a:ext cx="4038600" cy="3989388"/>
          </a:xfrm>
        </p:spPr>
        <p:txBody>
          <a:bodyPr/>
          <a:lstStyle/>
          <a:p>
            <a:pPr lvl="0" eaLnBrk="1" hangingPunct="1"/>
            <a:r>
              <a:rPr lang="cy-GB" altLang="en-US" sz="2600" dirty="0">
                <a:solidFill>
                  <a:prstClr val="black"/>
                </a:solidFill>
              </a:rPr>
              <a:t>Chwilio</a:t>
            </a:r>
          </a:p>
          <a:p>
            <a:pPr lvl="0" eaLnBrk="1" hangingPunct="1"/>
            <a:r>
              <a:rPr lang="cy-GB" altLang="en-US" sz="2600" dirty="0">
                <a:solidFill>
                  <a:prstClr val="black"/>
                </a:solidFill>
              </a:rPr>
              <a:t>Sugno</a:t>
            </a:r>
          </a:p>
          <a:p>
            <a:pPr lvl="0" eaLnBrk="1" hangingPunct="1"/>
            <a:r>
              <a:rPr lang="cy-GB" altLang="en-US" sz="2600" dirty="0">
                <a:solidFill>
                  <a:prstClr val="black"/>
                </a:solidFill>
              </a:rPr>
              <a:t>Cerdded</a:t>
            </a:r>
          </a:p>
          <a:p>
            <a:pPr lvl="0" eaLnBrk="1" hangingPunct="1"/>
            <a:r>
              <a:rPr lang="cy-GB" altLang="en-US" sz="2600" dirty="0">
                <a:solidFill>
                  <a:prstClr val="black"/>
                </a:solidFill>
              </a:rPr>
              <a:t>Gafael </a:t>
            </a:r>
          </a:p>
          <a:p>
            <a:pPr lvl="0" eaLnBrk="1" hangingPunct="1"/>
            <a:r>
              <a:rPr lang="cy-GB" altLang="en-US" sz="2600" noProof="1">
                <a:solidFill>
                  <a:prstClr val="black"/>
                </a:solidFill>
              </a:rPr>
              <a:t>Moro</a:t>
            </a:r>
          </a:p>
          <a:p>
            <a:pPr lvl="0" eaLnBrk="1" hangingPunct="1"/>
            <a:r>
              <a:rPr lang="cy-GB" altLang="en-US" sz="2600" dirty="0">
                <a:solidFill>
                  <a:prstClr val="black"/>
                </a:solidFill>
              </a:rPr>
              <a:t>Gall diffyg atgyrch awgrymu datblygiad annormal.</a:t>
            </a:r>
          </a:p>
          <a:p>
            <a:pPr lvl="0" eaLnBrk="1" hangingPunct="1"/>
            <a:r>
              <a:rPr lang="en-GB" altLang="en-US" sz="2600" dirty="0">
                <a:solidFill>
                  <a:prstClr val="black"/>
                </a:solidFill>
              </a:rPr>
              <a:t>https://www.youtube.com/watch?v=vdiCep6OStA</a:t>
            </a:r>
          </a:p>
          <a:p>
            <a:pPr eaLnBrk="1" hangingPunct="1"/>
            <a:endParaRPr lang="en-GB" altLang="en-US" dirty="0" smtClean="0"/>
          </a:p>
        </p:txBody>
      </p:sp>
      <p:sp>
        <p:nvSpPr>
          <p:cNvPr id="34820" name="Content Placeholder 3"/>
          <p:cNvSpPr>
            <a:spLocks noGrp="1"/>
          </p:cNvSpPr>
          <p:nvPr>
            <p:ph sz="half" idx="2"/>
          </p:nvPr>
        </p:nvSpPr>
        <p:spPr>
          <a:xfrm>
            <a:off x="6168008" y="1268760"/>
            <a:ext cx="4038600" cy="3989388"/>
          </a:xfrm>
        </p:spPr>
        <p:txBody>
          <a:bodyPr/>
          <a:lstStyle/>
          <a:p>
            <a:pPr eaLnBrk="1" hangingPunct="1"/>
            <a:r>
              <a:rPr lang="en-GB" altLang="en-US" sz="2600" dirty="0"/>
              <a:t>Rooting</a:t>
            </a:r>
          </a:p>
          <a:p>
            <a:pPr eaLnBrk="1" hangingPunct="1"/>
            <a:r>
              <a:rPr lang="en-GB" altLang="en-US" sz="2600" dirty="0"/>
              <a:t>Sucking</a:t>
            </a:r>
          </a:p>
          <a:p>
            <a:pPr eaLnBrk="1" hangingPunct="1"/>
            <a:r>
              <a:rPr lang="en-GB" altLang="en-US" sz="2600" dirty="0"/>
              <a:t>Walking</a:t>
            </a:r>
          </a:p>
          <a:p>
            <a:pPr eaLnBrk="1" hangingPunct="1"/>
            <a:r>
              <a:rPr lang="en-GB" altLang="en-US" sz="2600" dirty="0"/>
              <a:t>Grasping </a:t>
            </a:r>
          </a:p>
          <a:p>
            <a:pPr eaLnBrk="1" hangingPunct="1"/>
            <a:r>
              <a:rPr lang="en-GB" altLang="en-US" sz="2600" dirty="0"/>
              <a:t>Moro</a:t>
            </a:r>
          </a:p>
          <a:p>
            <a:pPr eaLnBrk="1" hangingPunct="1"/>
            <a:r>
              <a:rPr lang="en-GB" altLang="en-US" sz="2600" dirty="0"/>
              <a:t>Absence may suggest abnormal development.</a:t>
            </a:r>
          </a:p>
          <a:p>
            <a:pPr eaLnBrk="1" hangingPunct="1"/>
            <a:r>
              <a:rPr lang="en-GB" altLang="en-US" sz="2600" dirty="0"/>
              <a:t>https://www.youtube.com/watch?v=vdiCep6OStA</a:t>
            </a:r>
          </a:p>
        </p:txBody>
      </p:sp>
    </p:spTree>
    <p:extLst>
      <p:ext uri="{BB962C8B-B14F-4D97-AF65-F5344CB8AC3E}">
        <p14:creationId xmlns:p14="http://schemas.microsoft.com/office/powerpoint/2010/main" val="36844394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cy-GB" altLang="en-US" sz="3600" dirty="0"/>
              <a:t>Dylanwadau ar ddatblygiad corfforol </a:t>
            </a:r>
            <a:r>
              <a:rPr lang="en-GB" altLang="en-US" sz="3600" dirty="0"/>
              <a:t>Influences on physical development</a:t>
            </a:r>
          </a:p>
        </p:txBody>
      </p:sp>
      <p:sp>
        <p:nvSpPr>
          <p:cNvPr id="36867" name="Content Placeholder 2"/>
          <p:cNvSpPr>
            <a:spLocks noGrp="1"/>
          </p:cNvSpPr>
          <p:nvPr>
            <p:ph sz="half" idx="1"/>
          </p:nvPr>
        </p:nvSpPr>
        <p:spPr>
          <a:xfrm>
            <a:off x="1981200" y="1600200"/>
            <a:ext cx="4038600" cy="3989388"/>
          </a:xfrm>
        </p:spPr>
        <p:txBody>
          <a:bodyPr/>
          <a:lstStyle/>
          <a:p>
            <a:r>
              <a:rPr lang="cy-GB" altLang="en-US" dirty="0" smtClean="0"/>
              <a:t>Etifeddeg</a:t>
            </a:r>
          </a:p>
          <a:p>
            <a:r>
              <a:rPr lang="cy-GB" altLang="en-US" dirty="0" smtClean="0"/>
              <a:t>Genynnau</a:t>
            </a:r>
          </a:p>
          <a:p>
            <a:r>
              <a:rPr lang="cy-GB" altLang="en-US" dirty="0" smtClean="0"/>
              <a:t>Maethiad</a:t>
            </a:r>
          </a:p>
          <a:p>
            <a:r>
              <a:rPr lang="cy-GB" altLang="en-US" dirty="0" smtClean="0"/>
              <a:t>Lles emosiynol</a:t>
            </a:r>
          </a:p>
        </p:txBody>
      </p:sp>
      <p:sp>
        <p:nvSpPr>
          <p:cNvPr id="36868" name="Content Placeholder 3"/>
          <p:cNvSpPr>
            <a:spLocks noGrp="1"/>
          </p:cNvSpPr>
          <p:nvPr>
            <p:ph sz="half" idx="2"/>
          </p:nvPr>
        </p:nvSpPr>
        <p:spPr>
          <a:xfrm>
            <a:off x="6172200" y="1600200"/>
            <a:ext cx="4038600" cy="3989388"/>
          </a:xfrm>
        </p:spPr>
        <p:txBody>
          <a:bodyPr/>
          <a:lstStyle/>
          <a:p>
            <a:r>
              <a:rPr lang="en-GB" altLang="en-US" dirty="0" smtClean="0"/>
              <a:t>Heredity</a:t>
            </a:r>
          </a:p>
          <a:p>
            <a:r>
              <a:rPr lang="en-GB" altLang="en-US" dirty="0" smtClean="0"/>
              <a:t>Genes</a:t>
            </a:r>
          </a:p>
          <a:p>
            <a:r>
              <a:rPr lang="en-GB" altLang="en-US" dirty="0" smtClean="0"/>
              <a:t>Nutrition</a:t>
            </a:r>
          </a:p>
          <a:p>
            <a:r>
              <a:rPr lang="en-GB" altLang="en-US" dirty="0" smtClean="0"/>
              <a:t>Emotional wellbeing</a:t>
            </a:r>
          </a:p>
        </p:txBody>
      </p:sp>
    </p:spTree>
    <p:extLst>
      <p:ext uri="{BB962C8B-B14F-4D97-AF65-F5344CB8AC3E}">
        <p14:creationId xmlns:p14="http://schemas.microsoft.com/office/powerpoint/2010/main" val="127370173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cy-GB" altLang="en-US" dirty="0" smtClean="0"/>
              <a:t>Camau nesaf </a:t>
            </a:r>
            <a:r>
              <a:rPr lang="en-GB" altLang="en-US" dirty="0" smtClean="0"/>
              <a:t>/ Next steps</a:t>
            </a:r>
          </a:p>
        </p:txBody>
      </p:sp>
      <p:sp>
        <p:nvSpPr>
          <p:cNvPr id="38915" name="Content Placeholder 2"/>
          <p:cNvSpPr>
            <a:spLocks noGrp="1"/>
          </p:cNvSpPr>
          <p:nvPr>
            <p:ph sz="half" idx="1"/>
          </p:nvPr>
        </p:nvSpPr>
        <p:spPr>
          <a:xfrm>
            <a:off x="1981200" y="1600200"/>
            <a:ext cx="4038600" cy="3989388"/>
          </a:xfrm>
        </p:spPr>
        <p:txBody>
          <a:bodyPr/>
          <a:lstStyle/>
          <a:p>
            <a:r>
              <a:rPr lang="cy-GB" altLang="en-US" dirty="0" smtClean="0"/>
              <a:t>Aeddfedu</a:t>
            </a:r>
          </a:p>
          <a:p>
            <a:r>
              <a:rPr lang="cy-GB" altLang="en-US" dirty="0" smtClean="0"/>
              <a:t>Profiad</a:t>
            </a:r>
          </a:p>
          <a:p>
            <a:r>
              <a:rPr lang="cy-GB" altLang="en-US" dirty="0" smtClean="0"/>
              <a:t>Damcaniaeth systemau dynamig</a:t>
            </a:r>
          </a:p>
          <a:p>
            <a:r>
              <a:rPr lang="cy-GB" altLang="en-US" dirty="0" smtClean="0"/>
              <a:t>Yn arwain at ddatblygu sgiliau echddygol bras a manwl</a:t>
            </a:r>
          </a:p>
        </p:txBody>
      </p:sp>
      <p:sp>
        <p:nvSpPr>
          <p:cNvPr id="38916" name="Content Placeholder 3"/>
          <p:cNvSpPr>
            <a:spLocks noGrp="1"/>
          </p:cNvSpPr>
          <p:nvPr>
            <p:ph sz="half" idx="2"/>
          </p:nvPr>
        </p:nvSpPr>
        <p:spPr>
          <a:xfrm>
            <a:off x="6172200" y="1600200"/>
            <a:ext cx="4038600" cy="3989388"/>
          </a:xfrm>
        </p:spPr>
        <p:txBody>
          <a:bodyPr/>
          <a:lstStyle/>
          <a:p>
            <a:r>
              <a:rPr lang="en-GB" altLang="en-US" dirty="0" smtClean="0"/>
              <a:t>Maturation</a:t>
            </a:r>
          </a:p>
          <a:p>
            <a:r>
              <a:rPr lang="en-GB" altLang="en-US" dirty="0" smtClean="0"/>
              <a:t>Experience</a:t>
            </a:r>
          </a:p>
          <a:p>
            <a:r>
              <a:rPr lang="en-GB" altLang="en-US" dirty="0" smtClean="0"/>
              <a:t>Dynamic systems theory</a:t>
            </a:r>
          </a:p>
          <a:p>
            <a:r>
              <a:rPr lang="en-GB" altLang="en-US" dirty="0" smtClean="0"/>
              <a:t>Leading to the development of gross and fine motor skills</a:t>
            </a:r>
          </a:p>
        </p:txBody>
      </p:sp>
    </p:spTree>
    <p:extLst>
      <p:ext uri="{BB962C8B-B14F-4D97-AF65-F5344CB8AC3E}">
        <p14:creationId xmlns:p14="http://schemas.microsoft.com/office/powerpoint/2010/main" val="11847274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cy-GB" altLang="en-US" dirty="0" smtClean="0"/>
              <a:t>Datblygiad yr Ymennydd </a:t>
            </a:r>
            <a:r>
              <a:rPr lang="en-GB" altLang="en-US" dirty="0" smtClean="0"/>
              <a:t/>
            </a:r>
            <a:br>
              <a:rPr lang="en-GB" altLang="en-US" dirty="0" smtClean="0"/>
            </a:br>
            <a:r>
              <a:rPr lang="en-GB" altLang="en-US" dirty="0" smtClean="0"/>
              <a:t>Brain Development</a:t>
            </a:r>
          </a:p>
        </p:txBody>
      </p:sp>
      <p:sp>
        <p:nvSpPr>
          <p:cNvPr id="40963" name="Text Placeholder 2"/>
          <p:cNvSpPr>
            <a:spLocks noGrp="1"/>
          </p:cNvSpPr>
          <p:nvPr>
            <p:ph type="body" sz="half" idx="1"/>
          </p:nvPr>
        </p:nvSpPr>
        <p:spPr/>
        <p:txBody>
          <a:bodyPr/>
          <a:lstStyle/>
          <a:p>
            <a:pPr lvl="0"/>
            <a:endParaRPr lang="en-GB" altLang="en-US" dirty="0" smtClean="0">
              <a:solidFill>
                <a:prstClr val="black"/>
              </a:solidFill>
            </a:endParaRPr>
          </a:p>
          <a:p>
            <a:pPr lvl="0"/>
            <a:r>
              <a:rPr lang="en-GB" altLang="en-US" dirty="0" smtClean="0">
                <a:solidFill>
                  <a:prstClr val="black"/>
                </a:solidFill>
              </a:rPr>
              <a:t> </a:t>
            </a:r>
            <a:r>
              <a:rPr lang="en-GB" altLang="en-US" sz="1600" i="1" dirty="0">
                <a:solidFill>
                  <a:prstClr val="black"/>
                </a:solidFill>
              </a:rPr>
              <a:t>“</a:t>
            </a:r>
            <a:r>
              <a:rPr lang="cy-GB" altLang="en-US" sz="1600" i="1" dirty="0">
                <a:solidFill>
                  <a:prstClr val="black"/>
                </a:solidFill>
              </a:rPr>
              <a:t>Mae caneuon, symud a gemau cerddorol yn ‘ymarferion niwrolegol gwych’ sy’n hanfodol i ddatblygiad deallusol. Trwy gyfuno symud rhythmig â siarad a chanu, mae plant ifanc yn cael cyfle i ddatblygu eu meddyliau ymhellach, yn enwedig ym meysydd  “siarad mewnol” a “rheoli ysgogiadau”, sy’n cyfrannu i ddatblygiad iaith, hunanreolaeth, a sgiliau cymdeithasol.”  </a:t>
            </a:r>
            <a:r>
              <a:rPr lang="en-GB" altLang="en-US" sz="1600" i="1" dirty="0">
                <a:solidFill>
                  <a:prstClr val="black"/>
                </a:solidFill>
              </a:rPr>
              <a:t>(Coulter, D. 1995)</a:t>
            </a:r>
            <a:endParaRPr lang="en-GB" altLang="en-US" sz="1600" dirty="0">
              <a:solidFill>
                <a:prstClr val="black"/>
              </a:solidFill>
            </a:endParaRPr>
          </a:p>
          <a:p>
            <a:endParaRPr lang="en-GB" altLang="en-US" dirty="0" smtClean="0"/>
          </a:p>
        </p:txBody>
      </p:sp>
      <p:sp>
        <p:nvSpPr>
          <p:cNvPr id="40964" name="Content Placeholder 3"/>
          <p:cNvSpPr>
            <a:spLocks noGrp="1"/>
          </p:cNvSpPr>
          <p:nvPr>
            <p:ph sz="half" idx="2"/>
          </p:nvPr>
        </p:nvSpPr>
        <p:spPr/>
        <p:txBody>
          <a:bodyPr/>
          <a:lstStyle/>
          <a:p>
            <a:endParaRPr lang="en-GB" altLang="en-US" dirty="0" smtClean="0"/>
          </a:p>
          <a:p>
            <a:r>
              <a:rPr lang="en-GB" altLang="en-US" dirty="0" smtClean="0"/>
              <a:t> </a:t>
            </a:r>
            <a:r>
              <a:rPr lang="en-GB" altLang="en-US" sz="1600" i="1" dirty="0"/>
              <a:t>“Songs, movement, and musical games are ‘brilliant neurological exercises’ vital to intellectual development. By combining rhythmic movement with speech and song, young children are given an opportunity to further develop their minds, particularly in the areas of “inner speech” and “impulse control,” which contribute to language development, self-management, and social skills.”  (Coulter, D. 1995)</a:t>
            </a:r>
            <a:endParaRPr lang="en-GB" altLang="en-US" sz="1600" dirty="0"/>
          </a:p>
        </p:txBody>
      </p:sp>
    </p:spTree>
    <p:extLst>
      <p:ext uri="{BB962C8B-B14F-4D97-AF65-F5344CB8AC3E}">
        <p14:creationId xmlns:p14="http://schemas.microsoft.com/office/powerpoint/2010/main" val="179454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1987" name="Text Placeholder 2"/>
          <p:cNvSpPr>
            <a:spLocks noGrp="1"/>
          </p:cNvSpPr>
          <p:nvPr>
            <p:ph type="body" sz="half" idx="1"/>
          </p:nvPr>
        </p:nvSpPr>
        <p:spPr/>
        <p:txBody>
          <a:bodyPr/>
          <a:lstStyle/>
          <a:p>
            <a:pPr lvl="0"/>
            <a:r>
              <a:rPr lang="cy-GB" altLang="en-US" sz="2800" dirty="0">
                <a:solidFill>
                  <a:prstClr val="black"/>
                </a:solidFill>
              </a:rPr>
              <a:t>Skinner - yn hwyluso datblygiad drwy atgyfnerthu ymddygiad dymunol.</a:t>
            </a:r>
          </a:p>
          <a:p>
            <a:pPr lvl="0"/>
            <a:r>
              <a:rPr lang="cy-GB" altLang="en-US" sz="2800" noProof="1">
                <a:solidFill>
                  <a:prstClr val="black"/>
                </a:solidFill>
              </a:rPr>
              <a:t>Bandura -</a:t>
            </a:r>
            <a:r>
              <a:rPr lang="cy-GB" altLang="en-US" sz="2800" dirty="0">
                <a:solidFill>
                  <a:prstClr val="black"/>
                </a:solidFill>
              </a:rPr>
              <a:t> yn gweithredu fel model rôl ac yn helpu’r plentyn i ddysgu drwy arsylwi</a:t>
            </a:r>
            <a:r>
              <a:rPr lang="cy-GB" altLang="en-US" dirty="0" smtClean="0">
                <a:solidFill>
                  <a:prstClr val="black"/>
                </a:solidFill>
              </a:rPr>
              <a:t>.</a:t>
            </a:r>
          </a:p>
          <a:p>
            <a:endParaRPr lang="en-GB" altLang="en-US" dirty="0" smtClean="0"/>
          </a:p>
        </p:txBody>
      </p:sp>
      <p:sp>
        <p:nvSpPr>
          <p:cNvPr id="41988" name="Content Placeholder 3"/>
          <p:cNvSpPr>
            <a:spLocks noGrp="1"/>
          </p:cNvSpPr>
          <p:nvPr>
            <p:ph sz="half" idx="2"/>
          </p:nvPr>
        </p:nvSpPr>
        <p:spPr/>
        <p:txBody>
          <a:bodyPr/>
          <a:lstStyle/>
          <a:p>
            <a:r>
              <a:rPr lang="en-GB" altLang="en-US" sz="2800" dirty="0"/>
              <a:t>Skinner, facilitates development by reinforcing desired behaviours.</a:t>
            </a:r>
          </a:p>
          <a:p>
            <a:r>
              <a:rPr lang="en-GB" altLang="en-US" sz="2800" dirty="0"/>
              <a:t>Bandura, acts as a role model and helps the child to learn by observation</a:t>
            </a:r>
            <a:r>
              <a:rPr lang="en-GB" altLang="en-US" dirty="0" smtClean="0"/>
              <a:t>.</a:t>
            </a:r>
          </a:p>
        </p:txBody>
      </p:sp>
    </p:spTree>
    <p:extLst>
      <p:ext uri="{BB962C8B-B14F-4D97-AF65-F5344CB8AC3E}">
        <p14:creationId xmlns:p14="http://schemas.microsoft.com/office/powerpoint/2010/main" val="19277466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1991544" y="332656"/>
            <a:ext cx="8229600" cy="1143000"/>
          </a:xfrm>
        </p:spPr>
        <p:txBody>
          <a:bodyPr/>
          <a:lstStyle/>
          <a:p>
            <a:r>
              <a:rPr lang="cy-GB" altLang="en-US" dirty="0" smtClean="0"/>
              <a:t>Chwilfrydedd</a:t>
            </a:r>
            <a:r>
              <a:rPr lang="en-GB" altLang="en-US" dirty="0" smtClean="0"/>
              <a:t> / Curiosity</a:t>
            </a:r>
          </a:p>
        </p:txBody>
      </p:sp>
      <p:sp>
        <p:nvSpPr>
          <p:cNvPr id="43011" name="Text Placeholder 2"/>
          <p:cNvSpPr>
            <a:spLocks noGrp="1"/>
          </p:cNvSpPr>
          <p:nvPr>
            <p:ph type="body" sz="half" idx="1"/>
          </p:nvPr>
        </p:nvSpPr>
        <p:spPr/>
        <p:txBody>
          <a:bodyPr/>
          <a:lstStyle/>
          <a:p>
            <a:pPr lvl="0"/>
            <a:r>
              <a:rPr lang="cy-GB" altLang="en-US" sz="2800" dirty="0">
                <a:solidFill>
                  <a:prstClr val="black"/>
                </a:solidFill>
              </a:rPr>
              <a:t>Yr unigolyn sydd â chwestiwn, sy’n gwestiwn go iawn iddo ef, ac mae’n ennyn ei chwilfrydedd, sy’n bwydo ei awch am wybodaeth. </a:t>
            </a:r>
            <a:r>
              <a:rPr lang="en-GB" altLang="en-US" sz="2800" dirty="0">
                <a:solidFill>
                  <a:prstClr val="black"/>
                </a:solidFill>
              </a:rPr>
              <a:t>(Dewey, 1916</a:t>
            </a:r>
            <a:r>
              <a:rPr lang="en-GB" altLang="en-US" dirty="0">
                <a:solidFill>
                  <a:prstClr val="black"/>
                </a:solidFill>
              </a:rPr>
              <a:t>)</a:t>
            </a:r>
          </a:p>
          <a:p>
            <a:endParaRPr lang="en-GB" altLang="en-US" dirty="0" smtClean="0"/>
          </a:p>
        </p:txBody>
      </p:sp>
      <p:sp>
        <p:nvSpPr>
          <p:cNvPr id="43012" name="Content Placeholder 3"/>
          <p:cNvSpPr>
            <a:spLocks noGrp="1"/>
          </p:cNvSpPr>
          <p:nvPr>
            <p:ph sz="half" idx="2"/>
          </p:nvPr>
        </p:nvSpPr>
        <p:spPr/>
        <p:txBody>
          <a:bodyPr/>
          <a:lstStyle/>
          <a:p>
            <a:r>
              <a:rPr lang="en-GB" altLang="en-US" sz="2800" dirty="0"/>
              <a:t>The individual who has a question, which being really a question to him, instigates his curiosity which feeds his eagerness for information. (Dewey, 1916</a:t>
            </a:r>
            <a:r>
              <a:rPr lang="en-GB" altLang="en-US" dirty="0" smtClean="0"/>
              <a:t>)</a:t>
            </a:r>
          </a:p>
        </p:txBody>
      </p:sp>
    </p:spTree>
    <p:extLst>
      <p:ext uri="{BB962C8B-B14F-4D97-AF65-F5344CB8AC3E}">
        <p14:creationId xmlns:p14="http://schemas.microsoft.com/office/powerpoint/2010/main" val="2910595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5059" name="Text Placeholder 2"/>
          <p:cNvSpPr>
            <a:spLocks noGrp="1"/>
          </p:cNvSpPr>
          <p:nvPr>
            <p:ph type="body" sz="half" idx="1"/>
          </p:nvPr>
        </p:nvSpPr>
        <p:spPr/>
        <p:txBody>
          <a:bodyPr/>
          <a:lstStyle/>
          <a:p>
            <a:r>
              <a:rPr lang="en-GB" altLang="en-US" dirty="0" smtClean="0"/>
              <a:t>Piaget - </a:t>
            </a:r>
            <a:r>
              <a:rPr lang="cy-GB" altLang="en-US" dirty="0" smtClean="0"/>
              <a:t>Darparu amgylchedd cyfoethog a symbylol i’r plentyn.</a:t>
            </a:r>
          </a:p>
          <a:p>
            <a:endParaRPr lang="en-GB" altLang="en-US" dirty="0" smtClean="0"/>
          </a:p>
        </p:txBody>
      </p:sp>
      <p:sp>
        <p:nvSpPr>
          <p:cNvPr id="45060" name="Content Placeholder 3"/>
          <p:cNvSpPr>
            <a:spLocks noGrp="1"/>
          </p:cNvSpPr>
          <p:nvPr>
            <p:ph sz="half" idx="2"/>
          </p:nvPr>
        </p:nvSpPr>
        <p:spPr/>
        <p:txBody>
          <a:bodyPr/>
          <a:lstStyle/>
          <a:p>
            <a:r>
              <a:rPr lang="en-GB" altLang="en-US" dirty="0" smtClean="0"/>
              <a:t>Piaget, Provision of a rich and stimulating environment for the child.</a:t>
            </a:r>
          </a:p>
          <a:p>
            <a:endParaRPr lang="en-GB" altLang="en-US" dirty="0" smtClean="0"/>
          </a:p>
        </p:txBody>
      </p:sp>
    </p:spTree>
    <p:extLst>
      <p:ext uri="{BB962C8B-B14F-4D97-AF65-F5344CB8AC3E}">
        <p14:creationId xmlns:p14="http://schemas.microsoft.com/office/powerpoint/2010/main" val="5249352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cy-GB" altLang="en-US" dirty="0" smtClean="0"/>
              <a:t>Hwyluso datblygiad </a:t>
            </a:r>
            <a:br>
              <a:rPr lang="cy-GB" altLang="en-US" dirty="0" smtClean="0"/>
            </a:br>
            <a:r>
              <a:rPr lang="en-GB" altLang="en-US" dirty="0" smtClean="0"/>
              <a:t>Facilitation of development</a:t>
            </a:r>
          </a:p>
        </p:txBody>
      </p:sp>
      <p:sp>
        <p:nvSpPr>
          <p:cNvPr id="46083" name="Text Placeholder 2"/>
          <p:cNvSpPr>
            <a:spLocks noGrp="1"/>
          </p:cNvSpPr>
          <p:nvPr>
            <p:ph type="body" sz="half" idx="1"/>
          </p:nvPr>
        </p:nvSpPr>
        <p:spPr>
          <a:xfrm>
            <a:off x="1991544" y="1484785"/>
            <a:ext cx="4038600" cy="4525963"/>
          </a:xfrm>
        </p:spPr>
        <p:txBody>
          <a:bodyPr/>
          <a:lstStyle/>
          <a:p>
            <a:pPr lvl="0"/>
            <a:r>
              <a:rPr lang="en-GB" altLang="en-US" sz="2800" dirty="0">
                <a:solidFill>
                  <a:prstClr val="black"/>
                </a:solidFill>
              </a:rPr>
              <a:t>Vygotsky - </a:t>
            </a:r>
            <a:r>
              <a:rPr lang="cy-GB" altLang="en-US" sz="2800" dirty="0">
                <a:solidFill>
                  <a:prstClr val="black"/>
                </a:solidFill>
              </a:rPr>
              <a:t>yn hwyluso datblygiad drwy ryngweithio uniongyrchol </a:t>
            </a:r>
            <a:r>
              <a:rPr lang="cy-GB" altLang="en-US" sz="2800" noProof="1">
                <a:solidFill>
                  <a:prstClr val="black"/>
                </a:solidFill>
              </a:rPr>
              <a:t>â’r</a:t>
            </a:r>
            <a:r>
              <a:rPr lang="cy-GB" altLang="en-US" sz="2800" dirty="0">
                <a:solidFill>
                  <a:prstClr val="black"/>
                </a:solidFill>
              </a:rPr>
              <a:t> plentyn, parth datblygiad procsimol  i ymestyn galluoedd y plentyn y tu hwnt i’r hyn y gall ei gyflawni ar ei ben ei hun.</a:t>
            </a:r>
          </a:p>
          <a:p>
            <a:endParaRPr lang="en-GB" altLang="en-US" dirty="0" smtClean="0"/>
          </a:p>
        </p:txBody>
      </p:sp>
      <p:sp>
        <p:nvSpPr>
          <p:cNvPr id="46084" name="Content Placeholder 3"/>
          <p:cNvSpPr>
            <a:spLocks noGrp="1"/>
          </p:cNvSpPr>
          <p:nvPr>
            <p:ph sz="half" idx="2"/>
          </p:nvPr>
        </p:nvSpPr>
        <p:spPr/>
        <p:txBody>
          <a:bodyPr/>
          <a:lstStyle/>
          <a:p>
            <a:r>
              <a:rPr lang="en-GB" altLang="en-US" sz="2800" dirty="0"/>
              <a:t>Vygotsky, facilitates development through direct interaction with the child, zone of proximal development to extend child's abilities beyond what they can achieve on their own.</a:t>
            </a:r>
          </a:p>
        </p:txBody>
      </p:sp>
    </p:spTree>
    <p:extLst>
      <p:ext uri="{BB962C8B-B14F-4D97-AF65-F5344CB8AC3E}">
        <p14:creationId xmlns:p14="http://schemas.microsoft.com/office/powerpoint/2010/main" val="23928109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lstStyle/>
          <a:p>
            <a:r>
              <a:rPr lang="cy-GB" altLang="en-US" dirty="0" smtClean="0"/>
              <a:t>Deall pobl eraill</a:t>
            </a:r>
            <a:br>
              <a:rPr lang="cy-GB" altLang="en-US" dirty="0" smtClean="0"/>
            </a:br>
            <a:r>
              <a:rPr lang="en-GB" altLang="en-US" dirty="0" smtClean="0"/>
              <a:t>Understanding others</a:t>
            </a:r>
          </a:p>
        </p:txBody>
      </p:sp>
      <p:sp>
        <p:nvSpPr>
          <p:cNvPr id="47107" name="Text Placeholder 2"/>
          <p:cNvSpPr>
            <a:spLocks noGrp="1"/>
          </p:cNvSpPr>
          <p:nvPr>
            <p:ph type="body" sz="half" idx="1"/>
          </p:nvPr>
        </p:nvSpPr>
        <p:spPr/>
        <p:txBody>
          <a:bodyPr/>
          <a:lstStyle/>
          <a:p>
            <a:pPr lvl="0"/>
            <a:r>
              <a:rPr lang="cy-GB" altLang="en-US" dirty="0" smtClean="0">
                <a:solidFill>
                  <a:prstClr val="black"/>
                </a:solidFill>
              </a:rPr>
              <a:t>Sut mae plant yn gwneud synnwyr o’r rheini sydd o’u cwmpas?</a:t>
            </a:r>
          </a:p>
          <a:p>
            <a:endParaRPr lang="en-GB" altLang="en-US" dirty="0" smtClean="0"/>
          </a:p>
        </p:txBody>
      </p:sp>
      <p:sp>
        <p:nvSpPr>
          <p:cNvPr id="47108" name="Content Placeholder 3"/>
          <p:cNvSpPr>
            <a:spLocks noGrp="1"/>
          </p:cNvSpPr>
          <p:nvPr>
            <p:ph sz="half" idx="2"/>
          </p:nvPr>
        </p:nvSpPr>
        <p:spPr/>
        <p:txBody>
          <a:bodyPr/>
          <a:lstStyle/>
          <a:p>
            <a:r>
              <a:rPr lang="en-GB" altLang="en-US" dirty="0" smtClean="0"/>
              <a:t>How do children make sense of those around them?</a:t>
            </a:r>
          </a:p>
        </p:txBody>
      </p:sp>
    </p:spTree>
    <p:extLst>
      <p:ext uri="{BB962C8B-B14F-4D97-AF65-F5344CB8AC3E}">
        <p14:creationId xmlns:p14="http://schemas.microsoft.com/office/powerpoint/2010/main" val="3590906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cy-GB" altLang="en-US" dirty="0" smtClean="0"/>
              <a:t>Cael profiad o’r amgylchedd </a:t>
            </a:r>
            <a:r>
              <a:rPr lang="en-GB" altLang="en-US" dirty="0" smtClean="0"/>
              <a:t>Experiencing the environment</a:t>
            </a:r>
          </a:p>
        </p:txBody>
      </p:sp>
      <p:sp>
        <p:nvSpPr>
          <p:cNvPr id="49155" name="Content Placeholder 2"/>
          <p:cNvSpPr>
            <a:spLocks noGrp="1"/>
          </p:cNvSpPr>
          <p:nvPr>
            <p:ph sz="half" idx="1"/>
          </p:nvPr>
        </p:nvSpPr>
        <p:spPr>
          <a:xfrm>
            <a:off x="1981200" y="1600200"/>
            <a:ext cx="4038600" cy="3989388"/>
          </a:xfrm>
        </p:spPr>
        <p:txBody>
          <a:bodyPr/>
          <a:lstStyle/>
          <a:p>
            <a:r>
              <a:rPr lang="cy-GB" altLang="en-US" dirty="0" smtClean="0"/>
              <a:t>I ddysgu am goeden ewch at goeden. (</a:t>
            </a:r>
            <a:r>
              <a:rPr lang="cy-GB" altLang="en-US" noProof="1" smtClean="0"/>
              <a:t>Matsuo Basho, </a:t>
            </a:r>
            <a:r>
              <a:rPr lang="cy-GB" altLang="en-US" dirty="0" smtClean="0"/>
              <a:t>dyfynnwyd yn </a:t>
            </a:r>
            <a:r>
              <a:rPr lang="en-GB" altLang="en-US" noProof="1" smtClean="0"/>
              <a:t>Kriesberg </a:t>
            </a:r>
            <a:r>
              <a:rPr lang="en-GB" altLang="en-US" dirty="0" smtClean="0"/>
              <a:t>1999</a:t>
            </a:r>
            <a:r>
              <a:rPr lang="en-GB" altLang="en-US" dirty="0"/>
              <a:t>, 79)</a:t>
            </a:r>
          </a:p>
          <a:p>
            <a:endParaRPr lang="en-GB" altLang="en-US" dirty="0"/>
          </a:p>
          <a:p>
            <a:r>
              <a:rPr lang="cy-GB" altLang="en-US" dirty="0" smtClean="0"/>
              <a:t>Dechrau doethineb yw rhyfeddu </a:t>
            </a:r>
            <a:r>
              <a:rPr lang="en-GB" altLang="en-US" dirty="0" smtClean="0"/>
              <a:t>(Socrates</a:t>
            </a:r>
            <a:r>
              <a:rPr lang="en-GB" altLang="en-US" dirty="0"/>
              <a:t>)</a:t>
            </a:r>
          </a:p>
          <a:p>
            <a:endParaRPr lang="en-GB" altLang="en-US" dirty="0" smtClean="0"/>
          </a:p>
        </p:txBody>
      </p:sp>
      <p:sp>
        <p:nvSpPr>
          <p:cNvPr id="49156" name="Content Placeholder 3"/>
          <p:cNvSpPr>
            <a:spLocks noGrp="1"/>
          </p:cNvSpPr>
          <p:nvPr>
            <p:ph sz="half" idx="2"/>
          </p:nvPr>
        </p:nvSpPr>
        <p:spPr>
          <a:xfrm>
            <a:off x="6172200" y="1600200"/>
            <a:ext cx="4038600" cy="3989388"/>
          </a:xfrm>
        </p:spPr>
        <p:txBody>
          <a:bodyPr/>
          <a:lstStyle/>
          <a:p>
            <a:r>
              <a:rPr lang="en-GB" altLang="en-US" dirty="0" smtClean="0"/>
              <a:t>To learn about a tree go to a tree. (Matsuo Basho, cited in </a:t>
            </a:r>
            <a:r>
              <a:rPr lang="en-GB" altLang="en-US" noProof="1" smtClean="0"/>
              <a:t>Kriesberg 1</a:t>
            </a:r>
            <a:r>
              <a:rPr lang="en-GB" altLang="en-US" dirty="0" smtClean="0"/>
              <a:t>999, 79)</a:t>
            </a:r>
          </a:p>
          <a:p>
            <a:endParaRPr lang="en-GB" altLang="en-US" dirty="0" smtClean="0"/>
          </a:p>
          <a:p>
            <a:r>
              <a:rPr lang="en-GB" altLang="en-US" dirty="0" smtClean="0"/>
              <a:t>Wisdom begins with wonder (Socrates)</a:t>
            </a:r>
          </a:p>
        </p:txBody>
      </p:sp>
    </p:spTree>
    <p:extLst>
      <p:ext uri="{BB962C8B-B14F-4D97-AF65-F5344CB8AC3E}">
        <p14:creationId xmlns:p14="http://schemas.microsoft.com/office/powerpoint/2010/main" val="464914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cy-GB" altLang="en-US" dirty="0" smtClean="0"/>
              <a:t>Tasg</a:t>
            </a:r>
            <a:r>
              <a:rPr lang="en-GB" altLang="en-US" dirty="0" smtClean="0"/>
              <a:t> / Task</a:t>
            </a:r>
          </a:p>
        </p:txBody>
      </p:sp>
      <p:sp>
        <p:nvSpPr>
          <p:cNvPr id="51203" name="Content Placeholder 2"/>
          <p:cNvSpPr>
            <a:spLocks noGrp="1"/>
          </p:cNvSpPr>
          <p:nvPr>
            <p:ph sz="half" idx="1"/>
          </p:nvPr>
        </p:nvSpPr>
        <p:spPr>
          <a:xfrm>
            <a:off x="1981200" y="1600200"/>
            <a:ext cx="4038600" cy="3989388"/>
          </a:xfrm>
        </p:spPr>
        <p:txBody>
          <a:bodyPr/>
          <a:lstStyle/>
          <a:p>
            <a:r>
              <a:rPr lang="cy-GB" altLang="en-US" dirty="0" smtClean="0">
                <a:solidFill>
                  <a:prstClr val="black"/>
                </a:solidFill>
              </a:rPr>
              <a:t>Darllenwch erthygl am feddwl yn estynedig ac ar y cyd i’w thrafod yn y ddarlith yfory</a:t>
            </a:r>
            <a:endParaRPr lang="cy-GB" altLang="en-US" dirty="0" smtClean="0"/>
          </a:p>
        </p:txBody>
      </p:sp>
      <p:sp>
        <p:nvSpPr>
          <p:cNvPr id="51204" name="Content Placeholder 3"/>
          <p:cNvSpPr>
            <a:spLocks noGrp="1"/>
          </p:cNvSpPr>
          <p:nvPr>
            <p:ph sz="half" idx="2"/>
          </p:nvPr>
        </p:nvSpPr>
        <p:spPr>
          <a:xfrm>
            <a:off x="6172200" y="1600200"/>
            <a:ext cx="4038600" cy="3989388"/>
          </a:xfrm>
        </p:spPr>
        <p:txBody>
          <a:bodyPr/>
          <a:lstStyle/>
          <a:p>
            <a:r>
              <a:rPr lang="en-GB" altLang="en-US" dirty="0" smtClean="0"/>
              <a:t>Read an article about sustained shared thinking for discussion in tomorrows lecture.</a:t>
            </a:r>
          </a:p>
        </p:txBody>
      </p:sp>
    </p:spTree>
    <p:extLst>
      <p:ext uri="{BB962C8B-B14F-4D97-AF65-F5344CB8AC3E}">
        <p14:creationId xmlns:p14="http://schemas.microsoft.com/office/powerpoint/2010/main" val="23568116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cy-GB" altLang="en-US" dirty="0" smtClean="0"/>
              <a:t>Cyfeiriadau</a:t>
            </a:r>
            <a:r>
              <a:rPr lang="en-GB" altLang="en-US" dirty="0" smtClean="0"/>
              <a:t> /References</a:t>
            </a:r>
          </a:p>
        </p:txBody>
      </p:sp>
      <p:sp>
        <p:nvSpPr>
          <p:cNvPr id="52227" name="Content Placeholder 2"/>
          <p:cNvSpPr>
            <a:spLocks noGrp="1"/>
          </p:cNvSpPr>
          <p:nvPr>
            <p:ph idx="1"/>
          </p:nvPr>
        </p:nvSpPr>
        <p:spPr>
          <a:xfrm>
            <a:off x="1981200" y="1600201"/>
            <a:ext cx="8229600" cy="3916363"/>
          </a:xfrm>
        </p:spPr>
        <p:txBody>
          <a:bodyPr/>
          <a:lstStyle/>
          <a:p>
            <a:r>
              <a:rPr lang="en-GB" altLang="en-US" sz="1600" dirty="0" smtClean="0"/>
              <a:t>Gerhardt, S. (2015). </a:t>
            </a:r>
            <a:r>
              <a:rPr lang="en-GB" altLang="en-US" sz="1600" i="1" dirty="0" smtClean="0"/>
              <a:t>Why love matters: how affection shapes a baby’s brain.</a:t>
            </a:r>
            <a:endParaRPr lang="en-GB" altLang="en-US" sz="1600" i="1" dirty="0" smtClean="0"/>
          </a:p>
          <a:p>
            <a:r>
              <a:rPr lang="en-GB" altLang="en-US" sz="1600" i="1" dirty="0" smtClean="0"/>
              <a:t>Harvard </a:t>
            </a:r>
            <a:r>
              <a:rPr lang="en-GB" altLang="en-US" sz="1600" i="1" dirty="0"/>
              <a:t>Centre on the developing </a:t>
            </a:r>
            <a:r>
              <a:rPr lang="en-GB" altLang="en-US" sz="1600" i="1" dirty="0" smtClean="0"/>
              <a:t>child. </a:t>
            </a:r>
            <a:r>
              <a:rPr lang="en-GB" altLang="en-US" sz="1600" dirty="0" smtClean="0"/>
              <a:t>2</a:t>
            </a:r>
            <a:r>
              <a:rPr lang="en-GB" altLang="en-US" sz="1600" baseline="30000" dirty="0" smtClean="0"/>
              <a:t>nd</a:t>
            </a:r>
            <a:r>
              <a:rPr lang="en-GB" altLang="en-US" sz="1600" dirty="0" smtClean="0"/>
              <a:t> </a:t>
            </a:r>
            <a:r>
              <a:rPr lang="en-GB" altLang="en-US" sz="1600" dirty="0" err="1" smtClean="0"/>
              <a:t>edn</a:t>
            </a:r>
            <a:r>
              <a:rPr lang="en-GB" altLang="en-US" sz="1600" dirty="0" smtClean="0"/>
              <a:t>. </a:t>
            </a:r>
            <a:r>
              <a:rPr lang="en-GB" altLang="en-US" sz="1600" smtClean="0"/>
              <a:t>Sussex: Routledge.</a:t>
            </a:r>
            <a:endParaRPr lang="en-GB" altLang="en-US" sz="1600" i="1" dirty="0"/>
          </a:p>
          <a:p>
            <a:r>
              <a:rPr lang="en-GB" altLang="en-US" sz="1600" dirty="0">
                <a:hlinkClick r:id="rId2"/>
              </a:rPr>
              <a:t>http://developingchild.harvard.edu/</a:t>
            </a:r>
            <a:endParaRPr lang="en-GB" altLang="en-US" sz="1600" dirty="0"/>
          </a:p>
          <a:p>
            <a:r>
              <a:rPr lang="en-GB" altLang="en-US" sz="1600" dirty="0">
                <a:latin typeface="Arial" pitchFamily="34" charset="0"/>
                <a:hlinkClick r:id="rId3"/>
              </a:rPr>
              <a:t>www.zerotothree.org</a:t>
            </a:r>
            <a:r>
              <a:rPr lang="en-GB" altLang="en-US" sz="1600" dirty="0">
                <a:latin typeface="Arial" pitchFamily="34" charset="0"/>
              </a:rPr>
              <a:t> </a:t>
            </a:r>
          </a:p>
          <a:p>
            <a:r>
              <a:rPr lang="en-GB" altLang="en-US" sz="1600" dirty="0" err="1"/>
              <a:t>Kriesberg</a:t>
            </a:r>
            <a:r>
              <a:rPr lang="en-GB" altLang="en-US" sz="1600" dirty="0"/>
              <a:t>, D. 1999. </a:t>
            </a:r>
            <a:r>
              <a:rPr lang="en-GB" altLang="en-US" sz="1600" i="1" dirty="0"/>
              <a:t>A sense of place: Teaching children about the environment with picture books. </a:t>
            </a:r>
            <a:r>
              <a:rPr lang="en-GB" altLang="en-US" sz="1600" dirty="0"/>
              <a:t>Englewood, CO: Teacher Ideas Press.</a:t>
            </a:r>
          </a:p>
          <a:p>
            <a:r>
              <a:rPr lang="en-GB" altLang="en-US" sz="1600" dirty="0"/>
              <a:t>Coulter, D. 1995. Music and the making of the mind. </a:t>
            </a:r>
            <a:r>
              <a:rPr lang="en-GB" altLang="en-US" sz="1600" i="1" dirty="0"/>
              <a:t>Early Childhood Connections: The Journal of Music- and Movement-Based Learning</a:t>
            </a:r>
            <a:r>
              <a:rPr lang="en-GB" altLang="en-US" sz="1600" dirty="0"/>
              <a:t>1: 22–26.</a:t>
            </a:r>
          </a:p>
        </p:txBody>
      </p:sp>
    </p:spTree>
    <p:extLst>
      <p:ext uri="{BB962C8B-B14F-4D97-AF65-F5344CB8AC3E}">
        <p14:creationId xmlns:p14="http://schemas.microsoft.com/office/powerpoint/2010/main" val="12217254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2.xml><?xml version="1.0" encoding="utf-8"?>
<a:theme xmlns:a="http://schemas.openxmlformats.org/drawingml/2006/main" name="1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1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4.xml><?xml version="1.0" encoding="utf-8"?>
<a:theme xmlns:a="http://schemas.openxmlformats.org/drawingml/2006/main" name="1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5.xml><?xml version="1.0" encoding="utf-8"?>
<a:theme xmlns:a="http://schemas.openxmlformats.org/drawingml/2006/main" name="13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6.xml><?xml version="1.0" encoding="utf-8"?>
<a:theme xmlns:a="http://schemas.openxmlformats.org/drawingml/2006/main" name="14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7.xml><?xml version="1.0" encoding="utf-8"?>
<a:theme xmlns:a="http://schemas.openxmlformats.org/drawingml/2006/main" name="15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16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9.xml><?xml version="1.0" encoding="utf-8"?>
<a:theme xmlns:a="http://schemas.openxmlformats.org/drawingml/2006/main" name="17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0.xml><?xml version="1.0" encoding="utf-8"?>
<a:theme xmlns:a="http://schemas.openxmlformats.org/drawingml/2006/main" name="18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1.xml><?xml version="1.0" encoding="utf-8"?>
<a:theme xmlns:a="http://schemas.openxmlformats.org/drawingml/2006/main" name="19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20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3.xml><?xml version="1.0" encoding="utf-8"?>
<a:theme xmlns:a="http://schemas.openxmlformats.org/drawingml/2006/main" name="2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TotalTime>
  <Words>1883</Words>
  <Application>Microsoft Office PowerPoint</Application>
  <PresentationFormat>Widescreen</PresentationFormat>
  <Paragraphs>220</Paragraphs>
  <Slides>23</Slides>
  <Notes>16</Notes>
  <HiddenSlides>0</HiddenSlides>
  <MMClips>0</MMClips>
  <ScaleCrop>false</ScaleCrop>
  <HeadingPairs>
    <vt:vector size="6" baseType="variant">
      <vt:variant>
        <vt:lpstr>Fonts Used</vt:lpstr>
      </vt:variant>
      <vt:variant>
        <vt:i4>9</vt:i4>
      </vt:variant>
      <vt:variant>
        <vt:lpstr>Theme</vt:lpstr>
      </vt:variant>
      <vt:variant>
        <vt:i4>23</vt:i4>
      </vt:variant>
      <vt:variant>
        <vt:lpstr>Slide Titles</vt:lpstr>
      </vt:variant>
      <vt:variant>
        <vt:i4>23</vt:i4>
      </vt:variant>
    </vt:vector>
  </HeadingPairs>
  <TitlesOfParts>
    <vt:vector size="55" baseType="lpstr">
      <vt:lpstr>MS PGothic</vt:lpstr>
      <vt:lpstr>MS PGothic</vt:lpstr>
      <vt:lpstr>Arial</vt:lpstr>
      <vt:lpstr>Calibri</vt:lpstr>
      <vt:lpstr>Calibri Light</vt:lpstr>
      <vt:lpstr>Myriad Pro</vt:lpstr>
      <vt:lpstr>Times</vt:lpstr>
      <vt:lpstr>Times New Roman</vt:lpstr>
      <vt:lpstr>Wingdings</vt:lpstr>
      <vt:lpstr>Office Theme</vt:lpstr>
      <vt:lpstr>20140311PresentationUWTSDTemplate</vt:lpstr>
      <vt:lpstr>1_20140311PresentationUWTSDTemplate</vt:lpstr>
      <vt:lpstr>2_20140311PresentationUWTSDTemplate</vt:lpstr>
      <vt:lpstr>3_20140311PresentationUWTSDTemplate</vt:lpstr>
      <vt:lpstr>4_20140311PresentationUWTSDTemplate</vt:lpstr>
      <vt:lpstr>5_20140311PresentationUWTSDTemplate</vt:lpstr>
      <vt:lpstr>6_20140311PresentationUWTSDTemplate</vt:lpstr>
      <vt:lpstr>7_20140311PresentationUWTSDTemplate</vt:lpstr>
      <vt:lpstr>8_20140311PresentationUWTSDTemplate</vt:lpstr>
      <vt:lpstr>9_20140311PresentationUWTSDTemplate</vt:lpstr>
      <vt:lpstr>10_20140311PresentationUWTSDTemplate</vt:lpstr>
      <vt:lpstr>11_20140311PresentationUWTSDTemplate</vt:lpstr>
      <vt:lpstr>12_20140311PresentationUWTSDTemplate</vt:lpstr>
      <vt:lpstr>13_20140311PresentationUWTSDTemplate</vt:lpstr>
      <vt:lpstr>14_20140311PresentationUWTSDTemplate</vt:lpstr>
      <vt:lpstr>15_20140311PresentationUWTSDTemplate</vt:lpstr>
      <vt:lpstr>16_20140311PresentationUWTSDTemplate</vt:lpstr>
      <vt:lpstr>17_20140311PresentationUWTSDTemplate</vt:lpstr>
      <vt:lpstr>18_20140311PresentationUWTSDTemplate</vt:lpstr>
      <vt:lpstr>19_20140311PresentationUWTSDTemplate</vt:lpstr>
      <vt:lpstr>20_20140311PresentationUWTSDTemplate</vt:lpstr>
      <vt:lpstr>21_20140311PresentationUWTSDTemplate</vt:lpstr>
      <vt:lpstr>Datblygiad niwrolegol a dysgu  Neurological development and learning</vt:lpstr>
      <vt:lpstr>Datblygiad Strwythur yr Ymennydd  Developing Brain Architecture</vt:lpstr>
      <vt:lpstr>Datblygiad yr ymennydd cyn geni  Prenatal brain development </vt:lpstr>
      <vt:lpstr>Datblygiad yr Ymennydd Brain Development </vt:lpstr>
      <vt:lpstr>Datblygiad yr Ymennydd Brain Development</vt:lpstr>
      <vt:lpstr>Synaptogenesis</vt:lpstr>
      <vt:lpstr>Dendridau’n ymganghennu Dendritic Arbour</vt:lpstr>
      <vt:lpstr>Brain development and secure loving relationships.</vt:lpstr>
      <vt:lpstr>Esgeulustod Neglect </vt:lpstr>
      <vt:lpstr>Effaith yr Amgylchedd ar ddatblygiad Impact of Environment on development</vt:lpstr>
      <vt:lpstr>Beth yw datblygiad corfforol? What is physical development?</vt:lpstr>
      <vt:lpstr>Atgyrchau cyntefig  Primitive reflexes</vt:lpstr>
      <vt:lpstr>Dylanwadau ar ddatblygiad corfforol Influences on physical development</vt:lpstr>
      <vt:lpstr>Camau nesaf / Next steps</vt:lpstr>
      <vt:lpstr>Datblygiad yr Ymennydd  Brain Development</vt:lpstr>
      <vt:lpstr>Hwyluso datblygiad  Facilitation of development</vt:lpstr>
      <vt:lpstr>Chwilfrydedd / Curiosity</vt:lpstr>
      <vt:lpstr>Hwyluso datblygiad  Facilitation of development</vt:lpstr>
      <vt:lpstr>Hwyluso datblygiad  Facilitation of development</vt:lpstr>
      <vt:lpstr>Deall pobl eraill Understanding others</vt:lpstr>
      <vt:lpstr>Cael profiad o’r amgylchedd Experiencing the environment</vt:lpstr>
      <vt:lpstr>Tasg / Task</vt:lpstr>
      <vt:lpstr>Cyfeiriadau /References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Dawn Jones</cp:lastModifiedBy>
  <cp:revision>4</cp:revision>
  <dcterms:created xsi:type="dcterms:W3CDTF">2016-10-10T08:38:34Z</dcterms:created>
  <dcterms:modified xsi:type="dcterms:W3CDTF">2018-09-19T10:35:17Z</dcterms:modified>
</cp:coreProperties>
</file>