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57" r:id="rId4"/>
    <p:sldId id="261" r:id="rId5"/>
    <p:sldId id="260" r:id="rId6"/>
    <p:sldId id="278" r:id="rId7"/>
    <p:sldId id="279" r:id="rId8"/>
    <p:sldId id="280" r:id="rId9"/>
    <p:sldId id="259" r:id="rId10"/>
    <p:sldId id="266" r:id="rId11"/>
    <p:sldId id="267" r:id="rId12"/>
    <p:sldId id="268" r:id="rId13"/>
    <p:sldId id="269" r:id="rId14"/>
    <p:sldId id="262" r:id="rId15"/>
    <p:sldId id="263" r:id="rId16"/>
    <p:sldId id="271" r:id="rId17"/>
    <p:sldId id="273" r:id="rId18"/>
    <p:sldId id="274" r:id="rId19"/>
    <p:sldId id="264" r:id="rId20"/>
    <p:sldId id="275" r:id="rId21"/>
    <p:sldId id="276"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60"/>
  </p:normalViewPr>
  <p:slideViewPr>
    <p:cSldViewPr snapToGrid="0">
      <p:cViewPr varScale="1">
        <p:scale>
          <a:sx n="116" d="100"/>
          <a:sy n="116" d="100"/>
        </p:scale>
        <p:origin x="3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C3AD0D6-2152-42F7-89CB-8EC5BF97B8E7}"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4107097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3AD0D6-2152-42F7-89CB-8EC5BF97B8E7}"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1541587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C3AD0D6-2152-42F7-89CB-8EC5BF97B8E7}"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865951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C3AD0D6-2152-42F7-89CB-8EC5BF97B8E7}"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2492636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C3AD0D6-2152-42F7-89CB-8EC5BF97B8E7}" type="datetimeFigureOut">
              <a:rPr lang="en-GB" smtClean="0"/>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825811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C3AD0D6-2152-42F7-89CB-8EC5BF97B8E7}" type="datetimeFigureOut">
              <a:rPr lang="en-GB" smtClean="0"/>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190401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3AD0D6-2152-42F7-89CB-8EC5BF97B8E7}" type="datetimeFigureOut">
              <a:rPr lang="en-GB" smtClean="0"/>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2756053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3AD0D6-2152-42F7-89CB-8EC5BF97B8E7}"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3752940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C3AD0D6-2152-42F7-89CB-8EC5BF97B8E7}" type="datetimeFigureOut">
              <a:rPr lang="en-GB" smtClean="0"/>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2948576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3AD0D6-2152-42F7-89CB-8EC5BF97B8E7}"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4198925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3AD0D6-2152-42F7-89CB-8EC5BF97B8E7}" type="datetimeFigureOut">
              <a:rPr lang="en-GB" smtClean="0"/>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D004C0-460B-4552-A5D3-CCD2E88F20AD}" type="slidenum">
              <a:rPr lang="en-GB" smtClean="0"/>
              <a:t>‹#›</a:t>
            </a:fld>
            <a:endParaRPr lang="en-GB"/>
          </a:p>
        </p:txBody>
      </p:sp>
    </p:spTree>
    <p:extLst>
      <p:ext uri="{BB962C8B-B14F-4D97-AF65-F5344CB8AC3E}">
        <p14:creationId xmlns:p14="http://schemas.microsoft.com/office/powerpoint/2010/main" val="1555251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tile tx="0" ty="-755650" sx="90000" sy="8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3AD0D6-2152-42F7-89CB-8EC5BF97B8E7}" type="datetimeFigureOut">
              <a:rPr lang="en-GB" smtClean="0"/>
              <a:t>04/02/2021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D004C0-460B-4552-A5D3-CCD2E88F20AD}" type="slidenum">
              <a:rPr lang="en-GB" smtClean="0"/>
              <a:t>‹#›</a:t>
            </a:fld>
            <a:endParaRPr lang="en-GB"/>
          </a:p>
        </p:txBody>
      </p:sp>
    </p:spTree>
    <p:extLst>
      <p:ext uri="{BB962C8B-B14F-4D97-AF65-F5344CB8AC3E}">
        <p14:creationId xmlns:p14="http://schemas.microsoft.com/office/powerpoint/2010/main" val="2405641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5.gif"/><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telegraph.co.uk/travel/destinations/europe/united-kingdom/england/kent/articles/pluckley-still-the-most-haunted-village-in-englan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 Id="rId9"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t="8443" b="8123"/>
          <a:stretch/>
        </p:blipFill>
        <p:spPr>
          <a:xfrm>
            <a:off x="0" y="0"/>
            <a:ext cx="12192000" cy="6866299"/>
          </a:xfrm>
          <a:prstGeom prst="rect">
            <a:avLst/>
          </a:prstGeom>
        </p:spPr>
      </p:pic>
      <p:sp>
        <p:nvSpPr>
          <p:cNvPr id="2" name="Title 1"/>
          <p:cNvSpPr>
            <a:spLocks noGrp="1"/>
          </p:cNvSpPr>
          <p:nvPr>
            <p:ph type="ctrTitle"/>
          </p:nvPr>
        </p:nvSpPr>
        <p:spPr>
          <a:xfrm>
            <a:off x="1699491" y="1661030"/>
            <a:ext cx="9144000" cy="1516424"/>
          </a:xfrm>
        </p:spPr>
        <p:txBody>
          <a:bodyPr>
            <a:scene3d>
              <a:camera prst="orthographicFront"/>
              <a:lightRig rig="soft" dir="t">
                <a:rot lat="0" lon="0" rev="15600000"/>
              </a:lightRig>
            </a:scene3d>
            <a:sp3d extrusionH="57150" prstMaterial="softEdge">
              <a:bevelT w="25400" h="38100"/>
            </a:sp3d>
          </a:bodyPr>
          <a:lstStyle/>
          <a:p>
            <a:r>
              <a:rPr lang="en-GB" b="1" dirty="0" smtClean="0">
                <a:ln/>
                <a:solidFill>
                  <a:schemeClr val="accent4"/>
                </a:solidFill>
              </a:rPr>
              <a:t>The Ghosts of Pluckley</a:t>
            </a:r>
            <a:endParaRPr lang="en-GB" b="1" dirty="0">
              <a:ln/>
              <a:solidFill>
                <a:schemeClr val="accent4"/>
              </a:solidFill>
            </a:endParaRPr>
          </a:p>
        </p:txBody>
      </p:sp>
      <p:sp>
        <p:nvSpPr>
          <p:cNvPr id="3" name="Subtitle 2"/>
          <p:cNvSpPr>
            <a:spLocks noGrp="1"/>
          </p:cNvSpPr>
          <p:nvPr>
            <p:ph type="subTitle" idx="1"/>
          </p:nvPr>
        </p:nvSpPr>
        <p:spPr>
          <a:xfrm>
            <a:off x="1699491" y="3020147"/>
            <a:ext cx="9144000" cy="1655762"/>
          </a:xfrm>
        </p:spPr>
        <p:txBody>
          <a:bodyPr/>
          <a:lstStyle/>
          <a:p>
            <a:r>
              <a:rPr lang="en-GB" b="1" dirty="0" smtClean="0">
                <a:ln w="10160">
                  <a:solidFill>
                    <a:schemeClr val="accent5"/>
                  </a:solidFill>
                  <a:prstDash val="solid"/>
                </a:ln>
                <a:solidFill>
                  <a:srgbClr val="FFFFFF"/>
                </a:solidFill>
                <a:effectLst>
                  <a:outerShdw blurRad="38100" dist="22860" dir="5400000" algn="tl" rotWithShape="0">
                    <a:srgbClr val="000000">
                      <a:alpha val="30000"/>
                    </a:srgbClr>
                  </a:outerShdw>
                </a:effectLst>
              </a:rPr>
              <a:t>Lucy Smith</a:t>
            </a:r>
            <a:endParaRPr lang="en-GB" b="1"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7207" t="4445" r="16847"/>
          <a:stretch/>
        </p:blipFill>
        <p:spPr>
          <a:xfrm>
            <a:off x="0" y="-1"/>
            <a:ext cx="2858530" cy="310650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 y="4258963"/>
            <a:ext cx="3465385" cy="2599038"/>
          </a:xfrm>
          <a:prstGeom prst="rect">
            <a:avLst/>
          </a:prstGeom>
        </p:spPr>
      </p:pic>
    </p:spTree>
    <p:extLst>
      <p:ext uri="{BB962C8B-B14F-4D97-AF65-F5344CB8AC3E}">
        <p14:creationId xmlns:p14="http://schemas.microsoft.com/office/powerpoint/2010/main" val="18497308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Dark Tourism?</a:t>
            </a:r>
            <a:endParaRPr lang="en-GB" dirty="0"/>
          </a:p>
        </p:txBody>
      </p:sp>
      <p:sp>
        <p:nvSpPr>
          <p:cNvPr id="3" name="Content Placeholder 2"/>
          <p:cNvSpPr>
            <a:spLocks noGrp="1"/>
          </p:cNvSpPr>
          <p:nvPr>
            <p:ph idx="1"/>
          </p:nvPr>
        </p:nvSpPr>
        <p:spPr/>
        <p:txBody>
          <a:bodyPr/>
          <a:lstStyle/>
          <a:p>
            <a:r>
              <a:rPr lang="en-US" dirty="0" smtClean="0"/>
              <a:t>Something macabre, involving death or suffering</a:t>
            </a:r>
          </a:p>
          <a:p>
            <a:r>
              <a:rPr lang="en-US" dirty="0" smtClean="0"/>
              <a:t>Ghosts are often ghosts as they were killed and have become restless spirits </a:t>
            </a:r>
          </a:p>
          <a:p>
            <a:r>
              <a:rPr lang="en-US" dirty="0" smtClean="0"/>
              <a:t>The ghosts in Pluckley all suffered untimely, violent deaths</a:t>
            </a:r>
          </a:p>
          <a:p>
            <a:r>
              <a:rPr lang="en-US" dirty="0" smtClean="0"/>
              <a:t>Ghosts are ‘light’ dark tourism</a:t>
            </a:r>
          </a:p>
          <a:p>
            <a:r>
              <a:rPr lang="en-US" dirty="0" smtClean="0"/>
              <a:t>Counts as seasonal tourism; ghost tours are associated with Halloween</a:t>
            </a:r>
          </a:p>
          <a:p>
            <a:endParaRPr lang="en-GB" dirty="0"/>
          </a:p>
        </p:txBody>
      </p:sp>
      <p:pic>
        <p:nvPicPr>
          <p:cNvPr id="4" name="Picture 2" descr="Spooky Halloween Sticker By Studios Sticker for iOS &amp; Android |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371958" y="21431"/>
            <a:ext cx="1820042" cy="201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58060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530" y="406314"/>
            <a:ext cx="10515600" cy="722270"/>
          </a:xfrm>
        </p:spPr>
        <p:txBody>
          <a:bodyPr>
            <a:normAutofit/>
          </a:bodyPr>
          <a:lstStyle/>
          <a:p>
            <a:r>
              <a:rPr lang="en-GB" dirty="0" smtClean="0"/>
              <a:t>Where is Pluckley?</a:t>
            </a:r>
            <a:endParaRPr lang="en-GB" dirty="0"/>
          </a:p>
        </p:txBody>
      </p:sp>
      <p:pic>
        <p:nvPicPr>
          <p:cNvPr id="4" name="Content Placeholder 3"/>
          <p:cNvPicPr>
            <a:picLocks noGrp="1" noChangeAspect="1"/>
          </p:cNvPicPr>
          <p:nvPr>
            <p:ph idx="1"/>
          </p:nvPr>
        </p:nvPicPr>
        <p:blipFill rotWithShape="1">
          <a:blip r:embed="rId2"/>
          <a:srcRect l="28384" t="9350" r="12727" b="14734"/>
          <a:stretch/>
        </p:blipFill>
        <p:spPr>
          <a:xfrm>
            <a:off x="337753" y="1268626"/>
            <a:ext cx="7059826" cy="5119333"/>
          </a:xfrm>
          <a:prstGeom prst="rect">
            <a:avLst/>
          </a:prstGeom>
        </p:spPr>
      </p:pic>
      <p:sp>
        <p:nvSpPr>
          <p:cNvPr id="5" name="TextBox 4"/>
          <p:cNvSpPr txBox="1"/>
          <p:nvPr/>
        </p:nvSpPr>
        <p:spPr>
          <a:xfrm>
            <a:off x="7567127" y="1390261"/>
            <a:ext cx="4273420" cy="344709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smtClean="0"/>
              <a:t>Small parish village in Ashford, Kent</a:t>
            </a:r>
          </a:p>
          <a:p>
            <a:pPr marL="285750" indent="-285750">
              <a:buFont typeface="Wingdings" panose="05000000000000000000" pitchFamily="2" charset="2"/>
              <a:buChar char="Ø"/>
            </a:pPr>
            <a:r>
              <a:rPr lang="en-US" sz="2000" dirty="0" smtClean="0"/>
              <a:t>Name comes from meaning ‘wooded area’</a:t>
            </a:r>
            <a:endParaRPr lang="en-GB" sz="2000" dirty="0"/>
          </a:p>
          <a:p>
            <a:pPr marL="285750" indent="-285750">
              <a:buFont typeface="Wingdings" panose="05000000000000000000" pitchFamily="2" charset="2"/>
              <a:buChar char="Ø"/>
            </a:pPr>
            <a:r>
              <a:rPr lang="en-GB" sz="2000" dirty="0" smtClean="0"/>
              <a:t>In Domesday book as </a:t>
            </a:r>
            <a:r>
              <a:rPr lang="en-GB" sz="2000" dirty="0" err="1" smtClean="0"/>
              <a:t>Pluchlei</a:t>
            </a:r>
            <a:endParaRPr lang="en-GB" sz="2000" dirty="0" smtClean="0"/>
          </a:p>
          <a:p>
            <a:pPr marL="285750" indent="-285750">
              <a:buFont typeface="Wingdings" panose="05000000000000000000" pitchFamily="2" charset="2"/>
              <a:buChar char="Ø"/>
            </a:pPr>
            <a:r>
              <a:rPr lang="en-GB" sz="2000" dirty="0" smtClean="0"/>
              <a:t>Holds the 1989 Guinness Book of Records for Most Haunted Village</a:t>
            </a:r>
          </a:p>
          <a:p>
            <a:pPr marL="285750" indent="-285750">
              <a:buFont typeface="Wingdings" panose="05000000000000000000" pitchFamily="2" charset="2"/>
              <a:buChar char="Ø"/>
            </a:pPr>
            <a:r>
              <a:rPr lang="en-GB" sz="2000" dirty="0" smtClean="0"/>
              <a:t>Filming location for </a:t>
            </a:r>
            <a:r>
              <a:rPr lang="en-GB" sz="2000" i="1" dirty="0" smtClean="0"/>
              <a:t>The Darling Buds of May </a:t>
            </a:r>
            <a:r>
              <a:rPr lang="en-GB" sz="2000" dirty="0" smtClean="0"/>
              <a:t>(YTV, 1991)</a:t>
            </a:r>
            <a:endParaRPr lang="en-GB" sz="2000" i="1" dirty="0" smtClean="0"/>
          </a:p>
          <a:p>
            <a:pPr marL="285750" indent="-285750">
              <a:buFont typeface="Wingdings" panose="05000000000000000000" pitchFamily="2" charset="2"/>
              <a:buChar char="Ø"/>
            </a:pPr>
            <a:r>
              <a:rPr lang="en-GB" sz="2000" dirty="0" smtClean="0"/>
              <a:t>Used extensively in the media for ‘haunted visit’ style travelogues</a:t>
            </a:r>
          </a:p>
          <a:p>
            <a:pPr marL="285750"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26514935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two different types of Pluckley tourism</a:t>
            </a:r>
            <a:endParaRPr lang="en-GB" dirty="0"/>
          </a:p>
        </p:txBody>
      </p:sp>
      <p:sp>
        <p:nvSpPr>
          <p:cNvPr id="3" name="Content Placeholder 2"/>
          <p:cNvSpPr>
            <a:spLocks noGrp="1"/>
          </p:cNvSpPr>
          <p:nvPr>
            <p:ph idx="1"/>
          </p:nvPr>
        </p:nvSpPr>
        <p:spPr>
          <a:xfrm>
            <a:off x="308959" y="4989882"/>
            <a:ext cx="3068556" cy="1860223"/>
          </a:xfrm>
        </p:spPr>
        <p:txBody>
          <a:bodyPr>
            <a:normAutofit/>
          </a:bodyPr>
          <a:lstStyle/>
          <a:p>
            <a:pPr marL="0" indent="0">
              <a:buNone/>
            </a:pPr>
            <a:r>
              <a:rPr lang="en-GB" sz="2000" dirty="0" smtClean="0"/>
              <a:t>Speaking </a:t>
            </a:r>
            <a:r>
              <a:rPr lang="en-GB" sz="2000" dirty="0"/>
              <a:t>in 2009, the </a:t>
            </a:r>
            <a:r>
              <a:rPr lang="en-GB" sz="2000" dirty="0" smtClean="0"/>
              <a:t>Black </a:t>
            </a:r>
            <a:r>
              <a:rPr lang="en-GB" sz="2000" dirty="0" smtClean="0"/>
              <a:t>Horse </a:t>
            </a:r>
            <a:r>
              <a:rPr lang="en-GB" sz="2000" dirty="0" smtClean="0"/>
              <a:t>landlord </a:t>
            </a:r>
            <a:r>
              <a:rPr lang="en-GB" sz="2000" dirty="0"/>
              <a:t>Kevin </a:t>
            </a:r>
            <a:r>
              <a:rPr lang="en-GB" sz="2000" dirty="0" err="1"/>
              <a:t>Savidge</a:t>
            </a:r>
            <a:r>
              <a:rPr lang="en-GB" sz="2000" dirty="0"/>
              <a:t> claimed that ‘’we are one of the most haunted </a:t>
            </a:r>
            <a:r>
              <a:rPr lang="en-GB" sz="2000" dirty="0" smtClean="0"/>
              <a:t>pubs </a:t>
            </a:r>
            <a:r>
              <a:rPr lang="en-GB" sz="2000" dirty="0"/>
              <a:t>in the country</a:t>
            </a:r>
            <a:r>
              <a:rPr lang="en-GB" sz="2000" dirty="0" smtClean="0"/>
              <a:t>’’.</a:t>
            </a:r>
            <a:endParaRPr lang="en-GB" sz="2000" dirty="0"/>
          </a:p>
        </p:txBody>
      </p:sp>
      <p:sp>
        <p:nvSpPr>
          <p:cNvPr id="4" name="TextBox 3"/>
          <p:cNvSpPr txBox="1"/>
          <p:nvPr/>
        </p:nvSpPr>
        <p:spPr>
          <a:xfrm>
            <a:off x="6557321" y="1481229"/>
            <a:ext cx="2141838" cy="369332"/>
          </a:xfrm>
          <a:prstGeom prst="rect">
            <a:avLst/>
          </a:prstGeom>
          <a:noFill/>
        </p:spPr>
        <p:txBody>
          <a:bodyPr wrap="square" rtlCol="0">
            <a:spAutoFit/>
          </a:bodyPr>
          <a:lstStyle/>
          <a:p>
            <a:r>
              <a:rPr lang="en-US" u="sng" dirty="0" smtClean="0"/>
              <a:t>Darling Buds of May</a:t>
            </a:r>
          </a:p>
        </p:txBody>
      </p:sp>
      <p:sp>
        <p:nvSpPr>
          <p:cNvPr id="5" name="TextBox 4"/>
          <p:cNvSpPr txBox="1"/>
          <p:nvPr/>
        </p:nvSpPr>
        <p:spPr>
          <a:xfrm>
            <a:off x="5789033" y="1783066"/>
            <a:ext cx="3805881" cy="2308324"/>
          </a:xfrm>
          <a:prstGeom prst="rect">
            <a:avLst/>
          </a:prstGeom>
          <a:noFill/>
        </p:spPr>
        <p:txBody>
          <a:bodyPr wrap="square" rtlCol="0">
            <a:spAutoFit/>
          </a:bodyPr>
          <a:lstStyle/>
          <a:p>
            <a:pPr marL="285750" indent="-285750">
              <a:buFont typeface="Arial" panose="020B0604020202020204" pitchFamily="34" charset="0"/>
              <a:buChar char="•"/>
            </a:pPr>
            <a:r>
              <a:rPr lang="en-US" dirty="0" smtClean="0"/>
              <a:t>Pluckley main filming location</a:t>
            </a:r>
          </a:p>
          <a:p>
            <a:pPr marL="285750" indent="-285750">
              <a:buFont typeface="Arial" panose="020B0604020202020204" pitchFamily="34" charset="0"/>
              <a:buChar char="•"/>
            </a:pPr>
            <a:r>
              <a:rPr lang="en-US" dirty="0" smtClean="0"/>
              <a:t>Local shops, pub and Buss </a:t>
            </a:r>
            <a:r>
              <a:rPr lang="en-GB" dirty="0" smtClean="0"/>
              <a:t>Farm appear in most episodes</a:t>
            </a:r>
          </a:p>
          <a:p>
            <a:pPr marL="285750" indent="-285750">
              <a:buFont typeface="Arial" panose="020B0604020202020204" pitchFamily="34" charset="0"/>
              <a:buChar char="•"/>
            </a:pPr>
            <a:r>
              <a:rPr lang="en-US" dirty="0" smtClean="0"/>
              <a:t>The Black Horse doubled for The Hare And Hounds</a:t>
            </a:r>
          </a:p>
          <a:p>
            <a:pPr marL="285750" indent="-285750">
              <a:buFont typeface="Arial" panose="020B0604020202020204" pitchFamily="34" charset="0"/>
              <a:buChar char="•"/>
            </a:pPr>
            <a:r>
              <a:rPr lang="en-US" dirty="0" smtClean="0"/>
              <a:t>Buss Farm is private, but opens for classic car shows in May</a:t>
            </a:r>
          </a:p>
          <a:p>
            <a:pPr marL="285750" indent="-285750">
              <a:buFont typeface="Arial" panose="020B0604020202020204" pitchFamily="34" charset="0"/>
              <a:buChar char="•"/>
            </a:pPr>
            <a:r>
              <a:rPr lang="en-US" dirty="0" smtClean="0"/>
              <a:t>Village welcomes tourists</a:t>
            </a:r>
          </a:p>
        </p:txBody>
      </p:sp>
      <p:pic>
        <p:nvPicPr>
          <p:cNvPr id="8" name="Picture 7"/>
          <p:cNvPicPr>
            <a:picLocks noChangeAspect="1"/>
          </p:cNvPicPr>
          <p:nvPr/>
        </p:nvPicPr>
        <p:blipFill rotWithShape="1">
          <a:blip r:embed="rId2"/>
          <a:srcRect l="5270" t="6126" r="6756" b="6066"/>
          <a:stretch/>
        </p:blipFill>
        <p:spPr>
          <a:xfrm>
            <a:off x="9685532" y="1261817"/>
            <a:ext cx="2506468" cy="1407241"/>
          </a:xfrm>
          <a:prstGeom prst="rect">
            <a:avLst/>
          </a:prstGeom>
        </p:spPr>
      </p:pic>
      <p:pic>
        <p:nvPicPr>
          <p:cNvPr id="10" name="Picture 9"/>
          <p:cNvPicPr>
            <a:picLocks noChangeAspect="1"/>
          </p:cNvPicPr>
          <p:nvPr/>
        </p:nvPicPr>
        <p:blipFill>
          <a:blip r:embed="rId3"/>
          <a:stretch>
            <a:fillRect/>
          </a:stretch>
        </p:blipFill>
        <p:spPr>
          <a:xfrm>
            <a:off x="3888259" y="4555867"/>
            <a:ext cx="4092681" cy="2302133"/>
          </a:xfrm>
          <a:prstGeom prst="rect">
            <a:avLst/>
          </a:prstGeom>
        </p:spPr>
      </p:pic>
      <p:pic>
        <p:nvPicPr>
          <p:cNvPr id="11" name="Picture 10"/>
          <p:cNvPicPr>
            <a:picLocks noChangeAspect="1"/>
          </p:cNvPicPr>
          <p:nvPr/>
        </p:nvPicPr>
        <p:blipFill>
          <a:blip r:embed="rId4"/>
          <a:stretch>
            <a:fillRect/>
          </a:stretch>
        </p:blipFill>
        <p:spPr>
          <a:xfrm>
            <a:off x="8099320" y="4555867"/>
            <a:ext cx="4092680" cy="2302133"/>
          </a:xfrm>
          <a:prstGeom prst="rect">
            <a:avLst/>
          </a:prstGeom>
        </p:spPr>
      </p:pic>
      <p:pic>
        <p:nvPicPr>
          <p:cNvPr id="12" name="Picture 11"/>
          <p:cNvPicPr>
            <a:picLocks noChangeAspect="1"/>
          </p:cNvPicPr>
          <p:nvPr/>
        </p:nvPicPr>
        <p:blipFill rotWithShape="1">
          <a:blip r:embed="rId5"/>
          <a:srcRect l="10473" r="70607" b="72053"/>
          <a:stretch/>
        </p:blipFill>
        <p:spPr>
          <a:xfrm>
            <a:off x="10165492" y="2770569"/>
            <a:ext cx="2026508" cy="1683787"/>
          </a:xfrm>
          <a:prstGeom prst="rect">
            <a:avLst/>
          </a:prstGeom>
        </p:spPr>
      </p:pic>
      <p:sp>
        <p:nvSpPr>
          <p:cNvPr id="14" name="TextBox 13"/>
          <p:cNvSpPr txBox="1"/>
          <p:nvPr/>
        </p:nvSpPr>
        <p:spPr>
          <a:xfrm>
            <a:off x="2997544" y="1481229"/>
            <a:ext cx="1021492" cy="369332"/>
          </a:xfrm>
          <a:prstGeom prst="rect">
            <a:avLst/>
          </a:prstGeom>
          <a:noFill/>
        </p:spPr>
        <p:txBody>
          <a:bodyPr wrap="square" rtlCol="0">
            <a:spAutoFit/>
          </a:bodyPr>
          <a:lstStyle/>
          <a:p>
            <a:r>
              <a:rPr lang="en-US" u="sng" dirty="0" smtClean="0"/>
              <a:t>Ghosts</a:t>
            </a:r>
          </a:p>
        </p:txBody>
      </p:sp>
      <p:sp>
        <p:nvSpPr>
          <p:cNvPr id="15" name="TextBox 14"/>
          <p:cNvSpPr txBox="1"/>
          <p:nvPr/>
        </p:nvSpPr>
        <p:spPr>
          <a:xfrm>
            <a:off x="1816444" y="1783066"/>
            <a:ext cx="3978875" cy="3139321"/>
          </a:xfrm>
          <a:prstGeom prst="rect">
            <a:avLst/>
          </a:prstGeom>
          <a:noFill/>
        </p:spPr>
        <p:txBody>
          <a:bodyPr wrap="square" rtlCol="0">
            <a:spAutoFit/>
          </a:bodyPr>
          <a:lstStyle/>
          <a:p>
            <a:pPr marL="285750" indent="-285750">
              <a:buFont typeface="Arial" panose="020B0604020202020204" pitchFamily="34" charset="0"/>
              <a:buChar char="•"/>
            </a:pPr>
            <a:r>
              <a:rPr lang="en-US" dirty="0" smtClean="0"/>
              <a:t>People travel miles for specialist ghost tours</a:t>
            </a:r>
          </a:p>
          <a:p>
            <a:pPr marL="285750" indent="-285750">
              <a:buFont typeface="Arial" panose="020B0604020202020204" pitchFamily="34" charset="0"/>
              <a:buChar char="•"/>
            </a:pPr>
            <a:r>
              <a:rPr lang="en-US" dirty="0" smtClean="0"/>
              <a:t>Expected to be haunted, not fussed about quaint village</a:t>
            </a:r>
          </a:p>
          <a:p>
            <a:pPr marL="285750" indent="-285750">
              <a:buFont typeface="Arial" panose="020B0604020202020204" pitchFamily="34" charset="0"/>
              <a:buChar char="•"/>
            </a:pPr>
            <a:r>
              <a:rPr lang="en-US" dirty="0" smtClean="0"/>
              <a:t>The Black Horse is supposedly haunted</a:t>
            </a:r>
          </a:p>
          <a:p>
            <a:pPr marL="285750" indent="-285750">
              <a:buFont typeface="Arial" panose="020B0604020202020204" pitchFamily="34" charset="0"/>
              <a:buChar char="•"/>
            </a:pPr>
            <a:r>
              <a:rPr lang="en-US" dirty="0" smtClean="0"/>
              <a:t>Villagers are not happy with the spooky reputation</a:t>
            </a:r>
          </a:p>
          <a:p>
            <a:pPr marL="285750" indent="-285750">
              <a:buFont typeface="Arial" panose="020B0604020202020204" pitchFamily="34" charset="0"/>
              <a:buChar char="•"/>
            </a:pPr>
            <a:r>
              <a:rPr lang="en-US" dirty="0" smtClean="0"/>
              <a:t>Pub owner more than happy about the tourists</a:t>
            </a:r>
          </a:p>
          <a:p>
            <a:pPr marL="285750" indent="-285750">
              <a:buFont typeface="Arial" panose="020B0604020202020204" pitchFamily="34" charset="0"/>
              <a:buChar char="•"/>
            </a:pPr>
            <a:endParaRPr lang="en-GB" dirty="0"/>
          </a:p>
        </p:txBody>
      </p:sp>
      <p:pic>
        <p:nvPicPr>
          <p:cNvPr id="16" name="Picture 2" descr="Spooky Halloween Sticker By Studios Sticker for iOS &amp; Android | GIPHY"/>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46143" y="1850561"/>
            <a:ext cx="1820042" cy="201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646287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the attraction?</a:t>
            </a:r>
            <a:endParaRPr lang="en-GB" dirty="0"/>
          </a:p>
        </p:txBody>
      </p:sp>
      <p:sp>
        <p:nvSpPr>
          <p:cNvPr id="3" name="Content Placeholder 2"/>
          <p:cNvSpPr>
            <a:spLocks noGrp="1"/>
          </p:cNvSpPr>
          <p:nvPr>
            <p:ph idx="1"/>
          </p:nvPr>
        </p:nvSpPr>
        <p:spPr/>
        <p:txBody>
          <a:bodyPr/>
          <a:lstStyle/>
          <a:p>
            <a:r>
              <a:rPr lang="en-GB" dirty="0" smtClean="0"/>
              <a:t>British media often ‘hypes up’ the hauntings of Pluckley</a:t>
            </a:r>
            <a:r>
              <a:rPr lang="en-GB" dirty="0"/>
              <a:t> </a:t>
            </a:r>
            <a:r>
              <a:rPr lang="en-GB" dirty="0" smtClean="0"/>
              <a:t>attracting visitors</a:t>
            </a:r>
          </a:p>
          <a:p>
            <a:r>
              <a:rPr lang="en-GB" dirty="0" smtClean="0"/>
              <a:t>London tours companies often run tours in Pluckley which mostly attract foreign visitors</a:t>
            </a:r>
          </a:p>
          <a:p>
            <a:r>
              <a:rPr lang="en-GB" dirty="0" smtClean="0"/>
              <a:t>Various television shows have used the Pluckley hauntings for their basis. Sky Living’s </a:t>
            </a:r>
            <a:r>
              <a:rPr lang="en-GB" i="1" dirty="0" smtClean="0"/>
              <a:t>Most Haunted </a:t>
            </a:r>
            <a:r>
              <a:rPr lang="en-GB" dirty="0" smtClean="0"/>
              <a:t>filmed an episode in Pluckley supposedly a serious programme about ‘real’ ghosts</a:t>
            </a:r>
          </a:p>
          <a:p>
            <a:r>
              <a:rPr lang="en-GB" dirty="0"/>
              <a:t>O</a:t>
            </a:r>
            <a:r>
              <a:rPr lang="en-GB" dirty="0" smtClean="0"/>
              <a:t>ften Pluckley is taken in jest; </a:t>
            </a:r>
            <a:r>
              <a:rPr lang="en-GB" i="1" dirty="0" smtClean="0"/>
              <a:t>Top Gear </a:t>
            </a:r>
            <a:r>
              <a:rPr lang="en-GB" dirty="0" smtClean="0"/>
              <a:t>(BBC) filmed an episode where Hammond and May spent </a:t>
            </a:r>
            <a:r>
              <a:rPr lang="en-GB" dirty="0" smtClean="0"/>
              <a:t>24hrs </a:t>
            </a:r>
            <a:r>
              <a:rPr lang="en-GB" dirty="0" smtClean="0"/>
              <a:t>is a car, and spent the night camping in Screaming (Dering) Woods</a:t>
            </a:r>
          </a:p>
        </p:txBody>
      </p:sp>
    </p:spTree>
    <p:extLst>
      <p:ext uri="{BB962C8B-B14F-4D97-AF65-F5344CB8AC3E}">
        <p14:creationId xmlns:p14="http://schemas.microsoft.com/office/powerpoint/2010/main" val="18653380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Ghost Tours</a:t>
            </a:r>
            <a:endParaRPr lang="en-GB" dirty="0"/>
          </a:p>
        </p:txBody>
      </p:sp>
      <p:sp>
        <p:nvSpPr>
          <p:cNvPr id="3" name="Content Placeholder 2"/>
          <p:cNvSpPr>
            <a:spLocks noGrp="1"/>
          </p:cNvSpPr>
          <p:nvPr>
            <p:ph idx="1"/>
          </p:nvPr>
        </p:nvSpPr>
        <p:spPr/>
        <p:txBody>
          <a:bodyPr/>
          <a:lstStyle/>
          <a:p>
            <a:r>
              <a:rPr lang="en-GB" dirty="0" smtClean="0"/>
              <a:t>There are several ghost tours of Pluckley available.</a:t>
            </a:r>
          </a:p>
          <a:p>
            <a:pPr lvl="1"/>
            <a:r>
              <a:rPr lang="en-GB" sz="2800" dirty="0" smtClean="0"/>
              <a:t>London Walking Tours offer a self-guided tour route on their website</a:t>
            </a:r>
          </a:p>
          <a:p>
            <a:pPr lvl="2"/>
            <a:r>
              <a:rPr lang="en-GB" sz="2400" dirty="0" smtClean="0"/>
              <a:t>Aimed at pedestrians who have got the train down from London (CHX)</a:t>
            </a:r>
          </a:p>
          <a:p>
            <a:pPr lvl="1"/>
            <a:r>
              <a:rPr lang="en-GB" sz="2800" dirty="0" smtClean="0"/>
              <a:t>Porchlight, the </a:t>
            </a:r>
            <a:r>
              <a:rPr lang="en-GB" sz="2800" dirty="0" smtClean="0"/>
              <a:t>charity, </a:t>
            </a:r>
            <a:r>
              <a:rPr lang="en-GB" sz="2800" dirty="0" smtClean="0"/>
              <a:t>have completed a fundraising ghost walk</a:t>
            </a:r>
          </a:p>
          <a:p>
            <a:pPr lvl="1"/>
            <a:r>
              <a:rPr lang="en-GB" sz="2800" dirty="0" smtClean="0"/>
              <a:t>Dusk Till Dawn Events </a:t>
            </a:r>
            <a:r>
              <a:rPr lang="en-GB" sz="2800" dirty="0" smtClean="0"/>
              <a:t>offer </a:t>
            </a:r>
            <a:r>
              <a:rPr lang="en-GB" sz="2800" dirty="0" smtClean="0"/>
              <a:t>guided tours for adults</a:t>
            </a:r>
          </a:p>
          <a:p>
            <a:pPr lvl="2"/>
            <a:r>
              <a:rPr lang="en-GB" sz="2400" dirty="0" smtClean="0"/>
              <a:t>Also offer ‘’specialist’’ ghost hunting events, last offered in 2018</a:t>
            </a:r>
          </a:p>
          <a:p>
            <a:pPr lvl="1"/>
            <a:r>
              <a:rPr lang="en-GB" sz="2800" dirty="0" smtClean="0"/>
              <a:t>Local papers run Pluckley ghost hunting articles</a:t>
            </a:r>
          </a:p>
          <a:p>
            <a:pPr lvl="1"/>
            <a:r>
              <a:rPr lang="en-GB" sz="2800" dirty="0" smtClean="0"/>
              <a:t>Often reaches national newspapers </a:t>
            </a:r>
          </a:p>
        </p:txBody>
      </p:sp>
      <p:pic>
        <p:nvPicPr>
          <p:cNvPr id="4" name="Picture 2" descr="Spooky Halloween Sticker By Studios Sticker for iOS &amp; Android |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371958" y="21431"/>
            <a:ext cx="1820042" cy="201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96565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Angry locals</a:t>
            </a:r>
            <a:endParaRPr lang="en-GB" dirty="0"/>
          </a:p>
        </p:txBody>
      </p:sp>
      <p:sp>
        <p:nvSpPr>
          <p:cNvPr id="3" name="Content Placeholder 2"/>
          <p:cNvSpPr>
            <a:spLocks noGrp="1"/>
          </p:cNvSpPr>
          <p:nvPr>
            <p:ph idx="1"/>
          </p:nvPr>
        </p:nvSpPr>
        <p:spPr>
          <a:xfrm>
            <a:off x="838200" y="1825625"/>
            <a:ext cx="11065476" cy="4351338"/>
          </a:xfrm>
        </p:spPr>
        <p:txBody>
          <a:bodyPr/>
          <a:lstStyle/>
          <a:p>
            <a:r>
              <a:rPr lang="en-GB" dirty="0" smtClean="0"/>
              <a:t>It is no hidden fact, the locals hate the ghostly reputation of Pluckley!</a:t>
            </a:r>
          </a:p>
          <a:p>
            <a:pPr lvl="1"/>
            <a:r>
              <a:rPr lang="en-GB" dirty="0" smtClean="0"/>
              <a:t>“</a:t>
            </a:r>
            <a:r>
              <a:rPr lang="en-US" dirty="0"/>
              <a:t>In 2009 they even declared that Halloween in the village would be cancelled and asked for help from police to chase off the scores of fiend-friendly tourists. So before you consider a trip, be warned: if the ghosts don't get you, the locals </a:t>
            </a:r>
            <a:r>
              <a:rPr lang="en-US" dirty="0" smtClean="0"/>
              <a:t>might” </a:t>
            </a:r>
            <a:r>
              <a:rPr lang="en-US" dirty="0"/>
              <a:t>- </a:t>
            </a:r>
            <a:r>
              <a:rPr lang="en-US" sz="1100" dirty="0">
                <a:hlinkClick r:id="rId2"/>
              </a:rPr>
              <a:t>https://www.telegraph.co.uk/travel/destinations/europe/united-kingdom/england/kent/articles/pluckley-still-the-most-haunted-village-in-england</a:t>
            </a:r>
            <a:r>
              <a:rPr lang="en-US" sz="1100" dirty="0" smtClean="0">
                <a:hlinkClick r:id="rId2"/>
              </a:rPr>
              <a:t>/</a:t>
            </a:r>
            <a:endParaRPr lang="en-US" sz="1100" dirty="0" smtClean="0"/>
          </a:p>
          <a:p>
            <a:r>
              <a:rPr lang="en-GB" dirty="0" smtClean="0"/>
              <a:t>Annoyed locals often complain in local and national news.</a:t>
            </a:r>
          </a:p>
          <a:p>
            <a:r>
              <a:rPr lang="en-US" dirty="0" smtClean="0"/>
              <a:t>However, The Black Horse welcomes ghostly tourists</a:t>
            </a:r>
            <a:endParaRPr lang="en-GB" dirty="0"/>
          </a:p>
        </p:txBody>
      </p:sp>
    </p:spTree>
    <p:extLst>
      <p:ext uri="{BB962C8B-B14F-4D97-AF65-F5344CB8AC3E}">
        <p14:creationId xmlns:p14="http://schemas.microsoft.com/office/powerpoint/2010/main" val="3420706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Most Haunted Areas</a:t>
            </a:r>
            <a:endParaRPr lang="en-GB" dirty="0"/>
          </a:p>
        </p:txBody>
      </p:sp>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l="5208" t="8334" r="11876"/>
          <a:stretch/>
        </p:blipFill>
        <p:spPr>
          <a:xfrm>
            <a:off x="529088" y="1269868"/>
            <a:ext cx="3575223" cy="2964381"/>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232965" y="4612749"/>
            <a:ext cx="2368979" cy="1776734"/>
          </a:xfrm>
          <a:prstGeom prst="rect">
            <a:avLst/>
          </a:prstGeom>
        </p:spPr>
      </p:pic>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4087" t="14895" r="11989" b="21708"/>
          <a:stretch/>
        </p:blipFill>
        <p:spPr>
          <a:xfrm>
            <a:off x="2384236" y="4316626"/>
            <a:ext cx="4201298" cy="2380281"/>
          </a:xfrm>
          <a:prstGeom prst="rect">
            <a:avLst/>
          </a:prstGeom>
        </p:spPr>
      </p:pic>
      <p:pic>
        <p:nvPicPr>
          <p:cNvPr id="6" name="Picture 5"/>
          <p:cNvPicPr>
            <a:picLocks noChangeAspect="1"/>
          </p:cNvPicPr>
          <p:nvPr/>
        </p:nvPicPr>
        <p:blipFill rotWithShape="1">
          <a:blip r:embed="rId5" cstate="print">
            <a:extLst>
              <a:ext uri="{28A0092B-C50C-407E-A947-70E740481C1C}">
                <a14:useLocalDpi xmlns:a14="http://schemas.microsoft.com/office/drawing/2010/main" val="0"/>
              </a:ext>
            </a:extLst>
          </a:blip>
          <a:srcRect l="6770" t="6098" r="7270" b="14799"/>
          <a:stretch/>
        </p:blipFill>
        <p:spPr>
          <a:xfrm rot="5400000">
            <a:off x="6295223" y="4679700"/>
            <a:ext cx="2380281" cy="1642831"/>
          </a:xfrm>
          <a:prstGeom prst="rect">
            <a:avLst/>
          </a:prstGeom>
        </p:spPr>
      </p:pic>
      <p:pic>
        <p:nvPicPr>
          <p:cNvPr id="7" name="Picture 6"/>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193542" y="1269868"/>
            <a:ext cx="3954163" cy="2965622"/>
          </a:xfrm>
          <a:prstGeom prst="rect">
            <a:avLst/>
          </a:prstGeom>
        </p:spPr>
      </p:pic>
      <p:pic>
        <p:nvPicPr>
          <p:cNvPr id="8" name="Picture 7"/>
          <p:cNvPicPr>
            <a:picLocks noChangeAspect="1"/>
          </p:cNvPicPr>
          <p:nvPr/>
        </p:nvPicPr>
        <p:blipFill rotWithShape="1">
          <a:blip r:embed="rId7" cstate="print">
            <a:extLst>
              <a:ext uri="{28A0092B-C50C-407E-A947-70E740481C1C}">
                <a14:useLocalDpi xmlns:a14="http://schemas.microsoft.com/office/drawing/2010/main" val="0"/>
              </a:ext>
            </a:extLst>
          </a:blip>
          <a:srcRect l="7557" t="6772" r="24590" b="4071"/>
          <a:stretch/>
        </p:blipFill>
        <p:spPr>
          <a:xfrm rot="5400000">
            <a:off x="6344370" y="214677"/>
            <a:ext cx="2436472" cy="2401076"/>
          </a:xfrm>
          <a:prstGeom prst="rect">
            <a:avLst/>
          </a:prstGeom>
        </p:spPr>
      </p:pic>
      <p:pic>
        <p:nvPicPr>
          <p:cNvPr id="10" name="Picture 9"/>
          <p:cNvPicPr>
            <a:picLocks noChangeAspect="1"/>
          </p:cNvPicPr>
          <p:nvPr/>
        </p:nvPicPr>
        <p:blipFill rotWithShape="1">
          <a:blip r:embed="rId8" cstate="print">
            <a:extLst>
              <a:ext uri="{28A0092B-C50C-407E-A947-70E740481C1C}">
                <a14:useLocalDpi xmlns:a14="http://schemas.microsoft.com/office/drawing/2010/main" val="0"/>
              </a:ext>
            </a:extLst>
          </a:blip>
          <a:srcRect l="24414" t="14895" r="10450" b="17357"/>
          <a:stretch/>
        </p:blipFill>
        <p:spPr>
          <a:xfrm rot="5400000">
            <a:off x="9823733" y="1658277"/>
            <a:ext cx="2500181" cy="1950348"/>
          </a:xfrm>
          <a:prstGeom prst="rect">
            <a:avLst/>
          </a:prstGeom>
        </p:spPr>
      </p:pic>
      <p:pic>
        <p:nvPicPr>
          <p:cNvPr id="11" name="Picture 10"/>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381022" y="3945924"/>
            <a:ext cx="3667976" cy="2750983"/>
          </a:xfrm>
          <a:prstGeom prst="rect">
            <a:avLst/>
          </a:prstGeom>
        </p:spPr>
      </p:pic>
    </p:spTree>
    <p:extLst>
      <p:ext uri="{BB962C8B-B14F-4D97-AF65-F5344CB8AC3E}">
        <p14:creationId xmlns:p14="http://schemas.microsoft.com/office/powerpoint/2010/main" val="5368154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 the Ghosts</a:t>
            </a:r>
            <a:endParaRPr lang="en-GB" dirty="0"/>
          </a:p>
        </p:txBody>
      </p:sp>
      <p:sp>
        <p:nvSpPr>
          <p:cNvPr id="3" name="Content Placeholder 2"/>
          <p:cNvSpPr>
            <a:spLocks noGrp="1"/>
          </p:cNvSpPr>
          <p:nvPr>
            <p:ph idx="1"/>
          </p:nvPr>
        </p:nvSpPr>
        <p:spPr>
          <a:xfrm>
            <a:off x="838200" y="1825624"/>
            <a:ext cx="10515600" cy="4879976"/>
          </a:xfrm>
        </p:spPr>
        <p:txBody>
          <a:bodyPr>
            <a:normAutofit fontScale="92500" lnSpcReduction="10000"/>
          </a:bodyPr>
          <a:lstStyle/>
          <a:p>
            <a:r>
              <a:rPr lang="en-GB" dirty="0" smtClean="0"/>
              <a:t>It has been said that Pluckley is haunted by </a:t>
            </a:r>
            <a:r>
              <a:rPr lang="en-GB" dirty="0" smtClean="0"/>
              <a:t>scores of different </a:t>
            </a:r>
            <a:r>
              <a:rPr lang="en-GB" dirty="0" smtClean="0"/>
              <a:t>ghosts, spirits and apparitions. Here the 12 ‘confirmed’ sightings;</a:t>
            </a:r>
          </a:p>
          <a:p>
            <a:pPr lvl="1"/>
            <a:r>
              <a:rPr lang="en-GB" dirty="0" smtClean="0"/>
              <a:t>Ghost of a 19</a:t>
            </a:r>
            <a:r>
              <a:rPr lang="en-GB" baseline="30000" dirty="0" smtClean="0"/>
              <a:t>th</a:t>
            </a:r>
            <a:r>
              <a:rPr lang="en-GB" dirty="0" smtClean="0"/>
              <a:t> century schoolmaster</a:t>
            </a:r>
          </a:p>
          <a:p>
            <a:pPr lvl="1"/>
            <a:r>
              <a:rPr lang="en-GB" dirty="0" smtClean="0"/>
              <a:t>The miller of </a:t>
            </a:r>
            <a:r>
              <a:rPr lang="en-GB" dirty="0"/>
              <a:t>P</a:t>
            </a:r>
            <a:r>
              <a:rPr lang="en-GB" dirty="0" smtClean="0"/>
              <a:t>innock stream</a:t>
            </a:r>
          </a:p>
          <a:p>
            <a:pPr lvl="1"/>
            <a:r>
              <a:rPr lang="en-GB" dirty="0" smtClean="0"/>
              <a:t>Watercress seller on fire</a:t>
            </a:r>
          </a:p>
          <a:p>
            <a:pPr lvl="1"/>
            <a:r>
              <a:rPr lang="en-GB" dirty="0" smtClean="0"/>
              <a:t>The highwayman of Fright Corner</a:t>
            </a:r>
          </a:p>
          <a:p>
            <a:pPr lvl="1"/>
            <a:r>
              <a:rPr lang="en-GB" dirty="0" smtClean="0"/>
              <a:t>The lady in the red dress of St Nicholas</a:t>
            </a:r>
          </a:p>
          <a:p>
            <a:pPr lvl="1"/>
            <a:r>
              <a:rPr lang="en-GB" dirty="0" smtClean="0"/>
              <a:t>The white lady of St Nicholas</a:t>
            </a:r>
          </a:p>
          <a:p>
            <a:pPr lvl="1"/>
            <a:r>
              <a:rPr lang="en-GB" dirty="0" smtClean="0"/>
              <a:t>Phantom horse and cart</a:t>
            </a:r>
          </a:p>
          <a:p>
            <a:pPr lvl="1"/>
            <a:r>
              <a:rPr lang="en-GB" dirty="0" smtClean="0"/>
              <a:t>Lady Dering of </a:t>
            </a:r>
            <a:r>
              <a:rPr lang="en-GB" dirty="0" err="1" smtClean="0"/>
              <a:t>Surrenden</a:t>
            </a:r>
            <a:r>
              <a:rPr lang="en-GB" dirty="0" smtClean="0"/>
              <a:t> Dering House Boys School</a:t>
            </a:r>
          </a:p>
          <a:p>
            <a:pPr lvl="1"/>
            <a:r>
              <a:rPr lang="en-GB" dirty="0" smtClean="0"/>
              <a:t>Victorian soldier of the woods</a:t>
            </a:r>
          </a:p>
          <a:p>
            <a:pPr lvl="1"/>
            <a:r>
              <a:rPr lang="en-GB" dirty="0" smtClean="0"/>
              <a:t>The Monk of Greystones</a:t>
            </a:r>
          </a:p>
          <a:p>
            <a:pPr lvl="1"/>
            <a:r>
              <a:rPr lang="en-GB" dirty="0" smtClean="0"/>
              <a:t>Screaming man </a:t>
            </a:r>
          </a:p>
          <a:p>
            <a:pPr lvl="1"/>
            <a:r>
              <a:rPr lang="en-GB" dirty="0" smtClean="0"/>
              <a:t>Tudor lady</a:t>
            </a:r>
            <a:endParaRPr lang="en-GB" dirty="0"/>
          </a:p>
        </p:txBody>
      </p:sp>
      <p:pic>
        <p:nvPicPr>
          <p:cNvPr id="1026" name="Picture 2" descr="Spooky Halloween Sticker By Studios Sticker for iOS &amp; Android |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371958" y="21431"/>
            <a:ext cx="1820042" cy="2012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5122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Ghost of a 19</a:t>
            </a:r>
            <a:r>
              <a:rPr lang="en-GB" baseline="30000" dirty="0"/>
              <a:t>th</a:t>
            </a:r>
            <a:r>
              <a:rPr lang="en-GB" dirty="0"/>
              <a:t> century </a:t>
            </a:r>
            <a:r>
              <a:rPr lang="en-GB" dirty="0" smtClean="0"/>
              <a:t>schoolmaster</a:t>
            </a:r>
            <a:endParaRPr lang="en-GB" dirty="0"/>
          </a:p>
        </p:txBody>
      </p:sp>
      <p:sp>
        <p:nvSpPr>
          <p:cNvPr id="3" name="Content Placeholder 2"/>
          <p:cNvSpPr>
            <a:spLocks noGrp="1"/>
          </p:cNvSpPr>
          <p:nvPr>
            <p:ph idx="1"/>
          </p:nvPr>
        </p:nvSpPr>
        <p:spPr/>
        <p:txBody>
          <a:bodyPr/>
          <a:lstStyle/>
          <a:p>
            <a:r>
              <a:rPr lang="en-GB" dirty="0" smtClean="0"/>
              <a:t>The ghost of </a:t>
            </a:r>
            <a:r>
              <a:rPr lang="en-GB" dirty="0" err="1" smtClean="0"/>
              <a:t>Surrenden</a:t>
            </a:r>
            <a:r>
              <a:rPr lang="en-GB" dirty="0" smtClean="0"/>
              <a:t> Dering Boys School headmaster appears hanged in the tree off Dicky Buss Lane</a:t>
            </a:r>
          </a:p>
          <a:p>
            <a:r>
              <a:rPr lang="en-GB" dirty="0" smtClean="0"/>
              <a:t>Believed to be so realistic, the schoolboys who discovered it and thought it was a prank</a:t>
            </a:r>
          </a:p>
          <a:p>
            <a:r>
              <a:rPr lang="en-GB" dirty="0" smtClean="0"/>
              <a:t>Has been found to fall to the floor, presumably from the rope breaking</a:t>
            </a:r>
            <a:endParaRPr lang="en-GB" dirty="0"/>
          </a:p>
        </p:txBody>
      </p:sp>
      <p:pic>
        <p:nvPicPr>
          <p:cNvPr id="10242" name="Picture 2" descr="Victorian Man 1 Illustration - Twinkl"/>
          <p:cNvPicPr>
            <a:picLocks noChangeAspect="1" noChangeArrowheads="1"/>
          </p:cNvPicPr>
          <p:nvPr/>
        </p:nvPicPr>
        <p:blipFill rotWithShape="1">
          <a:blip r:embed="rId2">
            <a:extLst>
              <a:ext uri="{28A0092B-C50C-407E-A947-70E740481C1C}">
                <a14:useLocalDpi xmlns:a14="http://schemas.microsoft.com/office/drawing/2010/main" val="0"/>
              </a:ext>
            </a:extLst>
          </a:blip>
          <a:srcRect l="41886" r="42189"/>
          <a:stretch/>
        </p:blipFill>
        <p:spPr bwMode="auto">
          <a:xfrm>
            <a:off x="11129319" y="0"/>
            <a:ext cx="955590" cy="3000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173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miller of Pinnock </a:t>
            </a:r>
            <a:r>
              <a:rPr lang="en-GB" dirty="0" smtClean="0"/>
              <a:t>stream</a:t>
            </a:r>
            <a:endParaRPr lang="en-GB" dirty="0"/>
          </a:p>
        </p:txBody>
      </p:sp>
      <p:sp>
        <p:nvSpPr>
          <p:cNvPr id="3" name="Content Placeholder 2"/>
          <p:cNvSpPr>
            <a:spLocks noGrp="1"/>
          </p:cNvSpPr>
          <p:nvPr>
            <p:ph idx="1"/>
          </p:nvPr>
        </p:nvSpPr>
        <p:spPr>
          <a:xfrm>
            <a:off x="838200" y="1825625"/>
            <a:ext cx="9434384" cy="4351338"/>
          </a:xfrm>
        </p:spPr>
        <p:txBody>
          <a:bodyPr/>
          <a:lstStyle/>
          <a:p>
            <a:r>
              <a:rPr lang="en-GB" dirty="0" smtClean="0"/>
              <a:t>Ghost of Richard ‘Dicky’ Buss, possibly</a:t>
            </a:r>
          </a:p>
          <a:p>
            <a:r>
              <a:rPr lang="en-GB" dirty="0" smtClean="0"/>
              <a:t>Appeared after storm in 1939 burnt down the already structurally unsafe windmill</a:t>
            </a:r>
          </a:p>
          <a:p>
            <a:pPr marL="0" indent="0">
              <a:buNone/>
            </a:pPr>
            <a:endParaRPr lang="en-GB" dirty="0"/>
          </a:p>
        </p:txBody>
      </p:sp>
      <p:pic>
        <p:nvPicPr>
          <p:cNvPr id="2050" name="Picture 2" descr="Design Bed Sticker by ESSENZA HOME"/>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147604" y="0"/>
            <a:ext cx="3044396" cy="304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17275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Watercress seller on </a:t>
            </a:r>
            <a:r>
              <a:rPr lang="en-GB" dirty="0" smtClean="0"/>
              <a:t>fire</a:t>
            </a:r>
            <a:endParaRPr lang="en-GB" dirty="0"/>
          </a:p>
        </p:txBody>
      </p:sp>
      <p:sp>
        <p:nvSpPr>
          <p:cNvPr id="3" name="Content Placeholder 2"/>
          <p:cNvSpPr>
            <a:spLocks noGrp="1"/>
          </p:cNvSpPr>
          <p:nvPr>
            <p:ph idx="1"/>
          </p:nvPr>
        </p:nvSpPr>
        <p:spPr/>
        <p:txBody>
          <a:bodyPr/>
          <a:lstStyle/>
          <a:p>
            <a:r>
              <a:rPr lang="en-GB" dirty="0" smtClean="0"/>
              <a:t>Gypsy woman who sold watercress farmed on the Pinnock Stream</a:t>
            </a:r>
          </a:p>
          <a:p>
            <a:r>
              <a:rPr lang="en-GB" dirty="0" smtClean="0"/>
              <a:t>Heavy smoker and drinker, she often spilled gin over her clothing</a:t>
            </a:r>
          </a:p>
          <a:p>
            <a:r>
              <a:rPr lang="en-GB" dirty="0" smtClean="0"/>
              <a:t>Spark from the bridge landed on her, setting her alight instantly</a:t>
            </a:r>
          </a:p>
          <a:p>
            <a:r>
              <a:rPr lang="en-GB" dirty="0" smtClean="0"/>
              <a:t>Appears as a woman on fire running around, although more recently has been seen as just an orange glow</a:t>
            </a:r>
          </a:p>
          <a:p>
            <a:r>
              <a:rPr lang="en-US" dirty="0" smtClean="0"/>
              <a:t>Apparent death site now Watercress Farm, a caravanning site although the website makes no knowledge of the ghost</a:t>
            </a:r>
            <a:endParaRPr lang="en-GB" dirty="0" smtClean="0"/>
          </a:p>
        </p:txBody>
      </p:sp>
      <p:pic>
        <p:nvPicPr>
          <p:cNvPr id="3076" name="Picture 4" descr="Effects flames GIF on GIFER - by Buron"/>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736181" y="-304799"/>
            <a:ext cx="2188090" cy="2188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299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highwayman of Fright </a:t>
            </a:r>
            <a:r>
              <a:rPr lang="en-GB" dirty="0" smtClean="0"/>
              <a:t>Corner</a:t>
            </a:r>
            <a:endParaRPr lang="en-GB" dirty="0"/>
          </a:p>
        </p:txBody>
      </p:sp>
      <p:sp>
        <p:nvSpPr>
          <p:cNvPr id="3" name="Content Placeholder 2"/>
          <p:cNvSpPr>
            <a:spLocks noGrp="1"/>
          </p:cNvSpPr>
          <p:nvPr>
            <p:ph idx="1"/>
          </p:nvPr>
        </p:nvSpPr>
        <p:spPr/>
        <p:txBody>
          <a:bodyPr/>
          <a:lstStyle/>
          <a:p>
            <a:r>
              <a:rPr lang="en-GB" dirty="0" smtClean="0"/>
              <a:t>Swordfights can sometimes be heard, until the screaming of the fatal stabbing; the highwayman was pierced against a tree in Dering Woods</a:t>
            </a:r>
            <a:endParaRPr lang="en-GB" dirty="0"/>
          </a:p>
          <a:p>
            <a:r>
              <a:rPr lang="en-GB" dirty="0" smtClean="0"/>
              <a:t>Other reports of a highwayman on horseback, different ghost?</a:t>
            </a:r>
          </a:p>
          <a:p>
            <a:r>
              <a:rPr lang="en-GB" dirty="0" smtClean="0"/>
              <a:t>Fright Corner disappeared in the 60s, now Firth Woods and newer B road</a:t>
            </a:r>
          </a:p>
          <a:p>
            <a:endParaRPr lang="en-GB" dirty="0" smtClean="0"/>
          </a:p>
        </p:txBody>
      </p:sp>
      <p:pic>
        <p:nvPicPr>
          <p:cNvPr id="1026" name="Picture 2" descr="Illustrious Thieves | Horrible histories, Mathew baynton, Histor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995719" y="74307"/>
            <a:ext cx="2993510" cy="168384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92995" y="3636683"/>
            <a:ext cx="4196234" cy="3147176"/>
          </a:xfrm>
          <a:prstGeom prst="rect">
            <a:avLst/>
          </a:prstGeom>
        </p:spPr>
      </p:pic>
    </p:spTree>
    <p:extLst>
      <p:ext uri="{BB962C8B-B14F-4D97-AF65-F5344CB8AC3E}">
        <p14:creationId xmlns:p14="http://schemas.microsoft.com/office/powerpoint/2010/main" val="22984320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lady in the red dress of St </a:t>
            </a:r>
            <a:r>
              <a:rPr lang="en-GB" dirty="0" smtClean="0"/>
              <a:t>Nicholas</a:t>
            </a:r>
            <a:endParaRPr lang="en-GB" dirty="0"/>
          </a:p>
        </p:txBody>
      </p:sp>
      <p:sp>
        <p:nvSpPr>
          <p:cNvPr id="3" name="Content Placeholder 2"/>
          <p:cNvSpPr>
            <a:spLocks noGrp="1"/>
          </p:cNvSpPr>
          <p:nvPr>
            <p:ph idx="1"/>
          </p:nvPr>
        </p:nvSpPr>
        <p:spPr>
          <a:xfrm>
            <a:off x="838200" y="1825625"/>
            <a:ext cx="4722341" cy="4351338"/>
          </a:xfrm>
        </p:spPr>
        <p:txBody>
          <a:bodyPr/>
          <a:lstStyle/>
          <a:p>
            <a:r>
              <a:rPr lang="en-GB" dirty="0" smtClean="0"/>
              <a:t>Believed to be a member of the Dering family who had a child die during childbirth, but never christened so left in an unmarked grave</a:t>
            </a:r>
          </a:p>
          <a:p>
            <a:r>
              <a:rPr lang="en-GB" dirty="0" smtClean="0"/>
              <a:t>The </a:t>
            </a:r>
            <a:r>
              <a:rPr lang="en-GB" dirty="0" smtClean="0"/>
              <a:t>lady, </a:t>
            </a:r>
            <a:r>
              <a:rPr lang="en-GB" dirty="0"/>
              <a:t>believed to be in a red dress and have red </a:t>
            </a:r>
            <a:r>
              <a:rPr lang="en-GB" dirty="0" smtClean="0"/>
              <a:t>hair, runs around the grave yard trying to find her baby </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75871" y="1690688"/>
            <a:ext cx="5981700" cy="4486275"/>
          </a:xfrm>
          <a:prstGeom prst="rect">
            <a:avLst/>
          </a:prstGeom>
        </p:spPr>
      </p:pic>
      <p:pic>
        <p:nvPicPr>
          <p:cNvPr id="2052" name="Picture 4" descr="Red Dress Clipart, HD Png Download , Transparent Png Image - PNGitem"/>
          <p:cNvPicPr>
            <a:picLocks noChangeAspect="1" noChangeArrowheads="1"/>
          </p:cNvPicPr>
          <p:nvPr/>
        </p:nvPicPr>
        <p:blipFill rotWithShape="1">
          <a:blip r:embed="rId3" cstate="print">
            <a:extLst>
              <a:ext uri="{BEBA8EAE-BF5A-486C-A8C5-ECC9F3942E4B}">
                <a14:imgProps xmlns:a14="http://schemas.microsoft.com/office/drawing/2010/main">
                  <a14:imgLayer r:embed="rId4">
                    <a14:imgEffect>
                      <a14:backgroundRemoval t="4000" b="98222" l="8256" r="93605"/>
                    </a14:imgEffect>
                  </a14:imgLayer>
                </a14:imgProps>
              </a:ext>
              <a:ext uri="{28A0092B-C50C-407E-A947-70E740481C1C}">
                <a14:useLocalDpi xmlns:a14="http://schemas.microsoft.com/office/drawing/2010/main" val="0"/>
              </a:ext>
            </a:extLst>
          </a:blip>
          <a:srcRect l="17252" t="6055" r="17259" b="4900"/>
          <a:stretch/>
        </p:blipFill>
        <p:spPr bwMode="auto">
          <a:xfrm>
            <a:off x="9679458" y="293387"/>
            <a:ext cx="2249229" cy="24003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65825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white lady of St </a:t>
            </a:r>
            <a:r>
              <a:rPr lang="en-GB" dirty="0" smtClean="0"/>
              <a:t>Nicholas</a:t>
            </a:r>
            <a:endParaRPr lang="en-GB" dirty="0"/>
          </a:p>
        </p:txBody>
      </p:sp>
      <p:sp>
        <p:nvSpPr>
          <p:cNvPr id="3" name="Content Placeholder 2"/>
          <p:cNvSpPr>
            <a:spLocks noGrp="1"/>
          </p:cNvSpPr>
          <p:nvPr>
            <p:ph idx="1"/>
          </p:nvPr>
        </p:nvSpPr>
        <p:spPr>
          <a:xfrm>
            <a:off x="838200" y="1825625"/>
            <a:ext cx="4508157" cy="4351338"/>
          </a:xfrm>
        </p:spPr>
        <p:txBody>
          <a:bodyPr/>
          <a:lstStyle/>
          <a:p>
            <a:r>
              <a:rPr lang="en-GB" dirty="0" smtClean="0"/>
              <a:t>Believed to be the ghost of a Lady Dering from around 1500</a:t>
            </a:r>
          </a:p>
          <a:p>
            <a:r>
              <a:rPr lang="en-GB" dirty="0" smtClean="0"/>
              <a:t>Haunts around the Dering family vault</a:t>
            </a:r>
          </a:p>
          <a:p>
            <a:r>
              <a:rPr lang="en-US" dirty="0" smtClean="0"/>
              <a:t>Possibly the same ghost that haunted </a:t>
            </a:r>
            <a:r>
              <a:rPr lang="en-US" dirty="0" err="1" smtClean="0"/>
              <a:t>Surrenden</a:t>
            </a:r>
            <a:r>
              <a:rPr lang="en-US" dirty="0" smtClean="0"/>
              <a:t> Dering Boys School</a:t>
            </a:r>
            <a:endParaRPr lang="en-GB" dirty="0" smtClean="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59855" y="1573427"/>
            <a:ext cx="6030783" cy="4523088"/>
          </a:xfrm>
          <a:prstGeom prst="rect">
            <a:avLst/>
          </a:prstGeom>
        </p:spPr>
      </p:pic>
      <p:pic>
        <p:nvPicPr>
          <p:cNvPr id="9218" name="Picture 2" descr="Happy Ghost GIFs | Teno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068012" y="0"/>
            <a:ext cx="2062205" cy="2604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56279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Phantom horse and </a:t>
            </a:r>
            <a:r>
              <a:rPr lang="en-GB" dirty="0" smtClean="0"/>
              <a:t>cart</a:t>
            </a:r>
            <a:endParaRPr lang="en-GB" dirty="0"/>
          </a:p>
        </p:txBody>
      </p:sp>
      <p:sp>
        <p:nvSpPr>
          <p:cNvPr id="3" name="Content Placeholder 2"/>
          <p:cNvSpPr>
            <a:spLocks noGrp="1"/>
          </p:cNvSpPr>
          <p:nvPr>
            <p:ph idx="1"/>
          </p:nvPr>
        </p:nvSpPr>
        <p:spPr/>
        <p:txBody>
          <a:bodyPr/>
          <a:lstStyle/>
          <a:p>
            <a:r>
              <a:rPr lang="en-US" dirty="0" smtClean="0"/>
              <a:t>Possibly more than one, a horse and cart as well as horses and cart</a:t>
            </a:r>
          </a:p>
          <a:p>
            <a:r>
              <a:rPr lang="en-US" dirty="0" smtClean="0"/>
              <a:t>Appears throughout </a:t>
            </a:r>
            <a:r>
              <a:rPr lang="en-US" dirty="0" err="1" smtClean="0"/>
              <a:t>Pluckley’s</a:t>
            </a:r>
            <a:r>
              <a:rPr lang="en-US" dirty="0" smtClean="0"/>
              <a:t> roads</a:t>
            </a:r>
          </a:p>
          <a:p>
            <a:r>
              <a:rPr lang="en-US" dirty="0" smtClean="0"/>
              <a:t>Sometimes just horse steps can be heard</a:t>
            </a:r>
          </a:p>
          <a:p>
            <a:r>
              <a:rPr lang="en-US" dirty="0" smtClean="0"/>
              <a:t>Not known to have anyone on board</a:t>
            </a:r>
            <a:endParaRPr lang="en-GB" dirty="0"/>
          </a:p>
        </p:txBody>
      </p:sp>
      <p:pic>
        <p:nvPicPr>
          <p:cNvPr id="3074" name="Picture 2" descr="Cart Horse Animated Gif Pictures Inspirational Dog Hose - Low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059425" y="0"/>
            <a:ext cx="3246189" cy="1825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050041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6147486" cy="1325563"/>
          </a:xfrm>
        </p:spPr>
        <p:txBody>
          <a:bodyPr>
            <a:normAutofit/>
          </a:bodyPr>
          <a:lstStyle/>
          <a:p>
            <a:r>
              <a:rPr lang="en-GB" dirty="0"/>
              <a:t>Lady Dering </a:t>
            </a:r>
            <a:r>
              <a:rPr lang="en-GB" dirty="0" smtClean="0"/>
              <a:t>of </a:t>
            </a:r>
            <a:r>
              <a:rPr lang="en-GB" dirty="0" err="1"/>
              <a:t>Surrenden</a:t>
            </a:r>
            <a:r>
              <a:rPr lang="en-GB" dirty="0"/>
              <a:t> Dering House Boys </a:t>
            </a:r>
            <a:r>
              <a:rPr lang="en-GB" dirty="0" smtClean="0"/>
              <a:t>School</a:t>
            </a:r>
            <a:endParaRPr lang="en-GB" dirty="0"/>
          </a:p>
        </p:txBody>
      </p:sp>
      <p:sp>
        <p:nvSpPr>
          <p:cNvPr id="3" name="Content Placeholder 2"/>
          <p:cNvSpPr>
            <a:spLocks noGrp="1"/>
          </p:cNvSpPr>
          <p:nvPr>
            <p:ph idx="1"/>
          </p:nvPr>
        </p:nvSpPr>
        <p:spPr/>
        <p:txBody>
          <a:bodyPr/>
          <a:lstStyle/>
          <a:p>
            <a:r>
              <a:rPr lang="en-GB" dirty="0" smtClean="0"/>
              <a:t>Lady Dering appears throughout the house in a white dress, noticeably the library</a:t>
            </a:r>
          </a:p>
          <a:p>
            <a:r>
              <a:rPr lang="en-US" dirty="0" smtClean="0"/>
              <a:t>During the war soldiers refused to sleep in the library</a:t>
            </a:r>
            <a:endParaRPr lang="en-GB" dirty="0" smtClean="0"/>
          </a:p>
          <a:p>
            <a:r>
              <a:rPr lang="en-GB" dirty="0" smtClean="0"/>
              <a:t>Noticed by wealthy American Walter </a:t>
            </a:r>
            <a:r>
              <a:rPr lang="en-GB" dirty="0" err="1" smtClean="0"/>
              <a:t>Winen</a:t>
            </a:r>
            <a:r>
              <a:rPr lang="en-GB" dirty="0"/>
              <a:t> </a:t>
            </a:r>
            <a:r>
              <a:rPr lang="en-GB" dirty="0" smtClean="0"/>
              <a:t>(owner 1910s), who tried to shoot the ghost to finally rest her spirit, but the bullet went right through</a:t>
            </a:r>
            <a:endParaRPr lang="en-GB" dirty="0"/>
          </a:p>
        </p:txBody>
      </p:sp>
      <p:pic>
        <p:nvPicPr>
          <p:cNvPr id="4098" name="Picture 2" descr="White dress GIF - Find on GIFE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149016" y="-214184"/>
            <a:ext cx="2117124" cy="2117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605943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Victorian soldier </a:t>
            </a:r>
            <a:r>
              <a:rPr lang="en-GB" dirty="0" smtClean="0"/>
              <a:t>of </a:t>
            </a:r>
            <a:r>
              <a:rPr lang="en-GB" dirty="0"/>
              <a:t>the </a:t>
            </a:r>
            <a:r>
              <a:rPr lang="en-GB" dirty="0" smtClean="0"/>
              <a:t>woods</a:t>
            </a:r>
            <a:endParaRPr lang="en-GB" dirty="0"/>
          </a:p>
        </p:txBody>
      </p:sp>
      <p:sp>
        <p:nvSpPr>
          <p:cNvPr id="3" name="Content Placeholder 2"/>
          <p:cNvSpPr>
            <a:spLocks noGrp="1"/>
          </p:cNvSpPr>
          <p:nvPr>
            <p:ph idx="1"/>
          </p:nvPr>
        </p:nvSpPr>
        <p:spPr/>
        <p:txBody>
          <a:bodyPr/>
          <a:lstStyle/>
          <a:p>
            <a:r>
              <a:rPr lang="en-US" dirty="0" smtClean="0"/>
              <a:t>Found hanged in the trees in Park Wood</a:t>
            </a:r>
          </a:p>
          <a:p>
            <a:r>
              <a:rPr lang="en-US" dirty="0" smtClean="0"/>
              <a:t>Sometimes seen marching around where the woods were</a:t>
            </a:r>
          </a:p>
          <a:p>
            <a:r>
              <a:rPr lang="en-US" dirty="0" smtClean="0"/>
              <a:t>Described as red dress uniform, and be a Colonel</a:t>
            </a:r>
            <a:endParaRPr lang="en-GB" dirty="0"/>
          </a:p>
        </p:txBody>
      </p:sp>
      <p:pic>
        <p:nvPicPr>
          <p:cNvPr id="5122" name="Picture 2" descr="british soldier marching | Animated clipart, Amazing gifs, Sculpture lessons"/>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403446" y="0"/>
            <a:ext cx="2047102" cy="204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65090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Monk of </a:t>
            </a:r>
            <a:r>
              <a:rPr lang="en-GB" dirty="0" smtClean="0"/>
              <a:t>Greystones</a:t>
            </a:r>
            <a:endParaRPr lang="en-GB" dirty="0"/>
          </a:p>
        </p:txBody>
      </p:sp>
      <p:sp>
        <p:nvSpPr>
          <p:cNvPr id="3" name="Content Placeholder 2"/>
          <p:cNvSpPr>
            <a:spLocks noGrp="1"/>
          </p:cNvSpPr>
          <p:nvPr>
            <p:ph idx="1"/>
          </p:nvPr>
        </p:nvSpPr>
        <p:spPr/>
        <p:txBody>
          <a:bodyPr/>
          <a:lstStyle/>
          <a:p>
            <a:r>
              <a:rPr lang="en-US" dirty="0" smtClean="0"/>
              <a:t>Found at Greystones House, previously Rectory Cottage</a:t>
            </a:r>
          </a:p>
          <a:p>
            <a:r>
              <a:rPr lang="en-US" dirty="0" smtClean="0"/>
              <a:t>Unknown identity</a:t>
            </a:r>
          </a:p>
          <a:p>
            <a:r>
              <a:rPr lang="en-US" dirty="0" smtClean="0"/>
              <a:t>Believed to be having an affair with the Tudor Lady of Rose House, however the ghosts are believed to be from different time periods and both older that then buildings they haunt</a:t>
            </a:r>
            <a:endParaRPr lang="en-GB" dirty="0"/>
          </a:p>
        </p:txBody>
      </p:sp>
      <p:pic>
        <p:nvPicPr>
          <p:cNvPr id="6148" name="Picture 4" descr="Poets United: Life of a Poet – The Tired Monk"/>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948087" y="146865"/>
            <a:ext cx="1001756" cy="2257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89676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Screaming man </a:t>
            </a:r>
          </a:p>
        </p:txBody>
      </p:sp>
      <p:sp>
        <p:nvSpPr>
          <p:cNvPr id="3" name="Content Placeholder 2"/>
          <p:cNvSpPr>
            <a:spLocks noGrp="1"/>
          </p:cNvSpPr>
          <p:nvPr>
            <p:ph idx="1"/>
          </p:nvPr>
        </p:nvSpPr>
        <p:spPr/>
        <p:txBody>
          <a:bodyPr/>
          <a:lstStyle/>
          <a:p>
            <a:r>
              <a:rPr lang="en-US" dirty="0" smtClean="0"/>
              <a:t>A worker at the brickworks who fell to his death in a clay hole</a:t>
            </a:r>
          </a:p>
          <a:p>
            <a:r>
              <a:rPr lang="en-US" dirty="0" smtClean="0"/>
              <a:t>No visible sightings, just screaming noises</a:t>
            </a:r>
          </a:p>
          <a:p>
            <a:r>
              <a:rPr lang="en-US" dirty="0" smtClean="0"/>
              <a:t>Brickworks long closed production </a:t>
            </a:r>
            <a:endParaRPr lang="en-GB" dirty="0"/>
          </a:p>
        </p:txBody>
      </p:sp>
      <p:pic>
        <p:nvPicPr>
          <p:cNvPr id="7170" name="Picture 2" descr="Man Screaming GIFs - Get the best GIF on GIPHY"/>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10073932" y="162997"/>
            <a:ext cx="1905000" cy="14478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5901956" y="3253948"/>
            <a:ext cx="6290044" cy="3538150"/>
          </a:xfrm>
          <a:prstGeom prst="rect">
            <a:avLst/>
          </a:prstGeom>
        </p:spPr>
      </p:pic>
    </p:spTree>
    <p:extLst>
      <p:ext uri="{BB962C8B-B14F-4D97-AF65-F5344CB8AC3E}">
        <p14:creationId xmlns:p14="http://schemas.microsoft.com/office/powerpoint/2010/main" val="14354689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Tudor </a:t>
            </a:r>
            <a:r>
              <a:rPr lang="en-GB" dirty="0" smtClean="0"/>
              <a:t>lady</a:t>
            </a:r>
            <a:endParaRPr lang="en-GB" dirty="0"/>
          </a:p>
        </p:txBody>
      </p:sp>
      <p:sp>
        <p:nvSpPr>
          <p:cNvPr id="3" name="Content Placeholder 2"/>
          <p:cNvSpPr>
            <a:spLocks noGrp="1"/>
          </p:cNvSpPr>
          <p:nvPr>
            <p:ph idx="1"/>
          </p:nvPr>
        </p:nvSpPr>
        <p:spPr/>
        <p:txBody>
          <a:bodyPr/>
          <a:lstStyle/>
          <a:p>
            <a:r>
              <a:rPr lang="en-US" dirty="0" smtClean="0"/>
              <a:t>Unknown lady of Rose House poisoned herself</a:t>
            </a:r>
          </a:p>
          <a:p>
            <a:r>
              <a:rPr lang="en-US" dirty="0" smtClean="0"/>
              <a:t>The ghost is often heard to be calling a name, possibly a pet dog</a:t>
            </a:r>
          </a:p>
          <a:p>
            <a:r>
              <a:rPr lang="en-US" dirty="0" smtClean="0"/>
              <a:t>Believed to possibly be having an affair with the monk</a:t>
            </a:r>
            <a:endParaRPr lang="en-GB" dirty="0"/>
          </a:p>
        </p:txBody>
      </p:sp>
      <p:pic>
        <p:nvPicPr>
          <p:cNvPr id="8194" name="Picture 2" descr="The Tudor Rose - Serious Science"/>
          <p:cNvPicPr>
            <a:picLocks noChangeAspect="1" noChangeArrowheads="1"/>
          </p:cNvPicPr>
          <p:nvPr/>
        </p:nvPicPr>
        <p:blipFill rotWithShape="1">
          <a:blip r:embed="rId2">
            <a:extLst>
              <a:ext uri="{28A0092B-C50C-407E-A947-70E740481C1C}">
                <a14:useLocalDpi xmlns:a14="http://schemas.microsoft.com/office/drawing/2010/main" val="0"/>
              </a:ext>
            </a:extLst>
          </a:blip>
          <a:srcRect l="25695" t="13561" r="24980" b="16896"/>
          <a:stretch/>
        </p:blipFill>
        <p:spPr bwMode="auto">
          <a:xfrm>
            <a:off x="9786552" y="65903"/>
            <a:ext cx="2405448" cy="2265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52016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98855"/>
            <a:ext cx="1311875" cy="162095"/>
          </a:xfrm>
        </p:spPr>
        <p:txBody>
          <a:bodyPr>
            <a:noAutofit/>
          </a:bodyPr>
          <a:lstStyle/>
          <a:p>
            <a:r>
              <a:rPr lang="en-GB" sz="1800" dirty="0" smtClean="0"/>
              <a:t>References</a:t>
            </a:r>
            <a:endParaRPr lang="en-GB" sz="1800" dirty="0"/>
          </a:p>
        </p:txBody>
      </p:sp>
      <p:sp>
        <p:nvSpPr>
          <p:cNvPr id="3" name="Content Placeholder 2"/>
          <p:cNvSpPr>
            <a:spLocks noGrp="1"/>
          </p:cNvSpPr>
          <p:nvPr>
            <p:ph idx="1"/>
          </p:nvPr>
        </p:nvSpPr>
        <p:spPr>
          <a:xfrm>
            <a:off x="0" y="453081"/>
            <a:ext cx="12192000" cy="6404919"/>
          </a:xfrm>
        </p:spPr>
        <p:txBody>
          <a:bodyPr>
            <a:normAutofit fontScale="25000" lnSpcReduction="20000"/>
          </a:bodyPr>
          <a:lstStyle/>
          <a:p>
            <a:pPr marL="0" indent="0">
              <a:lnSpc>
                <a:spcPct val="120000"/>
              </a:lnSpc>
              <a:spcBef>
                <a:spcPts val="0"/>
              </a:spcBef>
              <a:buNone/>
            </a:pPr>
            <a:r>
              <a:rPr lang="en-GB" sz="4400" dirty="0">
                <a:latin typeface="Calibri" panose="020F0502020204030204" pitchFamily="34" charset="0"/>
                <a:ea typeface="Calibri" panose="020F0502020204030204" pitchFamily="34" charset="0"/>
                <a:cs typeface="Times New Roman" panose="02020603050405020304" pitchFamily="18" charset="0"/>
              </a:rPr>
              <a:t>Ashford Borough Council, </a:t>
            </a:r>
            <a:r>
              <a:rPr lang="en-GB" sz="4400" i="1" dirty="0">
                <a:latin typeface="Calibri" panose="020F0502020204030204" pitchFamily="34" charset="0"/>
                <a:ea typeface="Calibri" panose="020F0502020204030204" pitchFamily="34" charset="0"/>
                <a:cs typeface="Times New Roman" panose="02020603050405020304" pitchFamily="18" charset="0"/>
              </a:rPr>
              <a:t>Pluckley Brickworks, Station Road, Pluckley, Kent </a:t>
            </a:r>
            <a:r>
              <a:rPr lang="en-GB" sz="4400" dirty="0">
                <a:latin typeface="Calibri" panose="020F0502020204030204" pitchFamily="34" charset="0"/>
                <a:ea typeface="Calibri" panose="020F0502020204030204" pitchFamily="34" charset="0"/>
                <a:cs typeface="Times New Roman" panose="02020603050405020304" pitchFamily="18" charset="0"/>
              </a:rPr>
              <a:t>(2017) &lt;https://planning.ashford.gov.uk/planning/details.aspx?systemkey=105837&amp;pageindex=0&gt; [accessed 27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BBC, </a:t>
            </a:r>
            <a:r>
              <a:rPr lang="en-GB" sz="4400" i="1" dirty="0">
                <a:latin typeface="Calibri" panose="020F0502020204030204" pitchFamily="34" charset="0"/>
                <a:ea typeface="Calibri" panose="020F0502020204030204" pitchFamily="34" charset="0"/>
                <a:cs typeface="Times New Roman" panose="02020603050405020304" pitchFamily="18" charset="0"/>
              </a:rPr>
              <a:t>Top Gear:S05E04 24 hours in a car</a:t>
            </a:r>
            <a:r>
              <a:rPr lang="en-GB" sz="4400" dirty="0">
                <a:latin typeface="Calibri" panose="020F0502020204030204" pitchFamily="34" charset="0"/>
                <a:ea typeface="Calibri" panose="020F0502020204030204" pitchFamily="34" charset="0"/>
                <a:cs typeface="Times New Roman" panose="02020603050405020304" pitchFamily="18" charset="0"/>
              </a:rPr>
              <a:t> (2017) &lt;https://www.dailymotion.com/video/x5f9q9i&gt; [accessed 26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Caravan and Motorhome Club, </a:t>
            </a:r>
            <a:r>
              <a:rPr lang="en-GB" sz="4400" i="1" dirty="0">
                <a:latin typeface="Calibri" panose="020F0502020204030204" pitchFamily="34" charset="0"/>
                <a:ea typeface="Calibri" panose="020F0502020204030204" pitchFamily="34" charset="0"/>
                <a:cs typeface="Times New Roman" panose="02020603050405020304" pitchFamily="18" charset="0"/>
              </a:rPr>
              <a:t>Watercress Farm, The Pinnock, Pluckley</a:t>
            </a:r>
            <a:r>
              <a:rPr lang="en-GB" sz="4400" dirty="0">
                <a:latin typeface="Calibri" panose="020F0502020204030204" pitchFamily="34" charset="0"/>
                <a:ea typeface="Calibri" panose="020F0502020204030204" pitchFamily="34" charset="0"/>
                <a:cs typeface="Times New Roman" panose="02020603050405020304" pitchFamily="18" charset="0"/>
              </a:rPr>
              <a:t> (2020) &lt;https://www.caravanclub.co.uk/certificated-locations/england/kent/ashford/watercress-farm/&gt; [accessed 28 January 2021</a:t>
            </a:r>
            <a:r>
              <a:rPr lang="en-GB" sz="4400" dirty="0" smtClean="0">
                <a:latin typeface="Calibri" panose="020F0502020204030204" pitchFamily="34" charset="0"/>
                <a:ea typeface="Calibri" panose="020F0502020204030204" pitchFamily="34" charset="0"/>
                <a:cs typeface="Times New Roman" panose="02020603050405020304" pitchFamily="18" charset="0"/>
              </a:rPr>
              <a:t>].</a:t>
            </a:r>
          </a:p>
          <a:p>
            <a:pPr marL="0" indent="0">
              <a:lnSpc>
                <a:spcPct val="120000"/>
              </a:lnSpc>
              <a:spcBef>
                <a:spcPts val="0"/>
              </a:spcBef>
              <a:buNone/>
            </a:pPr>
            <a:r>
              <a:rPr lang="en-GB" sz="4400" dirty="0"/>
              <a:t>Dennis Chambers, </a:t>
            </a:r>
            <a:r>
              <a:rPr lang="en-GB" sz="4400" i="1" dirty="0"/>
              <a:t>Haunted Pluckley: Most haunted village in Kent</a:t>
            </a:r>
            <a:r>
              <a:rPr lang="en-GB" sz="4400" dirty="0"/>
              <a:t>, 2nd </a:t>
            </a:r>
            <a:r>
              <a:rPr lang="en-GB" sz="4400" dirty="0" err="1"/>
              <a:t>edn</a:t>
            </a:r>
            <a:r>
              <a:rPr lang="en-GB" sz="4400" dirty="0"/>
              <a:t> (London: </a:t>
            </a:r>
            <a:r>
              <a:rPr lang="en-GB" sz="4400" dirty="0" err="1"/>
              <a:t>Denela</a:t>
            </a:r>
            <a:r>
              <a:rPr lang="en-GB" sz="4400" dirty="0"/>
              <a:t> Enterprises, 2002).</a:t>
            </a:r>
            <a:r>
              <a:rPr lang="en-GB" sz="4400" dirty="0">
                <a:latin typeface="Calibri" panose="020F0502020204030204" pitchFamily="34" charset="0"/>
                <a:ea typeface="Calibri" panose="020F0502020204030204" pitchFamily="34" charset="0"/>
                <a:cs typeface="Times New Roman" panose="02020603050405020304" pitchFamily="18" charset="0"/>
              </a:rPr>
              <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Dylan Jones, </a:t>
            </a:r>
            <a:r>
              <a:rPr lang="en-GB" sz="4400" i="1" dirty="0">
                <a:latin typeface="Calibri" panose="020F0502020204030204" pitchFamily="34" charset="0"/>
                <a:ea typeface="Calibri" panose="020F0502020204030204" pitchFamily="34" charset="0"/>
                <a:cs typeface="Times New Roman" panose="02020603050405020304" pitchFamily="18" charset="0"/>
              </a:rPr>
              <a:t>Pluckley, Kent, England</a:t>
            </a:r>
            <a:r>
              <a:rPr lang="en-GB" sz="4400" dirty="0">
                <a:latin typeface="Calibri" panose="020F0502020204030204" pitchFamily="34" charset="0"/>
                <a:ea typeface="Calibri" panose="020F0502020204030204" pitchFamily="34" charset="0"/>
                <a:cs typeface="Times New Roman" panose="02020603050405020304" pitchFamily="18" charset="0"/>
              </a:rPr>
              <a:t> (2010) &lt;https://www.greatbritishghosttour.co.uk/Pages/England/Kent/Pluckley.html&gt; [accessed 26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Elena Brown, </a:t>
            </a:r>
            <a:r>
              <a:rPr lang="en-GB" sz="4400" i="1" dirty="0">
                <a:latin typeface="Calibri" panose="020F0502020204030204" pitchFamily="34" charset="0"/>
                <a:ea typeface="Calibri" panose="020F0502020204030204" pitchFamily="34" charset="0"/>
                <a:cs typeface="Times New Roman" panose="02020603050405020304" pitchFamily="18" charset="0"/>
              </a:rPr>
              <a:t>The Tudor Rose</a:t>
            </a:r>
            <a:r>
              <a:rPr lang="en-GB" sz="4400" dirty="0">
                <a:latin typeface="Calibri" panose="020F0502020204030204" pitchFamily="34" charset="0"/>
                <a:ea typeface="Calibri" panose="020F0502020204030204" pitchFamily="34" charset="0"/>
                <a:cs typeface="Times New Roman" panose="02020603050405020304" pitchFamily="18" charset="0"/>
              </a:rPr>
              <a:t> (2016) &lt;http://serious-science.org/the-tudor-rose-7025&gt;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Gifer</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Effects Flaming GIF</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dirty="0" err="1">
                <a:latin typeface="Calibri" panose="020F0502020204030204" pitchFamily="34" charset="0"/>
                <a:ea typeface="Calibri" panose="020F0502020204030204" pitchFamily="34" charset="0"/>
                <a:cs typeface="Times New Roman" panose="02020603050405020304" pitchFamily="18" charset="0"/>
              </a:rPr>
              <a:t>Unkwon</a:t>
            </a:r>
            <a:r>
              <a:rPr lang="en-GB" sz="4400" dirty="0">
                <a:latin typeface="Calibri" panose="020F0502020204030204" pitchFamily="34" charset="0"/>
                <a:ea typeface="Calibri" panose="020F0502020204030204" pitchFamily="34" charset="0"/>
                <a:cs typeface="Times New Roman" panose="02020603050405020304" pitchFamily="18" charset="0"/>
              </a:rPr>
              <a:t>) &lt;https://gifer.com/en/3q62&gt;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Essenza</a:t>
            </a:r>
            <a:r>
              <a:rPr lang="en-GB" sz="4400" dirty="0">
                <a:latin typeface="Calibri" panose="020F0502020204030204" pitchFamily="34" charset="0"/>
                <a:ea typeface="Calibri" panose="020F0502020204030204" pitchFamily="34" charset="0"/>
                <a:cs typeface="Times New Roman" panose="02020603050405020304" pitchFamily="18" charset="0"/>
              </a:rPr>
              <a:t> Home, </a:t>
            </a:r>
            <a:r>
              <a:rPr lang="en-GB" sz="4400" i="1" dirty="0">
                <a:latin typeface="Calibri" panose="020F0502020204030204" pitchFamily="34" charset="0"/>
                <a:ea typeface="Calibri" panose="020F0502020204030204" pitchFamily="34" charset="0"/>
                <a:cs typeface="Times New Roman" panose="02020603050405020304" pitchFamily="18" charset="0"/>
              </a:rPr>
              <a:t>Design Bed Sticker</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&lt;https://giphy.com/stickers/covers-coversco-coversenco-QAbDnbJDGIkPl8OHQ5&gt;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Giphy</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Screaming Homer Simpson GIF</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&lt;https://giphy.com/gifs/xU9TT471DTGJq&gt;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Giphy</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Spooky Halloween sticker</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&lt;https://giphy.com/stickers/xT9IgzmIOFMa6vOQW4&gt;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i="1" dirty="0">
                <a:latin typeface="Calibri" panose="020F0502020204030204" pitchFamily="34" charset="0"/>
                <a:ea typeface="Calibri" panose="020F0502020204030204" pitchFamily="34" charset="0"/>
                <a:cs typeface="Times New Roman" panose="02020603050405020304" pitchFamily="18" charset="0"/>
              </a:rPr>
              <a:t>Google Maps Birds Eye View of Pluckley Brickworks</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dirty="0" smtClean="0">
                <a:latin typeface="Calibri" panose="020F0502020204030204" pitchFamily="34" charset="0"/>
                <a:ea typeface="Calibri" panose="020F0502020204030204" pitchFamily="34" charset="0"/>
                <a:cs typeface="Times New Roman" panose="02020603050405020304" pitchFamily="18" charset="0"/>
              </a:rPr>
              <a:t> </a:t>
            </a:r>
            <a:r>
              <a:rPr lang="en-GB" sz="4400" dirty="0">
                <a:latin typeface="Calibri" panose="020F0502020204030204" pitchFamily="34" charset="0"/>
                <a:ea typeface="Calibri" panose="020F0502020204030204" pitchFamily="34" charset="0"/>
                <a:cs typeface="Times New Roman" panose="02020603050405020304" pitchFamily="18" charset="0"/>
              </a:rPr>
              <a:t>&lt;https://www.google.co.uk/maps/@51.1578585,0.7422021,291m/data=!3m1!1e3?hl=en&gt; [accessed 25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i="1" dirty="0">
                <a:latin typeface="Calibri" panose="020F0502020204030204" pitchFamily="34" charset="0"/>
                <a:ea typeface="Calibri" panose="020F0502020204030204" pitchFamily="34" charset="0"/>
                <a:cs typeface="Times New Roman" panose="02020603050405020304" pitchFamily="18" charset="0"/>
              </a:rPr>
              <a:t>Google Maps: Pluckley</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dirty="0" smtClean="0">
                <a:latin typeface="Calibri" panose="020F0502020204030204" pitchFamily="34" charset="0"/>
                <a:ea typeface="Calibri" panose="020F0502020204030204" pitchFamily="34" charset="0"/>
                <a:cs typeface="Times New Roman" panose="02020603050405020304" pitchFamily="18" charset="0"/>
              </a:rPr>
              <a:t>&lt;</a:t>
            </a:r>
            <a:r>
              <a:rPr lang="en-GB" sz="4400" dirty="0">
                <a:latin typeface="Calibri" panose="020F0502020204030204" pitchFamily="34" charset="0"/>
                <a:ea typeface="Calibri" panose="020F0502020204030204" pitchFamily="34" charset="0"/>
                <a:cs typeface="Times New Roman" panose="02020603050405020304" pitchFamily="18" charset="0"/>
              </a:rPr>
              <a:t>https://www.google.co.uk/maps/place/Pluckley,+Ashford/@51.2121388,-0.062209,9z/data=!4m5!3m4!1s0x47ded807ddf7efb9:0xa9bcf0af640a594d!8m2!3d51.1771369!4d0.7560825?hl=en&gt; [accessed 25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Hugh Morris, </a:t>
            </a:r>
            <a:r>
              <a:rPr lang="en-GB" sz="4400" i="1" dirty="0">
                <a:latin typeface="Calibri" panose="020F0502020204030204" pitchFamily="34" charset="0"/>
                <a:ea typeface="Calibri" panose="020F0502020204030204" pitchFamily="34" charset="0"/>
                <a:cs typeface="Times New Roman" panose="02020603050405020304" pitchFamily="18" charset="0"/>
              </a:rPr>
              <a:t>Is Pluckley still England's most haunted village?</a:t>
            </a:r>
            <a:r>
              <a:rPr lang="en-GB" sz="4400" dirty="0">
                <a:latin typeface="Calibri" panose="020F0502020204030204" pitchFamily="34" charset="0"/>
                <a:ea typeface="Calibri" panose="020F0502020204030204" pitchFamily="34" charset="0"/>
                <a:cs typeface="Times New Roman" panose="02020603050405020304" pitchFamily="18" charset="0"/>
              </a:rPr>
              <a:t> (2019) &lt;https://www.telegraph.co.uk/travel/destinations/europe/united-kingdom/england/kent/articles/pluckley-still-the-most-haunted-village-in-england/&gt; [accessed 27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Jane Lavender, </a:t>
            </a:r>
            <a:r>
              <a:rPr lang="en-GB" sz="4400" i="1" dirty="0">
                <a:latin typeface="Calibri" panose="020F0502020204030204" pitchFamily="34" charset="0"/>
                <a:ea typeface="Calibri" panose="020F0502020204030204" pitchFamily="34" charset="0"/>
                <a:cs typeface="Times New Roman" panose="02020603050405020304" pitchFamily="18" charset="0"/>
              </a:rPr>
              <a:t>Britain's most haunted village with 15 horrifying ghosts and chilling nightly screams</a:t>
            </a:r>
            <a:r>
              <a:rPr lang="en-GB" sz="4400" dirty="0">
                <a:latin typeface="Calibri" panose="020F0502020204030204" pitchFamily="34" charset="0"/>
                <a:ea typeface="Calibri" panose="020F0502020204030204" pitchFamily="34" charset="0"/>
                <a:cs typeface="Times New Roman" panose="02020603050405020304" pitchFamily="18" charset="0"/>
              </a:rPr>
              <a:t> (2020) &lt;https://www.mirror.co.uk/travel/uk-ireland/britains-most-haunted-village-15-21994676&gt; [accessed 27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Kaye Sowden, </a:t>
            </a:r>
            <a:r>
              <a:rPr lang="en-GB" sz="4400" i="1" dirty="0">
                <a:latin typeface="Calibri" panose="020F0502020204030204" pitchFamily="34" charset="0"/>
                <a:ea typeface="Calibri" panose="020F0502020204030204" pitchFamily="34" charset="0"/>
                <a:cs typeface="Times New Roman" panose="02020603050405020304" pitchFamily="18" charset="0"/>
              </a:rPr>
              <a:t>Weald Villages Through Time: Charing, </a:t>
            </a:r>
            <a:r>
              <a:rPr lang="en-GB" sz="4400" i="1" dirty="0" err="1">
                <a:latin typeface="Calibri" panose="020F0502020204030204" pitchFamily="34" charset="0"/>
                <a:ea typeface="Calibri" panose="020F0502020204030204" pitchFamily="34" charset="0"/>
                <a:cs typeface="Times New Roman" panose="02020603050405020304" pitchFamily="18" charset="0"/>
              </a:rPr>
              <a:t>Westwell</a:t>
            </a:r>
            <a:r>
              <a:rPr lang="en-GB" sz="4400" i="1" dirty="0">
                <a:latin typeface="Calibri" panose="020F0502020204030204" pitchFamily="34" charset="0"/>
                <a:ea typeface="Calibri" panose="020F0502020204030204" pitchFamily="34" charset="0"/>
                <a:cs typeface="Times New Roman" panose="02020603050405020304" pitchFamily="18" charset="0"/>
              </a:rPr>
              <a:t>, </a:t>
            </a:r>
            <a:r>
              <a:rPr lang="en-GB" sz="4400" i="1" dirty="0" err="1">
                <a:latin typeface="Calibri" panose="020F0502020204030204" pitchFamily="34" charset="0"/>
                <a:ea typeface="Calibri" panose="020F0502020204030204" pitchFamily="34" charset="0"/>
                <a:cs typeface="Times New Roman" panose="02020603050405020304" pitchFamily="18" charset="0"/>
              </a:rPr>
              <a:t>Hothfield</a:t>
            </a:r>
            <a:r>
              <a:rPr lang="en-GB" sz="4400" i="1" dirty="0">
                <a:latin typeface="Calibri" panose="020F0502020204030204" pitchFamily="34" charset="0"/>
                <a:ea typeface="Calibri" panose="020F0502020204030204" pitchFamily="34" charset="0"/>
                <a:cs typeface="Times New Roman" panose="02020603050405020304" pitchFamily="18" charset="0"/>
              </a:rPr>
              <a:t>, Little Chart, Pluckley and </a:t>
            </a:r>
            <a:r>
              <a:rPr lang="en-GB" sz="4400" i="1" dirty="0" err="1">
                <a:latin typeface="Calibri" panose="020F0502020204030204" pitchFamily="34" charset="0"/>
                <a:ea typeface="Calibri" panose="020F0502020204030204" pitchFamily="34" charset="0"/>
                <a:cs typeface="Times New Roman" panose="02020603050405020304" pitchFamily="18" charset="0"/>
              </a:rPr>
              <a:t>Smarden</a:t>
            </a:r>
            <a:r>
              <a:rPr lang="en-GB" sz="4400" dirty="0">
                <a:latin typeface="Calibri" panose="020F0502020204030204" pitchFamily="34" charset="0"/>
                <a:ea typeface="Calibri" panose="020F0502020204030204" pitchFamily="34" charset="0"/>
                <a:cs typeface="Times New Roman" panose="02020603050405020304" pitchFamily="18" charset="0"/>
              </a:rPr>
              <a:t>, Amberley Publishing </a:t>
            </a:r>
            <a:r>
              <a:rPr lang="en-GB" sz="4400" dirty="0" err="1">
                <a:latin typeface="Calibri" panose="020F0502020204030204" pitchFamily="34" charset="0"/>
                <a:ea typeface="Calibri" panose="020F0502020204030204" pitchFamily="34" charset="0"/>
                <a:cs typeface="Times New Roman" panose="02020603050405020304" pitchFamily="18" charset="0"/>
              </a:rPr>
              <a:t>edn</a:t>
            </a:r>
            <a:r>
              <a:rPr lang="en-GB" sz="4400" dirty="0">
                <a:latin typeface="Calibri" panose="020F0502020204030204" pitchFamily="34" charset="0"/>
                <a:ea typeface="Calibri" panose="020F0502020204030204" pitchFamily="34" charset="0"/>
                <a:cs typeface="Times New Roman" panose="02020603050405020304" pitchFamily="18" charset="0"/>
              </a:rPr>
              <a:t> (Gloucestershire: , 2014).</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LivingTV</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Most Haunted: Midsummer Murders</a:t>
            </a:r>
            <a:r>
              <a:rPr lang="en-GB" sz="4400" dirty="0">
                <a:latin typeface="Calibri" panose="020F0502020204030204" pitchFamily="34" charset="0"/>
                <a:ea typeface="Calibri" panose="020F0502020204030204" pitchFamily="34" charset="0"/>
                <a:cs typeface="Times New Roman" panose="02020603050405020304" pitchFamily="18" charset="0"/>
              </a:rPr>
              <a:t> (2007) &lt;https://www.amazon.co.uk/Most-Haunted-Midsummer-Murders/dp/B07RFT7VW7&gt; [accessed 26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LWT, </a:t>
            </a:r>
            <a:r>
              <a:rPr lang="en-GB" sz="4400" i="1" dirty="0">
                <a:latin typeface="Calibri" panose="020F0502020204030204" pitchFamily="34" charset="0"/>
                <a:ea typeface="Calibri" panose="020F0502020204030204" pitchFamily="34" charset="0"/>
                <a:cs typeface="Times New Roman" panose="02020603050405020304" pitchFamily="18" charset="0"/>
              </a:rPr>
              <a:t>STRANGE BUT TRUE ENCOUNTERS - Pluckley (ITV, 1995)</a:t>
            </a:r>
            <a:r>
              <a:rPr lang="en-GB" sz="4400" dirty="0">
                <a:latin typeface="Calibri" panose="020F0502020204030204" pitchFamily="34" charset="0"/>
                <a:ea typeface="Calibri" panose="020F0502020204030204" pitchFamily="34" charset="0"/>
                <a:cs typeface="Times New Roman" panose="02020603050405020304" pitchFamily="18" charset="0"/>
              </a:rPr>
              <a:t> (2011) &lt;https://www.youtube.com/watch?v=5MAg5iA_jCc&amp;ab_channel=GuildfordGhost&gt; [accessed 28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Mariana, </a:t>
            </a:r>
            <a:r>
              <a:rPr lang="en-GB" sz="4400" i="1" dirty="0">
                <a:latin typeface="Calibri" panose="020F0502020204030204" pitchFamily="34" charset="0"/>
                <a:ea typeface="Calibri" panose="020F0502020204030204" pitchFamily="34" charset="0"/>
                <a:cs typeface="Times New Roman" panose="02020603050405020304" pitchFamily="18" charset="0"/>
              </a:rPr>
              <a:t>White Dress</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&lt;https://gifer.com/en/NcP6&gt;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PNGitem</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Red Dress Clipart</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&lt;https://www.pngitem.com/middle/ixRxmiw_red-dress-clipart-hd-png-download/&gt; [accessed 1 February 2021</a:t>
            </a:r>
            <a:r>
              <a:rPr lang="en-GB" sz="4400" dirty="0" smtClean="0">
                <a:latin typeface="Calibri" panose="020F0502020204030204" pitchFamily="34" charset="0"/>
                <a:ea typeface="Calibri" panose="020F0502020204030204" pitchFamily="34" charset="0"/>
                <a:cs typeface="Times New Roman" panose="02020603050405020304" pitchFamily="18" charset="0"/>
              </a:rPr>
              <a:t>].</a:t>
            </a:r>
          </a:p>
          <a:p>
            <a:pPr marL="0" indent="0">
              <a:lnSpc>
                <a:spcPct val="120000"/>
              </a:lnSpc>
              <a:spcBef>
                <a:spcPts val="0"/>
              </a:spcBef>
              <a:buNone/>
            </a:pPr>
            <a:r>
              <a:rPr lang="en-GB" sz="4400" dirty="0" smtClean="0">
                <a:latin typeface="Calibri" panose="020F0502020204030204" pitchFamily="34" charset="0"/>
                <a:ea typeface="Calibri" panose="020F0502020204030204" pitchFamily="34" charset="0"/>
                <a:cs typeface="Times New Roman" panose="02020603050405020304" pitchFamily="18" charset="0"/>
              </a:rPr>
              <a:t>Presenter </a:t>
            </a:r>
            <a:r>
              <a:rPr lang="en-GB" sz="4400" dirty="0">
                <a:latin typeface="Calibri" panose="020F0502020204030204" pitchFamily="34" charset="0"/>
                <a:ea typeface="Calibri" panose="020F0502020204030204" pitchFamily="34" charset="0"/>
                <a:cs typeface="Times New Roman" panose="02020603050405020304" pitchFamily="18" charset="0"/>
              </a:rPr>
              <a:t>Media, </a:t>
            </a:r>
            <a:r>
              <a:rPr lang="en-GB" sz="4400" i="1" dirty="0">
                <a:latin typeface="Calibri" panose="020F0502020204030204" pitchFamily="34" charset="0"/>
                <a:ea typeface="Calibri" panose="020F0502020204030204" pitchFamily="34" charset="0"/>
                <a:cs typeface="Times New Roman" panose="02020603050405020304" pitchFamily="18" charset="0"/>
              </a:rPr>
              <a:t>A British soldier marching as he carries a long rifle.</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&lt;https://www.pinterest.co.uk/pin/333618284879535107/&gt; [accessed 1 February 2021</a:t>
            </a:r>
            <a:r>
              <a:rPr lang="en-GB" sz="4400" dirty="0" smtClean="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20000"/>
              </a:lnSpc>
              <a:spcBef>
                <a:spcPts val="0"/>
              </a:spcBef>
              <a:buNone/>
            </a:pPr>
            <a:r>
              <a:rPr lang="en-GB" sz="4400" dirty="0" smtClean="0">
                <a:latin typeface="Calibri" panose="020F0502020204030204" pitchFamily="34" charset="0"/>
                <a:ea typeface="Calibri" panose="020F0502020204030204" pitchFamily="34" charset="0"/>
                <a:cs typeface="Times New Roman" panose="02020603050405020304" pitchFamily="18" charset="0"/>
              </a:rPr>
              <a:t>Rebecca </a:t>
            </a:r>
            <a:r>
              <a:rPr lang="en-GB" sz="4400" dirty="0" err="1">
                <a:latin typeface="Calibri" panose="020F0502020204030204" pitchFamily="34" charset="0"/>
                <a:ea typeface="Calibri" panose="020F0502020204030204" pitchFamily="34" charset="0"/>
                <a:cs typeface="Times New Roman" panose="02020603050405020304" pitchFamily="18" charset="0"/>
              </a:rPr>
              <a:t>Tuffin</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Pluckley residents speak about Britain's most haunted village ahead of Halloween</a:t>
            </a:r>
            <a:r>
              <a:rPr lang="en-GB" sz="4400" dirty="0">
                <a:latin typeface="Calibri" panose="020F0502020204030204" pitchFamily="34" charset="0"/>
                <a:ea typeface="Calibri" panose="020F0502020204030204" pitchFamily="34" charset="0"/>
                <a:cs typeface="Times New Roman" panose="02020603050405020304" pitchFamily="18" charset="0"/>
              </a:rPr>
              <a:t> (2019) &lt;https://www.kentonline.co.uk/ashford/news/whats-it-like-living-in-britains-most-haunted-village-215045/&gt; [accessed 26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Richard Jones, </a:t>
            </a:r>
            <a:r>
              <a:rPr lang="en-GB" sz="4400" i="1" dirty="0">
                <a:latin typeface="Calibri" panose="020F0502020204030204" pitchFamily="34" charset="0"/>
                <a:ea typeface="Calibri" panose="020F0502020204030204" pitchFamily="34" charset="0"/>
                <a:cs typeface="Times New Roman" panose="02020603050405020304" pitchFamily="18" charset="0"/>
              </a:rPr>
              <a:t>A GHOST WALK AROUND PLUCKLEY ENGLAND'S MOST HAUNTED VILLAGE</a:t>
            </a:r>
            <a:r>
              <a:rPr lang="en-GB" sz="4400" dirty="0">
                <a:latin typeface="Calibri" panose="020F0502020204030204" pitchFamily="34" charset="0"/>
                <a:ea typeface="Calibri" panose="020F0502020204030204" pitchFamily="34" charset="0"/>
                <a:cs typeface="Times New Roman" panose="02020603050405020304" pitchFamily="18" charset="0"/>
              </a:rPr>
              <a:t> (Unknown) &lt;https://www.london-walking-tours.co.uk/free-tours/haunted-pluckley.htm&gt; [accessed 27 January 2021].</a:t>
            </a:r>
          </a:p>
          <a:p>
            <a:pPr marL="0" indent="0">
              <a:lnSpc>
                <a:spcPct val="120000"/>
              </a:lnSpc>
              <a:spcBef>
                <a:spcPts val="0"/>
              </a:spcBef>
              <a:buNone/>
            </a:pPr>
            <a:r>
              <a:rPr lang="en-GB" sz="4400" dirty="0">
                <a:latin typeface="Calibri" panose="020F0502020204030204" pitchFamily="34" charset="0"/>
                <a:ea typeface="Calibri" panose="020F0502020204030204" pitchFamily="34" charset="0"/>
                <a:cs typeface="Times New Roman" panose="02020603050405020304" pitchFamily="18" charset="0"/>
              </a:rPr>
              <a:t>Rupert Matthews, </a:t>
            </a:r>
            <a:r>
              <a:rPr lang="en-GB" sz="4400" i="1" dirty="0">
                <a:latin typeface="Calibri" panose="020F0502020204030204" pitchFamily="34" charset="0"/>
                <a:ea typeface="Calibri" panose="020F0502020204030204" pitchFamily="34" charset="0"/>
                <a:cs typeface="Times New Roman" panose="02020603050405020304" pitchFamily="18" charset="0"/>
              </a:rPr>
              <a:t>Haunted Places of Kent</a:t>
            </a:r>
            <a:r>
              <a:rPr lang="en-GB" sz="4400" dirty="0">
                <a:latin typeface="Calibri" panose="020F0502020204030204" pitchFamily="34" charset="0"/>
                <a:ea typeface="Calibri" panose="020F0502020204030204" pitchFamily="34" charset="0"/>
                <a:cs typeface="Times New Roman" panose="02020603050405020304" pitchFamily="18" charset="0"/>
              </a:rPr>
              <a:t>, 2nd </a:t>
            </a:r>
            <a:r>
              <a:rPr lang="en-GB" sz="4400" dirty="0" err="1">
                <a:latin typeface="Calibri" panose="020F0502020204030204" pitchFamily="34" charset="0"/>
                <a:ea typeface="Calibri" panose="020F0502020204030204" pitchFamily="34" charset="0"/>
                <a:cs typeface="Times New Roman" panose="02020603050405020304" pitchFamily="18" charset="0"/>
              </a:rPr>
              <a:t>edn</a:t>
            </a:r>
            <a:r>
              <a:rPr lang="en-GB" sz="4400" dirty="0">
                <a:latin typeface="Calibri" panose="020F0502020204030204" pitchFamily="34" charset="0"/>
                <a:ea typeface="Calibri" panose="020F0502020204030204" pitchFamily="34" charset="0"/>
                <a:cs typeface="Times New Roman" panose="02020603050405020304" pitchFamily="18" charset="0"/>
              </a:rPr>
              <a:t> (Berkshire: Countryside Books, 2004).</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Sean Hall, </a:t>
            </a:r>
            <a:r>
              <a:rPr lang="en-GB" sz="4400" i="1" dirty="0">
                <a:latin typeface="Calibri" panose="020F0502020204030204" pitchFamily="34" charset="0"/>
                <a:ea typeface="Calibri" panose="020F0502020204030204" pitchFamily="34" charset="0"/>
                <a:cs typeface="Times New Roman" panose="02020603050405020304" pitchFamily="18" charset="0"/>
              </a:rPr>
              <a:t>The Hidden Places of Kent</a:t>
            </a:r>
            <a:r>
              <a:rPr lang="en-GB" sz="4400" dirty="0">
                <a:latin typeface="Calibri" panose="020F0502020204030204" pitchFamily="34" charset="0"/>
                <a:ea typeface="Calibri" panose="020F0502020204030204" pitchFamily="34" charset="0"/>
                <a:cs typeface="Times New Roman" panose="02020603050405020304" pitchFamily="18" charset="0"/>
              </a:rPr>
              <a:t>, 3rd </a:t>
            </a:r>
            <a:r>
              <a:rPr lang="en-GB" sz="4400" dirty="0" err="1">
                <a:latin typeface="Calibri" panose="020F0502020204030204" pitchFamily="34" charset="0"/>
                <a:ea typeface="Calibri" panose="020F0502020204030204" pitchFamily="34" charset="0"/>
                <a:cs typeface="Times New Roman" panose="02020603050405020304" pitchFamily="18" charset="0"/>
              </a:rPr>
              <a:t>edn</a:t>
            </a:r>
            <a:r>
              <a:rPr lang="en-GB" sz="4400" dirty="0">
                <a:latin typeface="Calibri" panose="020F0502020204030204" pitchFamily="34" charset="0"/>
                <a:ea typeface="Calibri" panose="020F0502020204030204" pitchFamily="34" charset="0"/>
                <a:cs typeface="Times New Roman" panose="02020603050405020304" pitchFamily="18" charset="0"/>
              </a:rPr>
              <a:t> (Berkshire: Travel Publishing Ltd, 1998).</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Sherry Blue Sky, </a:t>
            </a:r>
            <a:r>
              <a:rPr lang="en-GB" sz="4400" i="1" dirty="0">
                <a:latin typeface="Calibri" panose="020F0502020204030204" pitchFamily="34" charset="0"/>
                <a:ea typeface="Calibri" panose="020F0502020204030204" pitchFamily="34" charset="0"/>
                <a:cs typeface="Times New Roman" panose="02020603050405020304" pitchFamily="18" charset="0"/>
              </a:rPr>
              <a:t>Life of a Poet – The Tired Monk</a:t>
            </a:r>
            <a:r>
              <a:rPr lang="en-GB" sz="4400" dirty="0">
                <a:latin typeface="Calibri" panose="020F0502020204030204" pitchFamily="34" charset="0"/>
                <a:ea typeface="Calibri" panose="020F0502020204030204" pitchFamily="34" charset="0"/>
                <a:cs typeface="Times New Roman" panose="02020603050405020304" pitchFamily="18" charset="0"/>
              </a:rPr>
              <a:t> (2011) &lt;https://poetryblogroll.blogspot.com/2011/03/life-of-poet-tired-monk.html&gt;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Steve Clark, Shoba </a:t>
            </a:r>
            <a:r>
              <a:rPr lang="en-GB" sz="4400" dirty="0" err="1">
                <a:latin typeface="Calibri" panose="020F0502020204030204" pitchFamily="34" charset="0"/>
                <a:ea typeface="Calibri" panose="020F0502020204030204" pitchFamily="34" charset="0"/>
                <a:cs typeface="Times New Roman" panose="02020603050405020304" pitchFamily="18" charset="0"/>
              </a:rPr>
              <a:t>Vazirani</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The British Television Location Guide</a:t>
            </a:r>
            <a:r>
              <a:rPr lang="en-GB" sz="4400" dirty="0">
                <a:latin typeface="Calibri" panose="020F0502020204030204" pitchFamily="34" charset="0"/>
                <a:ea typeface="Calibri" panose="020F0502020204030204" pitchFamily="34" charset="0"/>
                <a:cs typeface="Times New Roman" panose="02020603050405020304" pitchFamily="18" charset="0"/>
              </a:rPr>
              <a:t> (Hampshire: Splendid Books, 2008).</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Tenor, </a:t>
            </a:r>
            <a:r>
              <a:rPr lang="en-GB" sz="4400" i="1" dirty="0">
                <a:latin typeface="Calibri" panose="020F0502020204030204" pitchFamily="34" charset="0"/>
                <a:ea typeface="Calibri" panose="020F0502020204030204" pitchFamily="34" charset="0"/>
                <a:cs typeface="Times New Roman" panose="02020603050405020304" pitchFamily="18" charset="0"/>
              </a:rPr>
              <a:t>Spooky Happy Ghost GIF</a:t>
            </a:r>
            <a:r>
              <a:rPr lang="en-GB" sz="4400" dirty="0">
                <a:latin typeface="Calibri" panose="020F0502020204030204" pitchFamily="34" charset="0"/>
                <a:ea typeface="Calibri" panose="020F0502020204030204" pitchFamily="34" charset="0"/>
                <a:cs typeface="Times New Roman" panose="02020603050405020304" pitchFamily="18" charset="0"/>
              </a:rPr>
              <a:t> (2017) &lt;https://tenor.com/view/spooky-happy-ghost-gif-9091006&gt;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Twinkl</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Victorian Man 1</a:t>
            </a:r>
            <a:r>
              <a:rPr lang="en-GB" sz="4400" dirty="0">
                <a:latin typeface="Calibri" panose="020F0502020204030204" pitchFamily="34" charset="0"/>
                <a:ea typeface="Calibri" panose="020F0502020204030204" pitchFamily="34" charset="0"/>
                <a:cs typeface="Times New Roman" panose="02020603050405020304" pitchFamily="18" charset="0"/>
              </a:rPr>
              <a:t> () &lt;https://www.twinkl.ae/illustration/victorian-man-1&gt;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Unknown, </a:t>
            </a:r>
            <a:r>
              <a:rPr lang="en-GB" sz="4400" i="1" dirty="0">
                <a:latin typeface="Calibri" panose="020F0502020204030204" pitchFamily="34" charset="0"/>
                <a:ea typeface="Calibri" panose="020F0502020204030204" pitchFamily="34" charset="0"/>
                <a:cs typeface="Times New Roman" panose="02020603050405020304" pitchFamily="18" charset="0"/>
              </a:rPr>
              <a:t>Illustrated </a:t>
            </a:r>
            <a:r>
              <a:rPr lang="en-GB" sz="4400" i="1" dirty="0" err="1">
                <a:latin typeface="Calibri" panose="020F0502020204030204" pitchFamily="34" charset="0"/>
                <a:ea typeface="Calibri" panose="020F0502020204030204" pitchFamily="34" charset="0"/>
                <a:cs typeface="Times New Roman" panose="02020603050405020304" pitchFamily="18" charset="0"/>
              </a:rPr>
              <a:t>Theives</a:t>
            </a:r>
            <a:r>
              <a:rPr lang="en-GB" sz="4400" dirty="0">
                <a:latin typeface="Calibri" panose="020F0502020204030204" pitchFamily="34" charset="0"/>
                <a:ea typeface="Calibri" panose="020F0502020204030204" pitchFamily="34" charset="0"/>
                <a:cs typeface="Times New Roman" panose="02020603050405020304" pitchFamily="18" charset="0"/>
              </a:rPr>
              <a:t> (2012) &lt;https://oldtyburnsglory.tumblr.com/post/35567864428/believe-it-or-not-guys-i-have-some-shiny-new&gt; [accessed 1 February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err="1">
                <a:latin typeface="Calibri" panose="020F0502020204030204" pitchFamily="34" charset="0"/>
                <a:ea typeface="Calibri" panose="020F0502020204030204" pitchFamily="34" charset="0"/>
                <a:cs typeface="Times New Roman" panose="02020603050405020304" pitchFamily="18" charset="0"/>
              </a:rPr>
              <a:t>Unknwon</a:t>
            </a:r>
            <a:r>
              <a:rPr lang="en-GB" sz="4400" dirty="0">
                <a:latin typeface="Calibri" panose="020F0502020204030204" pitchFamily="34" charset="0"/>
                <a:ea typeface="Calibri" panose="020F0502020204030204" pitchFamily="34" charset="0"/>
                <a:cs typeface="Times New Roman" panose="02020603050405020304" pitchFamily="18" charset="0"/>
              </a:rPr>
              <a:t>, </a:t>
            </a:r>
            <a:r>
              <a:rPr lang="en-GB" sz="4400" i="1" dirty="0">
                <a:latin typeface="Calibri" panose="020F0502020204030204" pitchFamily="34" charset="0"/>
                <a:ea typeface="Calibri" panose="020F0502020204030204" pitchFamily="34" charset="0"/>
                <a:cs typeface="Times New Roman" panose="02020603050405020304" pitchFamily="18" charset="0"/>
              </a:rPr>
              <a:t>Pluckley Brickworks</a:t>
            </a:r>
            <a:r>
              <a:rPr lang="en-GB" sz="4400" dirty="0">
                <a:latin typeface="Calibri" panose="020F0502020204030204" pitchFamily="34" charset="0"/>
                <a:ea typeface="Calibri" panose="020F0502020204030204" pitchFamily="34" charset="0"/>
                <a:cs typeface="Times New Roman" panose="02020603050405020304" pitchFamily="18" charset="0"/>
              </a:rPr>
              <a:t> (2017) &lt;https://www.pluckley.net/event/pluckley-brickworks/&gt; [accessed 25 January 2021].</a:t>
            </a:r>
            <a:br>
              <a:rPr lang="en-GB" sz="4400" dirty="0">
                <a:latin typeface="Calibri" panose="020F0502020204030204" pitchFamily="34" charset="0"/>
                <a:ea typeface="Calibri" panose="020F0502020204030204" pitchFamily="34" charset="0"/>
                <a:cs typeface="Times New Roman" panose="02020603050405020304" pitchFamily="18" charset="0"/>
              </a:rPr>
            </a:br>
            <a:r>
              <a:rPr lang="en-GB" sz="4400" dirty="0">
                <a:latin typeface="Calibri" panose="020F0502020204030204" pitchFamily="34" charset="0"/>
                <a:ea typeface="Calibri" panose="020F0502020204030204" pitchFamily="34" charset="0"/>
                <a:cs typeface="Times New Roman" panose="02020603050405020304" pitchFamily="18" charset="0"/>
              </a:rPr>
              <a:t>YTV, </a:t>
            </a:r>
            <a:r>
              <a:rPr lang="en-GB" sz="4400" i="1" dirty="0">
                <a:latin typeface="Calibri" panose="020F0502020204030204" pitchFamily="34" charset="0"/>
                <a:ea typeface="Calibri" panose="020F0502020204030204" pitchFamily="34" charset="0"/>
                <a:cs typeface="Times New Roman" panose="02020603050405020304" pitchFamily="18" charset="0"/>
              </a:rPr>
              <a:t>The Darling Buds Of May Season 2 E.6</a:t>
            </a:r>
            <a:r>
              <a:rPr lang="en-GB" sz="4400" dirty="0">
                <a:latin typeface="Calibri" panose="020F0502020204030204" pitchFamily="34" charset="0"/>
                <a:ea typeface="Calibri" panose="020F0502020204030204" pitchFamily="34" charset="0"/>
                <a:cs typeface="Times New Roman" panose="02020603050405020304" pitchFamily="18" charset="0"/>
              </a:rPr>
              <a:t> (2020) &lt;https://www.youtube.com/watch?v=CopTgSip7rM&amp;ab_channel=MichaelMurphy&gt; [accessed 27 January </a:t>
            </a:r>
            <a:r>
              <a:rPr lang="en-GB" sz="4400" dirty="0" smtClean="0">
                <a:latin typeface="Calibri" panose="020F0502020204030204" pitchFamily="34" charset="0"/>
                <a:ea typeface="Calibri" panose="020F0502020204030204" pitchFamily="34" charset="0"/>
                <a:cs typeface="Times New Roman" panose="02020603050405020304" pitchFamily="18" charset="0"/>
              </a:rPr>
              <a:t>2021</a:t>
            </a:r>
            <a:r>
              <a:rPr lang="en-GB" sz="4400" dirty="0" smtClean="0">
                <a:latin typeface="Calibri" panose="020F0502020204030204" pitchFamily="34" charset="0"/>
                <a:ea typeface="Calibri" panose="020F0502020204030204" pitchFamily="34" charset="0"/>
                <a:cs typeface="Times New Roman" panose="02020603050405020304" pitchFamily="18" charset="0"/>
              </a:rPr>
              <a:t>]</a:t>
            </a:r>
            <a:endParaRPr lang="en-GB" sz="4400" dirty="0" smtClean="0"/>
          </a:p>
          <a:p>
            <a:pPr marL="0" indent="0">
              <a:buNone/>
            </a:pPr>
            <a:endParaRPr lang="en-GB" sz="1800" dirty="0" smtClean="0"/>
          </a:p>
          <a:p>
            <a:pPr marL="0" indent="0">
              <a:buNone/>
            </a:pPr>
            <a:endParaRPr lang="en-GB" dirty="0"/>
          </a:p>
        </p:txBody>
      </p:sp>
    </p:spTree>
    <p:extLst>
      <p:ext uri="{BB962C8B-B14F-4D97-AF65-F5344CB8AC3E}">
        <p14:creationId xmlns:p14="http://schemas.microsoft.com/office/powerpoint/2010/main" val="39183788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2624</TotalTime>
  <Words>1139</Words>
  <Application>Microsoft Office PowerPoint</Application>
  <PresentationFormat>Widescreen</PresentationFormat>
  <Paragraphs>118</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Office Theme</vt:lpstr>
      <vt:lpstr>The Ghosts of Pluckley</vt:lpstr>
      <vt:lpstr>What is Dark Tourism?</vt:lpstr>
      <vt:lpstr>Where is Pluckley?</vt:lpstr>
      <vt:lpstr>The two different types of Pluckley tourism</vt:lpstr>
      <vt:lpstr>What’s the attraction?</vt:lpstr>
      <vt:lpstr>Ghost Tours</vt:lpstr>
      <vt:lpstr>Angry locals</vt:lpstr>
      <vt:lpstr>Most Haunted Areas</vt:lpstr>
      <vt:lpstr>Meet the Ghosts</vt:lpstr>
      <vt:lpstr>Ghost of a 19th century schoolmaster</vt:lpstr>
      <vt:lpstr>The miller of Pinnock stream</vt:lpstr>
      <vt:lpstr>Watercress seller on fire</vt:lpstr>
      <vt:lpstr>The highwayman of Fright Corner</vt:lpstr>
      <vt:lpstr>The lady in the red dress of St Nicholas</vt:lpstr>
      <vt:lpstr>The white lady of St Nicholas</vt:lpstr>
      <vt:lpstr>Phantom horse and cart</vt:lpstr>
      <vt:lpstr>Lady Dering of Surrenden Dering House Boys School</vt:lpstr>
      <vt:lpstr>Victorian soldier of the woods</vt:lpstr>
      <vt:lpstr>The Monk of Greystones</vt:lpstr>
      <vt:lpstr>Screaming man </vt:lpstr>
      <vt:lpstr>Tudor lady</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Ghosts of Pluckley</dc:title>
  <dc:creator>Lucy Smith</dc:creator>
  <cp:lastModifiedBy>Lucy Smith</cp:lastModifiedBy>
  <cp:revision>117</cp:revision>
  <dcterms:created xsi:type="dcterms:W3CDTF">2021-01-16T14:59:05Z</dcterms:created>
  <dcterms:modified xsi:type="dcterms:W3CDTF">2021-02-04T13:22:50Z</dcterms:modified>
</cp:coreProperties>
</file>