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58"/>
  </p:notesMasterIdLst>
  <p:handoutMasterIdLst>
    <p:handoutMasterId r:id="rId59"/>
  </p:handoutMasterIdLst>
  <p:sldIdLst>
    <p:sldId id="256" r:id="rId5"/>
    <p:sldId id="266" r:id="rId6"/>
    <p:sldId id="267" r:id="rId7"/>
    <p:sldId id="272" r:id="rId8"/>
    <p:sldId id="268" r:id="rId9"/>
    <p:sldId id="311" r:id="rId10"/>
    <p:sldId id="273" r:id="rId11"/>
    <p:sldId id="314" r:id="rId12"/>
    <p:sldId id="262" r:id="rId13"/>
    <p:sldId id="276" r:id="rId14"/>
    <p:sldId id="295" r:id="rId15"/>
    <p:sldId id="296" r:id="rId16"/>
    <p:sldId id="297" r:id="rId17"/>
    <p:sldId id="312" r:id="rId18"/>
    <p:sldId id="275" r:id="rId19"/>
    <p:sldId id="277" r:id="rId20"/>
    <p:sldId id="299" r:id="rId21"/>
    <p:sldId id="318" r:id="rId22"/>
    <p:sldId id="278" r:id="rId23"/>
    <p:sldId id="313" r:id="rId24"/>
    <p:sldId id="279" r:id="rId25"/>
    <p:sldId id="301" r:id="rId26"/>
    <p:sldId id="302" r:id="rId27"/>
    <p:sldId id="303" r:id="rId28"/>
    <p:sldId id="304" r:id="rId29"/>
    <p:sldId id="324" r:id="rId30"/>
    <p:sldId id="305" r:id="rId31"/>
    <p:sldId id="315" r:id="rId32"/>
    <p:sldId id="316" r:id="rId33"/>
    <p:sldId id="317" r:id="rId34"/>
    <p:sldId id="320" r:id="rId35"/>
    <p:sldId id="328" r:id="rId36"/>
    <p:sldId id="306" r:id="rId37"/>
    <p:sldId id="308" r:id="rId38"/>
    <p:sldId id="309" r:id="rId39"/>
    <p:sldId id="321" r:id="rId40"/>
    <p:sldId id="322" r:id="rId41"/>
    <p:sldId id="323" r:id="rId42"/>
    <p:sldId id="280" r:id="rId43"/>
    <p:sldId id="286" r:id="rId44"/>
    <p:sldId id="287" r:id="rId45"/>
    <p:sldId id="288" r:id="rId46"/>
    <p:sldId id="281" r:id="rId47"/>
    <p:sldId id="283" r:id="rId48"/>
    <p:sldId id="284" r:id="rId49"/>
    <p:sldId id="285" r:id="rId50"/>
    <p:sldId id="290" r:id="rId51"/>
    <p:sldId id="292" r:id="rId52"/>
    <p:sldId id="325" r:id="rId53"/>
    <p:sldId id="326" r:id="rId54"/>
    <p:sldId id="327" r:id="rId55"/>
    <p:sldId id="294" r:id="rId56"/>
    <p:sldId id="264" r:id="rId57"/>
  </p:sldIdLst>
  <p:sldSz cx="16257588" cy="9144000"/>
  <p:notesSz cx="6858000" cy="9144000"/>
  <p:defaultText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D1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82609" autoAdjust="0"/>
  </p:normalViewPr>
  <p:slideViewPr>
    <p:cSldViewPr snapToGrid="0" snapToObjects="1">
      <p:cViewPr varScale="1">
        <p:scale>
          <a:sx n="71" d="100"/>
          <a:sy n="71" d="100"/>
        </p:scale>
        <p:origin x="1182" y="72"/>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snapToObjects="1">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6E08121-8E66-4F07-A4C3-E9E9511B6A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CF41125-879C-45F0-8D4C-A66B962174F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69B154-9BF4-4294-9D8C-9AE34BC34751}" type="datetimeFigureOut">
              <a:rPr lang="en-GB" smtClean="0"/>
              <a:t>01/03/2024</a:t>
            </a:fld>
            <a:endParaRPr lang="en-GB"/>
          </a:p>
        </p:txBody>
      </p:sp>
      <p:sp>
        <p:nvSpPr>
          <p:cNvPr id="4" name="Footer Placeholder 3">
            <a:extLst>
              <a:ext uri="{FF2B5EF4-FFF2-40B4-BE49-F238E27FC236}">
                <a16:creationId xmlns:a16="http://schemas.microsoft.com/office/drawing/2014/main" id="{C6827993-5E12-4383-9FB3-3CFC02FB2E8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3BE3E2E5-EA93-412E-A82D-08F186A6909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C77B895-4A26-48EF-8383-3F850998AA00}" type="slidenum">
              <a:rPr lang="en-GB" smtClean="0"/>
              <a:t>‹#›</a:t>
            </a:fld>
            <a:endParaRPr lang="en-GB"/>
          </a:p>
        </p:txBody>
      </p:sp>
    </p:spTree>
    <p:extLst>
      <p:ext uri="{BB962C8B-B14F-4D97-AF65-F5344CB8AC3E}">
        <p14:creationId xmlns:p14="http://schemas.microsoft.com/office/powerpoint/2010/main" val="408258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29BE7-A07E-F243-B57A-C9D666A6AC11}" type="datetimeFigureOut">
              <a:rPr lang="en-GB" smtClean="0"/>
              <a:t>01/03/2024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3C78D4-3E6E-7541-B5CD-7881E3C09CC6}" type="slidenum">
              <a:rPr lang="en-GB" smtClean="0"/>
              <a:t>‹#›</a:t>
            </a:fld>
            <a:endParaRPr lang="en-GB"/>
          </a:p>
        </p:txBody>
      </p:sp>
    </p:spTree>
    <p:extLst>
      <p:ext uri="{BB962C8B-B14F-4D97-AF65-F5344CB8AC3E}">
        <p14:creationId xmlns:p14="http://schemas.microsoft.com/office/powerpoint/2010/main" val="291335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best practice for managers to separately undertake the scoring exercise to help ensure that the marks are objective.</a:t>
            </a:r>
          </a:p>
          <a:p>
            <a:r>
              <a:rPr lang="en-GB" dirty="0"/>
              <a:t>Once the identities of the potentially redundant employees have been established, the employer should write to each of them advising of their selection for redundancy and inviting them to a consultation meeting. </a:t>
            </a:r>
          </a:p>
          <a:p>
            <a:r>
              <a:rPr lang="en-GB" dirty="0"/>
              <a:t>We recommend that the employees be allowed to be accompanied by a trade union representative or colleague.</a:t>
            </a:r>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16</a:t>
            </a:fld>
            <a:endParaRPr lang="en-GB"/>
          </a:p>
        </p:txBody>
      </p:sp>
    </p:spTree>
    <p:extLst>
      <p:ext uri="{BB962C8B-B14F-4D97-AF65-F5344CB8AC3E}">
        <p14:creationId xmlns:p14="http://schemas.microsoft.com/office/powerpoint/2010/main" val="354343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LIFO – question in the assignment</a:t>
            </a:r>
          </a:p>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17</a:t>
            </a:fld>
            <a:endParaRPr lang="en-GB"/>
          </a:p>
        </p:txBody>
      </p:sp>
    </p:spTree>
    <p:extLst>
      <p:ext uri="{BB962C8B-B14F-4D97-AF65-F5344CB8AC3E}">
        <p14:creationId xmlns:p14="http://schemas.microsoft.com/office/powerpoint/2010/main" val="1145874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49</a:t>
            </a:fld>
            <a:endParaRPr lang="en-GB"/>
          </a:p>
        </p:txBody>
      </p:sp>
    </p:spTree>
    <p:extLst>
      <p:ext uri="{BB962C8B-B14F-4D97-AF65-F5344CB8AC3E}">
        <p14:creationId xmlns:p14="http://schemas.microsoft.com/office/powerpoint/2010/main" val="89563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50</a:t>
            </a:fld>
            <a:endParaRPr lang="en-GB"/>
          </a:p>
        </p:txBody>
      </p:sp>
    </p:spTree>
    <p:extLst>
      <p:ext uri="{BB962C8B-B14F-4D97-AF65-F5344CB8AC3E}">
        <p14:creationId xmlns:p14="http://schemas.microsoft.com/office/powerpoint/2010/main" val="3512478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3C78D4-3E6E-7541-B5CD-7881E3C09CC6}" type="slidenum">
              <a:rPr lang="en-GB" smtClean="0"/>
              <a:t>51</a:t>
            </a:fld>
            <a:endParaRPr lang="en-GB"/>
          </a:p>
        </p:txBody>
      </p:sp>
    </p:spTree>
    <p:extLst>
      <p:ext uri="{BB962C8B-B14F-4D97-AF65-F5344CB8AC3E}">
        <p14:creationId xmlns:p14="http://schemas.microsoft.com/office/powerpoint/2010/main" val="22103004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33824" y="2225277"/>
            <a:ext cx="8168098" cy="1359090"/>
          </a:xfrm>
        </p:spPr>
        <p:txBody>
          <a:bodyPr anchor="t" anchorCtr="0"/>
          <a:lstStyle>
            <a:lvl1pPr algn="l">
              <a:lnSpc>
                <a:spcPct val="92000"/>
              </a:lnSpc>
              <a:defRPr sz="4800" b="1" i="0">
                <a:solidFill>
                  <a:schemeClr val="tx1"/>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644415" y="3559978"/>
            <a:ext cx="8157142" cy="1359090"/>
          </a:xfrm>
        </p:spPr>
        <p:txBody>
          <a:bodyPr wrap="square" anchor="t">
            <a:spAutoFit/>
          </a:bodyPr>
          <a:lstStyle>
            <a:lvl1pPr marL="0" indent="0" algn="l">
              <a:lnSpc>
                <a:spcPct val="92000"/>
              </a:lnSpc>
              <a:buNone/>
              <a:defRPr sz="4800" b="0">
                <a:solidFill>
                  <a:schemeClr val="tx1"/>
                </a:solidFill>
              </a:defRPr>
            </a:lvl1pPr>
            <a:lvl2pPr marL="609600" indent="0" algn="ctr">
              <a:buNone/>
              <a:defRPr sz="2667"/>
            </a:lvl2pPr>
            <a:lvl3pPr marL="1219200" indent="0" algn="ctr">
              <a:buNone/>
              <a:defRPr sz="2400"/>
            </a:lvl3pPr>
            <a:lvl4pPr marL="1828800" indent="0" algn="ctr">
              <a:buNone/>
              <a:defRPr sz="2133"/>
            </a:lvl4pPr>
            <a:lvl5pPr marL="2438400" indent="0" algn="ctr">
              <a:buNone/>
              <a:defRPr sz="2133"/>
            </a:lvl5pPr>
            <a:lvl6pPr marL="3048000" indent="0" algn="ctr">
              <a:buNone/>
              <a:defRPr sz="2133"/>
            </a:lvl6pPr>
            <a:lvl7pPr marL="3657600" indent="0" algn="ctr">
              <a:buNone/>
              <a:defRPr sz="2133"/>
            </a:lvl7pPr>
            <a:lvl8pPr marL="4267200" indent="0" algn="ctr">
              <a:buNone/>
              <a:defRPr sz="2133"/>
            </a:lvl8pPr>
            <a:lvl9pPr marL="4876800" indent="0" algn="ctr">
              <a:buNone/>
              <a:defRPr sz="2133"/>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4" cy="380753"/>
          </a:xfrm>
          <a:prstGeom prst="rect">
            <a:avLst/>
          </a:prstGeom>
        </p:spPr>
      </p:pic>
      <p:cxnSp>
        <p:nvCxnSpPr>
          <p:cNvPr id="11" name="Straight Connector 10">
            <a:extLst>
              <a:ext uri="{FF2B5EF4-FFF2-40B4-BE49-F238E27FC236}">
                <a16:creationId xmlns:a16="http://schemas.microsoft.com/office/drawing/2014/main" id="{4F98E3AA-1E86-8646-8B05-137B9C861405}"/>
              </a:ext>
            </a:extLst>
          </p:cNvPr>
          <p:cNvCxnSpPr>
            <a:cxnSpLocks/>
          </p:cNvCxnSpPr>
          <p:nvPr userDrawn="1"/>
        </p:nvCxnSpPr>
        <p:spPr>
          <a:xfrm>
            <a:off x="631257" y="4569048"/>
            <a:ext cx="2295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8810676-7FAE-AC49-8346-D249CC865932}"/>
              </a:ext>
            </a:extLst>
          </p:cNvPr>
          <p:cNvSpPr>
            <a:spLocks noGrp="1"/>
          </p:cNvSpPr>
          <p:nvPr>
            <p:ph type="body" sz="quarter" idx="12" hasCustomPrompt="1"/>
          </p:nvPr>
        </p:nvSpPr>
        <p:spPr>
          <a:xfrm>
            <a:off x="644012" y="4657085"/>
            <a:ext cx="2283036" cy="261983"/>
          </a:xfrm>
        </p:spPr>
        <p:txBody>
          <a:bodyPr/>
          <a:lstStyle>
            <a:lvl1pPr>
              <a:defRPr>
                <a:solidFill>
                  <a:schemeClr val="tx1"/>
                </a:solidFill>
              </a:defRPr>
            </a:lvl1pPr>
          </a:lstStyle>
          <a:p>
            <a:pPr lvl="0"/>
            <a:r>
              <a:rPr lang="en-US" dirty="0"/>
              <a:t>date</a:t>
            </a:r>
            <a:endParaRPr lang="en-GB" dirty="0"/>
          </a:p>
        </p:txBody>
      </p:sp>
      <p:sp>
        <p:nvSpPr>
          <p:cNvPr id="15" name="Text Placeholder 14">
            <a:extLst>
              <a:ext uri="{FF2B5EF4-FFF2-40B4-BE49-F238E27FC236}">
                <a16:creationId xmlns:a16="http://schemas.microsoft.com/office/drawing/2014/main" id="{724F486E-DE77-1843-BD39-44AF3B3506E0}"/>
              </a:ext>
            </a:extLst>
          </p:cNvPr>
          <p:cNvSpPr>
            <a:spLocks noGrp="1"/>
          </p:cNvSpPr>
          <p:nvPr>
            <p:ph type="body" sz="quarter" idx="13"/>
          </p:nvPr>
        </p:nvSpPr>
        <p:spPr>
          <a:xfrm>
            <a:off x="638727" y="5144848"/>
            <a:ext cx="2828100"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GB"/>
              <a:t>© 2020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4" cy="380753"/>
          </a:xfrm>
          <a:prstGeom prst="rect">
            <a:avLst/>
          </a:prstGeom>
        </p:spPr>
      </p:pic>
      <p:sp>
        <p:nvSpPr>
          <p:cNvPr id="7" name="Title 1">
            <a:extLst>
              <a:ext uri="{FF2B5EF4-FFF2-40B4-BE49-F238E27FC236}">
                <a16:creationId xmlns:a16="http://schemas.microsoft.com/office/drawing/2014/main" id="{EEC36FD5-ECBC-AF4D-9AE4-6E8B8B5399F3}"/>
              </a:ext>
            </a:extLst>
          </p:cNvPr>
          <p:cNvSpPr>
            <a:spLocks noGrp="1"/>
          </p:cNvSpPr>
          <p:nvPr>
            <p:ph type="ctrTitle"/>
          </p:nvPr>
        </p:nvSpPr>
        <p:spPr>
          <a:xfrm>
            <a:off x="633824" y="2225277"/>
            <a:ext cx="8168098" cy="1359090"/>
          </a:xfrm>
        </p:spPr>
        <p:txBody>
          <a:bodyPr anchor="t" anchorCtr="0"/>
          <a:lstStyle>
            <a:lvl1pPr algn="l">
              <a:lnSpc>
                <a:spcPct val="92000"/>
              </a:lnSpc>
              <a:defRPr sz="4800" b="1" i="0">
                <a:solidFill>
                  <a:schemeClr val="tx1"/>
                </a:solidFill>
                <a:latin typeface="+mj-lt"/>
              </a:defRPr>
            </a:lvl1pPr>
          </a:lstStyle>
          <a:p>
            <a:r>
              <a:rPr lang="en-US"/>
              <a:t>Click to edit Master title style</a:t>
            </a:r>
            <a:endParaRPr lang="en-US" dirty="0"/>
          </a:p>
        </p:txBody>
      </p:sp>
      <p:sp>
        <p:nvSpPr>
          <p:cNvPr id="8" name="Subtitle 2">
            <a:extLst>
              <a:ext uri="{FF2B5EF4-FFF2-40B4-BE49-F238E27FC236}">
                <a16:creationId xmlns:a16="http://schemas.microsoft.com/office/drawing/2014/main" id="{04D4E74E-0012-3040-949B-752A4C805B4A}"/>
              </a:ext>
            </a:extLst>
          </p:cNvPr>
          <p:cNvSpPr>
            <a:spLocks noGrp="1"/>
          </p:cNvSpPr>
          <p:nvPr>
            <p:ph type="subTitle" idx="1"/>
          </p:nvPr>
        </p:nvSpPr>
        <p:spPr>
          <a:xfrm>
            <a:off x="644415" y="3559978"/>
            <a:ext cx="8157142" cy="1359090"/>
          </a:xfrm>
        </p:spPr>
        <p:txBody>
          <a:bodyPr wrap="square" anchor="t">
            <a:spAutoFit/>
          </a:bodyPr>
          <a:lstStyle>
            <a:lvl1pPr marL="0" indent="0" algn="l">
              <a:lnSpc>
                <a:spcPct val="92000"/>
              </a:lnSpc>
              <a:buNone/>
              <a:defRPr sz="4800" b="0">
                <a:solidFill>
                  <a:schemeClr val="tx1"/>
                </a:solidFill>
              </a:defRPr>
            </a:lvl1pPr>
            <a:lvl2pPr marL="609600" indent="0" algn="ctr">
              <a:buNone/>
              <a:defRPr sz="2667"/>
            </a:lvl2pPr>
            <a:lvl3pPr marL="1219200" indent="0" algn="ctr">
              <a:buNone/>
              <a:defRPr sz="2400"/>
            </a:lvl3pPr>
            <a:lvl4pPr marL="1828800" indent="0" algn="ctr">
              <a:buNone/>
              <a:defRPr sz="2133"/>
            </a:lvl4pPr>
            <a:lvl5pPr marL="2438400" indent="0" algn="ctr">
              <a:buNone/>
              <a:defRPr sz="2133"/>
            </a:lvl5pPr>
            <a:lvl6pPr marL="3048000" indent="0" algn="ctr">
              <a:buNone/>
              <a:defRPr sz="2133"/>
            </a:lvl6pPr>
            <a:lvl7pPr marL="3657600" indent="0" algn="ctr">
              <a:buNone/>
              <a:defRPr sz="2133"/>
            </a:lvl7pPr>
            <a:lvl8pPr marL="4267200" indent="0" algn="ctr">
              <a:buNone/>
              <a:defRPr sz="2133"/>
            </a:lvl8pPr>
            <a:lvl9pPr marL="4876800" indent="0" algn="ctr">
              <a:buNone/>
              <a:defRPr sz="2133"/>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D46A7401-EF49-6644-BF4B-3662228A4EEE}"/>
              </a:ext>
            </a:extLst>
          </p:cNvPr>
          <p:cNvCxnSpPr>
            <a:cxnSpLocks/>
          </p:cNvCxnSpPr>
          <p:nvPr userDrawn="1"/>
        </p:nvCxnSpPr>
        <p:spPr>
          <a:xfrm>
            <a:off x="631257" y="4569048"/>
            <a:ext cx="2295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 Placeholder 7">
            <a:extLst>
              <a:ext uri="{FF2B5EF4-FFF2-40B4-BE49-F238E27FC236}">
                <a16:creationId xmlns:a16="http://schemas.microsoft.com/office/drawing/2014/main" id="{A223FA4B-1028-AF49-AE1F-0F64B3D8D348}"/>
              </a:ext>
            </a:extLst>
          </p:cNvPr>
          <p:cNvSpPr>
            <a:spLocks noGrp="1"/>
          </p:cNvSpPr>
          <p:nvPr>
            <p:ph type="body" sz="quarter" idx="12" hasCustomPrompt="1"/>
          </p:nvPr>
        </p:nvSpPr>
        <p:spPr>
          <a:xfrm>
            <a:off x="644012" y="4657085"/>
            <a:ext cx="2283036" cy="261983"/>
          </a:xfrm>
        </p:spPr>
        <p:txBody>
          <a:bodyPr/>
          <a:lstStyle>
            <a:lvl1pPr>
              <a:defRPr>
                <a:solidFill>
                  <a:schemeClr val="tx1"/>
                </a:solidFill>
              </a:defRPr>
            </a:lvl1pPr>
          </a:lstStyle>
          <a:p>
            <a:pPr lvl="0"/>
            <a:r>
              <a:rPr lang="en-US" dirty="0"/>
              <a:t>date</a:t>
            </a:r>
            <a:endParaRPr lang="en-GB" dirty="0"/>
          </a:p>
        </p:txBody>
      </p:sp>
      <p:sp>
        <p:nvSpPr>
          <p:cNvPr id="13" name="Text Placeholder 14">
            <a:extLst>
              <a:ext uri="{FF2B5EF4-FFF2-40B4-BE49-F238E27FC236}">
                <a16:creationId xmlns:a16="http://schemas.microsoft.com/office/drawing/2014/main" id="{B6D1BCC1-C66C-AE41-BC60-15F5BFC96623}"/>
              </a:ext>
            </a:extLst>
          </p:cNvPr>
          <p:cNvSpPr>
            <a:spLocks noGrp="1"/>
          </p:cNvSpPr>
          <p:nvPr>
            <p:ph type="body" sz="quarter" idx="13"/>
          </p:nvPr>
        </p:nvSpPr>
        <p:spPr>
          <a:xfrm>
            <a:off x="3180314" y="5144848"/>
            <a:ext cx="2434674"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Text Placeholder 14">
            <a:extLst>
              <a:ext uri="{FF2B5EF4-FFF2-40B4-BE49-F238E27FC236}">
                <a16:creationId xmlns:a16="http://schemas.microsoft.com/office/drawing/2014/main" id="{139757AE-9E90-4145-928E-608C85BD9064}"/>
              </a:ext>
            </a:extLst>
          </p:cNvPr>
          <p:cNvSpPr>
            <a:spLocks noGrp="1"/>
          </p:cNvSpPr>
          <p:nvPr>
            <p:ph type="body" sz="quarter" idx="14"/>
          </p:nvPr>
        </p:nvSpPr>
        <p:spPr>
          <a:xfrm>
            <a:off x="638727" y="5144848"/>
            <a:ext cx="2434674" cy="1230313"/>
          </a:xfrm>
        </p:spPr>
        <p:txBody>
          <a:bodyPr/>
          <a:lstStyle>
            <a:lvl2pPr>
              <a:defRPr i="1"/>
            </a:lvl2pPr>
            <a:lvl3pPr marL="0" indent="0">
              <a:buNone/>
              <a:defRPr b="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559998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31213-871B-F44C-9951-9B97A0A4F87B}"/>
              </a:ext>
            </a:extLst>
          </p:cNvPr>
          <p:cNvSpPr>
            <a:spLocks noGrp="1"/>
          </p:cNvSpPr>
          <p:nvPr>
            <p:ph type="title"/>
          </p:nvPr>
        </p:nvSpPr>
        <p:spPr/>
        <p:txBody>
          <a:bodyPr/>
          <a:lstStyle/>
          <a:p>
            <a:r>
              <a:rPr lang="en-US"/>
              <a:t>Click to edit Master title style</a:t>
            </a:r>
            <a:endParaRPr lang="en-GB"/>
          </a:p>
        </p:txBody>
      </p:sp>
      <p:sp>
        <p:nvSpPr>
          <p:cNvPr id="3" name="Footer Placeholder 2">
            <a:extLst>
              <a:ext uri="{FF2B5EF4-FFF2-40B4-BE49-F238E27FC236}">
                <a16:creationId xmlns:a16="http://schemas.microsoft.com/office/drawing/2014/main" id="{C8D6414B-4366-284C-8BC8-AFB7EB09D525}"/>
              </a:ext>
            </a:extLst>
          </p:cNvPr>
          <p:cNvSpPr>
            <a:spLocks noGrp="1"/>
          </p:cNvSpPr>
          <p:nvPr>
            <p:ph type="ftr" sz="quarter" idx="10"/>
          </p:nvPr>
        </p:nvSpPr>
        <p:spPr/>
        <p:txBody>
          <a:bodyPr/>
          <a:lstStyle/>
          <a:p>
            <a:r>
              <a:rPr lang="en-GB"/>
              <a:t>© 2020 Capital Law Limited</a:t>
            </a:r>
            <a:endParaRPr lang="en-GB" dirty="0"/>
          </a:p>
        </p:txBody>
      </p:sp>
      <p:sp>
        <p:nvSpPr>
          <p:cNvPr id="7" name="Text Placeholder 6">
            <a:extLst>
              <a:ext uri="{FF2B5EF4-FFF2-40B4-BE49-F238E27FC236}">
                <a16:creationId xmlns:a16="http://schemas.microsoft.com/office/drawing/2014/main" id="{EC80A52A-EFA5-8B4C-96C8-BF364FC6159B}"/>
              </a:ext>
            </a:extLst>
          </p:cNvPr>
          <p:cNvSpPr>
            <a:spLocks noGrp="1"/>
          </p:cNvSpPr>
          <p:nvPr>
            <p:ph type="body" sz="quarter" idx="11" hasCustomPrompt="1"/>
          </p:nvPr>
        </p:nvSpPr>
        <p:spPr>
          <a:xfrm>
            <a:off x="657224" y="1957388"/>
            <a:ext cx="14901864" cy="5757863"/>
          </a:xfrm>
        </p:spPr>
        <p:txBody>
          <a:bodyPr numCol="2" spcCol="360000"/>
          <a:lstStyle>
            <a:lvl1pPr marL="635000" indent="-635000">
              <a:spcAft>
                <a:spcPts val="1400"/>
              </a:spcAft>
              <a:buClr>
                <a:schemeClr val="accent3"/>
              </a:buClr>
              <a:buFont typeface="+mj-lt"/>
              <a:buNone/>
              <a:tabLst/>
              <a:defRPr sz="2400" b="0">
                <a:solidFill>
                  <a:schemeClr val="tx1"/>
                </a:solidFill>
              </a:defRPr>
            </a:lvl1pPr>
          </a:lstStyle>
          <a:p>
            <a:pPr lvl="0"/>
            <a:r>
              <a:rPr lang="en-US" dirty="0"/>
              <a:t>01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01397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rge 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10" name="Text Placeholder 9">
            <a:extLst>
              <a:ext uri="{FF2B5EF4-FFF2-40B4-BE49-F238E27FC236}">
                <a16:creationId xmlns:a16="http://schemas.microsoft.com/office/drawing/2014/main" id="{819E46A1-8E78-5442-849E-086C001DAEAF}"/>
              </a:ext>
            </a:extLst>
          </p:cNvPr>
          <p:cNvSpPr>
            <a:spLocks noGrp="1"/>
          </p:cNvSpPr>
          <p:nvPr>
            <p:ph type="body" sz="quarter" idx="14"/>
          </p:nvPr>
        </p:nvSpPr>
        <p:spPr>
          <a:xfrm>
            <a:off x="8258175" y="1971347"/>
            <a:ext cx="7386638" cy="5543550"/>
          </a:xfrm>
        </p:spPr>
        <p:txBody>
          <a:bodyPr/>
          <a:lstStyle>
            <a:lvl1pPr>
              <a:spcAft>
                <a:spcPts val="1050"/>
              </a:spcAft>
              <a:defRPr sz="2400">
                <a:solidFill>
                  <a:schemeClr val="tx1"/>
                </a:solidFill>
              </a:defRPr>
            </a:lvl1pPr>
            <a:lvl2pPr marL="0" indent="0">
              <a:spcAft>
                <a:spcPts val="1050"/>
              </a:spcAft>
              <a:buFont typeface="Arial" panose="020B0604020202020204" pitchFamily="34" charset="0"/>
              <a:buNone/>
              <a:defRPr sz="2400" b="0"/>
            </a:lvl2pPr>
            <a:lvl3pPr marL="324000" indent="-324000">
              <a:spcAft>
                <a:spcPts val="1050"/>
              </a:spcAft>
              <a:defRPr sz="2400" b="0"/>
            </a:lvl3pPr>
            <a:lvl4pPr marL="342900" indent="-342900">
              <a:spcAft>
                <a:spcPts val="1050"/>
              </a:spcAft>
              <a:buFont typeface=".AppleSystemUIFont"/>
              <a:buChar char="—"/>
              <a:defRPr sz="2400" b="1"/>
            </a:lvl4pPr>
            <a:lvl5pPr>
              <a:spcAft>
                <a:spcPts val="1050"/>
              </a:spcAft>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3904313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rge Title, content and logo">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10" name="Text Placeholder 9">
            <a:extLst>
              <a:ext uri="{FF2B5EF4-FFF2-40B4-BE49-F238E27FC236}">
                <a16:creationId xmlns:a16="http://schemas.microsoft.com/office/drawing/2014/main" id="{819E46A1-8E78-5442-849E-086C001DAEAF}"/>
              </a:ext>
            </a:extLst>
          </p:cNvPr>
          <p:cNvSpPr>
            <a:spLocks noGrp="1"/>
          </p:cNvSpPr>
          <p:nvPr>
            <p:ph type="body" sz="quarter" idx="14"/>
          </p:nvPr>
        </p:nvSpPr>
        <p:spPr>
          <a:xfrm>
            <a:off x="10815637" y="1971347"/>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1" name="Picture Placeholder 10">
            <a:extLst>
              <a:ext uri="{FF2B5EF4-FFF2-40B4-BE49-F238E27FC236}">
                <a16:creationId xmlns:a16="http://schemas.microsoft.com/office/drawing/2014/main" id="{B30A7DD4-3CBD-F246-BC53-6BEBEA133B3A}"/>
              </a:ext>
            </a:extLst>
          </p:cNvPr>
          <p:cNvSpPr>
            <a:spLocks noGrp="1"/>
          </p:cNvSpPr>
          <p:nvPr>
            <p:ph type="pic" sz="quarter" idx="15"/>
          </p:nvPr>
        </p:nvSpPr>
        <p:spPr>
          <a:xfrm>
            <a:off x="8262257" y="2037805"/>
            <a:ext cx="2279469" cy="1534069"/>
          </a:xfrm>
        </p:spPr>
        <p:txBody>
          <a:bodyPr/>
          <a:lstStyle>
            <a:lvl1pPr>
              <a:defRPr b="0">
                <a:solidFill>
                  <a:schemeClr val="tx1"/>
                </a:solidFill>
              </a:defRPr>
            </a:lvl1pPr>
          </a:lstStyle>
          <a:p>
            <a:r>
              <a:rPr lang="en-US"/>
              <a:t>Click icon to add picture</a:t>
            </a:r>
            <a:endParaRPr lang="en-GB"/>
          </a:p>
        </p:txBody>
      </p:sp>
      <p:sp>
        <p:nvSpPr>
          <p:cNvPr id="13" name="Text Placeholder 9">
            <a:extLst>
              <a:ext uri="{FF2B5EF4-FFF2-40B4-BE49-F238E27FC236}">
                <a16:creationId xmlns:a16="http://schemas.microsoft.com/office/drawing/2014/main" id="{1DA8D82E-AEB3-3A45-A5CB-6EB9FF9F0538}"/>
              </a:ext>
            </a:extLst>
          </p:cNvPr>
          <p:cNvSpPr>
            <a:spLocks noGrp="1"/>
          </p:cNvSpPr>
          <p:nvPr>
            <p:ph type="body" sz="quarter" idx="16"/>
          </p:nvPr>
        </p:nvSpPr>
        <p:spPr>
          <a:xfrm>
            <a:off x="10815637" y="3774022"/>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4" name="Picture Placeholder 10">
            <a:extLst>
              <a:ext uri="{FF2B5EF4-FFF2-40B4-BE49-F238E27FC236}">
                <a16:creationId xmlns:a16="http://schemas.microsoft.com/office/drawing/2014/main" id="{71A40A3F-DB43-0746-9BDF-2279BF951BC4}"/>
              </a:ext>
            </a:extLst>
          </p:cNvPr>
          <p:cNvSpPr>
            <a:spLocks noGrp="1"/>
          </p:cNvSpPr>
          <p:nvPr>
            <p:ph type="pic" sz="quarter" idx="17"/>
          </p:nvPr>
        </p:nvSpPr>
        <p:spPr>
          <a:xfrm>
            <a:off x="8262257" y="3840480"/>
            <a:ext cx="2279469" cy="1534069"/>
          </a:xfrm>
        </p:spPr>
        <p:txBody>
          <a:bodyPr/>
          <a:lstStyle>
            <a:lvl1pPr>
              <a:defRPr b="0">
                <a:solidFill>
                  <a:schemeClr val="tx1"/>
                </a:solidFill>
              </a:defRPr>
            </a:lvl1pPr>
          </a:lstStyle>
          <a:p>
            <a:r>
              <a:rPr lang="en-US"/>
              <a:t>Click icon to add picture</a:t>
            </a:r>
            <a:endParaRPr lang="en-GB"/>
          </a:p>
        </p:txBody>
      </p:sp>
      <p:sp>
        <p:nvSpPr>
          <p:cNvPr id="15" name="Text Placeholder 9">
            <a:extLst>
              <a:ext uri="{FF2B5EF4-FFF2-40B4-BE49-F238E27FC236}">
                <a16:creationId xmlns:a16="http://schemas.microsoft.com/office/drawing/2014/main" id="{BB65BB96-9728-4C43-BE5A-54FDF86B3593}"/>
              </a:ext>
            </a:extLst>
          </p:cNvPr>
          <p:cNvSpPr>
            <a:spLocks noGrp="1"/>
          </p:cNvSpPr>
          <p:nvPr>
            <p:ph type="body" sz="quarter" idx="18"/>
          </p:nvPr>
        </p:nvSpPr>
        <p:spPr>
          <a:xfrm>
            <a:off x="10815637" y="5576696"/>
            <a:ext cx="4829175" cy="986166"/>
          </a:xfrm>
        </p:spPr>
        <p:txBody>
          <a:bodyPr/>
          <a:lstStyle>
            <a:lvl1pPr>
              <a:defRPr sz="2400" b="0" i="1">
                <a:solidFill>
                  <a:schemeClr val="tx1"/>
                </a:solidFill>
              </a:defRPr>
            </a:lvl1pPr>
            <a:lvl2pPr marL="0" indent="0">
              <a:buFont typeface="Arial" panose="020B0604020202020204" pitchFamily="34" charset="0"/>
              <a:buNone/>
              <a:defRPr sz="2400" b="0"/>
            </a:lvl2pPr>
            <a:lvl3pPr marL="324000" indent="-324000">
              <a:defRPr sz="2400" b="0"/>
            </a:lvl3pPr>
            <a:lvl4pPr marL="342900" indent="-342900">
              <a:buFont typeface=".AppleSystemUIFont"/>
              <a:buChar char="—"/>
              <a:defRPr sz="2400" b="1"/>
            </a:lvl4pPr>
            <a:lvl5pPr>
              <a:defRPr sz="2400"/>
            </a:lvl5pPr>
          </a:lstStyle>
          <a:p>
            <a:pPr lvl="0"/>
            <a:r>
              <a:rPr lang="en-US"/>
              <a:t>Click to edit Master text styles</a:t>
            </a:r>
          </a:p>
          <a:p>
            <a:pPr lvl="1"/>
            <a:r>
              <a:rPr lang="en-US"/>
              <a:t>Second level</a:t>
            </a:r>
          </a:p>
        </p:txBody>
      </p:sp>
      <p:sp>
        <p:nvSpPr>
          <p:cNvPr id="16" name="Picture Placeholder 10">
            <a:extLst>
              <a:ext uri="{FF2B5EF4-FFF2-40B4-BE49-F238E27FC236}">
                <a16:creationId xmlns:a16="http://schemas.microsoft.com/office/drawing/2014/main" id="{E28A0DD3-F4D7-7E4B-ABE2-85198553A9C1}"/>
              </a:ext>
            </a:extLst>
          </p:cNvPr>
          <p:cNvSpPr>
            <a:spLocks noGrp="1"/>
          </p:cNvSpPr>
          <p:nvPr>
            <p:ph type="pic" sz="quarter" idx="19"/>
          </p:nvPr>
        </p:nvSpPr>
        <p:spPr>
          <a:xfrm>
            <a:off x="8262257" y="5643154"/>
            <a:ext cx="2279469" cy="1534069"/>
          </a:xfrm>
        </p:spPr>
        <p:txBody>
          <a:bodyPr/>
          <a:lstStyle>
            <a:lvl1pPr>
              <a:defRPr b="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3187528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rge Title and 2 col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8263735" y="1996192"/>
            <a:ext cx="3600000" cy="5855035"/>
          </a:xfrm>
        </p:spPr>
        <p:txBody>
          <a:bodyPr/>
          <a:lstStyle>
            <a:lvl1pPr>
              <a:spcAft>
                <a:spcPts val="1050"/>
              </a:spcAft>
              <a:defRPr>
                <a:solidFill>
                  <a:schemeClr val="tx1"/>
                </a:solidFill>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12072173" y="1996192"/>
            <a:ext cx="3600000" cy="5855035"/>
          </a:xfrm>
        </p:spPr>
        <p:txBody>
          <a:bodyPr/>
          <a:lstStyle>
            <a:lvl1pPr>
              <a:spcAft>
                <a:spcPts val="1050"/>
              </a:spcAft>
              <a:defRPr>
                <a:solidFill>
                  <a:schemeClr val="tx1"/>
                </a:solidFill>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a:extLst>
              <a:ext uri="{FF2B5EF4-FFF2-40B4-BE49-F238E27FC236}">
                <a16:creationId xmlns:a16="http://schemas.microsoft.com/office/drawing/2014/main" id="{942458AB-7C60-C241-AC53-51EF607B2EC8}"/>
              </a:ext>
            </a:extLst>
          </p:cNvPr>
          <p:cNvSpPr>
            <a:spLocks noGrp="1"/>
          </p:cNvSpPr>
          <p:nvPr>
            <p:ph idx="15"/>
          </p:nvPr>
        </p:nvSpPr>
        <p:spPr>
          <a:xfrm>
            <a:off x="633573" y="1972385"/>
            <a:ext cx="6667340" cy="5855035"/>
          </a:xfrm>
        </p:spPr>
        <p:txBody>
          <a:bodyPr/>
          <a:lstStyle>
            <a:lvl1pPr>
              <a:lnSpc>
                <a:spcPct val="91000"/>
              </a:lnSpc>
              <a:defRPr sz="4800" b="0" i="0">
                <a:solidFill>
                  <a:schemeClr val="accent3"/>
                </a:solidFill>
                <a:latin typeface="+mn-lt"/>
              </a:defRPr>
            </a:lvl1pPr>
            <a:lvl2pPr>
              <a:lnSpc>
                <a:spcPct val="91000"/>
              </a:lnSpc>
              <a:defRPr sz="4800" b="1" i="0">
                <a:solidFill>
                  <a:schemeClr val="accent3"/>
                </a:solidFill>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65160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Content and statem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8263735"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12072173"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a:extLst>
              <a:ext uri="{FF2B5EF4-FFF2-40B4-BE49-F238E27FC236}">
                <a16:creationId xmlns:a16="http://schemas.microsoft.com/office/drawing/2014/main" id="{FFCC531C-CDCC-104E-889B-61BFCB3A345D}"/>
              </a:ext>
            </a:extLst>
          </p:cNvPr>
          <p:cNvSpPr>
            <a:spLocks noGrp="1"/>
          </p:cNvSpPr>
          <p:nvPr>
            <p:ph type="body" sz="quarter" idx="15"/>
          </p:nvPr>
        </p:nvSpPr>
        <p:spPr>
          <a:xfrm>
            <a:off x="636333" y="2032412"/>
            <a:ext cx="6888730" cy="5365750"/>
          </a:xfrm>
        </p:spPr>
        <p:txBody>
          <a:bodyPr/>
          <a:lstStyle>
            <a:lvl1pPr>
              <a:lnSpc>
                <a:spcPct val="87000"/>
              </a:lnSpc>
              <a:defRPr sz="5800" b="1" i="0">
                <a:solidFill>
                  <a:schemeClr val="accent3"/>
                </a:solidFill>
                <a:latin typeface="+mj-lt"/>
              </a:defRPr>
            </a:lvl1pPr>
          </a:lstStyle>
          <a:p>
            <a:pPr lvl="0"/>
            <a:r>
              <a:rPr lang="en-US"/>
              <a:t>Click to edit Master text styles</a:t>
            </a:r>
          </a:p>
        </p:txBody>
      </p:sp>
    </p:spTree>
    <p:extLst>
      <p:ext uri="{BB962C8B-B14F-4D97-AF65-F5344CB8AC3E}">
        <p14:creationId xmlns:p14="http://schemas.microsoft.com/office/powerpoint/2010/main" val="392063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tatem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6" name="Text Placeholder 5">
            <a:extLst>
              <a:ext uri="{FF2B5EF4-FFF2-40B4-BE49-F238E27FC236}">
                <a16:creationId xmlns:a16="http://schemas.microsoft.com/office/drawing/2014/main" id="{FFCC531C-CDCC-104E-889B-61BFCB3A345D}"/>
              </a:ext>
            </a:extLst>
          </p:cNvPr>
          <p:cNvSpPr>
            <a:spLocks noGrp="1"/>
          </p:cNvSpPr>
          <p:nvPr>
            <p:ph type="body" sz="quarter" idx="15"/>
          </p:nvPr>
        </p:nvSpPr>
        <p:spPr>
          <a:xfrm>
            <a:off x="636332" y="1986112"/>
            <a:ext cx="7662715" cy="5365750"/>
          </a:xfrm>
        </p:spPr>
        <p:txBody>
          <a:bodyPr/>
          <a:lstStyle>
            <a:lvl1pPr>
              <a:lnSpc>
                <a:spcPct val="87000"/>
              </a:lnSpc>
              <a:defRPr sz="6000" b="1" i="0">
                <a:solidFill>
                  <a:schemeClr val="accent3"/>
                </a:solidFill>
                <a:latin typeface="+mj-lt"/>
              </a:defRPr>
            </a:lvl1pPr>
          </a:lstStyle>
          <a:p>
            <a:pPr lvl="0"/>
            <a:r>
              <a:rPr lang="en-US"/>
              <a:t>Click to edit Master text styles</a:t>
            </a:r>
          </a:p>
        </p:txBody>
      </p:sp>
    </p:spTree>
    <p:extLst>
      <p:ext uri="{BB962C8B-B14F-4D97-AF65-F5344CB8AC3E}">
        <p14:creationId xmlns:p14="http://schemas.microsoft.com/office/powerpoint/2010/main" val="2001976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4249"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a:xfrm>
            <a:off x="633685" y="8240160"/>
            <a:ext cx="5486936" cy="184666"/>
          </a:xfrm>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4442687"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graph">
    <p:bg>
      <p:bgPr>
        <a:solidFill>
          <a:schemeClr val="tx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4249"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8" name="Content Placeholder 2">
            <a:extLst>
              <a:ext uri="{FF2B5EF4-FFF2-40B4-BE49-F238E27FC236}">
                <a16:creationId xmlns:a16="http://schemas.microsoft.com/office/drawing/2014/main" id="{C275F8AA-0040-0940-A2D9-673DFF407996}"/>
              </a:ext>
            </a:extLst>
          </p:cNvPr>
          <p:cNvSpPr>
            <a:spLocks noGrp="1"/>
          </p:cNvSpPr>
          <p:nvPr>
            <p:ph idx="14"/>
          </p:nvPr>
        </p:nvSpPr>
        <p:spPr>
          <a:xfrm>
            <a:off x="4442687" y="1996192"/>
            <a:ext cx="3600000" cy="5855035"/>
          </a:xfrm>
        </p:spPr>
        <p:txBody>
          <a:bodyPr/>
          <a:lstStyle>
            <a:lvl1pPr>
              <a:spcAft>
                <a:spcPts val="1050"/>
              </a:spcAft>
              <a:defRPr/>
            </a:lvl1pPr>
            <a:lvl2pPr>
              <a:spcAft>
                <a:spcPts val="1050"/>
              </a:spcAft>
              <a:defRPr/>
            </a:lvl2pPr>
            <a:lvl3pPr>
              <a:spcAft>
                <a:spcPts val="1050"/>
              </a:spcAft>
              <a:defRPr/>
            </a:lvl3pPr>
            <a:lvl4pPr>
              <a:spcAft>
                <a:spcPts val="1050"/>
              </a:spcAft>
              <a:defRPr/>
            </a:lvl4pPr>
            <a:lvl5pPr>
              <a:spcAft>
                <a:spcPts val="105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79449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large content">
    <p:spTree>
      <p:nvGrpSpPr>
        <p:cNvPr id="1" name=""/>
        <p:cNvGrpSpPr/>
        <p:nvPr/>
      </p:nvGrpSpPr>
      <p:grpSpPr>
        <a:xfrm>
          <a:off x="0" y="0"/>
          <a:ext cx="0" cy="0"/>
          <a:chOff x="0" y="0"/>
          <a:chExt cx="0" cy="0"/>
        </a:xfrm>
      </p:grpSpPr>
      <p:sp>
        <p:nvSpPr>
          <p:cNvPr id="2" name="Title 1"/>
          <p:cNvSpPr>
            <a:spLocks noGrp="1"/>
          </p:cNvSpPr>
          <p:nvPr>
            <p:ph type="title"/>
          </p:nvPr>
        </p:nvSpPr>
        <p:spPr>
          <a:xfrm>
            <a:off x="631257" y="729314"/>
            <a:ext cx="8875350" cy="491439"/>
          </a:xfrm>
        </p:spPr>
        <p:txBody>
          <a:bodyPr/>
          <a:lstStyle/>
          <a:p>
            <a:r>
              <a:rPr lang="en-US"/>
              <a:t>Click to edit Master title style</a:t>
            </a:r>
            <a:endParaRPr lang="en-US" dirty="0"/>
          </a:p>
        </p:txBody>
      </p:sp>
      <p:sp>
        <p:nvSpPr>
          <p:cNvPr id="3" name="Content Placeholder 2"/>
          <p:cNvSpPr>
            <a:spLocks noGrp="1"/>
          </p:cNvSpPr>
          <p:nvPr>
            <p:ph idx="1"/>
          </p:nvPr>
        </p:nvSpPr>
        <p:spPr>
          <a:xfrm>
            <a:off x="633573" y="1958097"/>
            <a:ext cx="9964474" cy="5855035"/>
          </a:xfrm>
        </p:spPr>
        <p:txBody>
          <a:bodyPr/>
          <a:lstStyle>
            <a:lvl1pPr>
              <a:defRPr sz="3400" b="1" i="0">
                <a:solidFill>
                  <a:schemeClr val="tx1"/>
                </a:solidFill>
                <a:latin typeface="+mn-lt"/>
              </a:defRPr>
            </a:lvl1pPr>
            <a:lvl2pPr>
              <a:defRPr sz="3400" b="0" i="0">
                <a:latin typeface="+mn-lt"/>
              </a:defRPr>
            </a:lvl2pPr>
            <a:lvl3pPr>
              <a:defRPr sz="3400">
                <a:latin typeface="+mn-lt"/>
              </a:defRPr>
            </a:lvl3pPr>
            <a:lvl4pPr>
              <a:defRPr sz="3400">
                <a:latin typeface="+mn-lt"/>
              </a:defRPr>
            </a:lvl4pPr>
            <a:lvl5pPr>
              <a:defRPr sz="3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GB"/>
              <a:t>© 2020 Capital Law Limited</a:t>
            </a:r>
            <a:endParaRPr lang="en-GB" dirty="0"/>
          </a:p>
        </p:txBody>
      </p:sp>
      <p:sp>
        <p:nvSpPr>
          <p:cNvPr id="7" name="Subtitle 2">
            <a:extLst>
              <a:ext uri="{FF2B5EF4-FFF2-40B4-BE49-F238E27FC236}">
                <a16:creationId xmlns:a16="http://schemas.microsoft.com/office/drawing/2014/main" id="{4E4DE799-F596-4544-97D0-FC7918CA6ACA}"/>
              </a:ext>
            </a:extLst>
          </p:cNvPr>
          <p:cNvSpPr>
            <a:spLocks noGrp="1"/>
          </p:cNvSpPr>
          <p:nvPr>
            <p:ph type="subTitle" idx="13"/>
          </p:nvPr>
        </p:nvSpPr>
        <p:spPr>
          <a:xfrm>
            <a:off x="634989" y="974532"/>
            <a:ext cx="8871618" cy="246221"/>
          </a:xfrm>
        </p:spPr>
        <p:txBody>
          <a:bodyPr wrap="square">
            <a:spAutoFit/>
          </a:bodyPr>
          <a:lstStyle>
            <a:lvl1pPr marL="0" indent="0" algn="l">
              <a:buNone/>
              <a:defRPr sz="1600" b="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Tree>
    <p:extLst>
      <p:ext uri="{BB962C8B-B14F-4D97-AF65-F5344CB8AC3E}">
        <p14:creationId xmlns:p14="http://schemas.microsoft.com/office/powerpoint/2010/main" val="2561461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vider">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3824" y="2458577"/>
            <a:ext cx="10383945" cy="1606594"/>
          </a:xfrm>
        </p:spPr>
        <p:txBody>
          <a:bodyPr anchor="t" anchorCtr="0"/>
          <a:lstStyle>
            <a:lvl1pPr algn="l">
              <a:lnSpc>
                <a:spcPct val="87000"/>
              </a:lnSpc>
              <a:defRPr sz="12000" b="1" i="0">
                <a:solidFill>
                  <a:schemeClr val="bg1"/>
                </a:solidFill>
                <a:latin typeface="+mj-lt"/>
              </a:defRPr>
            </a:lvl1pPr>
          </a:lstStyle>
          <a:p>
            <a:r>
              <a:rPr lang="en-US"/>
              <a:t>Click to edit Master title style</a:t>
            </a:r>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GB"/>
              <a:t>© 2020 Capital Law Limited</a:t>
            </a:r>
            <a:endParaRPr lang="en-GB"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3" cy="380753"/>
          </a:xfrm>
          <a:prstGeom prst="rect">
            <a:avLst/>
          </a:prstGeom>
        </p:spPr>
      </p:pic>
      <p:cxnSp>
        <p:nvCxnSpPr>
          <p:cNvPr id="9" name="Straight Connector 8">
            <a:extLst>
              <a:ext uri="{FF2B5EF4-FFF2-40B4-BE49-F238E27FC236}">
                <a16:creationId xmlns:a16="http://schemas.microsoft.com/office/drawing/2014/main" id="{960472AB-B318-1849-B224-4EE07F1158D8}"/>
              </a:ext>
            </a:extLst>
          </p:cNvPr>
          <p:cNvCxnSpPr>
            <a:cxnSpLocks/>
          </p:cNvCxnSpPr>
          <p:nvPr userDrawn="1"/>
        </p:nvCxnSpPr>
        <p:spPr>
          <a:xfrm>
            <a:off x="631257" y="631949"/>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4231BB2-D745-6F4E-9D1C-B15C1EFED922}"/>
              </a:ext>
            </a:extLst>
          </p:cNvPr>
          <p:cNvCxnSpPr>
            <a:cxnSpLocks/>
          </p:cNvCxnSpPr>
          <p:nvPr userDrawn="1"/>
        </p:nvCxnSpPr>
        <p:spPr>
          <a:xfrm>
            <a:off x="631257" y="8506873"/>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0329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Dvider 2">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1257" y="2504877"/>
            <a:ext cx="10189073" cy="803297"/>
          </a:xfrm>
        </p:spPr>
        <p:txBody>
          <a:bodyPr anchor="t" anchorCtr="0"/>
          <a:lstStyle>
            <a:lvl1pPr algn="l">
              <a:lnSpc>
                <a:spcPct val="87000"/>
              </a:lnSpc>
              <a:defRPr sz="6000" b="1" i="0">
                <a:solidFill>
                  <a:schemeClr val="bg1"/>
                </a:solidFill>
                <a:latin typeface="+mj-lt"/>
              </a:defRPr>
            </a:lvl1pPr>
          </a:lstStyle>
          <a:p>
            <a:r>
              <a:rPr lang="en-US"/>
              <a:t>Click to edit Master title style</a:t>
            </a:r>
            <a:endParaRPr lang="en-US" dirty="0"/>
          </a:p>
        </p:txBody>
      </p:sp>
      <p:pic>
        <p:nvPicPr>
          <p:cNvPr id="10" name="Picture 9">
            <a:extLst>
              <a:ext uri="{FF2B5EF4-FFF2-40B4-BE49-F238E27FC236}">
                <a16:creationId xmlns:a16="http://schemas.microsoft.com/office/drawing/2014/main" id="{8AC0F8F7-FBAC-D146-ABB5-D7CE936334DA}"/>
              </a:ext>
            </a:extLst>
          </p:cNvPr>
          <p:cNvPicPr>
            <a:picLocks noChangeAspect="1"/>
          </p:cNvPicPr>
          <p:nvPr userDrawn="1"/>
        </p:nvPicPr>
        <p:blipFill>
          <a:blip r:embed="rId2"/>
          <a:stretch>
            <a:fillRect/>
          </a:stretch>
        </p:blipFill>
        <p:spPr>
          <a:xfrm>
            <a:off x="640725" y="729460"/>
            <a:ext cx="1333353" cy="380753"/>
          </a:xfrm>
          <a:prstGeom prst="rect">
            <a:avLst/>
          </a:prstGeom>
        </p:spPr>
      </p:pic>
      <p:sp>
        <p:nvSpPr>
          <p:cNvPr id="8" name="Footer Placeholder 4">
            <a:extLst>
              <a:ext uri="{FF2B5EF4-FFF2-40B4-BE49-F238E27FC236}">
                <a16:creationId xmlns:a16="http://schemas.microsoft.com/office/drawing/2014/main" id="{5E4C052A-C4E1-3541-BA2D-FEF594B42853}"/>
              </a:ext>
            </a:extLst>
          </p:cNvPr>
          <p:cNvSpPr txBox="1">
            <a:spLocks/>
          </p:cNvSpPr>
          <p:nvPr userDrawn="1"/>
        </p:nvSpPr>
        <p:spPr>
          <a:xfrm>
            <a:off x="633685" y="8240160"/>
            <a:ext cx="5486936" cy="184666"/>
          </a:xfrm>
          <a:prstGeom prst="rect">
            <a:avLst/>
          </a:prstGeom>
        </p:spPr>
        <p:txBody>
          <a:bodyPr vert="horz" lIns="0" tIns="0" rIns="0" bIns="0" rtlCol="0" anchor="ctr">
            <a:spAutoFit/>
          </a:bodyPr>
          <a:lstStyle>
            <a:defPPr>
              <a:defRPr lang="en-US"/>
            </a:defPPr>
            <a:lvl1pPr marL="0" algn="l" defTabSz="1219200" rtl="0" eaLnBrk="1" latinLnBrk="0" hangingPunct="1">
              <a:defRPr sz="12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a:lstStyle>
          <a:p>
            <a:r>
              <a:rPr lang="en-GB" dirty="0">
                <a:solidFill>
                  <a:schemeClr val="bg1"/>
                </a:solidFill>
              </a:rPr>
              <a:t>© 2020 Capital Law Limited</a:t>
            </a:r>
          </a:p>
        </p:txBody>
      </p:sp>
      <p:cxnSp>
        <p:nvCxnSpPr>
          <p:cNvPr id="9" name="Straight Connector 8">
            <a:extLst>
              <a:ext uri="{FF2B5EF4-FFF2-40B4-BE49-F238E27FC236}">
                <a16:creationId xmlns:a16="http://schemas.microsoft.com/office/drawing/2014/main" id="{960472AB-B318-1849-B224-4EE07F1158D8}"/>
              </a:ext>
            </a:extLst>
          </p:cNvPr>
          <p:cNvCxnSpPr>
            <a:cxnSpLocks/>
          </p:cNvCxnSpPr>
          <p:nvPr userDrawn="1"/>
        </p:nvCxnSpPr>
        <p:spPr>
          <a:xfrm>
            <a:off x="631257" y="631949"/>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4231BB2-D745-6F4E-9D1C-B15C1EFED922}"/>
              </a:ext>
            </a:extLst>
          </p:cNvPr>
          <p:cNvCxnSpPr>
            <a:cxnSpLocks/>
          </p:cNvCxnSpPr>
          <p:nvPr userDrawn="1"/>
        </p:nvCxnSpPr>
        <p:spPr>
          <a:xfrm>
            <a:off x="631257" y="8506873"/>
            <a:ext cx="1498558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4524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vider">
    <p:bg>
      <p:bgPr>
        <a:solidFill>
          <a:srgbClr val="D6D1CA"/>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lvl1pPr>
              <a:defRPr>
                <a:solidFill>
                  <a:schemeClr val="tx1"/>
                </a:solidFill>
              </a:defRPr>
            </a:lvl1pPr>
          </a:lstStyle>
          <a:p>
            <a:r>
              <a:rPr lang="en-GB"/>
              <a:t>© 2020 Capital Law Limited</a:t>
            </a:r>
            <a:endParaRPr lang="en-GB" dirty="0"/>
          </a:p>
        </p:txBody>
      </p:sp>
      <p:pic>
        <p:nvPicPr>
          <p:cNvPr id="11" name="Picture 10">
            <a:extLst>
              <a:ext uri="{FF2B5EF4-FFF2-40B4-BE49-F238E27FC236}">
                <a16:creationId xmlns:a16="http://schemas.microsoft.com/office/drawing/2014/main" id="{7CF09D3C-B006-5442-8D1A-4818BC22D5B2}"/>
              </a:ext>
            </a:extLst>
          </p:cNvPr>
          <p:cNvPicPr>
            <a:picLocks noChangeAspect="1"/>
          </p:cNvPicPr>
          <p:nvPr userDrawn="1"/>
        </p:nvPicPr>
        <p:blipFill>
          <a:blip r:embed="rId2"/>
          <a:stretch>
            <a:fillRect/>
          </a:stretch>
        </p:blipFill>
        <p:spPr>
          <a:xfrm>
            <a:off x="640725" y="729460"/>
            <a:ext cx="1333354" cy="380753"/>
          </a:xfrm>
          <a:prstGeom prst="rect">
            <a:avLst/>
          </a:prstGeom>
        </p:spPr>
      </p:pic>
      <p:sp>
        <p:nvSpPr>
          <p:cNvPr id="6" name="Title 1">
            <a:extLst>
              <a:ext uri="{FF2B5EF4-FFF2-40B4-BE49-F238E27FC236}">
                <a16:creationId xmlns:a16="http://schemas.microsoft.com/office/drawing/2014/main" id="{C78B413B-295E-1D49-B228-D082B6013891}"/>
              </a:ext>
            </a:extLst>
          </p:cNvPr>
          <p:cNvSpPr>
            <a:spLocks noGrp="1"/>
          </p:cNvSpPr>
          <p:nvPr>
            <p:ph type="ctrTitle"/>
          </p:nvPr>
        </p:nvSpPr>
        <p:spPr>
          <a:xfrm>
            <a:off x="633824" y="2458577"/>
            <a:ext cx="10383945" cy="1606594"/>
          </a:xfrm>
        </p:spPr>
        <p:txBody>
          <a:bodyPr anchor="t" anchorCtr="0"/>
          <a:lstStyle>
            <a:lvl1pPr algn="l">
              <a:lnSpc>
                <a:spcPct val="87000"/>
              </a:lnSpc>
              <a:defRPr sz="12000" b="1" i="0">
                <a:solidFill>
                  <a:schemeClr val="tx1"/>
                </a:solidFill>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865408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1257" y="729314"/>
            <a:ext cx="4021850" cy="246221"/>
          </a:xfrm>
          <a:prstGeom prst="rect">
            <a:avLst/>
          </a:prstGeom>
        </p:spPr>
        <p:txBody>
          <a:bodyPr vert="horz" wrap="square" lIns="0" tIns="0" rIns="0" bIns="0" rtlCol="0" anchor="t">
            <a:spAutoFit/>
          </a:bodyPr>
          <a:lstStyle/>
          <a:p>
            <a:r>
              <a:rPr lang="en-US"/>
              <a:t>Click to edit Master title style</a:t>
            </a:r>
            <a:endParaRPr lang="en-US" dirty="0"/>
          </a:p>
        </p:txBody>
      </p:sp>
      <p:sp>
        <p:nvSpPr>
          <p:cNvPr id="3" name="Text Placeholder 2"/>
          <p:cNvSpPr>
            <a:spLocks noGrp="1"/>
          </p:cNvSpPr>
          <p:nvPr>
            <p:ph type="body" idx="1"/>
          </p:nvPr>
        </p:nvSpPr>
        <p:spPr>
          <a:xfrm>
            <a:off x="634249" y="1996193"/>
            <a:ext cx="3600000" cy="5801784"/>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33685" y="8240160"/>
            <a:ext cx="5486936" cy="184666"/>
          </a:xfrm>
          <a:prstGeom prst="rect">
            <a:avLst/>
          </a:prstGeom>
        </p:spPr>
        <p:txBody>
          <a:bodyPr vert="horz" lIns="0" tIns="0" rIns="0" bIns="0" rtlCol="0" anchor="ctr">
            <a:spAutoFit/>
          </a:bodyPr>
          <a:lstStyle>
            <a:lvl1pPr algn="l">
              <a:defRPr sz="1200">
                <a:solidFill>
                  <a:schemeClr val="tx1"/>
                </a:solidFill>
              </a:defRPr>
            </a:lvl1pPr>
          </a:lstStyle>
          <a:p>
            <a:r>
              <a:rPr lang="en-GB"/>
              <a:t>© 2020 Capital Law Limited</a:t>
            </a:r>
            <a:endParaRPr lang="en-GB" dirty="0"/>
          </a:p>
        </p:txBody>
      </p:sp>
      <p:cxnSp>
        <p:nvCxnSpPr>
          <p:cNvPr id="9" name="Straight Connector 8">
            <a:extLst>
              <a:ext uri="{FF2B5EF4-FFF2-40B4-BE49-F238E27FC236}">
                <a16:creationId xmlns:a16="http://schemas.microsoft.com/office/drawing/2014/main" id="{96B8CF0A-056C-954C-B7C5-5FF3D3967816}"/>
              </a:ext>
            </a:extLst>
          </p:cNvPr>
          <p:cNvCxnSpPr>
            <a:cxnSpLocks/>
          </p:cNvCxnSpPr>
          <p:nvPr userDrawn="1"/>
        </p:nvCxnSpPr>
        <p:spPr>
          <a:xfrm>
            <a:off x="631257" y="631949"/>
            <a:ext cx="14985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C77F08E-A8DE-344E-8B35-65E3BC9261F1}"/>
              </a:ext>
            </a:extLst>
          </p:cNvPr>
          <p:cNvCxnSpPr>
            <a:cxnSpLocks/>
          </p:cNvCxnSpPr>
          <p:nvPr userDrawn="1"/>
        </p:nvCxnSpPr>
        <p:spPr>
          <a:xfrm>
            <a:off x="631257" y="8506873"/>
            <a:ext cx="149855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2521631"/>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2" r:id="rId3"/>
    <p:sldLayoutId id="2147483673" r:id="rId4"/>
    <p:sldLayoutId id="2147483674" r:id="rId5"/>
    <p:sldLayoutId id="2147483675" r:id="rId6"/>
    <p:sldLayoutId id="2147483664" r:id="rId7"/>
    <p:sldLayoutId id="2147483666" r:id="rId8"/>
    <p:sldLayoutId id="2147483662" r:id="rId9"/>
    <p:sldLayoutId id="2147483667" r:id="rId10"/>
    <p:sldLayoutId id="2147483668" r:id="rId11"/>
    <p:sldLayoutId id="2147483669" r:id="rId12"/>
    <p:sldLayoutId id="2147483670" r:id="rId13"/>
    <p:sldLayoutId id="2147483671" r:id="rId14"/>
  </p:sldLayoutIdLst>
  <p:hf sldNum="0" hdr="0" dt="0"/>
  <p:txStyles>
    <p:titleStyle>
      <a:lvl1pPr algn="l" defTabSz="1219200" rtl="0" eaLnBrk="1" latinLnBrk="0" hangingPunct="1">
        <a:lnSpc>
          <a:spcPct val="100000"/>
        </a:lnSpc>
        <a:spcBef>
          <a:spcPct val="0"/>
        </a:spcBef>
        <a:buNone/>
        <a:defRPr sz="1600" b="1" kern="1200">
          <a:solidFill>
            <a:schemeClr val="tx1"/>
          </a:solidFill>
          <a:latin typeface="+mj-lt"/>
          <a:ea typeface="+mj-ea"/>
          <a:cs typeface="+mj-cs"/>
        </a:defRPr>
      </a:lvl1pPr>
    </p:titleStyle>
    <p:bodyStyle>
      <a:lvl1pPr marL="0" indent="0" algn="l" defTabSz="1219200" rtl="0" eaLnBrk="1" latinLnBrk="0" hangingPunct="1">
        <a:lnSpc>
          <a:spcPct val="100000"/>
        </a:lnSpc>
        <a:spcBef>
          <a:spcPts val="0"/>
        </a:spcBef>
        <a:buFont typeface="Arial" panose="020B0604020202020204" pitchFamily="34" charset="0"/>
        <a:buNone/>
        <a:tabLst/>
        <a:defRPr sz="1600" b="1" kern="1200">
          <a:solidFill>
            <a:schemeClr val="accent3"/>
          </a:solidFill>
          <a:latin typeface="+mj-lt"/>
          <a:ea typeface="+mn-ea"/>
          <a:cs typeface="+mn-cs"/>
        </a:defRPr>
      </a:lvl1pPr>
      <a:lvl2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2pPr>
      <a:lvl3pPr marL="227013" indent="-227013" algn="l" defTabSz="1219200" rtl="0" eaLnBrk="1" latinLnBrk="0" hangingPunct="1">
        <a:lnSpc>
          <a:spcPct val="100000"/>
        </a:lnSpc>
        <a:spcBef>
          <a:spcPts val="0"/>
        </a:spcBef>
        <a:buFont typeface=".AppleSystemUIFont"/>
        <a:buChar char="—"/>
        <a:tabLst/>
        <a:defRPr sz="1600" b="1" kern="1200">
          <a:solidFill>
            <a:schemeClr val="tx1"/>
          </a:solidFill>
          <a:latin typeface="+mj-lt"/>
          <a:ea typeface="+mn-ea"/>
          <a:cs typeface="+mn-cs"/>
        </a:defRPr>
      </a:lvl3pPr>
      <a:lvl4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4pPr>
      <a:lvl5pPr marL="0" indent="0" algn="l" defTabSz="1219200" rtl="0" eaLnBrk="1" latinLnBrk="0" hangingPunct="1">
        <a:lnSpc>
          <a:spcPct val="100000"/>
        </a:lnSpc>
        <a:spcBef>
          <a:spcPts val="0"/>
        </a:spcBef>
        <a:buFont typeface="Arial" panose="020B0604020202020204" pitchFamily="34" charset="0"/>
        <a:buNone/>
        <a:tabLst/>
        <a:defRPr sz="1600" kern="1200">
          <a:solidFill>
            <a:schemeClr val="tx1"/>
          </a:solidFill>
          <a:latin typeface="+mn-lt"/>
          <a:ea typeface="+mn-ea"/>
          <a:cs typeface="+mn-cs"/>
        </a:defRPr>
      </a:lvl5pPr>
      <a:lvl6pPr marL="33528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ov.uk/calculate-your-redundancy-pay"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1C054990-3DEC-1D48-B481-BDA2E40A450C}"/>
              </a:ext>
            </a:extLst>
          </p:cNvPr>
          <p:cNvSpPr>
            <a:spLocks noGrp="1"/>
          </p:cNvSpPr>
          <p:nvPr>
            <p:ph type="ftr" sz="quarter" idx="11"/>
          </p:nvPr>
        </p:nvSpPr>
        <p:spPr/>
        <p:txBody>
          <a:bodyPr/>
          <a:lstStyle/>
          <a:p>
            <a:r>
              <a:rPr lang="en-GB" dirty="0"/>
              <a:t>© 2023 Capital Law Limited</a:t>
            </a:r>
          </a:p>
        </p:txBody>
      </p:sp>
      <p:sp>
        <p:nvSpPr>
          <p:cNvPr id="14" name="Title 20">
            <a:extLst>
              <a:ext uri="{FF2B5EF4-FFF2-40B4-BE49-F238E27FC236}">
                <a16:creationId xmlns:a16="http://schemas.microsoft.com/office/drawing/2014/main" id="{AD87713C-B03A-4F9C-896E-85FA4571F440}"/>
              </a:ext>
            </a:extLst>
          </p:cNvPr>
          <p:cNvSpPr>
            <a:spLocks noGrp="1"/>
          </p:cNvSpPr>
          <p:nvPr>
            <p:ph type="ctrTitle"/>
          </p:nvPr>
        </p:nvSpPr>
        <p:spPr>
          <a:xfrm>
            <a:off x="633685" y="2497166"/>
            <a:ext cx="8168098" cy="2038635"/>
          </a:xfrm>
        </p:spPr>
        <p:txBody>
          <a:bodyPr/>
          <a:lstStyle/>
          <a:p>
            <a:r>
              <a:rPr lang="en-GB" dirty="0"/>
              <a:t>Advanced Application of Employment Law</a:t>
            </a:r>
            <a:br>
              <a:rPr lang="en-GB" dirty="0"/>
            </a:br>
            <a:r>
              <a:rPr lang="en-GB" dirty="0"/>
              <a:t>2023/2024</a:t>
            </a:r>
          </a:p>
        </p:txBody>
      </p:sp>
      <p:pic>
        <p:nvPicPr>
          <p:cNvPr id="4" name="Picture 2" descr="University of Wales Trinity Saint David (@UWTSD) | Twitter">
            <a:extLst>
              <a:ext uri="{FF2B5EF4-FFF2-40B4-BE49-F238E27FC236}">
                <a16:creationId xmlns:a16="http://schemas.microsoft.com/office/drawing/2014/main" id="{D154BF2C-C7A9-446F-BDD7-7FC8F3A2067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81066" y="1714869"/>
            <a:ext cx="3603228" cy="36032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drawing&#10;&#10;Description automatically generated">
            <a:extLst>
              <a:ext uri="{FF2B5EF4-FFF2-40B4-BE49-F238E27FC236}">
                <a16:creationId xmlns:a16="http://schemas.microsoft.com/office/drawing/2014/main" id="{EA25B262-AB25-437C-82D3-2EF42D9C8440}"/>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2160079" y="2352708"/>
            <a:ext cx="3044856" cy="1479528"/>
          </a:xfrm>
          <a:prstGeom prst="rect">
            <a:avLst/>
          </a:prstGeom>
        </p:spPr>
      </p:pic>
    </p:spTree>
    <p:extLst>
      <p:ext uri="{BB962C8B-B14F-4D97-AF65-F5344CB8AC3E}">
        <p14:creationId xmlns:p14="http://schemas.microsoft.com/office/powerpoint/2010/main" val="2133515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14">
            <a:extLst>
              <a:ext uri="{FF2B5EF4-FFF2-40B4-BE49-F238E27FC236}">
                <a16:creationId xmlns:a16="http://schemas.microsoft.com/office/drawing/2014/main" id="{1C054990-3DEC-1D48-B481-BDA2E40A450C}"/>
              </a:ext>
            </a:extLst>
          </p:cNvPr>
          <p:cNvSpPr>
            <a:spLocks noGrp="1"/>
          </p:cNvSpPr>
          <p:nvPr>
            <p:ph type="ftr" sz="quarter" idx="11"/>
          </p:nvPr>
        </p:nvSpPr>
        <p:spPr/>
        <p:txBody>
          <a:bodyPr/>
          <a:lstStyle/>
          <a:p>
            <a:r>
              <a:rPr lang="en-GB"/>
              <a:t>© 2020 Capital Law Limited</a:t>
            </a:r>
            <a:endParaRPr lang="en-GB" dirty="0"/>
          </a:p>
        </p:txBody>
      </p:sp>
      <p:sp>
        <p:nvSpPr>
          <p:cNvPr id="17" name="Text Placeholder 16">
            <a:extLst>
              <a:ext uri="{FF2B5EF4-FFF2-40B4-BE49-F238E27FC236}">
                <a16:creationId xmlns:a16="http://schemas.microsoft.com/office/drawing/2014/main" id="{A58AD08F-CB7E-6542-A5E3-B09DB09D43A9}"/>
              </a:ext>
            </a:extLst>
          </p:cNvPr>
          <p:cNvSpPr>
            <a:spLocks noGrp="1"/>
          </p:cNvSpPr>
          <p:nvPr>
            <p:ph type="body" sz="quarter" idx="12"/>
          </p:nvPr>
        </p:nvSpPr>
        <p:spPr>
          <a:xfrm>
            <a:off x="633685" y="4788076"/>
            <a:ext cx="2283036" cy="261983"/>
          </a:xfrm>
        </p:spPr>
        <p:txBody>
          <a:bodyPr/>
          <a:lstStyle/>
          <a:p>
            <a:r>
              <a:rPr lang="en-GB" dirty="0"/>
              <a:t>6.03.2024</a:t>
            </a:r>
          </a:p>
        </p:txBody>
      </p:sp>
      <p:sp>
        <p:nvSpPr>
          <p:cNvPr id="13" name="Text Placeholder 12">
            <a:extLst>
              <a:ext uri="{FF2B5EF4-FFF2-40B4-BE49-F238E27FC236}">
                <a16:creationId xmlns:a16="http://schemas.microsoft.com/office/drawing/2014/main" id="{CD1298E1-C826-6246-8156-3DD0153072B1}"/>
              </a:ext>
            </a:extLst>
          </p:cNvPr>
          <p:cNvSpPr>
            <a:spLocks noGrp="1"/>
          </p:cNvSpPr>
          <p:nvPr>
            <p:ph type="body" sz="quarter" idx="14"/>
          </p:nvPr>
        </p:nvSpPr>
        <p:spPr/>
        <p:txBody>
          <a:bodyPr/>
          <a:lstStyle/>
          <a:p>
            <a:r>
              <a:rPr lang="en-GB" dirty="0"/>
              <a:t>David Sheppard</a:t>
            </a:r>
          </a:p>
          <a:p>
            <a:r>
              <a:rPr lang="en-GB" b="0" dirty="0">
                <a:solidFill>
                  <a:schemeClr val="tx1"/>
                </a:solidFill>
              </a:rPr>
              <a:t>Partner</a:t>
            </a:r>
          </a:p>
          <a:p>
            <a:r>
              <a:rPr lang="en-GB" b="0" dirty="0">
                <a:solidFill>
                  <a:schemeClr val="tx1"/>
                </a:solidFill>
              </a:rPr>
              <a:t>Employment</a:t>
            </a:r>
          </a:p>
          <a:p>
            <a:r>
              <a:rPr lang="en-GB" b="0" dirty="0">
                <a:solidFill>
                  <a:schemeClr val="tx1"/>
                </a:solidFill>
              </a:rPr>
              <a:t>Capital Law</a:t>
            </a:r>
          </a:p>
        </p:txBody>
      </p:sp>
      <p:sp>
        <p:nvSpPr>
          <p:cNvPr id="14" name="Title 20">
            <a:extLst>
              <a:ext uri="{FF2B5EF4-FFF2-40B4-BE49-F238E27FC236}">
                <a16:creationId xmlns:a16="http://schemas.microsoft.com/office/drawing/2014/main" id="{9477C585-E566-4A76-855D-194796C0D196}"/>
              </a:ext>
            </a:extLst>
          </p:cNvPr>
          <p:cNvSpPr>
            <a:spLocks noGrp="1"/>
          </p:cNvSpPr>
          <p:nvPr>
            <p:ph type="ctrTitle"/>
          </p:nvPr>
        </p:nvSpPr>
        <p:spPr>
          <a:xfrm>
            <a:off x="633824" y="2792086"/>
            <a:ext cx="8168098" cy="679545"/>
          </a:xfrm>
        </p:spPr>
        <p:txBody>
          <a:bodyPr/>
          <a:lstStyle/>
          <a:p>
            <a:r>
              <a:rPr lang="en-GB" dirty="0"/>
              <a:t>Employment Law</a:t>
            </a:r>
          </a:p>
        </p:txBody>
      </p:sp>
      <p:sp>
        <p:nvSpPr>
          <p:cNvPr id="16" name="Subtitle 22">
            <a:extLst>
              <a:ext uri="{FF2B5EF4-FFF2-40B4-BE49-F238E27FC236}">
                <a16:creationId xmlns:a16="http://schemas.microsoft.com/office/drawing/2014/main" id="{E5F6AA8F-D304-4790-A5F8-5F9AF3EDA985}"/>
              </a:ext>
            </a:extLst>
          </p:cNvPr>
          <p:cNvSpPr>
            <a:spLocks noGrp="1"/>
          </p:cNvSpPr>
          <p:nvPr>
            <p:ph type="subTitle" idx="1"/>
          </p:nvPr>
        </p:nvSpPr>
        <p:spPr>
          <a:xfrm>
            <a:off x="644415" y="3559978"/>
            <a:ext cx="8157142" cy="679545"/>
          </a:xfrm>
        </p:spPr>
        <p:txBody>
          <a:bodyPr/>
          <a:lstStyle/>
          <a:p>
            <a:r>
              <a:rPr lang="en-GB" dirty="0"/>
              <a:t>Redundancy </a:t>
            </a:r>
          </a:p>
        </p:txBody>
      </p:sp>
    </p:spTree>
    <p:extLst>
      <p:ext uri="{BB962C8B-B14F-4D97-AF65-F5344CB8AC3E}">
        <p14:creationId xmlns:p14="http://schemas.microsoft.com/office/powerpoint/2010/main" val="1514679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4F634F5-4CEA-8944-A4CF-0D701A22E1D5}"/>
              </a:ext>
            </a:extLst>
          </p:cNvPr>
          <p:cNvSpPr>
            <a:spLocks noGrp="1"/>
          </p:cNvSpPr>
          <p:nvPr>
            <p:ph type="title"/>
          </p:nvPr>
        </p:nvSpPr>
        <p:spPr>
          <a:xfrm>
            <a:off x="631257" y="729314"/>
            <a:ext cx="4021850" cy="246221"/>
          </a:xfrm>
        </p:spPr>
        <p:txBody>
          <a:bodyPr/>
          <a:lstStyle/>
          <a:p>
            <a:r>
              <a:rPr lang="en-GB" dirty="0"/>
              <a:t>Agenda</a:t>
            </a:r>
          </a:p>
        </p:txBody>
      </p:sp>
      <p:sp>
        <p:nvSpPr>
          <p:cNvPr id="2" name="Footer Placeholder 1">
            <a:extLst>
              <a:ext uri="{FF2B5EF4-FFF2-40B4-BE49-F238E27FC236}">
                <a16:creationId xmlns:a16="http://schemas.microsoft.com/office/drawing/2014/main" id="{8C9C4223-71BA-EE42-8977-9EA02C4F28B8}"/>
              </a:ext>
            </a:extLst>
          </p:cNvPr>
          <p:cNvSpPr>
            <a:spLocks noGrp="1"/>
          </p:cNvSpPr>
          <p:nvPr>
            <p:ph type="ftr" sz="quarter" idx="10"/>
          </p:nvPr>
        </p:nvSpPr>
        <p:spPr/>
        <p:txBody>
          <a:bodyPr/>
          <a:lstStyle/>
          <a:p>
            <a:r>
              <a:rPr lang="en-GB"/>
              <a:t>© 2020 Capital Law Limited</a:t>
            </a:r>
            <a:endParaRPr lang="en-GB" dirty="0"/>
          </a:p>
        </p:txBody>
      </p:sp>
      <p:sp>
        <p:nvSpPr>
          <p:cNvPr id="9" name="Text Placeholder 8">
            <a:extLst>
              <a:ext uri="{FF2B5EF4-FFF2-40B4-BE49-F238E27FC236}">
                <a16:creationId xmlns:a16="http://schemas.microsoft.com/office/drawing/2014/main" id="{28B216CC-4118-CC4D-BC42-F6B9C33CF96A}"/>
              </a:ext>
            </a:extLst>
          </p:cNvPr>
          <p:cNvSpPr>
            <a:spLocks noGrp="1"/>
          </p:cNvSpPr>
          <p:nvPr>
            <p:ph type="body" sz="quarter" idx="11"/>
          </p:nvPr>
        </p:nvSpPr>
        <p:spPr>
          <a:xfrm>
            <a:off x="186577" y="2224969"/>
            <a:ext cx="14901864" cy="3204920"/>
          </a:xfrm>
        </p:spPr>
        <p:txBody>
          <a:bodyPr spcCol="360000"/>
          <a:lstStyle/>
          <a:p>
            <a:pPr marL="0" indent="0"/>
            <a:endParaRPr lang="en-GB" dirty="0"/>
          </a:p>
          <a:p>
            <a:pPr marL="0" indent="0"/>
            <a:endParaRPr lang="en-GB" dirty="0"/>
          </a:p>
        </p:txBody>
      </p:sp>
      <p:graphicFrame>
        <p:nvGraphicFramePr>
          <p:cNvPr id="5" name="Table 5">
            <a:extLst>
              <a:ext uri="{FF2B5EF4-FFF2-40B4-BE49-F238E27FC236}">
                <a16:creationId xmlns:a16="http://schemas.microsoft.com/office/drawing/2014/main" id="{E313A03A-8D5F-455E-9DD2-56C033C7F04F}"/>
              </a:ext>
            </a:extLst>
          </p:cNvPr>
          <p:cNvGraphicFramePr>
            <a:graphicFrameLocks noGrp="1"/>
          </p:cNvGraphicFramePr>
          <p:nvPr>
            <p:extLst>
              <p:ext uri="{D42A27DB-BD31-4B8C-83A1-F6EECF244321}">
                <p14:modId xmlns:p14="http://schemas.microsoft.com/office/powerpoint/2010/main" val="2260626450"/>
              </p:ext>
            </p:extLst>
          </p:nvPr>
        </p:nvGraphicFramePr>
        <p:xfrm>
          <a:off x="1461729" y="2224969"/>
          <a:ext cx="13334129" cy="4297680"/>
        </p:xfrm>
        <a:graphic>
          <a:graphicData uri="http://schemas.openxmlformats.org/drawingml/2006/table">
            <a:tbl>
              <a:tblPr firstRow="1" bandRow="1">
                <a:tableStyleId>{2D5ABB26-0587-4C30-8999-92F81FD0307C}</a:tableStyleId>
              </a:tblPr>
              <a:tblGrid>
                <a:gridCol w="769791">
                  <a:extLst>
                    <a:ext uri="{9D8B030D-6E8A-4147-A177-3AD203B41FA5}">
                      <a16:colId xmlns:a16="http://schemas.microsoft.com/office/drawing/2014/main" val="3587358507"/>
                    </a:ext>
                  </a:extLst>
                </a:gridCol>
                <a:gridCol w="5592725">
                  <a:extLst>
                    <a:ext uri="{9D8B030D-6E8A-4147-A177-3AD203B41FA5}">
                      <a16:colId xmlns:a16="http://schemas.microsoft.com/office/drawing/2014/main" val="2790683669"/>
                    </a:ext>
                  </a:extLst>
                </a:gridCol>
                <a:gridCol w="850605">
                  <a:extLst>
                    <a:ext uri="{9D8B030D-6E8A-4147-A177-3AD203B41FA5}">
                      <a16:colId xmlns:a16="http://schemas.microsoft.com/office/drawing/2014/main" val="4142001037"/>
                    </a:ext>
                  </a:extLst>
                </a:gridCol>
                <a:gridCol w="6121008">
                  <a:extLst>
                    <a:ext uri="{9D8B030D-6E8A-4147-A177-3AD203B41FA5}">
                      <a16:colId xmlns:a16="http://schemas.microsoft.com/office/drawing/2014/main" val="1069583778"/>
                    </a:ext>
                  </a:extLst>
                </a:gridCol>
              </a:tblGrid>
              <a:tr h="370840">
                <a:tc>
                  <a:txBody>
                    <a:bodyPr/>
                    <a:lstStyle/>
                    <a:p>
                      <a:r>
                        <a:rPr lang="en-GB" dirty="0">
                          <a:solidFill>
                            <a:srgbClr val="FF0000"/>
                          </a:solidFill>
                        </a:rPr>
                        <a:t>01</a:t>
                      </a:r>
                    </a:p>
                  </a:txBody>
                  <a:tcPr/>
                </a:tc>
                <a:tc>
                  <a:txBody>
                    <a:bodyPr/>
                    <a:lstStyle/>
                    <a:p>
                      <a:r>
                        <a:rPr lang="en-GB" dirty="0"/>
                        <a:t>Statutory definition of redundancy</a:t>
                      </a:r>
                    </a:p>
                  </a:txBody>
                  <a:tcPr/>
                </a:tc>
                <a:tc>
                  <a:txBody>
                    <a:bodyPr/>
                    <a:lstStyle/>
                    <a:p>
                      <a:r>
                        <a:rPr lang="en-GB" dirty="0">
                          <a:solidFill>
                            <a:srgbClr val="FF0000"/>
                          </a:solidFill>
                        </a:rPr>
                        <a:t>07</a:t>
                      </a:r>
                    </a:p>
                  </a:txBody>
                  <a:tcPr/>
                </a:tc>
                <a:tc>
                  <a:txBody>
                    <a:bodyPr/>
                    <a:lstStyle/>
                    <a:p>
                      <a:r>
                        <a:rPr lang="en-GB" dirty="0"/>
                        <a:t>Confirmation meeting</a:t>
                      </a:r>
                    </a:p>
                  </a:txBody>
                  <a:tcPr/>
                </a:tc>
                <a:extLst>
                  <a:ext uri="{0D108BD9-81ED-4DB2-BD59-A6C34878D82A}">
                    <a16:rowId xmlns:a16="http://schemas.microsoft.com/office/drawing/2014/main" val="1580575445"/>
                  </a:ext>
                </a:extLst>
              </a:tr>
              <a:tr h="370840">
                <a:tc>
                  <a:txBody>
                    <a:bodyPr/>
                    <a:lstStyle/>
                    <a:p>
                      <a:r>
                        <a:rPr lang="en-GB" dirty="0">
                          <a:solidFill>
                            <a:srgbClr val="FF0000"/>
                          </a:solidFill>
                        </a:rPr>
                        <a:t>02</a:t>
                      </a:r>
                    </a:p>
                  </a:txBody>
                  <a:tcPr/>
                </a:tc>
                <a:tc>
                  <a:txBody>
                    <a:bodyPr/>
                    <a:lstStyle/>
                    <a:p>
                      <a:r>
                        <a:rPr lang="en-GB" dirty="0"/>
                        <a:t>What is redundancy?</a:t>
                      </a:r>
                    </a:p>
                  </a:txBody>
                  <a:tcPr/>
                </a:tc>
                <a:tc>
                  <a:txBody>
                    <a:bodyPr/>
                    <a:lstStyle/>
                    <a:p>
                      <a:r>
                        <a:rPr lang="en-GB" dirty="0">
                          <a:solidFill>
                            <a:srgbClr val="FF0000"/>
                          </a:solidFill>
                        </a:rPr>
                        <a:t>08</a:t>
                      </a:r>
                    </a:p>
                  </a:txBody>
                  <a:tcPr/>
                </a:tc>
                <a:tc>
                  <a:txBody>
                    <a:bodyPr/>
                    <a:lstStyle/>
                    <a:p>
                      <a:r>
                        <a:rPr lang="en-GB" dirty="0"/>
                        <a:t>Confirmation of redundancy</a:t>
                      </a:r>
                    </a:p>
                  </a:txBody>
                  <a:tcPr/>
                </a:tc>
                <a:extLst>
                  <a:ext uri="{0D108BD9-81ED-4DB2-BD59-A6C34878D82A}">
                    <a16:rowId xmlns:a16="http://schemas.microsoft.com/office/drawing/2014/main" val="586110370"/>
                  </a:ext>
                </a:extLst>
              </a:tr>
              <a:tr h="370840">
                <a:tc>
                  <a:txBody>
                    <a:bodyPr/>
                    <a:lstStyle/>
                    <a:p>
                      <a:r>
                        <a:rPr lang="en-GB" dirty="0">
                          <a:solidFill>
                            <a:srgbClr val="FF0000"/>
                          </a:solidFill>
                        </a:rPr>
                        <a:t>03</a:t>
                      </a:r>
                    </a:p>
                  </a:txBody>
                  <a:tcPr/>
                </a:tc>
                <a:tc>
                  <a:txBody>
                    <a:bodyPr/>
                    <a:lstStyle/>
                    <a:p>
                      <a:r>
                        <a:rPr lang="en-GB" dirty="0"/>
                        <a:t>Redundancy selection and unfair dismissal</a:t>
                      </a:r>
                    </a:p>
                  </a:txBody>
                  <a:tcPr/>
                </a:tc>
                <a:tc>
                  <a:txBody>
                    <a:bodyPr/>
                    <a:lstStyle/>
                    <a:p>
                      <a:r>
                        <a:rPr lang="en-GB" dirty="0">
                          <a:solidFill>
                            <a:srgbClr val="FF0000"/>
                          </a:solidFill>
                        </a:rPr>
                        <a:t>09</a:t>
                      </a:r>
                    </a:p>
                  </a:txBody>
                  <a:tcPr/>
                </a:tc>
                <a:tc>
                  <a:txBody>
                    <a:bodyPr/>
                    <a:lstStyle/>
                    <a:p>
                      <a:r>
                        <a:rPr lang="en-GB" dirty="0"/>
                        <a:t>Time off</a:t>
                      </a:r>
                    </a:p>
                  </a:txBody>
                  <a:tcPr/>
                </a:tc>
                <a:extLst>
                  <a:ext uri="{0D108BD9-81ED-4DB2-BD59-A6C34878D82A}">
                    <a16:rowId xmlns:a16="http://schemas.microsoft.com/office/drawing/2014/main" val="1166694407"/>
                  </a:ext>
                </a:extLst>
              </a:tr>
              <a:tr h="370840">
                <a:tc>
                  <a:txBody>
                    <a:bodyPr/>
                    <a:lstStyle/>
                    <a:p>
                      <a:r>
                        <a:rPr lang="en-GB" dirty="0">
                          <a:solidFill>
                            <a:srgbClr val="FF0000"/>
                          </a:solidFill>
                        </a:rPr>
                        <a:t>04</a:t>
                      </a:r>
                    </a:p>
                  </a:txBody>
                  <a:tcPr/>
                </a:tc>
                <a:tc>
                  <a:txBody>
                    <a:bodyPr/>
                    <a:lstStyle/>
                    <a:p>
                      <a:r>
                        <a:rPr lang="en-GB" dirty="0"/>
                        <a:t>Pools</a:t>
                      </a:r>
                    </a:p>
                  </a:txBody>
                  <a:tcPr/>
                </a:tc>
                <a:tc>
                  <a:txBody>
                    <a:bodyPr/>
                    <a:lstStyle/>
                    <a:p>
                      <a:r>
                        <a:rPr lang="en-GB" dirty="0">
                          <a:solidFill>
                            <a:srgbClr val="FF0000"/>
                          </a:solidFill>
                        </a:rPr>
                        <a:t>10</a:t>
                      </a:r>
                    </a:p>
                  </a:txBody>
                  <a:tcPr/>
                </a:tc>
                <a:tc>
                  <a:txBody>
                    <a:bodyPr/>
                    <a:lstStyle/>
                    <a:p>
                      <a:r>
                        <a:rPr lang="en-GB" dirty="0"/>
                        <a:t>Alternative employment</a:t>
                      </a:r>
                    </a:p>
                  </a:txBody>
                  <a:tcPr/>
                </a:tc>
                <a:extLst>
                  <a:ext uri="{0D108BD9-81ED-4DB2-BD59-A6C34878D82A}">
                    <a16:rowId xmlns:a16="http://schemas.microsoft.com/office/drawing/2014/main" val="3861531282"/>
                  </a:ext>
                </a:extLst>
              </a:tr>
              <a:tr h="370840">
                <a:tc>
                  <a:txBody>
                    <a:bodyPr/>
                    <a:lstStyle/>
                    <a:p>
                      <a:r>
                        <a:rPr lang="en-GB" dirty="0">
                          <a:solidFill>
                            <a:srgbClr val="FF0000"/>
                          </a:solidFill>
                        </a:rPr>
                        <a:t>05</a:t>
                      </a:r>
                    </a:p>
                  </a:txBody>
                  <a:tcPr/>
                </a:tc>
                <a:tc>
                  <a:txBody>
                    <a:bodyPr/>
                    <a:lstStyle/>
                    <a:p>
                      <a:r>
                        <a:rPr lang="en-GB" dirty="0"/>
                        <a:t>Initial meeting</a:t>
                      </a:r>
                    </a:p>
                  </a:txBody>
                  <a:tcPr/>
                </a:tc>
                <a:tc>
                  <a:txBody>
                    <a:bodyPr/>
                    <a:lstStyle/>
                    <a:p>
                      <a:r>
                        <a:rPr lang="en-GB" dirty="0">
                          <a:solidFill>
                            <a:srgbClr val="FF0000"/>
                          </a:solidFill>
                        </a:rPr>
                        <a:t>11</a:t>
                      </a:r>
                    </a:p>
                  </a:txBody>
                  <a:tcPr/>
                </a:tc>
                <a:tc>
                  <a:txBody>
                    <a:bodyPr/>
                    <a:lstStyle/>
                    <a:p>
                      <a:r>
                        <a:rPr lang="en-GB" dirty="0"/>
                        <a:t>Maternity leave</a:t>
                      </a:r>
                    </a:p>
                  </a:txBody>
                  <a:tcPr/>
                </a:tc>
                <a:extLst>
                  <a:ext uri="{0D108BD9-81ED-4DB2-BD59-A6C34878D82A}">
                    <a16:rowId xmlns:a16="http://schemas.microsoft.com/office/drawing/2014/main" val="4127011792"/>
                  </a:ext>
                </a:extLst>
              </a:tr>
              <a:tr h="370840">
                <a:tc>
                  <a:txBody>
                    <a:bodyPr/>
                    <a:lstStyle/>
                    <a:p>
                      <a:r>
                        <a:rPr lang="en-GB" dirty="0">
                          <a:solidFill>
                            <a:srgbClr val="FF0000"/>
                          </a:solidFill>
                        </a:rPr>
                        <a:t>06</a:t>
                      </a:r>
                    </a:p>
                  </a:txBody>
                  <a:tcPr/>
                </a:tc>
                <a:tc>
                  <a:txBody>
                    <a:bodyPr/>
                    <a:lstStyle/>
                    <a:p>
                      <a:r>
                        <a:rPr lang="en-GB" dirty="0"/>
                        <a:t>Scoring and consultation meeting</a:t>
                      </a:r>
                    </a:p>
                  </a:txBody>
                  <a:tcPr/>
                </a:tc>
                <a:tc>
                  <a:txBody>
                    <a:bodyPr/>
                    <a:lstStyle/>
                    <a:p>
                      <a:r>
                        <a:rPr lang="en-GB" dirty="0">
                          <a:solidFill>
                            <a:srgbClr val="FF0000"/>
                          </a:solidFill>
                        </a:rPr>
                        <a:t>12</a:t>
                      </a:r>
                    </a:p>
                  </a:txBody>
                  <a:tcPr/>
                </a:tc>
                <a:tc>
                  <a:txBody>
                    <a:bodyPr/>
                    <a:lstStyle/>
                    <a:p>
                      <a:r>
                        <a:rPr lang="en-GB" dirty="0"/>
                        <a:t>Statutory redundancy pay</a:t>
                      </a:r>
                    </a:p>
                  </a:txBody>
                  <a:tcPr/>
                </a:tc>
                <a:extLst>
                  <a:ext uri="{0D108BD9-81ED-4DB2-BD59-A6C34878D82A}">
                    <a16:rowId xmlns:a16="http://schemas.microsoft.com/office/drawing/2014/main" val="3395014423"/>
                  </a:ext>
                </a:extLst>
              </a:tr>
              <a:tr h="370840">
                <a:tc>
                  <a:txBody>
                    <a:bodyPr/>
                    <a:lstStyle/>
                    <a:p>
                      <a:endParaRPr lang="en-GB" dirty="0">
                        <a:solidFill>
                          <a:srgbClr val="FF0000"/>
                        </a:solidFill>
                      </a:endParaRPr>
                    </a:p>
                  </a:txBody>
                  <a:tcPr/>
                </a:tc>
                <a:tc>
                  <a:txBody>
                    <a:bodyPr/>
                    <a:lstStyle/>
                    <a:p>
                      <a:endParaRPr lang="en-GB" dirty="0"/>
                    </a:p>
                  </a:txBody>
                  <a:tcPr/>
                </a:tc>
                <a:tc>
                  <a:txBody>
                    <a:bodyPr/>
                    <a:lstStyle/>
                    <a:p>
                      <a:r>
                        <a:rPr lang="en-GB" dirty="0">
                          <a:solidFill>
                            <a:srgbClr val="FF0000"/>
                          </a:solidFill>
                        </a:rPr>
                        <a:t>13</a:t>
                      </a:r>
                    </a:p>
                    <a:p>
                      <a:r>
                        <a:rPr lang="en-GB" dirty="0">
                          <a:solidFill>
                            <a:srgbClr val="FF0000"/>
                          </a:solidFill>
                        </a:rPr>
                        <a:t>14</a:t>
                      </a:r>
                    </a:p>
                    <a:p>
                      <a:endParaRPr lang="en-GB" dirty="0">
                        <a:solidFill>
                          <a:srgbClr val="FF0000"/>
                        </a:solidFill>
                      </a:endParaRPr>
                    </a:p>
                  </a:txBody>
                  <a:tcPr/>
                </a:tc>
                <a:tc>
                  <a:txBody>
                    <a:bodyPr/>
                    <a:lstStyle/>
                    <a:p>
                      <a:r>
                        <a:rPr lang="en-GB" dirty="0"/>
                        <a:t>Collective consultation</a:t>
                      </a:r>
                    </a:p>
                    <a:p>
                      <a:r>
                        <a:rPr lang="en-GB" dirty="0"/>
                        <a:t>Alternatives to redundancy</a:t>
                      </a:r>
                    </a:p>
                  </a:txBody>
                  <a:tcPr/>
                </a:tc>
                <a:extLst>
                  <a:ext uri="{0D108BD9-81ED-4DB2-BD59-A6C34878D82A}">
                    <a16:rowId xmlns:a16="http://schemas.microsoft.com/office/drawing/2014/main" val="2490563195"/>
                  </a:ext>
                </a:extLst>
              </a:tr>
            </a:tbl>
          </a:graphicData>
        </a:graphic>
      </p:graphicFrame>
    </p:spTree>
    <p:extLst>
      <p:ext uri="{BB962C8B-B14F-4D97-AF65-F5344CB8AC3E}">
        <p14:creationId xmlns:p14="http://schemas.microsoft.com/office/powerpoint/2010/main" val="527911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5727C-FF71-4CC2-9FEF-ADBF1B08FD9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1BF4A0E-7E57-4A4F-BA45-F8B96E26D345}"/>
              </a:ext>
            </a:extLst>
          </p:cNvPr>
          <p:cNvSpPr>
            <a:spLocks noGrp="1"/>
          </p:cNvSpPr>
          <p:nvPr>
            <p:ph idx="1"/>
          </p:nvPr>
        </p:nvSpPr>
        <p:spPr/>
        <p:txBody>
          <a:bodyPr/>
          <a:lstStyle/>
          <a:p>
            <a:r>
              <a:rPr lang="en-GB" b="1" dirty="0"/>
              <a:t>01</a:t>
            </a:r>
          </a:p>
          <a:p>
            <a:r>
              <a:rPr lang="en-GB" b="1" dirty="0"/>
              <a:t>Statutory definition of redundancy</a:t>
            </a:r>
          </a:p>
        </p:txBody>
      </p:sp>
      <p:sp>
        <p:nvSpPr>
          <p:cNvPr id="4" name="Footer Placeholder 3">
            <a:extLst>
              <a:ext uri="{FF2B5EF4-FFF2-40B4-BE49-F238E27FC236}">
                <a16:creationId xmlns:a16="http://schemas.microsoft.com/office/drawing/2014/main" id="{81769B3A-3A7C-4FF7-9029-EFB27563BB5C}"/>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F9D74CD0-567E-4352-96E7-965BEDB2EE19}"/>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4F30E70-4AB0-4383-B478-49ECA7B6BDBA}"/>
              </a:ext>
            </a:extLst>
          </p:cNvPr>
          <p:cNvSpPr>
            <a:spLocks noGrp="1"/>
          </p:cNvSpPr>
          <p:nvPr>
            <p:ph type="body" sz="quarter" idx="14"/>
          </p:nvPr>
        </p:nvSpPr>
        <p:spPr>
          <a:xfrm>
            <a:off x="7300913" y="1632956"/>
            <a:ext cx="8323102" cy="5543550"/>
          </a:xfrm>
        </p:spPr>
        <p:txBody>
          <a:bodyPr/>
          <a:lstStyle/>
          <a:p>
            <a:r>
              <a:rPr lang="en-GB" dirty="0"/>
              <a:t>Employment Rights Act 1996 section 139</a:t>
            </a:r>
          </a:p>
          <a:p>
            <a:r>
              <a:rPr lang="en-GB" b="0" dirty="0"/>
              <a:t>An employee who is dismissed shall be taken to be dismissed by reason of redundancy if the dismissal is </a:t>
            </a:r>
            <a:r>
              <a:rPr lang="en-GB" dirty="0"/>
              <a:t>wholly or mainly attributable to</a:t>
            </a:r>
            <a:r>
              <a:rPr lang="en-GB" b="0" dirty="0"/>
              <a:t> -</a:t>
            </a:r>
          </a:p>
          <a:p>
            <a:r>
              <a:rPr lang="en-GB" b="0" dirty="0"/>
              <a:t>(a) the fact that his employer has ceased or intends to cease -</a:t>
            </a:r>
          </a:p>
          <a:p>
            <a:r>
              <a:rPr lang="en-GB" b="0" dirty="0"/>
              <a:t>(</a:t>
            </a:r>
            <a:r>
              <a:rPr lang="en-GB" b="0" dirty="0" err="1"/>
              <a:t>i</a:t>
            </a:r>
            <a:r>
              <a:rPr lang="en-GB" b="0" dirty="0"/>
              <a:t>) to carry on the business for the purposes of which the employee was employed by him, or</a:t>
            </a:r>
          </a:p>
          <a:p>
            <a:r>
              <a:rPr lang="en-GB" b="0" dirty="0"/>
              <a:t>(ii) to carry on that business in the place where the employee was so employed, or</a:t>
            </a:r>
          </a:p>
          <a:p>
            <a:r>
              <a:rPr lang="en-GB" b="0" dirty="0"/>
              <a:t>(b) the fact that the requirements of that business -</a:t>
            </a:r>
          </a:p>
          <a:p>
            <a:r>
              <a:rPr lang="en-GB" b="0" dirty="0"/>
              <a:t>(</a:t>
            </a:r>
            <a:r>
              <a:rPr lang="en-GB" b="0" dirty="0" err="1"/>
              <a:t>i</a:t>
            </a:r>
            <a:r>
              <a:rPr lang="en-GB" b="0" dirty="0"/>
              <a:t>) for employees to carry out work of a particular kind, or</a:t>
            </a:r>
          </a:p>
          <a:p>
            <a:r>
              <a:rPr lang="en-GB" b="0" dirty="0"/>
              <a:t>(ii) for employees to carry out work of a particular kind in the place where the employee was employed by the employer, </a:t>
            </a:r>
          </a:p>
          <a:p>
            <a:r>
              <a:rPr lang="en-GB" b="0" dirty="0"/>
              <a:t>have ceased, or diminished or are expected to cease or diminish.</a:t>
            </a:r>
          </a:p>
          <a:p>
            <a:endParaRPr lang="en-GB" dirty="0"/>
          </a:p>
        </p:txBody>
      </p:sp>
    </p:spTree>
    <p:extLst>
      <p:ext uri="{BB962C8B-B14F-4D97-AF65-F5344CB8AC3E}">
        <p14:creationId xmlns:p14="http://schemas.microsoft.com/office/powerpoint/2010/main" val="119437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ED2AECF-F965-A849-84D8-96222EA02534}"/>
              </a:ext>
            </a:extLst>
          </p:cNvPr>
          <p:cNvSpPr>
            <a:spLocks noGrp="1"/>
          </p:cNvSpPr>
          <p:nvPr>
            <p:ph type="title"/>
          </p:nvPr>
        </p:nvSpPr>
        <p:spPr>
          <a:xfrm>
            <a:off x="631257" y="729314"/>
            <a:ext cx="8875350" cy="246221"/>
          </a:xfrm>
        </p:spPr>
        <p:txBody>
          <a:bodyPr/>
          <a:lstStyle/>
          <a:p>
            <a:endParaRPr lang="en-GB" dirty="0"/>
          </a:p>
        </p:txBody>
      </p:sp>
      <p:sp>
        <p:nvSpPr>
          <p:cNvPr id="6" name="Content Placeholder 5">
            <a:extLst>
              <a:ext uri="{FF2B5EF4-FFF2-40B4-BE49-F238E27FC236}">
                <a16:creationId xmlns:a16="http://schemas.microsoft.com/office/drawing/2014/main" id="{640B2FF7-1C74-1C4E-B847-533F6BF4B9B7}"/>
              </a:ext>
            </a:extLst>
          </p:cNvPr>
          <p:cNvSpPr>
            <a:spLocks noGrp="1"/>
          </p:cNvSpPr>
          <p:nvPr>
            <p:ph idx="1"/>
          </p:nvPr>
        </p:nvSpPr>
        <p:spPr/>
        <p:txBody>
          <a:bodyPr/>
          <a:lstStyle/>
          <a:p>
            <a:r>
              <a:rPr lang="en-US" dirty="0"/>
              <a:t>02</a:t>
            </a:r>
          </a:p>
          <a:p>
            <a:pPr lvl="1"/>
            <a:r>
              <a:rPr lang="en-US" dirty="0"/>
              <a:t>What is a</a:t>
            </a:r>
          </a:p>
          <a:p>
            <a:pPr lvl="1"/>
            <a:r>
              <a:rPr lang="en-US" dirty="0"/>
              <a:t>redundancy</a:t>
            </a:r>
          </a:p>
          <a:p>
            <a:pPr lvl="1"/>
            <a:r>
              <a:rPr lang="en-US" dirty="0"/>
              <a:t>situation?</a:t>
            </a:r>
          </a:p>
        </p:txBody>
      </p:sp>
      <p:sp>
        <p:nvSpPr>
          <p:cNvPr id="3" name="Footer Placeholder 2">
            <a:extLst>
              <a:ext uri="{FF2B5EF4-FFF2-40B4-BE49-F238E27FC236}">
                <a16:creationId xmlns:a16="http://schemas.microsoft.com/office/drawing/2014/main" id="{B4231921-9188-7C4E-A1D0-565DA349DBE6}"/>
              </a:ext>
            </a:extLst>
          </p:cNvPr>
          <p:cNvSpPr>
            <a:spLocks noGrp="1"/>
          </p:cNvSpPr>
          <p:nvPr>
            <p:ph type="ftr" sz="quarter" idx="11"/>
          </p:nvPr>
        </p:nvSpPr>
        <p:spPr/>
        <p:txBody>
          <a:bodyPr/>
          <a:lstStyle/>
          <a:p>
            <a:r>
              <a:rPr lang="en-GB"/>
              <a:t>© 2020 Capital Law Limited</a:t>
            </a:r>
            <a:endParaRPr lang="en-GB" dirty="0"/>
          </a:p>
        </p:txBody>
      </p:sp>
      <p:sp>
        <p:nvSpPr>
          <p:cNvPr id="7" name="Subtitle 6">
            <a:extLst>
              <a:ext uri="{FF2B5EF4-FFF2-40B4-BE49-F238E27FC236}">
                <a16:creationId xmlns:a16="http://schemas.microsoft.com/office/drawing/2014/main" id="{BD764E27-013D-594B-B135-6C2D911B7557}"/>
              </a:ext>
            </a:extLst>
          </p:cNvPr>
          <p:cNvSpPr>
            <a:spLocks noGrp="1"/>
          </p:cNvSpPr>
          <p:nvPr>
            <p:ph type="subTitle" idx="13"/>
          </p:nvPr>
        </p:nvSpPr>
        <p:spPr/>
        <p:txBody>
          <a:bodyPr/>
          <a:lstStyle/>
          <a:p>
            <a:endParaRPr lang="en-GB" dirty="0"/>
          </a:p>
        </p:txBody>
      </p:sp>
      <p:sp>
        <p:nvSpPr>
          <p:cNvPr id="13" name="Text Placeholder 12">
            <a:extLst>
              <a:ext uri="{FF2B5EF4-FFF2-40B4-BE49-F238E27FC236}">
                <a16:creationId xmlns:a16="http://schemas.microsoft.com/office/drawing/2014/main" id="{3C3322F9-9768-6F4A-90CA-7887F79E1DA2}"/>
              </a:ext>
            </a:extLst>
          </p:cNvPr>
          <p:cNvSpPr>
            <a:spLocks noGrp="1"/>
          </p:cNvSpPr>
          <p:nvPr>
            <p:ph type="body" sz="quarter" idx="14"/>
          </p:nvPr>
        </p:nvSpPr>
        <p:spPr>
          <a:xfrm>
            <a:off x="6992471" y="1599414"/>
            <a:ext cx="8522961" cy="6825412"/>
          </a:xfrm>
        </p:spPr>
        <p:txBody>
          <a:bodyPr/>
          <a:lstStyle/>
          <a:p>
            <a:pPr marL="0" lvl="2" indent="0">
              <a:buNone/>
            </a:pPr>
            <a:r>
              <a:rPr lang="en-GB" b="1" dirty="0"/>
              <a:t>Redundancy situations fall into essentially three categories</a:t>
            </a:r>
            <a:r>
              <a:rPr lang="en-GB" dirty="0"/>
              <a:t>:</a:t>
            </a:r>
          </a:p>
          <a:p>
            <a:pPr marL="0" lvl="2" indent="0">
              <a:buNone/>
            </a:pPr>
            <a:r>
              <a:rPr lang="en-GB" b="1" dirty="0"/>
              <a:t>1) Temporary or permanent business closure (whole or part)</a:t>
            </a:r>
            <a:r>
              <a:rPr lang="en-GB" dirty="0"/>
              <a:t> </a:t>
            </a:r>
          </a:p>
          <a:p>
            <a:pPr marL="0" lvl="2" indent="0">
              <a:buNone/>
            </a:pPr>
            <a:r>
              <a:rPr lang="en-GB" b="1" dirty="0"/>
              <a:t>2) Workplace closure</a:t>
            </a:r>
            <a:r>
              <a:rPr lang="en-GB" dirty="0"/>
              <a:t> (including relocation and site   closure)</a:t>
            </a:r>
          </a:p>
          <a:p>
            <a:pPr marL="0" lvl="2" indent="0">
              <a:buNone/>
            </a:pPr>
            <a:r>
              <a:rPr lang="en-GB" b="1" dirty="0"/>
              <a:t>3) Diminished requirements of the business for employees to do work of a particular kind</a:t>
            </a:r>
            <a:r>
              <a:rPr lang="en-GB" dirty="0"/>
              <a:t> </a:t>
            </a:r>
            <a:r>
              <a:rPr lang="en-GB" dirty="0" err="1"/>
              <a:t>e.g</a:t>
            </a:r>
            <a:r>
              <a:rPr lang="en-GB" dirty="0"/>
              <a:t>:</a:t>
            </a:r>
          </a:p>
          <a:p>
            <a:pPr lvl="2">
              <a:buFont typeface="Georgia" panose="02040502050405020303" pitchFamily="18" charset="0"/>
              <a:buChar char="─"/>
            </a:pPr>
            <a:r>
              <a:rPr lang="en-GB" dirty="0"/>
              <a:t>There is the same amount of a particular kind of work, but fewer employees are needed to do it. </a:t>
            </a:r>
          </a:p>
          <a:p>
            <a:pPr lvl="2">
              <a:buFont typeface="Georgia" panose="02040502050405020303" pitchFamily="18" charset="0"/>
              <a:buChar char="─"/>
            </a:pPr>
            <a:r>
              <a:rPr lang="en-GB" dirty="0"/>
              <a:t>There is less work of a particular kind and fewer employees are needed to do it</a:t>
            </a:r>
          </a:p>
          <a:p>
            <a:pPr lvl="2">
              <a:buFont typeface="Georgia" panose="02040502050405020303" pitchFamily="18" charset="0"/>
              <a:buChar char="─"/>
            </a:pPr>
            <a:r>
              <a:rPr lang="en-GB" dirty="0"/>
              <a:t>A particular role(s)’s work is still required, but can be absorbed by other roles, whether existing or newly created</a:t>
            </a:r>
          </a:p>
          <a:p>
            <a:pPr marL="0" lvl="2" indent="0">
              <a:buNone/>
            </a:pPr>
            <a:endParaRPr lang="en-GB" dirty="0"/>
          </a:p>
          <a:p>
            <a:pPr lvl="2">
              <a:buFont typeface="Georgia" panose="02040502050405020303" pitchFamily="18" charset="0"/>
              <a:buChar char="─"/>
            </a:pPr>
            <a:endParaRPr lang="en-GB" dirty="0"/>
          </a:p>
          <a:p>
            <a:pPr marL="0" lvl="2" indent="0">
              <a:buNone/>
            </a:pPr>
            <a:endParaRPr lang="en-GB" dirty="0"/>
          </a:p>
          <a:p>
            <a:endParaRPr lang="en-GB" dirty="0"/>
          </a:p>
        </p:txBody>
      </p:sp>
    </p:spTree>
    <p:extLst>
      <p:ext uri="{BB962C8B-B14F-4D97-AF65-F5344CB8AC3E}">
        <p14:creationId xmlns:p14="http://schemas.microsoft.com/office/powerpoint/2010/main" val="3396997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1257" y="2504877"/>
            <a:ext cx="10189073" cy="1606594"/>
          </a:xfrm>
        </p:spPr>
        <p:txBody>
          <a:bodyPr/>
          <a:lstStyle/>
          <a:p>
            <a:r>
              <a:rPr lang="en-GB" dirty="0"/>
              <a:t>Exercise 1 – is there a redundancy situation?</a:t>
            </a:r>
          </a:p>
        </p:txBody>
      </p:sp>
    </p:spTree>
    <p:extLst>
      <p:ext uri="{BB962C8B-B14F-4D97-AF65-F5344CB8AC3E}">
        <p14:creationId xmlns:p14="http://schemas.microsoft.com/office/powerpoint/2010/main" val="4052978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96348-9749-4F6B-996C-23DA1EAF03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06BEAB-A806-4929-9976-EF61C534073F}"/>
              </a:ext>
            </a:extLst>
          </p:cNvPr>
          <p:cNvSpPr>
            <a:spLocks noGrp="1"/>
          </p:cNvSpPr>
          <p:nvPr>
            <p:ph idx="1"/>
          </p:nvPr>
        </p:nvSpPr>
        <p:spPr/>
        <p:txBody>
          <a:bodyPr/>
          <a:lstStyle/>
          <a:p>
            <a:r>
              <a:rPr lang="en-GB" b="1" dirty="0"/>
              <a:t>03</a:t>
            </a:r>
          </a:p>
          <a:p>
            <a:r>
              <a:rPr lang="en-GB" b="1" dirty="0"/>
              <a:t>Redundancy selection and unfair dismissal</a:t>
            </a:r>
          </a:p>
        </p:txBody>
      </p:sp>
      <p:sp>
        <p:nvSpPr>
          <p:cNvPr id="4" name="Footer Placeholder 3">
            <a:extLst>
              <a:ext uri="{FF2B5EF4-FFF2-40B4-BE49-F238E27FC236}">
                <a16:creationId xmlns:a16="http://schemas.microsoft.com/office/drawing/2014/main" id="{96ADE204-26B3-4204-94FF-1F76C54F75E7}"/>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2C5D787-10F2-46BD-BC2C-D097318AF35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A42C17E6-E21E-4AD6-89C3-1EC683157BFC}"/>
              </a:ext>
            </a:extLst>
          </p:cNvPr>
          <p:cNvSpPr>
            <a:spLocks noGrp="1"/>
          </p:cNvSpPr>
          <p:nvPr>
            <p:ph type="body" sz="quarter" idx="14"/>
          </p:nvPr>
        </p:nvSpPr>
        <p:spPr>
          <a:xfrm>
            <a:off x="7100047" y="1316580"/>
            <a:ext cx="8544767" cy="5686097"/>
          </a:xfrm>
        </p:spPr>
        <p:txBody>
          <a:bodyPr/>
          <a:lstStyle/>
          <a:p>
            <a:r>
              <a:rPr lang="en-GB" dirty="0"/>
              <a:t>Redundancy is a potentially fair reason for dismissal if:</a:t>
            </a:r>
          </a:p>
          <a:p>
            <a:pPr marL="342900" indent="-342900">
              <a:buFont typeface="Georgia" panose="02040502050405020303" pitchFamily="18" charset="0"/>
              <a:buChar char="─"/>
            </a:pPr>
            <a:r>
              <a:rPr lang="en-GB" b="0" dirty="0"/>
              <a:t>Redundancy was the real reason for the dismissal; and</a:t>
            </a:r>
          </a:p>
          <a:p>
            <a:pPr marL="342900" indent="-342900">
              <a:buFont typeface="Georgia" panose="02040502050405020303" pitchFamily="18" charset="0"/>
              <a:buChar char="─"/>
            </a:pPr>
            <a:r>
              <a:rPr lang="en-GB" b="0" dirty="0"/>
              <a:t>The employer acted </a:t>
            </a:r>
            <a:r>
              <a:rPr lang="en-GB" dirty="0"/>
              <a:t>reasonably</a:t>
            </a:r>
            <a:r>
              <a:rPr lang="en-GB" b="0" dirty="0"/>
              <a:t>, in treating redundancy as the reason for dismissing the employee. </a:t>
            </a:r>
            <a:r>
              <a:rPr lang="en-GB" dirty="0"/>
              <a:t>The redundancy process must be procedurally fair</a:t>
            </a:r>
          </a:p>
          <a:p>
            <a:pPr marL="342900" indent="-342900">
              <a:buFont typeface="Georgia" panose="02040502050405020303" pitchFamily="18" charset="0"/>
              <a:buChar char="─"/>
            </a:pPr>
            <a:r>
              <a:rPr lang="en-GB" b="0" dirty="0"/>
              <a:t> An employer </a:t>
            </a:r>
            <a:r>
              <a:rPr lang="en-GB" dirty="0"/>
              <a:t>will act reasonably if:</a:t>
            </a:r>
          </a:p>
          <a:p>
            <a:pPr marL="342900" indent="-342900">
              <a:buFont typeface="Georgia" panose="02040502050405020303" pitchFamily="18" charset="0"/>
              <a:buChar char="─"/>
            </a:pPr>
            <a:r>
              <a:rPr lang="en-GB" b="0" dirty="0"/>
              <a:t>The employer warns and consults employees, or their representative(s), about the proposed redundancy before a final decision is made</a:t>
            </a:r>
          </a:p>
          <a:p>
            <a:pPr marL="342900" indent="-342900">
              <a:buFont typeface="Georgia" panose="02040502050405020303" pitchFamily="18" charset="0"/>
              <a:buChar char="─"/>
            </a:pPr>
            <a:r>
              <a:rPr lang="en-GB" b="0" dirty="0"/>
              <a:t>Adopts a fair basis on which to select for redundancy. An employer must identify an appropriate pool from which to select potentially redundant employees and must select against proper criteria</a:t>
            </a:r>
          </a:p>
          <a:p>
            <a:pPr marL="342900" indent="-342900">
              <a:buFont typeface="Georgia" panose="02040502050405020303" pitchFamily="18" charset="0"/>
              <a:buChar char="─"/>
            </a:pPr>
            <a:r>
              <a:rPr lang="en-GB" b="0" dirty="0"/>
              <a:t>Considers suitable alternative employment where possible</a:t>
            </a:r>
          </a:p>
          <a:p>
            <a:r>
              <a:rPr lang="en-GB" dirty="0"/>
              <a:t>Principles of </a:t>
            </a:r>
            <a:r>
              <a:rPr lang="en-GB" i="1" dirty="0" err="1"/>
              <a:t>Polkey</a:t>
            </a:r>
            <a:r>
              <a:rPr lang="en-GB" i="1" dirty="0"/>
              <a:t> v AE Dayton Services </a:t>
            </a:r>
            <a:r>
              <a:rPr lang="en-GB" dirty="0"/>
              <a:t>(1987)</a:t>
            </a:r>
            <a:r>
              <a:rPr lang="en-GB" b="0" dirty="0"/>
              <a:t> </a:t>
            </a:r>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255663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96348-9749-4F6B-996C-23DA1EAF03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06BEAB-A806-4929-9976-EF61C534073F}"/>
              </a:ext>
            </a:extLst>
          </p:cNvPr>
          <p:cNvSpPr>
            <a:spLocks noGrp="1"/>
          </p:cNvSpPr>
          <p:nvPr>
            <p:ph idx="1"/>
          </p:nvPr>
        </p:nvSpPr>
        <p:spPr>
          <a:xfrm>
            <a:off x="391526" y="1968052"/>
            <a:ext cx="6667340" cy="5855035"/>
          </a:xfrm>
        </p:spPr>
        <p:txBody>
          <a:bodyPr/>
          <a:lstStyle/>
          <a:p>
            <a:r>
              <a:rPr lang="en-GB" b="1" dirty="0"/>
              <a:t>03</a:t>
            </a:r>
          </a:p>
          <a:p>
            <a:r>
              <a:rPr lang="en-GB" b="1" dirty="0"/>
              <a:t>Redundancy selection and</a:t>
            </a:r>
          </a:p>
          <a:p>
            <a:r>
              <a:rPr lang="en-GB" b="1" dirty="0"/>
              <a:t>unfair </a:t>
            </a:r>
          </a:p>
          <a:p>
            <a:r>
              <a:rPr lang="en-GB" b="1" dirty="0"/>
              <a:t>dismissal</a:t>
            </a:r>
          </a:p>
        </p:txBody>
      </p:sp>
      <p:sp>
        <p:nvSpPr>
          <p:cNvPr id="4" name="Footer Placeholder 3">
            <a:extLst>
              <a:ext uri="{FF2B5EF4-FFF2-40B4-BE49-F238E27FC236}">
                <a16:creationId xmlns:a16="http://schemas.microsoft.com/office/drawing/2014/main" id="{96ADE204-26B3-4204-94FF-1F76C54F75E7}"/>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2C5D787-10F2-46BD-BC2C-D097318AF35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A42C17E6-E21E-4AD6-89C3-1EC683157BFC}"/>
              </a:ext>
            </a:extLst>
          </p:cNvPr>
          <p:cNvSpPr>
            <a:spLocks noGrp="1"/>
          </p:cNvSpPr>
          <p:nvPr>
            <p:ph type="body" sz="quarter" idx="14"/>
          </p:nvPr>
        </p:nvSpPr>
        <p:spPr>
          <a:xfrm>
            <a:off x="4486941" y="705392"/>
            <a:ext cx="11555402" cy="5686097"/>
          </a:xfrm>
        </p:spPr>
        <p:txBody>
          <a:bodyPr/>
          <a:lstStyle/>
          <a:p>
            <a:r>
              <a:rPr lang="en-GB" dirty="0"/>
              <a:t>If dismissal unfair (i.e. not a genuine redundancy situation, and/or unreasonable process):</a:t>
            </a:r>
          </a:p>
          <a:p>
            <a:pPr marL="342900" indent="-342900">
              <a:buFont typeface="Arial" panose="020B0604020202020204" pitchFamily="34" charset="0"/>
              <a:buChar char="•"/>
            </a:pPr>
            <a:r>
              <a:rPr lang="en-GB" dirty="0"/>
              <a:t>Only “Employees” with 2 or more years’ service at the date of termination can bring an unfair dismissal claim</a:t>
            </a:r>
          </a:p>
          <a:p>
            <a:pPr marL="342900" indent="-342900">
              <a:buFont typeface="Arial" panose="020B0604020202020204" pitchFamily="34" charset="0"/>
              <a:buChar char="•"/>
            </a:pPr>
            <a:r>
              <a:rPr lang="en-GB" b="0" dirty="0"/>
              <a:t>Length of service includes deemed minimum statutory notice period, so if a person with less than 2 years service is dismissed without notice, they are deemed to have one week further service for purposes of ability to bring UD claim</a:t>
            </a:r>
          </a:p>
          <a:p>
            <a:pPr marL="342900" indent="-342900">
              <a:buFont typeface="Arial" panose="020B0604020202020204" pitchFamily="34" charset="0"/>
              <a:buChar char="•"/>
            </a:pPr>
            <a:r>
              <a:rPr lang="en-GB" dirty="0"/>
              <a:t>Compensation = net financial loss arising from dismissal (capped at maximum of 1 year’s gross salary or £105,707, whichever is lower).  £105k cap will increase to £115,115 from 6 April 2023.</a:t>
            </a:r>
          </a:p>
          <a:p>
            <a:pPr marL="342900" indent="-342900">
              <a:buFont typeface="Arial" panose="020B0604020202020204" pitchFamily="34" charset="0"/>
              <a:buChar char="•"/>
            </a:pPr>
            <a:r>
              <a:rPr lang="en-GB" b="0" dirty="0"/>
              <a:t>Can be reduced by up to 100% if there was a genuine redundancy situation, but the process was unfair, and if a fair process had been followed they would have still been dismissed = </a:t>
            </a:r>
            <a:r>
              <a:rPr lang="en-GB" dirty="0" err="1"/>
              <a:t>Polkey</a:t>
            </a:r>
            <a:r>
              <a:rPr lang="en-GB" dirty="0"/>
              <a:t> deduction (e.g. 75% chance they would have been dismissed =75% reduction in award)</a:t>
            </a:r>
          </a:p>
          <a:p>
            <a:pPr marL="342900" indent="-342900">
              <a:buFont typeface="Arial" panose="020B0604020202020204" pitchFamily="34" charset="0"/>
              <a:buChar char="•"/>
            </a:pPr>
            <a:r>
              <a:rPr lang="en-GB" dirty="0"/>
              <a:t> </a:t>
            </a:r>
            <a:r>
              <a:rPr lang="en-GB" b="0" dirty="0"/>
              <a:t>Employee under a duty to reasonably mitigate any losses from dismissal</a:t>
            </a:r>
          </a:p>
          <a:p>
            <a:pPr marL="342900" indent="-342900">
              <a:buFont typeface="Arial" panose="020B0604020202020204" pitchFamily="34" charset="0"/>
              <a:buChar char="•"/>
            </a:pPr>
            <a:r>
              <a:rPr lang="en-GB" dirty="0"/>
              <a:t>If selection for redundancy due to making protected disclosure = dismissal automatically unfair, and service requirement and cap on maximum award removed</a:t>
            </a:r>
          </a:p>
          <a:p>
            <a:pPr marL="342900" indent="-342900">
              <a:buFont typeface="Arial" panose="020B0604020202020204" pitchFamily="34" charset="0"/>
              <a:buChar char="•"/>
            </a:pPr>
            <a:r>
              <a:rPr lang="en-GB" b="0" dirty="0"/>
              <a:t>No service requirement for discrimination claim if dismissal or process was discriminatory</a:t>
            </a:r>
          </a:p>
        </p:txBody>
      </p:sp>
    </p:spTree>
    <p:extLst>
      <p:ext uri="{BB962C8B-B14F-4D97-AF65-F5344CB8AC3E}">
        <p14:creationId xmlns:p14="http://schemas.microsoft.com/office/powerpoint/2010/main" val="3963187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3824" y="2458577"/>
            <a:ext cx="10383945" cy="1071062"/>
          </a:xfrm>
        </p:spPr>
        <p:txBody>
          <a:bodyPr/>
          <a:lstStyle/>
          <a:p>
            <a:r>
              <a:rPr lang="en-GB" sz="4000" dirty="0"/>
              <a:t>Redundancy Process – Step by Step guide</a:t>
            </a:r>
          </a:p>
        </p:txBody>
      </p:sp>
      <p:pic>
        <p:nvPicPr>
          <p:cNvPr id="4" name="Picture 3">
            <a:extLst>
              <a:ext uri="{FF2B5EF4-FFF2-40B4-BE49-F238E27FC236}">
                <a16:creationId xmlns:a16="http://schemas.microsoft.com/office/drawing/2014/main" id="{DB67B660-0E73-4296-A5C7-63B776D384B4}"/>
              </a:ext>
            </a:extLst>
          </p:cNvPr>
          <p:cNvPicPr>
            <a:picLocks noChangeAspect="1"/>
          </p:cNvPicPr>
          <p:nvPr/>
        </p:nvPicPr>
        <p:blipFill rotWithShape="1">
          <a:blip r:embed="rId2"/>
          <a:srcRect l="27972" r="30070"/>
          <a:stretch/>
        </p:blipFill>
        <p:spPr>
          <a:xfrm>
            <a:off x="11399519" y="1353312"/>
            <a:ext cx="2483897" cy="7320744"/>
          </a:xfrm>
          <a:prstGeom prst="rect">
            <a:avLst/>
          </a:prstGeom>
        </p:spPr>
      </p:pic>
      <p:sp>
        <p:nvSpPr>
          <p:cNvPr id="2" name="Footer Placeholder 1">
            <a:extLst>
              <a:ext uri="{FF2B5EF4-FFF2-40B4-BE49-F238E27FC236}">
                <a16:creationId xmlns:a16="http://schemas.microsoft.com/office/drawing/2014/main" id="{01A2935B-6BF3-4552-AB14-6D823ABBC0F6}"/>
              </a:ext>
            </a:extLst>
          </p:cNvPr>
          <p:cNvSpPr>
            <a:spLocks noGrp="1"/>
          </p:cNvSpPr>
          <p:nvPr>
            <p:ph type="ftr" sz="quarter" idx="11"/>
          </p:nvPr>
        </p:nvSpPr>
        <p:spPr/>
        <p:txBody>
          <a:bodyPr/>
          <a:lstStyle/>
          <a:p>
            <a:r>
              <a:rPr lang="en-GB"/>
              <a:t>© 2020 Capital Law Limited</a:t>
            </a:r>
            <a:endParaRPr lang="en-GB" dirty="0"/>
          </a:p>
        </p:txBody>
      </p:sp>
    </p:spTree>
    <p:extLst>
      <p:ext uri="{BB962C8B-B14F-4D97-AF65-F5344CB8AC3E}">
        <p14:creationId xmlns:p14="http://schemas.microsoft.com/office/powerpoint/2010/main" val="845535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DDA92-7D3D-4AA8-99DD-E96705602A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2D187C6-A610-4162-8234-8799A7749EDF}"/>
              </a:ext>
            </a:extLst>
          </p:cNvPr>
          <p:cNvSpPr>
            <a:spLocks noGrp="1"/>
          </p:cNvSpPr>
          <p:nvPr>
            <p:ph idx="1"/>
          </p:nvPr>
        </p:nvSpPr>
        <p:spPr/>
        <p:txBody>
          <a:bodyPr/>
          <a:lstStyle/>
          <a:p>
            <a:r>
              <a:rPr lang="en-GB" b="1" dirty="0"/>
              <a:t>Redundancy Process – Step by Step guide</a:t>
            </a:r>
          </a:p>
        </p:txBody>
      </p:sp>
      <p:sp>
        <p:nvSpPr>
          <p:cNvPr id="4" name="Footer Placeholder 3">
            <a:extLst>
              <a:ext uri="{FF2B5EF4-FFF2-40B4-BE49-F238E27FC236}">
                <a16:creationId xmlns:a16="http://schemas.microsoft.com/office/drawing/2014/main" id="{0CFB7898-6132-47EB-9AB1-7787551705E3}"/>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2BAD07AB-4681-4C87-95A4-274BD52E4DB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668C59B4-3115-4A31-8C6D-CB8D7A6F044D}"/>
              </a:ext>
            </a:extLst>
          </p:cNvPr>
          <p:cNvSpPr>
            <a:spLocks noGrp="1"/>
          </p:cNvSpPr>
          <p:nvPr>
            <p:ph type="body" sz="quarter" idx="14"/>
          </p:nvPr>
        </p:nvSpPr>
        <p:spPr>
          <a:xfrm>
            <a:off x="8237377" y="1958681"/>
            <a:ext cx="7386638" cy="5543550"/>
          </a:xfrm>
        </p:spPr>
        <p:txBody>
          <a:bodyPr/>
          <a:lstStyle/>
          <a:p>
            <a:pPr marL="342900" indent="-342900">
              <a:buFont typeface="Georgia" panose="02040502050405020303" pitchFamily="18" charset="0"/>
              <a:buChar char="─"/>
            </a:pPr>
            <a:r>
              <a:rPr lang="en-GB" b="0" dirty="0"/>
              <a:t>Pools</a:t>
            </a:r>
          </a:p>
          <a:p>
            <a:pPr marL="342900" indent="-342900">
              <a:buFont typeface="Georgia" panose="02040502050405020303" pitchFamily="18" charset="0"/>
              <a:buChar char="─"/>
            </a:pPr>
            <a:r>
              <a:rPr lang="en-GB" b="0" dirty="0"/>
              <a:t>Initial meeting</a:t>
            </a:r>
          </a:p>
          <a:p>
            <a:pPr marL="342900" indent="-342900">
              <a:buFont typeface="Georgia" panose="02040502050405020303" pitchFamily="18" charset="0"/>
              <a:buChar char="─"/>
            </a:pPr>
            <a:r>
              <a:rPr lang="en-GB" b="0" dirty="0"/>
              <a:t>Scoring</a:t>
            </a:r>
          </a:p>
          <a:p>
            <a:pPr marL="342900" indent="-342900">
              <a:buFont typeface="Georgia" panose="02040502050405020303" pitchFamily="18" charset="0"/>
              <a:buChar char="─"/>
            </a:pPr>
            <a:r>
              <a:rPr lang="en-GB" b="0" dirty="0"/>
              <a:t>Invitation to consultation meeting</a:t>
            </a:r>
          </a:p>
          <a:p>
            <a:pPr marL="342900" indent="-342900">
              <a:buFont typeface="Georgia" panose="02040502050405020303" pitchFamily="18" charset="0"/>
              <a:buChar char="─"/>
            </a:pPr>
            <a:r>
              <a:rPr lang="en-GB" b="0" dirty="0"/>
              <a:t>Consultation meeting</a:t>
            </a:r>
          </a:p>
          <a:p>
            <a:pPr marL="342900" indent="-342900">
              <a:buFont typeface="Georgia" panose="02040502050405020303" pitchFamily="18" charset="0"/>
              <a:buChar char="─"/>
            </a:pPr>
            <a:r>
              <a:rPr lang="en-GB" b="0" dirty="0"/>
              <a:t>Follow up</a:t>
            </a:r>
          </a:p>
          <a:p>
            <a:pPr marL="342900" indent="-342900">
              <a:buFont typeface="Georgia" panose="02040502050405020303" pitchFamily="18" charset="0"/>
              <a:buChar char="─"/>
            </a:pPr>
            <a:r>
              <a:rPr lang="en-GB" b="0" dirty="0"/>
              <a:t>Outcome meeting</a:t>
            </a:r>
          </a:p>
          <a:p>
            <a:pPr marL="342900" indent="-342900">
              <a:buFont typeface="Georgia" panose="02040502050405020303" pitchFamily="18" charset="0"/>
              <a:buChar char="─"/>
            </a:pPr>
            <a:r>
              <a:rPr lang="en-GB" b="0" dirty="0"/>
              <a:t>Written confirmation of redundancy</a:t>
            </a:r>
          </a:p>
          <a:p>
            <a:pPr marL="342900" indent="-342900">
              <a:buFont typeface="Georgia" panose="02040502050405020303" pitchFamily="18" charset="0"/>
              <a:buChar char="─"/>
            </a:pPr>
            <a:r>
              <a:rPr lang="en-GB" b="0" dirty="0"/>
              <a:t>Appeal</a:t>
            </a:r>
          </a:p>
          <a:p>
            <a:pPr marL="342900" indent="-342900">
              <a:buFont typeface="Georgia" panose="02040502050405020303" pitchFamily="18" charset="0"/>
              <a:buChar char="─"/>
            </a:pPr>
            <a:r>
              <a:rPr lang="en-GB" b="0" dirty="0"/>
              <a:t>Time off to seek alternative employment</a:t>
            </a:r>
          </a:p>
        </p:txBody>
      </p:sp>
    </p:spTree>
    <p:extLst>
      <p:ext uri="{BB962C8B-B14F-4D97-AF65-F5344CB8AC3E}">
        <p14:creationId xmlns:p14="http://schemas.microsoft.com/office/powerpoint/2010/main" val="2457431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DCE96-37C5-456A-9149-C571D6AE46E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54DECD1-2010-4957-BC6B-98ECDB5C1C74}"/>
              </a:ext>
            </a:extLst>
          </p:cNvPr>
          <p:cNvSpPr>
            <a:spLocks noGrp="1"/>
          </p:cNvSpPr>
          <p:nvPr>
            <p:ph idx="1"/>
          </p:nvPr>
        </p:nvSpPr>
        <p:spPr/>
        <p:txBody>
          <a:bodyPr/>
          <a:lstStyle/>
          <a:p>
            <a:r>
              <a:rPr lang="en-GB" b="1" dirty="0"/>
              <a:t>04</a:t>
            </a:r>
          </a:p>
          <a:p>
            <a:r>
              <a:rPr lang="en-GB" b="1" dirty="0"/>
              <a:t>Pools</a:t>
            </a:r>
          </a:p>
        </p:txBody>
      </p:sp>
      <p:sp>
        <p:nvSpPr>
          <p:cNvPr id="4" name="Footer Placeholder 3">
            <a:extLst>
              <a:ext uri="{FF2B5EF4-FFF2-40B4-BE49-F238E27FC236}">
                <a16:creationId xmlns:a16="http://schemas.microsoft.com/office/drawing/2014/main" id="{118644EC-CE13-462F-B36B-4D4A39288FE9}"/>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95E8789-6D04-4DD6-B27C-2A1C346D4FD2}"/>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609FD45-7E06-4498-B240-05CAAB4393B8}"/>
              </a:ext>
            </a:extLst>
          </p:cNvPr>
          <p:cNvSpPr>
            <a:spLocks noGrp="1"/>
          </p:cNvSpPr>
          <p:nvPr>
            <p:ph type="body" sz="quarter" idx="14"/>
          </p:nvPr>
        </p:nvSpPr>
        <p:spPr>
          <a:xfrm>
            <a:off x="6120621" y="1520277"/>
            <a:ext cx="9302672" cy="6649191"/>
          </a:xfrm>
        </p:spPr>
        <p:txBody>
          <a:bodyPr/>
          <a:lstStyle/>
          <a:p>
            <a:pPr marL="342900" indent="-342900">
              <a:buFont typeface="Georgia" panose="02040502050405020303" pitchFamily="18" charset="0"/>
              <a:buChar char="─"/>
            </a:pPr>
            <a:r>
              <a:rPr lang="en-GB" b="0" dirty="0"/>
              <a:t>An employer must consider what the </a:t>
            </a:r>
            <a:r>
              <a:rPr lang="en-GB" dirty="0"/>
              <a:t>appropriate pool</a:t>
            </a:r>
            <a:r>
              <a:rPr lang="en-GB" b="0" dirty="0"/>
              <a:t> of employees for redundancy selection should be. The employer should discuss the choice of pool with a union, if one is recognised.</a:t>
            </a:r>
          </a:p>
          <a:p>
            <a:pPr marL="342900" indent="-342900">
              <a:buFont typeface="Georgia" panose="02040502050405020303" pitchFamily="18" charset="0"/>
              <a:buChar char="─"/>
            </a:pPr>
            <a:r>
              <a:rPr lang="en-GB" b="0" dirty="0"/>
              <a:t>There is no legal requirement that a pool be limited to employees doing the same/ similar work – </a:t>
            </a:r>
            <a:r>
              <a:rPr lang="en-GB" dirty="0"/>
              <a:t>key requirement is reasonableness</a:t>
            </a:r>
            <a:r>
              <a:rPr lang="en-GB" b="0" dirty="0"/>
              <a:t>.</a:t>
            </a:r>
          </a:p>
          <a:p>
            <a:pPr marL="342900" indent="-342900">
              <a:buFont typeface="Georgia" panose="02040502050405020303" pitchFamily="18" charset="0"/>
              <a:buChar char="─"/>
            </a:pPr>
            <a:r>
              <a:rPr lang="en-GB" b="0" dirty="0"/>
              <a:t>In practice employers will wish to keep the pool relatively narrow to minimise disruption, whilst employees will want a larger pool, to lower their risk of being selected.</a:t>
            </a:r>
          </a:p>
          <a:p>
            <a:pPr marL="342900" indent="-342900">
              <a:buFont typeface="Georgia" panose="02040502050405020303" pitchFamily="18" charset="0"/>
              <a:buChar char="─"/>
            </a:pPr>
            <a:r>
              <a:rPr lang="en-GB" b="0" dirty="0"/>
              <a:t>Employers can make a pool the same size as the number of redundancies – if all in pool to be made redundant </a:t>
            </a:r>
            <a:r>
              <a:rPr lang="en-GB" dirty="0"/>
              <a:t>= no requirement for selection criteria</a:t>
            </a:r>
          </a:p>
          <a:p>
            <a:pPr marL="342900" indent="-342900">
              <a:buFont typeface="Georgia" panose="02040502050405020303" pitchFamily="18" charset="0"/>
              <a:buChar char="─"/>
            </a:pPr>
            <a:r>
              <a:rPr lang="en-GB" b="0" dirty="0"/>
              <a:t>Employees can make a pool of one where appropriate = removes need to applying selection criteria to that pool</a:t>
            </a:r>
          </a:p>
        </p:txBody>
      </p:sp>
    </p:spTree>
    <p:extLst>
      <p:ext uri="{BB962C8B-B14F-4D97-AF65-F5344CB8AC3E}">
        <p14:creationId xmlns:p14="http://schemas.microsoft.com/office/powerpoint/2010/main" val="2272783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9E228-0DF6-4BEC-8844-E7752CE911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9F1FA35-0B9D-4582-843D-731A9754BE23}"/>
              </a:ext>
            </a:extLst>
          </p:cNvPr>
          <p:cNvSpPr>
            <a:spLocks noGrp="1"/>
          </p:cNvSpPr>
          <p:nvPr>
            <p:ph idx="1"/>
          </p:nvPr>
        </p:nvSpPr>
        <p:spPr/>
        <p:txBody>
          <a:bodyPr/>
          <a:lstStyle/>
          <a:p>
            <a:r>
              <a:rPr lang="en-GB" b="1" dirty="0"/>
              <a:t>Identifying the pool</a:t>
            </a:r>
          </a:p>
        </p:txBody>
      </p:sp>
      <p:sp>
        <p:nvSpPr>
          <p:cNvPr id="4" name="Footer Placeholder 3">
            <a:extLst>
              <a:ext uri="{FF2B5EF4-FFF2-40B4-BE49-F238E27FC236}">
                <a16:creationId xmlns:a16="http://schemas.microsoft.com/office/drawing/2014/main" id="{D0E38712-3F08-4870-B787-EA76102B6BD4}"/>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91FDC5AA-EF5C-492F-A915-AAD347C898F2}"/>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EA976F3-7D84-47BD-9FF6-A8C4534A1417}"/>
              </a:ext>
            </a:extLst>
          </p:cNvPr>
          <p:cNvSpPr>
            <a:spLocks noGrp="1"/>
          </p:cNvSpPr>
          <p:nvPr>
            <p:ph type="body" sz="quarter" idx="14"/>
          </p:nvPr>
        </p:nvSpPr>
        <p:spPr/>
        <p:txBody>
          <a:bodyPr/>
          <a:lstStyle/>
          <a:p>
            <a:r>
              <a:rPr lang="en-US" sz="2400" dirty="0">
                <a:effectLst/>
                <a:latin typeface="Georgia" panose="02040502050405020303" pitchFamily="18" charset="0"/>
                <a:ea typeface="Times New Roman" panose="02020603050405020304" pitchFamily="18" charset="0"/>
                <a:cs typeface="Times New Roman" panose="02020603050405020304" pitchFamily="18" charset="0"/>
              </a:rPr>
              <a:t>Factors that an employee should consider when identifyin</a:t>
            </a:r>
            <a:r>
              <a:rPr lang="en-US" dirty="0">
                <a:latin typeface="Georgia" panose="02040502050405020303" pitchFamily="18" charset="0"/>
                <a:ea typeface="Times New Roman" panose="02020603050405020304" pitchFamily="18" charset="0"/>
                <a:cs typeface="Times New Roman" panose="02020603050405020304" pitchFamily="18" charset="0"/>
              </a:rPr>
              <a:t>g a pool</a:t>
            </a: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 </a:t>
            </a:r>
            <a:endParaRPr lang="en-GB"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lvl="0" indent="-342900">
              <a:buFont typeface="Georgia" panose="02040502050405020303" pitchFamily="18" charset="0"/>
              <a:buChar char="─"/>
            </a:pP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What type of work is ceasing or reducing?</a:t>
            </a:r>
            <a:endParaRPr lang="en-GB"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lvl="0" indent="-342900">
              <a:buFont typeface="Georgia" panose="02040502050405020303" pitchFamily="18" charset="0"/>
              <a:buChar char="─"/>
            </a:pP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The extent to which employees are doing similar work/the extent to which employees' jobs are interchangeable.</a:t>
            </a:r>
            <a:endParaRPr lang="en-GB"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lvl="0" indent="-342900">
              <a:buFont typeface="Georgia" panose="02040502050405020303" pitchFamily="18" charset="0"/>
              <a:buChar char="─"/>
            </a:pP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Whether the employer “genuinely applied" its mind </a:t>
            </a:r>
            <a:r>
              <a:rPr lang="en-US" b="0" dirty="0">
                <a:latin typeface="Georgia" panose="02040502050405020303" pitchFamily="18" charset="0"/>
                <a:ea typeface="Times New Roman" panose="02020603050405020304" pitchFamily="18" charset="0"/>
                <a:cs typeface="Times New Roman" panose="02020603050405020304" pitchFamily="18" charset="0"/>
              </a:rPr>
              <a:t>to </a:t>
            </a: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the pool.</a:t>
            </a:r>
            <a:endParaRPr lang="en-GB"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lvl="0" indent="-342900">
              <a:buFont typeface="Georgia" panose="02040502050405020303" pitchFamily="18" charset="0"/>
              <a:buChar char="─"/>
            </a:pPr>
            <a:r>
              <a:rPr lang="en-US" b="0" dirty="0">
                <a:latin typeface="Georgia" panose="02040502050405020303" pitchFamily="18" charset="0"/>
                <a:ea typeface="Times New Roman" panose="02020603050405020304" pitchFamily="18" charset="0"/>
                <a:cs typeface="Times New Roman" panose="02020603050405020304" pitchFamily="18" charset="0"/>
              </a:rPr>
              <a:t>Has</a:t>
            </a: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 the pool been agreed with the union or employee representatives.</a:t>
            </a:r>
            <a:endParaRPr lang="en-GB"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lvl="0" indent="-342900">
              <a:spcAft>
                <a:spcPts val="1050"/>
              </a:spcAft>
              <a:buFont typeface="Georgia" panose="02040502050405020303" pitchFamily="18" charset="0"/>
              <a:buChar char="─"/>
            </a:pP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 </a:t>
            </a:r>
            <a:r>
              <a:rPr lang="en-US" b="0" dirty="0">
                <a:latin typeface="Georgia" panose="02040502050405020303" pitchFamily="18" charset="0"/>
                <a:ea typeface="Times New Roman" panose="02020603050405020304" pitchFamily="18" charset="0"/>
                <a:cs typeface="Times New Roman" panose="02020603050405020304" pitchFamily="18" charset="0"/>
              </a:rPr>
              <a:t>W</a:t>
            </a:r>
            <a:r>
              <a:rPr lang="en-US" sz="2400" b="0" dirty="0">
                <a:effectLst/>
                <a:latin typeface="Georgia" panose="02040502050405020303" pitchFamily="18" charset="0"/>
                <a:ea typeface="Times New Roman" panose="02020603050405020304" pitchFamily="18" charset="0"/>
                <a:cs typeface="Times New Roman" panose="02020603050405020304" pitchFamily="18" charset="0"/>
              </a:rPr>
              <a:t>hat the employees do in practice, not just on written job description</a:t>
            </a:r>
          </a:p>
          <a:p>
            <a:pPr marL="342900" lvl="0" indent="-342900">
              <a:spcAft>
                <a:spcPts val="1050"/>
              </a:spcAft>
              <a:buFont typeface="Georgia" panose="02040502050405020303" pitchFamily="18" charset="0"/>
              <a:buChar char="─"/>
            </a:pPr>
            <a:r>
              <a:rPr lang="en-US" b="0" dirty="0">
                <a:latin typeface="Georgia" panose="02040502050405020303" pitchFamily="18" charset="0"/>
                <a:ea typeface="Times New Roman" panose="02020603050405020304" pitchFamily="18" charset="0"/>
                <a:cs typeface="Times New Roman" panose="02020603050405020304" pitchFamily="18" charset="0"/>
              </a:rPr>
              <a:t>Location of employees and connection between sites</a:t>
            </a:r>
            <a:endParaRPr lang="en-US"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lvl="0" indent="-342900">
              <a:spcAft>
                <a:spcPts val="1050"/>
              </a:spcAft>
              <a:buFont typeface="Georgia" panose="02040502050405020303" pitchFamily="18" charset="0"/>
              <a:buChar char="─"/>
            </a:pPr>
            <a:endParaRPr lang="en-GB" sz="2400" b="0" dirty="0">
              <a:effectLst/>
              <a:latin typeface="Georgia" panose="02040502050405020303" pitchFamily="18" charset="0"/>
              <a:ea typeface="Times New Roman" panose="02020603050405020304" pitchFamily="18" charset="0"/>
              <a:cs typeface="Times New Roman" panose="02020603050405020304" pitchFamily="18" charset="0"/>
            </a:endParaRPr>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3019575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2D7E7-53B5-4D80-BE7E-1EF0A8109F2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5BE3762-D47A-4D54-9F54-972656FEDB8A}"/>
              </a:ext>
            </a:extLst>
          </p:cNvPr>
          <p:cNvSpPr>
            <a:spLocks noGrp="1"/>
          </p:cNvSpPr>
          <p:nvPr>
            <p:ph idx="1"/>
          </p:nvPr>
        </p:nvSpPr>
        <p:spPr/>
        <p:txBody>
          <a:bodyPr/>
          <a:lstStyle/>
          <a:p>
            <a:r>
              <a:rPr lang="en-GB" b="1" dirty="0"/>
              <a:t>Identifying the pool</a:t>
            </a:r>
          </a:p>
          <a:p>
            <a:endParaRPr lang="en-GB" dirty="0"/>
          </a:p>
        </p:txBody>
      </p:sp>
      <p:sp>
        <p:nvSpPr>
          <p:cNvPr id="4" name="Footer Placeholder 3">
            <a:extLst>
              <a:ext uri="{FF2B5EF4-FFF2-40B4-BE49-F238E27FC236}">
                <a16:creationId xmlns:a16="http://schemas.microsoft.com/office/drawing/2014/main" id="{FCD5DFA6-C553-4927-90EC-0D49D0267FFD}"/>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38AA4CF2-7FC6-4426-801F-9DB5F2BE1872}"/>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1CF6859-B07A-4945-87E3-94853CD68C24}"/>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If the employee has done work other than the kind that is disappearing, this should show the employer that the employees’ skills may be interchangeable with other employees, thus they should consider a wider pool.</a:t>
            </a:r>
          </a:p>
          <a:p>
            <a:pPr marL="342900" indent="-342900">
              <a:buFont typeface="Georgia" panose="02040502050405020303" pitchFamily="18" charset="0"/>
              <a:buChar char="─"/>
            </a:pPr>
            <a:r>
              <a:rPr lang="en-GB" b="0" dirty="0"/>
              <a:t>Low-skilled work is more likely to be regarded as interchangeable with other low-skilled groups.</a:t>
            </a:r>
          </a:p>
          <a:p>
            <a:endParaRPr lang="en-GB" b="0" dirty="0"/>
          </a:p>
          <a:p>
            <a:pPr marL="342900" indent="-342900">
              <a:buFont typeface="Georgia" panose="02040502050405020303" pitchFamily="18" charset="0"/>
              <a:buChar char="─"/>
            </a:pPr>
            <a:r>
              <a:rPr lang="en-GB" b="0" dirty="0"/>
              <a:t>If an employer carries out similar work at more than one site, it may be unfair for an employer to only include employees at one site within the pool, even if that site is closing completely – degree of connection and movement between sites relevant</a:t>
            </a:r>
          </a:p>
          <a:p>
            <a:endParaRPr lang="en-GB" b="0" dirty="0"/>
          </a:p>
        </p:txBody>
      </p:sp>
    </p:spTree>
    <p:extLst>
      <p:ext uri="{BB962C8B-B14F-4D97-AF65-F5344CB8AC3E}">
        <p14:creationId xmlns:p14="http://schemas.microsoft.com/office/powerpoint/2010/main" val="2727108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1257" y="2504877"/>
            <a:ext cx="10189073" cy="1606594"/>
          </a:xfrm>
        </p:spPr>
        <p:txBody>
          <a:bodyPr/>
          <a:lstStyle/>
          <a:p>
            <a:r>
              <a:rPr lang="en-GB" dirty="0"/>
              <a:t>Exercise 2 – what pool to apply?</a:t>
            </a:r>
          </a:p>
        </p:txBody>
      </p:sp>
    </p:spTree>
    <p:extLst>
      <p:ext uri="{BB962C8B-B14F-4D97-AF65-F5344CB8AC3E}">
        <p14:creationId xmlns:p14="http://schemas.microsoft.com/office/powerpoint/2010/main" val="3385350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CF143-2CD4-413D-953D-333D81AD3AF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FC11A0C-E6EE-499D-992A-23EEAD7B26CC}"/>
              </a:ext>
            </a:extLst>
          </p:cNvPr>
          <p:cNvSpPr>
            <a:spLocks noGrp="1"/>
          </p:cNvSpPr>
          <p:nvPr>
            <p:ph idx="1"/>
          </p:nvPr>
        </p:nvSpPr>
        <p:spPr/>
        <p:txBody>
          <a:bodyPr/>
          <a:lstStyle/>
          <a:p>
            <a:r>
              <a:rPr lang="en-GB" b="1" dirty="0"/>
              <a:t>05</a:t>
            </a:r>
          </a:p>
          <a:p>
            <a:r>
              <a:rPr lang="en-GB" b="1" dirty="0"/>
              <a:t>Initial meeting</a:t>
            </a:r>
          </a:p>
        </p:txBody>
      </p:sp>
      <p:sp>
        <p:nvSpPr>
          <p:cNvPr id="4" name="Footer Placeholder 3">
            <a:extLst>
              <a:ext uri="{FF2B5EF4-FFF2-40B4-BE49-F238E27FC236}">
                <a16:creationId xmlns:a16="http://schemas.microsoft.com/office/drawing/2014/main" id="{0047DB0B-35F9-44A2-B025-27CD4234F3F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B69A3E94-9CE6-453D-9EF8-333F935738C2}"/>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767E010D-F154-47FD-B12E-D62958AEB729}"/>
              </a:ext>
            </a:extLst>
          </p:cNvPr>
          <p:cNvSpPr>
            <a:spLocks noGrp="1"/>
          </p:cNvSpPr>
          <p:nvPr>
            <p:ph type="body" sz="quarter" idx="14"/>
          </p:nvPr>
        </p:nvSpPr>
        <p:spPr>
          <a:xfrm>
            <a:off x="5446059" y="974532"/>
            <a:ext cx="10009183" cy="5747123"/>
          </a:xfrm>
        </p:spPr>
        <p:txBody>
          <a:bodyPr/>
          <a:lstStyle/>
          <a:p>
            <a:pPr marL="342900" indent="-342900">
              <a:buFont typeface="Georgia" panose="02040502050405020303" pitchFamily="18" charset="0"/>
              <a:buChar char="─"/>
            </a:pPr>
            <a:r>
              <a:rPr lang="en-GB" b="0" dirty="0"/>
              <a:t>The employer should initially meet with the potentially redundant employees in the pools to explain how many jobs are at risk and the reasons for this. </a:t>
            </a:r>
          </a:p>
          <a:p>
            <a:pPr marL="342900" indent="-342900">
              <a:buFont typeface="Georgia" panose="02040502050405020303" pitchFamily="18" charset="0"/>
              <a:buChar char="─"/>
            </a:pPr>
            <a:r>
              <a:rPr lang="en-GB" b="0" dirty="0"/>
              <a:t>Either individually or group meetings (remote or in person)</a:t>
            </a:r>
          </a:p>
          <a:p>
            <a:pPr marL="342900" indent="-342900">
              <a:buFont typeface="Georgia" panose="02040502050405020303" pitchFamily="18" charset="0"/>
              <a:buChar char="─"/>
            </a:pPr>
            <a:r>
              <a:rPr lang="en-GB" b="0" dirty="0"/>
              <a:t>Employers should explain that redundancy is only a possibility and subject to consultation. This will help to avoid claims that the decision had been pre-determined.</a:t>
            </a:r>
          </a:p>
          <a:p>
            <a:pPr marL="342900" indent="-342900">
              <a:buFont typeface="Georgia" panose="02040502050405020303" pitchFamily="18" charset="0"/>
              <a:buChar char="─"/>
            </a:pPr>
            <a:r>
              <a:rPr lang="en-GB" b="0" dirty="0"/>
              <a:t>The employer should explain the alternatives to redundancy that were considered, or have previously been applied, but now job losses are needed. The employer should state that it will continue to look for ways to avoid redundancy and consult on this</a:t>
            </a:r>
          </a:p>
          <a:p>
            <a:pPr marL="342900" indent="-342900">
              <a:buFont typeface="Georgia" panose="02040502050405020303" pitchFamily="18" charset="0"/>
              <a:buChar char="─"/>
            </a:pPr>
            <a:r>
              <a:rPr lang="en-GB" b="0" dirty="0"/>
              <a:t>The employer can ask for volunteers for redundancy if appropriate – no obligation to accept volunteers’ requests if role/employee needed</a:t>
            </a:r>
          </a:p>
          <a:p>
            <a:pPr marL="342900" indent="-342900">
              <a:buFont typeface="Georgia" panose="02040502050405020303" pitchFamily="18" charset="0"/>
              <a:buChar char="─"/>
            </a:pPr>
            <a:r>
              <a:rPr lang="en-GB" b="0" dirty="0"/>
              <a:t>The employer should explain the selection criteria it is using. The employer should ask for feedback from the employees on the proposed selection criteria</a:t>
            </a:r>
          </a:p>
          <a:p>
            <a:pPr marL="342900" indent="-342900">
              <a:buFont typeface="Georgia" panose="02040502050405020303" pitchFamily="18" charset="0"/>
              <a:buChar char="─"/>
            </a:pPr>
            <a:r>
              <a:rPr lang="en-GB" b="0" dirty="0"/>
              <a:t>The content of the meeting should be confirmed in writing to each potentially redundant employee – </a:t>
            </a:r>
            <a:r>
              <a:rPr lang="en-GB" dirty="0"/>
              <a:t>evidence of consultation</a:t>
            </a:r>
          </a:p>
          <a:p>
            <a:pPr marL="342900" indent="-342900">
              <a:buFont typeface="Georgia" panose="02040502050405020303" pitchFamily="18" charset="0"/>
              <a:buChar char="─"/>
            </a:pPr>
            <a:endParaRPr lang="en-GB" b="0" dirty="0"/>
          </a:p>
          <a:p>
            <a:endParaRPr lang="en-GB" b="0" dirty="0"/>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1416889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25EC9-D316-443D-9175-9FA9E98686C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19FB226-836E-44F5-993B-4CF27CA4A8B4}"/>
              </a:ext>
            </a:extLst>
          </p:cNvPr>
          <p:cNvSpPr>
            <a:spLocks noGrp="1"/>
          </p:cNvSpPr>
          <p:nvPr>
            <p:ph idx="1"/>
          </p:nvPr>
        </p:nvSpPr>
        <p:spPr/>
        <p:txBody>
          <a:bodyPr/>
          <a:lstStyle/>
          <a:p>
            <a:r>
              <a:rPr lang="en-GB" b="1" dirty="0"/>
              <a:t>06</a:t>
            </a:r>
          </a:p>
          <a:p>
            <a:r>
              <a:rPr lang="en-GB" b="1" dirty="0"/>
              <a:t>Scoring and Consultation meeting</a:t>
            </a:r>
          </a:p>
        </p:txBody>
      </p:sp>
      <p:sp>
        <p:nvSpPr>
          <p:cNvPr id="4" name="Footer Placeholder 3">
            <a:extLst>
              <a:ext uri="{FF2B5EF4-FFF2-40B4-BE49-F238E27FC236}">
                <a16:creationId xmlns:a16="http://schemas.microsoft.com/office/drawing/2014/main" id="{52CDCBCC-A8C5-4CB8-8E9C-FF78D36C155D}"/>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F220E131-951A-4CF4-9259-E4133F10B5D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2376FDD8-79D1-4E7C-94C8-984613CE9C9D}"/>
              </a:ext>
            </a:extLst>
          </p:cNvPr>
          <p:cNvSpPr>
            <a:spLocks noGrp="1"/>
          </p:cNvSpPr>
          <p:nvPr>
            <p:ph type="body" sz="quarter" idx="14"/>
          </p:nvPr>
        </p:nvSpPr>
        <p:spPr>
          <a:xfrm>
            <a:off x="6252882" y="1800225"/>
            <a:ext cx="9262550" cy="5543550"/>
          </a:xfrm>
        </p:spPr>
        <p:txBody>
          <a:bodyPr/>
          <a:lstStyle/>
          <a:p>
            <a:pPr marL="342900" indent="-342900">
              <a:buFont typeface="Georgia" panose="02040502050405020303" pitchFamily="18" charset="0"/>
              <a:buChar char="─"/>
            </a:pPr>
            <a:r>
              <a:rPr lang="en-GB" b="0" dirty="0"/>
              <a:t>The employer will need to score each of the potentially redundant employees according to the selection criteria </a:t>
            </a:r>
            <a:r>
              <a:rPr lang="en-GB" dirty="0"/>
              <a:t>(assuming pool larger than employees to be made redundant)</a:t>
            </a:r>
          </a:p>
          <a:p>
            <a:pPr marL="342900" indent="-342900">
              <a:buFont typeface="Georgia" panose="02040502050405020303" pitchFamily="18" charset="0"/>
              <a:buChar char="─"/>
            </a:pPr>
            <a:r>
              <a:rPr lang="en-GB" b="0" dirty="0"/>
              <a:t>Employers should ensure that as far as is reasonably practicable that the </a:t>
            </a:r>
            <a:r>
              <a:rPr lang="en-GB" dirty="0"/>
              <a:t>selection criteria is objective and capable of independent verification based on evidence</a:t>
            </a:r>
            <a:r>
              <a:rPr lang="en-GB" b="0" dirty="0"/>
              <a:t> </a:t>
            </a:r>
          </a:p>
          <a:p>
            <a:pPr marL="342900" indent="-342900">
              <a:buFont typeface="Georgia" panose="02040502050405020303" pitchFamily="18" charset="0"/>
              <a:buChar char="─"/>
            </a:pPr>
            <a:r>
              <a:rPr lang="en-GB" dirty="0"/>
              <a:t>Potentially fair selection criteria includes</a:t>
            </a:r>
            <a:r>
              <a:rPr lang="en-GB" b="0" dirty="0"/>
              <a:t>:</a:t>
            </a:r>
          </a:p>
          <a:p>
            <a:pPr marL="342900" indent="-342900">
              <a:buFont typeface="Georgia" panose="02040502050405020303" pitchFamily="18" charset="0"/>
              <a:buChar char="─"/>
            </a:pPr>
            <a:r>
              <a:rPr lang="en-GB" b="0" dirty="0"/>
              <a:t>Performance and ability based on previous appraisal scores, sales/productivity figures etc</a:t>
            </a:r>
          </a:p>
          <a:p>
            <a:pPr marL="342900" indent="-342900">
              <a:buFont typeface="Georgia" panose="02040502050405020303" pitchFamily="18" charset="0"/>
              <a:buChar char="─"/>
            </a:pPr>
            <a:r>
              <a:rPr lang="en-GB" b="0" dirty="0"/>
              <a:t>Length of service</a:t>
            </a:r>
          </a:p>
          <a:p>
            <a:pPr marL="342900" indent="-342900">
              <a:buFont typeface="Georgia" panose="02040502050405020303" pitchFamily="18" charset="0"/>
              <a:buChar char="─"/>
            </a:pPr>
            <a:r>
              <a:rPr lang="en-GB" b="0" dirty="0"/>
              <a:t>Attendance, punctuality and disciplinary records</a:t>
            </a:r>
          </a:p>
          <a:p>
            <a:pPr marL="342900" indent="-342900">
              <a:buFont typeface="Georgia" panose="02040502050405020303" pitchFamily="18" charset="0"/>
              <a:buChar char="─"/>
            </a:pPr>
            <a:r>
              <a:rPr lang="en-GB" b="0" dirty="0"/>
              <a:t>Employers can attach weightings to the criteria to reflect each section’s importance – create a </a:t>
            </a:r>
            <a:r>
              <a:rPr lang="en-GB" dirty="0"/>
              <a:t>scoring matrix</a:t>
            </a:r>
            <a:endParaRPr lang="en-GB" b="0" dirty="0"/>
          </a:p>
          <a:p>
            <a:pPr marL="342900" indent="-342900">
              <a:buFont typeface="Georgia" panose="02040502050405020303" pitchFamily="18" charset="0"/>
              <a:buChar char="─"/>
            </a:pPr>
            <a:r>
              <a:rPr lang="en-GB" b="0" dirty="0"/>
              <a:t>As far as is possible, the criteria should be measured by reference to HR records.</a:t>
            </a:r>
          </a:p>
          <a:p>
            <a:endParaRPr lang="en-GB" dirty="0"/>
          </a:p>
        </p:txBody>
      </p:sp>
    </p:spTree>
    <p:extLst>
      <p:ext uri="{BB962C8B-B14F-4D97-AF65-F5344CB8AC3E}">
        <p14:creationId xmlns:p14="http://schemas.microsoft.com/office/powerpoint/2010/main" val="13395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2798B-20A1-4220-B2A1-F43512289A9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781B13-7F5E-4734-B1EA-AF4CB2AECA80}"/>
              </a:ext>
            </a:extLst>
          </p:cNvPr>
          <p:cNvSpPr>
            <a:spLocks noGrp="1"/>
          </p:cNvSpPr>
          <p:nvPr>
            <p:ph idx="1"/>
          </p:nvPr>
        </p:nvSpPr>
        <p:spPr/>
        <p:txBody>
          <a:bodyPr/>
          <a:lstStyle/>
          <a:p>
            <a:r>
              <a:rPr lang="en-GB" b="1" dirty="0"/>
              <a:t>Scoring and Consultation meeting</a:t>
            </a:r>
          </a:p>
          <a:p>
            <a:endParaRPr lang="en-GB" b="1" dirty="0"/>
          </a:p>
        </p:txBody>
      </p:sp>
      <p:sp>
        <p:nvSpPr>
          <p:cNvPr id="4" name="Footer Placeholder 3">
            <a:extLst>
              <a:ext uri="{FF2B5EF4-FFF2-40B4-BE49-F238E27FC236}">
                <a16:creationId xmlns:a16="http://schemas.microsoft.com/office/drawing/2014/main" id="{B7D8139C-75E8-4FAC-9B7A-A94B0187EB2E}"/>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84402D6-B24A-4AC3-AD34-0D60EADC920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18CB7A4-2FC5-447D-95C0-29F31703C1D3}"/>
              </a:ext>
            </a:extLst>
          </p:cNvPr>
          <p:cNvSpPr>
            <a:spLocks noGrp="1"/>
          </p:cNvSpPr>
          <p:nvPr>
            <p:ph type="body" sz="quarter" idx="14"/>
          </p:nvPr>
        </p:nvSpPr>
        <p:spPr>
          <a:xfrm>
            <a:off x="6539721" y="729314"/>
            <a:ext cx="8875350" cy="5543550"/>
          </a:xfrm>
        </p:spPr>
        <p:txBody>
          <a:bodyPr/>
          <a:lstStyle/>
          <a:p>
            <a:pPr marL="342900" indent="-342900">
              <a:buFont typeface="Georgia" panose="02040502050405020303" pitchFamily="18" charset="0"/>
              <a:buChar char="─"/>
            </a:pPr>
            <a:r>
              <a:rPr lang="en-GB" b="0" dirty="0"/>
              <a:t>Selection based on purely </a:t>
            </a:r>
            <a:r>
              <a:rPr lang="en-GB" dirty="0"/>
              <a:t>subjective grounds is likely to be unfair, although case law shows that subjective criteria applied objectively is acceptable.</a:t>
            </a:r>
            <a:r>
              <a:rPr lang="en-GB" b="0" dirty="0"/>
              <a:t> </a:t>
            </a:r>
            <a:r>
              <a:rPr lang="en-GB" b="0" dirty="0" err="1"/>
              <a:t>E.g</a:t>
            </a:r>
            <a:r>
              <a:rPr lang="en-GB" b="0" dirty="0"/>
              <a:t> adherence to company values was found to be a valid criterion for the selection process</a:t>
            </a:r>
          </a:p>
          <a:p>
            <a:pPr marL="342900" indent="-342900">
              <a:buFont typeface="Georgia" panose="02040502050405020303" pitchFamily="18" charset="0"/>
              <a:buChar char="─"/>
            </a:pPr>
            <a:r>
              <a:rPr lang="en-GB" dirty="0"/>
              <a:t>Criteria must not be direct or indirectly discriminatory:</a:t>
            </a:r>
          </a:p>
          <a:p>
            <a:pPr marL="666900" lvl="2" indent="-342900">
              <a:buFont typeface="Arial" panose="020B0604020202020204" pitchFamily="34" charset="0"/>
              <a:buChar char="•"/>
            </a:pPr>
            <a:r>
              <a:rPr lang="en-GB" b="0" dirty="0"/>
              <a:t>avoid any criterion linked to a protected characteristic</a:t>
            </a:r>
          </a:p>
          <a:p>
            <a:pPr marL="666900" lvl="2" indent="-342900">
              <a:buFont typeface="Arial" panose="020B0604020202020204" pitchFamily="34" charset="0"/>
              <a:buChar char="•"/>
            </a:pPr>
            <a:r>
              <a:rPr lang="en-GB" dirty="0"/>
              <a:t>If criterion disproportionately impacts a particular group with the same protected characteristic, criterion adjusted or must be objectively justified – </a:t>
            </a:r>
            <a:r>
              <a:rPr lang="en-GB" b="1" dirty="0"/>
              <a:t>difficult to justify</a:t>
            </a:r>
          </a:p>
          <a:p>
            <a:pPr lvl="2" indent="0">
              <a:buNone/>
            </a:pPr>
            <a:r>
              <a:rPr lang="en-GB" b="0" dirty="0"/>
              <a:t>E.g. if onl</a:t>
            </a:r>
            <a:r>
              <a:rPr lang="en-GB" dirty="0"/>
              <a:t>y last in first out applied, will be indirect age discrimination against young employees</a:t>
            </a:r>
          </a:p>
          <a:p>
            <a:pPr marL="666900" lvl="2" indent="-342900">
              <a:buFont typeface="Arial" panose="020B0604020202020204" pitchFamily="34" charset="0"/>
              <a:buChar char="•"/>
            </a:pPr>
            <a:r>
              <a:rPr lang="en-GB" dirty="0"/>
              <a:t>Attendance/sickness score need to be adjusted to ignore disability/maternity related absences</a:t>
            </a:r>
          </a:p>
          <a:p>
            <a:pPr marL="666900" lvl="2" indent="-342900">
              <a:buFont typeface="Arial" panose="020B0604020202020204" pitchFamily="34" charset="0"/>
              <a:buChar char="•"/>
            </a:pPr>
            <a:r>
              <a:rPr lang="en-GB" dirty="0"/>
              <a:t>Performance score adjusted if it is a reasonable adjustment for disabled employee </a:t>
            </a:r>
            <a:endParaRPr lang="en-GB" b="0" dirty="0"/>
          </a:p>
          <a:p>
            <a:endParaRPr lang="en-GB" b="0" dirty="0"/>
          </a:p>
          <a:p>
            <a:endParaRPr lang="en-GB" dirty="0"/>
          </a:p>
        </p:txBody>
      </p:sp>
    </p:spTree>
    <p:extLst>
      <p:ext uri="{BB962C8B-B14F-4D97-AF65-F5344CB8AC3E}">
        <p14:creationId xmlns:p14="http://schemas.microsoft.com/office/powerpoint/2010/main" val="27009448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2798B-20A1-4220-B2A1-F43512289A9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781B13-7F5E-4734-B1EA-AF4CB2AECA80}"/>
              </a:ext>
            </a:extLst>
          </p:cNvPr>
          <p:cNvSpPr>
            <a:spLocks noGrp="1"/>
          </p:cNvSpPr>
          <p:nvPr>
            <p:ph idx="1"/>
          </p:nvPr>
        </p:nvSpPr>
        <p:spPr/>
        <p:txBody>
          <a:bodyPr/>
          <a:lstStyle/>
          <a:p>
            <a:r>
              <a:rPr lang="en-GB" b="1" dirty="0"/>
              <a:t>Scoring and Consultation meeting</a:t>
            </a:r>
          </a:p>
          <a:p>
            <a:endParaRPr lang="en-GB" b="1" dirty="0"/>
          </a:p>
        </p:txBody>
      </p:sp>
      <p:sp>
        <p:nvSpPr>
          <p:cNvPr id="4" name="Footer Placeholder 3">
            <a:extLst>
              <a:ext uri="{FF2B5EF4-FFF2-40B4-BE49-F238E27FC236}">
                <a16:creationId xmlns:a16="http://schemas.microsoft.com/office/drawing/2014/main" id="{B7D8139C-75E8-4FAC-9B7A-A94B0187EB2E}"/>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84402D6-B24A-4AC3-AD34-0D60EADC920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18CB7A4-2FC5-447D-95C0-29F31703C1D3}"/>
              </a:ext>
            </a:extLst>
          </p:cNvPr>
          <p:cNvSpPr>
            <a:spLocks noGrp="1"/>
          </p:cNvSpPr>
          <p:nvPr>
            <p:ph type="body" sz="quarter" idx="14"/>
          </p:nvPr>
        </p:nvSpPr>
        <p:spPr>
          <a:xfrm>
            <a:off x="6539721" y="1292859"/>
            <a:ext cx="8875350" cy="5543550"/>
          </a:xfrm>
        </p:spPr>
        <p:txBody>
          <a:bodyPr/>
          <a:lstStyle/>
          <a:p>
            <a:pPr marL="342900" indent="-342900">
              <a:buFont typeface="Georgia" panose="02040502050405020303" pitchFamily="18" charset="0"/>
              <a:buChar char="─"/>
            </a:pPr>
            <a:r>
              <a:rPr lang="en-GB" b="0" dirty="0"/>
              <a:t>It is best practice for managers to peer review scoring exercise to help ensure that the marks are objective, evidence based and no favouritism/personal hostility applied</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r>
              <a:rPr lang="en-GB" b="0" dirty="0"/>
              <a:t>Once scoring process completed and verified internally, the employer should write to each of the provisionally redundant employees advising of their selection for redundancy and inviting them to a formal consultation meeting. </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r>
              <a:rPr lang="en-GB" b="0" dirty="0"/>
              <a:t>Employees usually should be allowed to be accompanied by a trade union representative or colleague to this meeting</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r>
              <a:rPr lang="en-GB" b="0" dirty="0"/>
              <a:t>Employee will be allowed access to the breakdown of their score (but not other employees)</a:t>
            </a:r>
          </a:p>
          <a:p>
            <a:endParaRPr lang="en-GB" b="0" dirty="0"/>
          </a:p>
          <a:p>
            <a:endParaRPr lang="en-GB" dirty="0"/>
          </a:p>
        </p:txBody>
      </p:sp>
    </p:spTree>
    <p:extLst>
      <p:ext uri="{BB962C8B-B14F-4D97-AF65-F5344CB8AC3E}">
        <p14:creationId xmlns:p14="http://schemas.microsoft.com/office/powerpoint/2010/main" val="845068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29146-2A55-4E3C-B953-06AFE433EC2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78FBD9-7999-42D4-A9C9-125233D144A8}"/>
              </a:ext>
            </a:extLst>
          </p:cNvPr>
          <p:cNvSpPr>
            <a:spLocks noGrp="1"/>
          </p:cNvSpPr>
          <p:nvPr>
            <p:ph idx="1"/>
          </p:nvPr>
        </p:nvSpPr>
        <p:spPr/>
        <p:txBody>
          <a:bodyPr/>
          <a:lstStyle/>
          <a:p>
            <a:r>
              <a:rPr lang="en-GB" b="1" dirty="0"/>
              <a:t>Scoring and Consultation meeting</a:t>
            </a:r>
          </a:p>
          <a:p>
            <a:endParaRPr lang="en-GB" dirty="0"/>
          </a:p>
        </p:txBody>
      </p:sp>
      <p:sp>
        <p:nvSpPr>
          <p:cNvPr id="4" name="Footer Placeholder 3">
            <a:extLst>
              <a:ext uri="{FF2B5EF4-FFF2-40B4-BE49-F238E27FC236}">
                <a16:creationId xmlns:a16="http://schemas.microsoft.com/office/drawing/2014/main" id="{4FCBB585-B844-4FED-ACD9-41790A4EB3EC}"/>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05EEE5B4-8C15-42DD-A90A-B4B4D3CB57D5}"/>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85F3ACE-6B6D-4060-B661-9E80F21A6EA3}"/>
              </a:ext>
            </a:extLst>
          </p:cNvPr>
          <p:cNvSpPr>
            <a:spLocks noGrp="1"/>
          </p:cNvSpPr>
          <p:nvPr>
            <p:ph type="body" sz="quarter" idx="14"/>
          </p:nvPr>
        </p:nvSpPr>
        <p:spPr/>
        <p:txBody>
          <a:bodyPr/>
          <a:lstStyle/>
          <a:p>
            <a:r>
              <a:rPr lang="en-GB" b="0" dirty="0"/>
              <a:t>The invitation letter should set out:</a:t>
            </a:r>
          </a:p>
          <a:p>
            <a:pPr marL="342900" indent="-342900">
              <a:buFont typeface="Georgia" panose="02040502050405020303" pitchFamily="18" charset="0"/>
              <a:buChar char="─"/>
            </a:pPr>
            <a:r>
              <a:rPr lang="en-GB" b="0" dirty="0"/>
              <a:t>The reasons for the redundancy</a:t>
            </a:r>
          </a:p>
          <a:p>
            <a:pPr marL="342900" indent="-342900">
              <a:buFont typeface="Georgia" panose="02040502050405020303" pitchFamily="18" charset="0"/>
              <a:buChar char="─"/>
            </a:pPr>
            <a:r>
              <a:rPr lang="en-GB" b="0" dirty="0"/>
              <a:t>The employee’s score and how the scores were reached.</a:t>
            </a:r>
          </a:p>
          <a:p>
            <a:pPr marL="342900" indent="-342900">
              <a:buFont typeface="Georgia" panose="02040502050405020303" pitchFamily="18" charset="0"/>
              <a:buChar char="─"/>
            </a:pPr>
            <a:r>
              <a:rPr lang="en-GB" b="0" dirty="0"/>
              <a:t>It should confirm that redundancy is provisional, and subject to consultation at the meeting and that no final decision has been made</a:t>
            </a:r>
          </a:p>
          <a:p>
            <a:pPr marL="342900" indent="-342900">
              <a:buFont typeface="Georgia" panose="02040502050405020303" pitchFamily="18" charset="0"/>
              <a:buChar char="─"/>
            </a:pPr>
            <a:r>
              <a:rPr lang="en-GB" b="0" dirty="0"/>
              <a:t>The letter should state that there will be time for consideration as well as further investigations, if necessary, with a further meeting being scheduled after that. </a:t>
            </a:r>
          </a:p>
          <a:p>
            <a:pPr marL="342900" indent="-342900">
              <a:buFont typeface="Georgia" panose="02040502050405020303" pitchFamily="18" charset="0"/>
              <a:buChar char="─"/>
            </a:pPr>
            <a:r>
              <a:rPr lang="en-GB" b="0" dirty="0"/>
              <a:t>The employee should be given enough time between receipt of the letter and the meeting to respond and prepare any evidence to challenge their score/selection</a:t>
            </a:r>
          </a:p>
          <a:p>
            <a:endParaRPr lang="en-GB" dirty="0"/>
          </a:p>
          <a:p>
            <a:endParaRPr lang="en-GB" dirty="0"/>
          </a:p>
        </p:txBody>
      </p:sp>
    </p:spTree>
    <p:extLst>
      <p:ext uri="{BB962C8B-B14F-4D97-AF65-F5344CB8AC3E}">
        <p14:creationId xmlns:p14="http://schemas.microsoft.com/office/powerpoint/2010/main" val="2246541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1257" y="2504877"/>
            <a:ext cx="10189073" cy="2409890"/>
          </a:xfrm>
        </p:spPr>
        <p:txBody>
          <a:bodyPr/>
          <a:lstStyle/>
          <a:p>
            <a:r>
              <a:rPr lang="en-GB" dirty="0"/>
              <a:t>Exercise 3 – what selection criteria to apply?</a:t>
            </a:r>
          </a:p>
        </p:txBody>
      </p:sp>
    </p:spTree>
    <p:extLst>
      <p:ext uri="{BB962C8B-B14F-4D97-AF65-F5344CB8AC3E}">
        <p14:creationId xmlns:p14="http://schemas.microsoft.com/office/powerpoint/2010/main" val="37078422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E1B01-5A1C-405D-B37C-CBC8764066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4513BC7-44EA-47AD-8EE1-02DC52948FB5}"/>
              </a:ext>
            </a:extLst>
          </p:cNvPr>
          <p:cNvSpPr>
            <a:spLocks noGrp="1"/>
          </p:cNvSpPr>
          <p:nvPr>
            <p:ph idx="1"/>
          </p:nvPr>
        </p:nvSpPr>
        <p:spPr/>
        <p:txBody>
          <a:bodyPr/>
          <a:lstStyle/>
          <a:p>
            <a:r>
              <a:rPr lang="en-GB" b="1" dirty="0"/>
              <a:t>Individual Consultation</a:t>
            </a:r>
          </a:p>
          <a:p>
            <a:r>
              <a:rPr lang="en-GB" b="1" dirty="0"/>
              <a:t>meeting</a:t>
            </a:r>
          </a:p>
        </p:txBody>
      </p:sp>
      <p:sp>
        <p:nvSpPr>
          <p:cNvPr id="4" name="Footer Placeholder 3">
            <a:extLst>
              <a:ext uri="{FF2B5EF4-FFF2-40B4-BE49-F238E27FC236}">
                <a16:creationId xmlns:a16="http://schemas.microsoft.com/office/drawing/2014/main" id="{A35C6F8F-2639-4D44-9E05-00A2187035A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9FB02054-78A5-484F-BCF6-E831E303F02B}"/>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A93847AE-23C3-41BD-8988-58B8A5FE97F8}"/>
              </a:ext>
            </a:extLst>
          </p:cNvPr>
          <p:cNvSpPr>
            <a:spLocks noGrp="1"/>
          </p:cNvSpPr>
          <p:nvPr>
            <p:ph type="body" sz="quarter" idx="14"/>
          </p:nvPr>
        </p:nvSpPr>
        <p:spPr>
          <a:xfrm>
            <a:off x="5499847" y="1342933"/>
            <a:ext cx="10124168" cy="5543550"/>
          </a:xfrm>
        </p:spPr>
        <p:txBody>
          <a:bodyPr/>
          <a:lstStyle/>
          <a:p>
            <a:r>
              <a:rPr lang="en-GB" b="0" dirty="0"/>
              <a:t>Matters for discussion will be fact sensitive but will usually include the following:</a:t>
            </a:r>
          </a:p>
          <a:p>
            <a:pPr marL="342900" indent="-342900">
              <a:buFont typeface="Georgia" panose="02040502050405020303" pitchFamily="18" charset="0"/>
              <a:buChar char="─"/>
            </a:pPr>
            <a:r>
              <a:rPr lang="en-GB" b="0" dirty="0"/>
              <a:t>An opportunity for the employee to comment on the basis for selection and their score</a:t>
            </a:r>
          </a:p>
          <a:p>
            <a:pPr marL="342900" indent="-342900">
              <a:buFont typeface="Georgia" panose="02040502050405020303" pitchFamily="18" charset="0"/>
              <a:buChar char="─"/>
            </a:pPr>
            <a:r>
              <a:rPr lang="en-GB" b="0" dirty="0"/>
              <a:t>The chance for the employee to challenge their redundancy selection assessment, or that their role is genuinely redundant</a:t>
            </a:r>
          </a:p>
          <a:p>
            <a:pPr marL="342900" indent="-342900">
              <a:buFont typeface="Georgia" panose="02040502050405020303" pitchFamily="18" charset="0"/>
              <a:buChar char="─"/>
            </a:pPr>
            <a:r>
              <a:rPr lang="en-GB" b="0" dirty="0"/>
              <a:t>Time for the employee to put forward any suggestions for ways to avoid their redundancy.</a:t>
            </a:r>
          </a:p>
          <a:p>
            <a:pPr marL="342900" indent="-342900">
              <a:buFont typeface="Georgia" panose="02040502050405020303" pitchFamily="18" charset="0"/>
              <a:buChar char="─"/>
            </a:pPr>
            <a:r>
              <a:rPr lang="en-GB" b="0" dirty="0"/>
              <a:t>Opportunity to consider alternative employment positions (should they exist) and have more information about vacancies</a:t>
            </a:r>
          </a:p>
          <a:p>
            <a:pPr marL="342900" indent="-342900">
              <a:buFont typeface="Georgia" panose="02040502050405020303" pitchFamily="18" charset="0"/>
              <a:buChar char="─"/>
            </a:pPr>
            <a:r>
              <a:rPr lang="en-GB" b="0" dirty="0"/>
              <a:t>Opportunity for the employee to raise queries or other matters, such as their redundancy entitlements</a:t>
            </a:r>
          </a:p>
          <a:p>
            <a:pPr marL="342900" indent="-342900">
              <a:buFont typeface="Georgia" panose="02040502050405020303" pitchFamily="18" charset="0"/>
              <a:buChar char="─"/>
            </a:pPr>
            <a:r>
              <a:rPr lang="en-GB" b="0" dirty="0"/>
              <a:t>We recommend that the employee is allowed to be accompanied by a colleague/ trade union representative. If the employee is unaccompanied, the employer should ask whether the employee is happy to continue.</a:t>
            </a:r>
          </a:p>
          <a:p>
            <a:pPr marL="342900" indent="-342900">
              <a:buFont typeface="Georgia" panose="02040502050405020303" pitchFamily="18" charset="0"/>
              <a:buChar char="─"/>
            </a:pPr>
            <a:r>
              <a:rPr lang="en-GB" b="0" dirty="0"/>
              <a:t>Employer should retain a detailed note of the meeting</a:t>
            </a:r>
          </a:p>
        </p:txBody>
      </p:sp>
    </p:spTree>
    <p:extLst>
      <p:ext uri="{BB962C8B-B14F-4D97-AF65-F5344CB8AC3E}">
        <p14:creationId xmlns:p14="http://schemas.microsoft.com/office/powerpoint/2010/main" val="513157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A9505-50CC-43E1-B5CC-5256CB97BC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C24142F-2492-4916-BEFD-800279D49D8D}"/>
              </a:ext>
            </a:extLst>
          </p:cNvPr>
          <p:cNvSpPr>
            <a:spLocks noGrp="1"/>
          </p:cNvSpPr>
          <p:nvPr>
            <p:ph idx="1"/>
          </p:nvPr>
        </p:nvSpPr>
        <p:spPr/>
        <p:txBody>
          <a:bodyPr/>
          <a:lstStyle/>
          <a:p>
            <a:r>
              <a:rPr lang="en-GB" b="1" dirty="0"/>
              <a:t>Follow up</a:t>
            </a:r>
          </a:p>
        </p:txBody>
      </p:sp>
      <p:sp>
        <p:nvSpPr>
          <p:cNvPr id="4" name="Footer Placeholder 3">
            <a:extLst>
              <a:ext uri="{FF2B5EF4-FFF2-40B4-BE49-F238E27FC236}">
                <a16:creationId xmlns:a16="http://schemas.microsoft.com/office/drawing/2014/main" id="{E861339F-0E5B-4D44-9ECF-DDE2954D4D25}"/>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99907CDC-6B37-451E-97E7-6134278AFDF7}"/>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18B8F15B-B77B-4990-8388-2E7E61F9A9A3}"/>
              </a:ext>
            </a:extLst>
          </p:cNvPr>
          <p:cNvSpPr>
            <a:spLocks noGrp="1"/>
          </p:cNvSpPr>
          <p:nvPr>
            <p:ph type="body" sz="quarter" idx="14"/>
          </p:nvPr>
        </p:nvSpPr>
        <p:spPr>
          <a:xfrm>
            <a:off x="6010835" y="1316580"/>
            <a:ext cx="9593173" cy="5543550"/>
          </a:xfrm>
        </p:spPr>
        <p:txBody>
          <a:bodyPr/>
          <a:lstStyle/>
          <a:p>
            <a:pPr marL="342900" indent="-342900">
              <a:buFont typeface="Georgia" panose="02040502050405020303" pitchFamily="18" charset="0"/>
              <a:buChar char="─"/>
            </a:pPr>
            <a:r>
              <a:rPr lang="en-GB" b="0" dirty="0"/>
              <a:t>The employer should follow up on any suggestions the employee has made to avoid their redundancy, including further meeting if appropriate </a:t>
            </a:r>
          </a:p>
          <a:p>
            <a:pPr marL="342900" indent="-342900">
              <a:buFont typeface="Georgia" panose="02040502050405020303" pitchFamily="18" charset="0"/>
              <a:buChar char="─"/>
            </a:pPr>
            <a:r>
              <a:rPr lang="en-GB" b="0" dirty="0"/>
              <a:t>If, the employer decides to increase the employee's score, they will need to check the scores of the other employees in the pool to see if the employee in question still falls below the cut-off point for redundancy selection</a:t>
            </a:r>
          </a:p>
          <a:p>
            <a:pPr marL="342900" indent="-342900">
              <a:buFont typeface="Georgia" panose="02040502050405020303" pitchFamily="18" charset="0"/>
              <a:buChar char="─"/>
            </a:pPr>
            <a:r>
              <a:rPr lang="en-GB" b="0" dirty="0"/>
              <a:t>The employer will then need to send a letter inviting those employees who are now below the cut-off to a further consultation meeting</a:t>
            </a:r>
          </a:p>
          <a:p>
            <a:pPr marL="342900" indent="-342900">
              <a:buFont typeface="Georgia" panose="02040502050405020303" pitchFamily="18" charset="0"/>
              <a:buChar char="─"/>
            </a:pPr>
            <a:r>
              <a:rPr lang="en-GB" b="0" dirty="0"/>
              <a:t>If redundancy score unchanged, and redundancy is the outcome, further letter inviting employee to a second formal meeting</a:t>
            </a:r>
          </a:p>
          <a:p>
            <a:pPr marL="342900" indent="-342900">
              <a:buFont typeface="Georgia" panose="02040502050405020303" pitchFamily="18" charset="0"/>
              <a:buChar char="─"/>
            </a:pPr>
            <a:r>
              <a:rPr lang="en-GB" b="0" dirty="0"/>
              <a:t>Letter will address any points raised in the previous meetings, and inform them a possible outcome of the meeting is termination of their employment due to redundancy</a:t>
            </a:r>
          </a:p>
          <a:p>
            <a:pPr marL="342900" indent="-342900">
              <a:buFont typeface="Georgia" panose="02040502050405020303" pitchFamily="18" charset="0"/>
              <a:buChar char="─"/>
            </a:pPr>
            <a:r>
              <a:rPr lang="en-GB" dirty="0"/>
              <a:t>Employee will have statutory right to be accompanied by colleague/TU representative at this final meeting</a:t>
            </a:r>
          </a:p>
          <a:p>
            <a:endParaRPr lang="en-GB" dirty="0"/>
          </a:p>
        </p:txBody>
      </p:sp>
    </p:spTree>
    <p:extLst>
      <p:ext uri="{BB962C8B-B14F-4D97-AF65-F5344CB8AC3E}">
        <p14:creationId xmlns:p14="http://schemas.microsoft.com/office/powerpoint/2010/main" val="32667658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AB0E1-E77C-4545-A450-92BB0639A91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9D4D6C-9C02-436B-A86B-DC817CC375F9}"/>
              </a:ext>
            </a:extLst>
          </p:cNvPr>
          <p:cNvSpPr>
            <a:spLocks noGrp="1"/>
          </p:cNvSpPr>
          <p:nvPr>
            <p:ph idx="1"/>
          </p:nvPr>
        </p:nvSpPr>
        <p:spPr/>
        <p:txBody>
          <a:bodyPr/>
          <a:lstStyle/>
          <a:p>
            <a:r>
              <a:rPr lang="en-GB" b="1" dirty="0"/>
              <a:t>07</a:t>
            </a:r>
          </a:p>
          <a:p>
            <a:r>
              <a:rPr lang="en-GB" b="1" dirty="0"/>
              <a:t>Meeting (with each individual) to confirm outcome</a:t>
            </a:r>
          </a:p>
        </p:txBody>
      </p:sp>
      <p:sp>
        <p:nvSpPr>
          <p:cNvPr id="4" name="Footer Placeholder 3">
            <a:extLst>
              <a:ext uri="{FF2B5EF4-FFF2-40B4-BE49-F238E27FC236}">
                <a16:creationId xmlns:a16="http://schemas.microsoft.com/office/drawing/2014/main" id="{0559DD6F-93E4-4679-80A3-3902D381878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882D713C-FC90-448F-98CD-3607519FA7F1}"/>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3CD79C9B-3826-4202-8944-CE4CAC84A39B}"/>
              </a:ext>
            </a:extLst>
          </p:cNvPr>
          <p:cNvSpPr>
            <a:spLocks noGrp="1"/>
          </p:cNvSpPr>
          <p:nvPr>
            <p:ph type="body" sz="quarter" idx="14"/>
          </p:nvPr>
        </p:nvSpPr>
        <p:spPr>
          <a:xfrm>
            <a:off x="7464798" y="1136302"/>
            <a:ext cx="7386638" cy="5543550"/>
          </a:xfrm>
        </p:spPr>
        <p:txBody>
          <a:bodyPr/>
          <a:lstStyle/>
          <a:p>
            <a:pPr marL="342900" indent="-342900">
              <a:buFont typeface="Georgia" panose="02040502050405020303" pitchFamily="18" charset="0"/>
              <a:buChar char="─"/>
            </a:pPr>
            <a:r>
              <a:rPr lang="en-GB" b="0" dirty="0"/>
              <a:t>The employer will need to meet with the staff member identified as to be made redundant at a further individual consultation meeting.</a:t>
            </a:r>
          </a:p>
          <a:p>
            <a:pPr marL="342900" indent="-342900">
              <a:buFont typeface="Georgia" panose="02040502050405020303" pitchFamily="18" charset="0"/>
              <a:buChar char="─"/>
            </a:pPr>
            <a:r>
              <a:rPr lang="en-GB" b="0" dirty="0"/>
              <a:t>Employee will have a right to be accompanied by a trade union representative or work colleague </a:t>
            </a:r>
          </a:p>
          <a:p>
            <a:pPr marL="342900" indent="-342900">
              <a:buFont typeface="Georgia" panose="02040502050405020303" pitchFamily="18" charset="0"/>
              <a:buChar char="─"/>
            </a:pPr>
            <a:r>
              <a:rPr lang="en-GB" b="0" dirty="0"/>
              <a:t>At each meeting, the employer should confirm that the employee that they have been selected for redundancy and reasons for this</a:t>
            </a:r>
          </a:p>
          <a:p>
            <a:pPr marL="342900" indent="-342900">
              <a:buFont typeface="Georgia" panose="02040502050405020303" pitchFamily="18" charset="0"/>
              <a:buChar char="─"/>
            </a:pPr>
            <a:r>
              <a:rPr lang="en-GB" b="0" dirty="0"/>
              <a:t>The meeting should set out any response to the employee’s challenge to their redundancy or score</a:t>
            </a:r>
          </a:p>
          <a:p>
            <a:pPr marL="342900" indent="-342900">
              <a:buFont typeface="Georgia" panose="02040502050405020303" pitchFamily="18" charset="0"/>
              <a:buChar char="─"/>
            </a:pPr>
            <a:r>
              <a:rPr lang="en-GB" b="0" dirty="0"/>
              <a:t>The meeting should confirm that no suitable alternative employment is available</a:t>
            </a:r>
          </a:p>
          <a:p>
            <a:pPr marL="342900" indent="-342900">
              <a:buFont typeface="Georgia" panose="02040502050405020303" pitchFamily="18" charset="0"/>
              <a:buChar char="─"/>
            </a:pPr>
            <a:r>
              <a:rPr lang="en-GB" b="0" dirty="0"/>
              <a:t>The employer should go through the redundancy package with them and inform them of their right to appeal against the decision</a:t>
            </a:r>
          </a:p>
          <a:p>
            <a:pPr marL="342900" indent="-342900">
              <a:buFont typeface="Georgia" panose="02040502050405020303" pitchFamily="18" charset="0"/>
              <a:buChar char="─"/>
            </a:pPr>
            <a:r>
              <a:rPr lang="en-GB" dirty="0"/>
              <a:t>Crucial that the employer makes a detailed note of this meeting</a:t>
            </a:r>
            <a:endParaRPr lang="en-GB" b="0" dirty="0"/>
          </a:p>
          <a:p>
            <a:endParaRPr lang="en-GB" dirty="0"/>
          </a:p>
        </p:txBody>
      </p:sp>
    </p:spTree>
    <p:extLst>
      <p:ext uri="{BB962C8B-B14F-4D97-AF65-F5344CB8AC3E}">
        <p14:creationId xmlns:p14="http://schemas.microsoft.com/office/powerpoint/2010/main" val="37826685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E4510-28AC-4981-863F-0319B6DC087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EBCB71C-C80A-418F-BA5B-7C07DE83865B}"/>
              </a:ext>
            </a:extLst>
          </p:cNvPr>
          <p:cNvSpPr>
            <a:spLocks noGrp="1"/>
          </p:cNvSpPr>
          <p:nvPr>
            <p:ph idx="1"/>
          </p:nvPr>
        </p:nvSpPr>
        <p:spPr/>
        <p:txBody>
          <a:bodyPr/>
          <a:lstStyle/>
          <a:p>
            <a:r>
              <a:rPr lang="en-GB" b="1" dirty="0"/>
              <a:t>08</a:t>
            </a:r>
          </a:p>
          <a:p>
            <a:r>
              <a:rPr lang="en-GB" b="1" dirty="0"/>
              <a:t>Confirmation of Redundancy</a:t>
            </a:r>
          </a:p>
        </p:txBody>
      </p:sp>
      <p:sp>
        <p:nvSpPr>
          <p:cNvPr id="4" name="Footer Placeholder 3">
            <a:extLst>
              <a:ext uri="{FF2B5EF4-FFF2-40B4-BE49-F238E27FC236}">
                <a16:creationId xmlns:a16="http://schemas.microsoft.com/office/drawing/2014/main" id="{DD7CE870-3B3E-48E6-B190-33EEAC36A8E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601F85F-D2CB-4ADA-B200-447B599984E5}"/>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77B67E1B-1525-4C0D-AA5C-0FBAC96BF92F}"/>
              </a:ext>
            </a:extLst>
          </p:cNvPr>
          <p:cNvSpPr>
            <a:spLocks noGrp="1"/>
          </p:cNvSpPr>
          <p:nvPr>
            <p:ph type="body" sz="quarter" idx="14"/>
          </p:nvPr>
        </p:nvSpPr>
        <p:spPr>
          <a:xfrm>
            <a:off x="7476565" y="1800225"/>
            <a:ext cx="8168248" cy="5543550"/>
          </a:xfrm>
        </p:spPr>
        <p:txBody>
          <a:bodyPr/>
          <a:lstStyle/>
          <a:p>
            <a:r>
              <a:rPr lang="en-GB" dirty="0"/>
              <a:t>Termination must be confirmed in writing</a:t>
            </a:r>
          </a:p>
          <a:p>
            <a:pPr marL="342900" indent="-342900">
              <a:buFont typeface="Georgia" panose="02040502050405020303" pitchFamily="18" charset="0"/>
              <a:buChar char="─"/>
            </a:pPr>
            <a:r>
              <a:rPr lang="en-GB" b="0" dirty="0"/>
              <a:t>Termination letter should explain the decision to make them redundant, their termination date and confirmation they have the right to appeal.</a:t>
            </a:r>
          </a:p>
          <a:p>
            <a:pPr marL="342900" indent="-342900">
              <a:buFont typeface="Georgia" panose="02040502050405020303" pitchFamily="18" charset="0"/>
              <a:buChar char="─"/>
            </a:pPr>
            <a:r>
              <a:rPr lang="en-GB" b="0" dirty="0"/>
              <a:t>The letter should state whether the employee will be working out their notice, spending it on garden leave, or receiving a payment in lieu. The letter should also include the calculation of their redundancy pay (if any) in writing.</a:t>
            </a:r>
          </a:p>
          <a:p>
            <a:pPr marL="342900" indent="-342900">
              <a:buFont typeface="Georgia" panose="02040502050405020303" pitchFamily="18" charset="0"/>
              <a:buChar char="─"/>
            </a:pPr>
            <a:r>
              <a:rPr lang="en-GB" b="0" dirty="0"/>
              <a:t> If the employer has an appeals policy, the employer should ensure it is followed.</a:t>
            </a:r>
          </a:p>
          <a:p>
            <a:pPr marL="342900" indent="-342900">
              <a:buFont typeface="Georgia" panose="02040502050405020303" pitchFamily="18" charset="0"/>
              <a:buChar char="─"/>
            </a:pPr>
            <a:r>
              <a:rPr lang="en-GB" b="0" dirty="0"/>
              <a:t>Employers usually set a time limit within which the employee must make their appeal.  Where possible, the appeal should be made to a higher level of management than the original decision-maker, and separate from the decision to dismiss.</a:t>
            </a:r>
          </a:p>
          <a:p>
            <a:endParaRPr lang="en-GB" dirty="0"/>
          </a:p>
        </p:txBody>
      </p:sp>
    </p:spTree>
    <p:extLst>
      <p:ext uri="{BB962C8B-B14F-4D97-AF65-F5344CB8AC3E}">
        <p14:creationId xmlns:p14="http://schemas.microsoft.com/office/powerpoint/2010/main" val="2859159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076F7-B20F-42DD-8AB9-5277191C98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BA0225-9357-4B6A-A4B7-EB87D42FF984}"/>
              </a:ext>
            </a:extLst>
          </p:cNvPr>
          <p:cNvSpPr>
            <a:spLocks noGrp="1"/>
          </p:cNvSpPr>
          <p:nvPr>
            <p:ph idx="1"/>
          </p:nvPr>
        </p:nvSpPr>
        <p:spPr/>
        <p:txBody>
          <a:bodyPr/>
          <a:lstStyle/>
          <a:p>
            <a:r>
              <a:rPr lang="en-GB" b="1" dirty="0"/>
              <a:t>Appeal</a:t>
            </a:r>
          </a:p>
        </p:txBody>
      </p:sp>
      <p:sp>
        <p:nvSpPr>
          <p:cNvPr id="4" name="Footer Placeholder 3">
            <a:extLst>
              <a:ext uri="{FF2B5EF4-FFF2-40B4-BE49-F238E27FC236}">
                <a16:creationId xmlns:a16="http://schemas.microsoft.com/office/drawing/2014/main" id="{5A6F9066-5A9B-48F9-907E-5863DB2811AC}"/>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FF996C2C-A227-4A23-9756-E9A6144B5D81}"/>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8CF1A96C-9F28-43F0-BC74-8CB818CB1E12}"/>
              </a:ext>
            </a:extLst>
          </p:cNvPr>
          <p:cNvSpPr>
            <a:spLocks noGrp="1"/>
          </p:cNvSpPr>
          <p:nvPr>
            <p:ph type="body" sz="quarter" idx="14"/>
          </p:nvPr>
        </p:nvSpPr>
        <p:spPr>
          <a:xfrm>
            <a:off x="6548718" y="1800225"/>
            <a:ext cx="9096095" cy="5543550"/>
          </a:xfrm>
        </p:spPr>
        <p:txBody>
          <a:bodyPr/>
          <a:lstStyle/>
          <a:p>
            <a:pPr marL="342900" indent="-342900">
              <a:buFont typeface="Georgia" panose="02040502050405020303" pitchFamily="18" charset="0"/>
              <a:buChar char="─"/>
            </a:pPr>
            <a:r>
              <a:rPr lang="en-GB" b="0" dirty="0"/>
              <a:t>Appeal stage not legally mandatory, but normally required to ensure dismissal is fair: </a:t>
            </a:r>
            <a:r>
              <a:rPr lang="en-GB" dirty="0"/>
              <a:t>recommended by ACAS guidance</a:t>
            </a:r>
            <a:endParaRPr lang="en-GB" b="0" dirty="0"/>
          </a:p>
          <a:p>
            <a:pPr marL="342900" indent="-342900">
              <a:buFont typeface="Georgia" panose="02040502050405020303" pitchFamily="18" charset="0"/>
              <a:buChar char="─"/>
            </a:pPr>
            <a:r>
              <a:rPr lang="en-GB" b="0" dirty="0"/>
              <a:t>If the employee wants to appeal the redundancy decision, the employer should invite them to an appeal meeting. </a:t>
            </a:r>
          </a:p>
          <a:p>
            <a:pPr marL="342900" indent="-342900">
              <a:buFont typeface="Georgia" panose="02040502050405020303" pitchFamily="18" charset="0"/>
              <a:buChar char="─"/>
            </a:pPr>
            <a:r>
              <a:rPr lang="en-GB" b="0" dirty="0"/>
              <a:t>We recommend that the employer allow a colleague or trade union representative to accompany the redundant employee at the appeal meeting. </a:t>
            </a:r>
          </a:p>
          <a:p>
            <a:pPr marL="342900" indent="-342900">
              <a:buFont typeface="Georgia" panose="02040502050405020303" pitchFamily="18" charset="0"/>
              <a:buChar char="─"/>
            </a:pPr>
            <a:r>
              <a:rPr lang="en-GB" b="0" dirty="0"/>
              <a:t>Appeal will consider any grounds raised by the employee regarding fairness/process etc, and review the decision </a:t>
            </a:r>
          </a:p>
          <a:p>
            <a:pPr marL="342900" indent="-342900">
              <a:buFont typeface="Georgia" panose="02040502050405020303" pitchFamily="18" charset="0"/>
              <a:buChar char="─"/>
            </a:pPr>
            <a:r>
              <a:rPr lang="en-GB" b="0" dirty="0"/>
              <a:t>The employer should write to the redundant employee explaining the outcome and confirming that the decision is final.</a:t>
            </a:r>
          </a:p>
          <a:p>
            <a:pPr marL="342900" indent="-342900">
              <a:buFont typeface="Georgia" panose="02040502050405020303" pitchFamily="18" charset="0"/>
              <a:buChar char="─"/>
            </a:pPr>
            <a:r>
              <a:rPr lang="en-GB" b="0" dirty="0"/>
              <a:t>If appeal successful, employee should be reinstated and receive backpay from date of dismissal (if appeal decision made after termination date) </a:t>
            </a:r>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4636455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1257" y="2504877"/>
            <a:ext cx="10189073" cy="1606594"/>
          </a:xfrm>
        </p:spPr>
        <p:txBody>
          <a:bodyPr/>
          <a:lstStyle/>
          <a:p>
            <a:r>
              <a:rPr lang="en-GB" dirty="0"/>
              <a:t>Exercise 4 – redundancy notice letter check</a:t>
            </a:r>
          </a:p>
        </p:txBody>
      </p:sp>
    </p:spTree>
    <p:extLst>
      <p:ext uri="{BB962C8B-B14F-4D97-AF65-F5344CB8AC3E}">
        <p14:creationId xmlns:p14="http://schemas.microsoft.com/office/powerpoint/2010/main" val="2383026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3D2DD-7A84-4ACA-ADB6-5CC0DE498E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2A1CAD-EC16-4B17-9DF1-E8E999805E1E}"/>
              </a:ext>
            </a:extLst>
          </p:cNvPr>
          <p:cNvSpPr>
            <a:spLocks noGrp="1"/>
          </p:cNvSpPr>
          <p:nvPr>
            <p:ph idx="1"/>
          </p:nvPr>
        </p:nvSpPr>
        <p:spPr/>
        <p:txBody>
          <a:bodyPr/>
          <a:lstStyle/>
          <a:p>
            <a:r>
              <a:rPr lang="en-GB" b="1" dirty="0"/>
              <a:t>09</a:t>
            </a:r>
          </a:p>
          <a:p>
            <a:r>
              <a:rPr lang="en-GB" b="1" dirty="0"/>
              <a:t>Time off to seek alternative employment</a:t>
            </a:r>
          </a:p>
          <a:p>
            <a:endParaRPr lang="en-GB" dirty="0"/>
          </a:p>
        </p:txBody>
      </p:sp>
      <p:sp>
        <p:nvSpPr>
          <p:cNvPr id="4" name="Footer Placeholder 3">
            <a:extLst>
              <a:ext uri="{FF2B5EF4-FFF2-40B4-BE49-F238E27FC236}">
                <a16:creationId xmlns:a16="http://schemas.microsoft.com/office/drawing/2014/main" id="{D582E89D-6FC2-4AEA-90DF-0F177E6582B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C1F46E-556D-42CE-A5F8-07C33AE118C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7D3D990-329A-4438-AFA3-9741FA5D44F6}"/>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If employee required to work their redundancy notice period, certain employees have a statutory right to reasonable paid time off to:</a:t>
            </a:r>
          </a:p>
          <a:p>
            <a:pPr lvl="1"/>
            <a:r>
              <a:rPr lang="en-GB" b="0" dirty="0"/>
              <a:t>	a) look for new employment (not defined)</a:t>
            </a:r>
          </a:p>
          <a:p>
            <a:pPr lvl="1"/>
            <a:r>
              <a:rPr lang="en-GB" dirty="0"/>
              <a:t>	b) make arrangements for training for new 	employment</a:t>
            </a:r>
            <a:r>
              <a:rPr lang="en-GB" b="0" dirty="0"/>
              <a:t> </a:t>
            </a:r>
          </a:p>
          <a:p>
            <a:r>
              <a:rPr lang="en-GB" b="0" dirty="0"/>
              <a:t>e.g. job searches, interviews etc</a:t>
            </a:r>
          </a:p>
          <a:p>
            <a:pPr marL="342900" indent="-342900">
              <a:buFont typeface="Georgia" panose="02040502050405020303" pitchFamily="18" charset="0"/>
              <a:buChar char="─"/>
            </a:pPr>
            <a:r>
              <a:rPr lang="en-GB" dirty="0"/>
              <a:t>Right only to “employees” with 2 or more continuous years’ service on termination date</a:t>
            </a:r>
            <a:r>
              <a:rPr lang="en-GB" b="0" dirty="0"/>
              <a:t> (or at the end of their minimum statutory notice period if earlier)</a:t>
            </a:r>
          </a:p>
          <a:p>
            <a:pPr marL="342900" indent="-342900">
              <a:buFont typeface="Georgia" panose="02040502050405020303" pitchFamily="18" charset="0"/>
              <a:buChar char="─"/>
            </a:pPr>
            <a:r>
              <a:rPr lang="en-GB" b="0" dirty="0"/>
              <a:t>Employers can reasonably refuse requests – depends on circumstances, but difficult to prove</a:t>
            </a:r>
          </a:p>
          <a:p>
            <a:pPr marL="342900" indent="-342900">
              <a:buFont typeface="Georgia" panose="02040502050405020303" pitchFamily="18" charset="0"/>
              <a:buChar char="─"/>
            </a:pPr>
            <a:r>
              <a:rPr lang="en-GB" dirty="0"/>
              <a:t>During time off, the employee has a right to be paid at a rate of 40% of their week's pay</a:t>
            </a:r>
          </a:p>
          <a:p>
            <a:endParaRPr lang="en-GB" b="0" dirty="0"/>
          </a:p>
        </p:txBody>
      </p:sp>
    </p:spTree>
    <p:extLst>
      <p:ext uri="{BB962C8B-B14F-4D97-AF65-F5344CB8AC3E}">
        <p14:creationId xmlns:p14="http://schemas.microsoft.com/office/powerpoint/2010/main" val="26356282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3D2DD-7A84-4ACA-ADB6-5CC0DE498E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2A1CAD-EC16-4B17-9DF1-E8E999805E1E}"/>
              </a:ext>
            </a:extLst>
          </p:cNvPr>
          <p:cNvSpPr>
            <a:spLocks noGrp="1"/>
          </p:cNvSpPr>
          <p:nvPr>
            <p:ph idx="1"/>
          </p:nvPr>
        </p:nvSpPr>
        <p:spPr/>
        <p:txBody>
          <a:bodyPr/>
          <a:lstStyle/>
          <a:p>
            <a:r>
              <a:rPr lang="en-GB" b="1" dirty="0"/>
              <a:t>10</a:t>
            </a:r>
          </a:p>
          <a:p>
            <a:r>
              <a:rPr lang="en-GB" b="1" dirty="0"/>
              <a:t>Suitable alternative employment</a:t>
            </a:r>
            <a:endParaRPr lang="en-GB" dirty="0"/>
          </a:p>
        </p:txBody>
      </p:sp>
      <p:sp>
        <p:nvSpPr>
          <p:cNvPr id="4" name="Footer Placeholder 3">
            <a:extLst>
              <a:ext uri="{FF2B5EF4-FFF2-40B4-BE49-F238E27FC236}">
                <a16:creationId xmlns:a16="http://schemas.microsoft.com/office/drawing/2014/main" id="{D582E89D-6FC2-4AEA-90DF-0F177E6582B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C1F46E-556D-42CE-A5F8-07C33AE118C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7D3D990-329A-4438-AFA3-9741FA5D44F6}"/>
              </a:ext>
            </a:extLst>
          </p:cNvPr>
          <p:cNvSpPr>
            <a:spLocks noGrp="1"/>
          </p:cNvSpPr>
          <p:nvPr>
            <p:ph type="body" sz="quarter" idx="14"/>
          </p:nvPr>
        </p:nvSpPr>
        <p:spPr>
          <a:xfrm>
            <a:off x="6804837" y="742435"/>
            <a:ext cx="8490352" cy="5543550"/>
          </a:xfrm>
        </p:spPr>
        <p:txBody>
          <a:bodyPr/>
          <a:lstStyle/>
          <a:p>
            <a:r>
              <a:rPr lang="en-GB" dirty="0"/>
              <a:t>Integral to redundancy selection, fairness and avoiding redundancies where reasonable</a:t>
            </a:r>
          </a:p>
          <a:p>
            <a:pPr marL="342900" indent="-342900">
              <a:buFont typeface="Arial" panose="020B0604020202020204" pitchFamily="34" charset="0"/>
              <a:buChar char="•"/>
            </a:pPr>
            <a:r>
              <a:rPr lang="en-GB" b="0" dirty="0"/>
              <a:t>If a suitable alternative vacancy exists for an at risk employee, that employee should be informed of the vacancy and have an opportunity to apply for it</a:t>
            </a:r>
          </a:p>
          <a:p>
            <a:pPr marL="342900" indent="-342900">
              <a:buFont typeface="Arial" panose="020B0604020202020204" pitchFamily="34" charset="0"/>
              <a:buChar char="•"/>
            </a:pPr>
            <a:r>
              <a:rPr lang="en-GB" b="0" dirty="0"/>
              <a:t>At risk employees usually should have priority to apply for the role before other employees or external applicants</a:t>
            </a:r>
          </a:p>
          <a:p>
            <a:pPr marL="342900" indent="-342900">
              <a:buFont typeface="Arial" panose="020B0604020202020204" pitchFamily="34" charset="0"/>
              <a:buChar char="•"/>
            </a:pPr>
            <a:r>
              <a:rPr lang="en-GB" b="0" dirty="0"/>
              <a:t>No obligation to create a vacancy for an at risk employee</a:t>
            </a:r>
          </a:p>
          <a:p>
            <a:pPr marL="342900" indent="-342900">
              <a:buFont typeface="Arial" panose="020B0604020202020204" pitchFamily="34" charset="0"/>
              <a:buChar char="•"/>
            </a:pPr>
            <a:r>
              <a:rPr lang="en-GB" b="0" dirty="0"/>
              <a:t>Consultation should provide regular information on available vacancies (</a:t>
            </a:r>
            <a:r>
              <a:rPr lang="en-GB" b="0" dirty="0" err="1"/>
              <a:t>e.g</a:t>
            </a:r>
            <a:r>
              <a:rPr lang="en-GB" b="0" dirty="0"/>
              <a:t> access to vacancy list)</a:t>
            </a:r>
          </a:p>
          <a:p>
            <a:pPr marL="342900" indent="-342900">
              <a:buFont typeface="Arial" panose="020B0604020202020204" pitchFamily="34" charset="0"/>
              <a:buChar char="•"/>
            </a:pPr>
            <a:r>
              <a:rPr lang="en-GB" b="0" dirty="0"/>
              <a:t>No assumption employee wouldn’t consider less senior role or change in location: maintaining employment may be their priority</a:t>
            </a:r>
          </a:p>
          <a:p>
            <a:pPr marL="342900" indent="-342900">
              <a:buFont typeface="Arial" panose="020B0604020202020204" pitchFamily="34" charset="0"/>
              <a:buChar char="•"/>
            </a:pPr>
            <a:r>
              <a:rPr lang="en-GB" b="0" dirty="0"/>
              <a:t>Vacancy information should be provided to employees during their notice period up to termination date and able to apply for roles</a:t>
            </a:r>
          </a:p>
          <a:p>
            <a:pPr marL="342900" indent="-342900">
              <a:buFont typeface="Arial" panose="020B0604020202020204" pitchFamily="34" charset="0"/>
              <a:buChar char="•"/>
            </a:pPr>
            <a:r>
              <a:rPr lang="en-GB" dirty="0"/>
              <a:t>Failure to inform employee of new suitable vacancy during notice period could make dismissal unfair</a:t>
            </a:r>
          </a:p>
          <a:p>
            <a:pPr marL="342900" indent="-342900">
              <a:buFont typeface="Arial" panose="020B0604020202020204" pitchFamily="34" charset="0"/>
              <a:buChar char="•"/>
            </a:pPr>
            <a:endParaRPr lang="en-GB" b="0" dirty="0"/>
          </a:p>
        </p:txBody>
      </p:sp>
    </p:spTree>
    <p:extLst>
      <p:ext uri="{BB962C8B-B14F-4D97-AF65-F5344CB8AC3E}">
        <p14:creationId xmlns:p14="http://schemas.microsoft.com/office/powerpoint/2010/main" val="15358745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3D2DD-7A84-4ACA-ADB6-5CC0DE498E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2A1CAD-EC16-4B17-9DF1-E8E999805E1E}"/>
              </a:ext>
            </a:extLst>
          </p:cNvPr>
          <p:cNvSpPr>
            <a:spLocks noGrp="1"/>
          </p:cNvSpPr>
          <p:nvPr>
            <p:ph idx="1"/>
          </p:nvPr>
        </p:nvSpPr>
        <p:spPr/>
        <p:txBody>
          <a:bodyPr/>
          <a:lstStyle/>
          <a:p>
            <a:r>
              <a:rPr lang="en-GB" b="1" dirty="0"/>
              <a:t>10</a:t>
            </a:r>
          </a:p>
          <a:p>
            <a:r>
              <a:rPr lang="en-GB" b="1" dirty="0"/>
              <a:t>Suitable </a:t>
            </a:r>
          </a:p>
          <a:p>
            <a:r>
              <a:rPr lang="en-GB" b="1" dirty="0"/>
              <a:t>alternative employment</a:t>
            </a:r>
            <a:endParaRPr lang="en-GB" dirty="0"/>
          </a:p>
        </p:txBody>
      </p:sp>
      <p:sp>
        <p:nvSpPr>
          <p:cNvPr id="4" name="Footer Placeholder 3">
            <a:extLst>
              <a:ext uri="{FF2B5EF4-FFF2-40B4-BE49-F238E27FC236}">
                <a16:creationId xmlns:a16="http://schemas.microsoft.com/office/drawing/2014/main" id="{D582E89D-6FC2-4AEA-90DF-0F177E6582B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C1F46E-556D-42CE-A5F8-07C33AE118C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7D3D990-329A-4438-AFA3-9741FA5D44F6}"/>
              </a:ext>
            </a:extLst>
          </p:cNvPr>
          <p:cNvSpPr>
            <a:spLocks noGrp="1"/>
          </p:cNvSpPr>
          <p:nvPr>
            <p:ph type="body" sz="quarter" idx="14"/>
          </p:nvPr>
        </p:nvSpPr>
        <p:spPr>
          <a:xfrm>
            <a:off x="6468035" y="778085"/>
            <a:ext cx="9574306" cy="5543550"/>
          </a:xfrm>
        </p:spPr>
        <p:txBody>
          <a:bodyPr/>
          <a:lstStyle/>
          <a:p>
            <a:r>
              <a:rPr lang="en-GB" dirty="0"/>
              <a:t>Alternative method of redundancy selection to pools (selection out) = “selection in”</a:t>
            </a:r>
          </a:p>
          <a:p>
            <a:r>
              <a:rPr lang="en-GB" dirty="0"/>
              <a:t>Steps</a:t>
            </a:r>
          </a:p>
          <a:p>
            <a:pPr marL="342900" indent="-342900">
              <a:buFont typeface="Arial" panose="020B0604020202020204" pitchFamily="34" charset="0"/>
              <a:buChar char="•"/>
            </a:pPr>
            <a:r>
              <a:rPr lang="en-GB" b="0" dirty="0"/>
              <a:t>All roles of a particular kind are to be made redundant = no objective selection criteria needed</a:t>
            </a:r>
          </a:p>
          <a:p>
            <a:pPr marL="342900" indent="-342900">
              <a:buFont typeface="Arial" panose="020B0604020202020204" pitchFamily="34" charset="0"/>
              <a:buChar char="•"/>
            </a:pPr>
            <a:r>
              <a:rPr lang="en-GB" b="0" dirty="0"/>
              <a:t>As part of reorganisation, new roles created which are substantively different to old roles and designed to replace the old roles</a:t>
            </a:r>
          </a:p>
          <a:p>
            <a:pPr marL="342900" indent="-342900">
              <a:buFont typeface="Arial" panose="020B0604020202020204" pitchFamily="34" charset="0"/>
              <a:buChar char="•"/>
            </a:pPr>
            <a:r>
              <a:rPr lang="en-GB" b="0" dirty="0"/>
              <a:t>At risk employees invited to apply for the new roles, those not successful are made redundant</a:t>
            </a:r>
          </a:p>
          <a:p>
            <a:pPr marL="342900" indent="-342900">
              <a:buFont typeface="Arial" panose="020B0604020202020204" pitchFamily="34" charset="0"/>
              <a:buChar char="•"/>
            </a:pPr>
            <a:r>
              <a:rPr lang="en-GB" b="0" dirty="0"/>
              <a:t>Selection criteria into new roles can apply more subjective scoring, based on prospects of fulfilling new role and job interview, rather than solely based on objective performance in old role = </a:t>
            </a:r>
            <a:r>
              <a:rPr lang="en-GB" dirty="0"/>
              <a:t>more flexibility in selecting for employees</a:t>
            </a:r>
          </a:p>
          <a:p>
            <a:pPr marL="342900" indent="-342900">
              <a:buFont typeface="Arial" panose="020B0604020202020204" pitchFamily="34" charset="0"/>
              <a:buChar char="•"/>
            </a:pPr>
            <a:r>
              <a:rPr lang="en-GB" dirty="0"/>
              <a:t>Selection in more appropriate in wholesale reorganisation/redesign of operations or parts of operations</a:t>
            </a:r>
          </a:p>
          <a:p>
            <a:pPr marL="342900" indent="-342900">
              <a:buFont typeface="Arial" panose="020B0604020202020204" pitchFamily="34" charset="0"/>
              <a:buChar char="•"/>
            </a:pPr>
            <a:r>
              <a:rPr lang="en-GB" dirty="0"/>
              <a:t>Selection out more usual for traditional job reduction/cost saving exercises</a:t>
            </a:r>
          </a:p>
        </p:txBody>
      </p:sp>
    </p:spTree>
    <p:extLst>
      <p:ext uri="{BB962C8B-B14F-4D97-AF65-F5344CB8AC3E}">
        <p14:creationId xmlns:p14="http://schemas.microsoft.com/office/powerpoint/2010/main" val="1388242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3D2DD-7A84-4ACA-ADB6-5CC0DE498E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2A1CAD-EC16-4B17-9DF1-E8E999805E1E}"/>
              </a:ext>
            </a:extLst>
          </p:cNvPr>
          <p:cNvSpPr>
            <a:spLocks noGrp="1"/>
          </p:cNvSpPr>
          <p:nvPr>
            <p:ph idx="1"/>
          </p:nvPr>
        </p:nvSpPr>
        <p:spPr/>
        <p:txBody>
          <a:bodyPr/>
          <a:lstStyle/>
          <a:p>
            <a:r>
              <a:rPr lang="en-GB" b="1" dirty="0"/>
              <a:t>11</a:t>
            </a:r>
          </a:p>
          <a:p>
            <a:r>
              <a:rPr lang="en-GB" b="1" dirty="0"/>
              <a:t>Redundancy</a:t>
            </a:r>
          </a:p>
          <a:p>
            <a:r>
              <a:rPr lang="en-GB" b="1" dirty="0"/>
              <a:t>and</a:t>
            </a:r>
          </a:p>
          <a:p>
            <a:r>
              <a:rPr lang="en-GB" b="1" dirty="0"/>
              <a:t>Maternity/</a:t>
            </a:r>
          </a:p>
          <a:p>
            <a:r>
              <a:rPr lang="en-GB" b="1" dirty="0"/>
              <a:t>Shared</a:t>
            </a:r>
          </a:p>
          <a:p>
            <a:r>
              <a:rPr lang="en-GB" b="1" dirty="0"/>
              <a:t>parental</a:t>
            </a:r>
          </a:p>
          <a:p>
            <a:r>
              <a:rPr lang="en-GB" b="1" dirty="0"/>
              <a:t>leave</a:t>
            </a:r>
            <a:endParaRPr lang="en-GB" dirty="0"/>
          </a:p>
        </p:txBody>
      </p:sp>
      <p:sp>
        <p:nvSpPr>
          <p:cNvPr id="4" name="Footer Placeholder 3">
            <a:extLst>
              <a:ext uri="{FF2B5EF4-FFF2-40B4-BE49-F238E27FC236}">
                <a16:creationId xmlns:a16="http://schemas.microsoft.com/office/drawing/2014/main" id="{D582E89D-6FC2-4AEA-90DF-0F177E6582B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C1F46E-556D-42CE-A5F8-07C33AE118C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7D3D990-329A-4438-AFA3-9741FA5D44F6}"/>
              </a:ext>
            </a:extLst>
          </p:cNvPr>
          <p:cNvSpPr>
            <a:spLocks noGrp="1"/>
          </p:cNvSpPr>
          <p:nvPr>
            <p:ph type="body" sz="quarter" idx="14"/>
          </p:nvPr>
        </p:nvSpPr>
        <p:spPr>
          <a:xfrm>
            <a:off x="5190565" y="700575"/>
            <a:ext cx="10851776" cy="5543550"/>
          </a:xfrm>
        </p:spPr>
        <p:txBody>
          <a:bodyPr/>
          <a:lstStyle/>
          <a:p>
            <a:pPr marL="342900" indent="-342900">
              <a:buFont typeface="Arial" panose="020B0604020202020204" pitchFamily="34" charset="0"/>
              <a:buChar char="•"/>
            </a:pPr>
            <a:r>
              <a:rPr lang="en-GB" dirty="0"/>
              <a:t>Redundancy consultation process must plan for contact and meetings with at risk employees on maternity/shared parenta0 leave</a:t>
            </a:r>
          </a:p>
          <a:p>
            <a:pPr marL="342900" indent="-342900">
              <a:buFont typeface="Arial" panose="020B0604020202020204" pitchFamily="34" charset="0"/>
              <a:buChar char="•"/>
            </a:pPr>
            <a:r>
              <a:rPr lang="en-GB" b="0" dirty="0"/>
              <a:t>Failure to inform and consult with maternity/SP leave employees because they are away from work = unlawful maternity/SP leave discrimination</a:t>
            </a:r>
          </a:p>
          <a:p>
            <a:r>
              <a:rPr lang="en-GB" dirty="0"/>
              <a:t>Special statutory protection and positive discrimination:</a:t>
            </a:r>
          </a:p>
          <a:p>
            <a:pPr marL="342900" indent="-342900">
              <a:buFont typeface="Arial" panose="020B0604020202020204" pitchFamily="34" charset="0"/>
              <a:buChar char="•"/>
            </a:pPr>
            <a:r>
              <a:rPr lang="en-GB" b="0" dirty="0"/>
              <a:t>If employee on maternity/SP leave becomes provisionally at risk of redundancy; and</a:t>
            </a:r>
          </a:p>
          <a:p>
            <a:pPr marL="342900" indent="-342900">
              <a:buFont typeface="Arial" panose="020B0604020202020204" pitchFamily="34" charset="0"/>
              <a:buChar char="•"/>
            </a:pPr>
            <a:r>
              <a:rPr lang="en-GB" b="0" dirty="0"/>
              <a:t>“no practicable by reason of redundancy” to continue to employ them</a:t>
            </a:r>
          </a:p>
          <a:p>
            <a:r>
              <a:rPr lang="en-GB" b="0" dirty="0"/>
              <a:t>= </a:t>
            </a:r>
            <a:r>
              <a:rPr lang="en-GB" dirty="0"/>
              <a:t>employer </a:t>
            </a:r>
            <a:r>
              <a:rPr lang="en-GB" u="sng" dirty="0"/>
              <a:t>must offer</a:t>
            </a:r>
            <a:r>
              <a:rPr lang="en-GB" dirty="0"/>
              <a:t> a suitable alternative vacancy (if available) to the employee to start once their current contract ends</a:t>
            </a:r>
          </a:p>
          <a:p>
            <a:pPr marL="342900" indent="-342900">
              <a:buFont typeface="Arial" panose="020B0604020202020204" pitchFamily="34" charset="0"/>
              <a:buChar char="•"/>
            </a:pPr>
            <a:r>
              <a:rPr lang="en-GB" b="0" dirty="0"/>
              <a:t>Right to be offered, not just informed and option to apply</a:t>
            </a:r>
          </a:p>
          <a:p>
            <a:pPr marL="342900" indent="-342900">
              <a:buFont typeface="Arial" panose="020B0604020202020204" pitchFamily="34" charset="0"/>
              <a:buChar char="•"/>
            </a:pPr>
            <a:r>
              <a:rPr lang="en-GB" b="0" dirty="0"/>
              <a:t>Covers suitable vacancies with the employer and any associated employer (i.e. common control/subsidiary of the other)</a:t>
            </a:r>
          </a:p>
          <a:p>
            <a:pPr marL="342900" indent="-342900">
              <a:buFont typeface="Arial" panose="020B0604020202020204" pitchFamily="34" charset="0"/>
              <a:buChar char="•"/>
            </a:pPr>
            <a:r>
              <a:rPr lang="en-GB" b="0" dirty="0"/>
              <a:t>To be suitable, the vacancy must be suitable and appropriate to them, and is not substantially less favourable to the employee than their old job</a:t>
            </a:r>
          </a:p>
          <a:p>
            <a:r>
              <a:rPr lang="en-GB" b="0" dirty="0"/>
              <a:t>E.g. if employee based in London, and vacancy in Newcastle, role not suitable due to change in location, so no legal obligation to offer.  But employee should still be allowed to apply if she wants to</a:t>
            </a:r>
          </a:p>
          <a:p>
            <a:pPr marL="342900" indent="-342900">
              <a:buFont typeface="Arial" panose="020B0604020202020204" pitchFamily="34" charset="0"/>
              <a:buChar char="•"/>
            </a:pPr>
            <a:endParaRPr lang="en-GB" b="0" dirty="0"/>
          </a:p>
          <a:p>
            <a:pPr marL="342900" indent="-342900">
              <a:buFont typeface="Arial" panose="020B0604020202020204" pitchFamily="34" charset="0"/>
              <a:buChar char="•"/>
            </a:pPr>
            <a:endParaRPr lang="en-GB" b="0" dirty="0"/>
          </a:p>
          <a:p>
            <a:pPr marL="342900" indent="-342900">
              <a:buFont typeface="Arial" panose="020B0604020202020204" pitchFamily="34" charset="0"/>
              <a:buChar char="•"/>
            </a:pPr>
            <a:endParaRPr lang="en-GB" b="0" dirty="0"/>
          </a:p>
          <a:p>
            <a:endParaRPr lang="en-GB" dirty="0"/>
          </a:p>
          <a:p>
            <a:pPr marL="342900" indent="-342900">
              <a:buFont typeface="Arial" panose="020B0604020202020204" pitchFamily="34" charset="0"/>
              <a:buChar char="•"/>
            </a:pPr>
            <a:endParaRPr lang="en-GB" b="0" dirty="0"/>
          </a:p>
        </p:txBody>
      </p:sp>
    </p:spTree>
    <p:extLst>
      <p:ext uri="{BB962C8B-B14F-4D97-AF65-F5344CB8AC3E}">
        <p14:creationId xmlns:p14="http://schemas.microsoft.com/office/powerpoint/2010/main" val="4259985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3D2DD-7A84-4ACA-ADB6-5CC0DE498E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2A1CAD-EC16-4B17-9DF1-E8E999805E1E}"/>
              </a:ext>
            </a:extLst>
          </p:cNvPr>
          <p:cNvSpPr>
            <a:spLocks noGrp="1"/>
          </p:cNvSpPr>
          <p:nvPr>
            <p:ph idx="1"/>
          </p:nvPr>
        </p:nvSpPr>
        <p:spPr/>
        <p:txBody>
          <a:bodyPr/>
          <a:lstStyle/>
          <a:p>
            <a:r>
              <a:rPr lang="en-GB" b="1" dirty="0"/>
              <a:t>11</a:t>
            </a:r>
          </a:p>
          <a:p>
            <a:r>
              <a:rPr lang="en-GB" b="1" dirty="0"/>
              <a:t>Redundancy</a:t>
            </a:r>
          </a:p>
          <a:p>
            <a:r>
              <a:rPr lang="en-GB" b="1" dirty="0"/>
              <a:t>and</a:t>
            </a:r>
          </a:p>
          <a:p>
            <a:r>
              <a:rPr lang="en-GB" b="1" dirty="0"/>
              <a:t>Maternity/SP</a:t>
            </a:r>
          </a:p>
          <a:p>
            <a:r>
              <a:rPr lang="en-GB" b="1" dirty="0"/>
              <a:t>leave</a:t>
            </a:r>
            <a:endParaRPr lang="en-GB" dirty="0"/>
          </a:p>
        </p:txBody>
      </p:sp>
      <p:sp>
        <p:nvSpPr>
          <p:cNvPr id="4" name="Footer Placeholder 3">
            <a:extLst>
              <a:ext uri="{FF2B5EF4-FFF2-40B4-BE49-F238E27FC236}">
                <a16:creationId xmlns:a16="http://schemas.microsoft.com/office/drawing/2014/main" id="{D582E89D-6FC2-4AEA-90DF-0F177E6582B8}"/>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C1F46E-556D-42CE-A5F8-07C33AE118C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B7D3D990-329A-4438-AFA3-9741FA5D44F6}"/>
              </a:ext>
            </a:extLst>
          </p:cNvPr>
          <p:cNvSpPr>
            <a:spLocks noGrp="1"/>
          </p:cNvSpPr>
          <p:nvPr>
            <p:ph type="body" sz="quarter" idx="14"/>
          </p:nvPr>
        </p:nvSpPr>
        <p:spPr>
          <a:xfrm>
            <a:off x="5082379" y="700575"/>
            <a:ext cx="10851776" cy="5543550"/>
          </a:xfrm>
        </p:spPr>
        <p:txBody>
          <a:bodyPr/>
          <a:lstStyle/>
          <a:p>
            <a:endParaRPr lang="en-GB" b="0" dirty="0"/>
          </a:p>
          <a:p>
            <a:r>
              <a:rPr lang="en-GB" b="0" dirty="0"/>
              <a:t>If right to be offered suitable vacancy not complied with =</a:t>
            </a:r>
          </a:p>
          <a:p>
            <a:pPr marL="342900" indent="-342900">
              <a:buFont typeface="Arial" panose="020B0604020202020204" pitchFamily="34" charset="0"/>
              <a:buChar char="•"/>
            </a:pPr>
            <a:r>
              <a:rPr lang="en-GB" dirty="0"/>
              <a:t>any resulting dismissal will be automatically unfair – no 2 year service requirement to bring claim</a:t>
            </a:r>
          </a:p>
          <a:p>
            <a:pPr marL="342900" indent="-342900">
              <a:buFont typeface="Arial" panose="020B0604020202020204" pitchFamily="34" charset="0"/>
              <a:buChar char="•"/>
            </a:pPr>
            <a:r>
              <a:rPr lang="en-GB" dirty="0"/>
              <a:t>Also potential sex and/or maternity discrimination claim</a:t>
            </a:r>
          </a:p>
          <a:p>
            <a:endParaRPr lang="en-GB" dirty="0"/>
          </a:p>
          <a:p>
            <a:pPr marL="342900" indent="-342900">
              <a:buFont typeface="Arial" panose="020B0604020202020204" pitchFamily="34" charset="0"/>
              <a:buChar char="•"/>
            </a:pPr>
            <a:r>
              <a:rPr lang="en-GB" dirty="0"/>
              <a:t>Maternity/SP leave employees should not be excluded from redundancy selection process or pool altogether = sex discrimination against men if so</a:t>
            </a:r>
          </a:p>
          <a:p>
            <a:pPr marL="342900" indent="-342900">
              <a:buFont typeface="Arial" panose="020B0604020202020204" pitchFamily="34" charset="0"/>
              <a:buChar char="•"/>
            </a:pPr>
            <a:r>
              <a:rPr lang="en-GB" b="0" dirty="0"/>
              <a:t>Right to be offered suitable vacancy triggered if after a scoring process an employee on maternity/SP leave is provisionally identified as being redundant</a:t>
            </a:r>
          </a:p>
          <a:p>
            <a:pPr marL="342900" indent="-342900">
              <a:buFont typeface="Arial" panose="020B0604020202020204" pitchFamily="34" charset="0"/>
              <a:buChar char="•"/>
            </a:pPr>
            <a:endParaRPr lang="en-GB" b="0" dirty="0"/>
          </a:p>
          <a:p>
            <a:pPr marL="342900" indent="-342900">
              <a:buFont typeface="Arial" panose="020B0604020202020204" pitchFamily="34" charset="0"/>
              <a:buChar char="•"/>
            </a:pPr>
            <a:endParaRPr lang="en-GB" b="0" dirty="0"/>
          </a:p>
          <a:p>
            <a:endParaRPr lang="en-GB" dirty="0"/>
          </a:p>
          <a:p>
            <a:pPr marL="342900" indent="-342900">
              <a:buFont typeface="Arial" panose="020B0604020202020204" pitchFamily="34" charset="0"/>
              <a:buChar char="•"/>
            </a:pPr>
            <a:endParaRPr lang="en-GB" b="0" dirty="0"/>
          </a:p>
        </p:txBody>
      </p:sp>
    </p:spTree>
    <p:extLst>
      <p:ext uri="{BB962C8B-B14F-4D97-AF65-F5344CB8AC3E}">
        <p14:creationId xmlns:p14="http://schemas.microsoft.com/office/powerpoint/2010/main" val="2939022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E74B0-B377-A29C-6BCF-2016196200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D0CB7C-6772-D62F-C335-FCD3CD3D36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B8404F-B5F2-F717-D464-1ECCD9C1844D}"/>
              </a:ext>
            </a:extLst>
          </p:cNvPr>
          <p:cNvSpPr>
            <a:spLocks noGrp="1"/>
          </p:cNvSpPr>
          <p:nvPr>
            <p:ph idx="1"/>
          </p:nvPr>
        </p:nvSpPr>
        <p:spPr/>
        <p:txBody>
          <a:bodyPr/>
          <a:lstStyle/>
          <a:p>
            <a:r>
              <a:rPr lang="en-GB" b="1" dirty="0"/>
              <a:t>11</a:t>
            </a:r>
          </a:p>
          <a:p>
            <a:r>
              <a:rPr lang="en-GB" b="1" dirty="0"/>
              <a:t>Redundancy</a:t>
            </a:r>
          </a:p>
          <a:p>
            <a:r>
              <a:rPr lang="en-GB" b="1" dirty="0"/>
              <a:t>and</a:t>
            </a:r>
          </a:p>
          <a:p>
            <a:r>
              <a:rPr lang="en-GB" b="1" dirty="0"/>
              <a:t>Maternity/SP</a:t>
            </a:r>
          </a:p>
          <a:p>
            <a:r>
              <a:rPr lang="en-GB" b="1" dirty="0"/>
              <a:t>leave</a:t>
            </a:r>
            <a:endParaRPr lang="en-GB" dirty="0"/>
          </a:p>
        </p:txBody>
      </p:sp>
      <p:sp>
        <p:nvSpPr>
          <p:cNvPr id="4" name="Footer Placeholder 3">
            <a:extLst>
              <a:ext uri="{FF2B5EF4-FFF2-40B4-BE49-F238E27FC236}">
                <a16:creationId xmlns:a16="http://schemas.microsoft.com/office/drawing/2014/main" id="{3A8DEE3C-560F-095C-A6A8-EE9F2AAAF5D4}"/>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C90BAA62-6B9D-5D41-3764-49333EF5E4F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219990A-3C85-3C86-50B5-E21A7F015FDE}"/>
              </a:ext>
            </a:extLst>
          </p:cNvPr>
          <p:cNvSpPr>
            <a:spLocks noGrp="1"/>
          </p:cNvSpPr>
          <p:nvPr>
            <p:ph type="body" sz="quarter" idx="14"/>
          </p:nvPr>
        </p:nvSpPr>
        <p:spPr>
          <a:xfrm>
            <a:off x="5082379" y="700575"/>
            <a:ext cx="10851776" cy="5543550"/>
          </a:xfrm>
        </p:spPr>
        <p:txBody>
          <a:bodyPr/>
          <a:lstStyle/>
          <a:p>
            <a:endParaRPr lang="en-GB" b="0" dirty="0"/>
          </a:p>
          <a:p>
            <a:r>
              <a:rPr lang="en-GB" dirty="0"/>
              <a:t>The Protection from Redundancy (Pregnancy and Family Leave) Act 2023:</a:t>
            </a:r>
          </a:p>
          <a:p>
            <a:endParaRPr lang="en-GB" b="0" dirty="0"/>
          </a:p>
          <a:p>
            <a:pPr marL="342900" indent="-342900">
              <a:buFont typeface="Arial" panose="020B0604020202020204" pitchFamily="34" charset="0"/>
              <a:buChar char="•"/>
            </a:pPr>
            <a:r>
              <a:rPr lang="en-GB" b="0" dirty="0"/>
              <a:t>Extends protections from those at risk of redundancy during maternity/adoption/shared parental leave to periods before and after family leave</a:t>
            </a:r>
          </a:p>
          <a:p>
            <a:pPr marL="342900" indent="-342900">
              <a:buFont typeface="Arial" panose="020B0604020202020204" pitchFamily="34" charset="0"/>
              <a:buChar char="•"/>
            </a:pPr>
            <a:r>
              <a:rPr lang="en-GB" b="0" dirty="0"/>
              <a:t>Applies to any employee who has informed their employer of their pregnancy</a:t>
            </a:r>
          </a:p>
          <a:p>
            <a:pPr marL="342900" indent="-342900">
              <a:buFont typeface="Arial" panose="020B0604020202020204" pitchFamily="34" charset="0"/>
              <a:buChar char="•"/>
            </a:pPr>
            <a:r>
              <a:rPr lang="en-GB" b="0" dirty="0"/>
              <a:t>Applies for the entire duration of pregnancy, and during maternity/SP/adoption leave</a:t>
            </a:r>
          </a:p>
          <a:p>
            <a:pPr marL="342900" indent="-342900">
              <a:buFont typeface="Arial" panose="020B0604020202020204" pitchFamily="34" charset="0"/>
              <a:buChar char="•"/>
            </a:pPr>
            <a:r>
              <a:rPr lang="en-GB" b="0" dirty="0"/>
              <a:t>Protected period ends 18 months from expected week of childbirth/date of adoption placement</a:t>
            </a:r>
          </a:p>
          <a:p>
            <a:endParaRPr lang="en-GB" b="0" dirty="0"/>
          </a:p>
          <a:p>
            <a:pPr marL="342900" indent="-342900">
              <a:buFont typeface="Arial" panose="020B0604020202020204" pitchFamily="34" charset="0"/>
              <a:buChar char="•"/>
            </a:pPr>
            <a:r>
              <a:rPr lang="en-GB" b="0" dirty="0"/>
              <a:t>Extended protection periods will apply to pregnancies notified to the employer on or after 6 April 2024, or where statutory maternity/shared parental/adoption leave ends on or after 6 April 2024</a:t>
            </a:r>
          </a:p>
          <a:p>
            <a:pPr marL="342900" indent="-342900">
              <a:buFont typeface="Arial" panose="020B0604020202020204" pitchFamily="34" charset="0"/>
              <a:buChar char="•"/>
            </a:pPr>
            <a:r>
              <a:rPr lang="en-GB" b="0" dirty="0"/>
              <a:t>Draft regulations implementing this awaiting to be made into law by Parliament</a:t>
            </a:r>
          </a:p>
          <a:p>
            <a:endParaRPr lang="en-GB" b="0" dirty="0"/>
          </a:p>
          <a:p>
            <a:pPr marL="342900" indent="-342900">
              <a:buFont typeface="Arial" panose="020B0604020202020204" pitchFamily="34" charset="0"/>
              <a:buChar char="•"/>
            </a:pPr>
            <a:endParaRPr lang="en-GB" b="0" dirty="0"/>
          </a:p>
          <a:p>
            <a:pPr marL="342900" indent="-342900">
              <a:buFont typeface="Arial" panose="020B0604020202020204" pitchFamily="34" charset="0"/>
              <a:buChar char="•"/>
            </a:pPr>
            <a:endParaRPr lang="en-GB" b="0" dirty="0"/>
          </a:p>
          <a:p>
            <a:pPr marL="342900" indent="-342900">
              <a:buFont typeface="Arial" panose="020B0604020202020204" pitchFamily="34" charset="0"/>
              <a:buChar char="•"/>
            </a:pPr>
            <a:endParaRPr lang="en-GB" b="0" dirty="0"/>
          </a:p>
          <a:p>
            <a:endParaRPr lang="en-GB" dirty="0"/>
          </a:p>
          <a:p>
            <a:pPr marL="342900" indent="-342900">
              <a:buFont typeface="Arial" panose="020B0604020202020204" pitchFamily="34" charset="0"/>
              <a:buChar char="•"/>
            </a:pPr>
            <a:endParaRPr lang="en-GB" b="0" dirty="0"/>
          </a:p>
        </p:txBody>
      </p:sp>
    </p:spTree>
    <p:extLst>
      <p:ext uri="{BB962C8B-B14F-4D97-AF65-F5344CB8AC3E}">
        <p14:creationId xmlns:p14="http://schemas.microsoft.com/office/powerpoint/2010/main" val="16894979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A179B-42C3-4AD3-B2DA-FDAA2025DC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12C9DE1-8A53-4757-9B5E-D95DCA1B779E}"/>
              </a:ext>
            </a:extLst>
          </p:cNvPr>
          <p:cNvSpPr>
            <a:spLocks noGrp="1"/>
          </p:cNvSpPr>
          <p:nvPr>
            <p:ph idx="1"/>
          </p:nvPr>
        </p:nvSpPr>
        <p:spPr/>
        <p:txBody>
          <a:bodyPr/>
          <a:lstStyle/>
          <a:p>
            <a:r>
              <a:rPr lang="en-GB" b="1" dirty="0"/>
              <a:t>12</a:t>
            </a:r>
          </a:p>
          <a:p>
            <a:r>
              <a:rPr lang="en-GB" b="1" dirty="0"/>
              <a:t>Statutory redundancy pay (SRP)</a:t>
            </a:r>
          </a:p>
        </p:txBody>
      </p:sp>
      <p:sp>
        <p:nvSpPr>
          <p:cNvPr id="4" name="Footer Placeholder 3">
            <a:extLst>
              <a:ext uri="{FF2B5EF4-FFF2-40B4-BE49-F238E27FC236}">
                <a16:creationId xmlns:a16="http://schemas.microsoft.com/office/drawing/2014/main" id="{474288E1-14A5-4C73-91C4-10C242A55395}"/>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E76EA21-AEA9-43B1-9B78-1CA7CEC934F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20A0B9C6-0421-497A-9A52-A2265E704564}"/>
              </a:ext>
            </a:extLst>
          </p:cNvPr>
          <p:cNvSpPr>
            <a:spLocks noGrp="1"/>
          </p:cNvSpPr>
          <p:nvPr>
            <p:ph type="body" sz="quarter" idx="14"/>
          </p:nvPr>
        </p:nvSpPr>
        <p:spPr>
          <a:xfrm>
            <a:off x="6769463" y="1971347"/>
            <a:ext cx="8875350" cy="5543550"/>
          </a:xfrm>
        </p:spPr>
        <p:txBody>
          <a:bodyPr/>
          <a:lstStyle/>
          <a:p>
            <a:pPr marL="342900" indent="-342900">
              <a:buFont typeface="Georgia" panose="02040502050405020303" pitchFamily="18" charset="0"/>
              <a:buChar char="─"/>
            </a:pPr>
            <a:r>
              <a:rPr lang="en-GB" b="0" dirty="0"/>
              <a:t>Right to SRP under </a:t>
            </a:r>
            <a:r>
              <a:rPr lang="en-GB" dirty="0"/>
              <a:t>section 135 of the Employment Rights Act 1996</a:t>
            </a:r>
          </a:p>
          <a:p>
            <a:pPr marL="342900" indent="-342900">
              <a:buFont typeface="Georgia" panose="02040502050405020303" pitchFamily="18" charset="0"/>
              <a:buChar char="─"/>
            </a:pPr>
            <a:r>
              <a:rPr lang="en-GB" b="0" dirty="0"/>
              <a:t>“</a:t>
            </a:r>
            <a:r>
              <a:rPr lang="en-GB" dirty="0"/>
              <a:t>Employees</a:t>
            </a:r>
            <a:r>
              <a:rPr lang="en-GB" b="0" dirty="0"/>
              <a:t>” have a right to a minimum level of redundancy payment (in addition to notice pay and holiday pay on termination) if they are </a:t>
            </a:r>
            <a:r>
              <a:rPr lang="en-GB" dirty="0"/>
              <a:t>dismissed by their employer by reason of redundancy</a:t>
            </a:r>
          </a:p>
          <a:p>
            <a:pPr marL="342900" indent="-342900">
              <a:buFont typeface="Georgia" panose="02040502050405020303" pitchFamily="18" charset="0"/>
              <a:buChar char="─"/>
            </a:pPr>
            <a:r>
              <a:rPr lang="en-GB" b="0" dirty="0"/>
              <a:t>Employers can voluntarily or under contract pay enhanced redundancy payments (</a:t>
            </a:r>
            <a:r>
              <a:rPr lang="en-GB" b="0" dirty="0" err="1"/>
              <a:t>e.g</a:t>
            </a:r>
            <a:r>
              <a:rPr lang="en-GB" b="0" dirty="0"/>
              <a:t> severance agreement) </a:t>
            </a:r>
          </a:p>
          <a:p>
            <a:pPr marL="342900" indent="-342900">
              <a:buFont typeface="Georgia" panose="02040502050405020303" pitchFamily="18" charset="0"/>
              <a:buChar char="─"/>
            </a:pPr>
            <a:r>
              <a:rPr lang="en-GB" b="0" dirty="0"/>
              <a:t>Right to SRP excludes non-employees</a:t>
            </a:r>
          </a:p>
          <a:p>
            <a:r>
              <a:rPr lang="en-GB" b="0" dirty="0"/>
              <a:t>E.g. independent contractors and self-employed individuals, agency workers provided by employment agencies and employment businesses, partners, zero-hour/ad hoc workers</a:t>
            </a:r>
          </a:p>
          <a:p>
            <a:pPr marL="342900" indent="-342900">
              <a:buFont typeface="Arial" panose="020B0604020202020204" pitchFamily="34" charset="0"/>
              <a:buChar char="•"/>
            </a:pPr>
            <a:r>
              <a:rPr lang="en-GB" b="0" dirty="0"/>
              <a:t>Only available to employees with </a:t>
            </a:r>
            <a:r>
              <a:rPr lang="en-GB" dirty="0"/>
              <a:t>2 or more years continuous service at the date of termination</a:t>
            </a:r>
            <a:r>
              <a:rPr lang="en-GB" b="0" dirty="0"/>
              <a:t> (or at the end of their statutory notice period if dismissed without notice)</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endParaRPr lang="en-GB" b="0" dirty="0"/>
          </a:p>
        </p:txBody>
      </p:sp>
    </p:spTree>
    <p:extLst>
      <p:ext uri="{BB962C8B-B14F-4D97-AF65-F5344CB8AC3E}">
        <p14:creationId xmlns:p14="http://schemas.microsoft.com/office/powerpoint/2010/main" val="37266757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03C98-8CCF-41BB-A70E-7EC41DEFB60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483F3C05-B5A3-4180-8E34-8583307E933A}"/>
              </a:ext>
            </a:extLst>
          </p:cNvPr>
          <p:cNvSpPr>
            <a:spLocks noGrp="1"/>
          </p:cNvSpPr>
          <p:nvPr>
            <p:ph idx="1"/>
          </p:nvPr>
        </p:nvSpPr>
        <p:spPr>
          <a:xfrm>
            <a:off x="633573" y="1972385"/>
            <a:ext cx="5968933" cy="5855035"/>
          </a:xfrm>
        </p:spPr>
        <p:txBody>
          <a:bodyPr/>
          <a:lstStyle/>
          <a:p>
            <a:r>
              <a:rPr lang="en-GB" b="1" dirty="0"/>
              <a:t>Calculating a statutory redundancy</a:t>
            </a:r>
          </a:p>
          <a:p>
            <a:r>
              <a:rPr lang="en-GB" b="1" dirty="0"/>
              <a:t> payment</a:t>
            </a:r>
          </a:p>
        </p:txBody>
      </p:sp>
      <p:sp>
        <p:nvSpPr>
          <p:cNvPr id="4" name="Footer Placeholder 3">
            <a:extLst>
              <a:ext uri="{FF2B5EF4-FFF2-40B4-BE49-F238E27FC236}">
                <a16:creationId xmlns:a16="http://schemas.microsoft.com/office/drawing/2014/main" id="{430CE890-D1BF-4AC7-91C3-487F5F18C480}"/>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9FAD1F7E-AD43-4F46-A5F9-13250D80B8C8}"/>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C6195580-A9D3-47A3-9AFF-61C646847A1B}"/>
              </a:ext>
            </a:extLst>
          </p:cNvPr>
          <p:cNvSpPr>
            <a:spLocks noGrp="1"/>
          </p:cNvSpPr>
          <p:nvPr>
            <p:ph type="body" sz="quarter" idx="14"/>
          </p:nvPr>
        </p:nvSpPr>
        <p:spPr>
          <a:xfrm>
            <a:off x="4867835" y="729314"/>
            <a:ext cx="10919012" cy="5543550"/>
          </a:xfrm>
        </p:spPr>
        <p:txBody>
          <a:bodyPr/>
          <a:lstStyle/>
          <a:p>
            <a:pPr marL="342900" indent="-342900">
              <a:buFont typeface="Georgia" panose="02040502050405020303" pitchFamily="18" charset="0"/>
              <a:buChar char="─"/>
            </a:pPr>
            <a:r>
              <a:rPr lang="en-GB" b="0" dirty="0"/>
              <a:t>SRP is calculated by working out the period in which the employee was continuously employed, and which ends with the relevant date. You then have to count backwards from the termination date, allowing the "appropriate amount" for each of the employee's complete years of continuous employment. The appropriate amount is equal to:</a:t>
            </a:r>
          </a:p>
          <a:p>
            <a:pPr marL="342900" indent="-342900">
              <a:buFont typeface="Georgia" panose="02040502050405020303" pitchFamily="18" charset="0"/>
              <a:buChar char="─"/>
            </a:pPr>
            <a:r>
              <a:rPr lang="en-GB" b="0" dirty="0"/>
              <a:t>One and a half weeks' pay for each complete year of service in which the employee was aged 41 or over at the beginning of the year.</a:t>
            </a:r>
          </a:p>
          <a:p>
            <a:pPr marL="342900" indent="-342900">
              <a:buFont typeface="Georgia" panose="02040502050405020303" pitchFamily="18" charset="0"/>
              <a:buChar char="─"/>
            </a:pPr>
            <a:r>
              <a:rPr lang="en-GB" b="0" dirty="0"/>
              <a:t>One week's pay for each complete year of service in which the employee was aged 22-40 at the beginning of the year.</a:t>
            </a:r>
          </a:p>
          <a:p>
            <a:pPr marL="342900" indent="-342900">
              <a:buFont typeface="Georgia" panose="02040502050405020303" pitchFamily="18" charset="0"/>
              <a:buChar char="─"/>
            </a:pPr>
            <a:r>
              <a:rPr lang="en-GB" b="0" dirty="0"/>
              <a:t>Half a week's pay for each complete year of service in which the employee was under the age of 22 for any part of the year.</a:t>
            </a:r>
          </a:p>
          <a:p>
            <a:pPr marL="342900" indent="-342900">
              <a:buFont typeface="Georgia" panose="02040502050405020303" pitchFamily="18" charset="0"/>
              <a:buChar char="─"/>
            </a:pPr>
            <a:r>
              <a:rPr lang="en-GB" b="0" dirty="0"/>
              <a:t>A week’s pay is the gross amount. The sum is then capped at the statutory maximum, which is increased annually every 6 April in line with the Retail Prices Index.</a:t>
            </a:r>
          </a:p>
          <a:p>
            <a:r>
              <a:rPr lang="en-GB" b="0" dirty="0"/>
              <a:t>Dismissals effective in 2022-23 = £571 per week</a:t>
            </a:r>
          </a:p>
          <a:p>
            <a:r>
              <a:rPr lang="en-GB" b="0" dirty="0"/>
              <a:t>Dismissals effective in 2023-24 = £643 per week</a:t>
            </a:r>
          </a:p>
          <a:p>
            <a:r>
              <a:rPr lang="en-GB" dirty="0"/>
              <a:t>Week’s pay cap from 6 April 2023 to be £700</a:t>
            </a:r>
          </a:p>
          <a:p>
            <a:r>
              <a:rPr lang="en-GB" dirty="0"/>
              <a:t>Payment tax free up to £30,000</a:t>
            </a:r>
          </a:p>
          <a:p>
            <a:pPr marL="342900" indent="-342900">
              <a:buFont typeface="Georgia" panose="02040502050405020303" pitchFamily="18" charset="0"/>
              <a:buChar char="─"/>
            </a:pPr>
            <a:endParaRPr lang="en-GB" b="0" dirty="0"/>
          </a:p>
          <a:p>
            <a:endParaRPr lang="en-GB" b="0" dirty="0"/>
          </a:p>
        </p:txBody>
      </p:sp>
    </p:spTree>
    <p:extLst>
      <p:ext uri="{BB962C8B-B14F-4D97-AF65-F5344CB8AC3E}">
        <p14:creationId xmlns:p14="http://schemas.microsoft.com/office/powerpoint/2010/main" val="4004988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C05F-9910-4249-BAE6-EEEA2EA1B2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678634-BA17-4CA2-9CE8-FC9284B3A945}"/>
              </a:ext>
            </a:extLst>
          </p:cNvPr>
          <p:cNvSpPr>
            <a:spLocks noGrp="1"/>
          </p:cNvSpPr>
          <p:nvPr>
            <p:ph idx="1"/>
          </p:nvPr>
        </p:nvSpPr>
        <p:spPr/>
        <p:txBody>
          <a:bodyPr/>
          <a:lstStyle/>
          <a:p>
            <a:r>
              <a:rPr lang="en-GB" b="1" dirty="0"/>
              <a:t>Calculating a statutory redundancy payment</a:t>
            </a:r>
          </a:p>
          <a:p>
            <a:endParaRPr lang="en-GB" dirty="0"/>
          </a:p>
        </p:txBody>
      </p:sp>
      <p:sp>
        <p:nvSpPr>
          <p:cNvPr id="4" name="Footer Placeholder 3">
            <a:extLst>
              <a:ext uri="{FF2B5EF4-FFF2-40B4-BE49-F238E27FC236}">
                <a16:creationId xmlns:a16="http://schemas.microsoft.com/office/drawing/2014/main" id="{36AF4279-743B-419C-906D-8F902B667A6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CCCEF6B8-5064-44C3-A21A-4A7FBCD5E73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059F8461-6F48-44AF-BF40-A67787D4329E}"/>
              </a:ext>
            </a:extLst>
          </p:cNvPr>
          <p:cNvSpPr>
            <a:spLocks noGrp="1"/>
          </p:cNvSpPr>
          <p:nvPr>
            <p:ph type="body" sz="quarter" idx="14"/>
          </p:nvPr>
        </p:nvSpPr>
        <p:spPr/>
        <p:txBody>
          <a:bodyPr/>
          <a:lstStyle/>
          <a:p>
            <a:r>
              <a:rPr lang="en-GB" b="0" dirty="0"/>
              <a:t>Use the UK Government online calculator:</a:t>
            </a:r>
          </a:p>
          <a:p>
            <a:r>
              <a:rPr lang="en-GB" b="0" dirty="0">
                <a:hlinkClick r:id="rId2"/>
              </a:rPr>
              <a:t>https://www.gov.uk/calculate-your-redundancy-pay</a:t>
            </a:r>
            <a:endParaRPr lang="en-GB" b="0" dirty="0"/>
          </a:p>
          <a:p>
            <a:endParaRPr lang="en-GB" b="0" dirty="0"/>
          </a:p>
          <a:p>
            <a:endParaRPr lang="en-GB" b="0" dirty="0"/>
          </a:p>
        </p:txBody>
      </p:sp>
      <p:pic>
        <p:nvPicPr>
          <p:cNvPr id="7" name="Picture 6">
            <a:extLst>
              <a:ext uri="{FF2B5EF4-FFF2-40B4-BE49-F238E27FC236}">
                <a16:creationId xmlns:a16="http://schemas.microsoft.com/office/drawing/2014/main" id="{16234C8A-F802-4299-9248-B3F0D684ED48}"/>
              </a:ext>
            </a:extLst>
          </p:cNvPr>
          <p:cNvPicPr>
            <a:picLocks noChangeAspect="1"/>
          </p:cNvPicPr>
          <p:nvPr/>
        </p:nvPicPr>
        <p:blipFill>
          <a:blip r:embed="rId3"/>
          <a:stretch>
            <a:fillRect/>
          </a:stretch>
        </p:blipFill>
        <p:spPr>
          <a:xfrm>
            <a:off x="8128794" y="3636588"/>
            <a:ext cx="7611097" cy="4411856"/>
          </a:xfrm>
          <a:prstGeom prst="rect">
            <a:avLst/>
          </a:prstGeom>
        </p:spPr>
      </p:pic>
    </p:spTree>
    <p:extLst>
      <p:ext uri="{BB962C8B-B14F-4D97-AF65-F5344CB8AC3E}">
        <p14:creationId xmlns:p14="http://schemas.microsoft.com/office/powerpoint/2010/main" val="37670219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C05F-9910-4249-BAE6-EEEA2EA1B2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678634-BA17-4CA2-9CE8-FC9284B3A945}"/>
              </a:ext>
            </a:extLst>
          </p:cNvPr>
          <p:cNvSpPr>
            <a:spLocks noGrp="1"/>
          </p:cNvSpPr>
          <p:nvPr>
            <p:ph idx="1"/>
          </p:nvPr>
        </p:nvSpPr>
        <p:spPr/>
        <p:txBody>
          <a:bodyPr/>
          <a:lstStyle/>
          <a:p>
            <a:r>
              <a:rPr lang="en-GB" b="1" dirty="0"/>
              <a:t>Loss of right to SRP</a:t>
            </a:r>
          </a:p>
          <a:p>
            <a:r>
              <a:rPr lang="en-GB" b="1" dirty="0"/>
              <a:t>- Offer of renewal/re-engagement of the same job in same location</a:t>
            </a:r>
          </a:p>
          <a:p>
            <a:endParaRPr lang="en-GB" dirty="0"/>
          </a:p>
        </p:txBody>
      </p:sp>
      <p:sp>
        <p:nvSpPr>
          <p:cNvPr id="4" name="Footer Placeholder 3">
            <a:extLst>
              <a:ext uri="{FF2B5EF4-FFF2-40B4-BE49-F238E27FC236}">
                <a16:creationId xmlns:a16="http://schemas.microsoft.com/office/drawing/2014/main" id="{36AF4279-743B-419C-906D-8F902B667A6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CCCEF6B8-5064-44C3-A21A-4A7FBCD5E73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059F8461-6F48-44AF-BF40-A67787D4329E}"/>
              </a:ext>
            </a:extLst>
          </p:cNvPr>
          <p:cNvSpPr>
            <a:spLocks noGrp="1"/>
          </p:cNvSpPr>
          <p:nvPr>
            <p:ph type="body" sz="quarter" idx="14"/>
          </p:nvPr>
        </p:nvSpPr>
        <p:spPr/>
        <p:txBody>
          <a:bodyPr/>
          <a:lstStyle/>
          <a:p>
            <a:r>
              <a:rPr lang="en-GB" dirty="0"/>
              <a:t>Right to SRP can be forfeited if:</a:t>
            </a:r>
          </a:p>
          <a:p>
            <a:pPr marL="342900" indent="-342900">
              <a:buFont typeface="Arial" panose="020B0604020202020204" pitchFamily="34" charset="0"/>
              <a:buChar char="•"/>
            </a:pPr>
            <a:r>
              <a:rPr lang="en-GB" b="0" dirty="0"/>
              <a:t>If redundancy notice has already been issued, the employer makes an offer to renew or re-engage the employee on the same job and terms and location </a:t>
            </a:r>
            <a:r>
              <a:rPr lang="en-GB" dirty="0"/>
              <a:t>before the termination of their employment; and</a:t>
            </a:r>
          </a:p>
          <a:p>
            <a:pPr marL="342900" indent="-342900">
              <a:buFont typeface="Arial" panose="020B0604020202020204" pitchFamily="34" charset="0"/>
              <a:buChar char="•"/>
            </a:pPr>
            <a:r>
              <a:rPr lang="en-GB" b="0" dirty="0"/>
              <a:t>The renewal/re-engagement of the job takes place </a:t>
            </a:r>
            <a:r>
              <a:rPr lang="en-GB" dirty="0"/>
              <a:t>immediately on or within 4 weeks</a:t>
            </a:r>
            <a:r>
              <a:rPr lang="en-GB" b="0" dirty="0"/>
              <a:t> of termination of employment</a:t>
            </a:r>
          </a:p>
          <a:p>
            <a:pPr marL="342900" indent="-342900">
              <a:buFont typeface="Arial" panose="020B0604020202020204" pitchFamily="34" charset="0"/>
              <a:buChar char="•"/>
            </a:pPr>
            <a:r>
              <a:rPr lang="en-GB" b="0" dirty="0"/>
              <a:t>Employee will have no right to a SRP, even if he refuses this offer and his employment is terminated</a:t>
            </a:r>
          </a:p>
          <a:p>
            <a:pPr marL="342900" indent="-342900">
              <a:buFont typeface="Arial" panose="020B0604020202020204" pitchFamily="34" charset="0"/>
              <a:buChar char="•"/>
            </a:pPr>
            <a:endParaRPr lang="en-GB" b="0" dirty="0"/>
          </a:p>
          <a:p>
            <a:endParaRPr lang="en-GB" b="0" dirty="0"/>
          </a:p>
        </p:txBody>
      </p:sp>
    </p:spTree>
    <p:extLst>
      <p:ext uri="{BB962C8B-B14F-4D97-AF65-F5344CB8AC3E}">
        <p14:creationId xmlns:p14="http://schemas.microsoft.com/office/powerpoint/2010/main" val="1268620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C05F-9910-4249-BAE6-EEEA2EA1B2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678634-BA17-4CA2-9CE8-FC9284B3A945}"/>
              </a:ext>
            </a:extLst>
          </p:cNvPr>
          <p:cNvSpPr>
            <a:spLocks noGrp="1"/>
          </p:cNvSpPr>
          <p:nvPr>
            <p:ph idx="1"/>
          </p:nvPr>
        </p:nvSpPr>
        <p:spPr/>
        <p:txBody>
          <a:bodyPr/>
          <a:lstStyle/>
          <a:p>
            <a:r>
              <a:rPr lang="en-GB" b="1" dirty="0"/>
              <a:t>Loss of right to SRP</a:t>
            </a:r>
          </a:p>
          <a:p>
            <a:r>
              <a:rPr lang="en-GB" b="1" dirty="0"/>
              <a:t>- Offer of renewal/re-engagement of new job</a:t>
            </a:r>
          </a:p>
          <a:p>
            <a:endParaRPr lang="en-GB" dirty="0"/>
          </a:p>
        </p:txBody>
      </p:sp>
      <p:sp>
        <p:nvSpPr>
          <p:cNvPr id="4" name="Footer Placeholder 3">
            <a:extLst>
              <a:ext uri="{FF2B5EF4-FFF2-40B4-BE49-F238E27FC236}">
                <a16:creationId xmlns:a16="http://schemas.microsoft.com/office/drawing/2014/main" id="{36AF4279-743B-419C-906D-8F902B667A6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CCCEF6B8-5064-44C3-A21A-4A7FBCD5E73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059F8461-6F48-44AF-BF40-A67787D4329E}"/>
              </a:ext>
            </a:extLst>
          </p:cNvPr>
          <p:cNvSpPr>
            <a:spLocks noGrp="1"/>
          </p:cNvSpPr>
          <p:nvPr>
            <p:ph type="body" sz="quarter" idx="14"/>
          </p:nvPr>
        </p:nvSpPr>
        <p:spPr>
          <a:xfrm>
            <a:off x="7449672" y="1971347"/>
            <a:ext cx="8195142" cy="5543550"/>
          </a:xfrm>
        </p:spPr>
        <p:txBody>
          <a:bodyPr/>
          <a:lstStyle/>
          <a:p>
            <a:r>
              <a:rPr lang="en-GB" b="0" dirty="0"/>
              <a:t>If the new job offered </a:t>
            </a:r>
            <a:r>
              <a:rPr lang="en-GB" dirty="0"/>
              <a:t>differs</a:t>
            </a:r>
            <a:r>
              <a:rPr lang="en-GB" b="0" dirty="0"/>
              <a:t> from their old job in the capacity or location, or other terms and conditions = </a:t>
            </a:r>
          </a:p>
          <a:p>
            <a:r>
              <a:rPr lang="en-GB" dirty="0"/>
              <a:t>Employer must allow for a 4 week trial period on commencing the new job (or longer if formally agreed in writing before starting the role)</a:t>
            </a:r>
          </a:p>
          <a:p>
            <a:pPr marL="342900" indent="-342900">
              <a:buFont typeface="Arial" panose="020B0604020202020204" pitchFamily="34" charset="0"/>
              <a:buChar char="•"/>
            </a:pPr>
            <a:r>
              <a:rPr lang="en-GB" dirty="0"/>
              <a:t>Employee will retain entitlement to SRP if:</a:t>
            </a:r>
          </a:p>
          <a:p>
            <a:r>
              <a:rPr lang="en-GB" b="0" dirty="0"/>
              <a:t>during the trial period they terminate their employment for any reason </a:t>
            </a:r>
            <a:r>
              <a:rPr lang="en-GB" dirty="0"/>
              <a:t>(subject to next slide); or</a:t>
            </a:r>
          </a:p>
          <a:p>
            <a:r>
              <a:rPr lang="en-GB" b="0" dirty="0"/>
              <a:t>during the trial period the employer terminates their employment for reasons relating to any differences between the old and new job</a:t>
            </a:r>
          </a:p>
          <a:p>
            <a:pPr marL="342900" indent="-342900">
              <a:buFont typeface="Arial" panose="020B0604020202020204" pitchFamily="34" charset="0"/>
              <a:buChar char="•"/>
            </a:pPr>
            <a:r>
              <a:rPr lang="en-GB" dirty="0"/>
              <a:t>Employee will lose entitlement to SRP if they do not resign their employment during the trial period and continue in the new job </a:t>
            </a:r>
            <a:r>
              <a:rPr lang="en-GB" b="0" dirty="0"/>
              <a:t>– any resignation after the trial period not connected to redundancy</a:t>
            </a:r>
            <a:endParaRPr lang="en-GB" dirty="0"/>
          </a:p>
          <a:p>
            <a:pPr marL="342900" indent="-342900">
              <a:buFont typeface="Arial" panose="020B0604020202020204" pitchFamily="34" charset="0"/>
              <a:buChar char="•"/>
            </a:pPr>
            <a:endParaRPr lang="en-GB" b="0" dirty="0"/>
          </a:p>
          <a:p>
            <a:pPr marL="342900" indent="-342900">
              <a:buFont typeface="Arial" panose="020B0604020202020204" pitchFamily="34" charset="0"/>
              <a:buChar char="•"/>
            </a:pPr>
            <a:endParaRPr lang="en-GB" dirty="0"/>
          </a:p>
          <a:p>
            <a:endParaRPr lang="en-GB" b="0" dirty="0"/>
          </a:p>
          <a:p>
            <a:endParaRPr lang="en-GB" b="0" dirty="0"/>
          </a:p>
        </p:txBody>
      </p:sp>
    </p:spTree>
    <p:extLst>
      <p:ext uri="{BB962C8B-B14F-4D97-AF65-F5344CB8AC3E}">
        <p14:creationId xmlns:p14="http://schemas.microsoft.com/office/powerpoint/2010/main" val="4231235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C05F-9910-4249-BAE6-EEEA2EA1B2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678634-BA17-4CA2-9CE8-FC9284B3A945}"/>
              </a:ext>
            </a:extLst>
          </p:cNvPr>
          <p:cNvSpPr>
            <a:spLocks noGrp="1"/>
          </p:cNvSpPr>
          <p:nvPr>
            <p:ph idx="1"/>
          </p:nvPr>
        </p:nvSpPr>
        <p:spPr>
          <a:xfrm>
            <a:off x="355583" y="1972385"/>
            <a:ext cx="6667340" cy="5855035"/>
          </a:xfrm>
        </p:spPr>
        <p:txBody>
          <a:bodyPr/>
          <a:lstStyle/>
          <a:p>
            <a:r>
              <a:rPr lang="en-GB" b="1" dirty="0"/>
              <a:t>Loss of right to </a:t>
            </a:r>
          </a:p>
          <a:p>
            <a:r>
              <a:rPr lang="en-GB" b="1" dirty="0"/>
              <a:t>SRP</a:t>
            </a:r>
          </a:p>
          <a:p>
            <a:pPr marL="685800" indent="-685800">
              <a:buFontTx/>
              <a:buChar char="-"/>
            </a:pPr>
            <a:r>
              <a:rPr lang="en-GB" b="1" dirty="0"/>
              <a:t>Rejection of suitable employment</a:t>
            </a:r>
          </a:p>
          <a:p>
            <a:endParaRPr lang="en-GB" dirty="0"/>
          </a:p>
        </p:txBody>
      </p:sp>
      <p:sp>
        <p:nvSpPr>
          <p:cNvPr id="4" name="Footer Placeholder 3">
            <a:extLst>
              <a:ext uri="{FF2B5EF4-FFF2-40B4-BE49-F238E27FC236}">
                <a16:creationId xmlns:a16="http://schemas.microsoft.com/office/drawing/2014/main" id="{36AF4279-743B-419C-906D-8F902B667A6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CCCEF6B8-5064-44C3-A21A-4A7FBCD5E73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059F8461-6F48-44AF-BF40-A67787D4329E}"/>
              </a:ext>
            </a:extLst>
          </p:cNvPr>
          <p:cNvSpPr>
            <a:spLocks noGrp="1"/>
          </p:cNvSpPr>
          <p:nvPr>
            <p:ph type="body" sz="quarter" idx="14"/>
          </p:nvPr>
        </p:nvSpPr>
        <p:spPr>
          <a:xfrm>
            <a:off x="6120621" y="732487"/>
            <a:ext cx="9781384" cy="5543550"/>
          </a:xfrm>
        </p:spPr>
        <p:txBody>
          <a:bodyPr/>
          <a:lstStyle/>
          <a:p>
            <a:r>
              <a:rPr lang="en-GB" b="0" dirty="0"/>
              <a:t>If offer of new job made before termination date to start within 4 weeks of termination date:</a:t>
            </a:r>
          </a:p>
          <a:p>
            <a:r>
              <a:rPr lang="en-GB" dirty="0"/>
              <a:t>Employee forfeits right to SRP if he unreasonably refuses the offer of the new job</a:t>
            </a:r>
          </a:p>
          <a:p>
            <a:r>
              <a:rPr lang="en-GB" dirty="0"/>
              <a:t>Refusal unreasonable if he refuses </a:t>
            </a:r>
            <a:r>
              <a:rPr lang="en-GB" b="0" dirty="0"/>
              <a:t>a new job which differs from the old job and:</a:t>
            </a:r>
          </a:p>
          <a:p>
            <a:pPr marL="457200" indent="-457200">
              <a:buAutoNum type="arabicParenBoth"/>
            </a:pPr>
            <a:r>
              <a:rPr lang="en-GB" b="0" dirty="0"/>
              <a:t>job amounts to </a:t>
            </a:r>
            <a:r>
              <a:rPr lang="en-GB" dirty="0"/>
              <a:t>suitable employment in relation to that employee, and</a:t>
            </a:r>
          </a:p>
          <a:p>
            <a:r>
              <a:rPr lang="en-GB" dirty="0"/>
              <a:t>(2) during the trial period he unreasonably terminates his      contract</a:t>
            </a:r>
          </a:p>
          <a:p>
            <a:r>
              <a:rPr lang="en-GB" b="0" dirty="0"/>
              <a:t>Is it suitable? – </a:t>
            </a:r>
            <a:r>
              <a:rPr lang="en-GB" dirty="0"/>
              <a:t>objective test</a:t>
            </a:r>
            <a:r>
              <a:rPr lang="en-GB" b="0" dirty="0"/>
              <a:t> (e.g. matches his skills, experience, reasonable relocation)</a:t>
            </a:r>
          </a:p>
          <a:p>
            <a:r>
              <a:rPr lang="en-GB" b="0" dirty="0"/>
              <a:t>Was termination unreasonable – </a:t>
            </a:r>
            <a:r>
              <a:rPr lang="en-GB" dirty="0"/>
              <a:t>subjective test</a:t>
            </a:r>
            <a:r>
              <a:rPr lang="en-GB" b="0" dirty="0"/>
              <a:t> (e.g. personal reasons, loss of status, drop in pay, more inconvenient working times due to child care, commuting distance etc)</a:t>
            </a:r>
          </a:p>
          <a:p>
            <a:r>
              <a:rPr lang="en-GB" b="0" dirty="0"/>
              <a:t>Some employers (mainly public sector) provide “pay protection” periods where employees are downgraded due to redundancy – provides for a period of time before pay is reduced rather than cliff edge </a:t>
            </a:r>
          </a:p>
          <a:p>
            <a:endParaRPr lang="en-GB" b="0" dirty="0"/>
          </a:p>
          <a:p>
            <a:pPr marL="457200" indent="-457200">
              <a:buAutoNum type="arabicParenR"/>
            </a:pPr>
            <a:endParaRPr lang="en-GB" b="0" dirty="0"/>
          </a:p>
          <a:p>
            <a:endParaRPr lang="en-GB" b="0" dirty="0"/>
          </a:p>
        </p:txBody>
      </p:sp>
    </p:spTree>
    <p:extLst>
      <p:ext uri="{BB962C8B-B14F-4D97-AF65-F5344CB8AC3E}">
        <p14:creationId xmlns:p14="http://schemas.microsoft.com/office/powerpoint/2010/main" val="514031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680A2-ED04-479A-A766-20454296CFF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A7B8C59-513A-4906-8B18-9629C20E3F49}"/>
              </a:ext>
            </a:extLst>
          </p:cNvPr>
          <p:cNvSpPr>
            <a:spLocks noGrp="1"/>
          </p:cNvSpPr>
          <p:nvPr>
            <p:ph idx="1"/>
          </p:nvPr>
        </p:nvSpPr>
        <p:spPr/>
        <p:txBody>
          <a:bodyPr/>
          <a:lstStyle/>
          <a:p>
            <a:r>
              <a:rPr lang="en-GB" b="1" dirty="0"/>
              <a:t>13</a:t>
            </a:r>
          </a:p>
          <a:p>
            <a:r>
              <a:rPr lang="en-GB" b="1" dirty="0"/>
              <a:t>Collective consultation</a:t>
            </a:r>
          </a:p>
        </p:txBody>
      </p:sp>
      <p:sp>
        <p:nvSpPr>
          <p:cNvPr id="4" name="Footer Placeholder 3">
            <a:extLst>
              <a:ext uri="{FF2B5EF4-FFF2-40B4-BE49-F238E27FC236}">
                <a16:creationId xmlns:a16="http://schemas.microsoft.com/office/drawing/2014/main" id="{F3BA0612-869A-4A7A-9F13-ADD8209869A3}"/>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5D1A6005-0E14-4E49-A17F-687C02FAAA76}"/>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F64F1C65-213F-4E5D-BF35-72FDC273E404}"/>
              </a:ext>
            </a:extLst>
          </p:cNvPr>
          <p:cNvSpPr>
            <a:spLocks noGrp="1"/>
          </p:cNvSpPr>
          <p:nvPr>
            <p:ph type="body" sz="quarter" idx="14"/>
          </p:nvPr>
        </p:nvSpPr>
        <p:spPr>
          <a:xfrm>
            <a:off x="5231219" y="1069784"/>
            <a:ext cx="10413594" cy="5543550"/>
          </a:xfrm>
        </p:spPr>
        <p:txBody>
          <a:bodyPr/>
          <a:lstStyle/>
          <a:p>
            <a:r>
              <a:rPr lang="en-GB" dirty="0"/>
              <a:t>Section 188 Trade Union and Labour Relations (Consolidation) Act 1992 (TULCRA)</a:t>
            </a:r>
          </a:p>
          <a:p>
            <a:r>
              <a:rPr lang="en-GB" dirty="0"/>
              <a:t>Duty to collectively consult if employer:</a:t>
            </a:r>
          </a:p>
          <a:p>
            <a:pPr marL="457200" indent="-457200">
              <a:buAutoNum type="arabicParenR"/>
            </a:pPr>
            <a:r>
              <a:rPr lang="en-GB" b="0" dirty="0"/>
              <a:t>proposing to dismiss as redundant 20 or more employees</a:t>
            </a:r>
          </a:p>
          <a:p>
            <a:pPr marL="457200" indent="-457200">
              <a:buAutoNum type="arabicParenR"/>
            </a:pPr>
            <a:r>
              <a:rPr lang="en-GB" b="0" dirty="0"/>
              <a:t> at one establishment </a:t>
            </a:r>
          </a:p>
          <a:p>
            <a:pPr marL="457200" indent="-457200">
              <a:buAutoNum type="arabicParenR"/>
            </a:pPr>
            <a:r>
              <a:rPr lang="en-GB" b="0" dirty="0"/>
              <a:t>within a 90-day period</a:t>
            </a:r>
          </a:p>
          <a:p>
            <a:r>
              <a:rPr lang="en-GB" b="0" dirty="0"/>
              <a:t>If duty triggered, employer must consult with “appropriate representatives” of the </a:t>
            </a:r>
            <a:r>
              <a:rPr lang="en-GB" dirty="0"/>
              <a:t>“affected employees” (not just those at risk, but impacted by measures connected to the dismissals)</a:t>
            </a:r>
            <a:r>
              <a:rPr lang="en-GB" b="0" dirty="0"/>
              <a:t>:</a:t>
            </a:r>
          </a:p>
          <a:p>
            <a:pPr marL="342900" indent="-342900">
              <a:buFont typeface="Georgia" panose="02040502050405020303" pitchFamily="18" charset="0"/>
              <a:buChar char="─"/>
            </a:pPr>
            <a:r>
              <a:rPr lang="en-GB" b="0" dirty="0"/>
              <a:t>Representatives of a recognised trade union; or (if not present)</a:t>
            </a:r>
          </a:p>
          <a:p>
            <a:pPr marL="342900" indent="-342900">
              <a:buFont typeface="Georgia" panose="02040502050405020303" pitchFamily="18" charset="0"/>
              <a:buChar char="─"/>
            </a:pPr>
            <a:r>
              <a:rPr lang="en-GB" b="0" dirty="0"/>
              <a:t>Employee representatives specifically elected for the consultation on that proposal; or</a:t>
            </a:r>
          </a:p>
          <a:p>
            <a:pPr marL="342900" indent="-342900">
              <a:buFont typeface="Georgia" panose="02040502050405020303" pitchFamily="18" charset="0"/>
              <a:buChar char="─"/>
            </a:pPr>
            <a:r>
              <a:rPr lang="en-GB" b="0" dirty="0"/>
              <a:t>Elected or appointed representatives not specifically elected for the consultation</a:t>
            </a:r>
          </a:p>
          <a:p>
            <a:r>
              <a:rPr lang="en-GB" dirty="0"/>
              <a:t>(Same principles as “appropriate representatives” for TUPE consultation – see lecture for 13.03.2024 on TUPE)</a:t>
            </a:r>
          </a:p>
          <a:p>
            <a:endParaRPr lang="en-GB" dirty="0"/>
          </a:p>
        </p:txBody>
      </p:sp>
    </p:spTree>
    <p:extLst>
      <p:ext uri="{BB962C8B-B14F-4D97-AF65-F5344CB8AC3E}">
        <p14:creationId xmlns:p14="http://schemas.microsoft.com/office/powerpoint/2010/main" val="12151036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6FC6E-A148-4EB2-901A-A5644CD2834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1FBF3A9-9A25-4F25-B818-AF209573B9BF}"/>
              </a:ext>
            </a:extLst>
          </p:cNvPr>
          <p:cNvSpPr>
            <a:spLocks noGrp="1"/>
          </p:cNvSpPr>
          <p:nvPr>
            <p:ph idx="1"/>
          </p:nvPr>
        </p:nvSpPr>
        <p:spPr/>
        <p:txBody>
          <a:bodyPr/>
          <a:lstStyle/>
          <a:p>
            <a:r>
              <a:rPr lang="en-GB" b="1" dirty="0"/>
              <a:t>When does consultation </a:t>
            </a:r>
          </a:p>
          <a:p>
            <a:r>
              <a:rPr lang="en-GB" b="1" dirty="0"/>
              <a:t>begin?</a:t>
            </a:r>
          </a:p>
        </p:txBody>
      </p:sp>
      <p:sp>
        <p:nvSpPr>
          <p:cNvPr id="4" name="Footer Placeholder 3">
            <a:extLst>
              <a:ext uri="{FF2B5EF4-FFF2-40B4-BE49-F238E27FC236}">
                <a16:creationId xmlns:a16="http://schemas.microsoft.com/office/drawing/2014/main" id="{E4A5E0B6-A273-4D22-8436-458F677AEB21}"/>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866C9B56-B7DC-4DA6-BD57-D685203E9B8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DB84FC53-C02E-4C73-8FAF-474ADF0CBCB7}"/>
              </a:ext>
            </a:extLst>
          </p:cNvPr>
          <p:cNvSpPr>
            <a:spLocks noGrp="1"/>
          </p:cNvSpPr>
          <p:nvPr>
            <p:ph type="body" sz="quarter" idx="14"/>
          </p:nvPr>
        </p:nvSpPr>
        <p:spPr>
          <a:xfrm>
            <a:off x="6954534" y="745084"/>
            <a:ext cx="8668065" cy="5543550"/>
          </a:xfrm>
        </p:spPr>
        <p:txBody>
          <a:bodyPr/>
          <a:lstStyle/>
          <a:p>
            <a:pPr marL="342900" indent="-342900">
              <a:buFont typeface="Georgia" panose="02040502050405020303" pitchFamily="18" charset="0"/>
              <a:buChar char="─"/>
            </a:pPr>
            <a:r>
              <a:rPr lang="en-GB" b="0" dirty="0"/>
              <a:t>If the employer is proposing to dismiss 100 or more employees at one establishment within a 90-day period, consultation must begin</a:t>
            </a:r>
            <a:r>
              <a:rPr lang="en-GB" dirty="0"/>
              <a:t> at least 45 days before the first dismissal takes effect</a:t>
            </a:r>
            <a:r>
              <a:rPr lang="en-GB" b="0" dirty="0"/>
              <a:t>.</a:t>
            </a:r>
          </a:p>
          <a:p>
            <a:pPr marL="342900" indent="-342900">
              <a:buFont typeface="Georgia" panose="02040502050405020303" pitchFamily="18" charset="0"/>
              <a:buChar char="─"/>
            </a:pPr>
            <a:r>
              <a:rPr lang="en-GB" b="0" dirty="0"/>
              <a:t>If the employer is proposing to dismiss </a:t>
            </a:r>
            <a:r>
              <a:rPr lang="en-GB" dirty="0"/>
              <a:t>between 20 and 99 employees</a:t>
            </a:r>
            <a:r>
              <a:rPr lang="en-GB" b="0" dirty="0"/>
              <a:t> in a 90-day period, consultation must begin </a:t>
            </a:r>
            <a:r>
              <a:rPr lang="en-GB" dirty="0"/>
              <a:t>at least 30 days before the first dismissal takes effect</a:t>
            </a:r>
            <a:endParaRPr lang="en-GB" b="0" dirty="0"/>
          </a:p>
          <a:p>
            <a:pPr marL="342900" indent="-342900">
              <a:buFont typeface="Georgia" panose="02040502050405020303" pitchFamily="18" charset="0"/>
              <a:buChar char="─"/>
            </a:pPr>
            <a:r>
              <a:rPr lang="en-GB" b="0" dirty="0"/>
              <a:t>Proposed voluntary redundancies should be included in the numbers.  </a:t>
            </a:r>
          </a:p>
          <a:p>
            <a:pPr marL="342900" indent="-342900">
              <a:buFont typeface="Georgia" panose="02040502050405020303" pitchFamily="18" charset="0"/>
              <a:buChar char="─"/>
            </a:pPr>
            <a:r>
              <a:rPr lang="en-GB" b="0" dirty="0"/>
              <a:t>“</a:t>
            </a:r>
            <a:r>
              <a:rPr lang="en-GB" dirty="0"/>
              <a:t>Establishment” – question of degree, not just based on geographical location</a:t>
            </a:r>
            <a:endParaRPr lang="en-GB" b="0" dirty="0"/>
          </a:p>
          <a:p>
            <a:r>
              <a:rPr lang="en-GB" b="0" dirty="0"/>
              <a:t>e.g. separate sites with own local management and little movement of employees between sites – likely to be separate establishments</a:t>
            </a:r>
          </a:p>
          <a:p>
            <a:r>
              <a:rPr lang="en-GB" b="0" dirty="0"/>
              <a:t>If sites have common management, production, employees etc – likely to be single establishment</a:t>
            </a:r>
          </a:p>
          <a:p>
            <a:r>
              <a:rPr lang="en-GB" dirty="0"/>
              <a:t>Collective redundancy may be required for some sites, but not others</a:t>
            </a:r>
          </a:p>
          <a:p>
            <a:endParaRPr lang="en-GB" b="0" dirty="0"/>
          </a:p>
        </p:txBody>
      </p:sp>
    </p:spTree>
    <p:extLst>
      <p:ext uri="{BB962C8B-B14F-4D97-AF65-F5344CB8AC3E}">
        <p14:creationId xmlns:p14="http://schemas.microsoft.com/office/powerpoint/2010/main" val="34523735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924D4-78FA-4664-A1EC-A890282BC2A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512CA2-C2D6-4C42-AEFF-579162967CBB}"/>
              </a:ext>
            </a:extLst>
          </p:cNvPr>
          <p:cNvSpPr>
            <a:spLocks noGrp="1"/>
          </p:cNvSpPr>
          <p:nvPr>
            <p:ph idx="1"/>
          </p:nvPr>
        </p:nvSpPr>
        <p:spPr/>
        <p:txBody>
          <a:bodyPr/>
          <a:lstStyle/>
          <a:p>
            <a:r>
              <a:rPr lang="en-GB" b="1" dirty="0"/>
              <a:t>When does</a:t>
            </a:r>
          </a:p>
          <a:p>
            <a:r>
              <a:rPr lang="en-GB" b="1" dirty="0"/>
              <a:t>consultation</a:t>
            </a:r>
          </a:p>
          <a:p>
            <a:r>
              <a:rPr lang="en-GB" b="1" dirty="0"/>
              <a:t>begin?</a:t>
            </a:r>
          </a:p>
          <a:p>
            <a:endParaRPr lang="en-GB" dirty="0"/>
          </a:p>
        </p:txBody>
      </p:sp>
      <p:sp>
        <p:nvSpPr>
          <p:cNvPr id="4" name="Footer Placeholder 3">
            <a:extLst>
              <a:ext uri="{FF2B5EF4-FFF2-40B4-BE49-F238E27FC236}">
                <a16:creationId xmlns:a16="http://schemas.microsoft.com/office/drawing/2014/main" id="{8677D8DF-6373-4C80-B287-E72477D9D40F}"/>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09E8B32-057E-4391-B17A-BEEFCB515780}"/>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6C6C3559-8BDC-4112-AF38-87351E8CE843}"/>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Consultation should take place "in good time” before redundancies take effect (i.e. terminations take effect)</a:t>
            </a:r>
          </a:p>
          <a:p>
            <a:pPr marL="342900" indent="-342900">
              <a:buFont typeface="Georgia" panose="02040502050405020303" pitchFamily="18" charset="0"/>
              <a:buChar char="─"/>
            </a:pPr>
            <a:r>
              <a:rPr lang="en-GB" dirty="0"/>
              <a:t>The timescales on the previous slides are minimum requirements</a:t>
            </a:r>
          </a:p>
          <a:p>
            <a:pPr marL="342900" indent="-342900">
              <a:buFont typeface="Georgia" panose="02040502050405020303" pitchFamily="18" charset="0"/>
              <a:buChar char="─"/>
            </a:pPr>
            <a:r>
              <a:rPr lang="en-GB" b="0" dirty="0"/>
              <a:t>The relevant minimum period may be insufficient for there to be proper consultation on all the issues on which the employer is obliged to consult. </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r>
              <a:rPr lang="en-GB" b="0" dirty="0"/>
              <a:t>No requirement for consultation to last 30/45 days if genuinely exhausted before then</a:t>
            </a:r>
          </a:p>
          <a:p>
            <a:r>
              <a:rPr lang="en-GB" b="0" dirty="0"/>
              <a:t>BUT – dismissals cannot be effective in 30/45 day period</a:t>
            </a:r>
          </a:p>
          <a:p>
            <a:r>
              <a:rPr lang="en-GB" b="0" dirty="0"/>
              <a:t>Employers can issue redundancy notices in 30/45 day period, provided notice expires after this period</a:t>
            </a:r>
          </a:p>
        </p:txBody>
      </p:sp>
    </p:spTree>
    <p:extLst>
      <p:ext uri="{BB962C8B-B14F-4D97-AF65-F5344CB8AC3E}">
        <p14:creationId xmlns:p14="http://schemas.microsoft.com/office/powerpoint/2010/main" val="8801003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F3220-246A-4090-A69D-C9784F668C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A50289-7BCD-4D2E-8129-C3A849375A89}"/>
              </a:ext>
            </a:extLst>
          </p:cNvPr>
          <p:cNvSpPr>
            <a:spLocks noGrp="1"/>
          </p:cNvSpPr>
          <p:nvPr>
            <p:ph idx="1"/>
          </p:nvPr>
        </p:nvSpPr>
        <p:spPr/>
        <p:txBody>
          <a:bodyPr/>
          <a:lstStyle/>
          <a:p>
            <a:r>
              <a:rPr lang="en-GB" b="1" dirty="0"/>
              <a:t>How long should consultation last?</a:t>
            </a:r>
          </a:p>
        </p:txBody>
      </p:sp>
      <p:sp>
        <p:nvSpPr>
          <p:cNvPr id="4" name="Footer Placeholder 3">
            <a:extLst>
              <a:ext uri="{FF2B5EF4-FFF2-40B4-BE49-F238E27FC236}">
                <a16:creationId xmlns:a16="http://schemas.microsoft.com/office/drawing/2014/main" id="{93DE2B88-C349-4BE8-AE5F-D448B08B72D1}"/>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CF1B3651-754A-486B-A06C-A89E62B83295}"/>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261B799-3385-4A77-A4FC-19C5D25AD7C7}"/>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There is a misconception that collective consultation must last for the relevant minimum period.</a:t>
            </a:r>
          </a:p>
          <a:p>
            <a:pPr marL="342900" indent="-342900">
              <a:buFont typeface="Georgia" panose="02040502050405020303" pitchFamily="18" charset="0"/>
              <a:buChar char="─"/>
            </a:pPr>
            <a:r>
              <a:rPr lang="en-GB" b="0" dirty="0"/>
              <a:t>In practice, many employers will ensure that consultation lasts the relevant minimum period before implementing the individual redundancies.</a:t>
            </a:r>
          </a:p>
          <a:p>
            <a:pPr marL="342900" indent="-342900">
              <a:buFont typeface="Georgia" panose="02040502050405020303" pitchFamily="18" charset="0"/>
              <a:buChar char="─"/>
            </a:pPr>
            <a:r>
              <a:rPr lang="en-GB" b="0" dirty="0"/>
              <a:t>This is a prudent approach as there is a danger that the employer will be held not to have allowed the consultation to run its full course. </a:t>
            </a:r>
          </a:p>
          <a:p>
            <a:pPr marL="342900" indent="-342900">
              <a:buFont typeface="Georgia" panose="02040502050405020303" pitchFamily="18" charset="0"/>
              <a:buChar char="─"/>
            </a:pPr>
            <a:r>
              <a:rPr lang="en-GB" b="0" dirty="0"/>
              <a:t>The process should continue for as long as is necessary to either reach an agreement or exhaust the possibility of agreement, however the process is not open ended.</a:t>
            </a:r>
          </a:p>
          <a:p>
            <a:endParaRPr lang="en-GB" dirty="0"/>
          </a:p>
        </p:txBody>
      </p:sp>
    </p:spTree>
    <p:extLst>
      <p:ext uri="{BB962C8B-B14F-4D97-AF65-F5344CB8AC3E}">
        <p14:creationId xmlns:p14="http://schemas.microsoft.com/office/powerpoint/2010/main" val="38337156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C77B6-23C0-4436-B96E-7A326D56FFA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FCBAE35-A91F-4B0F-B81C-26AB25227D01}"/>
              </a:ext>
            </a:extLst>
          </p:cNvPr>
          <p:cNvSpPr>
            <a:spLocks noGrp="1"/>
          </p:cNvSpPr>
          <p:nvPr>
            <p:ph idx="1"/>
          </p:nvPr>
        </p:nvSpPr>
        <p:spPr>
          <a:xfrm>
            <a:off x="633573" y="1972385"/>
            <a:ext cx="6277590" cy="5855035"/>
          </a:xfrm>
        </p:spPr>
        <p:txBody>
          <a:bodyPr/>
          <a:lstStyle/>
          <a:p>
            <a:r>
              <a:rPr lang="en-GB" b="1" dirty="0"/>
              <a:t>Stage 1: Provision</a:t>
            </a:r>
          </a:p>
          <a:p>
            <a:r>
              <a:rPr lang="en-GB" b="1" dirty="0"/>
              <a:t>of information</a:t>
            </a:r>
          </a:p>
        </p:txBody>
      </p:sp>
      <p:sp>
        <p:nvSpPr>
          <p:cNvPr id="4" name="Footer Placeholder 3">
            <a:extLst>
              <a:ext uri="{FF2B5EF4-FFF2-40B4-BE49-F238E27FC236}">
                <a16:creationId xmlns:a16="http://schemas.microsoft.com/office/drawing/2014/main" id="{7E7D39FA-B9F0-4F8A-BD80-CA4ADDA11451}"/>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154A1069-C86A-4543-B457-6DA0EEA967B4}"/>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F503431B-CDF0-4947-BF3E-793BA85D3BB2}"/>
              </a:ext>
            </a:extLst>
          </p:cNvPr>
          <p:cNvSpPr>
            <a:spLocks noGrp="1"/>
          </p:cNvSpPr>
          <p:nvPr>
            <p:ph type="body" sz="quarter" idx="14"/>
          </p:nvPr>
        </p:nvSpPr>
        <p:spPr>
          <a:xfrm>
            <a:off x="6485860" y="930680"/>
            <a:ext cx="9136739" cy="5543550"/>
          </a:xfrm>
        </p:spPr>
        <p:txBody>
          <a:bodyPr/>
          <a:lstStyle/>
          <a:p>
            <a:r>
              <a:rPr lang="en-GB" dirty="0"/>
              <a:t>Following identification/selection of appropriate reps of affected employees, employers must send written confirmation of certain information to those reps (aka “section 188 letter”) = starting point of consultation period</a:t>
            </a:r>
          </a:p>
          <a:p>
            <a:r>
              <a:rPr lang="en-GB" b="0" dirty="0"/>
              <a:t>The following minimum information must be provided:</a:t>
            </a:r>
          </a:p>
          <a:p>
            <a:pPr marL="342900" indent="-342900">
              <a:buFont typeface="Georgia" panose="02040502050405020303" pitchFamily="18" charset="0"/>
              <a:buChar char="─"/>
            </a:pPr>
            <a:r>
              <a:rPr lang="en-GB" b="0" dirty="0"/>
              <a:t>The reasons for the proposed dismissals</a:t>
            </a:r>
          </a:p>
          <a:p>
            <a:pPr marL="342900" indent="-342900">
              <a:buFont typeface="Georgia" panose="02040502050405020303" pitchFamily="18" charset="0"/>
              <a:buChar char="─"/>
            </a:pPr>
            <a:r>
              <a:rPr lang="en-GB" b="0" dirty="0"/>
              <a:t>The numbers and descriptions of employees whom the employer is proposing to make redundant.</a:t>
            </a:r>
          </a:p>
          <a:p>
            <a:pPr marL="342900" indent="-342900">
              <a:buFont typeface="Georgia" panose="02040502050405020303" pitchFamily="18" charset="0"/>
              <a:buChar char="─"/>
            </a:pPr>
            <a:r>
              <a:rPr lang="en-GB" b="0" dirty="0"/>
              <a:t>The total number of employees employed by the employer at the establishment.</a:t>
            </a:r>
          </a:p>
          <a:p>
            <a:pPr marL="342900" indent="-342900">
              <a:buFont typeface="Georgia" panose="02040502050405020303" pitchFamily="18" charset="0"/>
              <a:buChar char="─"/>
            </a:pPr>
            <a:r>
              <a:rPr lang="en-GB" b="0" dirty="0"/>
              <a:t>The proposed method of selecting employees</a:t>
            </a:r>
          </a:p>
          <a:p>
            <a:pPr marL="342900" indent="-342900">
              <a:buFont typeface="Georgia" panose="02040502050405020303" pitchFamily="18" charset="0"/>
              <a:buChar char="─"/>
            </a:pPr>
            <a:r>
              <a:rPr lang="en-GB" b="0" dirty="0"/>
              <a:t>The proposed method of carrying out the dismissals</a:t>
            </a:r>
          </a:p>
          <a:p>
            <a:pPr marL="342900" indent="-342900">
              <a:buFont typeface="Georgia" panose="02040502050405020303" pitchFamily="18" charset="0"/>
              <a:buChar char="─"/>
            </a:pPr>
            <a:r>
              <a:rPr lang="en-GB" b="0" dirty="0"/>
              <a:t>The proposed method of calculating the redundancy payments to be made (over and above the statutory redundancy payment) to employees who may be dismissed.</a:t>
            </a:r>
          </a:p>
          <a:p>
            <a:pPr marL="342900" indent="-342900">
              <a:buFont typeface="Georgia" panose="02040502050405020303" pitchFamily="18" charset="0"/>
              <a:buChar char="─"/>
            </a:pPr>
            <a:r>
              <a:rPr lang="en-GB" b="0" dirty="0"/>
              <a:t>Suitable information about the employer's use of agency workers.</a:t>
            </a:r>
          </a:p>
          <a:p>
            <a:pPr marL="342900" indent="-342900">
              <a:buFont typeface="Georgia" panose="02040502050405020303" pitchFamily="18" charset="0"/>
              <a:buChar char="─"/>
            </a:pPr>
            <a:endParaRPr lang="en-GB" b="0" dirty="0"/>
          </a:p>
          <a:p>
            <a:endParaRPr lang="en-GB" dirty="0"/>
          </a:p>
        </p:txBody>
      </p:sp>
    </p:spTree>
    <p:extLst>
      <p:ext uri="{BB962C8B-B14F-4D97-AF65-F5344CB8AC3E}">
        <p14:creationId xmlns:p14="http://schemas.microsoft.com/office/powerpoint/2010/main" val="13896785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3DFC3-B34B-42CB-B901-9B1BE6E364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67C116A-5CF6-41A3-82E1-9969625030B2}"/>
              </a:ext>
            </a:extLst>
          </p:cNvPr>
          <p:cNvSpPr>
            <a:spLocks noGrp="1"/>
          </p:cNvSpPr>
          <p:nvPr>
            <p:ph idx="1"/>
          </p:nvPr>
        </p:nvSpPr>
        <p:spPr/>
        <p:txBody>
          <a:bodyPr/>
          <a:lstStyle/>
          <a:p>
            <a:r>
              <a:rPr lang="en-GB" b="1" dirty="0"/>
              <a:t>Stage 2: Process of consultation</a:t>
            </a:r>
          </a:p>
        </p:txBody>
      </p:sp>
      <p:sp>
        <p:nvSpPr>
          <p:cNvPr id="4" name="Footer Placeholder 3">
            <a:extLst>
              <a:ext uri="{FF2B5EF4-FFF2-40B4-BE49-F238E27FC236}">
                <a16:creationId xmlns:a16="http://schemas.microsoft.com/office/drawing/2014/main" id="{C5A4A283-3BE6-4648-8DAF-29BAC2685C92}"/>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AB5A0A44-1EF7-40EF-9985-42252A8B4E3A}"/>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A6F6CE74-CF94-4126-AD4C-8B4C144FBFF5}"/>
              </a:ext>
            </a:extLst>
          </p:cNvPr>
          <p:cNvSpPr>
            <a:spLocks noGrp="1"/>
          </p:cNvSpPr>
          <p:nvPr>
            <p:ph type="body" sz="quarter" idx="14"/>
          </p:nvPr>
        </p:nvSpPr>
        <p:spPr>
          <a:xfrm>
            <a:off x="7361832" y="1097642"/>
            <a:ext cx="7495221" cy="5543550"/>
          </a:xfrm>
        </p:spPr>
        <p:txBody>
          <a:bodyPr/>
          <a:lstStyle/>
          <a:p>
            <a:r>
              <a:rPr lang="en-GB" b="0" dirty="0"/>
              <a:t>Consultations will be fair when:</a:t>
            </a:r>
          </a:p>
          <a:p>
            <a:pPr marL="342900" indent="-342900">
              <a:buFont typeface="Georgia" panose="02040502050405020303" pitchFamily="18" charset="0"/>
              <a:buChar char="─"/>
            </a:pPr>
            <a:r>
              <a:rPr lang="en-GB" b="0" dirty="0"/>
              <a:t>It takes place at a formative stage (i.e. employer enters with an open mind to change any proposals)</a:t>
            </a:r>
          </a:p>
          <a:p>
            <a:pPr marL="342900" indent="-342900">
              <a:buFont typeface="Georgia" panose="02040502050405020303" pitchFamily="18" charset="0"/>
              <a:buChar char="─"/>
            </a:pPr>
            <a:r>
              <a:rPr lang="en-GB" b="0" dirty="0"/>
              <a:t>Adequate information is giving along with adequate time to respond.</a:t>
            </a:r>
          </a:p>
          <a:p>
            <a:pPr marL="342900" indent="-342900">
              <a:buFont typeface="Georgia" panose="02040502050405020303" pitchFamily="18" charset="0"/>
              <a:buChar char="─"/>
            </a:pPr>
            <a:r>
              <a:rPr lang="en-GB" b="0" dirty="0"/>
              <a:t>Conscientious consideration is given to the responses</a:t>
            </a:r>
          </a:p>
          <a:p>
            <a:pPr marL="342900" indent="-342900">
              <a:buFont typeface="Georgia" panose="02040502050405020303" pitchFamily="18" charset="0"/>
              <a:buChar char="─"/>
            </a:pPr>
            <a:r>
              <a:rPr lang="en-GB" b="0" dirty="0"/>
              <a:t>The employer gives the elected body/trade union real opportunity to fully understand the matters and the option to express their views.</a:t>
            </a:r>
          </a:p>
          <a:p>
            <a:pPr marL="342900" indent="-342900">
              <a:buFont typeface="Georgia" panose="02040502050405020303" pitchFamily="18" charset="0"/>
              <a:buChar char="─"/>
            </a:pPr>
            <a:r>
              <a:rPr lang="en-GB" b="0" dirty="0"/>
              <a:t>An employer is obliged to conduct consultation "with a view to reaching an agreement", it is not required to agree to any counter proposals made by the employee representatives.  </a:t>
            </a:r>
          </a:p>
          <a:p>
            <a:pPr marL="342900" indent="-342900">
              <a:buFont typeface="Georgia" panose="02040502050405020303" pitchFamily="18" charset="0"/>
              <a:buChar char="─"/>
            </a:pPr>
            <a:r>
              <a:rPr lang="en-GB" dirty="0"/>
              <a:t>The consultation process is akin to negotiation rather than a simple exchange of opposing positions.</a:t>
            </a:r>
          </a:p>
          <a:p>
            <a:endParaRPr lang="en-GB" dirty="0"/>
          </a:p>
        </p:txBody>
      </p:sp>
    </p:spTree>
    <p:extLst>
      <p:ext uri="{BB962C8B-B14F-4D97-AF65-F5344CB8AC3E}">
        <p14:creationId xmlns:p14="http://schemas.microsoft.com/office/powerpoint/2010/main" val="32344918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CD205-1F81-498B-8A31-EA52B1FF571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CB8CA3F-E7C8-4939-936C-7657148ACEBC}"/>
              </a:ext>
            </a:extLst>
          </p:cNvPr>
          <p:cNvSpPr>
            <a:spLocks noGrp="1"/>
          </p:cNvSpPr>
          <p:nvPr>
            <p:ph idx="1"/>
          </p:nvPr>
        </p:nvSpPr>
        <p:spPr/>
        <p:txBody>
          <a:bodyPr/>
          <a:lstStyle/>
          <a:p>
            <a:r>
              <a:rPr lang="en-GB" b="1" dirty="0"/>
              <a:t>Subject Matter of consultation</a:t>
            </a:r>
          </a:p>
        </p:txBody>
      </p:sp>
      <p:sp>
        <p:nvSpPr>
          <p:cNvPr id="4" name="Footer Placeholder 3">
            <a:extLst>
              <a:ext uri="{FF2B5EF4-FFF2-40B4-BE49-F238E27FC236}">
                <a16:creationId xmlns:a16="http://schemas.microsoft.com/office/drawing/2014/main" id="{BA1BF148-E771-46F8-B2D3-3BCD1B0C4A11}"/>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E7FCDF24-F1C3-4891-A22C-8E709F69913F}"/>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A789FB95-EFF6-4E13-887D-00D6198ACF21}"/>
              </a:ext>
            </a:extLst>
          </p:cNvPr>
          <p:cNvSpPr>
            <a:spLocks noGrp="1"/>
          </p:cNvSpPr>
          <p:nvPr>
            <p:ph type="body" sz="quarter" idx="14"/>
          </p:nvPr>
        </p:nvSpPr>
        <p:spPr>
          <a:xfrm>
            <a:off x="7859949" y="1655259"/>
            <a:ext cx="7655483" cy="5543550"/>
          </a:xfrm>
        </p:spPr>
        <p:txBody>
          <a:bodyPr/>
          <a:lstStyle/>
          <a:p>
            <a:pPr marL="342900" indent="-342900">
              <a:buFont typeface="Georgia" panose="02040502050405020303" pitchFamily="18" charset="0"/>
              <a:buChar char="─"/>
            </a:pPr>
            <a:r>
              <a:rPr lang="en-GB" b="0" dirty="0"/>
              <a:t>Consultation must be made "with a view to reaching agreement with the appropriate representatives" on:</a:t>
            </a:r>
          </a:p>
          <a:p>
            <a:pPr marL="342900" indent="-342900">
              <a:buFont typeface="Georgia" panose="02040502050405020303" pitchFamily="18" charset="0"/>
              <a:buChar char="─"/>
            </a:pPr>
            <a:r>
              <a:rPr lang="en-GB" b="0" dirty="0"/>
              <a:t>Avoiding dismissals.</a:t>
            </a:r>
          </a:p>
          <a:p>
            <a:pPr marL="342900" indent="-342900">
              <a:buFont typeface="Georgia" panose="02040502050405020303" pitchFamily="18" charset="0"/>
              <a:buChar char="─"/>
            </a:pPr>
            <a:r>
              <a:rPr lang="en-GB" b="0" dirty="0"/>
              <a:t>Reducing the number of employees to be dismissed.</a:t>
            </a:r>
          </a:p>
          <a:p>
            <a:pPr marL="342900" indent="-342900">
              <a:buFont typeface="Georgia" panose="02040502050405020303" pitchFamily="18" charset="0"/>
              <a:buChar char="─"/>
            </a:pPr>
            <a:r>
              <a:rPr lang="en-GB" b="0" dirty="0"/>
              <a:t>Mitigating the consequences of the dismissals.</a:t>
            </a:r>
          </a:p>
          <a:p>
            <a:pPr marL="342900" indent="-342900">
              <a:buFont typeface="Georgia" panose="02040502050405020303" pitchFamily="18" charset="0"/>
              <a:buChar char="─"/>
            </a:pPr>
            <a:r>
              <a:rPr lang="en-GB" b="0" dirty="0"/>
              <a:t>Case law suggests that an employer must consult over the business reasons for the redundancies</a:t>
            </a:r>
          </a:p>
          <a:p>
            <a:pPr marL="342900" indent="-342900">
              <a:buFont typeface="Georgia" panose="02040502050405020303" pitchFamily="18" charset="0"/>
              <a:buChar char="─"/>
            </a:pPr>
            <a:r>
              <a:rPr lang="en-GB" b="0" dirty="0"/>
              <a:t>There may be an implied obligation to consult over proposed measures taken in connection with the dismissals</a:t>
            </a:r>
          </a:p>
        </p:txBody>
      </p:sp>
    </p:spTree>
    <p:extLst>
      <p:ext uri="{BB962C8B-B14F-4D97-AF65-F5344CB8AC3E}">
        <p14:creationId xmlns:p14="http://schemas.microsoft.com/office/powerpoint/2010/main" val="36991893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E6DC7-B697-44FB-8F27-8B9C6F8F7D5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7BEA8BF-BCBC-445E-B78E-4A6D98E2FE83}"/>
              </a:ext>
            </a:extLst>
          </p:cNvPr>
          <p:cNvSpPr>
            <a:spLocks noGrp="1"/>
          </p:cNvSpPr>
          <p:nvPr>
            <p:ph idx="1"/>
          </p:nvPr>
        </p:nvSpPr>
        <p:spPr/>
        <p:txBody>
          <a:bodyPr/>
          <a:lstStyle/>
          <a:p>
            <a:r>
              <a:rPr lang="en-GB" b="1" dirty="0"/>
              <a:t>Changes to proposals</a:t>
            </a:r>
          </a:p>
        </p:txBody>
      </p:sp>
      <p:sp>
        <p:nvSpPr>
          <p:cNvPr id="4" name="Footer Placeholder 3">
            <a:extLst>
              <a:ext uri="{FF2B5EF4-FFF2-40B4-BE49-F238E27FC236}">
                <a16:creationId xmlns:a16="http://schemas.microsoft.com/office/drawing/2014/main" id="{DA3097D3-ABB3-4795-B541-36B9F41ACFE2}"/>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8E2C85DB-4198-4BD9-B528-E1F400FB8669}"/>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5E7A8B3-A4A7-4B3C-A0CA-39FBCBE2711E}"/>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The employer is under a continuing obligation to provide the represented body with information about any developments during the consultation process</a:t>
            </a:r>
          </a:p>
          <a:p>
            <a:pPr marL="342900" indent="-342900">
              <a:buFont typeface="Georgia" panose="02040502050405020303" pitchFamily="18" charset="0"/>
              <a:buChar char="─"/>
            </a:pPr>
            <a:endParaRPr lang="en-GB" b="0" dirty="0"/>
          </a:p>
          <a:p>
            <a:pPr marL="342900" indent="-342900">
              <a:buFont typeface="Georgia" panose="02040502050405020303" pitchFamily="18" charset="0"/>
              <a:buChar char="─"/>
            </a:pPr>
            <a:r>
              <a:rPr lang="en-GB" b="0" dirty="0"/>
              <a:t>If the proposals change sufficiently during the consultation period, the employer should start a new consultation process over the new proposals.</a:t>
            </a:r>
          </a:p>
          <a:p>
            <a:pPr marL="342900" indent="-342900">
              <a:buFont typeface="Georgia" panose="02040502050405020303" pitchFamily="18" charset="0"/>
              <a:buChar char="─"/>
            </a:pPr>
            <a:endParaRPr lang="en-GB" dirty="0"/>
          </a:p>
        </p:txBody>
      </p:sp>
    </p:spTree>
    <p:extLst>
      <p:ext uri="{BB962C8B-B14F-4D97-AF65-F5344CB8AC3E}">
        <p14:creationId xmlns:p14="http://schemas.microsoft.com/office/powerpoint/2010/main" val="2471809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679DB-9CF7-40E0-827C-532A3E8274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774618-CB35-4BFD-B874-3A4E6A6E7767}"/>
              </a:ext>
            </a:extLst>
          </p:cNvPr>
          <p:cNvSpPr>
            <a:spLocks noGrp="1"/>
          </p:cNvSpPr>
          <p:nvPr>
            <p:ph idx="1"/>
          </p:nvPr>
        </p:nvSpPr>
        <p:spPr/>
        <p:txBody>
          <a:bodyPr/>
          <a:lstStyle/>
          <a:p>
            <a:r>
              <a:rPr lang="en-GB" b="1" dirty="0"/>
              <a:t>Exceptions and defences</a:t>
            </a:r>
          </a:p>
        </p:txBody>
      </p:sp>
      <p:sp>
        <p:nvSpPr>
          <p:cNvPr id="4" name="Footer Placeholder 3">
            <a:extLst>
              <a:ext uri="{FF2B5EF4-FFF2-40B4-BE49-F238E27FC236}">
                <a16:creationId xmlns:a16="http://schemas.microsoft.com/office/drawing/2014/main" id="{63671CFB-F174-480D-B0BB-BEC973F8B3BA}"/>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B19FB90D-6BAE-4C65-81C0-7139E7D950D3}"/>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576EA890-3371-440F-9583-065449BDA148}"/>
              </a:ext>
            </a:extLst>
          </p:cNvPr>
          <p:cNvSpPr>
            <a:spLocks noGrp="1"/>
          </p:cNvSpPr>
          <p:nvPr>
            <p:ph type="body" sz="quarter" idx="14"/>
          </p:nvPr>
        </p:nvSpPr>
        <p:spPr/>
        <p:txBody>
          <a:bodyPr/>
          <a:lstStyle/>
          <a:p>
            <a:pPr marL="342900" indent="-342900">
              <a:buFont typeface="Georgia" panose="02040502050405020303" pitchFamily="18" charset="0"/>
              <a:buChar char="─"/>
            </a:pPr>
            <a:r>
              <a:rPr lang="en-GB" b="0" dirty="0"/>
              <a:t>If the employer invites the affected employees to elect representatives, and they fail to do so within a reasonable time, the employer does not need to collectively consult (see TUPE lecture next week)</a:t>
            </a:r>
          </a:p>
          <a:p>
            <a:pPr marL="342900" indent="-342900">
              <a:buFont typeface="Georgia" panose="02040502050405020303" pitchFamily="18" charset="0"/>
              <a:buChar char="─"/>
            </a:pPr>
            <a:r>
              <a:rPr lang="en-GB" b="0" dirty="0"/>
              <a:t>The employer's only obligation in these circumstances is to give each affected employee the s188 information directly</a:t>
            </a:r>
          </a:p>
          <a:p>
            <a:pPr marL="342900" indent="-342900">
              <a:buFont typeface="Georgia" panose="02040502050405020303" pitchFamily="18" charset="0"/>
              <a:buChar char="─"/>
            </a:pPr>
            <a:r>
              <a:rPr lang="en-GB" b="0" dirty="0"/>
              <a:t>Unlike TUPE, no microbusiness exception (</a:t>
            </a:r>
            <a:r>
              <a:rPr lang="en-GB" b="0" dirty="0" err="1"/>
              <a:t>i.e</a:t>
            </a:r>
            <a:r>
              <a:rPr lang="en-GB" b="0" dirty="0"/>
              <a:t> to trigger duty, employer will be by implication larger as it must employ at least 20 employees)</a:t>
            </a:r>
          </a:p>
        </p:txBody>
      </p:sp>
    </p:spTree>
    <p:extLst>
      <p:ext uri="{BB962C8B-B14F-4D97-AF65-F5344CB8AC3E}">
        <p14:creationId xmlns:p14="http://schemas.microsoft.com/office/powerpoint/2010/main" val="16064242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82DB7-092D-48EF-8068-523D9E7FFA5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8DB9A52-9422-4E08-AD49-971C3109E4C3}"/>
              </a:ext>
            </a:extLst>
          </p:cNvPr>
          <p:cNvSpPr>
            <a:spLocks noGrp="1"/>
          </p:cNvSpPr>
          <p:nvPr>
            <p:ph idx="1"/>
          </p:nvPr>
        </p:nvSpPr>
        <p:spPr/>
        <p:txBody>
          <a:bodyPr/>
          <a:lstStyle/>
          <a:p>
            <a:r>
              <a:rPr lang="en-GB" b="1" dirty="0"/>
              <a:t>The special circumstances defence</a:t>
            </a:r>
          </a:p>
        </p:txBody>
      </p:sp>
      <p:sp>
        <p:nvSpPr>
          <p:cNvPr id="4" name="Footer Placeholder 3">
            <a:extLst>
              <a:ext uri="{FF2B5EF4-FFF2-40B4-BE49-F238E27FC236}">
                <a16:creationId xmlns:a16="http://schemas.microsoft.com/office/drawing/2014/main" id="{79F48CB7-9C0B-4017-BEC6-E520435D2184}"/>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8FA7F602-0254-494B-8478-F05BBF70B11B}"/>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0734194E-FD7F-47A6-A444-843C34E92A2A}"/>
              </a:ext>
            </a:extLst>
          </p:cNvPr>
          <p:cNvSpPr>
            <a:spLocks noGrp="1"/>
          </p:cNvSpPr>
          <p:nvPr>
            <p:ph type="body" sz="quarter" idx="14"/>
          </p:nvPr>
        </p:nvSpPr>
        <p:spPr>
          <a:xfrm>
            <a:off x="8128794" y="1537757"/>
            <a:ext cx="7386638" cy="5543550"/>
          </a:xfrm>
        </p:spPr>
        <p:txBody>
          <a:bodyPr/>
          <a:lstStyle/>
          <a:p>
            <a:r>
              <a:rPr lang="en-GB" b="0" dirty="0"/>
              <a:t>The exception applies where there are special circumstances which render it not reasonably practicable for the employer to comply with the requirement to:</a:t>
            </a:r>
          </a:p>
          <a:p>
            <a:pPr marL="342900" indent="-342900">
              <a:buFont typeface="Georgia" panose="02040502050405020303" pitchFamily="18" charset="0"/>
              <a:buChar char="─"/>
            </a:pPr>
            <a:r>
              <a:rPr lang="en-GB" b="0" dirty="0"/>
              <a:t>begin in good time and at least the relevant minimum period before the first dismissal.</a:t>
            </a:r>
          </a:p>
          <a:p>
            <a:pPr marL="342900" indent="-342900">
              <a:buFont typeface="Georgia" panose="02040502050405020303" pitchFamily="18" charset="0"/>
              <a:buChar char="─"/>
            </a:pPr>
            <a:r>
              <a:rPr lang="en-GB" b="0" dirty="0"/>
              <a:t>consult with a view to reaching agreement about ways of:</a:t>
            </a:r>
          </a:p>
          <a:p>
            <a:pPr marL="342900" indent="-342900">
              <a:buFont typeface="Georgia" panose="02040502050405020303" pitchFamily="18" charset="0"/>
              <a:buChar char="─"/>
            </a:pPr>
            <a:r>
              <a:rPr lang="en-GB" b="0" dirty="0"/>
              <a:t>avoiding dismissals, reducing the numbers of employees to be dismissed; and</a:t>
            </a:r>
          </a:p>
          <a:p>
            <a:pPr marL="342900" indent="-342900">
              <a:buFont typeface="Georgia" panose="02040502050405020303" pitchFamily="18" charset="0"/>
              <a:buChar char="─"/>
            </a:pPr>
            <a:r>
              <a:rPr lang="en-GB" b="0" dirty="0"/>
              <a:t>mitigating the consequences of the dismissals; or</a:t>
            </a:r>
          </a:p>
          <a:p>
            <a:pPr marL="342900" indent="-342900">
              <a:buFont typeface="Georgia" panose="02040502050405020303" pitchFamily="18" charset="0"/>
              <a:buChar char="─"/>
            </a:pPr>
            <a:r>
              <a:rPr lang="en-GB" b="0" dirty="0"/>
              <a:t>To provide the statutory information under section 188(4).</a:t>
            </a:r>
          </a:p>
          <a:p>
            <a:r>
              <a:rPr lang="en-GB" b="0" dirty="0"/>
              <a:t>Very limited scope in practice – employers expected to follow as much of the requirements of section 188 as reasonably practicable</a:t>
            </a:r>
          </a:p>
        </p:txBody>
      </p:sp>
    </p:spTree>
    <p:extLst>
      <p:ext uri="{BB962C8B-B14F-4D97-AF65-F5344CB8AC3E}">
        <p14:creationId xmlns:p14="http://schemas.microsoft.com/office/powerpoint/2010/main" val="9460782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7D41-F53A-4215-9F89-8EF3351BF4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5E4873F-5C2C-4D8C-8DDC-7717B506A1F6}"/>
              </a:ext>
            </a:extLst>
          </p:cNvPr>
          <p:cNvSpPr>
            <a:spLocks noGrp="1"/>
          </p:cNvSpPr>
          <p:nvPr>
            <p:ph idx="1"/>
          </p:nvPr>
        </p:nvSpPr>
        <p:spPr>
          <a:xfrm>
            <a:off x="302000" y="1972385"/>
            <a:ext cx="6667340" cy="5855035"/>
          </a:xfrm>
        </p:spPr>
        <p:txBody>
          <a:bodyPr/>
          <a:lstStyle/>
          <a:p>
            <a:r>
              <a:rPr lang="en-GB" b="1" dirty="0"/>
              <a:t>Claims and special circumstances defence </a:t>
            </a:r>
          </a:p>
        </p:txBody>
      </p:sp>
      <p:sp>
        <p:nvSpPr>
          <p:cNvPr id="4" name="Footer Placeholder 3">
            <a:extLst>
              <a:ext uri="{FF2B5EF4-FFF2-40B4-BE49-F238E27FC236}">
                <a16:creationId xmlns:a16="http://schemas.microsoft.com/office/drawing/2014/main" id="{0FFE6745-F77B-4FFF-BE7D-A17648F9C9BC}"/>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3C401E-B5B8-4C6A-BE41-E59EE14A188D}"/>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6EDC268-32F5-49FC-8FE1-B6F89477E7B2}"/>
              </a:ext>
            </a:extLst>
          </p:cNvPr>
          <p:cNvSpPr>
            <a:spLocks noGrp="1"/>
          </p:cNvSpPr>
          <p:nvPr>
            <p:ph type="body" sz="quarter" idx="14"/>
          </p:nvPr>
        </p:nvSpPr>
        <p:spPr>
          <a:xfrm>
            <a:off x="6640083" y="974532"/>
            <a:ext cx="8875349" cy="5543550"/>
          </a:xfrm>
        </p:spPr>
        <p:txBody>
          <a:bodyPr/>
          <a:lstStyle/>
          <a:p>
            <a:r>
              <a:rPr lang="en-GB" dirty="0"/>
              <a:t>Claims for failure to collectively consult similar to failure to inform and consult under TUPE (see TUPE lecture on 13.3.23)  – brought by unions/reps or individuals</a:t>
            </a:r>
          </a:p>
          <a:p>
            <a:r>
              <a:rPr lang="en-GB" dirty="0"/>
              <a:t>Remedy:</a:t>
            </a:r>
          </a:p>
          <a:p>
            <a:pPr marL="457200" indent="-457200">
              <a:buAutoNum type="arabicParenR"/>
            </a:pPr>
            <a:r>
              <a:rPr lang="en-GB" b="0" dirty="0"/>
              <a:t>Declaration by tribunal the complaint is well-founded; and</a:t>
            </a:r>
          </a:p>
          <a:p>
            <a:pPr marL="457200" indent="-457200">
              <a:buAutoNum type="arabicParenR"/>
            </a:pPr>
            <a:r>
              <a:rPr lang="en-GB" dirty="0"/>
              <a:t>“appropriate compensation“</a:t>
            </a:r>
          </a:p>
          <a:p>
            <a:r>
              <a:rPr lang="en-GB" b="0" dirty="0"/>
              <a:t>= a sum which is just and equitable having regard to the seriousness of the failure to comply</a:t>
            </a:r>
          </a:p>
          <a:p>
            <a:r>
              <a:rPr lang="en-GB" dirty="0"/>
              <a:t>Maximum compensation = 90 days pay based on actual pay, not capped, for each affected employee bringing a claim (or represented by the union/rep)</a:t>
            </a:r>
          </a:p>
          <a:p>
            <a:r>
              <a:rPr lang="en-GB" dirty="0"/>
              <a:t>90 days pay = usually a starting point, reduced based on level of compliance with the requirements of s188 and mitigating factors </a:t>
            </a:r>
          </a:p>
          <a:p>
            <a:r>
              <a:rPr lang="en-GB" b="0" dirty="0"/>
              <a:t>Technical breaches can result in reduced compensation payments</a:t>
            </a:r>
          </a:p>
          <a:p>
            <a:r>
              <a:rPr lang="en-GB" dirty="0"/>
              <a:t>Potential huge liability for large scale redundancies = 1/4 of annual payroll costs</a:t>
            </a:r>
          </a:p>
          <a:p>
            <a:endParaRPr lang="en-GB" b="0" dirty="0"/>
          </a:p>
        </p:txBody>
      </p:sp>
    </p:spTree>
    <p:extLst>
      <p:ext uri="{BB962C8B-B14F-4D97-AF65-F5344CB8AC3E}">
        <p14:creationId xmlns:p14="http://schemas.microsoft.com/office/powerpoint/2010/main" val="30384235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7D41-F53A-4215-9F89-8EF3351BF4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5E4873F-5C2C-4D8C-8DDC-7717B506A1F6}"/>
              </a:ext>
            </a:extLst>
          </p:cNvPr>
          <p:cNvSpPr>
            <a:spLocks noGrp="1"/>
          </p:cNvSpPr>
          <p:nvPr>
            <p:ph idx="1"/>
          </p:nvPr>
        </p:nvSpPr>
        <p:spPr>
          <a:xfrm>
            <a:off x="302000" y="1972385"/>
            <a:ext cx="6667340" cy="5855035"/>
          </a:xfrm>
        </p:spPr>
        <p:txBody>
          <a:bodyPr/>
          <a:lstStyle/>
          <a:p>
            <a:r>
              <a:rPr lang="en-GB" b="1" dirty="0"/>
              <a:t>Duty to inform the </a:t>
            </a:r>
          </a:p>
          <a:p>
            <a:r>
              <a:rPr lang="en-GB" b="1" dirty="0"/>
              <a:t>Secretary of State </a:t>
            </a:r>
          </a:p>
        </p:txBody>
      </p:sp>
      <p:sp>
        <p:nvSpPr>
          <p:cNvPr id="4" name="Footer Placeholder 3">
            <a:extLst>
              <a:ext uri="{FF2B5EF4-FFF2-40B4-BE49-F238E27FC236}">
                <a16:creationId xmlns:a16="http://schemas.microsoft.com/office/drawing/2014/main" id="{0FFE6745-F77B-4FFF-BE7D-A17648F9C9BC}"/>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3C401E-B5B8-4C6A-BE41-E59EE14A188D}"/>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6EDC268-32F5-49FC-8FE1-B6F89477E7B2}"/>
              </a:ext>
            </a:extLst>
          </p:cNvPr>
          <p:cNvSpPr>
            <a:spLocks noGrp="1"/>
          </p:cNvSpPr>
          <p:nvPr>
            <p:ph type="body" sz="quarter" idx="14"/>
          </p:nvPr>
        </p:nvSpPr>
        <p:spPr>
          <a:xfrm>
            <a:off x="6640083" y="974532"/>
            <a:ext cx="8875349" cy="5543550"/>
          </a:xfrm>
        </p:spPr>
        <p:txBody>
          <a:bodyPr/>
          <a:lstStyle/>
          <a:p>
            <a:pPr marL="342900" indent="-342900">
              <a:buFont typeface="Arial" panose="020B0604020202020204" pitchFamily="34" charset="0"/>
              <a:buChar char="•"/>
            </a:pPr>
            <a:r>
              <a:rPr lang="en-GB" b="0" dirty="0"/>
              <a:t>If duty to collectively consult is triggered, employer under a legal obligation to notify the Secretary of State of certain information about the proposed redundancies</a:t>
            </a:r>
          </a:p>
          <a:p>
            <a:pPr marL="342900" indent="-342900">
              <a:buFont typeface="Arial" panose="020B0604020202020204" pitchFamily="34" charset="0"/>
              <a:buChar char="•"/>
            </a:pPr>
            <a:r>
              <a:rPr lang="en-GB" b="0" dirty="0"/>
              <a:t>Notification done by submitting </a:t>
            </a:r>
            <a:r>
              <a:rPr lang="en-GB" dirty="0"/>
              <a:t>Form HR1 to Department of Business, Energy and Industrial Strategy (BEIS)</a:t>
            </a:r>
          </a:p>
          <a:p>
            <a:pPr marL="342900" indent="-342900">
              <a:buFont typeface="Arial" panose="020B0604020202020204" pitchFamily="34" charset="0"/>
              <a:buChar char="•"/>
            </a:pPr>
            <a:r>
              <a:rPr lang="en-GB" b="0" dirty="0"/>
              <a:t>Must be submitted no later than </a:t>
            </a:r>
            <a:r>
              <a:rPr lang="en-GB" dirty="0"/>
              <a:t>30 days before first redundancies take effect where 20-99 redundancies proposed, and 45 days before first redundancies where 100 or more redundancies proposed</a:t>
            </a:r>
          </a:p>
          <a:p>
            <a:pPr marL="342900" indent="-342900">
              <a:buFont typeface="Arial" panose="020B0604020202020204" pitchFamily="34" charset="0"/>
              <a:buChar char="•"/>
            </a:pPr>
            <a:r>
              <a:rPr lang="en-GB" b="0" dirty="0"/>
              <a:t>Usually submitted at the same time as sending s.188 letter</a:t>
            </a:r>
          </a:p>
          <a:p>
            <a:pPr marL="342900" indent="-342900">
              <a:buFont typeface="Arial" panose="020B0604020202020204" pitchFamily="34" charset="0"/>
              <a:buChar char="•"/>
            </a:pPr>
            <a:r>
              <a:rPr lang="en-GB" b="0" dirty="0"/>
              <a:t>Failure to submit HR1 does not invalidate collective consultation or makes any dismissals unfair</a:t>
            </a:r>
          </a:p>
          <a:p>
            <a:pPr marL="342900" indent="-342900">
              <a:buFont typeface="Arial" panose="020B0604020202020204" pitchFamily="34" charset="0"/>
              <a:buChar char="•"/>
            </a:pPr>
            <a:endParaRPr lang="en-GB" b="0" dirty="0"/>
          </a:p>
          <a:p>
            <a:r>
              <a:rPr lang="en-GB" dirty="0"/>
              <a:t>BUT – criminal offence to failure to submit HR1 form in time.  Company directors can be prosecuted personally</a:t>
            </a:r>
          </a:p>
        </p:txBody>
      </p:sp>
    </p:spTree>
    <p:extLst>
      <p:ext uri="{BB962C8B-B14F-4D97-AF65-F5344CB8AC3E}">
        <p14:creationId xmlns:p14="http://schemas.microsoft.com/office/powerpoint/2010/main" val="31078673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7D41-F53A-4215-9F89-8EF3351BF4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5E4873F-5C2C-4D8C-8DDC-7717B506A1F6}"/>
              </a:ext>
            </a:extLst>
          </p:cNvPr>
          <p:cNvSpPr>
            <a:spLocks noGrp="1"/>
          </p:cNvSpPr>
          <p:nvPr>
            <p:ph idx="1"/>
          </p:nvPr>
        </p:nvSpPr>
        <p:spPr>
          <a:xfrm>
            <a:off x="302000" y="1972385"/>
            <a:ext cx="6667340" cy="5855035"/>
          </a:xfrm>
        </p:spPr>
        <p:txBody>
          <a:bodyPr/>
          <a:lstStyle/>
          <a:p>
            <a:r>
              <a:rPr lang="en-GB" b="1" dirty="0"/>
              <a:t>Relationship with individual consultation </a:t>
            </a:r>
          </a:p>
        </p:txBody>
      </p:sp>
      <p:sp>
        <p:nvSpPr>
          <p:cNvPr id="4" name="Footer Placeholder 3">
            <a:extLst>
              <a:ext uri="{FF2B5EF4-FFF2-40B4-BE49-F238E27FC236}">
                <a16:creationId xmlns:a16="http://schemas.microsoft.com/office/drawing/2014/main" id="{0FFE6745-F77B-4FFF-BE7D-A17648F9C9BC}"/>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723C401E-B5B8-4C6A-BE41-E59EE14A188D}"/>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96EDC268-32F5-49FC-8FE1-B6F89477E7B2}"/>
              </a:ext>
            </a:extLst>
          </p:cNvPr>
          <p:cNvSpPr>
            <a:spLocks noGrp="1"/>
          </p:cNvSpPr>
          <p:nvPr>
            <p:ph type="body" sz="quarter" idx="14"/>
          </p:nvPr>
        </p:nvSpPr>
        <p:spPr>
          <a:xfrm>
            <a:off x="6120621" y="974532"/>
            <a:ext cx="9394811" cy="5543550"/>
          </a:xfrm>
        </p:spPr>
        <p:txBody>
          <a:bodyPr/>
          <a:lstStyle/>
          <a:p>
            <a:pPr marL="342900" indent="-342900">
              <a:buFont typeface="Arial" panose="020B0604020202020204" pitchFamily="34" charset="0"/>
              <a:buChar char="•"/>
            </a:pPr>
            <a:r>
              <a:rPr lang="en-GB" b="0" dirty="0"/>
              <a:t>To ensure fair dismissals, both collective and individual consultation must take place before final decision to dismiss</a:t>
            </a:r>
          </a:p>
          <a:p>
            <a:pPr marL="342900" indent="-342900">
              <a:buFont typeface="Arial" panose="020B0604020202020204" pitchFamily="34" charset="0"/>
              <a:buChar char="•"/>
            </a:pPr>
            <a:r>
              <a:rPr lang="en-GB" b="0" dirty="0"/>
              <a:t>Usually collective consultation takes place and is exhausted first</a:t>
            </a:r>
          </a:p>
          <a:p>
            <a:pPr marL="342900" indent="-342900">
              <a:buFont typeface="Arial" panose="020B0604020202020204" pitchFamily="34" charset="0"/>
              <a:buChar char="•"/>
            </a:pPr>
            <a:r>
              <a:rPr lang="en-GB" b="0" dirty="0"/>
              <a:t>Collective consultation considers proposals, numbers of redundancies, pools to be identified and selection criteria to be applied to those pools</a:t>
            </a:r>
          </a:p>
          <a:p>
            <a:pPr marL="342900" indent="-342900">
              <a:buFont typeface="Arial" panose="020B0604020202020204" pitchFamily="34" charset="0"/>
              <a:buChar char="•"/>
            </a:pPr>
            <a:r>
              <a:rPr lang="en-GB" b="0" dirty="0"/>
              <a:t>Individual consultation commences once scoring applied to the pools and specific individuals provisionally selected for redundancy and invited to their first consultation meeting (see previous slides)</a:t>
            </a:r>
          </a:p>
          <a:p>
            <a:pPr marL="342900" indent="-342900">
              <a:buFont typeface="Arial" panose="020B0604020202020204" pitchFamily="34" charset="0"/>
              <a:buChar char="•"/>
            </a:pPr>
            <a:r>
              <a:rPr lang="en-GB" b="0" dirty="0"/>
              <a:t>If pools, scoring criteria agreed following consultation, less scope for individual employee to challenge those pools and criteria</a:t>
            </a:r>
          </a:p>
          <a:p>
            <a:pPr marL="342900" indent="-342900">
              <a:buFont typeface="Arial" panose="020B0604020202020204" pitchFamily="34" charset="0"/>
              <a:buChar char="•"/>
            </a:pPr>
            <a:r>
              <a:rPr lang="en-GB" b="0" dirty="0"/>
              <a:t>If failure to consult and no individual consultation – large scale unfair dismissal claims and collective consultation claims = </a:t>
            </a:r>
            <a:r>
              <a:rPr lang="en-GB" dirty="0"/>
              <a:t>huge liability for employer</a:t>
            </a:r>
          </a:p>
          <a:p>
            <a:pPr marL="342900" indent="-342900">
              <a:buFont typeface="Arial" panose="020B0604020202020204" pitchFamily="34" charset="0"/>
              <a:buChar char="•"/>
            </a:pPr>
            <a:r>
              <a:rPr lang="en-GB" dirty="0"/>
              <a:t>Large scale redundancies need careful project planning</a:t>
            </a:r>
          </a:p>
        </p:txBody>
      </p:sp>
    </p:spTree>
    <p:extLst>
      <p:ext uri="{BB962C8B-B14F-4D97-AF65-F5344CB8AC3E}">
        <p14:creationId xmlns:p14="http://schemas.microsoft.com/office/powerpoint/2010/main" val="34447824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29969-C9AE-4C6E-852B-1E9FFF82211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0B7E668-6A07-487A-A959-71839E276178}"/>
              </a:ext>
            </a:extLst>
          </p:cNvPr>
          <p:cNvSpPr>
            <a:spLocks noGrp="1"/>
          </p:cNvSpPr>
          <p:nvPr>
            <p:ph idx="1"/>
          </p:nvPr>
        </p:nvSpPr>
        <p:spPr/>
        <p:txBody>
          <a:bodyPr/>
          <a:lstStyle/>
          <a:p>
            <a:r>
              <a:rPr lang="en-GB" b="1" dirty="0"/>
              <a:t>14</a:t>
            </a:r>
          </a:p>
          <a:p>
            <a:r>
              <a:rPr lang="en-GB" b="1" dirty="0"/>
              <a:t>Alternatives to Redundancy</a:t>
            </a:r>
          </a:p>
        </p:txBody>
      </p:sp>
      <p:sp>
        <p:nvSpPr>
          <p:cNvPr id="4" name="Footer Placeholder 3">
            <a:extLst>
              <a:ext uri="{FF2B5EF4-FFF2-40B4-BE49-F238E27FC236}">
                <a16:creationId xmlns:a16="http://schemas.microsoft.com/office/drawing/2014/main" id="{F25F9C9A-DE05-46F7-AD92-220AC20BE376}"/>
              </a:ext>
            </a:extLst>
          </p:cNvPr>
          <p:cNvSpPr>
            <a:spLocks noGrp="1"/>
          </p:cNvSpPr>
          <p:nvPr>
            <p:ph type="ftr" sz="quarter" idx="11"/>
          </p:nvPr>
        </p:nvSpPr>
        <p:spPr/>
        <p:txBody>
          <a:bodyPr/>
          <a:lstStyle/>
          <a:p>
            <a:r>
              <a:rPr lang="en-GB"/>
              <a:t>© 2020 Capital Law Limited</a:t>
            </a:r>
            <a:endParaRPr lang="en-GB" dirty="0"/>
          </a:p>
        </p:txBody>
      </p:sp>
      <p:sp>
        <p:nvSpPr>
          <p:cNvPr id="5" name="Subtitle 4">
            <a:extLst>
              <a:ext uri="{FF2B5EF4-FFF2-40B4-BE49-F238E27FC236}">
                <a16:creationId xmlns:a16="http://schemas.microsoft.com/office/drawing/2014/main" id="{3C2FC350-02EA-4CB7-B780-1FED4E15CD61}"/>
              </a:ext>
            </a:extLst>
          </p:cNvPr>
          <p:cNvSpPr>
            <a:spLocks noGrp="1"/>
          </p:cNvSpPr>
          <p:nvPr>
            <p:ph type="subTitle" idx="13"/>
          </p:nvPr>
        </p:nvSpPr>
        <p:spPr/>
        <p:txBody>
          <a:bodyPr/>
          <a:lstStyle/>
          <a:p>
            <a:endParaRPr lang="en-GB"/>
          </a:p>
        </p:txBody>
      </p:sp>
      <p:sp>
        <p:nvSpPr>
          <p:cNvPr id="6" name="Text Placeholder 5">
            <a:extLst>
              <a:ext uri="{FF2B5EF4-FFF2-40B4-BE49-F238E27FC236}">
                <a16:creationId xmlns:a16="http://schemas.microsoft.com/office/drawing/2014/main" id="{D8918B36-1E79-4DC5-9FA4-5E018496492A}"/>
              </a:ext>
            </a:extLst>
          </p:cNvPr>
          <p:cNvSpPr>
            <a:spLocks noGrp="1"/>
          </p:cNvSpPr>
          <p:nvPr>
            <p:ph type="body" sz="quarter" idx="14"/>
          </p:nvPr>
        </p:nvSpPr>
        <p:spPr>
          <a:xfrm>
            <a:off x="5316280" y="719174"/>
            <a:ext cx="10653822" cy="6948715"/>
          </a:xfrm>
        </p:spPr>
        <p:txBody>
          <a:bodyPr/>
          <a:lstStyle/>
          <a:p>
            <a:pPr marL="342900" indent="-342900">
              <a:buFont typeface="Georgia" panose="02040502050405020303" pitchFamily="18" charset="0"/>
              <a:buChar char="─"/>
            </a:pPr>
            <a:r>
              <a:rPr lang="en-GB" b="0" dirty="0"/>
              <a:t>Alternatives to redundancies will be raised in both collective and individual consultation,  Employers should prepare reasonable basis for not applying, or demonstrate alternatives have been previously applied.  Alternatives likely to include:</a:t>
            </a:r>
          </a:p>
          <a:p>
            <a:pPr marL="342900" indent="-342900">
              <a:buFont typeface="Georgia" panose="02040502050405020303" pitchFamily="18" charset="0"/>
              <a:buChar char="─"/>
            </a:pPr>
            <a:r>
              <a:rPr lang="en-GB" b="0" dirty="0"/>
              <a:t>Reducing headcount  through voluntary redundancy, recruitment freeze, withdrawing new job offers, deferring new joiners, reducing agency staff, redeployment or secondment of staff, early retirement.</a:t>
            </a:r>
          </a:p>
          <a:p>
            <a:pPr marL="342900" indent="-342900">
              <a:buFont typeface="Georgia" panose="02040502050405020303" pitchFamily="18" charset="0"/>
              <a:buChar char="─"/>
            </a:pPr>
            <a:r>
              <a:rPr lang="en-GB" b="0" dirty="0"/>
              <a:t>Implementing temporary stoppages, sabbaticals, unpaid leave, holidays, lay-offs (but longer periods of lay-offs/reduced hours can entitle employees  resign and request a SRP if eligible)</a:t>
            </a:r>
          </a:p>
          <a:p>
            <a:pPr marL="342900" indent="-342900">
              <a:buFont typeface="Georgia" panose="02040502050405020303" pitchFamily="18" charset="0"/>
              <a:buChar char="─"/>
            </a:pPr>
            <a:r>
              <a:rPr lang="en-GB" b="0" dirty="0"/>
              <a:t>Unpaid lay off – employees entitled to statutory guarantee pay (currently £175 every 3 months, will increase to £190 in any 3 months )</a:t>
            </a:r>
          </a:p>
          <a:p>
            <a:pPr marL="342900" indent="-342900">
              <a:buFont typeface="Georgia" panose="02040502050405020303" pitchFamily="18" charset="0"/>
              <a:buChar char="─"/>
            </a:pPr>
            <a:r>
              <a:rPr lang="en-GB" b="0" dirty="0"/>
              <a:t>Short-time working, part-time or flexible working, overtime bans.</a:t>
            </a:r>
          </a:p>
          <a:p>
            <a:pPr marL="342900" indent="-342900">
              <a:buFont typeface="Georgia" panose="02040502050405020303" pitchFamily="18" charset="0"/>
              <a:buChar char="─"/>
            </a:pPr>
            <a:r>
              <a:rPr lang="en-GB" b="0" dirty="0"/>
              <a:t>Reducing payroll costs through salary sacrifice, pay freezes, pay cuts, pension changes, withdrawal of bonus</a:t>
            </a:r>
          </a:p>
          <a:p>
            <a:pPr marL="342900" indent="-342900">
              <a:buFont typeface="Georgia" panose="02040502050405020303" pitchFamily="18" charset="0"/>
              <a:buChar char="─"/>
            </a:pPr>
            <a:r>
              <a:rPr lang="en-GB" b="0" dirty="0"/>
              <a:t>Considering these options first or during consultation will reduce the risk that a dismissal will be considered unfair. </a:t>
            </a:r>
          </a:p>
          <a:p>
            <a:endParaRPr lang="en-GB" dirty="0"/>
          </a:p>
        </p:txBody>
      </p:sp>
    </p:spTree>
    <p:extLst>
      <p:ext uri="{BB962C8B-B14F-4D97-AF65-F5344CB8AC3E}">
        <p14:creationId xmlns:p14="http://schemas.microsoft.com/office/powerpoint/2010/main" val="27580005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6FA690E0-A666-A848-B97F-C2250D9A65A7}"/>
              </a:ext>
            </a:extLst>
          </p:cNvPr>
          <p:cNvSpPr>
            <a:spLocks noGrp="1"/>
          </p:cNvSpPr>
          <p:nvPr>
            <p:ph type="ctrTitle"/>
          </p:nvPr>
        </p:nvSpPr>
        <p:spPr>
          <a:xfrm>
            <a:off x="631257" y="2504877"/>
            <a:ext cx="10189073" cy="1606594"/>
          </a:xfrm>
        </p:spPr>
        <p:txBody>
          <a:bodyPr/>
          <a:lstStyle/>
          <a:p>
            <a:r>
              <a:rPr lang="en-GB" dirty="0"/>
              <a:t>Thank you for listening, any questions?</a:t>
            </a:r>
          </a:p>
        </p:txBody>
      </p:sp>
    </p:spTree>
    <p:extLst>
      <p:ext uri="{BB962C8B-B14F-4D97-AF65-F5344CB8AC3E}">
        <p14:creationId xmlns:p14="http://schemas.microsoft.com/office/powerpoint/2010/main" val="965870539"/>
      </p:ext>
    </p:extLst>
  </p:cSld>
  <p:clrMapOvr>
    <a:masterClrMapping/>
  </p:clrMapOvr>
</p:sld>
</file>

<file path=ppt/theme/theme1.xml><?xml version="1.0" encoding="utf-8"?>
<a:theme xmlns:a="http://schemas.openxmlformats.org/drawingml/2006/main" name="Office Theme">
  <a:themeElements>
    <a:clrScheme name="Custom 33">
      <a:dk1>
        <a:srgbClr val="000000"/>
      </a:dk1>
      <a:lt1>
        <a:srgbClr val="FFFFFF"/>
      </a:lt1>
      <a:dk2>
        <a:srgbClr val="F2F2F2"/>
      </a:dk2>
      <a:lt2>
        <a:srgbClr val="FFFFFF"/>
      </a:lt2>
      <a:accent1>
        <a:srgbClr val="5B6670"/>
      </a:accent1>
      <a:accent2>
        <a:srgbClr val="FFBA40"/>
      </a:accent2>
      <a:accent3>
        <a:srgbClr val="E63200"/>
      </a:accent3>
      <a:accent4>
        <a:srgbClr val="656D78"/>
      </a:accent4>
      <a:accent5>
        <a:srgbClr val="26A3A8"/>
      </a:accent5>
      <a:accent6>
        <a:srgbClr val="8F9E52"/>
      </a:accent6>
      <a:hlink>
        <a:srgbClr val="000000"/>
      </a:hlink>
      <a:folHlink>
        <a:srgbClr val="000000"/>
      </a:folHlink>
    </a:clrScheme>
    <a:fontScheme name="Georgia">
      <a:maj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panose="020405020504050203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6E236BB5-96D6-45E2-B3F9-04B6235318D2}" vid="{5017343E-A41F-4E89-B6B2-5234F1A91A2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E1CEB72DD71B46BC8265427A534F0C" ma:contentTypeVersion="8" ma:contentTypeDescription="Create a new document." ma:contentTypeScope="" ma:versionID="a68962bccca99552b5c8b8221b94d6cd">
  <xsd:schema xmlns:xsd="http://www.w3.org/2001/XMLSchema" xmlns:xs="http://www.w3.org/2001/XMLSchema" xmlns:p="http://schemas.microsoft.com/office/2006/metadata/properties" xmlns:ns2="fe0da911-7dc8-4a19-93cb-49203d7b328f" targetNamespace="http://schemas.microsoft.com/office/2006/metadata/properties" ma:root="true" ma:fieldsID="204b1e7b1df07ef62b987d5381e0b40b" ns2:_="">
    <xsd:import namespace="fe0da911-7dc8-4a19-93cb-49203d7b328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0da911-7dc8-4a19-93cb-49203d7b328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57B7B97-864C-4E61-9F3D-737FF17E7811}"/>
</file>

<file path=customXml/itemProps2.xml><?xml version="1.0" encoding="utf-8"?>
<ds:datastoreItem xmlns:ds="http://schemas.openxmlformats.org/officeDocument/2006/customXml" ds:itemID="{0BBD2FDB-584E-4CAA-BD0E-028304EBB050}">
  <ds:schemaRefs>
    <ds:schemaRef ds:uri="http://schemas.microsoft.com/sharepoint/v3/contenttype/forms"/>
  </ds:schemaRefs>
</ds:datastoreItem>
</file>

<file path=customXml/itemProps3.xml><?xml version="1.0" encoding="utf-8"?>
<ds:datastoreItem xmlns:ds="http://schemas.openxmlformats.org/officeDocument/2006/customXml" ds:itemID="{111913EE-67E5-4CCE-884D-817D165959F0}">
  <ds:schemaRefs>
    <ds:schemaRef ds:uri="http://schemas.microsoft.com/office/2006/documentManagement/types"/>
    <ds:schemaRef ds:uri="http://purl.org/dc/elements/1.1/"/>
    <ds:schemaRef ds:uri="http://schemas.openxmlformats.org/package/2006/metadata/core-properties"/>
    <ds:schemaRef ds:uri="http://schemas.microsoft.com/sharepoint/v3"/>
    <ds:schemaRef ds:uri="http://www.w3.org/XML/1998/namespace"/>
    <ds:schemaRef ds:uri="5389037c-82e7-4319-bd05-1c84d74f92b1"/>
    <ds:schemaRef ds:uri="http://schemas.microsoft.com/office/infopath/2007/PartnerControls"/>
    <ds:schemaRef ds:uri="8cb76f67-c174-4761-adfd-49df54013293"/>
    <ds:schemaRef ds:uri="http://schemas.microsoft.com/office/2006/metadata/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1359</TotalTime>
  <Words>6031</Words>
  <Application>Microsoft Office PowerPoint</Application>
  <PresentationFormat>Custom</PresentationFormat>
  <Paragraphs>507</Paragraphs>
  <Slides>53</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.AppleSystemUIFont</vt:lpstr>
      <vt:lpstr>Arial</vt:lpstr>
      <vt:lpstr>Calibri</vt:lpstr>
      <vt:lpstr>Georgia</vt:lpstr>
      <vt:lpstr>Office Theme</vt:lpstr>
      <vt:lpstr>Advanced Application of Employment Law 2023/2024</vt:lpstr>
      <vt:lpstr>Employment Law</vt:lpstr>
      <vt:lpstr>Agenda</vt:lpstr>
      <vt:lpstr>PowerPoint Presentation</vt:lpstr>
      <vt:lpstr>PowerPoint Presentation</vt:lpstr>
      <vt:lpstr>Exercise 1 – is there a redundancy situation?</vt:lpstr>
      <vt:lpstr>PowerPoint Presentation</vt:lpstr>
      <vt:lpstr>PowerPoint Presentation</vt:lpstr>
      <vt:lpstr>Redundancy Process – Step by Step guide</vt:lpstr>
      <vt:lpstr>PowerPoint Presentation</vt:lpstr>
      <vt:lpstr>PowerPoint Presentation</vt:lpstr>
      <vt:lpstr>PowerPoint Presentation</vt:lpstr>
      <vt:lpstr>PowerPoint Presentation</vt:lpstr>
      <vt:lpstr>Exercise 2 – what pool to apply?</vt:lpstr>
      <vt:lpstr>PowerPoint Presentation</vt:lpstr>
      <vt:lpstr>PowerPoint Presentation</vt:lpstr>
      <vt:lpstr>PowerPoint Presentation</vt:lpstr>
      <vt:lpstr>PowerPoint Presentation</vt:lpstr>
      <vt:lpstr>PowerPoint Presentation</vt:lpstr>
      <vt:lpstr>Exercise 3 – what selection criteria to apply?</vt:lpstr>
      <vt:lpstr>PowerPoint Presentation</vt:lpstr>
      <vt:lpstr>PowerPoint Presentation</vt:lpstr>
      <vt:lpstr>PowerPoint Presentation</vt:lpstr>
      <vt:lpstr>PowerPoint Presentation</vt:lpstr>
      <vt:lpstr>PowerPoint Presentation</vt:lpstr>
      <vt:lpstr>Exercise 4 – redundancy notice letter check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listening,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Dale Pulling</dc:creator>
  <cp:lastModifiedBy>David Sheppard</cp:lastModifiedBy>
  <cp:revision>48</cp:revision>
  <cp:lastPrinted>2018-02-15T23:48:39Z</cp:lastPrinted>
  <dcterms:created xsi:type="dcterms:W3CDTF">2019-12-31T10:44:14Z</dcterms:created>
  <dcterms:modified xsi:type="dcterms:W3CDTF">2024-03-01T17:34:53Z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0x01010079EE99C87BB8D346904CC4E65218BB50</vt:lpwstr>
  </property>
</Properties>
</file>