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79" r:id="rId3"/>
    <p:sldId id="278" r:id="rId4"/>
    <p:sldId id="275" r:id="rId5"/>
    <p:sldId id="277" r:id="rId6"/>
    <p:sldId id="276" r:id="rId7"/>
    <p:sldId id="281" r:id="rId8"/>
    <p:sldId id="282" r:id="rId9"/>
    <p:sldId id="283" r:id="rId10"/>
    <p:sldId id="284" r:id="rId11"/>
    <p:sldId id="260" r:id="rId12"/>
    <p:sldId id="261" r:id="rId13"/>
    <p:sldId id="262" r:id="rId14"/>
    <p:sldId id="258" r:id="rId15"/>
    <p:sldId id="263" r:id="rId16"/>
    <p:sldId id="264" r:id="rId17"/>
    <p:sldId id="259" r:id="rId18"/>
    <p:sldId id="266" r:id="rId19"/>
    <p:sldId id="272" r:id="rId20"/>
    <p:sldId id="273" r:id="rId21"/>
    <p:sldId id="267" r:id="rId22"/>
    <p:sldId id="268" r:id="rId23"/>
    <p:sldId id="286" r:id="rId24"/>
    <p:sldId id="280" r:id="rId25"/>
    <p:sldId id="265" r:id="rId26"/>
    <p:sldId id="271" r:id="rId27"/>
    <p:sldId id="270" r:id="rId28"/>
    <p:sldId id="269"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599"/>
    <a:srgbClr val="FFF2CC"/>
    <a:srgbClr val="FFFFFF"/>
    <a:srgbClr val="C5BC9F"/>
    <a:srgbClr val="E5D8B2"/>
    <a:srgbClr val="BD965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22C321-CCEC-2A4E-8B6C-E87D2A9672F5}" v="8" dt="2025-05-13T08:57:29.186"/>
    <p1510:client id="{3CCCA1BF-AD47-069A-3AFF-1C8153F44EAB}" v="61" dt="2025-05-12T14:40:54.958"/>
    <p1510:client id="{5F38A70E-A60F-D000-8478-14497FE792E6}" v="11" dt="2025-05-13T08:59:13.426"/>
    <p1510:client id="{65D83EF4-8BEE-77BB-5937-0E3C30DA9CF5}" v="63" dt="2025-05-12T14:46:52.146"/>
    <p1510:client id="{8901F2FC-EF7D-D6A9-63FB-7C7E29D46070}" v="561" dt="2025-05-13T10:37:38.731"/>
    <p1510:client id="{8AF0C73B-46A8-39F0-4AD3-84C9410DE4EC}" v="119" dt="2025-05-12T12:30:09.8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0069EC-4718-4593-A304-D0AA044B10D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0933B33-FA02-4068-A7C5-75D61FE1CDA4}">
      <dgm:prSet/>
      <dgm:spPr/>
      <dgm:t>
        <a:bodyPr/>
        <a:lstStyle/>
        <a:p>
          <a:r>
            <a:rPr lang="en-GB"/>
            <a:t>Spot</a:t>
          </a:r>
          <a:endParaRPr lang="en-US"/>
        </a:p>
      </dgm:t>
    </dgm:pt>
    <dgm:pt modelId="{2F871ED9-E633-4B26-93E3-677AB6CCEA5B}" type="parTrans" cxnId="{D64FE507-CED7-4D58-A025-801D9EF3FCC9}">
      <dgm:prSet/>
      <dgm:spPr/>
      <dgm:t>
        <a:bodyPr/>
        <a:lstStyle/>
        <a:p>
          <a:endParaRPr lang="en-US"/>
        </a:p>
      </dgm:t>
    </dgm:pt>
    <dgm:pt modelId="{7EAF9BEE-3054-4034-B207-319632D1FADB}" type="sibTrans" cxnId="{D64FE507-CED7-4D58-A025-801D9EF3FCC9}">
      <dgm:prSet/>
      <dgm:spPr/>
      <dgm:t>
        <a:bodyPr/>
        <a:lstStyle/>
        <a:p>
          <a:endParaRPr lang="en-US"/>
        </a:p>
      </dgm:t>
    </dgm:pt>
    <dgm:pt modelId="{D8E058BE-291B-48CC-AE57-05CD37FD5E8F}">
      <dgm:prSet/>
      <dgm:spPr/>
      <dgm:t>
        <a:bodyPr/>
        <a:lstStyle/>
        <a:p>
          <a:r>
            <a:rPr lang="en-GB"/>
            <a:t>Make It Right</a:t>
          </a:r>
          <a:endParaRPr lang="en-US"/>
        </a:p>
      </dgm:t>
    </dgm:pt>
    <dgm:pt modelId="{7E2F2820-C42E-4B25-8025-2E7F78B73589}" type="parTrans" cxnId="{89FC9F00-7DAB-4031-AE8C-5AAEA182416A}">
      <dgm:prSet/>
      <dgm:spPr/>
      <dgm:t>
        <a:bodyPr/>
        <a:lstStyle/>
        <a:p>
          <a:endParaRPr lang="en-US"/>
        </a:p>
      </dgm:t>
    </dgm:pt>
    <dgm:pt modelId="{B94B4403-1320-4870-BAA4-03491122A6C5}" type="sibTrans" cxnId="{89FC9F00-7DAB-4031-AE8C-5AAEA182416A}">
      <dgm:prSet/>
      <dgm:spPr/>
      <dgm:t>
        <a:bodyPr/>
        <a:lstStyle/>
        <a:p>
          <a:endParaRPr lang="en-US"/>
        </a:p>
      </dgm:t>
    </dgm:pt>
    <dgm:pt modelId="{4D8CF383-6B36-4B7D-A31E-58BF66B900FC}">
      <dgm:prSet/>
      <dgm:spPr/>
      <dgm:t>
        <a:bodyPr/>
        <a:lstStyle/>
        <a:p>
          <a:r>
            <a:rPr lang="en-GB"/>
            <a:t>Impress</a:t>
          </a:r>
          <a:endParaRPr lang="en-US"/>
        </a:p>
      </dgm:t>
    </dgm:pt>
    <dgm:pt modelId="{2F3B29F6-E9BF-4ED2-BD3A-1AF8ADA4707C}" type="parTrans" cxnId="{68C8DA19-B9B0-4ED4-877F-9A784C63463B}">
      <dgm:prSet/>
      <dgm:spPr/>
      <dgm:t>
        <a:bodyPr/>
        <a:lstStyle/>
        <a:p>
          <a:endParaRPr lang="en-US"/>
        </a:p>
      </dgm:t>
    </dgm:pt>
    <dgm:pt modelId="{50F3B978-6936-4624-B8C3-3DB8626F165E}" type="sibTrans" cxnId="{68C8DA19-B9B0-4ED4-877F-9A784C63463B}">
      <dgm:prSet/>
      <dgm:spPr/>
      <dgm:t>
        <a:bodyPr/>
        <a:lstStyle/>
        <a:p>
          <a:endParaRPr lang="en-US"/>
        </a:p>
      </dgm:t>
    </dgm:pt>
    <dgm:pt modelId="{F7F8177A-2BCE-4213-B453-6FF843D3C8EF}">
      <dgm:prSet/>
      <dgm:spPr/>
      <dgm:t>
        <a:bodyPr/>
        <a:lstStyle/>
        <a:p>
          <a:r>
            <a:rPr lang="en-GB"/>
            <a:t>Listen</a:t>
          </a:r>
          <a:endParaRPr lang="en-US"/>
        </a:p>
      </dgm:t>
    </dgm:pt>
    <dgm:pt modelId="{A9CF7CF1-811D-48FA-8CFA-F1AE27C25A12}" type="parTrans" cxnId="{04B3693E-E87A-4B14-A567-016B06A4D5A5}">
      <dgm:prSet/>
      <dgm:spPr/>
      <dgm:t>
        <a:bodyPr/>
        <a:lstStyle/>
        <a:p>
          <a:endParaRPr lang="en-US"/>
        </a:p>
      </dgm:t>
    </dgm:pt>
    <dgm:pt modelId="{EC5572B2-01EF-4132-B63D-68846FD7D74E}" type="sibTrans" cxnId="{04B3693E-E87A-4B14-A567-016B06A4D5A5}">
      <dgm:prSet/>
      <dgm:spPr/>
      <dgm:t>
        <a:bodyPr/>
        <a:lstStyle/>
        <a:p>
          <a:endParaRPr lang="en-US"/>
        </a:p>
      </dgm:t>
    </dgm:pt>
    <dgm:pt modelId="{1DD33923-3994-48FB-8F85-22A42F9175D6}">
      <dgm:prSet/>
      <dgm:spPr/>
      <dgm:t>
        <a:bodyPr/>
        <a:lstStyle/>
        <a:p>
          <a:r>
            <a:rPr lang="en-GB"/>
            <a:t>Exceed </a:t>
          </a:r>
          <a:endParaRPr lang="en-US"/>
        </a:p>
      </dgm:t>
    </dgm:pt>
    <dgm:pt modelId="{AB1A80B7-3B36-4503-A004-06A18836E20F}" type="parTrans" cxnId="{583DC933-6E31-4931-A056-F63516FE36CB}">
      <dgm:prSet/>
      <dgm:spPr/>
      <dgm:t>
        <a:bodyPr/>
        <a:lstStyle/>
        <a:p>
          <a:endParaRPr lang="en-US"/>
        </a:p>
      </dgm:t>
    </dgm:pt>
    <dgm:pt modelId="{4EA66662-1B3A-4B46-ACA0-CB189719B543}" type="sibTrans" cxnId="{583DC933-6E31-4931-A056-F63516FE36CB}">
      <dgm:prSet/>
      <dgm:spPr/>
      <dgm:t>
        <a:bodyPr/>
        <a:lstStyle/>
        <a:p>
          <a:endParaRPr lang="en-US"/>
        </a:p>
      </dgm:t>
    </dgm:pt>
    <dgm:pt modelId="{92973FC9-DFAC-495B-B01D-62D9EF0D2BCF}" type="pres">
      <dgm:prSet presAssocID="{500069EC-4718-4593-A304-D0AA044B10DD}" presName="root" presStyleCnt="0">
        <dgm:presLayoutVars>
          <dgm:dir/>
          <dgm:resizeHandles val="exact"/>
        </dgm:presLayoutVars>
      </dgm:prSet>
      <dgm:spPr/>
    </dgm:pt>
    <dgm:pt modelId="{03F53EA8-5C1F-47AF-866A-0D2E7A12899E}" type="pres">
      <dgm:prSet presAssocID="{20933B33-FA02-4068-A7C5-75D61FE1CDA4}" presName="compNode" presStyleCnt="0"/>
      <dgm:spPr/>
    </dgm:pt>
    <dgm:pt modelId="{B875559C-2D2E-47FA-89F2-BCC36CDB2A7C}" type="pres">
      <dgm:prSet presAssocID="{20933B33-FA02-4068-A7C5-75D61FE1CDA4}" presName="bgRect" presStyleLbl="bgShp" presStyleIdx="0" presStyleCnt="5"/>
      <dgm:spPr/>
    </dgm:pt>
    <dgm:pt modelId="{AD5D4D7A-5FDC-441A-A994-8B933E94DE50}" type="pres">
      <dgm:prSet presAssocID="{20933B33-FA02-4068-A7C5-75D61FE1CDA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n"/>
        </a:ext>
      </dgm:extLst>
    </dgm:pt>
    <dgm:pt modelId="{F85AC83F-E165-478A-85E7-3193D39E784A}" type="pres">
      <dgm:prSet presAssocID="{20933B33-FA02-4068-A7C5-75D61FE1CDA4}" presName="spaceRect" presStyleCnt="0"/>
      <dgm:spPr/>
    </dgm:pt>
    <dgm:pt modelId="{CF4EA2AF-8CAB-4C60-A645-EAC2A8F98C41}" type="pres">
      <dgm:prSet presAssocID="{20933B33-FA02-4068-A7C5-75D61FE1CDA4}" presName="parTx" presStyleLbl="revTx" presStyleIdx="0" presStyleCnt="5">
        <dgm:presLayoutVars>
          <dgm:chMax val="0"/>
          <dgm:chPref val="0"/>
        </dgm:presLayoutVars>
      </dgm:prSet>
      <dgm:spPr/>
    </dgm:pt>
    <dgm:pt modelId="{17018AA7-1034-44FF-9605-721D53F856BE}" type="pres">
      <dgm:prSet presAssocID="{7EAF9BEE-3054-4034-B207-319632D1FADB}" presName="sibTrans" presStyleCnt="0"/>
      <dgm:spPr/>
    </dgm:pt>
    <dgm:pt modelId="{4A003231-68C8-4B57-AE49-B7E3F84D5B06}" type="pres">
      <dgm:prSet presAssocID="{D8E058BE-291B-48CC-AE57-05CD37FD5E8F}" presName="compNode" presStyleCnt="0"/>
      <dgm:spPr/>
    </dgm:pt>
    <dgm:pt modelId="{A338F6AE-0A50-4622-9602-211E97415306}" type="pres">
      <dgm:prSet presAssocID="{D8E058BE-291B-48CC-AE57-05CD37FD5E8F}" presName="bgRect" presStyleLbl="bgShp" presStyleIdx="1" presStyleCnt="5"/>
      <dgm:spPr/>
    </dgm:pt>
    <dgm:pt modelId="{7DAA4725-6D5B-4E38-B5BD-E4A31C561DF9}" type="pres">
      <dgm:prSet presAssocID="{D8E058BE-291B-48CC-AE57-05CD37FD5E8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7BEFF307-A019-45B6-ADA2-7D5FF9574151}" type="pres">
      <dgm:prSet presAssocID="{D8E058BE-291B-48CC-AE57-05CD37FD5E8F}" presName="spaceRect" presStyleCnt="0"/>
      <dgm:spPr/>
    </dgm:pt>
    <dgm:pt modelId="{A43755D0-4D96-4C34-8508-575CCB2CFF14}" type="pres">
      <dgm:prSet presAssocID="{D8E058BE-291B-48CC-AE57-05CD37FD5E8F}" presName="parTx" presStyleLbl="revTx" presStyleIdx="1" presStyleCnt="5">
        <dgm:presLayoutVars>
          <dgm:chMax val="0"/>
          <dgm:chPref val="0"/>
        </dgm:presLayoutVars>
      </dgm:prSet>
      <dgm:spPr/>
    </dgm:pt>
    <dgm:pt modelId="{E99C023F-CFB8-4003-A29F-1F91B1E2DBE4}" type="pres">
      <dgm:prSet presAssocID="{B94B4403-1320-4870-BAA4-03491122A6C5}" presName="sibTrans" presStyleCnt="0"/>
      <dgm:spPr/>
    </dgm:pt>
    <dgm:pt modelId="{6A1CE86B-C257-4AA4-BEFA-ED2890678130}" type="pres">
      <dgm:prSet presAssocID="{4D8CF383-6B36-4B7D-A31E-58BF66B900FC}" presName="compNode" presStyleCnt="0"/>
      <dgm:spPr/>
    </dgm:pt>
    <dgm:pt modelId="{89230BB7-7F93-4517-8D41-91B51FCB0B94}" type="pres">
      <dgm:prSet presAssocID="{4D8CF383-6B36-4B7D-A31E-58BF66B900FC}" presName="bgRect" presStyleLbl="bgShp" presStyleIdx="2" presStyleCnt="5"/>
      <dgm:spPr/>
    </dgm:pt>
    <dgm:pt modelId="{C6DB68FD-5413-4E51-9D36-D1C5306AA841}" type="pres">
      <dgm:prSet presAssocID="{4D8CF383-6B36-4B7D-A31E-58BF66B900F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fused Person"/>
        </a:ext>
      </dgm:extLst>
    </dgm:pt>
    <dgm:pt modelId="{A72FCE3F-D183-4FCA-B367-C40125B76C2A}" type="pres">
      <dgm:prSet presAssocID="{4D8CF383-6B36-4B7D-A31E-58BF66B900FC}" presName="spaceRect" presStyleCnt="0"/>
      <dgm:spPr/>
    </dgm:pt>
    <dgm:pt modelId="{46CFC75F-229C-4353-A9E4-B075A7939F6D}" type="pres">
      <dgm:prSet presAssocID="{4D8CF383-6B36-4B7D-A31E-58BF66B900FC}" presName="parTx" presStyleLbl="revTx" presStyleIdx="2" presStyleCnt="5">
        <dgm:presLayoutVars>
          <dgm:chMax val="0"/>
          <dgm:chPref val="0"/>
        </dgm:presLayoutVars>
      </dgm:prSet>
      <dgm:spPr/>
    </dgm:pt>
    <dgm:pt modelId="{59EA9996-A4A7-4CA0-922C-72BDCE59C715}" type="pres">
      <dgm:prSet presAssocID="{50F3B978-6936-4624-B8C3-3DB8626F165E}" presName="sibTrans" presStyleCnt="0"/>
      <dgm:spPr/>
    </dgm:pt>
    <dgm:pt modelId="{B3215A4C-C39F-4CE8-9822-6ED6DDC49CBD}" type="pres">
      <dgm:prSet presAssocID="{F7F8177A-2BCE-4213-B453-6FF843D3C8EF}" presName="compNode" presStyleCnt="0"/>
      <dgm:spPr/>
    </dgm:pt>
    <dgm:pt modelId="{9F496EDF-0195-44A9-AF1E-DA36B6D183C7}" type="pres">
      <dgm:prSet presAssocID="{F7F8177A-2BCE-4213-B453-6FF843D3C8EF}" presName="bgRect" presStyleLbl="bgShp" presStyleIdx="3" presStyleCnt="5"/>
      <dgm:spPr/>
    </dgm:pt>
    <dgm:pt modelId="{586EC702-9917-40E4-96AC-E48E72A3362C}" type="pres">
      <dgm:prSet presAssocID="{F7F8177A-2BCE-4213-B453-6FF843D3C8E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phones"/>
        </a:ext>
      </dgm:extLst>
    </dgm:pt>
    <dgm:pt modelId="{8D71F2C5-C67D-45DE-A0CF-0FCA266B83D8}" type="pres">
      <dgm:prSet presAssocID="{F7F8177A-2BCE-4213-B453-6FF843D3C8EF}" presName="spaceRect" presStyleCnt="0"/>
      <dgm:spPr/>
    </dgm:pt>
    <dgm:pt modelId="{C67EC8FA-CD06-4895-85CF-B70E19BB1374}" type="pres">
      <dgm:prSet presAssocID="{F7F8177A-2BCE-4213-B453-6FF843D3C8EF}" presName="parTx" presStyleLbl="revTx" presStyleIdx="3" presStyleCnt="5">
        <dgm:presLayoutVars>
          <dgm:chMax val="0"/>
          <dgm:chPref val="0"/>
        </dgm:presLayoutVars>
      </dgm:prSet>
      <dgm:spPr/>
    </dgm:pt>
    <dgm:pt modelId="{0EF776AA-F05F-48A7-9513-82535C3CAE6B}" type="pres">
      <dgm:prSet presAssocID="{EC5572B2-01EF-4132-B63D-68846FD7D74E}" presName="sibTrans" presStyleCnt="0"/>
      <dgm:spPr/>
    </dgm:pt>
    <dgm:pt modelId="{722F65D5-99B0-4BF5-90C2-828C301B48E1}" type="pres">
      <dgm:prSet presAssocID="{1DD33923-3994-48FB-8F85-22A42F9175D6}" presName="compNode" presStyleCnt="0"/>
      <dgm:spPr/>
    </dgm:pt>
    <dgm:pt modelId="{738CD756-825D-4EE2-9326-5A777B599ED4}" type="pres">
      <dgm:prSet presAssocID="{1DD33923-3994-48FB-8F85-22A42F9175D6}" presName="bgRect" presStyleLbl="bgShp" presStyleIdx="4" presStyleCnt="5"/>
      <dgm:spPr/>
    </dgm:pt>
    <dgm:pt modelId="{05C63A19-7FDC-473A-A441-462CD6ADF263}" type="pres">
      <dgm:prSet presAssocID="{1DD33923-3994-48FB-8F85-22A42F9175D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bulb"/>
        </a:ext>
      </dgm:extLst>
    </dgm:pt>
    <dgm:pt modelId="{76C893D8-5CA8-4A1D-B06F-F7DA819791C8}" type="pres">
      <dgm:prSet presAssocID="{1DD33923-3994-48FB-8F85-22A42F9175D6}" presName="spaceRect" presStyleCnt="0"/>
      <dgm:spPr/>
    </dgm:pt>
    <dgm:pt modelId="{01FAE326-060F-4141-B727-68812744AE9D}" type="pres">
      <dgm:prSet presAssocID="{1DD33923-3994-48FB-8F85-22A42F9175D6}" presName="parTx" presStyleLbl="revTx" presStyleIdx="4" presStyleCnt="5">
        <dgm:presLayoutVars>
          <dgm:chMax val="0"/>
          <dgm:chPref val="0"/>
        </dgm:presLayoutVars>
      </dgm:prSet>
      <dgm:spPr/>
    </dgm:pt>
  </dgm:ptLst>
  <dgm:cxnLst>
    <dgm:cxn modelId="{89FC9F00-7DAB-4031-AE8C-5AAEA182416A}" srcId="{500069EC-4718-4593-A304-D0AA044B10DD}" destId="{D8E058BE-291B-48CC-AE57-05CD37FD5E8F}" srcOrd="1" destOrd="0" parTransId="{7E2F2820-C42E-4B25-8025-2E7F78B73589}" sibTransId="{B94B4403-1320-4870-BAA4-03491122A6C5}"/>
    <dgm:cxn modelId="{D64FE507-CED7-4D58-A025-801D9EF3FCC9}" srcId="{500069EC-4718-4593-A304-D0AA044B10DD}" destId="{20933B33-FA02-4068-A7C5-75D61FE1CDA4}" srcOrd="0" destOrd="0" parTransId="{2F871ED9-E633-4B26-93E3-677AB6CCEA5B}" sibTransId="{7EAF9BEE-3054-4034-B207-319632D1FADB}"/>
    <dgm:cxn modelId="{68C8DA19-B9B0-4ED4-877F-9A784C63463B}" srcId="{500069EC-4718-4593-A304-D0AA044B10DD}" destId="{4D8CF383-6B36-4B7D-A31E-58BF66B900FC}" srcOrd="2" destOrd="0" parTransId="{2F3B29F6-E9BF-4ED2-BD3A-1AF8ADA4707C}" sibTransId="{50F3B978-6936-4624-B8C3-3DB8626F165E}"/>
    <dgm:cxn modelId="{583DC933-6E31-4931-A056-F63516FE36CB}" srcId="{500069EC-4718-4593-A304-D0AA044B10DD}" destId="{1DD33923-3994-48FB-8F85-22A42F9175D6}" srcOrd="4" destOrd="0" parTransId="{AB1A80B7-3B36-4503-A004-06A18836E20F}" sibTransId="{4EA66662-1B3A-4B46-ACA0-CB189719B543}"/>
    <dgm:cxn modelId="{04B3693E-E87A-4B14-A567-016B06A4D5A5}" srcId="{500069EC-4718-4593-A304-D0AA044B10DD}" destId="{F7F8177A-2BCE-4213-B453-6FF843D3C8EF}" srcOrd="3" destOrd="0" parTransId="{A9CF7CF1-811D-48FA-8CFA-F1AE27C25A12}" sibTransId="{EC5572B2-01EF-4132-B63D-68846FD7D74E}"/>
    <dgm:cxn modelId="{23C8354D-44E2-4888-AD5B-A59D9B56676D}" type="presOf" srcId="{500069EC-4718-4593-A304-D0AA044B10DD}" destId="{92973FC9-DFAC-495B-B01D-62D9EF0D2BCF}" srcOrd="0" destOrd="0" presId="urn:microsoft.com/office/officeart/2018/2/layout/IconVerticalSolidList"/>
    <dgm:cxn modelId="{7870177F-9724-4146-9684-E64D2C06796B}" type="presOf" srcId="{F7F8177A-2BCE-4213-B453-6FF843D3C8EF}" destId="{C67EC8FA-CD06-4895-85CF-B70E19BB1374}" srcOrd="0" destOrd="0" presId="urn:microsoft.com/office/officeart/2018/2/layout/IconVerticalSolidList"/>
    <dgm:cxn modelId="{650FFC8C-17B3-492D-B07E-98E422C7C0FC}" type="presOf" srcId="{D8E058BE-291B-48CC-AE57-05CD37FD5E8F}" destId="{A43755D0-4D96-4C34-8508-575CCB2CFF14}" srcOrd="0" destOrd="0" presId="urn:microsoft.com/office/officeart/2018/2/layout/IconVerticalSolidList"/>
    <dgm:cxn modelId="{5DD24CA9-3C06-4F2E-8F70-7A1830F99E91}" type="presOf" srcId="{20933B33-FA02-4068-A7C5-75D61FE1CDA4}" destId="{CF4EA2AF-8CAB-4C60-A645-EAC2A8F98C41}" srcOrd="0" destOrd="0" presId="urn:microsoft.com/office/officeart/2018/2/layout/IconVerticalSolidList"/>
    <dgm:cxn modelId="{A5BF6CE0-A0A6-4C57-A78F-71542ECFB2DD}" type="presOf" srcId="{4D8CF383-6B36-4B7D-A31E-58BF66B900FC}" destId="{46CFC75F-229C-4353-A9E4-B075A7939F6D}" srcOrd="0" destOrd="0" presId="urn:microsoft.com/office/officeart/2018/2/layout/IconVerticalSolidList"/>
    <dgm:cxn modelId="{904D9CE4-8C30-4E89-A5FD-A2AA4E5A2DCE}" type="presOf" srcId="{1DD33923-3994-48FB-8F85-22A42F9175D6}" destId="{01FAE326-060F-4141-B727-68812744AE9D}" srcOrd="0" destOrd="0" presId="urn:microsoft.com/office/officeart/2018/2/layout/IconVerticalSolidList"/>
    <dgm:cxn modelId="{2B154857-425E-4AC6-9EF9-C2BE8CE0B306}" type="presParOf" srcId="{92973FC9-DFAC-495B-B01D-62D9EF0D2BCF}" destId="{03F53EA8-5C1F-47AF-866A-0D2E7A12899E}" srcOrd="0" destOrd="0" presId="urn:microsoft.com/office/officeart/2018/2/layout/IconVerticalSolidList"/>
    <dgm:cxn modelId="{67FC47E2-A9A9-47EC-97A8-ECA009C0F699}" type="presParOf" srcId="{03F53EA8-5C1F-47AF-866A-0D2E7A12899E}" destId="{B875559C-2D2E-47FA-89F2-BCC36CDB2A7C}" srcOrd="0" destOrd="0" presId="urn:microsoft.com/office/officeart/2018/2/layout/IconVerticalSolidList"/>
    <dgm:cxn modelId="{32569A52-91E8-4D0C-BF32-0188D9AE7099}" type="presParOf" srcId="{03F53EA8-5C1F-47AF-866A-0D2E7A12899E}" destId="{AD5D4D7A-5FDC-441A-A994-8B933E94DE50}" srcOrd="1" destOrd="0" presId="urn:microsoft.com/office/officeart/2018/2/layout/IconVerticalSolidList"/>
    <dgm:cxn modelId="{89C4293B-5A0B-4C88-8E7F-364B30FD7E99}" type="presParOf" srcId="{03F53EA8-5C1F-47AF-866A-0D2E7A12899E}" destId="{F85AC83F-E165-478A-85E7-3193D39E784A}" srcOrd="2" destOrd="0" presId="urn:microsoft.com/office/officeart/2018/2/layout/IconVerticalSolidList"/>
    <dgm:cxn modelId="{3E03B1F6-B60E-4999-B2B4-5B42ABED08BD}" type="presParOf" srcId="{03F53EA8-5C1F-47AF-866A-0D2E7A12899E}" destId="{CF4EA2AF-8CAB-4C60-A645-EAC2A8F98C41}" srcOrd="3" destOrd="0" presId="urn:microsoft.com/office/officeart/2018/2/layout/IconVerticalSolidList"/>
    <dgm:cxn modelId="{7C8E13C0-C027-49DB-9303-F828B363058B}" type="presParOf" srcId="{92973FC9-DFAC-495B-B01D-62D9EF0D2BCF}" destId="{17018AA7-1034-44FF-9605-721D53F856BE}" srcOrd="1" destOrd="0" presId="urn:microsoft.com/office/officeart/2018/2/layout/IconVerticalSolidList"/>
    <dgm:cxn modelId="{C5A9405B-30EF-40FC-BF5C-6A917191C76F}" type="presParOf" srcId="{92973FC9-DFAC-495B-B01D-62D9EF0D2BCF}" destId="{4A003231-68C8-4B57-AE49-B7E3F84D5B06}" srcOrd="2" destOrd="0" presId="urn:microsoft.com/office/officeart/2018/2/layout/IconVerticalSolidList"/>
    <dgm:cxn modelId="{56A88E8C-CBFD-477F-9750-EEE0616A42E3}" type="presParOf" srcId="{4A003231-68C8-4B57-AE49-B7E3F84D5B06}" destId="{A338F6AE-0A50-4622-9602-211E97415306}" srcOrd="0" destOrd="0" presId="urn:microsoft.com/office/officeart/2018/2/layout/IconVerticalSolidList"/>
    <dgm:cxn modelId="{B04A80B9-70A9-4E69-9EFF-A0EC4AB07D5C}" type="presParOf" srcId="{4A003231-68C8-4B57-AE49-B7E3F84D5B06}" destId="{7DAA4725-6D5B-4E38-B5BD-E4A31C561DF9}" srcOrd="1" destOrd="0" presId="urn:microsoft.com/office/officeart/2018/2/layout/IconVerticalSolidList"/>
    <dgm:cxn modelId="{C94FA84C-1C6C-4796-AB3E-76C1BC97497F}" type="presParOf" srcId="{4A003231-68C8-4B57-AE49-B7E3F84D5B06}" destId="{7BEFF307-A019-45B6-ADA2-7D5FF9574151}" srcOrd="2" destOrd="0" presId="urn:microsoft.com/office/officeart/2018/2/layout/IconVerticalSolidList"/>
    <dgm:cxn modelId="{288288FC-B7B9-4B5B-8D9F-DC6BDEBA0F41}" type="presParOf" srcId="{4A003231-68C8-4B57-AE49-B7E3F84D5B06}" destId="{A43755D0-4D96-4C34-8508-575CCB2CFF14}" srcOrd="3" destOrd="0" presId="urn:microsoft.com/office/officeart/2018/2/layout/IconVerticalSolidList"/>
    <dgm:cxn modelId="{C2089A24-33A8-4CED-9D7E-C55F432C7387}" type="presParOf" srcId="{92973FC9-DFAC-495B-B01D-62D9EF0D2BCF}" destId="{E99C023F-CFB8-4003-A29F-1F91B1E2DBE4}" srcOrd="3" destOrd="0" presId="urn:microsoft.com/office/officeart/2018/2/layout/IconVerticalSolidList"/>
    <dgm:cxn modelId="{784FEF03-1728-4CB1-BFA9-D073422EC1E3}" type="presParOf" srcId="{92973FC9-DFAC-495B-B01D-62D9EF0D2BCF}" destId="{6A1CE86B-C257-4AA4-BEFA-ED2890678130}" srcOrd="4" destOrd="0" presId="urn:microsoft.com/office/officeart/2018/2/layout/IconVerticalSolidList"/>
    <dgm:cxn modelId="{8B28FC84-9C34-4BA0-AFCA-9BF09859F7B8}" type="presParOf" srcId="{6A1CE86B-C257-4AA4-BEFA-ED2890678130}" destId="{89230BB7-7F93-4517-8D41-91B51FCB0B94}" srcOrd="0" destOrd="0" presId="urn:microsoft.com/office/officeart/2018/2/layout/IconVerticalSolidList"/>
    <dgm:cxn modelId="{53AA6C3C-D18A-4D15-BAE5-E8702DA9CE74}" type="presParOf" srcId="{6A1CE86B-C257-4AA4-BEFA-ED2890678130}" destId="{C6DB68FD-5413-4E51-9D36-D1C5306AA841}" srcOrd="1" destOrd="0" presId="urn:microsoft.com/office/officeart/2018/2/layout/IconVerticalSolidList"/>
    <dgm:cxn modelId="{C4E03666-B703-4F58-BA06-F91A91815A3A}" type="presParOf" srcId="{6A1CE86B-C257-4AA4-BEFA-ED2890678130}" destId="{A72FCE3F-D183-4FCA-B367-C40125B76C2A}" srcOrd="2" destOrd="0" presId="urn:microsoft.com/office/officeart/2018/2/layout/IconVerticalSolidList"/>
    <dgm:cxn modelId="{0F4FCCA7-BA39-4B0A-B2B2-0254F1CEF4EE}" type="presParOf" srcId="{6A1CE86B-C257-4AA4-BEFA-ED2890678130}" destId="{46CFC75F-229C-4353-A9E4-B075A7939F6D}" srcOrd="3" destOrd="0" presId="urn:microsoft.com/office/officeart/2018/2/layout/IconVerticalSolidList"/>
    <dgm:cxn modelId="{19836685-9AD8-4272-B487-6F066FC6D194}" type="presParOf" srcId="{92973FC9-DFAC-495B-B01D-62D9EF0D2BCF}" destId="{59EA9996-A4A7-4CA0-922C-72BDCE59C715}" srcOrd="5" destOrd="0" presId="urn:microsoft.com/office/officeart/2018/2/layout/IconVerticalSolidList"/>
    <dgm:cxn modelId="{8EB1268E-D17A-4778-B2B2-4CF8AF2F1390}" type="presParOf" srcId="{92973FC9-DFAC-495B-B01D-62D9EF0D2BCF}" destId="{B3215A4C-C39F-4CE8-9822-6ED6DDC49CBD}" srcOrd="6" destOrd="0" presId="urn:microsoft.com/office/officeart/2018/2/layout/IconVerticalSolidList"/>
    <dgm:cxn modelId="{E66A7F24-815A-4B6D-8DA8-4EAB2C7912FF}" type="presParOf" srcId="{B3215A4C-C39F-4CE8-9822-6ED6DDC49CBD}" destId="{9F496EDF-0195-44A9-AF1E-DA36B6D183C7}" srcOrd="0" destOrd="0" presId="urn:microsoft.com/office/officeart/2018/2/layout/IconVerticalSolidList"/>
    <dgm:cxn modelId="{DFA9E729-1A35-4AEB-850C-74AB755BB711}" type="presParOf" srcId="{B3215A4C-C39F-4CE8-9822-6ED6DDC49CBD}" destId="{586EC702-9917-40E4-96AC-E48E72A3362C}" srcOrd="1" destOrd="0" presId="urn:microsoft.com/office/officeart/2018/2/layout/IconVerticalSolidList"/>
    <dgm:cxn modelId="{2F3BB023-B876-4BA0-82F7-D019B1205FB5}" type="presParOf" srcId="{B3215A4C-C39F-4CE8-9822-6ED6DDC49CBD}" destId="{8D71F2C5-C67D-45DE-A0CF-0FCA266B83D8}" srcOrd="2" destOrd="0" presId="urn:microsoft.com/office/officeart/2018/2/layout/IconVerticalSolidList"/>
    <dgm:cxn modelId="{30532BBB-0AF2-4C9E-B74F-0AE477DE43B7}" type="presParOf" srcId="{B3215A4C-C39F-4CE8-9822-6ED6DDC49CBD}" destId="{C67EC8FA-CD06-4895-85CF-B70E19BB1374}" srcOrd="3" destOrd="0" presId="urn:microsoft.com/office/officeart/2018/2/layout/IconVerticalSolidList"/>
    <dgm:cxn modelId="{4495AB56-5A0D-4F3C-ACCF-83EB82F5255F}" type="presParOf" srcId="{92973FC9-DFAC-495B-B01D-62D9EF0D2BCF}" destId="{0EF776AA-F05F-48A7-9513-82535C3CAE6B}" srcOrd="7" destOrd="0" presId="urn:microsoft.com/office/officeart/2018/2/layout/IconVerticalSolidList"/>
    <dgm:cxn modelId="{CE680991-0737-41CE-8813-8CCE670D7C23}" type="presParOf" srcId="{92973FC9-DFAC-495B-B01D-62D9EF0D2BCF}" destId="{722F65D5-99B0-4BF5-90C2-828C301B48E1}" srcOrd="8" destOrd="0" presId="urn:microsoft.com/office/officeart/2018/2/layout/IconVerticalSolidList"/>
    <dgm:cxn modelId="{03D90E31-C606-4147-A791-F1A25A55301B}" type="presParOf" srcId="{722F65D5-99B0-4BF5-90C2-828C301B48E1}" destId="{738CD756-825D-4EE2-9326-5A777B599ED4}" srcOrd="0" destOrd="0" presId="urn:microsoft.com/office/officeart/2018/2/layout/IconVerticalSolidList"/>
    <dgm:cxn modelId="{40C016DF-00F5-45DF-BE62-F86A1A1E0C92}" type="presParOf" srcId="{722F65D5-99B0-4BF5-90C2-828C301B48E1}" destId="{05C63A19-7FDC-473A-A441-462CD6ADF263}" srcOrd="1" destOrd="0" presId="urn:microsoft.com/office/officeart/2018/2/layout/IconVerticalSolidList"/>
    <dgm:cxn modelId="{35038905-E877-4B6F-82E6-86E069859E7A}" type="presParOf" srcId="{722F65D5-99B0-4BF5-90C2-828C301B48E1}" destId="{76C893D8-5CA8-4A1D-B06F-F7DA819791C8}" srcOrd="2" destOrd="0" presId="urn:microsoft.com/office/officeart/2018/2/layout/IconVerticalSolidList"/>
    <dgm:cxn modelId="{CECCC6D0-FF80-43AA-916B-B5D95EEBA618}" type="presParOf" srcId="{722F65D5-99B0-4BF5-90C2-828C301B48E1}" destId="{01FAE326-060F-4141-B727-68812744AE9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5559C-2D2E-47FA-89F2-BCC36CDB2A7C}">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5D4D7A-5FDC-441A-A994-8B933E94DE50}">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EA2AF-8CAB-4C60-A645-EAC2A8F98C41}">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Spot</a:t>
          </a:r>
          <a:endParaRPr lang="en-US" sz="1900" kern="1200"/>
        </a:p>
      </dsp:txBody>
      <dsp:txXfrm>
        <a:off x="1074268" y="4366"/>
        <a:ext cx="5170996" cy="930102"/>
      </dsp:txXfrm>
    </dsp:sp>
    <dsp:sp modelId="{A338F6AE-0A50-4622-9602-211E97415306}">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A4725-6D5B-4E38-B5BD-E4A31C561DF9}">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3755D0-4D96-4C34-8508-575CCB2CFF14}">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Make It Right</a:t>
          </a:r>
          <a:endParaRPr lang="en-US" sz="1900" kern="1200"/>
        </a:p>
      </dsp:txBody>
      <dsp:txXfrm>
        <a:off x="1074268" y="1166994"/>
        <a:ext cx="5170996" cy="930102"/>
      </dsp:txXfrm>
    </dsp:sp>
    <dsp:sp modelId="{89230BB7-7F93-4517-8D41-91B51FCB0B94}">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B68FD-5413-4E51-9D36-D1C5306AA841}">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CFC75F-229C-4353-A9E4-B075A7939F6D}">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Impress</a:t>
          </a:r>
          <a:endParaRPr lang="en-US" sz="1900" kern="1200"/>
        </a:p>
      </dsp:txBody>
      <dsp:txXfrm>
        <a:off x="1074268" y="2329622"/>
        <a:ext cx="5170996" cy="930102"/>
      </dsp:txXfrm>
    </dsp:sp>
    <dsp:sp modelId="{9F496EDF-0195-44A9-AF1E-DA36B6D183C7}">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6EC702-9917-40E4-96AC-E48E72A3362C}">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EC8FA-CD06-4895-85CF-B70E19BB1374}">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Listen</a:t>
          </a:r>
          <a:endParaRPr lang="en-US" sz="1900" kern="1200"/>
        </a:p>
      </dsp:txBody>
      <dsp:txXfrm>
        <a:off x="1074268" y="3492250"/>
        <a:ext cx="5170996" cy="930102"/>
      </dsp:txXfrm>
    </dsp:sp>
    <dsp:sp modelId="{738CD756-825D-4EE2-9326-5A777B599ED4}">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C63A19-7FDC-473A-A441-462CD6ADF263}">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FAE326-060F-4141-B727-68812744AE9D}">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Exceed </a:t>
          </a:r>
          <a:endParaRPr lang="en-US" sz="1900" kern="1200"/>
        </a:p>
      </dsp:txBody>
      <dsp:txXfrm>
        <a:off x="1074268" y="4654878"/>
        <a:ext cx="5170996" cy="9301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BC1DAD-E9C8-4B3F-BEEF-5AE515362E05}" type="datetimeFigureOut">
              <a:t>5/13/2025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48238-570E-46EC-ADE3-D856A2B928A7}" type="slidenum">
              <a:t>‹#›</a:t>
            </a:fld>
            <a:endParaRPr lang="en-GB"/>
          </a:p>
        </p:txBody>
      </p:sp>
    </p:spTree>
    <p:extLst>
      <p:ext uri="{BB962C8B-B14F-4D97-AF65-F5344CB8AC3E}">
        <p14:creationId xmlns:p14="http://schemas.microsoft.com/office/powerpoint/2010/main" val="2234208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Manor Mumbles In the hospitality sector, a five-star hotel is the epitome of luxury and service. World-class amenities, exquisite interior design, outstanding architecture, and incredibly attentive guest service are what define these institutions. The objective is to continuously surpass guest expectations at every service touchpoint, in addition to meeting them. The hotel offers Free Wi-Fi, a health and wellbeing spa and gym facilities, onsite restaurant with Welsh culture food, as well as a fine dining experiences as well as an app for guests to make bookings and check in and find what is to offer around the location of the hotel, spa treatments. The vibe and feel for Mumbles Manor as a hotel we have gone for classy and elegant and also a </a:t>
            </a:r>
            <a:r>
              <a:rPr lang="en-GB" err="1"/>
              <a:t>similary</a:t>
            </a:r>
            <a:r>
              <a:rPr lang="en-GB"/>
              <a:t> feel as if the guests were staying at the Hilton Hotel location . As the Hilton hotel gives  Hilton is well known for its emphasis on innovation and the visitor experience. Hilton has established itself as a pioneer in digital hospitality via to technological innovations including digital key access, smartphone check-in, and personalised booking through the Hilton Honours reward program (Law, Leung &amp; </a:t>
            </a:r>
            <a:r>
              <a:rPr lang="en-GB" err="1"/>
              <a:t>Buhalis</a:t>
            </a:r>
            <a:r>
              <a:rPr lang="en-GB"/>
              <a:t>, 2015). Through training initiatives and brand standards created to guarantee uniformity throughout its international network, the corporation places a strong emphasis on service quality. </a:t>
            </a:r>
            <a:endParaRPr lang="en-GB">
              <a:ea typeface="Calibri"/>
              <a:cs typeface="Calibri"/>
            </a:endParaRPr>
          </a:p>
        </p:txBody>
      </p:sp>
      <p:sp>
        <p:nvSpPr>
          <p:cNvPr id="4" name="Slide Number Placeholder 3"/>
          <p:cNvSpPr>
            <a:spLocks noGrp="1"/>
          </p:cNvSpPr>
          <p:nvPr>
            <p:ph type="sldNum" sz="quarter" idx="5"/>
          </p:nvPr>
        </p:nvSpPr>
        <p:spPr/>
        <p:txBody>
          <a:bodyPr/>
          <a:lstStyle/>
          <a:p>
            <a:fld id="{46548238-570E-46EC-ADE3-D856A2B928A7}" type="slidenum">
              <a:rPr lang="en-GB"/>
              <a:t>18</a:t>
            </a:fld>
            <a:endParaRPr lang="en-GB"/>
          </a:p>
        </p:txBody>
      </p:sp>
    </p:spTree>
    <p:extLst>
      <p:ext uri="{BB962C8B-B14F-4D97-AF65-F5344CB8AC3E}">
        <p14:creationId xmlns:p14="http://schemas.microsoft.com/office/powerpoint/2010/main" val="4081517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hotel is located in a well loved area of Swansea in Mumbles, which marks the beginning to the Gower coastline </a:t>
            </a:r>
            <a:r>
              <a:rPr lang="en-US"/>
              <a:t>(Visit Swansea Bay, 2025). The area draws both local and foreign tourists all year round because of its breathtaking beaches, shoreline, and picturesque walking trails. Building a hotel here would take advantage of the steady stream of tourists looking for lodging in a serene and beautiful location (</a:t>
            </a:r>
            <a:r>
              <a:rPr lang="en-US" err="1"/>
              <a:t>VisitWales</a:t>
            </a:r>
            <a:r>
              <a:rPr lang="en-US"/>
              <a:t>, 2025). Mumbles is conveniently located for those who wish to </a:t>
            </a:r>
            <a:r>
              <a:rPr lang="en-US" err="1"/>
              <a:t>utilise</a:t>
            </a:r>
            <a:r>
              <a:rPr lang="en-US"/>
              <a:t> public transport while visiting the hotel. Train companies such as Transport for Wales offer connections from major cities including London, Manchester, Birmingham and many more to Swansea. Concierge will meet and collect visitors upon their arrival at Swansea (</a:t>
            </a:r>
            <a:r>
              <a:rPr lang="en-US" err="1"/>
              <a:t>Tfw.wales</a:t>
            </a:r>
            <a:r>
              <a:rPr lang="en-US"/>
              <a:t>, 2025). Mumbles offers for tourists restaurants, retail and interpreted shops, costal paths and much more to explore (Davies, 2024).  </a:t>
            </a:r>
            <a:endParaRPr lang="en-US">
              <a:ea typeface="Calibri"/>
              <a:cs typeface="Calibri"/>
            </a:endParaRPr>
          </a:p>
        </p:txBody>
      </p:sp>
      <p:sp>
        <p:nvSpPr>
          <p:cNvPr id="4" name="Slide Number Placeholder 3"/>
          <p:cNvSpPr>
            <a:spLocks noGrp="1"/>
          </p:cNvSpPr>
          <p:nvPr>
            <p:ph type="sldNum" sz="quarter" idx="5"/>
          </p:nvPr>
        </p:nvSpPr>
        <p:spPr/>
        <p:txBody>
          <a:bodyPr/>
          <a:lstStyle/>
          <a:p>
            <a:fld id="{46548238-570E-46EC-ADE3-D856A2B928A7}" type="slidenum">
              <a:rPr lang="en-GB"/>
              <a:t>19</a:t>
            </a:fld>
            <a:endParaRPr lang="en-GB"/>
          </a:p>
        </p:txBody>
      </p:sp>
    </p:spTree>
    <p:extLst>
      <p:ext uri="{BB962C8B-B14F-4D97-AF65-F5344CB8AC3E}">
        <p14:creationId xmlns:p14="http://schemas.microsoft.com/office/powerpoint/2010/main" val="4288056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From looking at Similar Web studies show from the Visit Wales website that links to Mumbles Manor hotel that the demographics show ages 25-34 with the highest percentage that our clientele for our hotel is the ages whom come and stay. As a hotel our clientele for guests show as girls group whom have come away from a chilled weekend, As well as couples aged between 45-54 whom may be in second marriages who have come to Mumbles Manor as there second honeymoon. </a:t>
            </a:r>
          </a:p>
        </p:txBody>
      </p:sp>
      <p:sp>
        <p:nvSpPr>
          <p:cNvPr id="4" name="Slide Number Placeholder 3"/>
          <p:cNvSpPr>
            <a:spLocks noGrp="1"/>
          </p:cNvSpPr>
          <p:nvPr>
            <p:ph type="sldNum" sz="quarter" idx="5"/>
          </p:nvPr>
        </p:nvSpPr>
        <p:spPr/>
        <p:txBody>
          <a:bodyPr/>
          <a:lstStyle/>
          <a:p>
            <a:fld id="{46548238-570E-46EC-ADE3-D856A2B928A7}" type="slidenum">
              <a:t>20</a:t>
            </a:fld>
            <a:endParaRPr lang="en-GB"/>
          </a:p>
        </p:txBody>
      </p:sp>
    </p:spTree>
    <p:extLst>
      <p:ext uri="{BB962C8B-B14F-4D97-AF65-F5344CB8AC3E}">
        <p14:creationId xmlns:p14="http://schemas.microsoft.com/office/powerpoint/2010/main" val="506563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Mumbles Manor we thrive on clarity that our employees know and understand the needs that as a hotel we expect you deliver at a 5-star hotel that Mumbles Manor is. Employees need clear, polite, timely, multilingual, professional, consistent, non-verbal, and technology-supported communication (Robbins &amp; Judge, 2019; Guffey &amp; Loewy, 2014). At the Hilton  hotel we aim to follow and stick to the same way as a hotel they follow for clear communication that there employes use which is providing helpful information about the hotel and the surrounding area of the location of the hotel, quickly fixing and accommodating to guest requests and mainly being </a:t>
            </a:r>
            <a:r>
              <a:rPr lang="en-US" err="1"/>
              <a:t>poliet</a:t>
            </a:r>
            <a:r>
              <a:rPr lang="en-US"/>
              <a:t>, friendly and making the guest experiences enjoyable (Boley, 2020). As well as training manual guides which will be used and needed to be completed before your first shift working at the Mumbles Manor. </a:t>
            </a:r>
          </a:p>
        </p:txBody>
      </p:sp>
      <p:sp>
        <p:nvSpPr>
          <p:cNvPr id="4" name="Slide Number Placeholder 3"/>
          <p:cNvSpPr>
            <a:spLocks noGrp="1"/>
          </p:cNvSpPr>
          <p:nvPr>
            <p:ph type="sldNum" sz="quarter" idx="5"/>
          </p:nvPr>
        </p:nvSpPr>
        <p:spPr/>
        <p:txBody>
          <a:bodyPr/>
          <a:lstStyle/>
          <a:p>
            <a:fld id="{46548238-570E-46EC-ADE3-D856A2B928A7}" type="slidenum">
              <a:rPr lang="en-GB"/>
              <a:t>21</a:t>
            </a:fld>
            <a:endParaRPr lang="en-GB"/>
          </a:p>
        </p:txBody>
      </p:sp>
    </p:spTree>
    <p:extLst>
      <p:ext uri="{BB962C8B-B14F-4D97-AF65-F5344CB8AC3E}">
        <p14:creationId xmlns:p14="http://schemas.microsoft.com/office/powerpoint/2010/main" val="794306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With </a:t>
            </a:r>
            <a:r>
              <a:rPr lang="en-US" err="1">
                <a:ea typeface="Calibri"/>
                <a:cs typeface="Calibri"/>
              </a:rPr>
              <a:t>suppport</a:t>
            </a:r>
            <a:r>
              <a:rPr lang="en-US">
                <a:ea typeface="Calibri"/>
                <a:cs typeface="Calibri"/>
              </a:rPr>
              <a:t> from Training Modules </a:t>
            </a:r>
            <a:r>
              <a:rPr lang="en-US"/>
              <a:t>Teamwork in a 5-star hotel ensures smooth operations, guest satisfaction, and high service standards through collaboration, communication, and mutual support (Robbins &amp; Judge, 2019; Gannon et al., 2020). Also running a team smoothly there are 5 essential key elements which are clear </a:t>
            </a:r>
            <a:r>
              <a:rPr lang="en-US" err="1"/>
              <a:t>comminication</a:t>
            </a:r>
            <a:r>
              <a:rPr lang="en-US"/>
              <a:t>, Defined Roles and Responsibilities, Mutual Respect and Trust, Strong Leadership, Ongoing Training and Development. </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46548238-570E-46EC-ADE3-D856A2B928A7}" type="slidenum">
              <a:rPr lang="en-GB"/>
              <a:t>22</a:t>
            </a:fld>
            <a:endParaRPr lang="en-GB"/>
          </a:p>
        </p:txBody>
      </p:sp>
    </p:spTree>
    <p:extLst>
      <p:ext uri="{BB962C8B-B14F-4D97-AF65-F5344CB8AC3E}">
        <p14:creationId xmlns:p14="http://schemas.microsoft.com/office/powerpoint/2010/main" val="1806000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46548238-570E-46EC-ADE3-D856A2B928A7}" type="slidenum">
              <a:rPr lang="en-GB"/>
              <a:t>27</a:t>
            </a:fld>
            <a:endParaRPr lang="en-GB"/>
          </a:p>
        </p:txBody>
      </p:sp>
    </p:spTree>
    <p:extLst>
      <p:ext uri="{BB962C8B-B14F-4D97-AF65-F5344CB8AC3E}">
        <p14:creationId xmlns:p14="http://schemas.microsoft.com/office/powerpoint/2010/main" val="141885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l="-11000" r="-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31.jpe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image" Target="../media/image34.jpeg"/><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37.jpeg"/><Relationship Id="rId4" Type="http://schemas.openxmlformats.org/officeDocument/2006/relationships/image" Target="../media/image36.jpeg"/></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39.png"/></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imd.org/research-knowledge/operations/case-studies/the-ritz-carlton-managing-the-mystique/#:~:text=Behind%20the%20legendary%20service%20is,appropriate%20action%20can%20be%20taken" TargetMode="External"/><Relationship Id="rId2" Type="http://schemas.openxmlformats.org/officeDocument/2006/relationships/hyperlink" Target="https://www.hilton.com/en/p/hilton-honors-mobile-app/" TargetMode="External"/><Relationship Id="rId1" Type="http://schemas.openxmlformats.org/officeDocument/2006/relationships/slideLayout" Target="../slideLayouts/slideLayout2.xml"/><Relationship Id="rId4" Type="http://schemas.openxmlformats.org/officeDocument/2006/relationships/hyperlink" Target="https://life.marriott.com/blog/alexia-guest-experienc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visitwales.com/destinations/west-wales/swansea-bay/fantastic-sights-and-things-do-mumbles" TargetMode="External"/><Relationship Id="rId3" Type="http://schemas.openxmlformats.org/officeDocument/2006/relationships/hyperlink" Target="https://www.cvent.com/en/blog/hospitality/hotel-guest-communication-tips" TargetMode="External"/><Relationship Id="rId7" Type="http://schemas.openxmlformats.org/officeDocument/2006/relationships/hyperlink" Target="https://www.visitswanseabay.com/destinations/mumbles/" TargetMode="External"/><Relationship Id="rId2" Type="http://schemas.openxmlformats.org/officeDocument/2006/relationships/hyperlink" Target="http://www.cvent.com" TargetMode="External"/><Relationship Id="rId1" Type="http://schemas.openxmlformats.org/officeDocument/2006/relationships/slideLayout" Target="../slideLayouts/slideLayout2.xml"/><Relationship Id="rId6" Type="http://schemas.openxmlformats.org/officeDocument/2006/relationships/hyperlink" Target="https://tfw.wales/places/destinations/swansea" TargetMode="External"/><Relationship Id="rId5" Type="http://schemas.openxmlformats.org/officeDocument/2006/relationships/hyperlink" Target="https://pro.similarweb.com/#/digitalsuite/websiteanalysis/audience-demographics/" TargetMode="External"/><Relationship Id="rId4" Type="http://schemas.openxmlformats.org/officeDocument/2006/relationships/hyperlink" Target="https://www.belvoir.co.uk/swansea-estate-agents/articles/discover-why-mumbles-is-one-of-the-best-places-to-live-by-the-sea/"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iscover.matterport.com/space/MnGTE4JMF8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youtu.be/-uZCbrz5AN0?feature=shar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08000" b="-108000"/>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standing behind a desk&#10;&#10;AI-generated content may be incorrect.">
            <a:extLst>
              <a:ext uri="{FF2B5EF4-FFF2-40B4-BE49-F238E27FC236}">
                <a16:creationId xmlns:a16="http://schemas.microsoft.com/office/drawing/2014/main" id="{327D1181-22C0-8DA8-EA95-F77615DAF72F}"/>
              </a:ext>
            </a:extLst>
          </p:cNvPr>
          <p:cNvPicPr>
            <a:picLocks noChangeAspect="1"/>
          </p:cNvPicPr>
          <p:nvPr/>
        </p:nvPicPr>
        <p:blipFill>
          <a:blip r:embed="rId2"/>
          <a:srcRect t="10036" b="23050"/>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44F50-B070-C78C-8E00-D3129B5897E7}"/>
              </a:ext>
            </a:extLst>
          </p:cNvPr>
          <p:cNvSpPr>
            <a:spLocks noGrp="1"/>
          </p:cNvSpPr>
          <p:nvPr>
            <p:ph type="ctrTitle"/>
          </p:nvPr>
        </p:nvSpPr>
        <p:spPr>
          <a:xfrm>
            <a:off x="2588250" y="5724686"/>
            <a:ext cx="7015499" cy="852260"/>
          </a:xfrm>
        </p:spPr>
        <p:txBody>
          <a:bodyPr anchor="ctr">
            <a:normAutofit/>
          </a:bodyPr>
          <a:lstStyle/>
          <a:p>
            <a:r>
              <a:rPr lang="en-GB" sz="3600">
                <a:latin typeface="Century Gothic"/>
              </a:rPr>
              <a:t>Welcome! </a:t>
            </a:r>
            <a:endParaRPr lang="en-US" sz="3600">
              <a:latin typeface="Century Gothic"/>
            </a:endParaRPr>
          </a:p>
        </p:txBody>
      </p:sp>
    </p:spTree>
    <p:extLst>
      <p:ext uri="{BB962C8B-B14F-4D97-AF65-F5344CB8AC3E}">
        <p14:creationId xmlns:p14="http://schemas.microsoft.com/office/powerpoint/2010/main" val="2263541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3D021-E516-B8A4-5C31-518EE4A1E445}"/>
              </a:ext>
            </a:extLst>
          </p:cNvPr>
          <p:cNvSpPr>
            <a:spLocks noGrp="1"/>
          </p:cNvSpPr>
          <p:nvPr>
            <p:ph type="title"/>
          </p:nvPr>
        </p:nvSpPr>
        <p:spPr/>
        <p:txBody>
          <a:bodyPr/>
          <a:lstStyle/>
          <a:p>
            <a:r>
              <a:rPr lang="en-GB">
                <a:latin typeface="Century Gothic" panose="020B0502020202020204" pitchFamily="34" charset="0"/>
              </a:rPr>
              <a:t>Our aim at The Mumbles Manor</a:t>
            </a:r>
            <a:endParaRPr lang="en-US">
              <a:latin typeface="Century Gothic" panose="020B0502020202020204" pitchFamily="34" charset="0"/>
            </a:endParaRPr>
          </a:p>
        </p:txBody>
      </p:sp>
      <p:sp>
        <p:nvSpPr>
          <p:cNvPr id="3" name="Content Placeholder 2">
            <a:extLst>
              <a:ext uri="{FF2B5EF4-FFF2-40B4-BE49-F238E27FC236}">
                <a16:creationId xmlns:a16="http://schemas.microsoft.com/office/drawing/2014/main" id="{ADECA466-0A2E-4303-C986-68E84EDCA607}"/>
              </a:ext>
            </a:extLst>
          </p:cNvPr>
          <p:cNvSpPr>
            <a:spLocks noGrp="1"/>
          </p:cNvSpPr>
          <p:nvPr>
            <p:ph idx="1"/>
          </p:nvPr>
        </p:nvSpPr>
        <p:spPr>
          <a:xfrm>
            <a:off x="270042" y="1825625"/>
            <a:ext cx="10515600" cy="4351338"/>
          </a:xfrm>
        </p:spPr>
        <p:txBody>
          <a:bodyPr>
            <a:normAutofit lnSpcReduction="10000"/>
          </a:bodyPr>
          <a:lstStyle/>
          <a:p>
            <a:pPr marL="0" indent="0">
              <a:buNone/>
            </a:pPr>
            <a:r>
              <a:rPr lang="en-GB" sz="2200">
                <a:latin typeface="Century Gothic" panose="020B0502020202020204" pitchFamily="34" charset="0"/>
              </a:rPr>
              <a:t>Aim-</a:t>
            </a:r>
          </a:p>
          <a:p>
            <a:pPr marL="0" indent="0">
              <a:buNone/>
            </a:pPr>
            <a:r>
              <a:rPr lang="en-GB" sz="2200">
                <a:latin typeface="Century Gothic" panose="020B0502020202020204" pitchFamily="34" charset="0"/>
              </a:rPr>
              <a:t>To enhance service excellence on front desk. </a:t>
            </a:r>
          </a:p>
          <a:p>
            <a:endParaRPr lang="en-GB" sz="2200">
              <a:latin typeface="Century Gothic" panose="020B0502020202020204" pitchFamily="34" charset="0"/>
            </a:endParaRPr>
          </a:p>
          <a:p>
            <a:pPr marL="0" indent="0">
              <a:buNone/>
            </a:pPr>
            <a:r>
              <a:rPr lang="en-GB" sz="2200">
                <a:latin typeface="Century Gothic" panose="020B0502020202020204" pitchFamily="34" charset="0"/>
              </a:rPr>
              <a:t>Objectives- </a:t>
            </a:r>
          </a:p>
          <a:p>
            <a:r>
              <a:rPr lang="en-GB" sz="2200">
                <a:latin typeface="Century Gothic" panose="020B0502020202020204" pitchFamily="34" charset="0"/>
              </a:rPr>
              <a:t>Learning how to solve and prevent problems.</a:t>
            </a:r>
          </a:p>
          <a:p>
            <a:r>
              <a:rPr lang="en-GB" sz="2200">
                <a:latin typeface="Century Gothic" panose="020B0502020202020204" pitchFamily="34" charset="0"/>
              </a:rPr>
              <a:t>Improving customer interaction skills.</a:t>
            </a:r>
          </a:p>
          <a:p>
            <a:r>
              <a:rPr lang="en-GB" sz="2200">
                <a:latin typeface="Century Gothic" panose="020B0502020202020204" pitchFamily="34" charset="0"/>
              </a:rPr>
              <a:t>Reinforce the importance of first impressions.</a:t>
            </a:r>
          </a:p>
          <a:p>
            <a:r>
              <a:rPr lang="en-GB" sz="2200">
                <a:latin typeface="Century Gothic" panose="020B0502020202020204" pitchFamily="34" charset="0"/>
              </a:rPr>
              <a:t>Promote teamwork.</a:t>
            </a:r>
          </a:p>
          <a:p>
            <a:r>
              <a:rPr lang="en-GB" sz="2200">
                <a:latin typeface="Century Gothic" panose="020B0502020202020204" pitchFamily="34" charset="0"/>
              </a:rPr>
              <a:t>Ensuring that you know your product.</a:t>
            </a:r>
          </a:p>
          <a:p>
            <a:endParaRPr lang="en-GB" sz="2200">
              <a:latin typeface="Century Gothic" panose="020B0502020202020204" pitchFamily="34" charset="0"/>
            </a:endParaRPr>
          </a:p>
          <a:p>
            <a:pPr marL="0" indent="0">
              <a:buNone/>
            </a:pPr>
            <a:r>
              <a:rPr lang="en-GB" sz="2200">
                <a:latin typeface="Century Gothic" panose="020B0502020202020204" pitchFamily="34" charset="0"/>
              </a:rPr>
              <a:t>(</a:t>
            </a:r>
            <a:r>
              <a:rPr lang="en-GB" sz="2200" err="1">
                <a:latin typeface="Century Gothic" panose="020B0502020202020204" pitchFamily="34" charset="0"/>
              </a:rPr>
              <a:t>Salia</a:t>
            </a:r>
            <a:r>
              <a:rPr lang="en-GB" sz="2200">
                <a:latin typeface="Century Gothic" panose="020B0502020202020204" pitchFamily="34" charset="0"/>
              </a:rPr>
              <a:t>, 2024)</a:t>
            </a:r>
          </a:p>
          <a:p>
            <a:endParaRPr lang="en-US">
              <a:latin typeface="Century Gothic" panose="020B0502020202020204" pitchFamily="34" charset="0"/>
            </a:endParaRPr>
          </a:p>
        </p:txBody>
      </p:sp>
      <p:sp>
        <p:nvSpPr>
          <p:cNvPr id="4" name="TextBox 3">
            <a:extLst>
              <a:ext uri="{FF2B5EF4-FFF2-40B4-BE49-F238E27FC236}">
                <a16:creationId xmlns:a16="http://schemas.microsoft.com/office/drawing/2014/main" id="{B4E2A2D4-07AC-DFD8-46D3-76089FC016EF}"/>
              </a:ext>
            </a:extLst>
          </p:cNvPr>
          <p:cNvSpPr txBox="1"/>
          <p:nvPr/>
        </p:nvSpPr>
        <p:spPr>
          <a:xfrm>
            <a:off x="7410116" y="3124131"/>
            <a:ext cx="4511842" cy="1754326"/>
          </a:xfrm>
          <a:prstGeom prst="rect">
            <a:avLst/>
          </a:prstGeom>
          <a:noFill/>
          <a:ln>
            <a:noFill/>
          </a:ln>
        </p:spPr>
        <p:txBody>
          <a:bodyPr wrap="square" rtlCol="0">
            <a:spAutoFit/>
          </a:bodyPr>
          <a:lstStyle/>
          <a:p>
            <a:pPr algn="r"/>
            <a:r>
              <a:rPr lang="en-GB" b="0" i="0" u="none" strike="noStrike">
                <a:effectLst/>
                <a:latin typeface="Proxima Nova"/>
              </a:rPr>
              <a:t>“The key is to set realistic customer expectations, and then not to just meet them, but exceed them—preferably in unexpected and helpful ways” </a:t>
            </a:r>
          </a:p>
          <a:p>
            <a:pPr algn="r"/>
            <a:r>
              <a:rPr lang="en-GB">
                <a:latin typeface="Proxima Nova"/>
              </a:rPr>
              <a:t>Richard Branson</a:t>
            </a:r>
            <a:endParaRPr lang="en-GB" b="0" i="0" u="none" strike="noStrike">
              <a:effectLst/>
              <a:latin typeface="Proxima Nova"/>
            </a:endParaRPr>
          </a:p>
          <a:p>
            <a:pPr algn="l"/>
            <a:endParaRPr lang="en-US"/>
          </a:p>
        </p:txBody>
      </p:sp>
      <p:pic>
        <p:nvPicPr>
          <p:cNvPr id="10" name="Picture 9">
            <a:extLst>
              <a:ext uri="{FF2B5EF4-FFF2-40B4-BE49-F238E27FC236}">
                <a16:creationId xmlns:a16="http://schemas.microsoft.com/office/drawing/2014/main" id="{038567C8-C59A-DD63-737F-F3001075909C}"/>
              </a:ext>
            </a:extLst>
          </p:cNvPr>
          <p:cNvPicPr>
            <a:picLocks noChangeAspect="1"/>
          </p:cNvPicPr>
          <p:nvPr/>
        </p:nvPicPr>
        <p:blipFill>
          <a:blip r:embed="rId2"/>
          <a:stretch>
            <a:fillRect/>
          </a:stretch>
        </p:blipFill>
        <p:spPr>
          <a:xfrm>
            <a:off x="10033334" y="4718100"/>
            <a:ext cx="2158666" cy="2158666"/>
          </a:xfrm>
          <a:prstGeom prst="rect">
            <a:avLst/>
          </a:prstGeom>
        </p:spPr>
      </p:pic>
    </p:spTree>
    <p:extLst>
      <p:ext uri="{BB962C8B-B14F-4D97-AF65-F5344CB8AC3E}">
        <p14:creationId xmlns:p14="http://schemas.microsoft.com/office/powerpoint/2010/main" val="390014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30AA1-2459-8903-DFED-713786C1B2A1}"/>
              </a:ext>
            </a:extLst>
          </p:cNvPr>
          <p:cNvSpPr>
            <a:spLocks noGrp="1"/>
          </p:cNvSpPr>
          <p:nvPr>
            <p:ph type="ctrTitle"/>
          </p:nvPr>
        </p:nvSpPr>
        <p:spPr/>
        <p:txBody>
          <a:bodyPr/>
          <a:lstStyle/>
          <a:p>
            <a:r>
              <a:rPr lang="en-GB">
                <a:latin typeface="Century Gothic" panose="020B0502020202020204" pitchFamily="34" charset="0"/>
              </a:rPr>
              <a:t>First Impressions </a:t>
            </a:r>
            <a:endParaRPr lang="en-US">
              <a:latin typeface="Century Gothic" panose="020B0502020202020204" pitchFamily="34" charset="0"/>
            </a:endParaRPr>
          </a:p>
        </p:txBody>
      </p:sp>
      <p:sp>
        <p:nvSpPr>
          <p:cNvPr id="3" name="Content Placeholder 2">
            <a:extLst>
              <a:ext uri="{FF2B5EF4-FFF2-40B4-BE49-F238E27FC236}">
                <a16:creationId xmlns:a16="http://schemas.microsoft.com/office/drawing/2014/main" id="{14730F02-EACC-3CE7-5B55-5AC3F39869CD}"/>
              </a:ext>
            </a:extLst>
          </p:cNvPr>
          <p:cNvSpPr>
            <a:spLocks noGrp="1"/>
          </p:cNvSpPr>
          <p:nvPr>
            <p:ph type="subTitle" idx="1"/>
          </p:nvPr>
        </p:nvSpPr>
        <p:spPr/>
        <p:txBody>
          <a:bodyPr/>
          <a:lstStyle/>
          <a:p>
            <a:r>
              <a:rPr lang="en-GB">
                <a:latin typeface="Century Gothic" panose="020B0502020202020204" pitchFamily="34" charset="0"/>
              </a:rPr>
              <a:t>The importance of a  first impression.</a:t>
            </a:r>
            <a:endParaRPr lang="en-US">
              <a:latin typeface="Century Gothic" panose="020B0502020202020204" pitchFamily="34" charset="0"/>
            </a:endParaRPr>
          </a:p>
        </p:txBody>
      </p:sp>
    </p:spTree>
    <p:extLst>
      <p:ext uri="{BB962C8B-B14F-4D97-AF65-F5344CB8AC3E}">
        <p14:creationId xmlns:p14="http://schemas.microsoft.com/office/powerpoint/2010/main" val="3774333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99D4C8B-EE96-6D08-1485-A184C41C07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7470" y="0"/>
            <a:ext cx="10297060" cy="6858000"/>
          </a:xfrm>
          <a:prstGeom prst="rect">
            <a:avLst/>
          </a:prstGeom>
        </p:spPr>
      </p:pic>
    </p:spTree>
    <p:extLst>
      <p:ext uri="{BB962C8B-B14F-4D97-AF65-F5344CB8AC3E}">
        <p14:creationId xmlns:p14="http://schemas.microsoft.com/office/powerpoint/2010/main" val="1720505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l="-11000" r="-11000"/>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D31883B-9F1C-756A-4381-38C6C1E5CF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0" y="0"/>
            <a:ext cx="6858000" cy="6858000"/>
          </a:xfrm>
          <a:prstGeom prst="rect">
            <a:avLst/>
          </a:prstGeom>
        </p:spPr>
      </p:pic>
    </p:spTree>
    <p:extLst>
      <p:ext uri="{BB962C8B-B14F-4D97-AF65-F5344CB8AC3E}">
        <p14:creationId xmlns:p14="http://schemas.microsoft.com/office/powerpoint/2010/main" val="180933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BB65E4-53F6-67E5-FBEF-82D3C340987B}"/>
              </a:ext>
            </a:extLst>
          </p:cNvPr>
          <p:cNvSpPr>
            <a:spLocks noGrp="1"/>
          </p:cNvSpPr>
          <p:nvPr>
            <p:ph idx="1"/>
          </p:nvPr>
        </p:nvSpPr>
        <p:spPr>
          <a:xfrm>
            <a:off x="264310" y="379849"/>
            <a:ext cx="2907632" cy="4977147"/>
          </a:xfrm>
        </p:spPr>
        <p:txBody>
          <a:bodyPr vert="horz" lIns="91440" tIns="45720" rIns="91440" bIns="45720" rtlCol="0" anchor="t">
            <a:noAutofit/>
          </a:bodyPr>
          <a:lstStyle/>
          <a:p>
            <a:r>
              <a:rPr lang="en-GB" sz="1600">
                <a:latin typeface="Century Gothic"/>
              </a:rPr>
              <a:t>A first impression lasts months – consider returning customers and the positive impact you want to have. </a:t>
            </a:r>
          </a:p>
          <a:p>
            <a:r>
              <a:rPr lang="en-GB" sz="1600">
                <a:latin typeface="Century Gothic"/>
              </a:rPr>
              <a:t>Affecting personal judgements.</a:t>
            </a:r>
          </a:p>
          <a:p>
            <a:pPr marL="0" indent="0">
              <a:buNone/>
            </a:pPr>
            <a:r>
              <a:rPr lang="en-GB" sz="1600">
                <a:latin typeface="Century Gothic"/>
              </a:rPr>
              <a:t>(</a:t>
            </a:r>
            <a:r>
              <a:rPr lang="en-GB" sz="1600" err="1">
                <a:latin typeface="Century Gothic"/>
              </a:rPr>
              <a:t>Okten</a:t>
            </a:r>
            <a:r>
              <a:rPr lang="en-GB" sz="1600">
                <a:latin typeface="Century Gothic"/>
              </a:rPr>
              <a:t>, 2018)</a:t>
            </a:r>
          </a:p>
          <a:p>
            <a:endParaRPr lang="en-GB" sz="1600">
              <a:latin typeface="Century Gothic" panose="020B0502020202020204" pitchFamily="34" charset="0"/>
            </a:endParaRPr>
          </a:p>
          <a:p>
            <a:r>
              <a:rPr lang="en-GB" sz="1600">
                <a:latin typeface="Century Gothic"/>
              </a:rPr>
              <a:t>The Halo Effect – one good trait to reveal a range of others.</a:t>
            </a:r>
          </a:p>
          <a:p>
            <a:pPr marL="0" indent="0">
              <a:buNone/>
            </a:pPr>
            <a:r>
              <a:rPr lang="en-GB" sz="1600">
                <a:latin typeface="Century Gothic"/>
              </a:rPr>
              <a:t>(Cherry, 2024)  </a:t>
            </a:r>
          </a:p>
          <a:p>
            <a:endParaRPr lang="en-GB" sz="1600">
              <a:latin typeface="Century Gothic" panose="020B0502020202020204" pitchFamily="34" charset="0"/>
            </a:endParaRPr>
          </a:p>
          <a:p>
            <a:r>
              <a:rPr lang="en-GB" sz="1600">
                <a:latin typeface="Century Gothic"/>
              </a:rPr>
              <a:t>“You never get a second chance to make a first impression”.</a:t>
            </a:r>
          </a:p>
          <a:p>
            <a:endParaRPr lang="en-GB" sz="1600">
              <a:latin typeface="Century Gothic" panose="020B0502020202020204" pitchFamily="34" charset="0"/>
            </a:endParaRPr>
          </a:p>
          <a:p>
            <a:r>
              <a:rPr lang="en-GB" sz="1600">
                <a:latin typeface="Century Gothic"/>
              </a:rPr>
              <a:t>Gaining loyal customers.</a:t>
            </a:r>
          </a:p>
          <a:p>
            <a:pPr marL="0" indent="0">
              <a:buNone/>
            </a:pPr>
            <a:r>
              <a:rPr lang="en-GB" sz="1600">
                <a:latin typeface="Century Gothic"/>
              </a:rPr>
              <a:t>(Bitca, 2016)</a:t>
            </a:r>
            <a:endParaRPr lang="en-US" sz="1600">
              <a:latin typeface="Century Gothic"/>
            </a:endParaRPr>
          </a:p>
        </p:txBody>
      </p:sp>
      <p:pic>
        <p:nvPicPr>
          <p:cNvPr id="4" name="Picture 3">
            <a:extLst>
              <a:ext uri="{FF2B5EF4-FFF2-40B4-BE49-F238E27FC236}">
                <a16:creationId xmlns:a16="http://schemas.microsoft.com/office/drawing/2014/main" id="{6DF7F97A-FA75-19EA-28EA-9F892FC5F0BF}"/>
              </a:ext>
            </a:extLst>
          </p:cNvPr>
          <p:cNvPicPr>
            <a:picLocks noChangeAspect="1"/>
          </p:cNvPicPr>
          <p:nvPr/>
        </p:nvPicPr>
        <p:blipFill>
          <a:blip r:embed="rId2">
            <a:extLst>
              <a:ext uri="{28A0092B-C50C-407E-A947-70E740481C1C}">
                <a14:useLocalDpi xmlns:a14="http://schemas.microsoft.com/office/drawing/2010/main" val="0"/>
              </a:ext>
            </a:extLst>
          </a:blip>
          <a:srcRect l="12402" r="9235"/>
          <a:stretch/>
        </p:blipFill>
        <p:spPr>
          <a:xfrm>
            <a:off x="3171942" y="0"/>
            <a:ext cx="9020058" cy="6858000"/>
          </a:xfrm>
          <a:prstGeom prst="rect">
            <a:avLst/>
          </a:prstGeom>
        </p:spPr>
      </p:pic>
    </p:spTree>
    <p:extLst>
      <p:ext uri="{BB962C8B-B14F-4D97-AF65-F5344CB8AC3E}">
        <p14:creationId xmlns:p14="http://schemas.microsoft.com/office/powerpoint/2010/main" val="802004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89DF5-9533-E40D-DEA5-CAFC00D91A8A}"/>
              </a:ext>
            </a:extLst>
          </p:cNvPr>
          <p:cNvSpPr>
            <a:spLocks noGrp="1"/>
          </p:cNvSpPr>
          <p:nvPr>
            <p:ph type="title"/>
          </p:nvPr>
        </p:nvSpPr>
        <p:spPr/>
        <p:txBody>
          <a:bodyPr/>
          <a:lstStyle/>
          <a:p>
            <a:r>
              <a:rPr lang="en-GB"/>
              <a:t>How do you create a good first impression?</a:t>
            </a:r>
            <a:endParaRPr lang="en-US"/>
          </a:p>
        </p:txBody>
      </p:sp>
      <p:sp>
        <p:nvSpPr>
          <p:cNvPr id="3" name="Content Placeholder 2">
            <a:extLst>
              <a:ext uri="{FF2B5EF4-FFF2-40B4-BE49-F238E27FC236}">
                <a16:creationId xmlns:a16="http://schemas.microsoft.com/office/drawing/2014/main" id="{A80B95ED-53C4-EDCD-A5E2-EEB2C0BB2223}"/>
              </a:ext>
            </a:extLst>
          </p:cNvPr>
          <p:cNvSpPr>
            <a:spLocks noGrp="1"/>
          </p:cNvSpPr>
          <p:nvPr>
            <p:ph idx="1"/>
          </p:nvPr>
        </p:nvSpPr>
        <p:spPr/>
        <p:txBody>
          <a:bodyPr>
            <a:normAutofit lnSpcReduction="10000"/>
          </a:bodyPr>
          <a:lstStyle/>
          <a:p>
            <a:r>
              <a:rPr lang="en-GB"/>
              <a:t>Greet your guest with a warm smile and a friendly tone. </a:t>
            </a:r>
          </a:p>
          <a:p>
            <a:endParaRPr lang="en-GB"/>
          </a:p>
          <a:p>
            <a:r>
              <a:rPr lang="en-GB"/>
              <a:t>Use the guests name when it becomes known. </a:t>
            </a:r>
          </a:p>
          <a:p>
            <a:endParaRPr lang="en-GB"/>
          </a:p>
          <a:p>
            <a:r>
              <a:rPr lang="en-GB"/>
              <a:t>Eye contact and body language. </a:t>
            </a:r>
          </a:p>
          <a:p>
            <a:endParaRPr lang="en-GB"/>
          </a:p>
          <a:p>
            <a:r>
              <a:rPr lang="en-GB"/>
              <a:t>Present yourself appropriately. </a:t>
            </a:r>
          </a:p>
          <a:p>
            <a:endParaRPr lang="en-GB"/>
          </a:p>
          <a:p>
            <a:pPr marL="0" indent="0">
              <a:buNone/>
            </a:pPr>
            <a:r>
              <a:rPr lang="en-GB"/>
              <a:t>(MCT, n.d)</a:t>
            </a:r>
          </a:p>
        </p:txBody>
      </p:sp>
      <p:pic>
        <p:nvPicPr>
          <p:cNvPr id="6" name="Picture 5">
            <a:extLst>
              <a:ext uri="{FF2B5EF4-FFF2-40B4-BE49-F238E27FC236}">
                <a16:creationId xmlns:a16="http://schemas.microsoft.com/office/drawing/2014/main" id="{78ADEBED-6289-F0BC-035C-6F21CFB43C72}"/>
              </a:ext>
            </a:extLst>
          </p:cNvPr>
          <p:cNvPicPr>
            <a:picLocks noChangeAspect="1"/>
          </p:cNvPicPr>
          <p:nvPr/>
        </p:nvPicPr>
        <p:blipFill>
          <a:blip r:embed="rId2"/>
          <a:stretch>
            <a:fillRect/>
          </a:stretch>
        </p:blipFill>
        <p:spPr>
          <a:xfrm>
            <a:off x="6927850" y="3367273"/>
            <a:ext cx="5264150" cy="3490727"/>
          </a:xfrm>
          <a:prstGeom prst="rect">
            <a:avLst/>
          </a:prstGeom>
        </p:spPr>
      </p:pic>
    </p:spTree>
    <p:extLst>
      <p:ext uri="{BB962C8B-B14F-4D97-AF65-F5344CB8AC3E}">
        <p14:creationId xmlns:p14="http://schemas.microsoft.com/office/powerpoint/2010/main" val="310544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01592-8C72-1D2C-EC2A-5EADED70CA41}"/>
              </a:ext>
            </a:extLst>
          </p:cNvPr>
          <p:cNvSpPr>
            <a:spLocks noGrp="1"/>
          </p:cNvSpPr>
          <p:nvPr>
            <p:ph type="title"/>
          </p:nvPr>
        </p:nvSpPr>
        <p:spPr>
          <a:xfrm>
            <a:off x="463884" y="347216"/>
            <a:ext cx="11728116" cy="1478409"/>
          </a:xfrm>
        </p:spPr>
        <p:txBody>
          <a:bodyPr/>
          <a:lstStyle/>
          <a:p>
            <a:r>
              <a:rPr lang="en-GB">
                <a:latin typeface="Century Gothic"/>
              </a:rPr>
              <a:t>Staying organised and efficient &amp; the importance</a:t>
            </a:r>
            <a:endParaRPr lang="en-US">
              <a:latin typeface="Century Gothic"/>
            </a:endParaRPr>
          </a:p>
        </p:txBody>
      </p:sp>
      <p:sp>
        <p:nvSpPr>
          <p:cNvPr id="3" name="Content Placeholder 2">
            <a:extLst>
              <a:ext uri="{FF2B5EF4-FFF2-40B4-BE49-F238E27FC236}">
                <a16:creationId xmlns:a16="http://schemas.microsoft.com/office/drawing/2014/main" id="{5ADCDB16-626F-DD4F-B07F-E2C6ABE8630F}"/>
              </a:ext>
            </a:extLst>
          </p:cNvPr>
          <p:cNvSpPr>
            <a:spLocks noGrp="1"/>
          </p:cNvSpPr>
          <p:nvPr>
            <p:ph idx="1"/>
          </p:nvPr>
        </p:nvSpPr>
        <p:spPr>
          <a:xfrm>
            <a:off x="463884" y="1825625"/>
            <a:ext cx="10515600" cy="4351338"/>
          </a:xfrm>
        </p:spPr>
        <p:txBody>
          <a:bodyPr vert="horz" lIns="91440" tIns="45720" rIns="91440" bIns="45720" rtlCol="0" anchor="t">
            <a:noAutofit/>
          </a:bodyPr>
          <a:lstStyle/>
          <a:p>
            <a:r>
              <a:rPr lang="en-GB" sz="2400">
                <a:latin typeface="Century Gothic"/>
              </a:rPr>
              <a:t>Check-ins, check-outs and reservation.</a:t>
            </a:r>
            <a:endParaRPr lang="en-US" sz="2400">
              <a:latin typeface="Century Gothic"/>
            </a:endParaRPr>
          </a:p>
          <a:p>
            <a:endParaRPr lang="en-GB" sz="2400">
              <a:latin typeface="Century Gothic"/>
            </a:endParaRPr>
          </a:p>
          <a:p>
            <a:r>
              <a:rPr lang="en-GB" sz="2400">
                <a:latin typeface="Century Gothic"/>
              </a:rPr>
              <a:t>Managing during busy periods.</a:t>
            </a:r>
          </a:p>
          <a:p>
            <a:pPr marL="0" indent="0">
              <a:buNone/>
            </a:pPr>
            <a:r>
              <a:rPr lang="en-GB" sz="2400">
                <a:latin typeface="Century Gothic"/>
              </a:rPr>
              <a:t>(Alemar, 2023)</a:t>
            </a:r>
          </a:p>
          <a:p>
            <a:endParaRPr lang="en-GB" sz="2400">
              <a:latin typeface="Century Gothic"/>
            </a:endParaRPr>
          </a:p>
          <a:p>
            <a:r>
              <a:rPr lang="en-GB" sz="2400">
                <a:latin typeface="Century Gothic"/>
              </a:rPr>
              <a:t>Accommodating special requests.</a:t>
            </a:r>
          </a:p>
          <a:p>
            <a:endParaRPr lang="en-GB" sz="2400">
              <a:latin typeface="Century Gothic"/>
            </a:endParaRPr>
          </a:p>
          <a:p>
            <a:r>
              <a:rPr lang="en-GB" sz="2400">
                <a:latin typeface="Century Gothic"/>
              </a:rPr>
              <a:t>Updating guest profiles. </a:t>
            </a:r>
          </a:p>
          <a:p>
            <a:pPr marL="0" indent="0">
              <a:buNone/>
            </a:pPr>
            <a:r>
              <a:rPr lang="en-GB" sz="2400">
                <a:latin typeface="Century Gothic"/>
              </a:rPr>
              <a:t>(Lacalle, 2021) </a:t>
            </a:r>
          </a:p>
          <a:p>
            <a:endParaRPr lang="en-GB" sz="2400">
              <a:latin typeface="Century Gothic"/>
            </a:endParaRPr>
          </a:p>
          <a:p>
            <a:endParaRPr lang="en-US"/>
          </a:p>
        </p:txBody>
      </p:sp>
      <p:pic>
        <p:nvPicPr>
          <p:cNvPr id="4" name="Picture 3">
            <a:extLst>
              <a:ext uri="{FF2B5EF4-FFF2-40B4-BE49-F238E27FC236}">
                <a16:creationId xmlns:a16="http://schemas.microsoft.com/office/drawing/2014/main" id="{5D6355EF-2979-2E34-B126-7B18BAFD8A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8116" y="3997217"/>
            <a:ext cx="5543884" cy="2860783"/>
          </a:xfrm>
          <a:prstGeom prst="rect">
            <a:avLst/>
          </a:prstGeom>
        </p:spPr>
      </p:pic>
    </p:spTree>
    <p:extLst>
      <p:ext uri="{BB962C8B-B14F-4D97-AF65-F5344CB8AC3E}">
        <p14:creationId xmlns:p14="http://schemas.microsoft.com/office/powerpoint/2010/main" val="3465309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92AF-6BF2-2DF3-6C6C-3DE350BA27DB}"/>
              </a:ext>
            </a:extLst>
          </p:cNvPr>
          <p:cNvSpPr>
            <a:spLocks noGrp="1"/>
          </p:cNvSpPr>
          <p:nvPr>
            <p:ph type="title"/>
          </p:nvPr>
        </p:nvSpPr>
        <p:spPr>
          <a:xfrm>
            <a:off x="570832" y="208463"/>
            <a:ext cx="17253134" cy="2174875"/>
          </a:xfrm>
        </p:spPr>
        <p:txBody>
          <a:bodyPr/>
          <a:lstStyle/>
          <a:p>
            <a:r>
              <a:rPr lang="en-GB" sz="3200">
                <a:latin typeface="Century Gothic"/>
              </a:rPr>
              <a:t>Maintaining a professional</a:t>
            </a:r>
            <a:br>
              <a:rPr lang="en-GB" sz="3200">
                <a:latin typeface="Century Gothic"/>
              </a:rPr>
            </a:br>
            <a:r>
              <a:rPr lang="en-GB" sz="3200">
                <a:latin typeface="Century Gothic"/>
              </a:rPr>
              <a:t> appearance </a:t>
            </a:r>
            <a:endParaRPr lang="en-US" sz="3200">
              <a:latin typeface="Century Gothic"/>
            </a:endParaRPr>
          </a:p>
        </p:txBody>
      </p:sp>
      <p:sp>
        <p:nvSpPr>
          <p:cNvPr id="3" name="Content Placeholder 2">
            <a:extLst>
              <a:ext uri="{FF2B5EF4-FFF2-40B4-BE49-F238E27FC236}">
                <a16:creationId xmlns:a16="http://schemas.microsoft.com/office/drawing/2014/main" id="{29896C31-8FEB-B484-0FB3-F948F3DC0556}"/>
              </a:ext>
            </a:extLst>
          </p:cNvPr>
          <p:cNvSpPr>
            <a:spLocks noGrp="1"/>
          </p:cNvSpPr>
          <p:nvPr>
            <p:ph idx="1"/>
          </p:nvPr>
        </p:nvSpPr>
        <p:spPr>
          <a:xfrm>
            <a:off x="838200" y="2383338"/>
            <a:ext cx="10515600" cy="4351338"/>
          </a:xfrm>
        </p:spPr>
        <p:txBody>
          <a:bodyPr vert="horz" lIns="91440" tIns="45720" rIns="91440" bIns="45720" rtlCol="0" anchor="t">
            <a:normAutofit/>
          </a:bodyPr>
          <a:lstStyle/>
          <a:p>
            <a:r>
              <a:rPr lang="en-GB">
                <a:latin typeface="Century Gothic"/>
              </a:rPr>
              <a:t>Uniform (</a:t>
            </a:r>
            <a:r>
              <a:rPr lang="en-GB" err="1">
                <a:latin typeface="Century Gothic"/>
              </a:rPr>
              <a:t>Dressbest</a:t>
            </a:r>
            <a:r>
              <a:rPr lang="en-GB">
                <a:latin typeface="Century Gothic"/>
              </a:rPr>
              <a:t> Uniforms, 2025)</a:t>
            </a:r>
          </a:p>
          <a:p>
            <a:endParaRPr lang="en-GB">
              <a:latin typeface="Century Gothic"/>
            </a:endParaRPr>
          </a:p>
          <a:p>
            <a:r>
              <a:rPr lang="en-GB">
                <a:latin typeface="Century Gothic"/>
              </a:rPr>
              <a:t>Personal hygiene </a:t>
            </a:r>
          </a:p>
          <a:p>
            <a:endParaRPr lang="en-GB">
              <a:latin typeface="Century Gothic"/>
            </a:endParaRPr>
          </a:p>
          <a:p>
            <a:r>
              <a:rPr lang="en-GB">
                <a:latin typeface="Century Gothic"/>
              </a:rPr>
              <a:t>Hair (Thiri, 2025)</a:t>
            </a:r>
          </a:p>
          <a:p>
            <a:endParaRPr lang="en-GB">
              <a:latin typeface="Century Gothic"/>
            </a:endParaRPr>
          </a:p>
          <a:p>
            <a:r>
              <a:rPr lang="en-GB">
                <a:latin typeface="Century Gothic"/>
              </a:rPr>
              <a:t>Piercings (Shah, 2018) </a:t>
            </a:r>
          </a:p>
          <a:p>
            <a:endParaRPr lang="en-GB"/>
          </a:p>
          <a:p>
            <a:endParaRPr lang="en-US"/>
          </a:p>
        </p:txBody>
      </p:sp>
      <p:pic>
        <p:nvPicPr>
          <p:cNvPr id="4" name="Picture 3">
            <a:extLst>
              <a:ext uri="{FF2B5EF4-FFF2-40B4-BE49-F238E27FC236}">
                <a16:creationId xmlns:a16="http://schemas.microsoft.com/office/drawing/2014/main" id="{9BF995C5-B5EA-84FF-2152-5061A3DE8F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9997" y="0"/>
            <a:ext cx="4572003" cy="6858000"/>
          </a:xfrm>
          <a:prstGeom prst="rect">
            <a:avLst/>
          </a:prstGeom>
        </p:spPr>
      </p:pic>
    </p:spTree>
    <p:extLst>
      <p:ext uri="{BB962C8B-B14F-4D97-AF65-F5344CB8AC3E}">
        <p14:creationId xmlns:p14="http://schemas.microsoft.com/office/powerpoint/2010/main" val="3570508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B0C85A3-5798-DA42-7C75-14E3A8AB44E4}"/>
              </a:ext>
            </a:extLst>
          </p:cNvPr>
          <p:cNvSpPr>
            <a:spLocks noGrp="1"/>
          </p:cNvSpPr>
          <p:nvPr>
            <p:ph type="title"/>
          </p:nvPr>
        </p:nvSpPr>
        <p:spPr>
          <a:xfrm>
            <a:off x="-282606" y="639479"/>
            <a:ext cx="3939688" cy="5583126"/>
          </a:xfrm>
        </p:spPr>
        <p:txBody>
          <a:bodyPr>
            <a:normAutofit/>
          </a:bodyPr>
          <a:lstStyle/>
          <a:p>
            <a:pPr algn="r"/>
            <a:r>
              <a:rPr lang="en-GB">
                <a:latin typeface="Century Gothic"/>
              </a:rPr>
              <a:t>S.M.I.L.E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1E2CF7A-68DB-BB77-450C-89B10A2101AB}"/>
              </a:ext>
            </a:extLst>
          </p:cNvPr>
          <p:cNvGraphicFramePr>
            <a:graphicFrameLocks noGrp="1"/>
          </p:cNvGraphicFramePr>
          <p:nvPr>
            <p:ph idx="1"/>
            <p:extLst>
              <p:ext uri="{D42A27DB-BD31-4B8C-83A1-F6EECF244321}">
                <p14:modId xmlns:p14="http://schemas.microsoft.com/office/powerpoint/2010/main" val="135933691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7FC5D557-E8F5-6504-F38F-B2E3EFA12EE3}"/>
              </a:ext>
            </a:extLst>
          </p:cNvPr>
          <p:cNvSpPr txBox="1"/>
          <p:nvPr/>
        </p:nvSpPr>
        <p:spPr>
          <a:xfrm>
            <a:off x="747380" y="3806716"/>
            <a:ext cx="3755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rPr>
              <a:t>(Preventing Problems, Jasmine)</a:t>
            </a:r>
          </a:p>
        </p:txBody>
      </p:sp>
      <p:sp>
        <p:nvSpPr>
          <p:cNvPr id="23" name="TextBox 22">
            <a:extLst>
              <a:ext uri="{FF2B5EF4-FFF2-40B4-BE49-F238E27FC236}">
                <a16:creationId xmlns:a16="http://schemas.microsoft.com/office/drawing/2014/main" id="{B6730FD6-B9B0-DC5E-51C9-916B885E96F4}"/>
              </a:ext>
            </a:extLst>
          </p:cNvPr>
          <p:cNvSpPr txBox="1"/>
          <p:nvPr/>
        </p:nvSpPr>
        <p:spPr>
          <a:xfrm>
            <a:off x="-2924" y="5645627"/>
            <a:ext cx="38782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mn-lt"/>
                <a:cs typeface="+mn-lt"/>
              </a:rPr>
              <a:t>(</a:t>
            </a:r>
            <a:r>
              <a:rPr lang="en-GB" err="1">
                <a:latin typeface="Century Gothic"/>
                <a:ea typeface="+mn-lt"/>
                <a:cs typeface="+mn-lt"/>
              </a:rPr>
              <a:t>Matilla</a:t>
            </a:r>
            <a:r>
              <a:rPr lang="en-GB">
                <a:latin typeface="Century Gothic"/>
                <a:ea typeface="+mn-lt"/>
                <a:cs typeface="+mn-lt"/>
              </a:rPr>
              <a:t> and Patterson, 2004)</a:t>
            </a:r>
          </a:p>
          <a:p>
            <a:r>
              <a:rPr lang="en-GB">
                <a:latin typeface="Century Gothic"/>
                <a:ea typeface="+mn-lt"/>
                <a:cs typeface="+mn-lt"/>
              </a:rPr>
              <a:t>(</a:t>
            </a:r>
            <a:r>
              <a:rPr lang="en-GB" err="1">
                <a:latin typeface="Century Gothic"/>
                <a:ea typeface="+mn-lt"/>
                <a:cs typeface="+mn-lt"/>
              </a:rPr>
              <a:t>Kolter</a:t>
            </a:r>
            <a:r>
              <a:rPr lang="en-GB">
                <a:latin typeface="Century Gothic"/>
                <a:ea typeface="+mn-lt"/>
                <a:cs typeface="+mn-lt"/>
              </a:rPr>
              <a:t> et al, 2016)</a:t>
            </a:r>
          </a:p>
          <a:p>
            <a:r>
              <a:rPr lang="en-GB">
                <a:latin typeface="Century Gothic"/>
                <a:ea typeface="+mn-lt"/>
                <a:cs typeface="+mn-lt"/>
              </a:rPr>
              <a:t>(Hayes and </a:t>
            </a:r>
            <a:r>
              <a:rPr lang="en-GB" err="1">
                <a:latin typeface="Century Gothic"/>
                <a:ea typeface="+mn-lt"/>
                <a:cs typeface="+mn-lt"/>
              </a:rPr>
              <a:t>Ninemeier</a:t>
            </a:r>
            <a:r>
              <a:rPr lang="en-GB">
                <a:latin typeface="Century Gothic"/>
                <a:ea typeface="+mn-lt"/>
                <a:cs typeface="+mn-lt"/>
              </a:rPr>
              <a:t>, 2009)</a:t>
            </a:r>
          </a:p>
          <a:p>
            <a:r>
              <a:rPr lang="en-GB">
                <a:latin typeface="Century Gothic"/>
                <a:ea typeface="+mn-lt"/>
                <a:cs typeface="+mn-lt"/>
              </a:rPr>
              <a:t>(</a:t>
            </a:r>
            <a:r>
              <a:rPr lang="en-GB" err="1">
                <a:latin typeface="Century Gothic"/>
                <a:ea typeface="+mn-lt"/>
                <a:cs typeface="+mn-lt"/>
              </a:rPr>
              <a:t>Mattila</a:t>
            </a:r>
            <a:r>
              <a:rPr lang="en-GB">
                <a:latin typeface="Century Gothic"/>
                <a:ea typeface="+mn-lt"/>
                <a:cs typeface="+mn-lt"/>
              </a:rPr>
              <a:t>, 2001)</a:t>
            </a:r>
          </a:p>
        </p:txBody>
      </p:sp>
    </p:spTree>
    <p:extLst>
      <p:ext uri="{BB962C8B-B14F-4D97-AF65-F5344CB8AC3E}">
        <p14:creationId xmlns:p14="http://schemas.microsoft.com/office/powerpoint/2010/main" val="1159121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84B74D7B-B67F-6B7D-14C1-8288D5F9C2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07622" y="643466"/>
            <a:ext cx="7976755" cy="5571067"/>
          </a:xfrm>
          <a:prstGeom prst="rect">
            <a:avLst/>
          </a:prstGeom>
        </p:spPr>
      </p:pic>
      <p:sp>
        <p:nvSpPr>
          <p:cNvPr id="2" name="TextBox 1">
            <a:extLst>
              <a:ext uri="{FF2B5EF4-FFF2-40B4-BE49-F238E27FC236}">
                <a16:creationId xmlns:a16="http://schemas.microsoft.com/office/drawing/2014/main" id="{8B1FD410-5272-0253-AEA5-23E492D1C7D4}"/>
              </a:ext>
            </a:extLst>
          </p:cNvPr>
          <p:cNvSpPr txBox="1"/>
          <p:nvPr/>
        </p:nvSpPr>
        <p:spPr>
          <a:xfrm>
            <a:off x="9519920" y="6492239"/>
            <a:ext cx="27533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mn-lt"/>
                <a:cs typeface="+mn-lt"/>
              </a:rPr>
              <a:t>(Nie and Lennox, 2011)</a:t>
            </a:r>
            <a:endParaRPr lang="en-US">
              <a:latin typeface="Century Gothic"/>
            </a:endParaRPr>
          </a:p>
        </p:txBody>
      </p:sp>
    </p:spTree>
    <p:extLst>
      <p:ext uri="{BB962C8B-B14F-4D97-AF65-F5344CB8AC3E}">
        <p14:creationId xmlns:p14="http://schemas.microsoft.com/office/powerpoint/2010/main" val="3200938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Arc 3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1FF9C7-9261-DF4D-E5C1-DC2C2FD64249}"/>
              </a:ext>
            </a:extLst>
          </p:cNvPr>
          <p:cNvSpPr>
            <a:spLocks noGrp="1"/>
          </p:cNvSpPr>
          <p:nvPr>
            <p:ph type="title"/>
          </p:nvPr>
        </p:nvSpPr>
        <p:spPr>
          <a:xfrm>
            <a:off x="5894962" y="479493"/>
            <a:ext cx="5458838" cy="1325563"/>
          </a:xfrm>
        </p:spPr>
        <p:txBody>
          <a:bodyPr>
            <a:normAutofit/>
          </a:bodyPr>
          <a:lstStyle/>
          <a:p>
            <a:r>
              <a:rPr lang="en-GB">
                <a:latin typeface="Century Gothic"/>
              </a:rPr>
              <a:t>SERVQUAL</a:t>
            </a:r>
          </a:p>
        </p:txBody>
      </p:sp>
      <p:sp>
        <p:nvSpPr>
          <p:cNvPr id="34" name="Freeform: Shape 3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Measuring service quality: the SERVQUAL model - YourCX">
            <a:extLst>
              <a:ext uri="{FF2B5EF4-FFF2-40B4-BE49-F238E27FC236}">
                <a16:creationId xmlns:a16="http://schemas.microsoft.com/office/drawing/2014/main" id="{E304A6B1-F4E0-3B2A-D902-737E65CA0326}"/>
              </a:ext>
            </a:extLst>
          </p:cNvPr>
          <p:cNvPicPr>
            <a:picLocks noChangeAspect="1"/>
          </p:cNvPicPr>
          <p:nvPr/>
        </p:nvPicPr>
        <p:blipFill>
          <a:blip r:embed="rId2"/>
          <a:stretch>
            <a:fillRect/>
          </a:stretch>
        </p:blipFill>
        <p:spPr>
          <a:xfrm>
            <a:off x="703182" y="727615"/>
            <a:ext cx="4777381" cy="523302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F975871-278C-67EA-F781-F6C04470D341}"/>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GB">
                <a:latin typeface="Century Gothic"/>
              </a:rPr>
              <a:t>Tangibles</a:t>
            </a:r>
            <a:endParaRPr lang="en-US">
              <a:latin typeface="Century Gothic"/>
            </a:endParaRPr>
          </a:p>
          <a:p>
            <a:r>
              <a:rPr lang="en-GB">
                <a:latin typeface="Century Gothic"/>
              </a:rPr>
              <a:t>Reliability</a:t>
            </a:r>
          </a:p>
          <a:p>
            <a:r>
              <a:rPr lang="en-GB">
                <a:latin typeface="Century Gothic"/>
              </a:rPr>
              <a:t>Responsiveness </a:t>
            </a:r>
          </a:p>
          <a:p>
            <a:r>
              <a:rPr lang="en-GB">
                <a:latin typeface="Century Gothic"/>
              </a:rPr>
              <a:t>Assurance</a:t>
            </a:r>
          </a:p>
          <a:p>
            <a:r>
              <a:rPr lang="en-GB">
                <a:latin typeface="Century Gothic"/>
              </a:rPr>
              <a:t>Empathy</a:t>
            </a:r>
          </a:p>
        </p:txBody>
      </p:sp>
      <p:sp>
        <p:nvSpPr>
          <p:cNvPr id="4" name="TextBox 3">
            <a:extLst>
              <a:ext uri="{FF2B5EF4-FFF2-40B4-BE49-F238E27FC236}">
                <a16:creationId xmlns:a16="http://schemas.microsoft.com/office/drawing/2014/main" id="{B25C2DFF-FE61-9BF3-4D4B-0B023C369073}"/>
              </a:ext>
            </a:extLst>
          </p:cNvPr>
          <p:cNvSpPr txBox="1"/>
          <p:nvPr/>
        </p:nvSpPr>
        <p:spPr>
          <a:xfrm>
            <a:off x="10401362" y="6542792"/>
            <a:ext cx="29362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Century Gothic"/>
                <a:ea typeface="+mn-lt"/>
                <a:cs typeface="+mn-lt"/>
              </a:rPr>
              <a:t>(Zeithaml, 2010)</a:t>
            </a:r>
            <a:endParaRPr lang="en-US">
              <a:latin typeface="Century Gothic"/>
            </a:endParaRPr>
          </a:p>
        </p:txBody>
      </p:sp>
    </p:spTree>
    <p:extLst>
      <p:ext uri="{BB962C8B-B14F-4D97-AF65-F5344CB8AC3E}">
        <p14:creationId xmlns:p14="http://schemas.microsoft.com/office/powerpoint/2010/main" val="4119595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43" name="Rectangle 44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16DF2-4425-E855-084B-CA81246F6532}"/>
              </a:ext>
            </a:extLst>
          </p:cNvPr>
          <p:cNvSpPr>
            <a:spLocks noGrp="1"/>
          </p:cNvSpPr>
          <p:nvPr>
            <p:ph type="title"/>
          </p:nvPr>
        </p:nvSpPr>
        <p:spPr>
          <a:xfrm>
            <a:off x="630936" y="640080"/>
            <a:ext cx="4818888" cy="1481328"/>
          </a:xfrm>
        </p:spPr>
        <p:txBody>
          <a:bodyPr anchor="b">
            <a:normAutofit/>
          </a:bodyPr>
          <a:lstStyle/>
          <a:p>
            <a:r>
              <a:rPr lang="en-GB" sz="5000">
                <a:latin typeface="Century Gothic"/>
              </a:rPr>
              <a:t>Personalisation (Jasmine)</a:t>
            </a:r>
          </a:p>
        </p:txBody>
      </p:sp>
      <p:sp>
        <p:nvSpPr>
          <p:cNvPr id="44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DDE265-4EEA-8E06-F84E-158D76EA7F42}"/>
              </a:ext>
            </a:extLst>
          </p:cNvPr>
          <p:cNvSpPr>
            <a:spLocks noGrp="1"/>
          </p:cNvSpPr>
          <p:nvPr>
            <p:ph idx="1"/>
          </p:nvPr>
        </p:nvSpPr>
        <p:spPr>
          <a:xfrm>
            <a:off x="630936" y="2851404"/>
            <a:ext cx="4818888" cy="3547872"/>
          </a:xfrm>
        </p:spPr>
        <p:txBody>
          <a:bodyPr vert="horz" lIns="91440" tIns="45720" rIns="91440" bIns="45720" rtlCol="0" anchor="t">
            <a:normAutofit/>
          </a:bodyPr>
          <a:lstStyle/>
          <a:p>
            <a:r>
              <a:rPr lang="en-GB" sz="3600">
                <a:latin typeface="Century Gothic"/>
              </a:rPr>
              <a:t>Remembering Details</a:t>
            </a:r>
          </a:p>
          <a:p>
            <a:r>
              <a:rPr lang="en-GB" sz="3600">
                <a:latin typeface="Century Gothic"/>
              </a:rPr>
              <a:t>Special Occasions</a:t>
            </a:r>
          </a:p>
          <a:p>
            <a:r>
              <a:rPr lang="en-GB" sz="3600">
                <a:latin typeface="Century Gothic"/>
              </a:rPr>
              <a:t>Welsh Touch</a:t>
            </a:r>
          </a:p>
        </p:txBody>
      </p:sp>
      <p:pic>
        <p:nvPicPr>
          <p:cNvPr id="429" name="Picture 428" descr="A red dragon with wings&#10;&#10;AI-generated content may be incorrect.">
            <a:extLst>
              <a:ext uri="{FF2B5EF4-FFF2-40B4-BE49-F238E27FC236}">
                <a16:creationId xmlns:a16="http://schemas.microsoft.com/office/drawing/2014/main" id="{D75FDD89-0B44-CD78-48CE-8F9A37105166}"/>
              </a:ext>
            </a:extLst>
          </p:cNvPr>
          <p:cNvPicPr>
            <a:picLocks noChangeAspect="1"/>
          </p:cNvPicPr>
          <p:nvPr/>
        </p:nvPicPr>
        <p:blipFill>
          <a:blip r:embed="rId2"/>
          <a:stretch>
            <a:fillRect/>
          </a:stretch>
        </p:blipFill>
        <p:spPr>
          <a:xfrm>
            <a:off x="6099048" y="1832251"/>
            <a:ext cx="5458968" cy="3193497"/>
          </a:xfrm>
          <a:prstGeom prst="rect">
            <a:avLst/>
          </a:prstGeom>
        </p:spPr>
      </p:pic>
      <p:sp>
        <p:nvSpPr>
          <p:cNvPr id="5" name="TextBox 4">
            <a:extLst>
              <a:ext uri="{FF2B5EF4-FFF2-40B4-BE49-F238E27FC236}">
                <a16:creationId xmlns:a16="http://schemas.microsoft.com/office/drawing/2014/main" id="{772CC8AE-4832-DA24-F8F9-B93AD578C976}"/>
              </a:ext>
            </a:extLst>
          </p:cNvPr>
          <p:cNvSpPr txBox="1"/>
          <p:nvPr/>
        </p:nvSpPr>
        <p:spPr>
          <a:xfrm>
            <a:off x="252016" y="5166337"/>
            <a:ext cx="2884188" cy="1400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3B8E7D58-857A-3773-D354-23F2C2B73976}"/>
              </a:ext>
            </a:extLst>
          </p:cNvPr>
          <p:cNvSpPr txBox="1"/>
          <p:nvPr/>
        </p:nvSpPr>
        <p:spPr>
          <a:xfrm>
            <a:off x="-2140" y="6244800"/>
            <a:ext cx="34055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mn-lt"/>
                <a:cs typeface="+mn-lt"/>
              </a:rPr>
              <a:t>(Kotler et al, 2016)</a:t>
            </a:r>
          </a:p>
          <a:p>
            <a:r>
              <a:rPr lang="en-GB">
                <a:latin typeface="Century Gothic"/>
                <a:ea typeface="+mn-lt"/>
                <a:cs typeface="+mn-lt"/>
              </a:rPr>
              <a:t>(Mattila, 2001)</a:t>
            </a:r>
            <a:endParaRPr lang="en-GB">
              <a:latin typeface="Century Gothic"/>
            </a:endParaRPr>
          </a:p>
        </p:txBody>
      </p:sp>
    </p:spTree>
    <p:extLst>
      <p:ext uri="{BB962C8B-B14F-4D97-AF65-F5344CB8AC3E}">
        <p14:creationId xmlns:p14="http://schemas.microsoft.com/office/powerpoint/2010/main" val="15922306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red letter on a black background&#10;&#10;AI-generated content may be incorrect.">
            <a:extLst>
              <a:ext uri="{FF2B5EF4-FFF2-40B4-BE49-F238E27FC236}">
                <a16:creationId xmlns:a16="http://schemas.microsoft.com/office/drawing/2014/main" id="{6F4794C7-FF9D-965A-4078-41A46E6F031F}"/>
              </a:ext>
            </a:extLst>
          </p:cNvPr>
          <p:cNvPicPr>
            <a:picLocks noGrp="1" noChangeAspect="1"/>
          </p:cNvPicPr>
          <p:nvPr>
            <p:ph idx="1"/>
          </p:nvPr>
        </p:nvPicPr>
        <p:blipFill>
          <a:blip r:embed="rId2"/>
          <a:stretch>
            <a:fillRect/>
          </a:stretch>
        </p:blipFill>
        <p:spPr>
          <a:xfrm>
            <a:off x="2547549" y="643466"/>
            <a:ext cx="7096902" cy="5571067"/>
          </a:xfrm>
          <a:prstGeom prst="rect">
            <a:avLst/>
          </a:prstGeom>
        </p:spPr>
      </p:pic>
      <p:sp>
        <p:nvSpPr>
          <p:cNvPr id="2" name="TextBox 1">
            <a:extLst>
              <a:ext uri="{FF2B5EF4-FFF2-40B4-BE49-F238E27FC236}">
                <a16:creationId xmlns:a16="http://schemas.microsoft.com/office/drawing/2014/main" id="{44951A4C-C794-FF37-76DB-ACB804D880CF}"/>
              </a:ext>
            </a:extLst>
          </p:cNvPr>
          <p:cNvSpPr txBox="1"/>
          <p:nvPr/>
        </p:nvSpPr>
        <p:spPr>
          <a:xfrm>
            <a:off x="364024" y="6104398"/>
            <a:ext cx="3220210" cy="784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4D9FD66A-E5E3-423C-E253-16B4370F37DC}"/>
              </a:ext>
            </a:extLst>
          </p:cNvPr>
          <p:cNvSpPr txBox="1"/>
          <p:nvPr/>
        </p:nvSpPr>
        <p:spPr>
          <a:xfrm>
            <a:off x="-30901" y="6491837"/>
            <a:ext cx="30802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mn-lt"/>
                <a:cs typeface="+mn-lt"/>
              </a:rPr>
              <a:t>(San Segundo, 2024)</a:t>
            </a:r>
            <a:endParaRPr lang="en-US">
              <a:latin typeface="Century Gothic"/>
            </a:endParaRPr>
          </a:p>
        </p:txBody>
      </p:sp>
    </p:spTree>
    <p:extLst>
      <p:ext uri="{BB962C8B-B14F-4D97-AF65-F5344CB8AC3E}">
        <p14:creationId xmlns:p14="http://schemas.microsoft.com/office/powerpoint/2010/main" val="208272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CCA07-8E6B-C26B-373E-1E5A973C28BF}"/>
              </a:ext>
            </a:extLst>
          </p:cNvPr>
          <p:cNvSpPr>
            <a:spLocks noGrp="1"/>
          </p:cNvSpPr>
          <p:nvPr>
            <p:ph type="title"/>
          </p:nvPr>
        </p:nvSpPr>
        <p:spPr>
          <a:xfrm>
            <a:off x="7239014" y="525982"/>
            <a:ext cx="4282983" cy="1200361"/>
          </a:xfrm>
        </p:spPr>
        <p:txBody>
          <a:bodyPr anchor="b">
            <a:normAutofit/>
          </a:bodyPr>
          <a:lstStyle/>
          <a:p>
            <a:r>
              <a:rPr lang="en-GB" sz="3600">
                <a:latin typeface="Century Gothic"/>
              </a:rPr>
              <a:t>Kano Model</a:t>
            </a:r>
          </a:p>
        </p:txBody>
      </p:sp>
      <p:sp>
        <p:nvSpPr>
          <p:cNvPr id="38" name="Rectangle 3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roduct Manager's Guide to the Kano Model">
            <a:extLst>
              <a:ext uri="{FF2B5EF4-FFF2-40B4-BE49-F238E27FC236}">
                <a16:creationId xmlns:a16="http://schemas.microsoft.com/office/drawing/2014/main" id="{BC2AAE67-3289-54C9-5196-6E8C505FDDCB}"/>
              </a:ext>
            </a:extLst>
          </p:cNvPr>
          <p:cNvPicPr>
            <a:picLocks noChangeAspect="1"/>
          </p:cNvPicPr>
          <p:nvPr/>
        </p:nvPicPr>
        <p:blipFill>
          <a:blip r:embed="rId2"/>
          <a:stretch>
            <a:fillRect/>
          </a:stretch>
        </p:blipFill>
        <p:spPr>
          <a:xfrm>
            <a:off x="576244" y="1842245"/>
            <a:ext cx="5628018" cy="2940639"/>
          </a:xfrm>
          <a:prstGeom prst="rect">
            <a:avLst/>
          </a:prstGeom>
        </p:spPr>
      </p:pic>
      <p:sp>
        <p:nvSpPr>
          <p:cNvPr id="42" name="Rectangle 4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A938E-F78F-F89F-4447-1DD8CA27D8F0}"/>
              </a:ext>
            </a:extLst>
          </p:cNvPr>
          <p:cNvSpPr>
            <a:spLocks noGrp="1"/>
          </p:cNvSpPr>
          <p:nvPr>
            <p:ph idx="1"/>
          </p:nvPr>
        </p:nvSpPr>
        <p:spPr>
          <a:xfrm>
            <a:off x="7239012" y="2031101"/>
            <a:ext cx="4282984" cy="3511943"/>
          </a:xfrm>
        </p:spPr>
        <p:txBody>
          <a:bodyPr vert="horz" lIns="91440" tIns="45720" rIns="91440" bIns="45720" rtlCol="0" anchor="ctr">
            <a:normAutofit/>
          </a:bodyPr>
          <a:lstStyle/>
          <a:p>
            <a:r>
              <a:rPr lang="en-GB">
                <a:latin typeface="Century Gothic"/>
              </a:rPr>
              <a:t>Basic Needs</a:t>
            </a:r>
          </a:p>
          <a:p>
            <a:r>
              <a:rPr lang="en-GB">
                <a:latin typeface="Century Gothic"/>
              </a:rPr>
              <a:t>Performance Needs</a:t>
            </a:r>
          </a:p>
          <a:p>
            <a:r>
              <a:rPr lang="en-GB">
                <a:latin typeface="Century Gothic"/>
              </a:rPr>
              <a:t>Delighters</a:t>
            </a:r>
          </a:p>
          <a:p>
            <a:r>
              <a:rPr lang="en-GB">
                <a:latin typeface="Century Gothic"/>
              </a:rPr>
              <a:t>Indifference</a:t>
            </a:r>
          </a:p>
          <a:p>
            <a:r>
              <a:rPr lang="en-GB">
                <a:latin typeface="Century Gothic"/>
              </a:rPr>
              <a:t>Reversers</a:t>
            </a:r>
          </a:p>
        </p:txBody>
      </p:sp>
      <p:sp>
        <p:nvSpPr>
          <p:cNvPr id="44" name="Rectangle 4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3096EF4-3875-FFCF-41E7-AE18CB6E8B56}"/>
              </a:ext>
            </a:extLst>
          </p:cNvPr>
          <p:cNvSpPr txBox="1"/>
          <p:nvPr/>
        </p:nvSpPr>
        <p:spPr>
          <a:xfrm>
            <a:off x="-5694" y="6502323"/>
            <a:ext cx="48583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mn-lt"/>
                <a:cs typeface="+mn-lt"/>
              </a:rPr>
              <a:t>(Robinson, 2009)</a:t>
            </a:r>
            <a:endParaRPr lang="en-US">
              <a:latin typeface="Century Gothic"/>
            </a:endParaRPr>
          </a:p>
        </p:txBody>
      </p:sp>
    </p:spTree>
    <p:extLst>
      <p:ext uri="{BB962C8B-B14F-4D97-AF65-F5344CB8AC3E}">
        <p14:creationId xmlns:p14="http://schemas.microsoft.com/office/powerpoint/2010/main" val="3327393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phone&#10;&#10;AI-generated content may be incorrect.">
            <a:extLst>
              <a:ext uri="{FF2B5EF4-FFF2-40B4-BE49-F238E27FC236}">
                <a16:creationId xmlns:a16="http://schemas.microsoft.com/office/drawing/2014/main" id="{3AFED66E-0328-94EC-4A93-8661E929E7BD}"/>
              </a:ext>
            </a:extLst>
          </p:cNvPr>
          <p:cNvPicPr>
            <a:picLocks noChangeAspect="1"/>
          </p:cNvPicPr>
          <p:nvPr/>
        </p:nvPicPr>
        <p:blipFill>
          <a:blip r:embed="rId2"/>
          <a:stretch>
            <a:fillRect/>
          </a:stretch>
        </p:blipFill>
        <p:spPr>
          <a:xfrm>
            <a:off x="954424" y="0"/>
            <a:ext cx="10283152" cy="6858000"/>
          </a:xfrm>
          <a:prstGeom prst="rect">
            <a:avLst/>
          </a:prstGeom>
        </p:spPr>
      </p:pic>
      <p:sp>
        <p:nvSpPr>
          <p:cNvPr id="2" name="TextBox 1">
            <a:extLst>
              <a:ext uri="{FF2B5EF4-FFF2-40B4-BE49-F238E27FC236}">
                <a16:creationId xmlns:a16="http://schemas.microsoft.com/office/drawing/2014/main" id="{69B2465E-7206-724B-AB15-C127B9300122}"/>
              </a:ext>
            </a:extLst>
          </p:cNvPr>
          <p:cNvSpPr txBox="1"/>
          <p:nvPr/>
        </p:nvSpPr>
        <p:spPr>
          <a:xfrm>
            <a:off x="4842466" y="171074"/>
            <a:ext cx="2851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rPr>
              <a:t>(Technology, Jasmine)</a:t>
            </a:r>
          </a:p>
        </p:txBody>
      </p:sp>
      <p:sp>
        <p:nvSpPr>
          <p:cNvPr id="4" name="TextBox 3">
            <a:extLst>
              <a:ext uri="{FF2B5EF4-FFF2-40B4-BE49-F238E27FC236}">
                <a16:creationId xmlns:a16="http://schemas.microsoft.com/office/drawing/2014/main" id="{53D9D049-69DD-8359-8B37-1BD3A60FF9DF}"/>
              </a:ext>
            </a:extLst>
          </p:cNvPr>
          <p:cNvSpPr txBox="1"/>
          <p:nvPr/>
        </p:nvSpPr>
        <p:spPr>
          <a:xfrm>
            <a:off x="958038" y="6490963"/>
            <a:ext cx="28281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entury Gothic"/>
                <a:ea typeface="+mn-lt"/>
                <a:cs typeface="+mn-lt"/>
              </a:rPr>
              <a:t>(Hilton, 2023)</a:t>
            </a:r>
            <a:endParaRPr lang="en-US">
              <a:latin typeface="Century Gothic"/>
            </a:endParaRPr>
          </a:p>
        </p:txBody>
      </p:sp>
    </p:spTree>
    <p:extLst>
      <p:ext uri="{BB962C8B-B14F-4D97-AF65-F5344CB8AC3E}">
        <p14:creationId xmlns:p14="http://schemas.microsoft.com/office/powerpoint/2010/main" val="1502211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suit holding luggage on stairs&#10;&#10;AI-generated content may be incorrect.">
            <a:extLst>
              <a:ext uri="{FF2B5EF4-FFF2-40B4-BE49-F238E27FC236}">
                <a16:creationId xmlns:a16="http://schemas.microsoft.com/office/drawing/2014/main" id="{8C6EDA9A-1C64-B2A1-E756-67876E5151CF}"/>
              </a:ext>
            </a:extLst>
          </p:cNvPr>
          <p:cNvPicPr>
            <a:picLocks noChangeAspect="1"/>
          </p:cNvPicPr>
          <p:nvPr/>
        </p:nvPicPr>
        <p:blipFill>
          <a:blip r:embed="rId3"/>
          <a:srcRect l="14687" r="13439" b="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3" name="Picture 2" descr="A room with beds and a hot tub&#10;&#10;AI-generated content may be incorrect.">
            <a:extLst>
              <a:ext uri="{FF2B5EF4-FFF2-40B4-BE49-F238E27FC236}">
                <a16:creationId xmlns:a16="http://schemas.microsoft.com/office/drawing/2014/main" id="{8FD298C7-4BBE-98F6-E40A-485024897AB2}"/>
              </a:ext>
            </a:extLst>
          </p:cNvPr>
          <p:cNvPicPr>
            <a:picLocks noChangeAspect="1"/>
          </p:cNvPicPr>
          <p:nvPr/>
        </p:nvPicPr>
        <p:blipFill>
          <a:blip r:embed="rId4"/>
          <a:srcRect t="5024" r="-3" b="12374"/>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5" name="Picture 4" descr="A lobby with a reception desk and chairs&#10;&#10;AI-generated content may be incorrect.">
            <a:extLst>
              <a:ext uri="{FF2B5EF4-FFF2-40B4-BE49-F238E27FC236}">
                <a16:creationId xmlns:a16="http://schemas.microsoft.com/office/drawing/2014/main" id="{C5A83120-E89F-53D8-0443-F459D3E8508E}"/>
              </a:ext>
            </a:extLst>
          </p:cNvPr>
          <p:cNvPicPr>
            <a:picLocks noChangeAspect="1"/>
          </p:cNvPicPr>
          <p:nvPr/>
        </p:nvPicPr>
        <p:blipFill>
          <a:blip r:embed="rId5"/>
          <a:srcRect t="13902" r="-1" b="-1"/>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2" name="Freeform: Shape 11">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483F7C-A17D-1B92-0131-93F038D6DE6F}"/>
              </a:ext>
            </a:extLst>
          </p:cNvPr>
          <p:cNvSpPr>
            <a:spLocks noGrp="1"/>
          </p:cNvSpPr>
          <p:nvPr>
            <p:ph type="title"/>
          </p:nvPr>
        </p:nvSpPr>
        <p:spPr>
          <a:xfrm>
            <a:off x="438912" y="1527048"/>
            <a:ext cx="5020056" cy="2770632"/>
          </a:xfrm>
        </p:spPr>
        <p:txBody>
          <a:bodyPr vert="horz" lIns="91440" tIns="45720" rIns="91440" bIns="45720" rtlCol="0" anchor="b">
            <a:normAutofit fontScale="90000"/>
          </a:bodyPr>
          <a:lstStyle/>
          <a:p>
            <a:r>
              <a:rPr lang="en-US" sz="5400" kern="1200">
                <a:latin typeface="Century Gothic"/>
              </a:rPr>
              <a:t>What does Mumbles Manor have to offer?</a:t>
            </a:r>
          </a:p>
        </p:txBody>
      </p:sp>
      <p:sp>
        <p:nvSpPr>
          <p:cNvPr id="16" name="Rectangle 15">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610C4FB-16EF-07AD-B7FD-5377FF135677}"/>
              </a:ext>
            </a:extLst>
          </p:cNvPr>
          <p:cNvSpPr txBox="1"/>
          <p:nvPr/>
        </p:nvSpPr>
        <p:spPr>
          <a:xfrm>
            <a:off x="224117" y="5946588"/>
            <a:ext cx="44524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ea typeface="Calibri"/>
                <a:cs typeface="Calibri"/>
              </a:rPr>
              <a:t>(Law, Leung &amp; </a:t>
            </a:r>
            <a:r>
              <a:rPr lang="en-GB" sz="2000" err="1">
                <a:latin typeface="Century Gothic"/>
                <a:ea typeface="Calibri"/>
                <a:cs typeface="Calibri"/>
              </a:rPr>
              <a:t>Buhalis</a:t>
            </a:r>
            <a:r>
              <a:rPr lang="en-GB" sz="2000">
                <a:latin typeface="Century Gothic"/>
                <a:ea typeface="Calibri"/>
                <a:cs typeface="Calibri"/>
              </a:rPr>
              <a:t>, 2015)</a:t>
            </a:r>
            <a:endParaRPr lang="en-US" sz="2000">
              <a:latin typeface="Century Gothic"/>
            </a:endParaRPr>
          </a:p>
        </p:txBody>
      </p:sp>
    </p:spTree>
    <p:extLst>
      <p:ext uri="{BB962C8B-B14F-4D97-AF65-F5344CB8AC3E}">
        <p14:creationId xmlns:p14="http://schemas.microsoft.com/office/powerpoint/2010/main" val="1297887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FDF34-B50C-99F3-DAD1-2571050E9BD7}"/>
              </a:ext>
            </a:extLst>
          </p:cNvPr>
          <p:cNvSpPr>
            <a:spLocks noGrp="1"/>
          </p:cNvSpPr>
          <p:nvPr>
            <p:ph type="title"/>
          </p:nvPr>
        </p:nvSpPr>
        <p:spPr/>
        <p:txBody>
          <a:bodyPr/>
          <a:lstStyle/>
          <a:p>
            <a:pPr algn="ctr"/>
            <a:r>
              <a:rPr lang="en-GB">
                <a:latin typeface="Century Gothic"/>
              </a:rPr>
              <a:t>The location </a:t>
            </a:r>
            <a:endParaRPr lang="en-US"/>
          </a:p>
        </p:txBody>
      </p:sp>
      <p:pic>
        <p:nvPicPr>
          <p:cNvPr id="3" name="Picture 2" descr="A screenshot of a computer&#10;&#10;AI-generated content may be incorrect.">
            <a:extLst>
              <a:ext uri="{FF2B5EF4-FFF2-40B4-BE49-F238E27FC236}">
                <a16:creationId xmlns:a16="http://schemas.microsoft.com/office/drawing/2014/main" id="{E6324D0B-5276-4377-4BC6-25CB804DF335}"/>
              </a:ext>
            </a:extLst>
          </p:cNvPr>
          <p:cNvPicPr>
            <a:picLocks noChangeAspect="1"/>
          </p:cNvPicPr>
          <p:nvPr/>
        </p:nvPicPr>
        <p:blipFill>
          <a:blip r:embed="rId3"/>
          <a:srcRect l="31289" t="22440" r="16780" b="36165"/>
          <a:stretch/>
        </p:blipFill>
        <p:spPr>
          <a:xfrm>
            <a:off x="2008648" y="1307671"/>
            <a:ext cx="5819923" cy="3055483"/>
          </a:xfrm>
          <a:prstGeom prst="rect">
            <a:avLst/>
          </a:prstGeom>
        </p:spPr>
      </p:pic>
      <p:pic>
        <p:nvPicPr>
          <p:cNvPr id="4" name="Picture 3" descr="PREZZO ITALIAN RESTAURANT MUMBLES - 2025 Reviews &amp; Info">
            <a:extLst>
              <a:ext uri="{FF2B5EF4-FFF2-40B4-BE49-F238E27FC236}">
                <a16:creationId xmlns:a16="http://schemas.microsoft.com/office/drawing/2014/main" id="{016E5CCC-7359-0446-FDF1-4051D5A45729}"/>
              </a:ext>
            </a:extLst>
          </p:cNvPr>
          <p:cNvPicPr>
            <a:picLocks noChangeAspect="1"/>
          </p:cNvPicPr>
          <p:nvPr/>
        </p:nvPicPr>
        <p:blipFill>
          <a:blip r:embed="rId4"/>
          <a:stretch>
            <a:fillRect/>
          </a:stretch>
        </p:blipFill>
        <p:spPr>
          <a:xfrm>
            <a:off x="234577" y="4525504"/>
            <a:ext cx="3535082" cy="2050287"/>
          </a:xfrm>
          <a:prstGeom prst="rect">
            <a:avLst/>
          </a:prstGeom>
        </p:spPr>
      </p:pic>
      <p:pic>
        <p:nvPicPr>
          <p:cNvPr id="5" name="Picture 4" descr="Prezzo Mumbles - Picture of Prezzo Italian Restaurant Mumbles - Tripadvisor">
            <a:extLst>
              <a:ext uri="{FF2B5EF4-FFF2-40B4-BE49-F238E27FC236}">
                <a16:creationId xmlns:a16="http://schemas.microsoft.com/office/drawing/2014/main" id="{8099490F-6491-B4D2-CC80-FC982B5B98BC}"/>
              </a:ext>
            </a:extLst>
          </p:cNvPr>
          <p:cNvPicPr>
            <a:picLocks noChangeAspect="1"/>
          </p:cNvPicPr>
          <p:nvPr/>
        </p:nvPicPr>
        <p:blipFill>
          <a:blip r:embed="rId5"/>
          <a:stretch>
            <a:fillRect/>
          </a:stretch>
        </p:blipFill>
        <p:spPr>
          <a:xfrm>
            <a:off x="8243047" y="555810"/>
            <a:ext cx="3826434" cy="3804023"/>
          </a:xfrm>
          <a:prstGeom prst="rect">
            <a:avLst/>
          </a:prstGeom>
        </p:spPr>
      </p:pic>
      <p:sp>
        <p:nvSpPr>
          <p:cNvPr id="6" name="TextBox 5">
            <a:extLst>
              <a:ext uri="{FF2B5EF4-FFF2-40B4-BE49-F238E27FC236}">
                <a16:creationId xmlns:a16="http://schemas.microsoft.com/office/drawing/2014/main" id="{16E99B73-AD61-251D-5720-C024460C2738}"/>
              </a:ext>
            </a:extLst>
          </p:cNvPr>
          <p:cNvSpPr txBox="1"/>
          <p:nvPr/>
        </p:nvSpPr>
        <p:spPr>
          <a:xfrm>
            <a:off x="8262470" y="5640293"/>
            <a:ext cx="38100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ea typeface="Calibri"/>
                <a:cs typeface="Calibri"/>
              </a:rPr>
              <a:t>(Visit Swansea Bay, 2025)</a:t>
            </a:r>
          </a:p>
          <a:p>
            <a:r>
              <a:rPr lang="en-US" sz="2000">
                <a:latin typeface="Century Gothic"/>
                <a:ea typeface="Calibri"/>
                <a:cs typeface="Calibri"/>
              </a:rPr>
              <a:t>(</a:t>
            </a:r>
            <a:r>
              <a:rPr lang="en-US" sz="2000" err="1">
                <a:latin typeface="Century Gothic"/>
                <a:ea typeface="Calibri"/>
                <a:cs typeface="Calibri"/>
              </a:rPr>
              <a:t>VisitWales</a:t>
            </a:r>
            <a:r>
              <a:rPr lang="en-US" sz="2000">
                <a:latin typeface="Century Gothic"/>
                <a:ea typeface="Calibri"/>
                <a:cs typeface="Calibri"/>
              </a:rPr>
              <a:t>, 2025)</a:t>
            </a:r>
          </a:p>
          <a:p>
            <a:r>
              <a:rPr lang="en-US" sz="2000">
                <a:latin typeface="Century Gothic"/>
                <a:ea typeface="Calibri"/>
                <a:cs typeface="Times New Roman"/>
              </a:rPr>
              <a:t>(</a:t>
            </a:r>
            <a:r>
              <a:rPr lang="en-US" sz="2000" err="1">
                <a:latin typeface="Century Gothic"/>
                <a:ea typeface="Calibri"/>
                <a:cs typeface="Times New Roman"/>
              </a:rPr>
              <a:t>Tfw.wales</a:t>
            </a:r>
            <a:r>
              <a:rPr lang="en-US" sz="2000">
                <a:latin typeface="Century Gothic"/>
                <a:ea typeface="Calibri"/>
                <a:cs typeface="Times New Roman"/>
              </a:rPr>
              <a:t>, 2025)</a:t>
            </a:r>
          </a:p>
          <a:p>
            <a:r>
              <a:rPr lang="en-US" sz="2000">
                <a:latin typeface="Century Gothic"/>
                <a:ea typeface="Calibri"/>
                <a:cs typeface="Calibri"/>
              </a:rPr>
              <a:t>(Davies, 2024)</a:t>
            </a:r>
            <a:endParaRPr lang="en-US" sz="1400">
              <a:latin typeface="Century Gothic"/>
            </a:endParaRPr>
          </a:p>
        </p:txBody>
      </p:sp>
      <p:sp>
        <p:nvSpPr>
          <p:cNvPr id="7" name="TextBox 6">
            <a:extLst>
              <a:ext uri="{FF2B5EF4-FFF2-40B4-BE49-F238E27FC236}">
                <a16:creationId xmlns:a16="http://schemas.microsoft.com/office/drawing/2014/main" id="{5DB262F4-EFDC-5FF2-8223-24C7759D8E22}"/>
              </a:ext>
            </a:extLst>
          </p:cNvPr>
          <p:cNvSpPr txBox="1"/>
          <p:nvPr/>
        </p:nvSpPr>
        <p:spPr>
          <a:xfrm>
            <a:off x="4572000" y="4811059"/>
            <a:ext cx="4527175" cy="830997"/>
          </a:xfrm>
          <a:prstGeom prst="rect">
            <a:avLst/>
          </a:prstGeom>
          <a:solidFill>
            <a:srgbClr val="ED7D3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entury Gothic"/>
              </a:rPr>
              <a:t>Awarded with </a:t>
            </a:r>
            <a:r>
              <a:rPr lang="en-GB" sz="2400">
                <a:latin typeface="Century Gothic"/>
                <a:ea typeface="+mn-lt"/>
                <a:cs typeface="+mn-lt"/>
              </a:rPr>
              <a:t>Area of Outstanding Natural Beauty </a:t>
            </a:r>
            <a:endParaRPr lang="en-GB">
              <a:latin typeface="Century Gothic"/>
            </a:endParaRPr>
          </a:p>
        </p:txBody>
      </p:sp>
    </p:spTree>
    <p:extLst>
      <p:ext uri="{BB962C8B-B14F-4D97-AF65-F5344CB8AC3E}">
        <p14:creationId xmlns:p14="http://schemas.microsoft.com/office/powerpoint/2010/main" val="28158096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EDBB4-76E8-B2FA-C8F1-C867403672B0}"/>
              </a:ext>
            </a:extLst>
          </p:cNvPr>
          <p:cNvSpPr>
            <a:spLocks noGrp="1"/>
          </p:cNvSpPr>
          <p:nvPr>
            <p:ph type="title"/>
          </p:nvPr>
        </p:nvSpPr>
        <p:spPr/>
        <p:txBody>
          <a:bodyPr/>
          <a:lstStyle/>
          <a:p>
            <a:pPr algn="ctr"/>
            <a:r>
              <a:rPr lang="en-GB">
                <a:latin typeface="Century Gothic"/>
              </a:rPr>
              <a:t>Visitor typology </a:t>
            </a:r>
            <a:endParaRPr lang="en-US"/>
          </a:p>
        </p:txBody>
      </p:sp>
      <p:pic>
        <p:nvPicPr>
          <p:cNvPr id="3" name="Picture 2" descr="A screenshot of a computer&#10;&#10;AI-generated content may be incorrect.">
            <a:extLst>
              <a:ext uri="{FF2B5EF4-FFF2-40B4-BE49-F238E27FC236}">
                <a16:creationId xmlns:a16="http://schemas.microsoft.com/office/drawing/2014/main" id="{176ADB41-99E3-6247-8CFE-DD5CE63BF1FF}"/>
              </a:ext>
            </a:extLst>
          </p:cNvPr>
          <p:cNvPicPr>
            <a:picLocks noChangeAspect="1"/>
          </p:cNvPicPr>
          <p:nvPr/>
        </p:nvPicPr>
        <p:blipFill>
          <a:blip r:embed="rId3"/>
          <a:srcRect l="19477" t="24584" r="3455" b="23089"/>
          <a:stretch/>
        </p:blipFill>
        <p:spPr>
          <a:xfrm>
            <a:off x="218055" y="1534663"/>
            <a:ext cx="8127036" cy="3588580"/>
          </a:xfrm>
          <a:prstGeom prst="rect">
            <a:avLst/>
          </a:prstGeom>
        </p:spPr>
      </p:pic>
      <p:sp>
        <p:nvSpPr>
          <p:cNvPr id="4" name="TextBox 3">
            <a:extLst>
              <a:ext uri="{FF2B5EF4-FFF2-40B4-BE49-F238E27FC236}">
                <a16:creationId xmlns:a16="http://schemas.microsoft.com/office/drawing/2014/main" id="{7C798B0F-5B1B-0D20-1CB4-C43B66A571EB}"/>
              </a:ext>
            </a:extLst>
          </p:cNvPr>
          <p:cNvSpPr txBox="1"/>
          <p:nvPr/>
        </p:nvSpPr>
        <p:spPr>
          <a:xfrm>
            <a:off x="8816248" y="6352543"/>
            <a:ext cx="3376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cs typeface="Times New Roman"/>
              </a:rPr>
              <a:t>(</a:t>
            </a:r>
            <a:r>
              <a:rPr lang="en-GB" sz="2000" err="1">
                <a:latin typeface="Century Gothic"/>
                <a:cs typeface="Times New Roman"/>
              </a:rPr>
              <a:t>SimilarWeb</a:t>
            </a:r>
            <a:r>
              <a:rPr lang="en-GB" sz="2000">
                <a:latin typeface="Century Gothic"/>
                <a:cs typeface="Times New Roman"/>
              </a:rPr>
              <a:t>, 2025)</a:t>
            </a:r>
            <a:endParaRPr lang="en-US" sz="2000">
              <a:latin typeface="Century Gothic"/>
            </a:endParaRPr>
          </a:p>
        </p:txBody>
      </p:sp>
      <p:pic>
        <p:nvPicPr>
          <p:cNvPr id="5" name="Picture 4" descr="A group of women sitting in a pool&#10;&#10;AI-generated content may be incorrect.">
            <a:extLst>
              <a:ext uri="{FF2B5EF4-FFF2-40B4-BE49-F238E27FC236}">
                <a16:creationId xmlns:a16="http://schemas.microsoft.com/office/drawing/2014/main" id="{402F27F5-FCA0-C0DD-9006-60378BD52737}"/>
              </a:ext>
            </a:extLst>
          </p:cNvPr>
          <p:cNvPicPr>
            <a:picLocks noChangeAspect="1"/>
          </p:cNvPicPr>
          <p:nvPr/>
        </p:nvPicPr>
        <p:blipFill>
          <a:blip r:embed="rId4"/>
          <a:stretch>
            <a:fillRect/>
          </a:stretch>
        </p:blipFill>
        <p:spPr>
          <a:xfrm>
            <a:off x="8979648" y="642472"/>
            <a:ext cx="2375648" cy="1785472"/>
          </a:xfrm>
          <a:prstGeom prst="rect">
            <a:avLst/>
          </a:prstGeom>
        </p:spPr>
      </p:pic>
      <p:pic>
        <p:nvPicPr>
          <p:cNvPr id="6" name="Picture 5" descr="A person and person sitting at a table with food&#10;&#10;AI-generated content may be incorrect.">
            <a:extLst>
              <a:ext uri="{FF2B5EF4-FFF2-40B4-BE49-F238E27FC236}">
                <a16:creationId xmlns:a16="http://schemas.microsoft.com/office/drawing/2014/main" id="{36AEFA5D-01F8-AFBE-DE84-81BC18BF608D}"/>
              </a:ext>
            </a:extLst>
          </p:cNvPr>
          <p:cNvPicPr>
            <a:picLocks noChangeAspect="1"/>
          </p:cNvPicPr>
          <p:nvPr/>
        </p:nvPicPr>
        <p:blipFill>
          <a:blip r:embed="rId5"/>
          <a:stretch>
            <a:fillRect/>
          </a:stretch>
        </p:blipFill>
        <p:spPr>
          <a:xfrm>
            <a:off x="9516408" y="2740957"/>
            <a:ext cx="2527301" cy="1659967"/>
          </a:xfrm>
          <a:prstGeom prst="rect">
            <a:avLst/>
          </a:prstGeom>
        </p:spPr>
      </p:pic>
    </p:spTree>
    <p:extLst>
      <p:ext uri="{BB962C8B-B14F-4D97-AF65-F5344CB8AC3E}">
        <p14:creationId xmlns:p14="http://schemas.microsoft.com/office/powerpoint/2010/main" val="997960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9DD1A-5B2E-E1F4-F594-1B12DF54CC42}"/>
              </a:ext>
            </a:extLst>
          </p:cNvPr>
          <p:cNvSpPr>
            <a:spLocks noGrp="1"/>
          </p:cNvSpPr>
          <p:nvPr>
            <p:ph type="title"/>
          </p:nvPr>
        </p:nvSpPr>
        <p:spPr/>
        <p:txBody>
          <a:bodyPr/>
          <a:lstStyle/>
          <a:p>
            <a:pPr algn="ctr"/>
            <a:r>
              <a:rPr lang="en-GB">
                <a:latin typeface="Century Gothic"/>
              </a:rPr>
              <a:t>Communication clearly </a:t>
            </a:r>
            <a:endParaRPr lang="en-US"/>
          </a:p>
        </p:txBody>
      </p:sp>
      <p:sp>
        <p:nvSpPr>
          <p:cNvPr id="4" name="TextBox 3">
            <a:extLst>
              <a:ext uri="{FF2B5EF4-FFF2-40B4-BE49-F238E27FC236}">
                <a16:creationId xmlns:a16="http://schemas.microsoft.com/office/drawing/2014/main" id="{DCEB1904-7EE9-6B1A-E773-42A833C31955}"/>
              </a:ext>
            </a:extLst>
          </p:cNvPr>
          <p:cNvSpPr txBox="1"/>
          <p:nvPr/>
        </p:nvSpPr>
        <p:spPr>
          <a:xfrm>
            <a:off x="7560235" y="5707529"/>
            <a:ext cx="448235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cs typeface="Times New Roman"/>
              </a:rPr>
              <a:t>(Boley, 2020)</a:t>
            </a:r>
          </a:p>
          <a:p>
            <a:r>
              <a:rPr lang="en-GB" sz="2000">
                <a:latin typeface="Century Gothic"/>
                <a:ea typeface="Calibri"/>
                <a:cs typeface="Calibri"/>
              </a:rPr>
              <a:t>(Robbins &amp; Judge, 2019; Guffey &amp; Loewy, 2014)</a:t>
            </a:r>
            <a:endParaRPr lang="en-GB" sz="2000">
              <a:latin typeface="Century Gothic"/>
            </a:endParaRPr>
          </a:p>
        </p:txBody>
      </p:sp>
      <p:pic>
        <p:nvPicPr>
          <p:cNvPr id="3" name="Picture 2" descr="A drawing of two people with lines connected to their heads&#10;&#10;AI-generated content may be incorrect.">
            <a:extLst>
              <a:ext uri="{FF2B5EF4-FFF2-40B4-BE49-F238E27FC236}">
                <a16:creationId xmlns:a16="http://schemas.microsoft.com/office/drawing/2014/main" id="{C753D0B8-7415-C665-62D9-3175A84015E8}"/>
              </a:ext>
            </a:extLst>
          </p:cNvPr>
          <p:cNvPicPr>
            <a:picLocks noChangeAspect="1"/>
          </p:cNvPicPr>
          <p:nvPr/>
        </p:nvPicPr>
        <p:blipFill>
          <a:blip r:embed="rId3"/>
          <a:stretch>
            <a:fillRect/>
          </a:stretch>
        </p:blipFill>
        <p:spPr>
          <a:xfrm>
            <a:off x="6096468" y="1304365"/>
            <a:ext cx="5631890" cy="2949389"/>
          </a:xfrm>
          <a:prstGeom prst="rect">
            <a:avLst/>
          </a:prstGeom>
        </p:spPr>
      </p:pic>
      <p:pic>
        <p:nvPicPr>
          <p:cNvPr id="5" name="Picture 4" descr="A person handing a card to a person at a reception">
            <a:extLst>
              <a:ext uri="{FF2B5EF4-FFF2-40B4-BE49-F238E27FC236}">
                <a16:creationId xmlns:a16="http://schemas.microsoft.com/office/drawing/2014/main" id="{4ADBCFE1-58A4-9196-BB0D-FC892F4510DE}"/>
              </a:ext>
            </a:extLst>
          </p:cNvPr>
          <p:cNvPicPr>
            <a:picLocks noChangeAspect="1"/>
          </p:cNvPicPr>
          <p:nvPr/>
        </p:nvPicPr>
        <p:blipFill>
          <a:blip r:embed="rId4"/>
          <a:stretch>
            <a:fillRect/>
          </a:stretch>
        </p:blipFill>
        <p:spPr>
          <a:xfrm>
            <a:off x="180681" y="3157979"/>
            <a:ext cx="5737412" cy="3204883"/>
          </a:xfrm>
          <a:prstGeom prst="rect">
            <a:avLst/>
          </a:prstGeom>
        </p:spPr>
      </p:pic>
    </p:spTree>
    <p:extLst>
      <p:ext uri="{BB962C8B-B14F-4D97-AF65-F5344CB8AC3E}">
        <p14:creationId xmlns:p14="http://schemas.microsoft.com/office/powerpoint/2010/main" val="280119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E33E-0215-F301-A3FC-E6AFD865E583}"/>
              </a:ext>
            </a:extLst>
          </p:cNvPr>
          <p:cNvSpPr>
            <a:spLocks noGrp="1"/>
          </p:cNvSpPr>
          <p:nvPr>
            <p:ph type="title"/>
          </p:nvPr>
        </p:nvSpPr>
        <p:spPr/>
        <p:txBody>
          <a:bodyPr/>
          <a:lstStyle/>
          <a:p>
            <a:r>
              <a:rPr lang="en-GB">
                <a:latin typeface="Century Gothic"/>
              </a:rPr>
              <a:t>Teamwork</a:t>
            </a:r>
            <a:r>
              <a:rPr lang="en-GB"/>
              <a:t> </a:t>
            </a:r>
          </a:p>
        </p:txBody>
      </p:sp>
      <p:sp>
        <p:nvSpPr>
          <p:cNvPr id="3" name="TextBox 2">
            <a:extLst>
              <a:ext uri="{FF2B5EF4-FFF2-40B4-BE49-F238E27FC236}">
                <a16:creationId xmlns:a16="http://schemas.microsoft.com/office/drawing/2014/main" id="{62E6288D-E3FC-57D3-48FB-2421DB388CF2}"/>
              </a:ext>
            </a:extLst>
          </p:cNvPr>
          <p:cNvSpPr txBox="1"/>
          <p:nvPr/>
        </p:nvSpPr>
        <p:spPr>
          <a:xfrm>
            <a:off x="672353" y="2136588"/>
            <a:ext cx="7306234"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Century Gothic"/>
              </a:rPr>
              <a:t>5 KEY ELEMENTS FOR TEAMWORK:</a:t>
            </a:r>
          </a:p>
          <a:p>
            <a:endParaRPr lang="en-GB"/>
          </a:p>
          <a:p>
            <a:r>
              <a:rPr lang="en-GB"/>
              <a:t>. Clear communication</a:t>
            </a:r>
          </a:p>
          <a:p>
            <a:endParaRPr lang="en-GB"/>
          </a:p>
          <a:p>
            <a:r>
              <a:rPr lang="en-GB"/>
              <a:t>. Defined Roles and Responsibilities </a:t>
            </a:r>
          </a:p>
          <a:p>
            <a:endParaRPr lang="en-GB"/>
          </a:p>
          <a:p>
            <a:r>
              <a:rPr lang="en-GB"/>
              <a:t>. Mutual Respect and Trust, </a:t>
            </a:r>
          </a:p>
          <a:p>
            <a:endParaRPr lang="en-GB"/>
          </a:p>
          <a:p>
            <a:r>
              <a:rPr lang="en-GB"/>
              <a:t>. Strong Leadership</a:t>
            </a:r>
          </a:p>
          <a:p>
            <a:endParaRPr lang="en-GB"/>
          </a:p>
          <a:p>
            <a:r>
              <a:rPr lang="en-GB"/>
              <a:t>. Ongoing Training and Devlopment </a:t>
            </a:r>
          </a:p>
        </p:txBody>
      </p:sp>
      <p:sp>
        <p:nvSpPr>
          <p:cNvPr id="4" name="TextBox 3">
            <a:extLst>
              <a:ext uri="{FF2B5EF4-FFF2-40B4-BE49-F238E27FC236}">
                <a16:creationId xmlns:a16="http://schemas.microsoft.com/office/drawing/2014/main" id="{EDC29646-E142-7106-8726-C0C6A98F817F}"/>
              </a:ext>
            </a:extLst>
          </p:cNvPr>
          <p:cNvSpPr txBox="1"/>
          <p:nvPr/>
        </p:nvSpPr>
        <p:spPr>
          <a:xfrm>
            <a:off x="8650941" y="6148294"/>
            <a:ext cx="328705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entury Gothic"/>
                <a:ea typeface="Calibri"/>
                <a:cs typeface="Calibri"/>
              </a:rPr>
              <a:t>(Robbins &amp; Judge, 2019; Gannon et al., 2020)</a:t>
            </a:r>
            <a:endParaRPr lang="en-US" sz="2000">
              <a:latin typeface="Century Gothic"/>
            </a:endParaRPr>
          </a:p>
        </p:txBody>
      </p:sp>
      <p:pic>
        <p:nvPicPr>
          <p:cNvPr id="5" name="Picture 4" descr="A group of people holding their fists together&#10;&#10;AI-generated content may be incorrect.">
            <a:extLst>
              <a:ext uri="{FF2B5EF4-FFF2-40B4-BE49-F238E27FC236}">
                <a16:creationId xmlns:a16="http://schemas.microsoft.com/office/drawing/2014/main" id="{5E189379-2675-FEEC-0D21-73D4F921782B}"/>
              </a:ext>
            </a:extLst>
          </p:cNvPr>
          <p:cNvPicPr>
            <a:picLocks noChangeAspect="1"/>
          </p:cNvPicPr>
          <p:nvPr/>
        </p:nvPicPr>
        <p:blipFill>
          <a:blip r:embed="rId3"/>
          <a:stretch>
            <a:fillRect/>
          </a:stretch>
        </p:blipFill>
        <p:spPr>
          <a:xfrm>
            <a:off x="7140481" y="1416984"/>
            <a:ext cx="4537448" cy="3814855"/>
          </a:xfrm>
          <a:prstGeom prst="rect">
            <a:avLst/>
          </a:prstGeom>
        </p:spPr>
      </p:pic>
    </p:spTree>
    <p:extLst>
      <p:ext uri="{BB962C8B-B14F-4D97-AF65-F5344CB8AC3E}">
        <p14:creationId xmlns:p14="http://schemas.microsoft.com/office/powerpoint/2010/main" val="28897471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184C7-395E-DA7A-47A8-C3CC3CC622BA}"/>
            </a:ext>
          </a:extLst>
        </p:cNvPr>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4B9312D4-FCBE-EBE1-26DC-B69BABEB9B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standing behind a desk&#10;&#10;AI-generated content may be incorrect.">
            <a:extLst>
              <a:ext uri="{FF2B5EF4-FFF2-40B4-BE49-F238E27FC236}">
                <a16:creationId xmlns:a16="http://schemas.microsoft.com/office/drawing/2014/main" id="{F4482868-BC1E-08E8-356E-26DAC2CA295E}"/>
              </a:ext>
            </a:extLst>
          </p:cNvPr>
          <p:cNvPicPr>
            <a:picLocks noChangeAspect="1"/>
          </p:cNvPicPr>
          <p:nvPr/>
        </p:nvPicPr>
        <p:blipFill>
          <a:blip r:embed="rId2"/>
          <a:srcRect t="10036" b="23050"/>
          <a:stretch/>
        </p:blipFill>
        <p:spPr>
          <a:xfrm>
            <a:off x="162148" y="416138"/>
            <a:ext cx="10262660" cy="4621710"/>
          </a:xfrm>
          <a:prstGeom prst="rect">
            <a:avLst/>
          </a:prstGeom>
          <a:effectLst>
            <a:outerShdw blurRad="596900" dist="330200" dir="8820000" sx="87000" sy="87000" algn="ctr" rotWithShape="0">
              <a:srgbClr val="000000">
                <a:alpha val="29000"/>
              </a:srgbClr>
            </a:outerShdw>
          </a:effectLst>
        </p:spPr>
      </p:pic>
      <p:sp useBgFill="1">
        <p:nvSpPr>
          <p:cNvPr id="11" name="Rectangle 10">
            <a:extLst>
              <a:ext uri="{FF2B5EF4-FFF2-40B4-BE49-F238E27FC236}">
                <a16:creationId xmlns:a16="http://schemas.microsoft.com/office/drawing/2014/main" id="{AB07ACE5-DC72-C57B-A8F4-409959DDC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F6FD2-3CA0-48D6-5C12-2CCBFEC940D7}"/>
              </a:ext>
            </a:extLst>
          </p:cNvPr>
          <p:cNvSpPr>
            <a:spLocks noGrp="1"/>
          </p:cNvSpPr>
          <p:nvPr>
            <p:ph type="ctrTitle"/>
          </p:nvPr>
        </p:nvSpPr>
        <p:spPr>
          <a:xfrm>
            <a:off x="2528803" y="6702856"/>
            <a:ext cx="7896392" cy="149707"/>
          </a:xfrm>
        </p:spPr>
        <p:txBody>
          <a:bodyPr anchor="ctr">
            <a:normAutofit fontScale="90000"/>
          </a:bodyPr>
          <a:lstStyle/>
          <a:p>
            <a:r>
              <a:rPr lang="en-GB" sz="4000" dirty="0">
                <a:latin typeface="Century Gothic"/>
              </a:rPr>
              <a:t>Thank you for listening we look forward for you working with us at Mumbles Manor </a:t>
            </a:r>
            <a:endParaRPr lang="en-US"/>
          </a:p>
        </p:txBody>
      </p:sp>
    </p:spTree>
    <p:extLst>
      <p:ext uri="{BB962C8B-B14F-4D97-AF65-F5344CB8AC3E}">
        <p14:creationId xmlns:p14="http://schemas.microsoft.com/office/powerpoint/2010/main" val="2001806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1CDD-0DEC-278A-E921-FCA409D56C11}"/>
              </a:ext>
            </a:extLst>
          </p:cNvPr>
          <p:cNvSpPr>
            <a:spLocks noGrp="1"/>
          </p:cNvSpPr>
          <p:nvPr>
            <p:ph type="title"/>
          </p:nvPr>
        </p:nvSpPr>
        <p:spPr/>
        <p:txBody>
          <a:bodyPr/>
          <a:lstStyle/>
          <a:p>
            <a:r>
              <a:rPr lang="en-GB"/>
              <a:t>Mia’s references </a:t>
            </a:r>
            <a:endParaRPr lang="en-US"/>
          </a:p>
        </p:txBody>
      </p:sp>
      <p:sp>
        <p:nvSpPr>
          <p:cNvPr id="3" name="Content Placeholder 2">
            <a:extLst>
              <a:ext uri="{FF2B5EF4-FFF2-40B4-BE49-F238E27FC236}">
                <a16:creationId xmlns:a16="http://schemas.microsoft.com/office/drawing/2014/main" id="{D12CF81D-9D8C-A3D2-81EF-1D5DE5437AD2}"/>
              </a:ext>
            </a:extLst>
          </p:cNvPr>
          <p:cNvSpPr>
            <a:spLocks noGrp="1"/>
          </p:cNvSpPr>
          <p:nvPr>
            <p:ph idx="1"/>
          </p:nvPr>
        </p:nvSpPr>
        <p:spPr/>
        <p:txBody>
          <a:bodyPr>
            <a:normAutofit fontScale="40000" lnSpcReduction="20000"/>
          </a:bodyPr>
          <a:lstStyle/>
          <a:p>
            <a:endParaRPr lang="en-GB" sz="1800" b="0" i="0" u="none" strike="noStrike">
              <a:solidFill>
                <a:srgbClr val="000000"/>
              </a:solidFill>
              <a:effectLst/>
              <a:latin typeface="Times New Roman" panose="02020603050405020304" pitchFamily="18" charset="0"/>
            </a:endParaRPr>
          </a:p>
          <a:p>
            <a:r>
              <a:rPr lang="en-GB" b="0" i="0" u="none" strike="noStrike" err="1">
                <a:solidFill>
                  <a:srgbClr val="000000"/>
                </a:solidFill>
                <a:effectLst/>
                <a:latin typeface="Times New Roman" panose="02020603050405020304" pitchFamily="18" charset="0"/>
              </a:rPr>
              <a:t>Alemar</a:t>
            </a:r>
            <a:r>
              <a:rPr lang="en-GB" b="0" i="0" u="none" strike="noStrike">
                <a:solidFill>
                  <a:srgbClr val="000000"/>
                </a:solidFill>
                <a:effectLst/>
                <a:latin typeface="Times New Roman" panose="02020603050405020304" pitchFamily="18" charset="0"/>
              </a:rPr>
              <a:t>, S. (2023). </a:t>
            </a:r>
            <a:r>
              <a:rPr lang="en-GB" b="0" i="1" u="none" strike="noStrike">
                <a:solidFill>
                  <a:srgbClr val="000000"/>
                </a:solidFill>
                <a:effectLst/>
                <a:latin typeface="Times New Roman" panose="02020603050405020304" pitchFamily="18" charset="0"/>
              </a:rPr>
              <a:t>A Complete Daily Hotel Front Desk Checklist</a:t>
            </a:r>
            <a:r>
              <a:rPr lang="en-GB" b="0" i="0" u="none" strike="noStrike">
                <a:solidFill>
                  <a:srgbClr val="000000"/>
                </a:solidFill>
                <a:effectLst/>
                <a:latin typeface="Times New Roman" panose="02020603050405020304" pitchFamily="18" charset="0"/>
              </a:rPr>
              <a:t>. [online] www.canarytechnologies.com. Available at: https://www.canarytechnologies.com/post/hotel-front-desk-checklist.</a:t>
            </a:r>
          </a:p>
          <a:p>
            <a:r>
              <a:rPr lang="en-GB" b="0" i="0" u="none" strike="noStrike" err="1">
                <a:solidFill>
                  <a:srgbClr val="000000"/>
                </a:solidFill>
                <a:effectLst/>
                <a:latin typeface="Times New Roman" panose="02020603050405020304" pitchFamily="18" charset="0"/>
              </a:rPr>
              <a:t>Bitca</a:t>
            </a:r>
            <a:r>
              <a:rPr lang="en-GB" b="0" i="0" u="none" strike="noStrike">
                <a:solidFill>
                  <a:srgbClr val="000000"/>
                </a:solidFill>
                <a:effectLst/>
                <a:latin typeface="Times New Roman" panose="02020603050405020304" pitchFamily="18" charset="0"/>
              </a:rPr>
              <a:t> , A. (2016). </a:t>
            </a:r>
            <a:r>
              <a:rPr lang="en-GB" b="0" i="1" u="none" strike="noStrike">
                <a:solidFill>
                  <a:srgbClr val="000000"/>
                </a:solidFill>
                <a:effectLst/>
                <a:latin typeface="Times New Roman" panose="02020603050405020304" pitchFamily="18" charset="0"/>
              </a:rPr>
              <a:t>How to Make an Amazing First Impression on Every Customer</a:t>
            </a:r>
            <a:r>
              <a:rPr lang="en-GB" b="0" i="0" u="none" strike="noStrike">
                <a:solidFill>
                  <a:srgbClr val="000000"/>
                </a:solidFill>
                <a:effectLst/>
                <a:latin typeface="Times New Roman" panose="02020603050405020304" pitchFamily="18" charset="0"/>
              </a:rPr>
              <a:t>. [online] </a:t>
            </a:r>
            <a:r>
              <a:rPr lang="en-GB" b="0" i="0" u="none" strike="noStrike" err="1">
                <a:solidFill>
                  <a:srgbClr val="000000"/>
                </a:solidFill>
                <a:effectLst/>
                <a:latin typeface="Times New Roman" panose="02020603050405020304" pitchFamily="18" charset="0"/>
              </a:rPr>
              <a:t>Retently</a:t>
            </a:r>
            <a:r>
              <a:rPr lang="en-GB" b="0" i="0" u="none" strike="noStrike">
                <a:solidFill>
                  <a:srgbClr val="000000"/>
                </a:solidFill>
                <a:effectLst/>
                <a:latin typeface="Times New Roman" panose="02020603050405020304" pitchFamily="18" charset="0"/>
              </a:rPr>
              <a:t>. Available at: https://</a:t>
            </a:r>
            <a:r>
              <a:rPr lang="en-GB" b="0" i="0" u="none" strike="noStrike" err="1">
                <a:solidFill>
                  <a:srgbClr val="000000"/>
                </a:solidFill>
                <a:effectLst/>
                <a:latin typeface="Times New Roman" panose="02020603050405020304" pitchFamily="18" charset="0"/>
              </a:rPr>
              <a:t>www.retently.com</a:t>
            </a:r>
            <a:r>
              <a:rPr lang="en-GB" b="0" i="0" u="none" strike="noStrike">
                <a:solidFill>
                  <a:srgbClr val="000000"/>
                </a:solidFill>
                <a:effectLst/>
                <a:latin typeface="Times New Roman" panose="02020603050405020304" pitchFamily="18" charset="0"/>
              </a:rPr>
              <a:t>/blog/first-impressions-customer-service/.</a:t>
            </a:r>
          </a:p>
          <a:p>
            <a:r>
              <a:rPr lang="en-GB" b="0" i="0" u="none" strike="noStrike">
                <a:solidFill>
                  <a:srgbClr val="000000"/>
                </a:solidFill>
                <a:effectLst/>
                <a:latin typeface="Times New Roman" panose="02020603050405020304" pitchFamily="18" charset="0"/>
              </a:rPr>
              <a:t>Cherry, K. (2024). </a:t>
            </a:r>
            <a:r>
              <a:rPr lang="en-GB" b="0" i="1" u="none" strike="noStrike">
                <a:solidFill>
                  <a:srgbClr val="000000"/>
                </a:solidFill>
                <a:effectLst/>
                <a:latin typeface="Times New Roman" panose="02020603050405020304" pitchFamily="18" charset="0"/>
              </a:rPr>
              <a:t>What Is the Halo Effect?</a:t>
            </a:r>
            <a:r>
              <a:rPr lang="en-GB" b="0" i="0" u="none" strike="noStrike">
                <a:solidFill>
                  <a:srgbClr val="000000"/>
                </a:solidFill>
                <a:effectLst/>
                <a:latin typeface="Times New Roman" panose="02020603050405020304" pitchFamily="18" charset="0"/>
              </a:rPr>
              <a:t> [online] Very Well Mind. Available at: https://</a:t>
            </a:r>
            <a:r>
              <a:rPr lang="en-GB" b="0" i="0" u="none" strike="noStrike" err="1">
                <a:solidFill>
                  <a:srgbClr val="000000"/>
                </a:solidFill>
                <a:effectLst/>
                <a:latin typeface="Times New Roman" panose="02020603050405020304" pitchFamily="18" charset="0"/>
              </a:rPr>
              <a:t>www.verywellmind.com</a:t>
            </a:r>
            <a:r>
              <a:rPr lang="en-GB" b="0" i="0" u="none" strike="noStrike">
                <a:solidFill>
                  <a:srgbClr val="000000"/>
                </a:solidFill>
                <a:effectLst/>
                <a:latin typeface="Times New Roman" panose="02020603050405020304" pitchFamily="18" charset="0"/>
              </a:rPr>
              <a:t>/what-is-the-halo-effect-2795906.</a:t>
            </a:r>
          </a:p>
          <a:p>
            <a:r>
              <a:rPr lang="en-GB" b="0" i="0" u="none" strike="noStrike" err="1">
                <a:solidFill>
                  <a:srgbClr val="000000"/>
                </a:solidFill>
                <a:effectLst/>
                <a:latin typeface="Times New Roman" panose="02020603050405020304" pitchFamily="18" charset="0"/>
              </a:rPr>
              <a:t>Dressbest</a:t>
            </a:r>
            <a:r>
              <a:rPr lang="en-GB" b="0" i="0" u="none" strike="noStrike">
                <a:solidFill>
                  <a:srgbClr val="000000"/>
                </a:solidFill>
                <a:effectLst/>
                <a:latin typeface="Times New Roman" panose="02020603050405020304" pitchFamily="18" charset="0"/>
              </a:rPr>
              <a:t> Uniforms (2025). </a:t>
            </a:r>
            <a:r>
              <a:rPr lang="en-GB" b="0" i="1" u="none" strike="noStrike">
                <a:solidFill>
                  <a:srgbClr val="000000"/>
                </a:solidFill>
                <a:effectLst/>
                <a:latin typeface="Times New Roman" panose="02020603050405020304" pitchFamily="18" charset="0"/>
              </a:rPr>
              <a:t>Everything You Need to Know About Hospitality Uniforms</a:t>
            </a:r>
            <a:r>
              <a:rPr lang="en-GB" b="0" i="0" u="none" strike="noStrike">
                <a:solidFill>
                  <a:srgbClr val="000000"/>
                </a:solidFill>
                <a:effectLst/>
                <a:latin typeface="Times New Roman" panose="02020603050405020304" pitchFamily="18" charset="0"/>
              </a:rPr>
              <a:t>. [online] </a:t>
            </a:r>
            <a:r>
              <a:rPr lang="en-GB" b="0" i="0" u="none" strike="noStrike" err="1">
                <a:solidFill>
                  <a:srgbClr val="000000"/>
                </a:solidFill>
                <a:effectLst/>
                <a:latin typeface="Times New Roman" panose="02020603050405020304" pitchFamily="18" charset="0"/>
              </a:rPr>
              <a:t>Dressbestuniforms.com</a:t>
            </a:r>
            <a:r>
              <a:rPr lang="en-GB" b="0" i="0" u="none" strike="noStrike">
                <a:solidFill>
                  <a:srgbClr val="000000"/>
                </a:solidFill>
                <a:effectLst/>
                <a:latin typeface="Times New Roman" panose="02020603050405020304" pitchFamily="18" charset="0"/>
              </a:rPr>
              <a:t>. Available at: https://www.dressbestuniforms.com/everything-you-need-to-know-about-hospitality-uniforms#benefits [Accessed 13 May 2025].</a:t>
            </a:r>
          </a:p>
          <a:p>
            <a:r>
              <a:rPr lang="en-GB" b="0" i="0" u="none" strike="noStrike">
                <a:solidFill>
                  <a:srgbClr val="000000"/>
                </a:solidFill>
                <a:effectLst/>
                <a:latin typeface="Times New Roman" panose="02020603050405020304" pitchFamily="18" charset="0"/>
              </a:rPr>
              <a:t>Lacalle, E. (2021). </a:t>
            </a:r>
            <a:r>
              <a:rPr lang="en-GB" b="0" i="1" u="none" strike="noStrike">
                <a:solidFill>
                  <a:srgbClr val="000000"/>
                </a:solidFill>
                <a:effectLst/>
                <a:latin typeface="Times New Roman" panose="02020603050405020304" pitchFamily="18" charset="0"/>
              </a:rPr>
              <a:t>How to improve front desk operations in the hotel industry</a:t>
            </a:r>
            <a:r>
              <a:rPr lang="en-GB" b="0" i="0" u="none" strike="noStrike">
                <a:solidFill>
                  <a:srgbClr val="000000"/>
                </a:solidFill>
                <a:effectLst/>
                <a:latin typeface="Times New Roman" panose="02020603050405020304" pitchFamily="18" charset="0"/>
              </a:rPr>
              <a:t>. [online] www.mews.com. Available at: https://www.mews.com/en/blog/front-desk-operations.</a:t>
            </a:r>
          </a:p>
          <a:p>
            <a:r>
              <a:rPr lang="en-GB" b="0" i="0" u="none" strike="noStrike">
                <a:solidFill>
                  <a:srgbClr val="000000"/>
                </a:solidFill>
                <a:effectLst/>
                <a:latin typeface="Times New Roman" panose="02020603050405020304" pitchFamily="18" charset="0"/>
              </a:rPr>
              <a:t>Mind Tools Content Team (n.d.). </a:t>
            </a:r>
            <a:r>
              <a:rPr lang="en-GB" b="0" i="1" u="none" strike="noStrike">
                <a:solidFill>
                  <a:srgbClr val="000000"/>
                </a:solidFill>
                <a:effectLst/>
                <a:latin typeface="Times New Roman" panose="02020603050405020304" pitchFamily="18" charset="0"/>
              </a:rPr>
              <a:t>MindTools | Home</a:t>
            </a:r>
            <a:r>
              <a:rPr lang="en-GB" b="0" i="0" u="none" strike="noStrike">
                <a:solidFill>
                  <a:srgbClr val="000000"/>
                </a:solidFill>
                <a:effectLst/>
                <a:latin typeface="Times New Roman" panose="02020603050405020304" pitchFamily="18" charset="0"/>
              </a:rPr>
              <a:t>. [online] </a:t>
            </a:r>
            <a:r>
              <a:rPr lang="en-GB" b="0" i="0" u="none" strike="noStrike" err="1">
                <a:solidFill>
                  <a:srgbClr val="000000"/>
                </a:solidFill>
                <a:effectLst/>
                <a:latin typeface="Times New Roman" panose="02020603050405020304" pitchFamily="18" charset="0"/>
              </a:rPr>
              <a:t>www.mindtools.com</a:t>
            </a:r>
            <a:r>
              <a:rPr lang="en-GB" b="0" i="0" u="none" strike="noStrike">
                <a:solidFill>
                  <a:srgbClr val="000000"/>
                </a:solidFill>
                <a:effectLst/>
                <a:latin typeface="Times New Roman" panose="02020603050405020304" pitchFamily="18" charset="0"/>
              </a:rPr>
              <a:t>. Available at: https://</a:t>
            </a:r>
            <a:r>
              <a:rPr lang="en-GB" b="0" i="0" u="none" strike="noStrike" err="1">
                <a:solidFill>
                  <a:srgbClr val="000000"/>
                </a:solidFill>
                <a:effectLst/>
                <a:latin typeface="Times New Roman" panose="02020603050405020304" pitchFamily="18" charset="0"/>
              </a:rPr>
              <a:t>www.mindtools.com</a:t>
            </a:r>
            <a:r>
              <a:rPr lang="en-GB" b="0" i="0" u="none" strike="noStrike">
                <a:solidFill>
                  <a:srgbClr val="000000"/>
                </a:solidFill>
                <a:effectLst/>
                <a:latin typeface="Times New Roman" panose="02020603050405020304" pitchFamily="18" charset="0"/>
              </a:rPr>
              <a:t>/</a:t>
            </a:r>
            <a:r>
              <a:rPr lang="en-GB" b="0" i="0" u="none" strike="noStrike" err="1">
                <a:solidFill>
                  <a:srgbClr val="000000"/>
                </a:solidFill>
                <a:effectLst/>
                <a:latin typeface="Times New Roman" panose="02020603050405020304" pitchFamily="18" charset="0"/>
              </a:rPr>
              <a:t>a391uhu</a:t>
            </a:r>
            <a:r>
              <a:rPr lang="en-GB" b="0" i="0" u="none" strike="noStrike">
                <a:solidFill>
                  <a:srgbClr val="000000"/>
                </a:solidFill>
                <a:effectLst/>
                <a:latin typeface="Times New Roman" panose="02020603050405020304" pitchFamily="18" charset="0"/>
              </a:rPr>
              <a:t>/making-a-great-first-impression.</a:t>
            </a:r>
          </a:p>
          <a:p>
            <a:r>
              <a:rPr lang="en-GB" b="0" i="0" u="none" strike="noStrike">
                <a:solidFill>
                  <a:srgbClr val="000000"/>
                </a:solidFill>
                <a:effectLst/>
                <a:latin typeface="Times New Roman" panose="02020603050405020304" pitchFamily="18" charset="0"/>
              </a:rPr>
              <a:t>Okten, I.O. (2018). Studying first impressions: What to consider? </a:t>
            </a:r>
            <a:r>
              <a:rPr lang="en-GB" b="0" i="1" u="none" strike="noStrike">
                <a:solidFill>
                  <a:srgbClr val="000000"/>
                </a:solidFill>
                <a:effectLst/>
                <a:latin typeface="Times New Roman" panose="02020603050405020304" pitchFamily="18" charset="0"/>
              </a:rPr>
              <a:t>APS Observer</a:t>
            </a:r>
            <a:r>
              <a:rPr lang="en-GB" b="0" i="0" u="none" strike="noStrike">
                <a:solidFill>
                  <a:srgbClr val="000000"/>
                </a:solidFill>
                <a:effectLst/>
                <a:latin typeface="Times New Roman" panose="02020603050405020304" pitchFamily="18" charset="0"/>
              </a:rPr>
              <a:t>, [online] 31(2). Available at: https://www.psychologicalscience.org/observer/studying-first-impressions-what-to-consider.</a:t>
            </a:r>
          </a:p>
          <a:p>
            <a:r>
              <a:rPr lang="en-GB" b="0" i="0" u="none" strike="noStrike" err="1">
                <a:solidFill>
                  <a:srgbClr val="000000"/>
                </a:solidFill>
                <a:effectLst/>
                <a:latin typeface="Times New Roman" panose="02020603050405020304" pitchFamily="18" charset="0"/>
              </a:rPr>
              <a:t>Salia</a:t>
            </a:r>
            <a:r>
              <a:rPr lang="en-GB" b="0" i="0" u="none" strike="noStrike">
                <a:solidFill>
                  <a:srgbClr val="000000"/>
                </a:solidFill>
                <a:effectLst/>
                <a:latin typeface="Times New Roman" panose="02020603050405020304" pitchFamily="18" charset="0"/>
              </a:rPr>
              <a:t> (2024). </a:t>
            </a:r>
            <a:r>
              <a:rPr lang="en-GB" b="0" i="1" u="none" strike="noStrike" err="1">
                <a:solidFill>
                  <a:srgbClr val="000000"/>
                </a:solidFill>
                <a:effectLst/>
                <a:latin typeface="Times New Roman" panose="02020603050405020304" pitchFamily="18" charset="0"/>
              </a:rPr>
              <a:t>Knowmax</a:t>
            </a:r>
            <a:r>
              <a:rPr lang="en-GB" b="0" i="0" u="none" strike="noStrike">
                <a:solidFill>
                  <a:srgbClr val="000000"/>
                </a:solidFill>
                <a:effectLst/>
                <a:latin typeface="Times New Roman" panose="02020603050405020304" pitchFamily="18" charset="0"/>
              </a:rPr>
              <a:t>. [online] </a:t>
            </a:r>
            <a:r>
              <a:rPr lang="en-GB" b="0" i="0" u="none" strike="noStrike" err="1">
                <a:solidFill>
                  <a:srgbClr val="000000"/>
                </a:solidFill>
                <a:effectLst/>
                <a:latin typeface="Times New Roman" panose="02020603050405020304" pitchFamily="18" charset="0"/>
              </a:rPr>
              <a:t>Knowmax</a:t>
            </a:r>
            <a:r>
              <a:rPr lang="en-GB" b="0" i="0" u="none" strike="noStrike">
                <a:solidFill>
                  <a:srgbClr val="000000"/>
                </a:solidFill>
                <a:effectLst/>
                <a:latin typeface="Times New Roman" panose="02020603050405020304" pitchFamily="18" charset="0"/>
              </a:rPr>
              <a:t>. Available at: https://</a:t>
            </a:r>
            <a:r>
              <a:rPr lang="en-GB" b="0" i="0" u="none" strike="noStrike" err="1">
                <a:solidFill>
                  <a:srgbClr val="000000"/>
                </a:solidFill>
                <a:effectLst/>
                <a:latin typeface="Times New Roman" panose="02020603050405020304" pitchFamily="18" charset="0"/>
              </a:rPr>
              <a:t>knowmax.ai</a:t>
            </a:r>
            <a:r>
              <a:rPr lang="en-GB" b="0" i="0" u="none" strike="noStrike">
                <a:solidFill>
                  <a:srgbClr val="000000"/>
                </a:solidFill>
                <a:effectLst/>
                <a:latin typeface="Times New Roman" panose="02020603050405020304" pitchFamily="18" charset="0"/>
              </a:rPr>
              <a:t>/blog/customer-service-excellence/.</a:t>
            </a:r>
          </a:p>
          <a:p>
            <a:r>
              <a:rPr lang="en-GB" b="0" i="0" u="none" strike="noStrike">
                <a:solidFill>
                  <a:srgbClr val="000000"/>
                </a:solidFill>
                <a:effectLst/>
                <a:latin typeface="Times New Roman" panose="02020603050405020304" pitchFamily="18" charset="0"/>
              </a:rPr>
              <a:t>Shah, A. (2018). </a:t>
            </a:r>
            <a:r>
              <a:rPr lang="en-GB" b="0" i="1" u="none" strike="noStrike">
                <a:solidFill>
                  <a:srgbClr val="000000"/>
                </a:solidFill>
                <a:effectLst/>
                <a:latin typeface="Times New Roman" panose="02020603050405020304" pitchFamily="18" charset="0"/>
              </a:rPr>
              <a:t>Complete Guide on Appropriate Office Jewellery Ideas/Tips</a:t>
            </a:r>
            <a:r>
              <a:rPr lang="en-GB" b="0" i="0" u="none" strike="noStrike">
                <a:solidFill>
                  <a:srgbClr val="000000"/>
                </a:solidFill>
                <a:effectLst/>
                <a:latin typeface="Times New Roman" panose="02020603050405020304" pitchFamily="18" charset="0"/>
              </a:rPr>
              <a:t>. [online] Medium. Available at: https://medium.com/@plushvie/complete-guide-on-appropriate-office-jewellery-ideas-tips-97971e3c24c8 [Accessed 13 May 2025].</a:t>
            </a:r>
          </a:p>
          <a:p>
            <a:r>
              <a:rPr lang="en-GB" b="0" i="0" u="none" strike="noStrike" err="1">
                <a:solidFill>
                  <a:srgbClr val="000000"/>
                </a:solidFill>
                <a:effectLst/>
                <a:latin typeface="Times New Roman" panose="02020603050405020304" pitchFamily="18" charset="0"/>
              </a:rPr>
              <a:t>Thiri</a:t>
            </a:r>
            <a:r>
              <a:rPr lang="en-GB" b="0" i="0" u="none" strike="noStrike">
                <a:solidFill>
                  <a:srgbClr val="000000"/>
                </a:solidFill>
                <a:effectLst/>
                <a:latin typeface="Times New Roman" panose="02020603050405020304" pitchFamily="18" charset="0"/>
              </a:rPr>
              <a:t> , I. (2025). </a:t>
            </a:r>
            <a:r>
              <a:rPr lang="en-GB" b="0" i="1" u="none" strike="noStrike">
                <a:solidFill>
                  <a:srgbClr val="000000"/>
                </a:solidFill>
                <a:effectLst/>
                <a:latin typeface="Times New Roman" panose="02020603050405020304" pitchFamily="18" charset="0"/>
              </a:rPr>
              <a:t>The Power of Personal Grooming in the Professional Workplace</a:t>
            </a:r>
            <a:r>
              <a:rPr lang="en-GB" b="0" i="0" u="none" strike="noStrike">
                <a:solidFill>
                  <a:srgbClr val="000000"/>
                </a:solidFill>
                <a:effectLst/>
                <a:latin typeface="Times New Roman" panose="02020603050405020304" pitchFamily="18" charset="0"/>
              </a:rPr>
              <a:t>. [online] </a:t>
            </a:r>
            <a:r>
              <a:rPr lang="en-GB" b="0" i="0" u="none" strike="noStrike" err="1">
                <a:solidFill>
                  <a:srgbClr val="000000"/>
                </a:solidFill>
                <a:effectLst/>
                <a:latin typeface="Times New Roman" panose="02020603050405020304" pitchFamily="18" charset="0"/>
              </a:rPr>
              <a:t>Myworld.com.mm</a:t>
            </a:r>
            <a:r>
              <a:rPr lang="en-GB" b="0" i="0" u="none" strike="noStrike">
                <a:solidFill>
                  <a:srgbClr val="000000"/>
                </a:solidFill>
                <a:effectLst/>
                <a:latin typeface="Times New Roman" panose="02020603050405020304" pitchFamily="18" charset="0"/>
              </a:rPr>
              <a:t>. Available at: https://</a:t>
            </a:r>
            <a:r>
              <a:rPr lang="en-GB" b="0" i="0" u="none" strike="noStrike" err="1">
                <a:solidFill>
                  <a:srgbClr val="000000"/>
                </a:solidFill>
                <a:effectLst/>
                <a:latin typeface="Times New Roman" panose="02020603050405020304" pitchFamily="18" charset="0"/>
              </a:rPr>
              <a:t>www.myworld.com.mm</a:t>
            </a:r>
            <a:r>
              <a:rPr lang="en-GB" b="0" i="0" u="none" strike="noStrike">
                <a:solidFill>
                  <a:srgbClr val="000000"/>
                </a:solidFill>
                <a:effectLst/>
                <a:latin typeface="Times New Roman" panose="02020603050405020304" pitchFamily="18" charset="0"/>
              </a:rPr>
              <a:t>/blog/2023/10/the-power-of-personal-grooming-in-the-professional-workplace?source=google.co.uk# [Accessed 13 May 2025].</a:t>
            </a:r>
          </a:p>
          <a:p>
            <a:r>
              <a:rPr lang="en-GB" b="0" i="0" u="none" strike="noStrike" err="1">
                <a:solidFill>
                  <a:srgbClr val="000000"/>
                </a:solidFill>
                <a:effectLst/>
                <a:latin typeface="Times New Roman" panose="02020603050405020304" pitchFamily="18" charset="0"/>
              </a:rPr>
              <a:t>Zendesk</a:t>
            </a:r>
            <a:r>
              <a:rPr lang="en-GB" b="0" i="0" u="none" strike="noStrike">
                <a:solidFill>
                  <a:srgbClr val="000000"/>
                </a:solidFill>
                <a:effectLst/>
                <a:latin typeface="Times New Roman" panose="02020603050405020304" pitchFamily="18" charset="0"/>
              </a:rPr>
              <a:t>. (2025). </a:t>
            </a:r>
            <a:r>
              <a:rPr lang="en-GB" b="0" i="1" u="none" strike="noStrike">
                <a:solidFill>
                  <a:srgbClr val="000000"/>
                </a:solidFill>
                <a:effectLst/>
                <a:latin typeface="Times New Roman" panose="02020603050405020304" pitchFamily="18" charset="0"/>
              </a:rPr>
              <a:t>90 inspirational customer service quotes to motivate teams</a:t>
            </a:r>
            <a:r>
              <a:rPr lang="en-GB" b="0" i="0" u="none" strike="noStrike">
                <a:solidFill>
                  <a:srgbClr val="000000"/>
                </a:solidFill>
                <a:effectLst/>
                <a:latin typeface="Times New Roman" panose="02020603050405020304" pitchFamily="18" charset="0"/>
              </a:rPr>
              <a:t>. [online] Available at: https://</a:t>
            </a:r>
            <a:r>
              <a:rPr lang="en-GB" b="0" i="0" u="none" strike="noStrike" err="1">
                <a:solidFill>
                  <a:srgbClr val="000000"/>
                </a:solidFill>
                <a:effectLst/>
                <a:latin typeface="Times New Roman" panose="02020603050405020304" pitchFamily="18" charset="0"/>
              </a:rPr>
              <a:t>www.zendesk.co.uk</a:t>
            </a:r>
            <a:r>
              <a:rPr lang="en-GB" b="0" i="0" u="none" strike="noStrike">
                <a:solidFill>
                  <a:srgbClr val="000000"/>
                </a:solidFill>
                <a:effectLst/>
                <a:latin typeface="Times New Roman" panose="02020603050405020304" pitchFamily="18" charset="0"/>
              </a:rPr>
              <a:t>/blog/get-motivated-customer-service-quotes/.</a:t>
            </a:r>
          </a:p>
          <a:p>
            <a:pPr marL="0" indent="0">
              <a:buNone/>
            </a:pPr>
            <a:endParaRPr lang="en-US"/>
          </a:p>
        </p:txBody>
      </p:sp>
    </p:spTree>
    <p:extLst>
      <p:ext uri="{BB962C8B-B14F-4D97-AF65-F5344CB8AC3E}">
        <p14:creationId xmlns:p14="http://schemas.microsoft.com/office/powerpoint/2010/main" val="2661736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CCA8F-E975-A014-4C12-7BDB0CBC7119}"/>
              </a:ext>
            </a:extLst>
          </p:cNvPr>
          <p:cNvSpPr>
            <a:spLocks noGrp="1"/>
          </p:cNvSpPr>
          <p:nvPr>
            <p:ph type="title"/>
          </p:nvPr>
        </p:nvSpPr>
        <p:spPr/>
        <p:txBody>
          <a:bodyPr/>
          <a:lstStyle/>
          <a:p>
            <a:r>
              <a:rPr lang="en-GB">
                <a:latin typeface="Century Gothic"/>
              </a:rPr>
              <a:t>Jasmine References </a:t>
            </a:r>
          </a:p>
        </p:txBody>
      </p:sp>
      <p:sp>
        <p:nvSpPr>
          <p:cNvPr id="3" name="Content Placeholder 2">
            <a:extLst>
              <a:ext uri="{FF2B5EF4-FFF2-40B4-BE49-F238E27FC236}">
                <a16:creationId xmlns:a16="http://schemas.microsoft.com/office/drawing/2014/main" id="{2144E444-D92A-A9AC-9BC3-920B1747A2E4}"/>
              </a:ext>
            </a:extLst>
          </p:cNvPr>
          <p:cNvSpPr>
            <a:spLocks noGrp="1"/>
          </p:cNvSpPr>
          <p:nvPr>
            <p:ph idx="1"/>
          </p:nvPr>
        </p:nvSpPr>
        <p:spPr/>
        <p:txBody>
          <a:bodyPr vert="horz" lIns="91440" tIns="45720" rIns="91440" bIns="45720" rtlCol="0" anchor="t">
            <a:normAutofit fontScale="85000" lnSpcReduction="10000"/>
          </a:bodyPr>
          <a:lstStyle/>
          <a:p>
            <a:r>
              <a:rPr lang="en-GB" sz="1900">
                <a:latin typeface="Century Gothic"/>
                <a:ea typeface="+mn-lt"/>
                <a:cs typeface="+mn-lt"/>
              </a:rPr>
              <a:t>Hilton (2023). Hilton Honors App with Contactless Check-In. [online] Hilton. Available at: </a:t>
            </a:r>
            <a:r>
              <a:rPr lang="en-GB" sz="1900" u="sng">
                <a:latin typeface="Century Gothic"/>
                <a:ea typeface="+mn-lt"/>
                <a:cs typeface="+mn-lt"/>
                <a:hlinkClick r:id="rId2"/>
              </a:rPr>
              <a:t>https://www.hilton.com/en/p/hilton-honors-mobile-app/</a:t>
            </a:r>
            <a:r>
              <a:rPr lang="en-GB" sz="1900">
                <a:latin typeface="Century Gothic"/>
                <a:ea typeface="+mn-lt"/>
                <a:cs typeface="+mn-lt"/>
              </a:rPr>
              <a:t>.</a:t>
            </a:r>
            <a:endParaRPr lang="en-GB" sz="1900">
              <a:latin typeface="Century Gothic"/>
            </a:endParaRPr>
          </a:p>
          <a:p>
            <a:r>
              <a:rPr lang="en-GB" sz="1900">
                <a:latin typeface="Century Gothic"/>
              </a:rPr>
              <a:t>Hayes, D. K., &amp; </a:t>
            </a:r>
            <a:r>
              <a:rPr lang="en-GB" sz="1900" err="1">
                <a:latin typeface="Century Gothic"/>
              </a:rPr>
              <a:t>Ninemeier</a:t>
            </a:r>
            <a:r>
              <a:rPr lang="en-GB" sz="1900">
                <a:latin typeface="Century Gothic"/>
              </a:rPr>
              <a:t>, J. D. (2009). Hotel Operations Management</a:t>
            </a:r>
          </a:p>
          <a:p>
            <a:r>
              <a:rPr lang="en-GB" sz="1900">
                <a:latin typeface="Century Gothic"/>
              </a:rPr>
              <a:t>Kotler, P., Bowen, J. T., &amp; Makens, J. C. (2016). Marketing for Hospitality and Tourism (7th Ed.).</a:t>
            </a:r>
          </a:p>
          <a:p>
            <a:r>
              <a:rPr lang="en-GB" sz="1900">
                <a:latin typeface="Century Gothic"/>
              </a:rPr>
              <a:t>Mattila, A. S. (2001). "Emotional bonding and restaurant loyalty." Cornell Hotel and Restaurant Administration Quarterly, 42(6), 73–79.</a:t>
            </a:r>
          </a:p>
          <a:p>
            <a:r>
              <a:rPr lang="en-GB" sz="1900">
                <a:latin typeface="Century Gothic"/>
              </a:rPr>
              <a:t>Mattila, A. S., &amp; Patterson, P. G. (2004). "The impact of culture on consumers’ perceptions of service recovery efforts." Journal of Retailing, 80(3), </a:t>
            </a:r>
            <a:r>
              <a:rPr lang="en-GB" sz="1900">
                <a:latin typeface="Century Gothic"/>
                <a:ea typeface="+mn-lt"/>
                <a:cs typeface="+mn-lt"/>
              </a:rPr>
              <a:t>196–206.</a:t>
            </a:r>
            <a:endParaRPr lang="en-GB" sz="1900">
              <a:latin typeface="Century Gothic"/>
            </a:endParaRPr>
          </a:p>
          <a:p>
            <a:r>
              <a:rPr lang="en-GB" sz="1900">
                <a:latin typeface="Century Gothic"/>
                <a:ea typeface="+mn-lt"/>
                <a:cs typeface="+mn-lt"/>
              </a:rPr>
              <a:t>Nie, W. and Lennox, B. (2011). The Ritz-Carlton: Managing the mystique. [online] IMD. Available at: </a:t>
            </a:r>
            <a:r>
              <a:rPr lang="en-GB" sz="1900" u="sng">
                <a:latin typeface="Century Gothic"/>
                <a:ea typeface="+mn-lt"/>
                <a:cs typeface="+mn-lt"/>
                <a:hlinkClick r:id="rId3"/>
              </a:rPr>
              <a:t>https://www.imd.org/research-knowledge/operations/case-studies/the-ritz-carlton-managing-the-mystique/#:~:text=Behind%20the%20legendary%20service%20is,appropriate%20action%20can%20be%20taken</a:t>
            </a:r>
            <a:r>
              <a:rPr lang="en-GB" sz="1900">
                <a:latin typeface="Century Gothic"/>
                <a:ea typeface="+mn-lt"/>
                <a:cs typeface="+mn-lt"/>
              </a:rPr>
              <a:t>. [Accessed 2 May 2025]. </a:t>
            </a:r>
            <a:endParaRPr lang="en-GB" sz="1900">
              <a:latin typeface="Century Gothic"/>
            </a:endParaRPr>
          </a:p>
          <a:p>
            <a:r>
              <a:rPr lang="en-GB" sz="1900">
                <a:latin typeface="Century Gothic"/>
                <a:ea typeface="+mn-lt"/>
                <a:cs typeface="+mn-lt"/>
              </a:rPr>
              <a:t>Robinson, C., 2009. Kano on Customers. The Journal for Quality and Participation, 32(2), pp. 23-25,38.</a:t>
            </a:r>
            <a:endParaRPr lang="en-GB" sz="1900">
              <a:latin typeface="Century Gothic"/>
            </a:endParaRPr>
          </a:p>
          <a:p>
            <a:r>
              <a:rPr lang="en-GB" sz="1900">
                <a:latin typeface="Century Gothic"/>
                <a:ea typeface="+mn-lt"/>
                <a:cs typeface="+mn-lt"/>
              </a:rPr>
              <a:t>San Segundo, I. (2024). What Does a VIP Manager Do, Exactly? [online] Life at Marriott Blog. Available at: </a:t>
            </a:r>
            <a:r>
              <a:rPr lang="en-GB" sz="1900" u="sng">
                <a:latin typeface="Century Gothic"/>
                <a:ea typeface="+mn-lt"/>
                <a:cs typeface="+mn-lt"/>
                <a:hlinkClick r:id="rId4"/>
              </a:rPr>
              <a:t>https://life.marriott.com/blog/alexia-guest-experience/</a:t>
            </a:r>
            <a:r>
              <a:rPr lang="en-GB" sz="1900">
                <a:latin typeface="Century Gothic"/>
                <a:ea typeface="+mn-lt"/>
                <a:cs typeface="+mn-lt"/>
              </a:rPr>
              <a:t>.</a:t>
            </a:r>
            <a:endParaRPr lang="en-GB" sz="1900">
              <a:latin typeface="Century Gothic"/>
            </a:endParaRPr>
          </a:p>
          <a:p>
            <a:r>
              <a:rPr lang="en-GB" sz="1900">
                <a:latin typeface="Century Gothic"/>
                <a:ea typeface="+mn-lt"/>
                <a:cs typeface="+mn-lt"/>
              </a:rPr>
              <a:t>Zeithaml, V.A. (2010). Delivering Quality Service. Simon and Schuster.</a:t>
            </a:r>
          </a:p>
        </p:txBody>
      </p:sp>
    </p:spTree>
    <p:extLst>
      <p:ext uri="{BB962C8B-B14F-4D97-AF65-F5344CB8AC3E}">
        <p14:creationId xmlns:p14="http://schemas.microsoft.com/office/powerpoint/2010/main" val="681869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F9C4-F049-D60B-8153-CAC2E8573BAA}"/>
              </a:ext>
            </a:extLst>
          </p:cNvPr>
          <p:cNvSpPr>
            <a:spLocks noGrp="1"/>
          </p:cNvSpPr>
          <p:nvPr>
            <p:ph type="title"/>
          </p:nvPr>
        </p:nvSpPr>
        <p:spPr/>
        <p:txBody>
          <a:bodyPr/>
          <a:lstStyle/>
          <a:p>
            <a:r>
              <a:rPr lang="en-GB">
                <a:latin typeface="Century Gothic"/>
              </a:rPr>
              <a:t>Zara References </a:t>
            </a:r>
          </a:p>
        </p:txBody>
      </p:sp>
      <p:sp>
        <p:nvSpPr>
          <p:cNvPr id="3" name="Content Placeholder 2">
            <a:extLst>
              <a:ext uri="{FF2B5EF4-FFF2-40B4-BE49-F238E27FC236}">
                <a16:creationId xmlns:a16="http://schemas.microsoft.com/office/drawing/2014/main" id="{83098DC3-13A1-822C-B75E-6B63F99BA76A}"/>
              </a:ext>
            </a:extLst>
          </p:cNvPr>
          <p:cNvSpPr>
            <a:spLocks noGrp="1"/>
          </p:cNvSpPr>
          <p:nvPr>
            <p:ph idx="1"/>
          </p:nvPr>
        </p:nvSpPr>
        <p:spPr>
          <a:xfrm>
            <a:off x="494553" y="1571625"/>
            <a:ext cx="10515600" cy="4351338"/>
          </a:xfrm>
        </p:spPr>
        <p:txBody>
          <a:bodyPr vert="horz" lIns="91440" tIns="45720" rIns="91440" bIns="45720" rtlCol="0" anchor="t">
            <a:noAutofit/>
          </a:bodyPr>
          <a:lstStyle/>
          <a:p>
            <a:r>
              <a:rPr lang="en-US" sz="1600">
                <a:latin typeface="Century Gothic"/>
                <a:cs typeface="Times New Roman"/>
              </a:rPr>
              <a:t>Boley, M. (2020). </a:t>
            </a:r>
            <a:r>
              <a:rPr lang="en-US" sz="1600" i="1">
                <a:latin typeface="Century Gothic"/>
                <a:cs typeface="Times New Roman"/>
              </a:rPr>
              <a:t>8 Hotel Guest Communication Tips Every Hotelier Should Know | Cvent Blog</a:t>
            </a:r>
            <a:r>
              <a:rPr lang="en-US" sz="1600">
                <a:latin typeface="Century Gothic"/>
                <a:cs typeface="Times New Roman"/>
              </a:rPr>
              <a:t>. [online] </a:t>
            </a:r>
            <a:r>
              <a:rPr lang="en-US" sz="1600">
                <a:latin typeface="Century Gothic"/>
                <a:cs typeface="Times New Roman"/>
                <a:hlinkClick r:id="rId2"/>
              </a:rPr>
              <a:t>www.cvent.com</a:t>
            </a:r>
            <a:r>
              <a:rPr lang="en-US" sz="1600">
                <a:latin typeface="Century Gothic"/>
                <a:cs typeface="Times New Roman"/>
              </a:rPr>
              <a:t>. Available at: </a:t>
            </a:r>
            <a:r>
              <a:rPr lang="en-US" sz="1600">
                <a:latin typeface="Century Gothic"/>
                <a:cs typeface="Times New Roman"/>
                <a:hlinkClick r:id="rId3"/>
              </a:rPr>
              <a:t>https://www.cvent.com/en/blog/hospitality/hotel-guest-communication-tips</a:t>
            </a:r>
            <a:r>
              <a:rPr lang="en-US" sz="1600">
                <a:latin typeface="Century Gothic"/>
                <a:cs typeface="Times New Roman"/>
              </a:rPr>
              <a:t>.</a:t>
            </a:r>
            <a:endParaRPr lang="en-US" sz="1600">
              <a:latin typeface="Century Gothic"/>
            </a:endParaRPr>
          </a:p>
          <a:p>
            <a:r>
              <a:rPr lang="en-US" sz="1600">
                <a:latin typeface="Century Gothic"/>
                <a:cs typeface="Times New Roman"/>
              </a:rPr>
              <a:t>Davies, B. (2024). </a:t>
            </a:r>
            <a:r>
              <a:rPr lang="en-US" sz="1600" i="1">
                <a:latin typeface="Century Gothic"/>
                <a:cs typeface="Times New Roman"/>
              </a:rPr>
              <a:t>Discover Why Mumbles is One of the Best Places to Live by the Sea</a:t>
            </a:r>
            <a:r>
              <a:rPr lang="en-US" sz="1600">
                <a:latin typeface="Century Gothic"/>
                <a:cs typeface="Times New Roman"/>
              </a:rPr>
              <a:t>. [online] Swansea. Available at: </a:t>
            </a:r>
            <a:r>
              <a:rPr lang="en-US" sz="1600">
                <a:latin typeface="Century Gothic"/>
                <a:cs typeface="Times New Roman"/>
                <a:hlinkClick r:id="rId4"/>
              </a:rPr>
              <a:t>https://www.belvoir.co.uk/swansea-estate-agents/articles/discover-why-mumbles-is-one-of-the-best-places-to-live-by-the-sea/</a:t>
            </a:r>
            <a:r>
              <a:rPr lang="en-US" sz="1600">
                <a:latin typeface="Century Gothic"/>
                <a:cs typeface="Times New Roman"/>
              </a:rPr>
              <a:t> [Accessed 12 May 2025].</a:t>
            </a:r>
            <a:endParaRPr lang="en-US" sz="1600">
              <a:latin typeface="Century Gothic"/>
            </a:endParaRPr>
          </a:p>
          <a:p>
            <a:r>
              <a:rPr lang="en-US" sz="1600" err="1">
                <a:latin typeface="Century Gothic"/>
                <a:cs typeface="Times New Roman"/>
              </a:rPr>
              <a:t>Iis</a:t>
            </a:r>
            <a:r>
              <a:rPr lang="en-US" sz="1600">
                <a:latin typeface="Century Gothic"/>
                <a:cs typeface="Times New Roman"/>
              </a:rPr>
              <a:t> </a:t>
            </a:r>
            <a:r>
              <a:rPr lang="en-US" sz="1600" err="1">
                <a:latin typeface="Century Gothic"/>
                <a:cs typeface="Times New Roman"/>
              </a:rPr>
              <a:t>Tussyadiah</a:t>
            </a:r>
            <a:r>
              <a:rPr lang="en-US" sz="1600">
                <a:latin typeface="Century Gothic"/>
                <a:cs typeface="Times New Roman"/>
              </a:rPr>
              <a:t> and Alessandro </a:t>
            </a:r>
            <a:r>
              <a:rPr lang="en-US" sz="1600" err="1">
                <a:latin typeface="Century Gothic"/>
                <a:cs typeface="Times New Roman"/>
              </a:rPr>
              <a:t>Inversini</a:t>
            </a:r>
            <a:r>
              <a:rPr lang="en-US" sz="1600">
                <a:latin typeface="Century Gothic"/>
                <a:cs typeface="Times New Roman"/>
              </a:rPr>
              <a:t> (2015). </a:t>
            </a:r>
            <a:r>
              <a:rPr lang="en-US" sz="1600" i="1">
                <a:latin typeface="Century Gothic"/>
                <a:cs typeface="Times New Roman"/>
              </a:rPr>
              <a:t>Information and Communication Technologies in Tourism 2015 : Proceedings of the International Conference in Lugano, Switzerland, February 3 - 6, 2015</a:t>
            </a:r>
            <a:r>
              <a:rPr lang="en-US" sz="1600">
                <a:latin typeface="Century Gothic"/>
                <a:cs typeface="Times New Roman"/>
              </a:rPr>
              <a:t>. Cham: Springer International Publishing.</a:t>
            </a:r>
            <a:endParaRPr lang="en-US" sz="1600">
              <a:latin typeface="Century Gothic"/>
            </a:endParaRPr>
          </a:p>
          <a:p>
            <a:r>
              <a:rPr lang="en-US" sz="1600" err="1">
                <a:latin typeface="Century Gothic"/>
                <a:cs typeface="Times New Roman"/>
              </a:rPr>
              <a:t>SimilarWeb</a:t>
            </a:r>
            <a:r>
              <a:rPr lang="en-US" sz="1600">
                <a:latin typeface="Century Gothic"/>
                <a:cs typeface="Times New Roman"/>
              </a:rPr>
              <a:t> (2025). </a:t>
            </a:r>
            <a:r>
              <a:rPr lang="en-US" sz="1600" i="1">
                <a:latin typeface="Century Gothic"/>
                <a:cs typeface="Times New Roman"/>
              </a:rPr>
              <a:t>Demographics</a:t>
            </a:r>
            <a:r>
              <a:rPr lang="en-US" sz="1600">
                <a:latin typeface="Century Gothic"/>
                <a:cs typeface="Times New Roman"/>
              </a:rPr>
              <a:t>. [online] </a:t>
            </a:r>
            <a:r>
              <a:rPr lang="en-US" sz="1600" err="1">
                <a:latin typeface="Century Gothic"/>
                <a:cs typeface="Times New Roman"/>
              </a:rPr>
              <a:t>Similarweb</a:t>
            </a:r>
            <a:r>
              <a:rPr lang="en-US" sz="1600">
                <a:latin typeface="Century Gothic"/>
                <a:cs typeface="Times New Roman"/>
              </a:rPr>
              <a:t>. Available at: </a:t>
            </a:r>
            <a:r>
              <a:rPr lang="en-US" sz="1600">
                <a:latin typeface="Century Gothic"/>
                <a:cs typeface="Times New Roman"/>
                <a:hlinkClick r:id="rId5"/>
              </a:rPr>
              <a:t>https://pro.similarweb.com/#/digitalsuite/websiteanalysis/audience-demographics/</a:t>
            </a:r>
            <a:r>
              <a:rPr lang="en-US" sz="1600">
                <a:latin typeface="Century Gothic"/>
                <a:cs typeface="Times New Roman"/>
              </a:rPr>
              <a:t>.</a:t>
            </a:r>
            <a:endParaRPr lang="en-US" sz="1600">
              <a:latin typeface="Century Gothic"/>
            </a:endParaRPr>
          </a:p>
          <a:p>
            <a:r>
              <a:rPr lang="en-US" sz="1600" err="1">
                <a:latin typeface="Century Gothic"/>
                <a:cs typeface="Times New Roman"/>
              </a:rPr>
              <a:t>Tfw.wales</a:t>
            </a:r>
            <a:r>
              <a:rPr lang="en-US" sz="1600">
                <a:latin typeface="Century Gothic"/>
                <a:cs typeface="Times New Roman"/>
              </a:rPr>
              <a:t>. (2025). </a:t>
            </a:r>
            <a:r>
              <a:rPr lang="en-US" sz="1600" i="1">
                <a:latin typeface="Century Gothic"/>
                <a:cs typeface="Times New Roman"/>
              </a:rPr>
              <a:t>Swansea | Transport for Wales</a:t>
            </a:r>
            <a:r>
              <a:rPr lang="en-US" sz="1600">
                <a:latin typeface="Century Gothic"/>
                <a:cs typeface="Times New Roman"/>
              </a:rPr>
              <a:t>. [online] Available at: </a:t>
            </a:r>
            <a:r>
              <a:rPr lang="en-US" sz="1600">
                <a:latin typeface="Century Gothic"/>
                <a:cs typeface="Times New Roman"/>
                <a:hlinkClick r:id="rId6"/>
              </a:rPr>
              <a:t>https://tfw.wales/places/destinations/swansea</a:t>
            </a:r>
            <a:r>
              <a:rPr lang="en-US" sz="1600">
                <a:latin typeface="Century Gothic"/>
                <a:cs typeface="Times New Roman"/>
              </a:rPr>
              <a:t> [Accessed 12 May 2025].</a:t>
            </a:r>
            <a:endParaRPr lang="en-US" sz="1600">
              <a:latin typeface="Century Gothic"/>
            </a:endParaRPr>
          </a:p>
          <a:p>
            <a:r>
              <a:rPr lang="en-US" sz="1600">
                <a:latin typeface="Century Gothic"/>
                <a:cs typeface="Times New Roman"/>
              </a:rPr>
              <a:t>Visit Swansea Bay. (2025). </a:t>
            </a:r>
            <a:r>
              <a:rPr lang="en-US" sz="1600" i="1">
                <a:latin typeface="Century Gothic"/>
                <a:cs typeface="Times New Roman"/>
              </a:rPr>
              <a:t>Mumbles</a:t>
            </a:r>
            <a:r>
              <a:rPr lang="en-US" sz="1600">
                <a:latin typeface="Century Gothic"/>
                <a:cs typeface="Times New Roman"/>
              </a:rPr>
              <a:t>. [online] Available at: </a:t>
            </a:r>
            <a:r>
              <a:rPr lang="en-US" sz="1600">
                <a:latin typeface="Century Gothic"/>
                <a:cs typeface="Times New Roman"/>
                <a:hlinkClick r:id="rId7"/>
              </a:rPr>
              <a:t>https://www.visitswanseabay.com/destinations/mumbles/</a:t>
            </a:r>
            <a:r>
              <a:rPr lang="en-US" sz="1600">
                <a:latin typeface="Century Gothic"/>
                <a:cs typeface="Times New Roman"/>
              </a:rPr>
              <a:t>.</a:t>
            </a:r>
            <a:endParaRPr lang="en-US" sz="1600">
              <a:latin typeface="Century Gothic"/>
            </a:endParaRPr>
          </a:p>
          <a:p>
            <a:r>
              <a:rPr lang="en-US" sz="1600" err="1">
                <a:latin typeface="Century Gothic"/>
                <a:cs typeface="Times New Roman"/>
              </a:rPr>
              <a:t>VisitWales</a:t>
            </a:r>
            <a:r>
              <a:rPr lang="en-US" sz="1600">
                <a:latin typeface="Century Gothic"/>
                <a:cs typeface="Times New Roman"/>
              </a:rPr>
              <a:t>. (2025). </a:t>
            </a:r>
            <a:r>
              <a:rPr lang="en-US" sz="1600" i="1">
                <a:latin typeface="Century Gothic"/>
                <a:cs typeface="Times New Roman"/>
              </a:rPr>
              <a:t>Fantastic sights and things to do in Mumbles</a:t>
            </a:r>
            <a:r>
              <a:rPr lang="en-US" sz="1600">
                <a:latin typeface="Century Gothic"/>
                <a:cs typeface="Times New Roman"/>
              </a:rPr>
              <a:t>. [online] Available at: </a:t>
            </a:r>
            <a:r>
              <a:rPr lang="en-US" sz="1600">
                <a:latin typeface="Century Gothic"/>
                <a:cs typeface="Times New Roman"/>
                <a:hlinkClick r:id="rId8"/>
              </a:rPr>
              <a:t>https://www.visitwales.com/destinations/west-wales/swansea-bay/fantastic-sights-and-things-do-mumbles</a:t>
            </a:r>
            <a:r>
              <a:rPr lang="en-US" sz="1600">
                <a:latin typeface="Century Gothic"/>
                <a:cs typeface="Times New Roman"/>
              </a:rPr>
              <a:t> [Accessed 12 May 2025].</a:t>
            </a:r>
            <a:endParaRPr lang="en-US" sz="1600">
              <a:latin typeface="Century Gothic"/>
            </a:endParaRPr>
          </a:p>
          <a:p>
            <a:endParaRPr lang="en-US" sz="3600">
              <a:latin typeface="Century Gothic"/>
            </a:endParaRPr>
          </a:p>
        </p:txBody>
      </p:sp>
    </p:spTree>
    <p:extLst>
      <p:ext uri="{BB962C8B-B14F-4D97-AF65-F5344CB8AC3E}">
        <p14:creationId xmlns:p14="http://schemas.microsoft.com/office/powerpoint/2010/main" val="3799743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B6BBE-15AF-0647-324E-693798BA80CA}"/>
              </a:ext>
            </a:extLst>
          </p:cNvPr>
          <p:cNvSpPr>
            <a:spLocks noGrp="1"/>
          </p:cNvSpPr>
          <p:nvPr>
            <p:ph type="title"/>
          </p:nvPr>
        </p:nvSpPr>
        <p:spPr/>
        <p:txBody>
          <a:bodyPr/>
          <a:lstStyle/>
          <a:p>
            <a:r>
              <a:rPr lang="en-US"/>
              <a:t>MATTERPORT</a:t>
            </a:r>
          </a:p>
        </p:txBody>
      </p:sp>
      <p:sp>
        <p:nvSpPr>
          <p:cNvPr id="3" name="Content Placeholder 2">
            <a:extLst>
              <a:ext uri="{FF2B5EF4-FFF2-40B4-BE49-F238E27FC236}">
                <a16:creationId xmlns:a16="http://schemas.microsoft.com/office/drawing/2014/main" id="{BF827136-7DE8-4C78-AEF3-9F10FA31981F}"/>
              </a:ext>
            </a:extLst>
          </p:cNvPr>
          <p:cNvSpPr>
            <a:spLocks noGrp="1"/>
          </p:cNvSpPr>
          <p:nvPr>
            <p:ph idx="1"/>
          </p:nvPr>
        </p:nvSpPr>
        <p:spPr/>
        <p:txBody>
          <a:bodyPr vert="horz" lIns="91440" tIns="45720" rIns="91440" bIns="45720" rtlCol="0" anchor="t">
            <a:normAutofit/>
          </a:bodyPr>
          <a:lstStyle/>
          <a:p>
            <a:r>
              <a:rPr lang="en-US">
                <a:ea typeface="+mn-lt"/>
                <a:cs typeface="+mn-lt"/>
                <a:hlinkClick r:id="rId3"/>
              </a:rPr>
              <a:t>https://discover.matterport.com/space/MnGTE4JMF8G</a:t>
            </a:r>
            <a:r>
              <a:rPr lang="en-US">
                <a:ea typeface="+mn-lt"/>
                <a:cs typeface="+mn-lt"/>
              </a:rPr>
              <a:t> </a:t>
            </a:r>
            <a:endParaRPr lang="en-US"/>
          </a:p>
        </p:txBody>
      </p:sp>
    </p:spTree>
    <p:extLst>
      <p:ext uri="{BB962C8B-B14F-4D97-AF65-F5344CB8AC3E}">
        <p14:creationId xmlns:p14="http://schemas.microsoft.com/office/powerpoint/2010/main" val="32793355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3368-580B-B000-6AB8-BB2BB9BF77EE}"/>
              </a:ext>
            </a:extLst>
          </p:cNvPr>
          <p:cNvSpPr>
            <a:spLocks noGrp="1"/>
          </p:cNvSpPr>
          <p:nvPr>
            <p:ph type="title"/>
          </p:nvPr>
        </p:nvSpPr>
        <p:spPr/>
        <p:txBody>
          <a:bodyPr/>
          <a:lstStyle/>
          <a:p>
            <a:r>
              <a:rPr lang="en-US"/>
              <a:t>MUSIC</a:t>
            </a:r>
          </a:p>
        </p:txBody>
      </p:sp>
      <p:sp>
        <p:nvSpPr>
          <p:cNvPr id="3" name="Content Placeholder 2">
            <a:extLst>
              <a:ext uri="{FF2B5EF4-FFF2-40B4-BE49-F238E27FC236}">
                <a16:creationId xmlns:a16="http://schemas.microsoft.com/office/drawing/2014/main" id="{B2C16FCB-A468-99CD-AF4B-AB3C9E4A005A}"/>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https://youtu.be/-uZCbrz5AN0?feature=shared</a:t>
            </a:r>
            <a:r>
              <a:rPr lang="en-US">
                <a:ea typeface="+mn-lt"/>
                <a:cs typeface="+mn-lt"/>
              </a:rPr>
              <a:t> </a:t>
            </a:r>
            <a:endParaRPr lang="en-US"/>
          </a:p>
        </p:txBody>
      </p:sp>
    </p:spTree>
    <p:extLst>
      <p:ext uri="{BB962C8B-B14F-4D97-AF65-F5344CB8AC3E}">
        <p14:creationId xmlns:p14="http://schemas.microsoft.com/office/powerpoint/2010/main" val="30063077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6</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Welcome! </vt:lpstr>
      <vt:lpstr>Our aim at The Mumbles Manor</vt:lpstr>
      <vt:lpstr>First Impressions </vt:lpstr>
      <vt:lpstr>PowerPoint Presentation</vt:lpstr>
      <vt:lpstr>PowerPoint Presentation</vt:lpstr>
      <vt:lpstr>PowerPoint Presentation</vt:lpstr>
      <vt:lpstr>How do you create a good first impression?</vt:lpstr>
      <vt:lpstr>Staying organised and efficient &amp; the importance</vt:lpstr>
      <vt:lpstr>Maintaining a professional  appearance </vt:lpstr>
      <vt:lpstr>S.M.I.L.E</vt:lpstr>
      <vt:lpstr>PowerPoint Presentation</vt:lpstr>
      <vt:lpstr>SERVQUAL</vt:lpstr>
      <vt:lpstr>Personalisation (Jasmine)</vt:lpstr>
      <vt:lpstr>PowerPoint Presentation</vt:lpstr>
      <vt:lpstr>Kano Model</vt:lpstr>
      <vt:lpstr>PowerPoint Presentation</vt:lpstr>
      <vt:lpstr>What does Mumbles Manor have to offer?</vt:lpstr>
      <vt:lpstr>The location </vt:lpstr>
      <vt:lpstr>Visitor typology </vt:lpstr>
      <vt:lpstr>Communication clearly </vt:lpstr>
      <vt:lpstr>Teamwork </vt:lpstr>
      <vt:lpstr>Thank you for listening we look forward for you working with us at Mumbles Manor </vt:lpstr>
      <vt:lpstr>Mia’s references </vt:lpstr>
      <vt:lpstr>Jasmine References </vt:lpstr>
      <vt:lpstr>Zara References </vt:lpstr>
      <vt:lpstr>MATTERPORT</vt:lpstr>
      <vt:lpstr>MUSIC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30</cp:revision>
  <dcterms:created xsi:type="dcterms:W3CDTF">2025-04-26T19:54:13Z</dcterms:created>
  <dcterms:modified xsi:type="dcterms:W3CDTF">2025-05-13T14:06:19Z</dcterms:modified>
</cp:coreProperties>
</file>